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13" r:id="rId3"/>
    <p:sldMasterId id="2147483727" r:id="rId4"/>
    <p:sldMasterId id="2147483740" r:id="rId5"/>
    <p:sldMasterId id="2147483779" r:id="rId6"/>
  </p:sldMasterIdLst>
  <p:notesMasterIdLst>
    <p:notesMasterId r:id="rId48"/>
  </p:notesMasterIdLst>
  <p:sldIdLst>
    <p:sldId id="498" r:id="rId7"/>
    <p:sldId id="499" r:id="rId8"/>
    <p:sldId id="500" r:id="rId9"/>
    <p:sldId id="501" r:id="rId10"/>
    <p:sldId id="502" r:id="rId11"/>
    <p:sldId id="505" r:id="rId12"/>
    <p:sldId id="390" r:id="rId13"/>
    <p:sldId id="391" r:id="rId14"/>
    <p:sldId id="439" r:id="rId15"/>
    <p:sldId id="440" r:id="rId16"/>
    <p:sldId id="441" r:id="rId17"/>
    <p:sldId id="442" r:id="rId18"/>
    <p:sldId id="506" r:id="rId19"/>
    <p:sldId id="444" r:id="rId20"/>
    <p:sldId id="431" r:id="rId21"/>
    <p:sldId id="507" r:id="rId22"/>
    <p:sldId id="394" r:id="rId23"/>
    <p:sldId id="494" r:id="rId24"/>
    <p:sldId id="257" r:id="rId25"/>
    <p:sldId id="395" r:id="rId26"/>
    <p:sldId id="491" r:id="rId27"/>
    <p:sldId id="403" r:id="rId28"/>
    <p:sldId id="341" r:id="rId29"/>
    <p:sldId id="370" r:id="rId30"/>
    <p:sldId id="493" r:id="rId31"/>
    <p:sldId id="508" r:id="rId32"/>
    <p:sldId id="509" r:id="rId33"/>
    <p:sldId id="510" r:id="rId34"/>
    <p:sldId id="511" r:id="rId35"/>
    <p:sldId id="512" r:id="rId36"/>
    <p:sldId id="513" r:id="rId37"/>
    <p:sldId id="514" r:id="rId38"/>
    <p:sldId id="515" r:id="rId39"/>
    <p:sldId id="516" r:id="rId40"/>
    <p:sldId id="517" r:id="rId41"/>
    <p:sldId id="518" r:id="rId42"/>
    <p:sldId id="519" r:id="rId43"/>
    <p:sldId id="465" r:id="rId44"/>
    <p:sldId id="495" r:id="rId45"/>
    <p:sldId id="496" r:id="rId46"/>
    <p:sldId id="497" r:id="rId47"/>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660"/>
  </p:normalViewPr>
  <p:slideViewPr>
    <p:cSldViewPr>
      <p:cViewPr varScale="1">
        <p:scale>
          <a:sx n="65" d="100"/>
          <a:sy n="65" d="100"/>
        </p:scale>
        <p:origin x="1168" y="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ntonis\Downloads\&#914;&#953;&#946;&#955;&#943;&#959;1.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6.4917513369556368E-2"/>
          <c:y val="3.0589071102954234E-2"/>
          <c:w val="0.92685408908723954"/>
          <c:h val="0.79065310018065926"/>
        </c:manualLayout>
      </c:layout>
      <c:bar3DChart>
        <c:barDir val="col"/>
        <c:grouping val="clustered"/>
        <c:varyColors val="0"/>
        <c:ser>
          <c:idx val="0"/>
          <c:order val="0"/>
          <c:tx>
            <c:strRef>
              <c:f>Sheet1!$D$11</c:f>
              <c:strCache>
                <c:ptCount val="1"/>
                <c:pt idx="0">
                  <c:v>επιθυμία για κάπνισμα - ΠΡΙΝ  </c:v>
                </c:pt>
              </c:strCache>
            </c:strRef>
          </c:tx>
          <c:invertIfNegative val="0"/>
          <c:dLbls>
            <c:dLbl>
              <c:idx val="0"/>
              <c:layout>
                <c:manualLayout>
                  <c:x val="1.0875475802066341E-2"/>
                  <c:y val="0.120300751879699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5-4449-8023-E45CE5AFE976}"/>
                </c:ext>
              </c:extLst>
            </c:dLbl>
            <c:dLbl>
              <c:idx val="1"/>
              <c:layout>
                <c:manualLayout>
                  <c:x val="1.0875475802066341E-2"/>
                  <c:y val="0.100250626566416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5-4449-8023-E45CE5AFE976}"/>
                </c:ext>
              </c:extLst>
            </c:dLbl>
            <c:dLbl>
              <c:idx val="2"/>
              <c:layout>
                <c:manualLayout>
                  <c:x val="6.5252854812398045E-3"/>
                  <c:y val="0.100250626566415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65-4449-8023-E45CE5AFE976}"/>
                </c:ext>
              </c:extLst>
            </c:dLbl>
            <c:spPr>
              <a:noFill/>
              <a:ln>
                <a:noFill/>
              </a:ln>
              <a:effectLst/>
            </c:spPr>
            <c:txPr>
              <a:bodyPr/>
              <a:lstStyle/>
              <a:p>
                <a:pPr>
                  <a:defRPr sz="1050" b="1">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Sheet1!$E$10:$G$10</c:f>
              <c:strCache>
                <c:ptCount val="3"/>
                <c:pt idx="0">
                  <c:v>Ελέγχου</c:v>
                </c:pt>
                <c:pt idx="1">
                  <c:v>Άσκηση</c:v>
                </c:pt>
                <c:pt idx="2">
                  <c:v>Άσκηση &amp; Αυτορρύθμιση </c:v>
                </c:pt>
              </c:strCache>
            </c:strRef>
          </c:cat>
          <c:val>
            <c:numRef>
              <c:f>Sheet1!$E$11:$G$11</c:f>
              <c:numCache>
                <c:formatCode>General</c:formatCode>
                <c:ptCount val="3"/>
                <c:pt idx="0">
                  <c:v>4.18</c:v>
                </c:pt>
                <c:pt idx="1">
                  <c:v>3.41</c:v>
                </c:pt>
                <c:pt idx="2">
                  <c:v>3</c:v>
                </c:pt>
              </c:numCache>
            </c:numRef>
          </c:val>
          <c:extLst>
            <c:ext xmlns:c16="http://schemas.microsoft.com/office/drawing/2014/chart" uri="{C3380CC4-5D6E-409C-BE32-E72D297353CC}">
              <c16:uniqueId val="{00000003-B065-4449-8023-E45CE5AFE976}"/>
            </c:ext>
          </c:extLst>
        </c:ser>
        <c:ser>
          <c:idx val="1"/>
          <c:order val="1"/>
          <c:tx>
            <c:strRef>
              <c:f>Sheet1!$D$12</c:f>
              <c:strCache>
                <c:ptCount val="1"/>
                <c:pt idx="0">
                  <c:v>επιθυμία για κάπνισμα - ΜΕΤΑ  </c:v>
                </c:pt>
              </c:strCache>
            </c:strRef>
          </c:tx>
          <c:invertIfNegative val="0"/>
          <c:dLbls>
            <c:dLbl>
              <c:idx val="0"/>
              <c:layout>
                <c:manualLayout>
                  <c:x val="1.0875475802066341E-2"/>
                  <c:y val="0.15037593984962405"/>
                </c:manualLayout>
              </c:layout>
              <c:spPr/>
              <c:txPr>
                <a:bodyPr/>
                <a:lstStyle/>
                <a:p>
                  <a:pPr>
                    <a:defRPr sz="1050" b="1">
                      <a:solidFill>
                        <a:schemeClr val="bg1"/>
                      </a:solidFill>
                    </a:defRPr>
                  </a:pPr>
                  <a:endParaRPr lang="el-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65-4449-8023-E45CE5AFE976}"/>
                </c:ext>
              </c:extLst>
            </c:dLbl>
            <c:dLbl>
              <c:idx val="1"/>
              <c:layout>
                <c:manualLayout>
                  <c:x val="1.0875475802066341E-2"/>
                  <c:y val="7.5187969924812026E-2"/>
                </c:manualLayout>
              </c:layout>
              <c:spPr/>
              <c:txPr>
                <a:bodyPr/>
                <a:lstStyle/>
                <a:p>
                  <a:pPr>
                    <a:defRPr sz="1050" b="1">
                      <a:solidFill>
                        <a:schemeClr val="bg1"/>
                      </a:solidFill>
                    </a:defRPr>
                  </a:pPr>
                  <a:endParaRPr lang="el-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65-4449-8023-E45CE5AFE976}"/>
                </c:ext>
              </c:extLst>
            </c:dLbl>
            <c:dLbl>
              <c:idx val="2"/>
              <c:layout>
                <c:manualLayout>
                  <c:x val="8.7003806416530716E-3"/>
                  <c:y val="0.11528822055137854"/>
                </c:manualLayout>
              </c:layout>
              <c:spPr/>
              <c:txPr>
                <a:bodyPr/>
                <a:lstStyle/>
                <a:p>
                  <a:pPr>
                    <a:defRPr sz="1050" b="1">
                      <a:solidFill>
                        <a:schemeClr val="bg1"/>
                      </a:solidFill>
                    </a:defRPr>
                  </a:pPr>
                  <a:endParaRPr lang="el-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65-4449-8023-E45CE5AFE976}"/>
                </c:ext>
              </c:extLst>
            </c:dLbl>
            <c:spPr>
              <a:noFill/>
              <a:ln>
                <a:noFill/>
              </a:ln>
              <a:effectLst/>
            </c:spPr>
            <c:txPr>
              <a:bodyPr/>
              <a:lstStyle/>
              <a:p>
                <a:pPr>
                  <a:defRPr>
                    <a:solidFill>
                      <a:schemeClr val="bg1"/>
                    </a:solidFill>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Sheet1!$E$10:$G$10</c:f>
              <c:strCache>
                <c:ptCount val="3"/>
                <c:pt idx="0">
                  <c:v>Ελέγχου</c:v>
                </c:pt>
                <c:pt idx="1">
                  <c:v>Άσκηση</c:v>
                </c:pt>
                <c:pt idx="2">
                  <c:v>Άσκηση &amp; Αυτορρύθμιση </c:v>
                </c:pt>
              </c:strCache>
            </c:strRef>
          </c:cat>
          <c:val>
            <c:numRef>
              <c:f>Sheet1!$E$12:$G$12</c:f>
              <c:numCache>
                <c:formatCode>General</c:formatCode>
                <c:ptCount val="3"/>
                <c:pt idx="0">
                  <c:v>4.8600000000000003</c:v>
                </c:pt>
                <c:pt idx="1">
                  <c:v>1.1000000000000001</c:v>
                </c:pt>
                <c:pt idx="2">
                  <c:v>1.18</c:v>
                </c:pt>
              </c:numCache>
            </c:numRef>
          </c:val>
          <c:extLst>
            <c:ext xmlns:c16="http://schemas.microsoft.com/office/drawing/2014/chart" uri="{C3380CC4-5D6E-409C-BE32-E72D297353CC}">
              <c16:uniqueId val="{00000007-B065-4449-8023-E45CE5AFE976}"/>
            </c:ext>
          </c:extLst>
        </c:ser>
        <c:dLbls>
          <c:showLegendKey val="0"/>
          <c:showVal val="0"/>
          <c:showCatName val="0"/>
          <c:showSerName val="0"/>
          <c:showPercent val="0"/>
          <c:showBubbleSize val="0"/>
        </c:dLbls>
        <c:gapWidth val="150"/>
        <c:shape val="cylinder"/>
        <c:axId val="132969984"/>
        <c:axId val="132971520"/>
        <c:axId val="0"/>
      </c:bar3DChart>
      <c:catAx>
        <c:axId val="132969984"/>
        <c:scaling>
          <c:orientation val="minMax"/>
        </c:scaling>
        <c:delete val="0"/>
        <c:axPos val="b"/>
        <c:numFmt formatCode="General" sourceLinked="0"/>
        <c:majorTickMark val="out"/>
        <c:minorTickMark val="none"/>
        <c:tickLblPos val="nextTo"/>
        <c:crossAx val="132971520"/>
        <c:crosses val="autoZero"/>
        <c:auto val="1"/>
        <c:lblAlgn val="ctr"/>
        <c:lblOffset val="100"/>
        <c:noMultiLvlLbl val="0"/>
      </c:catAx>
      <c:valAx>
        <c:axId val="132971520"/>
        <c:scaling>
          <c:orientation val="minMax"/>
        </c:scaling>
        <c:delete val="0"/>
        <c:axPos val="l"/>
        <c:majorGridlines/>
        <c:numFmt formatCode="General" sourceLinked="1"/>
        <c:majorTickMark val="out"/>
        <c:minorTickMark val="none"/>
        <c:tickLblPos val="nextTo"/>
        <c:crossAx val="132969984"/>
        <c:crosses val="autoZero"/>
        <c:crossBetween val="between"/>
      </c:valAx>
    </c:plotArea>
    <c:legend>
      <c:legendPos val="r"/>
      <c:layout>
        <c:manualLayout>
          <c:xMode val="edge"/>
          <c:yMode val="edge"/>
          <c:x val="0.56458122995636961"/>
          <c:y val="4.1014708043192329E-2"/>
          <c:w val="0.41565649961624834"/>
          <c:h val="0.24162570746957857"/>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1568587320086793"/>
          <c:y val="7.766990291262135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7.1988407699037624E-2"/>
          <c:y val="0.19480351414406533"/>
          <c:w val="0.90188801399825014"/>
          <c:h val="0.59613225430154559"/>
        </c:manualLayout>
      </c:layout>
      <c:bar3DChart>
        <c:barDir val="col"/>
        <c:grouping val="clustered"/>
        <c:varyColors val="0"/>
        <c:ser>
          <c:idx val="0"/>
          <c:order val="0"/>
          <c:tx>
            <c:strRef>
              <c:f>Sheet1!$D$23</c:f>
              <c:strCache>
                <c:ptCount val="1"/>
                <c:pt idx="0">
                  <c:v>Λεπτά μέχρι το πρώτο τσιγάρο </c:v>
                </c:pt>
              </c:strCache>
            </c:strRef>
          </c:tx>
          <c:invertIfNegative val="0"/>
          <c:dLbls>
            <c:dLbl>
              <c:idx val="0"/>
              <c:layout>
                <c:manualLayout>
                  <c:x val="9.6269554753309269E-3"/>
                  <c:y val="9.583333333333334E-2"/>
                </c:manualLayout>
              </c:layout>
              <c:spPr/>
              <c:txPr>
                <a:bodyPr/>
                <a:lstStyle/>
                <a:p>
                  <a:pPr>
                    <a:defRPr sz="1050" b="1">
                      <a:solidFill>
                        <a:srgbClr val="FFFF00"/>
                      </a:solidFill>
                    </a:defRPr>
                  </a:pPr>
                  <a:endParaRPr lang="el-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3A-495A-9000-DB3F7B98B1F7}"/>
                </c:ext>
              </c:extLst>
            </c:dLbl>
            <c:dLbl>
              <c:idx val="1"/>
              <c:layout>
                <c:manualLayout>
                  <c:x val="2.1660649819494584E-2"/>
                  <c:y val="9.583333333333334E-2"/>
                </c:manualLayout>
              </c:layout>
              <c:spPr/>
              <c:txPr>
                <a:bodyPr/>
                <a:lstStyle/>
                <a:p>
                  <a:pPr>
                    <a:defRPr sz="1050" b="1">
                      <a:solidFill>
                        <a:srgbClr val="FFFF00"/>
                      </a:solidFill>
                    </a:defRPr>
                  </a:pPr>
                  <a:endParaRPr lang="el-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3A-495A-9000-DB3F7B98B1F7}"/>
                </c:ext>
              </c:extLst>
            </c:dLbl>
            <c:dLbl>
              <c:idx val="2"/>
              <c:layout>
                <c:manualLayout>
                  <c:x val="2.1660649819494584E-2"/>
                  <c:y val="9.583333333333334E-2"/>
                </c:manualLayout>
              </c:layout>
              <c:spPr/>
              <c:txPr>
                <a:bodyPr/>
                <a:lstStyle/>
                <a:p>
                  <a:pPr>
                    <a:defRPr sz="1050" b="1">
                      <a:solidFill>
                        <a:srgbClr val="FFFF00"/>
                      </a:solidFill>
                    </a:defRPr>
                  </a:pPr>
                  <a:endParaRPr lang="el-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3A-495A-9000-DB3F7B98B1F7}"/>
                </c:ext>
              </c:extLst>
            </c:dLbl>
            <c:spPr>
              <a:noFill/>
              <a:ln>
                <a:noFill/>
              </a:ln>
              <a:effectLst/>
            </c:spPr>
            <c:txPr>
              <a:bodyPr/>
              <a:lstStyle/>
              <a:p>
                <a:pPr>
                  <a:defRPr sz="1050" b="1"/>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Sheet1!$E$22:$G$22</c:f>
              <c:strCache>
                <c:ptCount val="3"/>
                <c:pt idx="0">
                  <c:v>Ελέγχου</c:v>
                </c:pt>
                <c:pt idx="1">
                  <c:v>Άσκηση</c:v>
                </c:pt>
                <c:pt idx="2">
                  <c:v>Άσκηση &amp; Αυτορρύθμιση </c:v>
                </c:pt>
              </c:strCache>
            </c:strRef>
          </c:cat>
          <c:val>
            <c:numRef>
              <c:f>Sheet1!$E$23:$G$23</c:f>
              <c:numCache>
                <c:formatCode>General</c:formatCode>
                <c:ptCount val="3"/>
                <c:pt idx="0">
                  <c:v>13.57</c:v>
                </c:pt>
                <c:pt idx="1">
                  <c:v>29.2</c:v>
                </c:pt>
                <c:pt idx="2">
                  <c:v>32.33</c:v>
                </c:pt>
              </c:numCache>
            </c:numRef>
          </c:val>
          <c:extLst>
            <c:ext xmlns:c16="http://schemas.microsoft.com/office/drawing/2014/chart" uri="{C3380CC4-5D6E-409C-BE32-E72D297353CC}">
              <c16:uniqueId val="{00000003-1E3A-495A-9000-DB3F7B98B1F7}"/>
            </c:ext>
          </c:extLst>
        </c:ser>
        <c:dLbls>
          <c:showLegendKey val="0"/>
          <c:showVal val="0"/>
          <c:showCatName val="0"/>
          <c:showSerName val="0"/>
          <c:showPercent val="0"/>
          <c:showBubbleSize val="0"/>
        </c:dLbls>
        <c:gapWidth val="150"/>
        <c:shape val="cylinder"/>
        <c:axId val="145849344"/>
        <c:axId val="146773120"/>
        <c:axId val="0"/>
      </c:bar3DChart>
      <c:catAx>
        <c:axId val="145849344"/>
        <c:scaling>
          <c:orientation val="minMax"/>
        </c:scaling>
        <c:delete val="0"/>
        <c:axPos val="b"/>
        <c:numFmt formatCode="General" sourceLinked="0"/>
        <c:majorTickMark val="out"/>
        <c:minorTickMark val="none"/>
        <c:tickLblPos val="nextTo"/>
        <c:crossAx val="146773120"/>
        <c:crosses val="autoZero"/>
        <c:auto val="1"/>
        <c:lblAlgn val="ctr"/>
        <c:lblOffset val="100"/>
        <c:noMultiLvlLbl val="0"/>
      </c:catAx>
      <c:valAx>
        <c:axId val="146773120"/>
        <c:scaling>
          <c:orientation val="minMax"/>
        </c:scaling>
        <c:delete val="0"/>
        <c:axPos val="l"/>
        <c:majorGridlines/>
        <c:numFmt formatCode="General" sourceLinked="1"/>
        <c:majorTickMark val="out"/>
        <c:minorTickMark val="none"/>
        <c:tickLblPos val="nextTo"/>
        <c:crossAx val="14584934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lgn="r">
              <a:defRPr/>
            </a:pPr>
            <a:r>
              <a:rPr lang="el-GR" sz="2400" baseline="0" dirty="0" smtClean="0">
                <a:solidFill>
                  <a:srgbClr val="FF0000"/>
                </a:solidFill>
              </a:rPr>
              <a:t>Στρατηγικές που βοήθησαν</a:t>
            </a:r>
          </a:p>
          <a:p>
            <a:pPr algn="r">
              <a:defRPr/>
            </a:pPr>
            <a:r>
              <a:rPr lang="el-GR" sz="2400" baseline="0" dirty="0" smtClean="0">
                <a:solidFill>
                  <a:srgbClr val="FF0000"/>
                </a:solidFill>
              </a:rPr>
              <a:t>Στόχοι</a:t>
            </a:r>
          </a:p>
          <a:p>
            <a:pPr algn="r">
              <a:defRPr/>
            </a:pPr>
            <a:r>
              <a:rPr lang="el-GR" sz="2400" baseline="0" dirty="0" smtClean="0">
                <a:solidFill>
                  <a:srgbClr val="FF0000"/>
                </a:solidFill>
              </a:rPr>
              <a:t>Αναπνοές</a:t>
            </a:r>
          </a:p>
          <a:p>
            <a:pPr algn="r">
              <a:defRPr/>
            </a:pPr>
            <a:r>
              <a:rPr lang="el-GR" sz="2400" baseline="0" dirty="0" err="1" smtClean="0">
                <a:solidFill>
                  <a:srgbClr val="FF0000"/>
                </a:solidFill>
              </a:rPr>
              <a:t>αυτοομιλία</a:t>
            </a:r>
            <a:endParaRPr lang="el-GR" dirty="0">
              <a:solidFill>
                <a:srgbClr val="FF0000"/>
              </a:solidFill>
            </a:endParaRPr>
          </a:p>
        </c:rich>
      </c:tx>
      <c:layout>
        <c:manualLayout>
          <c:xMode val="edge"/>
          <c:yMode val="edge"/>
          <c:x val="0.62502220034995626"/>
          <c:y val="1.8518518518518517E-2"/>
        </c:manualLayout>
      </c:layout>
      <c:overlay val="0"/>
    </c:title>
    <c:autoTitleDeleted val="0"/>
    <c:plotArea>
      <c:layout>
        <c:manualLayout>
          <c:layoutTarget val="inner"/>
          <c:xMode val="edge"/>
          <c:yMode val="edge"/>
          <c:x val="4.0166935009799433E-2"/>
          <c:y val="0.22737489063867017"/>
          <c:w val="0.76222766856129764"/>
          <c:h val="0.66999693788276471"/>
        </c:manualLayout>
      </c:layout>
      <c:barChart>
        <c:barDir val="col"/>
        <c:grouping val="clustered"/>
        <c:varyColors val="0"/>
        <c:ser>
          <c:idx val="0"/>
          <c:order val="0"/>
          <c:tx>
            <c:strRef>
              <c:f>[Βιβλίο1.xlsx]Φύλλο1!$A$2</c:f>
              <c:strCache>
                <c:ptCount val="1"/>
                <c:pt idx="0">
                  <c:v>ΣΤΟΧΟΙ</c:v>
                </c:pt>
              </c:strCache>
            </c:strRef>
          </c:tx>
          <c:invertIfNegative val="0"/>
          <c:dLbls>
            <c:spPr>
              <a:noFill/>
              <a:ln>
                <a:noFill/>
              </a:ln>
              <a:effectLst/>
            </c:spPr>
            <c:txPr>
              <a:bodyPr/>
              <a:lstStyle/>
              <a:p>
                <a:pPr>
                  <a:defRPr sz="180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[Βιβλίο1.xlsx]Φύλλο1!$B$1:$C$1</c:f>
              <c:strCache>
                <c:ptCount val="2"/>
                <c:pt idx="0">
                  <c:v>ΧΡΗΣΗ</c:v>
                </c:pt>
                <c:pt idx="1">
                  <c:v>ΒΟΗΘΕΙΑ</c:v>
                </c:pt>
              </c:strCache>
            </c:strRef>
          </c:cat>
          <c:val>
            <c:numRef>
              <c:f>[Βιβλίο1.xlsx]Φύλλο1!$B$2:$C$2</c:f>
              <c:numCache>
                <c:formatCode>General</c:formatCode>
                <c:ptCount val="2"/>
                <c:pt idx="0">
                  <c:v>8.18</c:v>
                </c:pt>
                <c:pt idx="1">
                  <c:v>8.27</c:v>
                </c:pt>
              </c:numCache>
            </c:numRef>
          </c:val>
          <c:extLst>
            <c:ext xmlns:c16="http://schemas.microsoft.com/office/drawing/2014/chart" uri="{C3380CC4-5D6E-409C-BE32-E72D297353CC}">
              <c16:uniqueId val="{00000000-21D2-4500-B738-C284DEC95D46}"/>
            </c:ext>
          </c:extLst>
        </c:ser>
        <c:ser>
          <c:idx val="1"/>
          <c:order val="1"/>
          <c:tx>
            <c:strRef>
              <c:f>[Βιβλίο1.xlsx]Φύλλο1!$A$3</c:f>
              <c:strCache>
                <c:ptCount val="1"/>
                <c:pt idx="0">
                  <c:v>ΑΝΑΠΝΟΕΣ</c:v>
                </c:pt>
              </c:strCache>
            </c:strRef>
          </c:tx>
          <c:invertIfNegative val="0"/>
          <c:dLbls>
            <c:spPr>
              <a:noFill/>
              <a:ln>
                <a:noFill/>
              </a:ln>
              <a:effectLst/>
            </c:spPr>
            <c:txPr>
              <a:bodyPr/>
              <a:lstStyle/>
              <a:p>
                <a:pPr>
                  <a:defRPr sz="180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[Βιβλίο1.xlsx]Φύλλο1!$B$1:$C$1</c:f>
              <c:strCache>
                <c:ptCount val="2"/>
                <c:pt idx="0">
                  <c:v>ΧΡΗΣΗ</c:v>
                </c:pt>
                <c:pt idx="1">
                  <c:v>ΒΟΗΘΕΙΑ</c:v>
                </c:pt>
              </c:strCache>
            </c:strRef>
          </c:cat>
          <c:val>
            <c:numRef>
              <c:f>[Βιβλίο1.xlsx]Φύλλο1!$B$3:$C$3</c:f>
              <c:numCache>
                <c:formatCode>General</c:formatCode>
                <c:ptCount val="2"/>
                <c:pt idx="0">
                  <c:v>7.45</c:v>
                </c:pt>
                <c:pt idx="1">
                  <c:v>8.3600000000000048</c:v>
                </c:pt>
              </c:numCache>
            </c:numRef>
          </c:val>
          <c:extLst>
            <c:ext xmlns:c16="http://schemas.microsoft.com/office/drawing/2014/chart" uri="{C3380CC4-5D6E-409C-BE32-E72D297353CC}">
              <c16:uniqueId val="{00000001-21D2-4500-B738-C284DEC95D46}"/>
            </c:ext>
          </c:extLst>
        </c:ser>
        <c:ser>
          <c:idx val="2"/>
          <c:order val="2"/>
          <c:tx>
            <c:strRef>
              <c:f>[Βιβλίο1.xlsx]Φύλλο1!$A$4</c:f>
              <c:strCache>
                <c:ptCount val="1"/>
                <c:pt idx="0">
                  <c:v>ΛΕΞΕΙΣ-ΚΛΕΙΔΙΑ</c:v>
                </c:pt>
              </c:strCache>
            </c:strRef>
          </c:tx>
          <c:invertIfNegative val="0"/>
          <c:dLbls>
            <c:spPr>
              <a:noFill/>
              <a:ln>
                <a:noFill/>
              </a:ln>
              <a:effectLst/>
            </c:spPr>
            <c:txPr>
              <a:bodyPr/>
              <a:lstStyle/>
              <a:p>
                <a:pPr>
                  <a:defRPr sz="180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[Βιβλίο1.xlsx]Φύλλο1!$B$1:$C$1</c:f>
              <c:strCache>
                <c:ptCount val="2"/>
                <c:pt idx="0">
                  <c:v>ΧΡΗΣΗ</c:v>
                </c:pt>
                <c:pt idx="1">
                  <c:v>ΒΟΗΘΕΙΑ</c:v>
                </c:pt>
              </c:strCache>
            </c:strRef>
          </c:cat>
          <c:val>
            <c:numRef>
              <c:f>[Βιβλίο1.xlsx]Φύλλο1!$B$4:$C$4</c:f>
              <c:numCache>
                <c:formatCode>General</c:formatCode>
                <c:ptCount val="2"/>
                <c:pt idx="0">
                  <c:v>5.5</c:v>
                </c:pt>
                <c:pt idx="1">
                  <c:v>4.5</c:v>
                </c:pt>
              </c:numCache>
            </c:numRef>
          </c:val>
          <c:extLst>
            <c:ext xmlns:c16="http://schemas.microsoft.com/office/drawing/2014/chart" uri="{C3380CC4-5D6E-409C-BE32-E72D297353CC}">
              <c16:uniqueId val="{00000002-21D2-4500-B738-C284DEC95D46}"/>
            </c:ext>
          </c:extLst>
        </c:ser>
        <c:dLbls>
          <c:showLegendKey val="0"/>
          <c:showVal val="0"/>
          <c:showCatName val="0"/>
          <c:showSerName val="0"/>
          <c:showPercent val="0"/>
          <c:showBubbleSize val="0"/>
        </c:dLbls>
        <c:gapWidth val="150"/>
        <c:axId val="209084416"/>
        <c:axId val="208733312"/>
      </c:barChart>
      <c:catAx>
        <c:axId val="209084416"/>
        <c:scaling>
          <c:orientation val="minMax"/>
        </c:scaling>
        <c:delete val="0"/>
        <c:axPos val="b"/>
        <c:numFmt formatCode="General" sourceLinked="0"/>
        <c:majorTickMark val="out"/>
        <c:minorTickMark val="none"/>
        <c:tickLblPos val="nextTo"/>
        <c:txPr>
          <a:bodyPr/>
          <a:lstStyle/>
          <a:p>
            <a:pPr>
              <a:defRPr sz="1800"/>
            </a:pPr>
            <a:endParaRPr lang="el-GR"/>
          </a:p>
        </c:txPr>
        <c:crossAx val="208733312"/>
        <c:crosses val="autoZero"/>
        <c:auto val="1"/>
        <c:lblAlgn val="ctr"/>
        <c:lblOffset val="100"/>
        <c:noMultiLvlLbl val="0"/>
      </c:catAx>
      <c:valAx>
        <c:axId val="208733312"/>
        <c:scaling>
          <c:orientation val="minMax"/>
        </c:scaling>
        <c:delete val="0"/>
        <c:axPos val="l"/>
        <c:majorGridlines/>
        <c:numFmt formatCode="General" sourceLinked="1"/>
        <c:majorTickMark val="out"/>
        <c:minorTickMark val="none"/>
        <c:tickLblPos val="nextTo"/>
        <c:txPr>
          <a:bodyPr/>
          <a:lstStyle/>
          <a:p>
            <a:pPr>
              <a:defRPr sz="1800"/>
            </a:pPr>
            <a:endParaRPr lang="el-GR"/>
          </a:p>
        </c:txPr>
        <c:crossAx val="209084416"/>
        <c:crosses val="autoZero"/>
        <c:crossBetween val="between"/>
      </c:valAx>
    </c:plotArea>
    <c:legend>
      <c:legendPos val="r"/>
      <c:layout>
        <c:manualLayout>
          <c:xMode val="edge"/>
          <c:yMode val="edge"/>
          <c:x val="0.79774989063867019"/>
          <c:y val="0.39580037911927674"/>
          <c:w val="0.19391677602799651"/>
          <c:h val="0.25094561096529605"/>
        </c:manualLayout>
      </c:layout>
      <c:overlay val="0"/>
      <c:txPr>
        <a:bodyPr/>
        <a:lstStyle/>
        <a:p>
          <a:pPr>
            <a:defRPr sz="1200">
              <a:solidFill>
                <a:srgbClr val="FF0000"/>
              </a:solidFill>
            </a:defRPr>
          </a:pPr>
          <a:endParaRPr lang="el-GR"/>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l-GR"/>
          </a:p>
        </p:txBody>
      </p:sp>
      <p:sp>
        <p:nvSpPr>
          <p:cNvPr id="2662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l-GR"/>
          </a:p>
        </p:txBody>
      </p:sp>
      <p:sp>
        <p:nvSpPr>
          <p:cNvPr id="8704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2663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l-GR"/>
          </a:p>
        </p:txBody>
      </p:sp>
      <p:sp>
        <p:nvSpPr>
          <p:cNvPr id="2663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52796770-E2A3-4F73-953F-081D180CDFEA}" type="slidenum">
              <a:rPr lang="el-GR"/>
              <a:pPr>
                <a:defRPr/>
              </a:pPr>
              <a:t>‹#›</a:t>
            </a:fld>
            <a:endParaRPr lang="el-GR"/>
          </a:p>
        </p:txBody>
      </p:sp>
    </p:spTree>
    <p:extLst>
      <p:ext uri="{BB962C8B-B14F-4D97-AF65-F5344CB8AC3E}">
        <p14:creationId xmlns:p14="http://schemas.microsoft.com/office/powerpoint/2010/main" val="1770509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5715" indent="-185715" eaLnBrk="1" hangingPunct="1">
              <a:spcBef>
                <a:spcPct val="0"/>
              </a:spcBef>
              <a:buFontTx/>
              <a:buChar char="•"/>
            </a:pPr>
            <a:endParaRPr lang="el-GR" altLang="el-GR" smtClean="0">
              <a:solidFill>
                <a:srgbClr val="FF0000"/>
              </a:solidFill>
            </a:endParaRPr>
          </a:p>
        </p:txBody>
      </p:sp>
      <p:sp>
        <p:nvSpPr>
          <p:cNvPr id="460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763" indent="-309524" eaLnBrk="0" hangingPunct="0">
              <a:spcBef>
                <a:spcPct val="30000"/>
              </a:spcBef>
              <a:defRPr sz="1300">
                <a:solidFill>
                  <a:schemeClr val="tx1"/>
                </a:solidFill>
                <a:latin typeface="Calibri" pitchFamily="34" charset="0"/>
              </a:defRPr>
            </a:lvl2pPr>
            <a:lvl3pPr marL="1238098" indent="-247620" eaLnBrk="0" hangingPunct="0">
              <a:spcBef>
                <a:spcPct val="30000"/>
              </a:spcBef>
              <a:defRPr sz="1300">
                <a:solidFill>
                  <a:schemeClr val="tx1"/>
                </a:solidFill>
                <a:latin typeface="Calibri" pitchFamily="34" charset="0"/>
              </a:defRPr>
            </a:lvl3pPr>
            <a:lvl4pPr marL="1733337" indent="-247620" eaLnBrk="0" hangingPunct="0">
              <a:spcBef>
                <a:spcPct val="30000"/>
              </a:spcBef>
              <a:defRPr sz="1300">
                <a:solidFill>
                  <a:schemeClr val="tx1"/>
                </a:solidFill>
                <a:latin typeface="Calibri" pitchFamily="34" charset="0"/>
              </a:defRPr>
            </a:lvl4pPr>
            <a:lvl5pPr marL="2228576" indent="-247620" eaLnBrk="0" hangingPunct="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2103DD4-A1FA-44FB-96D4-3D8E86BF6DEF}" type="slidenum">
              <a:rPr lang="el-GR" altLang="el-GR">
                <a:solidFill>
                  <a:srgbClr val="000000"/>
                </a:solidFill>
                <a:latin typeface="Times New Roman" pitchFamily="18" charset="0"/>
              </a:rPr>
              <a:pPr eaLnBrk="1" hangingPunct="1">
                <a:spcBef>
                  <a:spcPct val="0"/>
                </a:spcBef>
              </a:pPr>
              <a:t>1</a:t>
            </a:fld>
            <a:endParaRPr lang="el-GR" altLang="el-GR">
              <a:solidFill>
                <a:srgbClr val="000000"/>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a:p>
            <a:pPr eaLnBrk="1" hangingPunct="1">
              <a:spcBef>
                <a:spcPct val="0"/>
              </a:spcBef>
            </a:pPr>
            <a:endParaRPr lang="el-GR" altLang="el-GR" smtClean="0"/>
          </a:p>
        </p:txBody>
      </p:sp>
      <p:sp>
        <p:nvSpPr>
          <p:cNvPr id="5120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763" indent="-309524" eaLnBrk="0" hangingPunct="0">
              <a:spcBef>
                <a:spcPct val="30000"/>
              </a:spcBef>
              <a:defRPr sz="1300">
                <a:solidFill>
                  <a:schemeClr val="tx1"/>
                </a:solidFill>
                <a:latin typeface="Calibri" pitchFamily="34" charset="0"/>
              </a:defRPr>
            </a:lvl2pPr>
            <a:lvl3pPr marL="1238098" indent="-247620" eaLnBrk="0" hangingPunct="0">
              <a:spcBef>
                <a:spcPct val="30000"/>
              </a:spcBef>
              <a:defRPr sz="1300">
                <a:solidFill>
                  <a:schemeClr val="tx1"/>
                </a:solidFill>
                <a:latin typeface="Calibri" pitchFamily="34" charset="0"/>
              </a:defRPr>
            </a:lvl3pPr>
            <a:lvl4pPr marL="1733337" indent="-247620" eaLnBrk="0" hangingPunct="0">
              <a:spcBef>
                <a:spcPct val="30000"/>
              </a:spcBef>
              <a:defRPr sz="1300">
                <a:solidFill>
                  <a:schemeClr val="tx1"/>
                </a:solidFill>
                <a:latin typeface="Calibri" pitchFamily="34" charset="0"/>
              </a:defRPr>
            </a:lvl4pPr>
            <a:lvl5pPr marL="2228576" indent="-247620" eaLnBrk="0" hangingPunct="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7E7B24C-F7A0-4433-ABB3-2E727A2BB382}" type="slidenum">
              <a:rPr lang="el-GR" altLang="el-GR">
                <a:solidFill>
                  <a:srgbClr val="000000"/>
                </a:solidFill>
                <a:latin typeface="Times New Roman" pitchFamily="18" charset="0"/>
              </a:rPr>
              <a:pPr eaLnBrk="1" hangingPunct="1">
                <a:spcBef>
                  <a:spcPct val="0"/>
                </a:spcBef>
              </a:pPr>
              <a:t>13</a:t>
            </a:fld>
            <a:endParaRPr lang="el-GR" altLang="el-GR">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pPr eaLnBrk="1" hangingPunct="1"/>
            <a:fld id="{895539BC-9183-45DF-9DF4-D898BDA5A71E}" type="slidenum">
              <a:rPr lang="el-GR">
                <a:solidFill>
                  <a:prstClr val="black"/>
                </a:solidFill>
              </a:rPr>
              <a:pPr eaLnBrk="1" hangingPunct="1"/>
              <a:t>14</a:t>
            </a:fld>
            <a:endParaRPr lang="el-GR">
              <a:solidFill>
                <a:prstClr val="black"/>
              </a:solidFill>
            </a:endParaRPr>
          </a:p>
        </p:txBody>
      </p:sp>
      <p:sp>
        <p:nvSpPr>
          <p:cNvPr id="69635" name="Rectangle 2"/>
          <p:cNvSpPr>
            <a:spLocks noGrp="1" noRot="1" noChangeAspect="1" noChangeArrowheads="1" noTextEdit="1"/>
          </p:cNvSpPr>
          <p:nvPr>
            <p:ph type="sldImg"/>
          </p:nvPr>
        </p:nvSpPr>
        <p:spPr>
          <a:xfrm>
            <a:off x="992188" y="768350"/>
            <a:ext cx="5114925" cy="3836988"/>
          </a:xfrm>
          <a:ln/>
        </p:spPr>
      </p:sp>
      <p:sp>
        <p:nvSpPr>
          <p:cNvPr id="69636" name="Rectangle 3"/>
          <p:cNvSpPr>
            <a:spLocks noGrp="1" noChangeArrowheads="1"/>
          </p:cNvSpPr>
          <p:nvPr>
            <p:ph type="body" idx="1"/>
          </p:nvPr>
        </p:nvSpPr>
        <p:spPr>
          <a:noFill/>
        </p:spPr>
        <p:txBody>
          <a:bodyPr/>
          <a:lstStyle/>
          <a:p>
            <a:pPr eaLnBrk="1" hangingPunct="1"/>
            <a:endParaRPr lang="el-G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9C0C5A1A-D5AF-4013-963A-8B7922F03079}" type="slidenum">
              <a:rPr lang="el-GR" smtClean="0"/>
              <a:pPr eaLnBrk="1" hangingPunct="1"/>
              <a:t>15</a:t>
            </a:fld>
            <a:endParaRPr lang="el-GR" smtClean="0"/>
          </a:p>
        </p:txBody>
      </p:sp>
      <p:sp>
        <p:nvSpPr>
          <p:cNvPr id="114691" name="Rectangle 2"/>
          <p:cNvSpPr>
            <a:spLocks noGrp="1" noRot="1" noChangeAspect="1" noChangeArrowheads="1" noTextEdit="1"/>
          </p:cNvSpPr>
          <p:nvPr>
            <p:ph type="sldImg"/>
          </p:nvPr>
        </p:nvSpPr>
        <p:spPr>
          <a:xfrm>
            <a:off x="992188" y="768350"/>
            <a:ext cx="5114925" cy="3836988"/>
          </a:xfrm>
          <a:ln/>
        </p:spPr>
      </p:sp>
      <p:sp>
        <p:nvSpPr>
          <p:cNvPr id="114692"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a:p>
            <a:pPr eaLnBrk="1" hangingPunct="1">
              <a:spcBef>
                <a:spcPct val="0"/>
              </a:spcBef>
            </a:pPr>
            <a:endParaRPr lang="el-GR" altLang="el-GR" smtClean="0"/>
          </a:p>
        </p:txBody>
      </p:sp>
      <p:sp>
        <p:nvSpPr>
          <p:cNvPr id="5120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763" indent="-309524" eaLnBrk="0" hangingPunct="0">
              <a:spcBef>
                <a:spcPct val="30000"/>
              </a:spcBef>
              <a:defRPr sz="1300">
                <a:solidFill>
                  <a:schemeClr val="tx1"/>
                </a:solidFill>
                <a:latin typeface="Calibri" pitchFamily="34" charset="0"/>
              </a:defRPr>
            </a:lvl2pPr>
            <a:lvl3pPr marL="1238098" indent="-247620" eaLnBrk="0" hangingPunct="0">
              <a:spcBef>
                <a:spcPct val="30000"/>
              </a:spcBef>
              <a:defRPr sz="1300">
                <a:solidFill>
                  <a:schemeClr val="tx1"/>
                </a:solidFill>
                <a:latin typeface="Calibri" pitchFamily="34" charset="0"/>
              </a:defRPr>
            </a:lvl3pPr>
            <a:lvl4pPr marL="1733337" indent="-247620" eaLnBrk="0" hangingPunct="0">
              <a:spcBef>
                <a:spcPct val="30000"/>
              </a:spcBef>
              <a:defRPr sz="1300">
                <a:solidFill>
                  <a:schemeClr val="tx1"/>
                </a:solidFill>
                <a:latin typeface="Calibri" pitchFamily="34" charset="0"/>
              </a:defRPr>
            </a:lvl4pPr>
            <a:lvl5pPr marL="2228576" indent="-247620" eaLnBrk="0" hangingPunct="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7E7B24C-F7A0-4433-ABB3-2E727A2BB382}" type="slidenum">
              <a:rPr lang="el-GR" altLang="el-GR">
                <a:solidFill>
                  <a:srgbClr val="000000"/>
                </a:solidFill>
                <a:latin typeface="Times New Roman" pitchFamily="18" charset="0"/>
              </a:rPr>
              <a:pPr eaLnBrk="1" hangingPunct="1">
                <a:spcBef>
                  <a:spcPct val="0"/>
                </a:spcBef>
              </a:pPr>
              <a:t>16</a:t>
            </a:fld>
            <a:endParaRPr lang="el-GR" altLang="el-GR">
              <a:solidFill>
                <a:srgbClr val="000000"/>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93AC0847-E731-4B48-8282-635B907089A6}" type="slidenum">
              <a:rPr lang="el-GR" smtClean="0"/>
              <a:pPr eaLnBrk="1" hangingPunct="1"/>
              <a:t>19</a:t>
            </a:fld>
            <a:endParaRPr lang="el-GR" smtClean="0"/>
          </a:p>
        </p:txBody>
      </p:sp>
      <p:sp>
        <p:nvSpPr>
          <p:cNvPr id="91139" name="Rectangle 2"/>
          <p:cNvSpPr>
            <a:spLocks noGrp="1" noRot="1" noChangeAspect="1" noChangeArrowheads="1" noTextEdit="1"/>
          </p:cNvSpPr>
          <p:nvPr>
            <p:ph type="sldImg"/>
          </p:nvPr>
        </p:nvSpPr>
        <p:spPr>
          <a:xfrm>
            <a:off x="992188" y="768350"/>
            <a:ext cx="5114925" cy="3836988"/>
          </a:xfrm>
          <a:ln/>
        </p:spPr>
      </p:sp>
      <p:sp>
        <p:nvSpPr>
          <p:cNvPr id="91140"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9594FEFB-7BC3-42E7-8F4F-156E687CD900}" type="slidenum">
              <a:rPr lang="el-GR" smtClean="0"/>
              <a:pPr eaLnBrk="1" hangingPunct="1"/>
              <a:t>22</a:t>
            </a:fld>
            <a:endParaRPr lang="el-GR" smtClean="0"/>
          </a:p>
        </p:txBody>
      </p:sp>
      <p:sp>
        <p:nvSpPr>
          <p:cNvPr id="133123" name="Rectangle 2"/>
          <p:cNvSpPr>
            <a:spLocks noGrp="1" noRot="1" noChangeAspect="1" noChangeArrowheads="1" noTextEdit="1"/>
          </p:cNvSpPr>
          <p:nvPr>
            <p:ph type="sldImg"/>
          </p:nvPr>
        </p:nvSpPr>
        <p:spPr>
          <a:xfrm>
            <a:off x="992188" y="768350"/>
            <a:ext cx="5114925" cy="3836988"/>
          </a:xfrm>
          <a:ln/>
        </p:spPr>
      </p:sp>
      <p:sp>
        <p:nvSpPr>
          <p:cNvPr id="133124"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9573363B-5CD7-4844-BE21-DAFDACA7165B}" type="slidenum">
              <a:rPr lang="el-GR" smtClean="0"/>
              <a:pPr eaLnBrk="1" hangingPunct="1"/>
              <a:t>23</a:t>
            </a:fld>
            <a:endParaRPr lang="el-GR" smtClean="0"/>
          </a:p>
        </p:txBody>
      </p:sp>
      <p:sp>
        <p:nvSpPr>
          <p:cNvPr id="143363" name="Rectangle 2"/>
          <p:cNvSpPr>
            <a:spLocks noGrp="1" noRot="1" noChangeAspect="1" noChangeArrowheads="1" noTextEdit="1"/>
          </p:cNvSpPr>
          <p:nvPr>
            <p:ph type="sldImg"/>
          </p:nvPr>
        </p:nvSpPr>
        <p:spPr>
          <a:xfrm>
            <a:off x="992188" y="768350"/>
            <a:ext cx="5114925" cy="3836988"/>
          </a:xfrm>
          <a:ln/>
        </p:spPr>
      </p:sp>
      <p:sp>
        <p:nvSpPr>
          <p:cNvPr id="143364"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5F82CF1C-1F06-409A-A256-308CC521810A}" type="slidenum">
              <a:rPr lang="el-GR">
                <a:solidFill>
                  <a:prstClr val="black"/>
                </a:solidFill>
              </a:rPr>
              <a:pPr eaLnBrk="1" hangingPunct="1"/>
              <a:t>38</a:t>
            </a:fld>
            <a:endParaRPr lang="el-GR">
              <a:solidFill>
                <a:prstClr val="black"/>
              </a:solidFill>
            </a:endParaRPr>
          </a:p>
        </p:txBody>
      </p:sp>
      <p:sp>
        <p:nvSpPr>
          <p:cNvPr id="164867" name="Rectangle 2"/>
          <p:cNvSpPr>
            <a:spLocks noGrp="1" noRot="1" noChangeAspect="1" noChangeArrowheads="1" noTextEdit="1"/>
          </p:cNvSpPr>
          <p:nvPr>
            <p:ph type="sldImg"/>
          </p:nvPr>
        </p:nvSpPr>
        <p:spPr>
          <a:xfrm>
            <a:off x="992188" y="768350"/>
            <a:ext cx="5114925" cy="3836988"/>
          </a:xfrm>
          <a:ln/>
        </p:spPr>
      </p:sp>
      <p:sp>
        <p:nvSpPr>
          <p:cNvPr id="164868"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32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763" indent="-309524" eaLnBrk="0" hangingPunct="0">
              <a:spcBef>
                <a:spcPct val="30000"/>
              </a:spcBef>
              <a:defRPr sz="1300">
                <a:solidFill>
                  <a:schemeClr val="tx1"/>
                </a:solidFill>
                <a:latin typeface="Calibri" pitchFamily="34" charset="0"/>
              </a:defRPr>
            </a:lvl2pPr>
            <a:lvl3pPr marL="1238098" indent="-247620" eaLnBrk="0" hangingPunct="0">
              <a:spcBef>
                <a:spcPct val="30000"/>
              </a:spcBef>
              <a:defRPr sz="1300">
                <a:solidFill>
                  <a:schemeClr val="tx1"/>
                </a:solidFill>
                <a:latin typeface="Calibri" pitchFamily="34" charset="0"/>
              </a:defRPr>
            </a:lvl3pPr>
            <a:lvl4pPr marL="1733337" indent="-247620" eaLnBrk="0" hangingPunct="0">
              <a:spcBef>
                <a:spcPct val="30000"/>
              </a:spcBef>
              <a:defRPr sz="1300">
                <a:solidFill>
                  <a:schemeClr val="tx1"/>
                </a:solidFill>
                <a:latin typeface="Calibri" pitchFamily="34" charset="0"/>
              </a:defRPr>
            </a:lvl4pPr>
            <a:lvl5pPr marL="2228576" indent="-247620" eaLnBrk="0" hangingPunct="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12CF950-35D5-4F78-AA31-CF7B73A788F8}" type="slidenum">
              <a:rPr lang="el-GR" altLang="el-GR">
                <a:solidFill>
                  <a:srgbClr val="000000"/>
                </a:solidFill>
                <a:latin typeface="Times New Roman" pitchFamily="18" charset="0"/>
              </a:rPr>
              <a:pPr eaLnBrk="1" hangingPunct="1">
                <a:spcBef>
                  <a:spcPct val="0"/>
                </a:spcBef>
              </a:pPr>
              <a:t>41</a:t>
            </a:fld>
            <a:endParaRPr lang="el-GR" altLang="el-GR">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4710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763" indent="-309524" eaLnBrk="0" hangingPunct="0">
              <a:spcBef>
                <a:spcPct val="30000"/>
              </a:spcBef>
              <a:defRPr sz="1300">
                <a:solidFill>
                  <a:schemeClr val="tx1"/>
                </a:solidFill>
                <a:latin typeface="Calibri" pitchFamily="34" charset="0"/>
              </a:defRPr>
            </a:lvl2pPr>
            <a:lvl3pPr marL="1238098" indent="-247620" eaLnBrk="0" hangingPunct="0">
              <a:spcBef>
                <a:spcPct val="30000"/>
              </a:spcBef>
              <a:defRPr sz="1300">
                <a:solidFill>
                  <a:schemeClr val="tx1"/>
                </a:solidFill>
                <a:latin typeface="Calibri" pitchFamily="34" charset="0"/>
              </a:defRPr>
            </a:lvl3pPr>
            <a:lvl4pPr marL="1733337" indent="-247620" eaLnBrk="0" hangingPunct="0">
              <a:spcBef>
                <a:spcPct val="30000"/>
              </a:spcBef>
              <a:defRPr sz="1300">
                <a:solidFill>
                  <a:schemeClr val="tx1"/>
                </a:solidFill>
                <a:latin typeface="Calibri" pitchFamily="34" charset="0"/>
              </a:defRPr>
            </a:lvl4pPr>
            <a:lvl5pPr marL="2228576" indent="-247620" eaLnBrk="0" hangingPunct="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8C1F239-FA7D-477C-956C-4323F76ED103}" type="slidenum">
              <a:rPr lang="el-GR" altLang="el-GR">
                <a:solidFill>
                  <a:srgbClr val="000000"/>
                </a:solidFill>
                <a:latin typeface="Times New Roman" pitchFamily="18" charset="0"/>
              </a:rPr>
              <a:pPr eaLnBrk="1" hangingPunct="1">
                <a:spcBef>
                  <a:spcPct val="0"/>
                </a:spcBef>
              </a:pPr>
              <a:t>2</a:t>
            </a:fld>
            <a:endParaRPr lang="el-GR" altLang="el-GR">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5715" indent="-185715" eaLnBrk="1" hangingPunct="1">
              <a:spcBef>
                <a:spcPct val="0"/>
              </a:spcBef>
              <a:buFontTx/>
              <a:buChar char="•"/>
            </a:pPr>
            <a:endParaRPr lang="el-GR" altLang="el-GR" smtClean="0"/>
          </a:p>
        </p:txBody>
      </p:sp>
      <p:sp>
        <p:nvSpPr>
          <p:cNvPr id="481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763" indent="-309524" eaLnBrk="0" hangingPunct="0">
              <a:spcBef>
                <a:spcPct val="30000"/>
              </a:spcBef>
              <a:defRPr sz="1300">
                <a:solidFill>
                  <a:schemeClr val="tx1"/>
                </a:solidFill>
                <a:latin typeface="Calibri" pitchFamily="34" charset="0"/>
              </a:defRPr>
            </a:lvl2pPr>
            <a:lvl3pPr marL="1238098" indent="-247620" eaLnBrk="0" hangingPunct="0">
              <a:spcBef>
                <a:spcPct val="30000"/>
              </a:spcBef>
              <a:defRPr sz="1300">
                <a:solidFill>
                  <a:schemeClr val="tx1"/>
                </a:solidFill>
                <a:latin typeface="Calibri" pitchFamily="34" charset="0"/>
              </a:defRPr>
            </a:lvl3pPr>
            <a:lvl4pPr marL="1733337" indent="-247620" eaLnBrk="0" hangingPunct="0">
              <a:spcBef>
                <a:spcPct val="30000"/>
              </a:spcBef>
              <a:defRPr sz="1300">
                <a:solidFill>
                  <a:schemeClr val="tx1"/>
                </a:solidFill>
                <a:latin typeface="Calibri" pitchFamily="34" charset="0"/>
              </a:defRPr>
            </a:lvl4pPr>
            <a:lvl5pPr marL="2228576" indent="-247620" eaLnBrk="0" hangingPunct="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0BF6669-055A-45DB-A050-3FF235E3E4BC}" type="slidenum">
              <a:rPr lang="el-GR" altLang="el-GR">
                <a:solidFill>
                  <a:srgbClr val="000000"/>
                </a:solidFill>
                <a:latin typeface="Times New Roman" pitchFamily="18" charset="0"/>
              </a:rPr>
              <a:pPr eaLnBrk="1" hangingPunct="1">
                <a:spcBef>
                  <a:spcPct val="0"/>
                </a:spcBef>
              </a:pPr>
              <a:t>3</a:t>
            </a:fld>
            <a:endParaRPr lang="el-GR" altLang="el-GR">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4915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763" indent="-309524" eaLnBrk="0" hangingPunct="0">
              <a:spcBef>
                <a:spcPct val="30000"/>
              </a:spcBef>
              <a:defRPr sz="1300">
                <a:solidFill>
                  <a:schemeClr val="tx1"/>
                </a:solidFill>
                <a:latin typeface="Calibri" pitchFamily="34" charset="0"/>
              </a:defRPr>
            </a:lvl2pPr>
            <a:lvl3pPr marL="1238098" indent="-247620" eaLnBrk="0" hangingPunct="0">
              <a:spcBef>
                <a:spcPct val="30000"/>
              </a:spcBef>
              <a:defRPr sz="1300">
                <a:solidFill>
                  <a:schemeClr val="tx1"/>
                </a:solidFill>
                <a:latin typeface="Calibri" pitchFamily="34" charset="0"/>
              </a:defRPr>
            </a:lvl3pPr>
            <a:lvl4pPr marL="1733337" indent="-247620" eaLnBrk="0" hangingPunct="0">
              <a:spcBef>
                <a:spcPct val="30000"/>
              </a:spcBef>
              <a:defRPr sz="1300">
                <a:solidFill>
                  <a:schemeClr val="tx1"/>
                </a:solidFill>
                <a:latin typeface="Calibri" pitchFamily="34" charset="0"/>
              </a:defRPr>
            </a:lvl4pPr>
            <a:lvl5pPr marL="2228576" indent="-247620" eaLnBrk="0" hangingPunct="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868412-A636-42EE-AF8C-051F56AEE200}" type="slidenum">
              <a:rPr lang="el-GR" altLang="el-GR">
                <a:solidFill>
                  <a:srgbClr val="000000"/>
                </a:solidFill>
                <a:latin typeface="Times New Roman" pitchFamily="18" charset="0"/>
              </a:rPr>
              <a:pPr eaLnBrk="1" hangingPunct="1">
                <a:spcBef>
                  <a:spcPct val="0"/>
                </a:spcBef>
              </a:pPr>
              <a:t>4</a:t>
            </a:fld>
            <a:endParaRPr lang="el-GR" altLang="el-GR">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5018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763" indent="-309524" eaLnBrk="0" hangingPunct="0">
              <a:spcBef>
                <a:spcPct val="30000"/>
              </a:spcBef>
              <a:defRPr sz="1300">
                <a:solidFill>
                  <a:schemeClr val="tx1"/>
                </a:solidFill>
                <a:latin typeface="Calibri" pitchFamily="34" charset="0"/>
              </a:defRPr>
            </a:lvl2pPr>
            <a:lvl3pPr marL="1238098" indent="-247620" eaLnBrk="0" hangingPunct="0">
              <a:spcBef>
                <a:spcPct val="30000"/>
              </a:spcBef>
              <a:defRPr sz="1300">
                <a:solidFill>
                  <a:schemeClr val="tx1"/>
                </a:solidFill>
                <a:latin typeface="Calibri" pitchFamily="34" charset="0"/>
              </a:defRPr>
            </a:lvl3pPr>
            <a:lvl4pPr marL="1733337" indent="-247620" eaLnBrk="0" hangingPunct="0">
              <a:spcBef>
                <a:spcPct val="30000"/>
              </a:spcBef>
              <a:defRPr sz="1300">
                <a:solidFill>
                  <a:schemeClr val="tx1"/>
                </a:solidFill>
                <a:latin typeface="Calibri" pitchFamily="34" charset="0"/>
              </a:defRPr>
            </a:lvl4pPr>
            <a:lvl5pPr marL="2228576" indent="-247620" eaLnBrk="0" hangingPunct="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8050C90-8968-40B6-96AC-914728818BCF}" type="slidenum">
              <a:rPr lang="el-GR" altLang="el-GR">
                <a:solidFill>
                  <a:srgbClr val="000000"/>
                </a:solidFill>
                <a:latin typeface="Times New Roman" pitchFamily="18" charset="0"/>
              </a:rPr>
              <a:pPr eaLnBrk="1" hangingPunct="1">
                <a:spcBef>
                  <a:spcPct val="0"/>
                </a:spcBef>
              </a:pPr>
              <a:t>5</a:t>
            </a:fld>
            <a:endParaRPr lang="el-GR" altLang="el-GR">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a:p>
            <a:pPr eaLnBrk="1" hangingPunct="1">
              <a:spcBef>
                <a:spcPct val="0"/>
              </a:spcBef>
            </a:pPr>
            <a:endParaRPr lang="el-GR" altLang="el-GR" smtClean="0"/>
          </a:p>
        </p:txBody>
      </p:sp>
      <p:sp>
        <p:nvSpPr>
          <p:cNvPr id="5120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763" indent="-309524" eaLnBrk="0" hangingPunct="0">
              <a:spcBef>
                <a:spcPct val="30000"/>
              </a:spcBef>
              <a:defRPr sz="1300">
                <a:solidFill>
                  <a:schemeClr val="tx1"/>
                </a:solidFill>
                <a:latin typeface="Calibri" pitchFamily="34" charset="0"/>
              </a:defRPr>
            </a:lvl2pPr>
            <a:lvl3pPr marL="1238098" indent="-247620" eaLnBrk="0" hangingPunct="0">
              <a:spcBef>
                <a:spcPct val="30000"/>
              </a:spcBef>
              <a:defRPr sz="1300">
                <a:solidFill>
                  <a:schemeClr val="tx1"/>
                </a:solidFill>
                <a:latin typeface="Calibri" pitchFamily="34" charset="0"/>
              </a:defRPr>
            </a:lvl3pPr>
            <a:lvl4pPr marL="1733337" indent="-247620" eaLnBrk="0" hangingPunct="0">
              <a:spcBef>
                <a:spcPct val="30000"/>
              </a:spcBef>
              <a:defRPr sz="1300">
                <a:solidFill>
                  <a:schemeClr val="tx1"/>
                </a:solidFill>
                <a:latin typeface="Calibri" pitchFamily="34" charset="0"/>
              </a:defRPr>
            </a:lvl4pPr>
            <a:lvl5pPr marL="2228576" indent="-247620" eaLnBrk="0" hangingPunct="0">
              <a:spcBef>
                <a:spcPct val="30000"/>
              </a:spcBef>
              <a:defRPr sz="1300">
                <a:solidFill>
                  <a:schemeClr val="tx1"/>
                </a:solidFill>
                <a:latin typeface="Calibri" pitchFamily="34" charset="0"/>
              </a:defRPr>
            </a:lvl5pPr>
            <a:lvl6pPr marL="2723815" indent="-247620" eaLnBrk="0" fontAlgn="base" hangingPunct="0">
              <a:spcBef>
                <a:spcPct val="30000"/>
              </a:spcBef>
              <a:spcAft>
                <a:spcPct val="0"/>
              </a:spcAft>
              <a:defRPr sz="1300">
                <a:solidFill>
                  <a:schemeClr val="tx1"/>
                </a:solidFill>
                <a:latin typeface="Calibri" pitchFamily="34" charset="0"/>
              </a:defRPr>
            </a:lvl6pPr>
            <a:lvl7pPr marL="3219054" indent="-247620" eaLnBrk="0" fontAlgn="base" hangingPunct="0">
              <a:spcBef>
                <a:spcPct val="30000"/>
              </a:spcBef>
              <a:spcAft>
                <a:spcPct val="0"/>
              </a:spcAft>
              <a:defRPr sz="1300">
                <a:solidFill>
                  <a:schemeClr val="tx1"/>
                </a:solidFill>
                <a:latin typeface="Calibri" pitchFamily="34" charset="0"/>
              </a:defRPr>
            </a:lvl7pPr>
            <a:lvl8pPr marL="3714293" indent="-247620" eaLnBrk="0" fontAlgn="base" hangingPunct="0">
              <a:spcBef>
                <a:spcPct val="30000"/>
              </a:spcBef>
              <a:spcAft>
                <a:spcPct val="0"/>
              </a:spcAft>
              <a:defRPr sz="1300">
                <a:solidFill>
                  <a:schemeClr val="tx1"/>
                </a:solidFill>
                <a:latin typeface="Calibri" pitchFamily="34" charset="0"/>
              </a:defRPr>
            </a:lvl8pPr>
            <a:lvl9pPr marL="4209532" indent="-247620"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7E7B24C-F7A0-4433-ABB3-2E727A2BB382}" type="slidenum">
              <a:rPr lang="el-GR" altLang="el-GR">
                <a:solidFill>
                  <a:srgbClr val="000000"/>
                </a:solidFill>
                <a:latin typeface="Times New Roman" pitchFamily="18" charset="0"/>
              </a:rPr>
              <a:pPr eaLnBrk="1" hangingPunct="1">
                <a:spcBef>
                  <a:spcPct val="0"/>
                </a:spcBef>
              </a:pPr>
              <a:t>6</a:t>
            </a:fld>
            <a:endParaRPr lang="el-GR" altLang="el-GR">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pPr eaLnBrk="1" hangingPunct="1"/>
            <a:fld id="{C30B1460-452B-4710-B671-D862E7C0AE48}" type="slidenum">
              <a:rPr lang="el-GR">
                <a:solidFill>
                  <a:prstClr val="black"/>
                </a:solidFill>
              </a:rPr>
              <a:pPr eaLnBrk="1" hangingPunct="1"/>
              <a:t>9</a:t>
            </a:fld>
            <a:endParaRPr lang="el-GR">
              <a:solidFill>
                <a:prstClr val="black"/>
              </a:solidFill>
            </a:endParaRPr>
          </a:p>
        </p:txBody>
      </p:sp>
      <p:sp>
        <p:nvSpPr>
          <p:cNvPr id="65539" name="Rectangle 2"/>
          <p:cNvSpPr>
            <a:spLocks noGrp="1" noRot="1" noChangeAspect="1" noChangeArrowheads="1" noTextEdit="1"/>
          </p:cNvSpPr>
          <p:nvPr>
            <p:ph type="sldImg"/>
          </p:nvPr>
        </p:nvSpPr>
        <p:spPr>
          <a:xfrm>
            <a:off x="992188" y="768350"/>
            <a:ext cx="5114925" cy="3836988"/>
          </a:xfrm>
          <a:ln/>
        </p:spPr>
      </p:sp>
      <p:sp>
        <p:nvSpPr>
          <p:cNvPr id="65540" name="Rectangle 3"/>
          <p:cNvSpPr>
            <a:spLocks noGrp="1" noChangeArrowheads="1"/>
          </p:cNvSpPr>
          <p:nvPr>
            <p:ph type="body" idx="1"/>
          </p:nvPr>
        </p:nvSpPr>
        <p:spPr>
          <a:noFill/>
        </p:spPr>
        <p:txBody>
          <a:bodyPr/>
          <a:lstStyle/>
          <a:p>
            <a:pPr eaLnBrk="1" hangingPunct="1"/>
            <a:endParaRPr lang="el-G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pPr eaLnBrk="1" hangingPunct="1"/>
            <a:fld id="{E11AF5B1-4958-4BA1-B117-C2D18FAC22E9}" type="slidenum">
              <a:rPr lang="el-GR">
                <a:solidFill>
                  <a:prstClr val="black"/>
                </a:solidFill>
              </a:rPr>
              <a:pPr eaLnBrk="1" hangingPunct="1"/>
              <a:t>10</a:t>
            </a:fld>
            <a:endParaRPr lang="el-GR">
              <a:solidFill>
                <a:prstClr val="black"/>
              </a:solidFill>
            </a:endParaRPr>
          </a:p>
        </p:txBody>
      </p:sp>
      <p:sp>
        <p:nvSpPr>
          <p:cNvPr id="66563" name="Rectangle 2"/>
          <p:cNvSpPr>
            <a:spLocks noGrp="1" noRot="1" noChangeAspect="1" noChangeArrowheads="1" noTextEdit="1"/>
          </p:cNvSpPr>
          <p:nvPr>
            <p:ph type="sldImg"/>
          </p:nvPr>
        </p:nvSpPr>
        <p:spPr>
          <a:xfrm>
            <a:off x="992188" y="768350"/>
            <a:ext cx="5114925" cy="3836988"/>
          </a:xfrm>
          <a:ln/>
        </p:spPr>
      </p:sp>
      <p:sp>
        <p:nvSpPr>
          <p:cNvPr id="66564" name="Rectangle 3"/>
          <p:cNvSpPr>
            <a:spLocks noGrp="1" noChangeArrowheads="1"/>
          </p:cNvSpPr>
          <p:nvPr>
            <p:ph type="body" idx="1"/>
          </p:nvPr>
        </p:nvSpPr>
        <p:spPr>
          <a:noFill/>
        </p:spPr>
        <p:txBody>
          <a:bodyPr/>
          <a:lstStyle/>
          <a:p>
            <a:pPr eaLnBrk="1" hangingPunct="1"/>
            <a:endParaRPr lang="el-G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pitchFamily="34" charset="0"/>
              </a:defRPr>
            </a:lvl1pPr>
            <a:lvl2pPr marL="742950" indent="-285750" defTabSz="990600" eaLnBrk="0" hangingPunct="0">
              <a:defRPr>
                <a:solidFill>
                  <a:schemeClr val="tx1"/>
                </a:solidFill>
                <a:latin typeface="Arial" pitchFamily="34" charset="0"/>
              </a:defRPr>
            </a:lvl2pPr>
            <a:lvl3pPr marL="1143000" indent="-228600" defTabSz="990600" eaLnBrk="0" hangingPunct="0">
              <a:defRPr>
                <a:solidFill>
                  <a:schemeClr val="tx1"/>
                </a:solidFill>
                <a:latin typeface="Arial" pitchFamily="34" charset="0"/>
              </a:defRPr>
            </a:lvl3pPr>
            <a:lvl4pPr marL="1600200" indent="-228600" defTabSz="990600" eaLnBrk="0" hangingPunct="0">
              <a:defRPr>
                <a:solidFill>
                  <a:schemeClr val="tx1"/>
                </a:solidFill>
                <a:latin typeface="Arial" pitchFamily="34" charset="0"/>
              </a:defRPr>
            </a:lvl4pPr>
            <a:lvl5pPr marL="2057400" indent="-228600" defTabSz="990600" eaLnBrk="0" hangingPunct="0">
              <a:defRPr>
                <a:solidFill>
                  <a:schemeClr val="tx1"/>
                </a:solidFill>
                <a:latin typeface="Arial" pitchFamily="34" charset="0"/>
              </a:defRPr>
            </a:lvl5pPr>
            <a:lvl6pPr marL="2514600" indent="-228600" defTabSz="990600" eaLnBrk="0" fontAlgn="base" hangingPunct="0">
              <a:spcBef>
                <a:spcPct val="0"/>
              </a:spcBef>
              <a:spcAft>
                <a:spcPct val="0"/>
              </a:spcAft>
              <a:defRPr>
                <a:solidFill>
                  <a:schemeClr val="tx1"/>
                </a:solidFill>
                <a:latin typeface="Arial" pitchFamily="34" charset="0"/>
              </a:defRPr>
            </a:lvl6pPr>
            <a:lvl7pPr marL="2971800" indent="-228600" defTabSz="990600" eaLnBrk="0" fontAlgn="base" hangingPunct="0">
              <a:spcBef>
                <a:spcPct val="0"/>
              </a:spcBef>
              <a:spcAft>
                <a:spcPct val="0"/>
              </a:spcAft>
              <a:defRPr>
                <a:solidFill>
                  <a:schemeClr val="tx1"/>
                </a:solidFill>
                <a:latin typeface="Arial" pitchFamily="34" charset="0"/>
              </a:defRPr>
            </a:lvl7pPr>
            <a:lvl8pPr marL="3429000" indent="-228600" defTabSz="990600" eaLnBrk="0" fontAlgn="base" hangingPunct="0">
              <a:spcBef>
                <a:spcPct val="0"/>
              </a:spcBef>
              <a:spcAft>
                <a:spcPct val="0"/>
              </a:spcAft>
              <a:defRPr>
                <a:solidFill>
                  <a:schemeClr val="tx1"/>
                </a:solidFill>
                <a:latin typeface="Arial" pitchFamily="34" charset="0"/>
              </a:defRPr>
            </a:lvl8pPr>
            <a:lvl9pPr marL="3886200" indent="-228600" defTabSz="990600" eaLnBrk="0" fontAlgn="base" hangingPunct="0">
              <a:spcBef>
                <a:spcPct val="0"/>
              </a:spcBef>
              <a:spcAft>
                <a:spcPct val="0"/>
              </a:spcAft>
              <a:defRPr>
                <a:solidFill>
                  <a:schemeClr val="tx1"/>
                </a:solidFill>
                <a:latin typeface="Arial" pitchFamily="34" charset="0"/>
              </a:defRPr>
            </a:lvl9pPr>
          </a:lstStyle>
          <a:p>
            <a:pPr eaLnBrk="1" hangingPunct="1"/>
            <a:fld id="{1FDE8D78-37CC-4514-A43D-DB6A9C628EBE}" type="slidenum">
              <a:rPr lang="el-GR">
                <a:solidFill>
                  <a:prstClr val="black"/>
                </a:solidFill>
              </a:rPr>
              <a:pPr eaLnBrk="1" hangingPunct="1"/>
              <a:t>12</a:t>
            </a:fld>
            <a:endParaRPr lang="el-GR">
              <a:solidFill>
                <a:prstClr val="black"/>
              </a:solidFill>
            </a:endParaRPr>
          </a:p>
        </p:txBody>
      </p:sp>
      <p:sp>
        <p:nvSpPr>
          <p:cNvPr id="67587" name="Rectangle 2"/>
          <p:cNvSpPr>
            <a:spLocks noGrp="1" noRot="1" noChangeAspect="1" noChangeArrowheads="1" noTextEdit="1"/>
          </p:cNvSpPr>
          <p:nvPr>
            <p:ph type="sldImg"/>
          </p:nvPr>
        </p:nvSpPr>
        <p:spPr>
          <a:xfrm>
            <a:off x="992188" y="768350"/>
            <a:ext cx="5114925" cy="3836988"/>
          </a:xfrm>
          <a:ln/>
        </p:spPr>
      </p:sp>
      <p:sp>
        <p:nvSpPr>
          <p:cNvPr id="67588" name="Rectangle 3"/>
          <p:cNvSpPr>
            <a:spLocks noGrp="1" noChangeArrowheads="1"/>
          </p:cNvSpPr>
          <p:nvPr>
            <p:ph type="body" idx="1"/>
          </p:nvPr>
        </p:nvSpPr>
        <p:spPr>
          <a:noFill/>
        </p:spPr>
        <p:txBody>
          <a:bodyPr/>
          <a:lstStyle/>
          <a:p>
            <a:pPr eaLnBrk="1" hangingPunct="1"/>
            <a:endParaRPr lang="el-G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B666821-DDE2-4696-A7B9-30B41B62E104}" type="slidenum">
              <a:rPr lang="el-GR"/>
              <a:pPr>
                <a:defRPr/>
              </a:pPr>
              <a:t>‹#›</a:t>
            </a:fld>
            <a:endParaRPr lang="el-GR"/>
          </a:p>
        </p:txBody>
      </p:sp>
    </p:spTree>
    <p:extLst>
      <p:ext uri="{BB962C8B-B14F-4D97-AF65-F5344CB8AC3E}">
        <p14:creationId xmlns:p14="http://schemas.microsoft.com/office/powerpoint/2010/main" val="191122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9488D6E-AF71-49AB-8288-E9A6F15B2C80}" type="slidenum">
              <a:rPr lang="el-GR"/>
              <a:pPr>
                <a:defRPr/>
              </a:pPr>
              <a:t>‹#›</a:t>
            </a:fld>
            <a:endParaRPr lang="el-GR"/>
          </a:p>
        </p:txBody>
      </p:sp>
    </p:spTree>
    <p:extLst>
      <p:ext uri="{BB962C8B-B14F-4D97-AF65-F5344CB8AC3E}">
        <p14:creationId xmlns:p14="http://schemas.microsoft.com/office/powerpoint/2010/main" val="164623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0B23C25-B929-4C4D-895C-3C9EA17858F2}" type="slidenum">
              <a:rPr lang="el-GR"/>
              <a:pPr>
                <a:defRPr/>
              </a:pPr>
              <a:t>‹#›</a:t>
            </a:fld>
            <a:endParaRPr lang="el-GR"/>
          </a:p>
        </p:txBody>
      </p:sp>
    </p:spTree>
    <p:extLst>
      <p:ext uri="{BB962C8B-B14F-4D97-AF65-F5344CB8AC3E}">
        <p14:creationId xmlns:p14="http://schemas.microsoft.com/office/powerpoint/2010/main" val="289917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9C769743-C462-4DFA-8399-9CBD92A08415}" type="slidenum">
              <a:rPr lang="el-GR"/>
              <a:pPr>
                <a:defRPr/>
              </a:pPr>
              <a:t>‹#›</a:t>
            </a:fld>
            <a:endParaRPr lang="el-GR"/>
          </a:p>
        </p:txBody>
      </p:sp>
    </p:spTree>
    <p:extLst>
      <p:ext uri="{BB962C8B-B14F-4D97-AF65-F5344CB8AC3E}">
        <p14:creationId xmlns:p14="http://schemas.microsoft.com/office/powerpoint/2010/main" val="285789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3788"/>
            <a:ext cx="8153400" cy="1600200"/>
            <a:chOff x="288" y="1489"/>
            <a:chExt cx="5136" cy="1008"/>
          </a:xfrm>
        </p:grpSpPr>
        <p:sp>
          <p:nvSpPr>
            <p:cNvPr id="5" name="Arc 2"/>
            <p:cNvSpPr>
              <a:spLocks/>
            </p:cNvSpPr>
            <p:nvPr/>
          </p:nvSpPr>
          <p:spPr bwMode="invGray">
            <a:xfrm>
              <a:off x="3595" y="1489"/>
              <a:ext cx="1829" cy="1008"/>
            </a:xfrm>
            <a:custGeom>
              <a:avLst/>
              <a:gdLst>
                <a:gd name="T0" fmla="*/ 2 w 21912"/>
                <a:gd name="T1" fmla="*/ 0 h 43200"/>
                <a:gd name="T2" fmla="*/ 0 w 21912"/>
                <a:gd name="T3" fmla="*/ 24 h 43200"/>
                <a:gd name="T4" fmla="*/ 2 w 21912"/>
                <a:gd name="T5" fmla="*/ 12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l-GR" sz="2400" smtClean="0">
                <a:solidFill>
                  <a:srgbClr val="FFFFCC"/>
                </a:solidFill>
                <a:latin typeface="Times New Roman" pitchFamily="18" charset="0"/>
              </a:endParaRPr>
            </a:p>
          </p:txBody>
        </p:sp>
        <p:sp>
          <p:nvSpPr>
            <p:cNvPr id="6" name="Arc 3"/>
            <p:cNvSpPr>
              <a:spLocks/>
            </p:cNvSpPr>
            <p:nvPr/>
          </p:nvSpPr>
          <p:spPr bwMode="invGray">
            <a:xfrm>
              <a:off x="3548" y="1593"/>
              <a:ext cx="1831" cy="800"/>
            </a:xfrm>
            <a:custGeom>
              <a:avLst/>
              <a:gdLst>
                <a:gd name="T0" fmla="*/ 2 w 21924"/>
                <a:gd name="T1" fmla="*/ 0 h 43200"/>
                <a:gd name="T2" fmla="*/ 0 w 21924"/>
                <a:gd name="T3" fmla="*/ 15 h 43200"/>
                <a:gd name="T4" fmla="*/ 2 w 21924"/>
                <a:gd name="T5" fmla="*/ 7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l-GR" sz="2400" smtClean="0">
                <a:solidFill>
                  <a:srgbClr val="FFFFCC"/>
                </a:solidFill>
                <a:latin typeface="Times New Roman" pitchFamily="18" charset="0"/>
              </a:endParaRPr>
            </a:p>
          </p:txBody>
        </p:sp>
        <p:sp>
          <p:nvSpPr>
            <p:cNvPr id="7" name="Arc 4"/>
            <p:cNvSpPr>
              <a:spLocks/>
            </p:cNvSpPr>
            <p:nvPr/>
          </p:nvSpPr>
          <p:spPr bwMode="invGray">
            <a:xfrm>
              <a:off x="3521" y="1732"/>
              <a:ext cx="1830" cy="522"/>
            </a:xfrm>
            <a:custGeom>
              <a:avLst/>
              <a:gdLst>
                <a:gd name="T0" fmla="*/ 2 w 21925"/>
                <a:gd name="T1" fmla="*/ 0 h 43200"/>
                <a:gd name="T2" fmla="*/ 0 w 21925"/>
                <a:gd name="T3" fmla="*/ 6 h 43200"/>
                <a:gd name="T4" fmla="*/ 2 w 21925"/>
                <a:gd name="T5" fmla="*/ 3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l-GR" sz="2400" smtClean="0">
                <a:solidFill>
                  <a:srgbClr val="FFFFCC"/>
                </a:solidFill>
                <a:latin typeface="Times New Roman" pitchFamily="18" charset="0"/>
              </a:endParaRPr>
            </a:p>
          </p:txBody>
        </p:sp>
        <p:sp>
          <p:nvSpPr>
            <p:cNvPr id="8" name="AutoShape 5"/>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l-GR" sz="2400" smtClean="0">
                <a:solidFill>
                  <a:srgbClr val="FFFFCC"/>
                </a:solidFill>
                <a:latin typeface="Times New Roman" pitchFamily="18" charset="0"/>
              </a:endParaRPr>
            </a:p>
          </p:txBody>
        </p:sp>
      </p:grpSp>
      <p:sp>
        <p:nvSpPr>
          <p:cNvPr id="3079" name="Rectangle 7"/>
          <p:cNvSpPr>
            <a:spLocks noGrp="1" noChangeArrowheads="1"/>
          </p:cNvSpPr>
          <p:nvPr>
            <p:ph type="ctrTitle" sz="quarter"/>
          </p:nvPr>
        </p:nvSpPr>
        <p:spPr>
          <a:xfrm>
            <a:off x="685800" y="1447800"/>
            <a:ext cx="7772400" cy="1143000"/>
          </a:xfrm>
        </p:spPr>
        <p:txBody>
          <a:bodyPr/>
          <a:lstStyle>
            <a:lvl1pPr>
              <a:defRPr/>
            </a:lvl1pPr>
          </a:lstStyle>
          <a:p>
            <a:pPr lvl="0"/>
            <a:r>
              <a:rPr lang="el-GR" noProof="0" smtClean="0"/>
              <a:t>Κάντε κλικ για να επεξεργαστείτε τον τίτλο</a:t>
            </a:r>
          </a:p>
        </p:txBody>
      </p:sp>
      <p:sp>
        <p:nvSpPr>
          <p:cNvPr id="308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l-GR" noProof="0" smtClean="0"/>
              <a:t>Κάντε κλικ για να επεξεργαστείτε τον υπότιτλο του υποδείγματος </a:t>
            </a:r>
          </a:p>
        </p:txBody>
      </p:sp>
      <p:sp>
        <p:nvSpPr>
          <p:cNvPr id="9" name="Rectangle 9"/>
          <p:cNvSpPr>
            <a:spLocks noGrp="1" noChangeArrowheads="1"/>
          </p:cNvSpPr>
          <p:nvPr>
            <p:ph type="dt" sz="quarter" idx="10"/>
          </p:nvPr>
        </p:nvSpPr>
        <p:spPr/>
        <p:txBody>
          <a:bodyPr/>
          <a:lstStyle>
            <a:lvl1pPr>
              <a:defRPr/>
            </a:lvl1pPr>
          </a:lstStyle>
          <a:p>
            <a:pPr>
              <a:defRPr/>
            </a:pPr>
            <a:endParaRPr lang="el-GR">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l-GR">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B981E486-78A3-441C-B1CA-64BAA2E5272F}"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127864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4F057C5-C23E-421D-A72A-93C77A1604AC}"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1198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49C25EB-A3C3-4E71-AD31-275C5F9A3957}"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394813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6987225-8212-415B-ACCF-BEA3F2B5D347}"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984135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BE7A5C7-F1C1-44D4-9965-49C5DB7260A8}"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296294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2319144-FAA5-4419-BE7D-BF312529C563}"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1176369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C01B050C-F498-406C-AF31-5CC99772C792}"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281031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5DDBC06-D839-4032-9C9B-19F50AEA637A}" type="slidenum">
              <a:rPr lang="el-GR"/>
              <a:pPr>
                <a:defRPr/>
              </a:pPr>
              <a:t>‹#›</a:t>
            </a:fld>
            <a:endParaRPr lang="el-GR"/>
          </a:p>
        </p:txBody>
      </p:sp>
    </p:spTree>
    <p:extLst>
      <p:ext uri="{BB962C8B-B14F-4D97-AF65-F5344CB8AC3E}">
        <p14:creationId xmlns:p14="http://schemas.microsoft.com/office/powerpoint/2010/main" val="2429248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753E821-1218-4043-94B1-2099A19DC9FF}"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2310852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A59FDF7-E421-40F3-9427-0F2CB6582EBA}"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4213817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F02A528F-BD9F-4B94-8C5C-37FF1121B240}"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1923406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381000"/>
            <a:ext cx="1943100" cy="57912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381000"/>
            <a:ext cx="5676900" cy="57912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E31BC89-B430-4326-BBD6-52640D069F07}"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3851553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3810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20574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20574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41910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9"/>
          <p:cNvSpPr>
            <a:spLocks noGrp="1" noChangeArrowheads="1"/>
          </p:cNvSpPr>
          <p:nvPr>
            <p:ph type="dt" sz="half" idx="10"/>
          </p:nvPr>
        </p:nvSpPr>
        <p:spPr>
          <a:ln/>
        </p:spPr>
        <p:txBody>
          <a:bodyPr/>
          <a:lstStyle>
            <a:lvl1pPr>
              <a:defRPr/>
            </a:lvl1pPr>
          </a:lstStyle>
          <a:p>
            <a:pPr>
              <a:defRPr/>
            </a:pPr>
            <a:endParaRPr lang="el-GR">
              <a:solidFill>
                <a:srgbClr val="FFFFCC"/>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l-GR">
              <a:solidFill>
                <a:srgbClr val="FFFFCC"/>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98BE5FFD-54C4-40F1-AADF-0FBBE24D0032}" type="slidenum">
              <a:rPr lang="el-GR">
                <a:solidFill>
                  <a:srgbClr val="FFFFCC"/>
                </a:solidFill>
              </a:rPr>
              <a:pPr>
                <a:defRPr/>
              </a:pPr>
              <a:t>‹#›</a:t>
            </a:fld>
            <a:endParaRPr lang="el-GR">
              <a:solidFill>
                <a:srgbClr val="FFFFCC"/>
              </a:solidFill>
            </a:endParaRPr>
          </a:p>
        </p:txBody>
      </p:sp>
    </p:spTree>
    <p:extLst>
      <p:ext uri="{BB962C8B-B14F-4D97-AF65-F5344CB8AC3E}">
        <p14:creationId xmlns:p14="http://schemas.microsoft.com/office/powerpoint/2010/main" val="2855359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0CA56D-2DB6-408B-93E5-09A89759F82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446561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6DAB30-EC59-42AE-939B-8F3B1AE708B8}"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955443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8A1ED2-9F6B-4816-A21E-20AD75323B4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376038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C2656F-FD8C-4749-9B9E-1EFFF3B3B3C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909956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4081ABF-71CA-4192-B968-9385E7160DC0}"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65040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44420B4-47B0-484B-ADB1-01623B2E4559}" type="slidenum">
              <a:rPr lang="el-GR"/>
              <a:pPr>
                <a:defRPr/>
              </a:pPr>
              <a:t>‹#›</a:t>
            </a:fld>
            <a:endParaRPr lang="el-GR"/>
          </a:p>
        </p:txBody>
      </p:sp>
    </p:spTree>
    <p:extLst>
      <p:ext uri="{BB962C8B-B14F-4D97-AF65-F5344CB8AC3E}">
        <p14:creationId xmlns:p14="http://schemas.microsoft.com/office/powerpoint/2010/main" val="1246762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01A011E-2088-4E24-9AEF-B493B24CC04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71165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0FB876-6918-436A-BBE0-D86326DFF661}"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829790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84E05B-7B4A-4949-8911-59879FCD9EA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075020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CA0D2C-3D0D-4B4F-A250-5382375297A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614584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76BCF5-32AA-43B9-97CD-61BB66546F6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101772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65035B-A7B7-4623-AA0A-2963E4905D17}"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75908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4C9632-845A-4944-B8CB-CB26C58E0C71}"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760221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3810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20574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20574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41910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ημερομηνίας 5"/>
          <p:cNvSpPr>
            <a:spLocks noGrp="1"/>
          </p:cNvSpPr>
          <p:nvPr>
            <p:ph type="dt" sz="half" idx="10"/>
          </p:nvPr>
        </p:nvSpPr>
        <p:spPr>
          <a:xfrm>
            <a:off x="685800" y="6324600"/>
            <a:ext cx="1905000" cy="457200"/>
          </a:xfrm>
        </p:spPr>
        <p:txBody>
          <a:bodyPr/>
          <a:lstStyle>
            <a:lvl1pPr>
              <a:defRPr/>
            </a:lvl1pPr>
          </a:lstStyle>
          <a:p>
            <a:pPr>
              <a:defRPr/>
            </a:pPr>
            <a:endParaRPr lang="el-GR">
              <a:solidFill>
                <a:srgbClr val="000000"/>
              </a:solidFill>
            </a:endParaRPr>
          </a:p>
        </p:txBody>
      </p:sp>
      <p:sp>
        <p:nvSpPr>
          <p:cNvPr id="7" name="Θέση υποσέλιδου 6"/>
          <p:cNvSpPr>
            <a:spLocks noGrp="1"/>
          </p:cNvSpPr>
          <p:nvPr>
            <p:ph type="ftr" sz="quarter" idx="11"/>
          </p:nvPr>
        </p:nvSpPr>
        <p:spPr>
          <a:xfrm>
            <a:off x="3124200" y="6324600"/>
            <a:ext cx="2895600" cy="457200"/>
          </a:xfrm>
        </p:spPr>
        <p:txBody>
          <a:bodyPr/>
          <a:lstStyle>
            <a:lvl1pPr>
              <a:defRPr/>
            </a:lvl1pPr>
          </a:lstStyle>
          <a:p>
            <a:pPr>
              <a:defRPr/>
            </a:pPr>
            <a:endParaRPr lang="el-GR">
              <a:solidFill>
                <a:srgbClr val="000000"/>
              </a:solidFill>
            </a:endParaRPr>
          </a:p>
        </p:txBody>
      </p:sp>
      <p:sp>
        <p:nvSpPr>
          <p:cNvPr id="8" name="Θέση αριθμού διαφάνειας 7"/>
          <p:cNvSpPr>
            <a:spLocks noGrp="1"/>
          </p:cNvSpPr>
          <p:nvPr>
            <p:ph type="sldNum" sz="quarter" idx="12"/>
          </p:nvPr>
        </p:nvSpPr>
        <p:spPr>
          <a:xfrm>
            <a:off x="6553200" y="6324600"/>
            <a:ext cx="1905000" cy="457200"/>
          </a:xfrm>
        </p:spPr>
        <p:txBody>
          <a:bodyPr/>
          <a:lstStyle>
            <a:lvl1pPr>
              <a:defRPr/>
            </a:lvl1pPr>
          </a:lstStyle>
          <a:p>
            <a:pPr>
              <a:defRPr/>
            </a:pPr>
            <a:fld id="{D9D650E4-A21F-4292-87F4-E9D36398FCD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10520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BF2DAF-D53F-4D8A-8505-8C113FD272D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32172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4E8D9-D7D7-4B33-9F85-4C13E80D9CE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978450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EAFBB6A-3FDA-4E88-AD07-510CF8448963}" type="slidenum">
              <a:rPr lang="el-GR"/>
              <a:pPr>
                <a:defRPr/>
              </a:pPr>
              <a:t>‹#›</a:t>
            </a:fld>
            <a:endParaRPr lang="el-GR"/>
          </a:p>
        </p:txBody>
      </p:sp>
    </p:spTree>
    <p:extLst>
      <p:ext uri="{BB962C8B-B14F-4D97-AF65-F5344CB8AC3E}">
        <p14:creationId xmlns:p14="http://schemas.microsoft.com/office/powerpoint/2010/main" val="660287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52373A-1E53-48C5-96A2-D538174D71A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962810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99900-6669-4DB9-9781-540587AD348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692815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F9646C7-57CB-4443-BEBE-DFBD3BA53C8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1868131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6F1F77-0F91-42E4-A64A-27D0EFC4DD4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531628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B58912-4692-469B-A2FF-44990B992330}"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290961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1BDDA-6730-4217-8F85-7948EAC09FD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90375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F3B530-7898-4101-8644-CF23D95355A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580707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C2B304-B205-4DA5-8A14-6498E707B13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532236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99EB1A-EED2-4E21-BB1F-C60BED24729A}"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843235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4CCD1E-7CFE-47CB-B620-938D5BE274A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35702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8679CDC2-F9AA-41B1-A455-A81021AD9EC4}" type="slidenum">
              <a:rPr lang="el-GR"/>
              <a:pPr>
                <a:defRPr/>
              </a:pPr>
              <a:t>‹#›</a:t>
            </a:fld>
            <a:endParaRPr lang="el-GR"/>
          </a:p>
        </p:txBody>
      </p:sp>
    </p:spTree>
    <p:extLst>
      <p:ext uri="{BB962C8B-B14F-4D97-AF65-F5344CB8AC3E}">
        <p14:creationId xmlns:p14="http://schemas.microsoft.com/office/powerpoint/2010/main" val="2122828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BF2DAF-D53F-4D8A-8505-8C113FD272D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145834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24E8D9-D7D7-4B33-9F85-4C13E80D9CE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2659197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52373A-1E53-48C5-96A2-D538174D71A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72686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99900-6669-4DB9-9781-540587AD348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837338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F9646C7-57CB-4443-BEBE-DFBD3BA53C8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8252985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6F1F77-0F91-42E4-A64A-27D0EFC4DD4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417935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B58912-4692-469B-A2FF-44990B992330}"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7400749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1BDDA-6730-4217-8F85-7948EAC09FD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4103564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F3B530-7898-4101-8644-CF23D95355A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3342719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C2B304-B205-4DA5-8A14-6498E707B13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86091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6C3FF558-9181-48C2-8F69-033ED6B8E532}" type="slidenum">
              <a:rPr lang="el-GR"/>
              <a:pPr>
                <a:defRPr/>
              </a:pPr>
              <a:t>‹#›</a:t>
            </a:fld>
            <a:endParaRPr lang="el-GR"/>
          </a:p>
        </p:txBody>
      </p:sp>
    </p:spTree>
    <p:extLst>
      <p:ext uri="{BB962C8B-B14F-4D97-AF65-F5344CB8AC3E}">
        <p14:creationId xmlns:p14="http://schemas.microsoft.com/office/powerpoint/2010/main" val="1641352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99EB1A-EED2-4E21-BB1F-C60BED24729A}"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465424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4CCD1E-7CFE-47CB-B620-938D5BE274AB}"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475403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22874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8FE5F4F0-AFE0-48AF-91AE-1A70CB361ABE}" type="slidenum">
              <a:rPr lang="el-GR"/>
              <a:pPr>
                <a:defRPr/>
              </a:pPr>
              <a:t>‹#›</a:t>
            </a:fld>
            <a:endParaRPr lang="el-GR" dirty="0"/>
          </a:p>
        </p:txBody>
      </p:sp>
    </p:spTree>
    <p:extLst>
      <p:ext uri="{BB962C8B-B14F-4D97-AF65-F5344CB8AC3E}">
        <p14:creationId xmlns:p14="http://schemas.microsoft.com/office/powerpoint/2010/main" val="3230128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801031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6"/>
          <p:cNvSpPr>
            <a:spLocks noGrp="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761548AB-7CDC-45B0-8FB6-B9CAC482B4FE}" type="slidenum">
              <a:rPr lang="el-GR"/>
              <a:pPr>
                <a:defRPr/>
              </a:pPr>
              <a:t>‹#›</a:t>
            </a:fld>
            <a:endParaRPr lang="el-GR"/>
          </a:p>
        </p:txBody>
      </p:sp>
    </p:spTree>
    <p:extLst>
      <p:ext uri="{BB962C8B-B14F-4D97-AF65-F5344CB8AC3E}">
        <p14:creationId xmlns:p14="http://schemas.microsoft.com/office/powerpoint/2010/main" val="2469737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8"/>
          <p:cNvSpPr>
            <a:spLocks noGrp="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8EE2FD11-D725-4C5E-9E43-A523346AC6E4}" type="slidenum">
              <a:rPr lang="el-GR"/>
              <a:pPr>
                <a:defRPr/>
              </a:pPr>
              <a:t>‹#›</a:t>
            </a:fld>
            <a:endParaRPr lang="el-GR"/>
          </a:p>
        </p:txBody>
      </p:sp>
    </p:spTree>
    <p:extLst>
      <p:ext uri="{BB962C8B-B14F-4D97-AF65-F5344CB8AC3E}">
        <p14:creationId xmlns:p14="http://schemas.microsoft.com/office/powerpoint/2010/main" val="1143617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4"/>
          <p:cNvSpPr>
            <a:spLocks noGrp="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39E20055-2D09-4213-AFC1-9F375D0D1838}" type="slidenum">
              <a:rPr lang="el-GR"/>
              <a:pPr>
                <a:defRPr/>
              </a:pPr>
              <a:t>‹#›</a:t>
            </a:fld>
            <a:endParaRPr lang="el-GR"/>
          </a:p>
        </p:txBody>
      </p:sp>
    </p:spTree>
    <p:extLst>
      <p:ext uri="{BB962C8B-B14F-4D97-AF65-F5344CB8AC3E}">
        <p14:creationId xmlns:p14="http://schemas.microsoft.com/office/powerpoint/2010/main" val="32742589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3"/>
          <p:cNvSpPr>
            <a:spLocks noGrp="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2CFE0ADE-6248-4B8B-A8E9-17B7D2273C08}" type="slidenum">
              <a:rPr lang="el-GR"/>
              <a:pPr>
                <a:defRPr/>
              </a:pPr>
              <a:t>‹#›</a:t>
            </a:fld>
            <a:endParaRPr lang="el-GR"/>
          </a:p>
        </p:txBody>
      </p:sp>
    </p:spTree>
    <p:extLst>
      <p:ext uri="{BB962C8B-B14F-4D97-AF65-F5344CB8AC3E}">
        <p14:creationId xmlns:p14="http://schemas.microsoft.com/office/powerpoint/2010/main" val="5064131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6"/>
          <p:cNvSpPr>
            <a:spLocks noGrp="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EF6E6A47-E047-43F5-8BC6-A705332A661D}" type="slidenum">
              <a:rPr lang="el-GR"/>
              <a:pPr>
                <a:defRPr/>
              </a:pPr>
              <a:t>‹#›</a:t>
            </a:fld>
            <a:endParaRPr lang="el-GR"/>
          </a:p>
        </p:txBody>
      </p:sp>
    </p:spTree>
    <p:extLst>
      <p:ext uri="{BB962C8B-B14F-4D97-AF65-F5344CB8AC3E}">
        <p14:creationId xmlns:p14="http://schemas.microsoft.com/office/powerpoint/2010/main" val="79118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8B132C1B-2888-4B8E-AD5F-BF2D4F0D9107}" type="slidenum">
              <a:rPr lang="el-GR"/>
              <a:pPr>
                <a:defRPr/>
              </a:pPr>
              <a:t>‹#›</a:t>
            </a:fld>
            <a:endParaRPr lang="el-GR"/>
          </a:p>
        </p:txBody>
      </p:sp>
    </p:spTree>
    <p:extLst>
      <p:ext uri="{BB962C8B-B14F-4D97-AF65-F5344CB8AC3E}">
        <p14:creationId xmlns:p14="http://schemas.microsoft.com/office/powerpoint/2010/main" val="38999110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6"/>
          <p:cNvSpPr>
            <a:spLocks noGrp="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A48FC27F-EE63-4693-B2EF-4897ED56EB00}" type="slidenum">
              <a:rPr lang="el-GR"/>
              <a:pPr>
                <a:defRPr/>
              </a:pPr>
              <a:t>‹#›</a:t>
            </a:fld>
            <a:endParaRPr lang="el-GR"/>
          </a:p>
        </p:txBody>
      </p:sp>
    </p:spTree>
    <p:extLst>
      <p:ext uri="{BB962C8B-B14F-4D97-AF65-F5344CB8AC3E}">
        <p14:creationId xmlns:p14="http://schemas.microsoft.com/office/powerpoint/2010/main" val="11102221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1C5217AF-F905-4115-AA38-F1A75D74F2DC}" type="slidenum">
              <a:rPr lang="el-GR"/>
              <a:pPr>
                <a:defRPr/>
              </a:pPr>
              <a:t>‹#›</a:t>
            </a:fld>
            <a:endParaRPr lang="el-GR"/>
          </a:p>
        </p:txBody>
      </p:sp>
    </p:spTree>
    <p:extLst>
      <p:ext uri="{BB962C8B-B14F-4D97-AF65-F5344CB8AC3E}">
        <p14:creationId xmlns:p14="http://schemas.microsoft.com/office/powerpoint/2010/main" val="245003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fontAlgn="base">
              <a:spcBef>
                <a:spcPct val="0"/>
              </a:spcBef>
              <a:spcAft>
                <a:spcPct val="0"/>
              </a:spcAft>
              <a:defRPr>
                <a:latin typeface="Times New Roman" pitchFamily="18" charset="0"/>
              </a:defRPr>
            </a:lvl1pPr>
          </a:lstStyle>
          <a:p>
            <a:pPr>
              <a:defRPr/>
            </a:pPr>
            <a:fld id="{F73678E8-3CCF-49D8-AECA-3E84232D2BB2}" type="slidenum">
              <a:rPr lang="el-GR"/>
              <a:pPr>
                <a:defRPr/>
              </a:pPr>
              <a:t>‹#›</a:t>
            </a:fld>
            <a:endParaRPr lang="el-GR"/>
          </a:p>
        </p:txBody>
      </p:sp>
    </p:spTree>
    <p:extLst>
      <p:ext uri="{BB962C8B-B14F-4D97-AF65-F5344CB8AC3E}">
        <p14:creationId xmlns:p14="http://schemas.microsoft.com/office/powerpoint/2010/main" val="324754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4AC4CEA3-55C8-492F-B392-012C5EFD3278}" type="slidenum">
              <a:rPr lang="el-GR"/>
              <a:pPr>
                <a:defRPr/>
              </a:pPr>
              <a:t>‹#›</a:t>
            </a:fld>
            <a:endParaRPr lang="el-GR"/>
          </a:p>
        </p:txBody>
      </p:sp>
    </p:spTree>
    <p:extLst>
      <p:ext uri="{BB962C8B-B14F-4D97-AF65-F5344CB8AC3E}">
        <p14:creationId xmlns:p14="http://schemas.microsoft.com/office/powerpoint/2010/main" val="147481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F49F2AD-9DE2-4988-9533-D4F8429DB952}" type="slidenum">
              <a:rPr lang="el-GR"/>
              <a:pPr>
                <a:defRPr/>
              </a:pPr>
              <a:t>‹#›</a:t>
            </a:fld>
            <a:endParaRPr lang="el-GR"/>
          </a:p>
        </p:txBody>
      </p:sp>
    </p:spTree>
    <p:extLst>
      <p:ext uri="{BB962C8B-B14F-4D97-AF65-F5344CB8AC3E}">
        <p14:creationId xmlns:p14="http://schemas.microsoft.com/office/powerpoint/2010/main" val="143060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E2EA847-D896-4A27-9527-98293605392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457200" y="992188"/>
            <a:ext cx="8153400" cy="1600200"/>
            <a:chOff x="288" y="625"/>
            <a:chExt cx="5136" cy="1008"/>
          </a:xfrm>
        </p:grpSpPr>
        <p:sp>
          <p:nvSpPr>
            <p:cNvPr id="1032" name="Arc 2"/>
            <p:cNvSpPr>
              <a:spLocks/>
            </p:cNvSpPr>
            <p:nvPr/>
          </p:nvSpPr>
          <p:spPr bwMode="invGray">
            <a:xfrm>
              <a:off x="3595" y="625"/>
              <a:ext cx="1829" cy="1008"/>
            </a:xfrm>
            <a:custGeom>
              <a:avLst/>
              <a:gdLst>
                <a:gd name="T0" fmla="*/ 2 w 21912"/>
                <a:gd name="T1" fmla="*/ 0 h 43200"/>
                <a:gd name="T2" fmla="*/ 0 w 21912"/>
                <a:gd name="T3" fmla="*/ 24 h 43200"/>
                <a:gd name="T4" fmla="*/ 2 w 21912"/>
                <a:gd name="T5" fmla="*/ 12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l-GR" sz="2400" smtClean="0">
                <a:solidFill>
                  <a:srgbClr val="FFFFCC"/>
                </a:solidFill>
                <a:latin typeface="Times New Roman" pitchFamily="18" charset="0"/>
              </a:endParaRPr>
            </a:p>
          </p:txBody>
        </p:sp>
        <p:sp>
          <p:nvSpPr>
            <p:cNvPr id="2" name="Arc 3"/>
            <p:cNvSpPr>
              <a:spLocks/>
            </p:cNvSpPr>
            <p:nvPr/>
          </p:nvSpPr>
          <p:spPr bwMode="invGray">
            <a:xfrm>
              <a:off x="3548" y="729"/>
              <a:ext cx="1831" cy="800"/>
            </a:xfrm>
            <a:custGeom>
              <a:avLst/>
              <a:gdLst>
                <a:gd name="T0" fmla="*/ 2 w 21924"/>
                <a:gd name="T1" fmla="*/ 0 h 43200"/>
                <a:gd name="T2" fmla="*/ 0 w 21924"/>
                <a:gd name="T3" fmla="*/ 15 h 43200"/>
                <a:gd name="T4" fmla="*/ 2 w 21924"/>
                <a:gd name="T5" fmla="*/ 7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l-GR" sz="2400" smtClean="0">
                <a:solidFill>
                  <a:srgbClr val="FFFFCC"/>
                </a:solidFill>
                <a:latin typeface="Times New Roman" pitchFamily="18" charset="0"/>
              </a:endParaRPr>
            </a:p>
          </p:txBody>
        </p:sp>
        <p:sp>
          <p:nvSpPr>
            <p:cNvPr id="3" name="Arc 4"/>
            <p:cNvSpPr>
              <a:spLocks/>
            </p:cNvSpPr>
            <p:nvPr/>
          </p:nvSpPr>
          <p:spPr bwMode="invGray">
            <a:xfrm>
              <a:off x="3521" y="868"/>
              <a:ext cx="1830" cy="522"/>
            </a:xfrm>
            <a:custGeom>
              <a:avLst/>
              <a:gdLst>
                <a:gd name="T0" fmla="*/ 2 w 21925"/>
                <a:gd name="T1" fmla="*/ 0 h 43200"/>
                <a:gd name="T2" fmla="*/ 0 w 21925"/>
                <a:gd name="T3" fmla="*/ 6 h 43200"/>
                <a:gd name="T4" fmla="*/ 2 w 21925"/>
                <a:gd name="T5" fmla="*/ 3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l-GR" sz="2400" smtClean="0">
                <a:solidFill>
                  <a:srgbClr val="FFFFCC"/>
                </a:solidFill>
                <a:latin typeface="Times New Roman" pitchFamily="18" charset="0"/>
              </a:endParaRPr>
            </a:p>
          </p:txBody>
        </p:sp>
        <p:sp>
          <p:nvSpPr>
            <p:cNvPr id="4" name="AutoShape 5"/>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l-GR" sz="2400" smtClean="0">
                <a:solidFill>
                  <a:srgbClr val="FFFFCC"/>
                </a:solidFill>
                <a:latin typeface="Times New Roman" pitchFamily="18" charset="0"/>
              </a:endParaRPr>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l-GR" smtClean="0"/>
              <a:t>Κάντε κλικ για να επεξεργαστείτε τον τίτλο</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Arial" charset="0"/>
              </a:defRPr>
            </a:lvl1pPr>
          </a:lstStyle>
          <a:p>
            <a:pPr eaLnBrk="0" hangingPunct="0">
              <a:defRPr/>
            </a:pPr>
            <a:endParaRPr lang="el-GR">
              <a:solidFill>
                <a:srgbClr val="FFFFCC"/>
              </a:solidFill>
            </a:endParaRPr>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pPr eaLnBrk="0" hangingPunct="0">
              <a:defRPr/>
            </a:pPr>
            <a:endParaRPr lang="el-GR">
              <a:solidFill>
                <a:srgbClr val="FFFFCC"/>
              </a:solidFill>
            </a:endParaRPr>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Arial" charset="0"/>
              </a:defRPr>
            </a:lvl1pPr>
          </a:lstStyle>
          <a:p>
            <a:pPr eaLnBrk="0" hangingPunct="0">
              <a:defRPr/>
            </a:pPr>
            <a:fld id="{7D2EC1B6-C3EE-4345-BEB5-9313D6F41666}" type="slidenum">
              <a:rPr lang="el-GR">
                <a:solidFill>
                  <a:srgbClr val="FFFFCC"/>
                </a:solidFill>
              </a:rPr>
              <a:pPr eaLnBrk="0" hangingPunct="0">
                <a:defRPr/>
              </a:pPr>
              <a:t>‹#›</a:t>
            </a:fld>
            <a:endParaRPr lang="el-GR">
              <a:solidFill>
                <a:srgbClr val="FFFFCC"/>
              </a:solidFill>
            </a:endParaRPr>
          </a:p>
        </p:txBody>
      </p:sp>
    </p:spTree>
    <p:extLst>
      <p:ext uri="{BB962C8B-B14F-4D97-AF65-F5344CB8AC3E}">
        <p14:creationId xmlns:p14="http://schemas.microsoft.com/office/powerpoint/2010/main" val="2928599412"/>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529011F-91F4-4D49-9676-25F41EA7428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2965330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451B868-0E6C-47D7-B04D-51C8C5D8DDB1}"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73925399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451B868-0E6C-47D7-B04D-51C8C5D8DDB1}"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83549459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2051"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prstClr val="black"/>
                </a:solidFill>
                <a:latin typeface="Calibri"/>
              </a:defRPr>
            </a:lvl1pPr>
          </a:lstStyle>
          <a:p>
            <a:pPr>
              <a:defRPr/>
            </a:pPr>
            <a:fld id="{6331EC84-9D5F-463F-BB66-8AC41E85347C}" type="slidenum">
              <a:rPr lang="el-GR"/>
              <a:pPr>
                <a:defRPr/>
              </a:pPr>
              <a:t>‹#›</a:t>
            </a:fld>
            <a:endParaRPr lang="el-GR" dirty="0"/>
          </a:p>
        </p:txBody>
      </p:sp>
    </p:spTree>
    <p:extLst>
      <p:ext uri="{BB962C8B-B14F-4D97-AF65-F5344CB8AC3E}">
        <p14:creationId xmlns:p14="http://schemas.microsoft.com/office/powerpoint/2010/main" val="108762728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e.uth.gr/xsmok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www.pi-schools.gr/books/gymnasio/fysiki_agogi/math.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dx.doi.org/10.1080/2331205X.2016.114904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tqmjhfxOlG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hape.gr/emag/content.asp" TargetMode="External"/><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ctrTitle"/>
          </p:nvPr>
        </p:nvSpPr>
        <p:spPr/>
        <p:txBody>
          <a:bodyPr/>
          <a:lstStyle/>
          <a:p>
            <a:pPr eaLnBrk="1" hangingPunct="1"/>
            <a:r>
              <a:rPr lang="el-GR" dirty="0">
                <a:solidFill>
                  <a:srgbClr val="FF0000"/>
                </a:solidFill>
              </a:rPr>
              <a:t>Κάπνισμα και άσκηση</a:t>
            </a:r>
            <a:endParaRPr lang="el-GR" altLang="el-GR" dirty="0" smtClean="0">
              <a:solidFill>
                <a:srgbClr val="FF0000"/>
              </a:solidFill>
            </a:endParaRPr>
          </a:p>
        </p:txBody>
      </p:sp>
      <p:sp>
        <p:nvSpPr>
          <p:cNvPr id="14339" name="Υπότιτλος 2"/>
          <p:cNvSpPr>
            <a:spLocks noGrp="1"/>
          </p:cNvSpPr>
          <p:nvPr>
            <p:ph type="subTitle" idx="1"/>
          </p:nvPr>
        </p:nvSpPr>
        <p:spPr>
          <a:xfrm>
            <a:off x="684213" y="3476625"/>
            <a:ext cx="7775575" cy="1752600"/>
          </a:xfrm>
        </p:spPr>
        <p:txBody>
          <a:bodyPr/>
          <a:lstStyle/>
          <a:p>
            <a:pPr eaLnBrk="1" hangingPunct="1"/>
            <a:endParaRPr lang="el-GR" altLang="el-GR" sz="2800" b="1" smtClean="0"/>
          </a:p>
          <a:p>
            <a:pPr eaLnBrk="1" hangingPunct="1"/>
            <a:r>
              <a:rPr lang="el-GR" altLang="el-GR" sz="2800" b="1" smtClean="0"/>
              <a:t>Θεοδωράκης Γιάννης </a:t>
            </a:r>
          </a:p>
          <a:p>
            <a:pPr eaLnBrk="1" hangingPunct="1"/>
            <a:r>
              <a:rPr lang="el-GR" altLang="el-GR" sz="2800" smtClean="0"/>
              <a:t>Τμήμα</a:t>
            </a:r>
            <a:r>
              <a:rPr lang="en-US" altLang="el-GR" sz="2800" smtClean="0"/>
              <a:t> </a:t>
            </a:r>
            <a:r>
              <a:rPr lang="el-GR" altLang="el-GR" sz="2800" smtClean="0"/>
              <a:t>Επιστήμης Φυσικής Αγωγής και Αθλητισμού</a:t>
            </a:r>
          </a:p>
        </p:txBody>
      </p:sp>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50" y="5591175"/>
            <a:ext cx="4310063" cy="102552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6" descr="http://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5827713"/>
            <a:ext cx="15843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2" name="Group 11"/>
          <p:cNvGrpSpPr>
            <a:grpSpLocks/>
          </p:cNvGrpSpPr>
          <p:nvPr/>
        </p:nvGrpSpPr>
        <p:grpSpPr bwMode="auto">
          <a:xfrm>
            <a:off x="657225" y="468313"/>
            <a:ext cx="7875588" cy="1303337"/>
            <a:chOff x="583004" y="468279"/>
            <a:chExt cx="7875196" cy="1303321"/>
          </a:xfrm>
        </p:grpSpPr>
        <p:pic>
          <p:nvPicPr>
            <p:cNvPr id="1434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9226" y="468279"/>
              <a:ext cx="1968974" cy="1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5" name="Group 10"/>
            <p:cNvGrpSpPr>
              <a:grpSpLocks/>
            </p:cNvGrpSpPr>
            <p:nvPr/>
          </p:nvGrpSpPr>
          <p:grpSpPr bwMode="auto">
            <a:xfrm>
              <a:off x="583004" y="520290"/>
              <a:ext cx="4706844" cy="1224136"/>
              <a:chOff x="510996" y="520290"/>
              <a:chExt cx="4706844" cy="1224136"/>
            </a:xfrm>
          </p:grpSpPr>
          <p:pic>
            <p:nvPicPr>
              <p:cNvPr id="14346" name="Picture 8" descr="http://www.med.uth.gr/UploadFiles/image/kentavro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Box 8"/>
              <p:cNvSpPr txBox="1">
                <a:spLocks noChangeArrowheads="1"/>
              </p:cNvSpPr>
              <p:nvPr/>
            </p:nvSpPr>
            <p:spPr bwMode="auto">
              <a:xfrm>
                <a:off x="1763688" y="831907"/>
                <a:ext cx="345415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b="1" smtClean="0">
                    <a:solidFill>
                      <a:srgbClr val="953735"/>
                    </a:solidFill>
                  </a:rPr>
                  <a:t>ΠΑΝΕΠΙΣΤΗΜΙΟ ΘΕΣΣΑΛΙΑΣ</a:t>
                </a:r>
              </a:p>
            </p:txBody>
          </p:sp>
        </p:grpSp>
      </p:grpSp>
      <p:pic>
        <p:nvPicPr>
          <p:cNvPr id="14343"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113" y="5607050"/>
            <a:ext cx="992187"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105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sz="2800" b="1" dirty="0" smtClean="0">
                <a:solidFill>
                  <a:srgbClr val="FF0000"/>
                </a:solidFill>
              </a:rPr>
              <a:t/>
            </a:r>
            <a:br>
              <a:rPr lang="el-GR" sz="2800" b="1" dirty="0" smtClean="0">
                <a:solidFill>
                  <a:srgbClr val="FF0000"/>
                </a:solidFill>
              </a:rPr>
            </a:br>
            <a:r>
              <a:rPr lang="el-GR" sz="4000" b="1" dirty="0" smtClean="0">
                <a:solidFill>
                  <a:schemeClr val="tx1"/>
                </a:solidFill>
              </a:rPr>
              <a:t>Γιατί τα άτομα καπνίζουν</a:t>
            </a:r>
            <a:r>
              <a:rPr lang="el-GR" sz="4000" dirty="0" smtClean="0">
                <a:solidFill>
                  <a:schemeClr val="tx1"/>
                </a:solidFill>
              </a:rPr>
              <a:t>; </a:t>
            </a:r>
            <a:r>
              <a:rPr lang="el-GR" dirty="0" smtClean="0">
                <a:solidFill>
                  <a:srgbClr val="FF0000"/>
                </a:solidFill>
              </a:rPr>
              <a:t/>
            </a:r>
            <a:br>
              <a:rPr lang="el-GR" dirty="0" smtClean="0">
                <a:solidFill>
                  <a:srgbClr val="FF0000"/>
                </a:solidFill>
              </a:rPr>
            </a:br>
            <a:r>
              <a:rPr lang="el-GR" sz="1600" dirty="0" smtClean="0">
                <a:solidFill>
                  <a:srgbClr val="FF0000"/>
                </a:solidFill>
              </a:rPr>
              <a:t>Ψυχολογικοί κοινωνικοί, εξάρτησης, </a:t>
            </a:r>
            <a:r>
              <a:rPr lang="el-GR" sz="1600" dirty="0" err="1" smtClean="0">
                <a:solidFill>
                  <a:srgbClr val="FF0000"/>
                </a:solidFill>
              </a:rPr>
              <a:t>νευροφυσιολογικοί</a:t>
            </a:r>
            <a:r>
              <a:rPr lang="el-GR" sz="1600" dirty="0" smtClean="0">
                <a:solidFill>
                  <a:srgbClr val="FF0000"/>
                </a:solidFill>
              </a:rPr>
              <a:t>, αυτοματισμού κλπ</a:t>
            </a:r>
          </a:p>
        </p:txBody>
      </p:sp>
      <p:sp>
        <p:nvSpPr>
          <p:cNvPr id="11267" name="Rectangle 3"/>
          <p:cNvSpPr>
            <a:spLocks noGrp="1" noChangeArrowheads="1"/>
          </p:cNvSpPr>
          <p:nvPr>
            <p:ph type="body" idx="1"/>
          </p:nvPr>
        </p:nvSpPr>
        <p:spPr>
          <a:xfrm>
            <a:off x="457200" y="1773238"/>
            <a:ext cx="8229600" cy="4352925"/>
          </a:xfrm>
        </p:spPr>
        <p:txBody>
          <a:bodyPr/>
          <a:lstStyle/>
          <a:p>
            <a:r>
              <a:rPr lang="el-GR" b="1" smtClean="0"/>
              <a:t>Επιρροή από κοινωνικούς παράγοντες (φίλοι, γονείς, διαφήμιση, κτλ.), ή επιθυμία να βελτιώσουν το κοινωνικό τους προφίλ. </a:t>
            </a:r>
          </a:p>
          <a:p>
            <a:r>
              <a:rPr lang="el-GR" b="1" smtClean="0"/>
              <a:t> Γιατί τους αρέσει η κίνηση του καπνίσματος, η μυρωδιά και η γεύση του τσιγάρου κτλ</a:t>
            </a:r>
            <a:r>
              <a:rPr lang="el-GR" sz="2400" smtClean="0"/>
              <a:t>. </a:t>
            </a:r>
          </a:p>
        </p:txBody>
      </p:sp>
    </p:spTree>
    <p:extLst>
      <p:ext uri="{BB962C8B-B14F-4D97-AF65-F5344CB8AC3E}">
        <p14:creationId xmlns:p14="http://schemas.microsoft.com/office/powerpoint/2010/main" val="3280043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r>
              <a:rPr lang="el-GR" b="1" dirty="0" smtClean="0">
                <a:solidFill>
                  <a:schemeClr val="tx1"/>
                </a:solidFill>
              </a:rPr>
              <a:t>Γιατί τα άτομα καπνίζουν</a:t>
            </a:r>
            <a:r>
              <a:rPr lang="el-GR" dirty="0" smtClean="0">
                <a:solidFill>
                  <a:schemeClr val="tx1"/>
                </a:solidFill>
              </a:rPr>
              <a:t>;</a:t>
            </a:r>
          </a:p>
        </p:txBody>
      </p:sp>
      <p:sp>
        <p:nvSpPr>
          <p:cNvPr id="12291" name="Θέση περιεχομένου 2"/>
          <p:cNvSpPr>
            <a:spLocks noGrp="1"/>
          </p:cNvSpPr>
          <p:nvPr>
            <p:ph idx="1"/>
          </p:nvPr>
        </p:nvSpPr>
        <p:spPr/>
        <p:txBody>
          <a:bodyPr/>
          <a:lstStyle/>
          <a:p>
            <a:r>
              <a:rPr lang="el-GR" b="1" smtClean="0"/>
              <a:t>Ο οργανισμός  εκκρίνει ουσίες (ντοπαμίνη, νορεπινεφρίνη, βήτα-ενδορφίνη) και αυτό προκαλεί αισθήματα ευεξίας.</a:t>
            </a:r>
          </a:p>
          <a:p>
            <a:r>
              <a:rPr lang="el-GR" b="1" smtClean="0"/>
              <a:t>Για μείωση της κακής διάθεσης ή της κατάθλιψης μέσα από ουσίες που εκκρίνονται από τη χρήση νικοτίνης</a:t>
            </a:r>
          </a:p>
        </p:txBody>
      </p:sp>
    </p:spTree>
    <p:extLst>
      <p:ext uri="{BB962C8B-B14F-4D97-AF65-F5344CB8AC3E}">
        <p14:creationId xmlns:p14="http://schemas.microsoft.com/office/powerpoint/2010/main" val="2022072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b="1" dirty="0" smtClean="0">
                <a:solidFill>
                  <a:schemeClr val="tx1"/>
                </a:solidFill>
              </a:rPr>
              <a:t>Γιατί τα άτομα καπνίζουν;</a:t>
            </a:r>
          </a:p>
        </p:txBody>
      </p:sp>
      <p:sp>
        <p:nvSpPr>
          <p:cNvPr id="15363" name="Rectangle 3"/>
          <p:cNvSpPr>
            <a:spLocks noGrp="1" noChangeArrowheads="1"/>
          </p:cNvSpPr>
          <p:nvPr>
            <p:ph type="body" idx="1"/>
          </p:nvPr>
        </p:nvSpPr>
        <p:spPr/>
        <p:txBody>
          <a:bodyPr/>
          <a:lstStyle/>
          <a:p>
            <a:pPr>
              <a:defRPr/>
            </a:pPr>
            <a:r>
              <a:rPr lang="el-GR" sz="2800" b="1" dirty="0" smtClean="0"/>
              <a:t>Άτομα (τύπου Α ή καταθλιπτικά),</a:t>
            </a:r>
            <a:endParaRPr lang="en-US" sz="2800" b="1" dirty="0" smtClean="0"/>
          </a:p>
          <a:p>
            <a:pPr marL="0" indent="0">
              <a:buFontTx/>
              <a:buNone/>
              <a:defRPr/>
            </a:pPr>
            <a:r>
              <a:rPr lang="el-GR" sz="2800" b="1" dirty="0" smtClean="0"/>
              <a:t> για να διαχειριστούν τα επίπεδα διέγερσής τους, έτσι ώστε να βελτιώσουν την επεξεργασία πληροφοριών και την προσοχή τους. </a:t>
            </a:r>
          </a:p>
          <a:p>
            <a:pPr>
              <a:defRPr/>
            </a:pPr>
            <a:r>
              <a:rPr lang="el-GR" sz="2800" b="1" dirty="0" smtClean="0"/>
              <a:t>Η χαμηλή </a:t>
            </a:r>
            <a:r>
              <a:rPr lang="el-GR" sz="2800" b="1" dirty="0" err="1" smtClean="0"/>
              <a:t>αυτο</a:t>
            </a:r>
            <a:r>
              <a:rPr lang="el-GR" sz="2800" b="1" dirty="0" smtClean="0"/>
              <a:t>-αποτελεσματικότητα.</a:t>
            </a:r>
          </a:p>
          <a:p>
            <a:pPr>
              <a:defRPr/>
            </a:pPr>
            <a:r>
              <a:rPr lang="el-GR" sz="2800" b="1" dirty="0" smtClean="0"/>
              <a:t>Εξάρτηση</a:t>
            </a:r>
          </a:p>
          <a:p>
            <a:pPr>
              <a:defRPr/>
            </a:pPr>
            <a:r>
              <a:rPr lang="el-GR" sz="2800" b="1" dirty="0" smtClean="0"/>
              <a:t>Η διαδικασία του καπνίσματος γίνεται αυτόματα και ασυνείδητα.</a:t>
            </a:r>
          </a:p>
          <a:p>
            <a:pPr eaLnBrk="1" hangingPunct="1">
              <a:lnSpc>
                <a:spcPct val="80000"/>
              </a:lnSpc>
              <a:defRPr/>
            </a:pPr>
            <a:r>
              <a:rPr lang="en-US" sz="2000" dirty="0" err="1" smtClean="0"/>
              <a:t>Lujic</a:t>
            </a:r>
            <a:r>
              <a:rPr lang="el-GR" sz="2000" dirty="0" smtClean="0"/>
              <a:t>, </a:t>
            </a:r>
            <a:r>
              <a:rPr lang="en-US" sz="2000" dirty="0" smtClean="0"/>
              <a:t>Reuter</a:t>
            </a:r>
            <a:r>
              <a:rPr lang="el-GR" sz="2000" dirty="0" smtClean="0"/>
              <a:t> &amp; </a:t>
            </a:r>
            <a:r>
              <a:rPr lang="en-US" sz="2000" dirty="0" smtClean="0"/>
              <a:t>Netter</a:t>
            </a:r>
            <a:r>
              <a:rPr lang="el-GR" sz="2000" dirty="0" smtClean="0"/>
              <a:t> (2005), </a:t>
            </a:r>
          </a:p>
          <a:p>
            <a:pPr eaLnBrk="1" hangingPunct="1">
              <a:lnSpc>
                <a:spcPct val="80000"/>
              </a:lnSpc>
              <a:defRPr/>
            </a:pPr>
            <a:endParaRPr lang="el-GR" sz="2000" i="1" dirty="0" smtClean="0"/>
          </a:p>
        </p:txBody>
      </p:sp>
    </p:spTree>
    <p:extLst>
      <p:ext uri="{BB962C8B-B14F-4D97-AF65-F5344CB8AC3E}">
        <p14:creationId xmlns:p14="http://schemas.microsoft.com/office/powerpoint/2010/main" val="2994240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κειμένου 5"/>
          <p:cNvSpPr>
            <a:spLocks noGrp="1"/>
          </p:cNvSpPr>
          <p:nvPr>
            <p:ph type="body" idx="1"/>
          </p:nvPr>
        </p:nvSpPr>
        <p:spPr/>
        <p:txBody>
          <a:bodyPr/>
          <a:lstStyle/>
          <a:p>
            <a:pPr eaLnBrk="1" hangingPunct="1"/>
            <a:endParaRPr lang="el-GR" altLang="el-GR" smtClean="0"/>
          </a:p>
        </p:txBody>
      </p:sp>
      <p:sp>
        <p:nvSpPr>
          <p:cNvPr id="19459" name="Τίτλος 4"/>
          <p:cNvSpPr>
            <a:spLocks noGrp="1"/>
          </p:cNvSpPr>
          <p:nvPr>
            <p:ph type="title"/>
          </p:nvPr>
        </p:nvSpPr>
        <p:spPr/>
        <p:txBody>
          <a:bodyPr/>
          <a:lstStyle/>
          <a:p>
            <a:pPr eaLnBrk="1" hangingPunct="1"/>
            <a:r>
              <a:rPr lang="el-GR" altLang="el-GR" sz="3200" dirty="0" smtClean="0"/>
              <a:t>Άσκηση και κάπνισμα</a:t>
            </a:r>
          </a:p>
        </p:txBody>
      </p:sp>
    </p:spTree>
    <p:extLst>
      <p:ext uri="{BB962C8B-B14F-4D97-AF65-F5344CB8AC3E}">
        <p14:creationId xmlns:p14="http://schemas.microsoft.com/office/powerpoint/2010/main" val="3619030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282154"/>
          </a:xfrm>
        </p:spPr>
        <p:txBody>
          <a:bodyPr/>
          <a:lstStyle/>
          <a:p>
            <a:pPr eaLnBrk="1" hangingPunct="1"/>
            <a:r>
              <a:rPr lang="el-GR" b="1" dirty="0" smtClean="0"/>
              <a:t>Κάπνισμα και άσκηση. </a:t>
            </a:r>
            <a:br>
              <a:rPr lang="el-GR" b="1" dirty="0" smtClean="0"/>
            </a:br>
            <a:r>
              <a:rPr lang="el-GR" b="1" dirty="0" smtClean="0"/>
              <a:t>Έρευνες, </a:t>
            </a:r>
            <a:r>
              <a:rPr lang="el-GR" b="1" dirty="0" err="1" smtClean="0"/>
              <a:t>μετα</a:t>
            </a:r>
            <a:r>
              <a:rPr lang="el-GR" b="1" dirty="0" smtClean="0"/>
              <a:t>-αναλύσεις</a:t>
            </a:r>
            <a:r>
              <a:rPr lang="el-GR" dirty="0" smtClean="0"/>
              <a:t/>
            </a:r>
            <a:br>
              <a:rPr lang="el-GR" dirty="0" smtClean="0"/>
            </a:br>
            <a:endParaRPr lang="el-GR" dirty="0" smtClean="0"/>
          </a:p>
        </p:txBody>
      </p:sp>
      <p:sp>
        <p:nvSpPr>
          <p:cNvPr id="15363" name="Rectangle 3"/>
          <p:cNvSpPr>
            <a:spLocks noGrp="1" noChangeArrowheads="1"/>
          </p:cNvSpPr>
          <p:nvPr>
            <p:ph type="body" idx="1"/>
          </p:nvPr>
        </p:nvSpPr>
        <p:spPr/>
        <p:txBody>
          <a:bodyPr/>
          <a:lstStyle/>
          <a:p>
            <a:pPr eaLnBrk="1" hangingPunct="1">
              <a:lnSpc>
                <a:spcPct val="90000"/>
              </a:lnSpc>
            </a:pPr>
            <a:r>
              <a:rPr lang="el-GR" sz="2800" dirty="0" smtClean="0"/>
              <a:t>Σε κάποιες ανασκοπήσεις δεν υπάρχουν σαφείς ενδείξεις για την επίδραση της άσκησης στη διακοπή ή ελάττωση του καπνίσματος. </a:t>
            </a:r>
          </a:p>
          <a:p>
            <a:pPr eaLnBrk="1" hangingPunct="1">
              <a:lnSpc>
                <a:spcPct val="90000"/>
              </a:lnSpc>
            </a:pPr>
            <a:r>
              <a:rPr lang="el-GR" sz="2800" dirty="0" smtClean="0"/>
              <a:t>Όμως, σε αρκετές έρευνες η άσκηση βοήθησε στην ελάττωση του καπνίσματος, ενώ σε γενικές γραμμές όσο πιο πολύ ασκούνται τα άτομα, τόσο πιο λίγο καπνίζουν. </a:t>
            </a:r>
          </a:p>
        </p:txBody>
      </p:sp>
    </p:spTree>
    <p:extLst>
      <p:ext uri="{BB962C8B-B14F-4D97-AF65-F5344CB8AC3E}">
        <p14:creationId xmlns:p14="http://schemas.microsoft.com/office/powerpoint/2010/main" val="4104705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sz="4000" b="1" dirty="0" smtClean="0">
                <a:solidFill>
                  <a:schemeClr val="tx1"/>
                </a:solidFill>
              </a:rPr>
              <a:t>Σχετική έρευνα στη χώρα μας </a:t>
            </a:r>
            <a:r>
              <a:rPr lang="el-GR" sz="4000" dirty="0" smtClean="0"/>
              <a:t/>
            </a:r>
            <a:br>
              <a:rPr lang="el-GR" sz="4000" dirty="0" smtClean="0"/>
            </a:br>
            <a:r>
              <a:rPr lang="el-GR" sz="1400" dirty="0" smtClean="0"/>
              <a:t>Θεοδωράκης &amp; </a:t>
            </a:r>
            <a:r>
              <a:rPr lang="el-GR" sz="1400" dirty="0" err="1" smtClean="0"/>
              <a:t>Χασάνδρα</a:t>
            </a:r>
            <a:r>
              <a:rPr lang="el-GR" sz="1400" dirty="0" smtClean="0"/>
              <a:t> (2005) </a:t>
            </a:r>
            <a:r>
              <a:rPr lang="el-GR" sz="4000" dirty="0" smtClean="0"/>
              <a:t/>
            </a:r>
            <a:br>
              <a:rPr lang="el-GR" sz="4000" dirty="0" smtClean="0"/>
            </a:br>
            <a:endParaRPr lang="el-GR" sz="4000" dirty="0" smtClean="0"/>
          </a:p>
        </p:txBody>
      </p:sp>
      <p:sp>
        <p:nvSpPr>
          <p:cNvPr id="30723" name="Rectangle 3"/>
          <p:cNvSpPr>
            <a:spLocks noGrp="1" noChangeArrowheads="1"/>
          </p:cNvSpPr>
          <p:nvPr>
            <p:ph type="body" idx="1"/>
          </p:nvPr>
        </p:nvSpPr>
        <p:spPr>
          <a:xfrm>
            <a:off x="457200" y="1268760"/>
            <a:ext cx="8229600" cy="4857403"/>
          </a:xfrm>
        </p:spPr>
        <p:txBody>
          <a:bodyPr/>
          <a:lstStyle/>
          <a:p>
            <a:pPr eaLnBrk="1" hangingPunct="1">
              <a:lnSpc>
                <a:spcPct val="80000"/>
              </a:lnSpc>
            </a:pPr>
            <a:endParaRPr lang="el-GR" sz="2000" dirty="0" smtClean="0"/>
          </a:p>
          <a:p>
            <a:pPr eaLnBrk="1" hangingPunct="1">
              <a:lnSpc>
                <a:spcPct val="80000"/>
              </a:lnSpc>
            </a:pPr>
            <a:r>
              <a:rPr lang="el-GR" sz="2400" dirty="0" smtClean="0"/>
              <a:t>Όσο αυξάνεται η ηλικία των ατόμων, τόσο μειώνεται η ενασχόληση με την άσκηση και τόσο αυξάνεται ο αριθμός τσιγάρων που καπνίζουν. </a:t>
            </a:r>
          </a:p>
          <a:p>
            <a:pPr eaLnBrk="1" hangingPunct="1">
              <a:lnSpc>
                <a:spcPct val="80000"/>
              </a:lnSpc>
            </a:pPr>
            <a:r>
              <a:rPr lang="el-GR" sz="2400" dirty="0" smtClean="0"/>
              <a:t>Όσο πιο πολλά χρόνια γυμνάζονται τα άτομα, τόσο μειώνεται ο αριθμός των τσιγάρων που καπνίζουν. </a:t>
            </a:r>
          </a:p>
          <a:p>
            <a:pPr eaLnBrk="1" hangingPunct="1">
              <a:lnSpc>
                <a:spcPct val="80000"/>
              </a:lnSpc>
            </a:pPr>
            <a:r>
              <a:rPr lang="el-GR" sz="2400" dirty="0" smtClean="0"/>
              <a:t>Όσοι ασκούνται  καπνίζουν λιγότερο σε σχέση με αυτούς που δεν ασκούνται, αλλά και όσοι ήταν παλαιότερα ασκούμενοι καπνίζουν λιγότερο σε σύγκριση με αυτούς που δεν είχαν ποτέ καμία ενασχόληση με την άσκηση. </a:t>
            </a:r>
          </a:p>
          <a:p>
            <a:pPr eaLnBrk="1" hangingPunct="1">
              <a:lnSpc>
                <a:spcPct val="80000"/>
              </a:lnSpc>
            </a:pPr>
            <a:r>
              <a:rPr lang="el-GR" sz="2400" dirty="0" smtClean="0"/>
              <a:t>Η ενασχόληση των ατόμων με την άσκηση βοηθάει τα άτομα να απομακρύνονται από τη συνήθεια του καπνίσματος. </a:t>
            </a:r>
          </a:p>
          <a:p>
            <a:pPr eaLnBrk="1" hangingPunct="1">
              <a:lnSpc>
                <a:spcPct val="80000"/>
              </a:lnSpc>
            </a:pPr>
            <a:endParaRPr lang="el-GR" sz="1800" dirty="0" smtClean="0"/>
          </a:p>
        </p:txBody>
      </p:sp>
    </p:spTree>
    <p:extLst>
      <p:ext uri="{BB962C8B-B14F-4D97-AF65-F5344CB8AC3E}">
        <p14:creationId xmlns:p14="http://schemas.microsoft.com/office/powerpoint/2010/main" val="4285458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κειμένου 5"/>
          <p:cNvSpPr>
            <a:spLocks noGrp="1"/>
          </p:cNvSpPr>
          <p:nvPr>
            <p:ph type="body" idx="1"/>
          </p:nvPr>
        </p:nvSpPr>
        <p:spPr/>
        <p:txBody>
          <a:bodyPr/>
          <a:lstStyle/>
          <a:p>
            <a:pPr eaLnBrk="1" hangingPunct="1"/>
            <a:endParaRPr lang="el-GR" altLang="el-GR" smtClean="0"/>
          </a:p>
        </p:txBody>
      </p:sp>
      <p:sp>
        <p:nvSpPr>
          <p:cNvPr id="19459" name="Τίτλος 4"/>
          <p:cNvSpPr>
            <a:spLocks noGrp="1"/>
          </p:cNvSpPr>
          <p:nvPr>
            <p:ph type="title"/>
          </p:nvPr>
        </p:nvSpPr>
        <p:spPr/>
        <p:txBody>
          <a:bodyPr/>
          <a:lstStyle/>
          <a:p>
            <a:pPr eaLnBrk="1" hangingPunct="1"/>
            <a:r>
              <a:rPr lang="el-GR" altLang="el-GR" sz="3200" dirty="0" smtClean="0"/>
              <a:t>Κάπνισμα και αγωγή υγείας</a:t>
            </a:r>
          </a:p>
        </p:txBody>
      </p:sp>
    </p:spTree>
    <p:extLst>
      <p:ext uri="{BB962C8B-B14F-4D97-AF65-F5344CB8AC3E}">
        <p14:creationId xmlns:p14="http://schemas.microsoft.com/office/powerpoint/2010/main" val="1648606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Τίτλος 1"/>
          <p:cNvSpPr>
            <a:spLocks noGrp="1"/>
          </p:cNvSpPr>
          <p:nvPr>
            <p:ph type="title"/>
          </p:nvPr>
        </p:nvSpPr>
        <p:spPr>
          <a:xfrm>
            <a:off x="457200" y="274638"/>
            <a:ext cx="8229600" cy="777875"/>
          </a:xfrm>
        </p:spPr>
        <p:txBody>
          <a:bodyPr/>
          <a:lstStyle/>
          <a:p>
            <a:r>
              <a:rPr lang="el-GR" sz="3600" b="1" dirty="0" smtClean="0">
                <a:solidFill>
                  <a:schemeClr val="tx1"/>
                </a:solidFill>
              </a:rPr>
              <a:t>Ψυχολογία της άσκησης και Αγωγή υγείας</a:t>
            </a:r>
          </a:p>
        </p:txBody>
      </p:sp>
      <p:sp>
        <p:nvSpPr>
          <p:cNvPr id="336899" name="Θέση περιεχομένου 2"/>
          <p:cNvSpPr>
            <a:spLocks noGrp="1"/>
          </p:cNvSpPr>
          <p:nvPr>
            <p:ph idx="1"/>
          </p:nvPr>
        </p:nvSpPr>
        <p:spPr/>
        <p:txBody>
          <a:bodyPr/>
          <a:lstStyle/>
          <a:p>
            <a:endParaRPr lang="el-GR" smtClean="0"/>
          </a:p>
        </p:txBody>
      </p:sp>
      <p:pic>
        <p:nvPicPr>
          <p:cNvPr id="3369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341438"/>
            <a:ext cx="9334501"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946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Εκπαιδευτική ιστοσελίδα</a:t>
            </a:r>
            <a:endParaRPr lang="el-GR" b="1" dirty="0"/>
          </a:p>
        </p:txBody>
      </p:sp>
      <p:sp>
        <p:nvSpPr>
          <p:cNvPr id="3" name="Θέση περιεχομένου 2"/>
          <p:cNvSpPr>
            <a:spLocks noGrp="1"/>
          </p:cNvSpPr>
          <p:nvPr>
            <p:ph idx="1"/>
          </p:nvPr>
        </p:nvSpPr>
        <p:spPr/>
        <p:txBody>
          <a:bodyPr/>
          <a:lstStyle/>
          <a:p>
            <a:r>
              <a:rPr lang="en-US" dirty="0" smtClean="0">
                <a:hlinkClick r:id="rId2"/>
              </a:rPr>
              <a:t>http://www.pe.uth.gr/xsmoke/</a:t>
            </a:r>
            <a:endParaRPr lang="en-US" dirty="0" smtClean="0"/>
          </a:p>
          <a:p>
            <a:endParaRPr lang="en-US" dirty="0" smtClean="0"/>
          </a:p>
        </p:txBody>
      </p:sp>
    </p:spTree>
    <p:extLst>
      <p:ext uri="{BB962C8B-B14F-4D97-AF65-F5344CB8AC3E}">
        <p14:creationId xmlns:p14="http://schemas.microsoft.com/office/powerpoint/2010/main" val="1211281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b="1" dirty="0" smtClean="0"/>
              <a:t>Άσκηση και αγωγή υγείας</a:t>
            </a:r>
          </a:p>
        </p:txBody>
      </p:sp>
      <p:sp>
        <p:nvSpPr>
          <p:cNvPr id="7171" name="Rectangle 3"/>
          <p:cNvSpPr>
            <a:spLocks noGrp="1" noChangeArrowheads="1"/>
          </p:cNvSpPr>
          <p:nvPr>
            <p:ph type="body" idx="1"/>
          </p:nvPr>
        </p:nvSpPr>
        <p:spPr/>
        <p:txBody>
          <a:bodyPr/>
          <a:lstStyle/>
          <a:p>
            <a:pPr marL="0" indent="0" eaLnBrk="1" hangingPunct="1">
              <a:lnSpc>
                <a:spcPct val="90000"/>
              </a:lnSpc>
              <a:buNone/>
            </a:pPr>
            <a:r>
              <a:rPr lang="en-US" sz="2800" dirty="0" smtClean="0"/>
              <a:t>H</a:t>
            </a:r>
            <a:r>
              <a:rPr lang="el-GR" sz="2800" dirty="0" smtClean="0"/>
              <a:t> άσκηση ευαισθητοποιεί τους νέους για υγιεινό τρόπο ζωής, </a:t>
            </a:r>
            <a:endParaRPr lang="en-US" sz="2800" dirty="0" smtClean="0"/>
          </a:p>
          <a:p>
            <a:pPr marL="0" indent="0" eaLnBrk="1" hangingPunct="1">
              <a:lnSpc>
                <a:spcPct val="90000"/>
              </a:lnSpc>
              <a:buNone/>
            </a:pPr>
            <a:r>
              <a:rPr lang="el-GR" sz="2800" dirty="0" smtClean="0"/>
              <a:t>αποτρέπει τα άτομα από την συνήθεια του καπνίσματος, </a:t>
            </a:r>
            <a:endParaRPr lang="en-US" sz="2800" dirty="0" smtClean="0"/>
          </a:p>
          <a:p>
            <a:pPr marL="0" indent="0" eaLnBrk="1" hangingPunct="1">
              <a:lnSpc>
                <a:spcPct val="90000"/>
              </a:lnSpc>
              <a:buNone/>
            </a:pPr>
            <a:r>
              <a:rPr lang="el-GR" sz="2800" dirty="0" smtClean="0"/>
              <a:t>ή ενισχύει την προσπάθεια των καπνιστών να περιορίσουν ή να διακόψουν το κάπνισμα, </a:t>
            </a:r>
            <a:endParaRPr lang="en-US" sz="2800" dirty="0" smtClean="0"/>
          </a:p>
          <a:p>
            <a:pPr marL="0" indent="0" eaLnBrk="1" hangingPunct="1">
              <a:lnSpc>
                <a:spcPct val="90000"/>
              </a:lnSpc>
              <a:buNone/>
            </a:pPr>
            <a:r>
              <a:rPr lang="en-US" sz="2800" dirty="0" smtClean="0"/>
              <a:t>H</a:t>
            </a:r>
            <a:r>
              <a:rPr lang="el-GR" sz="2800" dirty="0" smtClean="0"/>
              <a:t> ένταξη προγραμμάτων αγωγής υγείας, ή άσκησης μέσα σε προγράμματα διακοπής του καπνίσματος έχει θετικά αποτελέσματα</a:t>
            </a:r>
            <a:r>
              <a:rPr lang="el-GR" sz="2400"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p:txBody>
          <a:bodyPr/>
          <a:lstStyle/>
          <a:p>
            <a:pPr eaLnBrk="1" hangingPunct="1"/>
            <a:r>
              <a:rPr lang="el-GR" altLang="el-GR" smtClean="0"/>
              <a:t>Άδειες Χρήσης</a:t>
            </a:r>
          </a:p>
        </p:txBody>
      </p:sp>
      <p:sp>
        <p:nvSpPr>
          <p:cNvPr id="15363" name="Subtitle 8"/>
          <p:cNvSpPr>
            <a:spLocks noGrp="1"/>
          </p:cNvSpPr>
          <p:nvPr>
            <p:ph idx="1"/>
          </p:nvPr>
        </p:nvSpPr>
        <p:spPr/>
        <p:txBody>
          <a:bodyPr/>
          <a:lstStyle/>
          <a:p>
            <a:pPr eaLnBrk="1" hangingPunct="1"/>
            <a:r>
              <a:rPr lang="el-GR" altLang="el-GR" sz="2800" smtClean="0"/>
              <a:t>Το παρόν εκπαιδευτικό υλικό υπόκειται σε</a:t>
            </a:r>
            <a:r>
              <a:rPr lang="en-US" altLang="el-GR" sz="2800" smtClean="0"/>
              <a:t> </a:t>
            </a:r>
            <a:r>
              <a:rPr lang="el-GR" altLang="el-GR" sz="2800" smtClean="0"/>
              <a:t>άδειες χρήσης </a:t>
            </a:r>
            <a:r>
              <a:rPr lang="en-US" altLang="el-GR" sz="2800" smtClean="0"/>
              <a:t>Creative Commons. </a:t>
            </a:r>
          </a:p>
          <a:p>
            <a:pPr eaLnBrk="1" hangingPunct="1"/>
            <a:r>
              <a:rPr lang="el-GR" altLang="el-GR" sz="2800" smtClean="0"/>
              <a:t>Για εκπαιδευτικό υλικό, όπως εικόνες, που υπόκειται σε άλλου τύπου άδειας χρήσης, η άδεια χρήσης αναφέρεται ρητώς. </a:t>
            </a:r>
          </a:p>
        </p:txBody>
      </p:sp>
      <p:sp>
        <p:nvSpPr>
          <p:cNvPr id="15364" name="Θέση αριθμού διαφάνειας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60642F7-5E70-4B62-B046-FB8EF402DB0C}" type="slidenum">
              <a:rPr lang="el-GR" altLang="el-GR" sz="1400" smtClean="0">
                <a:solidFill>
                  <a:srgbClr val="000000"/>
                </a:solidFill>
                <a:latin typeface="Times New Roman" pitchFamily="18" charset="0"/>
              </a:rPr>
              <a:pPr eaLnBrk="1" hangingPunct="1">
                <a:spcBef>
                  <a:spcPct val="0"/>
                </a:spcBef>
                <a:buFontTx/>
                <a:buNone/>
              </a:pPr>
              <a:t>2</a:t>
            </a:fld>
            <a:endParaRPr lang="el-GR" altLang="el-GR" sz="1400" smtClean="0">
              <a:solidFill>
                <a:srgbClr val="000000"/>
              </a:solidFill>
              <a:latin typeface="Times New Roman" pitchFamily="18" charset="0"/>
            </a:endParaRPr>
          </a:p>
        </p:txBody>
      </p:sp>
      <p:pic>
        <p:nvPicPr>
          <p:cNvPr id="15365" name="Picture 6" descr="http://mirrors.creativecommons.org/presskit/buttons/88x31/png/by-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941888"/>
            <a:ext cx="15843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750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Τίτλος 1"/>
          <p:cNvSpPr>
            <a:spLocks noGrp="1"/>
          </p:cNvSpPr>
          <p:nvPr>
            <p:ph type="title"/>
          </p:nvPr>
        </p:nvSpPr>
        <p:spPr/>
        <p:txBody>
          <a:bodyPr/>
          <a:lstStyle/>
          <a:p>
            <a:pPr algn="l"/>
            <a:r>
              <a:rPr lang="el-GR" b="1" dirty="0" smtClean="0"/>
              <a:t>Δεν καπνίζω γυμνάζομαι </a:t>
            </a:r>
            <a:r>
              <a:rPr lang="el-GR" sz="1800" b="1" dirty="0" smtClean="0"/>
              <a:t/>
            </a:r>
            <a:br>
              <a:rPr lang="el-GR" sz="1800" b="1" dirty="0" smtClean="0"/>
            </a:br>
            <a:endParaRPr lang="el-GR" sz="1800" dirty="0" smtClean="0"/>
          </a:p>
        </p:txBody>
      </p:sp>
      <p:sp>
        <p:nvSpPr>
          <p:cNvPr id="337923" name="Θέση περιεχομένου 2"/>
          <p:cNvSpPr>
            <a:spLocks noGrp="1"/>
          </p:cNvSpPr>
          <p:nvPr>
            <p:ph idx="1"/>
          </p:nvPr>
        </p:nvSpPr>
        <p:spPr>
          <a:xfrm>
            <a:off x="179512" y="1484784"/>
            <a:ext cx="6048672" cy="5040560"/>
          </a:xfrm>
        </p:spPr>
        <p:txBody>
          <a:bodyPr/>
          <a:lstStyle/>
          <a:p>
            <a:pPr lvl="1">
              <a:buFont typeface="Arial" pitchFamily="34" charset="0"/>
              <a:buChar char="•"/>
            </a:pPr>
            <a:r>
              <a:rPr lang="el-GR" dirty="0" err="1" smtClean="0"/>
              <a:t>Αυτοαποτελεσματικότητα</a:t>
            </a:r>
            <a:endParaRPr lang="el-GR" dirty="0" smtClean="0"/>
          </a:p>
          <a:p>
            <a:pPr lvl="1">
              <a:buFont typeface="Arial" pitchFamily="34" charset="0"/>
              <a:buChar char="•"/>
            </a:pPr>
            <a:r>
              <a:rPr lang="el-GR" dirty="0" smtClean="0"/>
              <a:t>Σχεδιασμένη συμπεριφορά</a:t>
            </a:r>
          </a:p>
          <a:p>
            <a:pPr lvl="1">
              <a:buFont typeface="Arial" pitchFamily="34" charset="0"/>
              <a:buChar char="•"/>
            </a:pPr>
            <a:r>
              <a:rPr lang="el-GR" dirty="0" smtClean="0"/>
              <a:t>Θεωρία πειθούς</a:t>
            </a:r>
          </a:p>
          <a:p>
            <a:pPr lvl="1">
              <a:buFont typeface="Arial" pitchFamily="34" charset="0"/>
              <a:buChar char="•"/>
            </a:pPr>
            <a:r>
              <a:rPr lang="el-GR" dirty="0" smtClean="0"/>
              <a:t>Θεωρία των σταδίων αλλαγής</a:t>
            </a:r>
          </a:p>
          <a:p>
            <a:pPr lvl="1">
              <a:buFont typeface="Arial" pitchFamily="34" charset="0"/>
              <a:buChar char="•"/>
            </a:pPr>
            <a:r>
              <a:rPr lang="el-GR" dirty="0" smtClean="0"/>
              <a:t>Καθορισμός στόχων</a:t>
            </a:r>
          </a:p>
          <a:p>
            <a:pPr lvl="1">
              <a:buFont typeface="Arial" pitchFamily="34" charset="0"/>
              <a:buChar char="•"/>
            </a:pPr>
            <a:r>
              <a:rPr lang="el-GR" dirty="0" smtClean="0"/>
              <a:t>Δεξιότητες αντίστασης- άρνησης</a:t>
            </a:r>
          </a:p>
          <a:p>
            <a:pPr lvl="1">
              <a:buFont typeface="Arial" pitchFamily="34" charset="0"/>
              <a:buChar char="•"/>
            </a:pPr>
            <a:r>
              <a:rPr lang="el-GR" dirty="0" smtClean="0"/>
              <a:t>Δεξιότητες υπερνίκησης εμποδίων και επίλυσης προβλημάτων</a:t>
            </a:r>
          </a:p>
          <a:p>
            <a:pPr lvl="1">
              <a:buFont typeface="Arial" pitchFamily="34" charset="0"/>
              <a:buChar char="•"/>
            </a:pPr>
            <a:r>
              <a:rPr lang="el-GR" dirty="0" smtClean="0"/>
              <a:t>Τεχνικές χαλάρωσης</a:t>
            </a:r>
          </a:p>
          <a:p>
            <a:endParaRPr lang="el-GR" dirty="0" smtClean="0"/>
          </a:p>
        </p:txBody>
      </p:sp>
      <p:pic>
        <p:nvPicPr>
          <p:cNvPr id="69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513" y="2376487"/>
            <a:ext cx="3121025"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837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893183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224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l-GR" b="1" dirty="0" smtClean="0"/>
              <a:t>Εκπαιδευτικό υλικό</a:t>
            </a:r>
          </a:p>
        </p:txBody>
      </p:sp>
      <p:pic>
        <p:nvPicPr>
          <p:cNvPr id="49155"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64926" y="1052735"/>
            <a:ext cx="7467887" cy="5073427"/>
          </a:xfrm>
          <a:noFill/>
        </p:spPr>
      </p:pic>
    </p:spTree>
    <p:extLst>
      <p:ext uri="{BB962C8B-B14F-4D97-AF65-F5344CB8AC3E}">
        <p14:creationId xmlns:p14="http://schemas.microsoft.com/office/powerpoint/2010/main" val="3661164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0825" y="549275"/>
            <a:ext cx="8664575" cy="1660525"/>
          </a:xfrm>
          <a:solidFill>
            <a:schemeClr val="accent1"/>
          </a:solidFill>
        </p:spPr>
        <p:txBody>
          <a:bodyPr/>
          <a:lstStyle/>
          <a:p>
            <a:pPr eaLnBrk="1" hangingPunct="1"/>
            <a:r>
              <a:rPr lang="el-GR" sz="3600" b="1" dirty="0" smtClean="0">
                <a:solidFill>
                  <a:schemeClr val="tx1"/>
                </a:solidFill>
              </a:rPr>
              <a:t>Εκπαιδευτικό υλικό</a:t>
            </a:r>
            <a:r>
              <a:rPr lang="el-GR" sz="3600" b="1" dirty="0" smtClean="0">
                <a:solidFill>
                  <a:schemeClr val="bg1"/>
                </a:solidFill>
              </a:rPr>
              <a:t/>
            </a:r>
            <a:br>
              <a:rPr lang="el-GR" sz="3600" b="1" dirty="0" smtClean="0">
                <a:solidFill>
                  <a:schemeClr val="bg1"/>
                </a:solidFill>
              </a:rPr>
            </a:br>
            <a:endParaRPr lang="el-GR" sz="3600" b="1" dirty="0" smtClean="0">
              <a:solidFill>
                <a:schemeClr val="bg1"/>
              </a:solidFill>
            </a:endParaRPr>
          </a:p>
        </p:txBody>
      </p:sp>
      <p:pic>
        <p:nvPicPr>
          <p:cNvPr id="5939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284663" y="1998663"/>
            <a:ext cx="4859337" cy="4859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6" name="Picture 4" descr="pneumon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994025"/>
            <a:ext cx="4462463"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1"/>
          <p:cNvSpPr>
            <a:spLocks noGrp="1"/>
          </p:cNvSpPr>
          <p:nvPr>
            <p:ph type="title"/>
          </p:nvPr>
        </p:nvSpPr>
        <p:spPr/>
        <p:txBody>
          <a:bodyPr/>
          <a:lstStyle/>
          <a:p>
            <a:pPr eaLnBrk="1" hangingPunct="1"/>
            <a:r>
              <a:rPr lang="el-GR" sz="3200" b="1" dirty="0" smtClean="0"/>
              <a:t>Η άσκηση ως εναλλακτική  στρατηγική για διακοπή καπνίσματος</a:t>
            </a:r>
            <a:endParaRPr lang="el-GR" sz="3200" b="1" dirty="0" smtClean="0">
              <a:solidFill>
                <a:schemeClr val="tx1"/>
              </a:solidFill>
            </a:endParaRPr>
          </a:p>
        </p:txBody>
      </p:sp>
      <p:sp>
        <p:nvSpPr>
          <p:cNvPr id="62467" name="Θέση περιεχομένου 2"/>
          <p:cNvSpPr>
            <a:spLocks noGrp="1"/>
          </p:cNvSpPr>
          <p:nvPr>
            <p:ph idx="1"/>
          </p:nvPr>
        </p:nvSpPr>
        <p:spPr>
          <a:xfrm>
            <a:off x="457200" y="1484784"/>
            <a:ext cx="8229600" cy="4641379"/>
          </a:xfrm>
        </p:spPr>
        <p:txBody>
          <a:bodyPr/>
          <a:lstStyle/>
          <a:p>
            <a:pPr eaLnBrk="1" hangingPunct="1"/>
            <a:r>
              <a:rPr lang="el-GR" sz="2400" dirty="0" smtClean="0"/>
              <a:t>Όσο πιο πολύ ασκούνται τόσο πιο λιγότερες πιθανότητες να καπνίζουν</a:t>
            </a:r>
          </a:p>
          <a:p>
            <a:pPr eaLnBrk="1" hangingPunct="1"/>
            <a:r>
              <a:rPr lang="en-US" sz="2400" dirty="0"/>
              <a:t>H</a:t>
            </a:r>
            <a:r>
              <a:rPr lang="el-GR" sz="2400" dirty="0" smtClean="0"/>
              <a:t> άσκηση θα αυξήσει την αυτοπεποίθηση</a:t>
            </a:r>
          </a:p>
          <a:p>
            <a:pPr eaLnBrk="1" hangingPunct="1"/>
            <a:r>
              <a:rPr lang="el-GR" sz="2400" dirty="0" smtClean="0"/>
              <a:t>για προσπάθεια και διακοπή,</a:t>
            </a:r>
            <a:r>
              <a:rPr lang="en-US" sz="2400" dirty="0"/>
              <a:t> </a:t>
            </a:r>
            <a:endParaRPr lang="el-GR" sz="2400" dirty="0" smtClean="0"/>
          </a:p>
          <a:p>
            <a:pPr eaLnBrk="1" hangingPunct="1"/>
            <a:r>
              <a:rPr lang="el-GR" sz="2400" dirty="0" smtClean="0"/>
              <a:t>για τα μείωση των αρνητικών συμπτωμάτων της εξάρτησης (στρες, κατάθλιψη, οξυθυμία, ανησυχία, φτωχή αυτοσυγκέντρωση</a:t>
            </a:r>
          </a:p>
          <a:p>
            <a:pPr eaLnBrk="1" hangingPunct="1"/>
            <a:r>
              <a:rPr lang="el-GR" sz="2400" dirty="0" smtClean="0"/>
              <a:t> Θα αυξήσει την κατανάλωση θερμίδων, </a:t>
            </a:r>
          </a:p>
          <a:p>
            <a:pPr eaLnBrk="1" hangingPunct="1"/>
            <a:r>
              <a:rPr lang="el-GR" sz="2400" dirty="0" smtClean="0"/>
              <a:t>θα διασφαλίσει τον έλεγχο του βάρους.</a:t>
            </a:r>
          </a:p>
          <a:p>
            <a:pPr eaLnBrk="1" hangingPunct="1"/>
            <a:endParaRPr lang="el-GR" sz="1800" dirty="0"/>
          </a:p>
          <a:p>
            <a:pPr eaLnBrk="1" hangingPunct="1"/>
            <a:r>
              <a:rPr lang="en-US" sz="1100" dirty="0" smtClean="0"/>
              <a:t>(Marcus, Albrecht, Lewis, </a:t>
            </a:r>
            <a:r>
              <a:rPr lang="en-US" sz="1100" dirty="0" err="1" smtClean="0"/>
              <a:t>Parisi</a:t>
            </a:r>
            <a:r>
              <a:rPr lang="en-US" sz="1100" dirty="0" smtClean="0"/>
              <a:t>, Hogan, King, Bock, &amp; Abrams, 2003; Taylor &amp; </a:t>
            </a:r>
            <a:r>
              <a:rPr lang="en-US" sz="1100" dirty="0" err="1" smtClean="0"/>
              <a:t>Katomeri</a:t>
            </a:r>
            <a:r>
              <a:rPr lang="en-US" sz="1100" dirty="0" smtClean="0"/>
              <a:t>, 2007; Taylor &amp; Ussher, 2005).</a:t>
            </a:r>
            <a:endParaRPr lang="el-GR" sz="11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1800" dirty="0" smtClean="0"/>
              <a:t>ΔΕΙΤΕ ΓΙΑ ΤΟ ΘΕΜΑ ΣΤΟ ΣΧΟΛΕΙΟ</a:t>
            </a:r>
            <a:br>
              <a:rPr lang="el-GR" sz="1800" dirty="0" smtClean="0"/>
            </a:br>
            <a:r>
              <a:rPr lang="el-GR" sz="1800" dirty="0" smtClean="0"/>
              <a:t> ΒΙΒΛΙΟ ΜΑΘΗΤΗ Α Β Γ ΓΥΜΝΑΣΙΟΥ</a:t>
            </a:r>
            <a:br>
              <a:rPr lang="el-GR" sz="1800" dirty="0" smtClean="0"/>
            </a:br>
            <a:r>
              <a:rPr lang="en-US" sz="1800" dirty="0" smtClean="0">
                <a:hlinkClick r:id="rId2"/>
              </a:rPr>
              <a:t>http://www.pi-schools.gr/books/gymnasio/fysiki_agogi/math.pdf</a:t>
            </a:r>
            <a:r>
              <a:rPr lang="el-GR" sz="1800" dirty="0" smtClean="0"/>
              <a:t/>
            </a:r>
            <a:br>
              <a:rPr lang="el-GR" sz="1800" dirty="0" smtClean="0"/>
            </a:br>
            <a:r>
              <a:rPr lang="en-US" sz="1800" dirty="0">
                <a:hlinkClick r:id="rId2"/>
              </a:rPr>
              <a:t>http://www.pi-schools.gr/books/gymnasio/fysiki_agogi/math.pdf</a:t>
            </a:r>
            <a:r>
              <a:rPr lang="el-GR" sz="1800" dirty="0"/>
              <a:t/>
            </a:r>
            <a:br>
              <a:rPr lang="el-GR" sz="1800" dirty="0"/>
            </a:br>
            <a:endParaRPr lang="el-GR" sz="18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2018"/>
            <a:ext cx="8229600" cy="452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426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μηχανισμοί της άσκησης εναντίο του καπνίσματος</a:t>
            </a:r>
            <a:endParaRPr lang="el-GR" dirty="0"/>
          </a:p>
        </p:txBody>
      </p:sp>
      <p:sp>
        <p:nvSpPr>
          <p:cNvPr id="3" name="Θέση περιεχομένου 2"/>
          <p:cNvSpPr>
            <a:spLocks noGrp="1"/>
          </p:cNvSpPr>
          <p:nvPr>
            <p:ph idx="1"/>
          </p:nvPr>
        </p:nvSpPr>
        <p:spPr/>
        <p:txBody>
          <a:bodyPr/>
          <a:lstStyle/>
          <a:p>
            <a:r>
              <a:rPr lang="el-GR" sz="2000" b="1" dirty="0" smtClean="0">
                <a:solidFill>
                  <a:srgbClr val="FF0000"/>
                </a:solidFill>
              </a:rPr>
              <a:t>Ψυχολογική ενίσχυση</a:t>
            </a:r>
          </a:p>
          <a:p>
            <a:r>
              <a:rPr lang="el-GR" sz="2000" b="1" dirty="0" smtClean="0"/>
              <a:t>Αύξηση της αυτοπεποίθησης </a:t>
            </a:r>
          </a:p>
          <a:p>
            <a:r>
              <a:rPr lang="el-GR" sz="2000" b="1" dirty="0" smtClean="0"/>
              <a:t>Δυναμική αντιμετώπιση συμπτωμάτων στέρησης</a:t>
            </a:r>
            <a:r>
              <a:rPr lang="el-GR" sz="2000" b="1" dirty="0"/>
              <a:t>, </a:t>
            </a:r>
            <a:endParaRPr lang="el-GR" sz="2000" b="1" dirty="0" smtClean="0"/>
          </a:p>
          <a:p>
            <a:r>
              <a:rPr lang="el-GR" sz="2000" b="1" dirty="0" smtClean="0"/>
              <a:t>Αντιμετώπιση στρες</a:t>
            </a:r>
            <a:r>
              <a:rPr lang="el-GR" sz="2000" b="1" dirty="0"/>
              <a:t>, </a:t>
            </a:r>
            <a:r>
              <a:rPr lang="el-GR" sz="2000" b="1" dirty="0" smtClean="0"/>
              <a:t>κατάθλιψης, οξυθυμίας, ανησυχιών.</a:t>
            </a:r>
          </a:p>
          <a:p>
            <a:r>
              <a:rPr lang="el-GR" sz="2000" b="1" dirty="0"/>
              <a:t>Βελτίωση της ποιότητας ζωής και συνολικός υγιεινός τρόπος ζωής, </a:t>
            </a:r>
          </a:p>
          <a:p>
            <a:r>
              <a:rPr lang="el-GR" sz="2000" b="1" dirty="0"/>
              <a:t>Απόσπαση προσοχής</a:t>
            </a:r>
          </a:p>
          <a:p>
            <a:r>
              <a:rPr lang="el-GR" sz="2000" b="1" dirty="0" smtClean="0">
                <a:solidFill>
                  <a:srgbClr val="FF0000"/>
                </a:solidFill>
              </a:rPr>
              <a:t>Φυσιολογικά και βιοχημικά</a:t>
            </a:r>
          </a:p>
          <a:p>
            <a:r>
              <a:rPr lang="el-GR" sz="2000" b="1" dirty="0" smtClean="0"/>
              <a:t>Αύξηση </a:t>
            </a:r>
            <a:r>
              <a:rPr lang="el-GR" sz="2000" b="1" dirty="0"/>
              <a:t>κατανάλωσης των θερμίδων στην μεταβολική ισορροπία και </a:t>
            </a:r>
            <a:r>
              <a:rPr lang="el-GR" sz="2000" b="1" dirty="0" smtClean="0"/>
              <a:t>προστασία από </a:t>
            </a:r>
            <a:r>
              <a:rPr lang="el-GR" sz="2000" b="1" dirty="0"/>
              <a:t>την αύξηση του </a:t>
            </a:r>
            <a:r>
              <a:rPr lang="el-GR" sz="2000" b="1" dirty="0" smtClean="0"/>
              <a:t>βάρους.</a:t>
            </a:r>
          </a:p>
          <a:p>
            <a:r>
              <a:rPr lang="el-GR" sz="2000" b="1" dirty="0" smtClean="0"/>
              <a:t>Έκκριση </a:t>
            </a:r>
            <a:r>
              <a:rPr lang="el-GR" sz="2000" b="1" dirty="0" err="1" smtClean="0"/>
              <a:t>ενδοφρυνών</a:t>
            </a:r>
            <a:r>
              <a:rPr lang="el-GR" sz="2000" b="1" dirty="0" smtClean="0"/>
              <a:t>, </a:t>
            </a:r>
            <a:r>
              <a:rPr lang="el-GR" sz="2000" b="1" dirty="0" err="1" smtClean="0"/>
              <a:t>κατεχολαμινών</a:t>
            </a:r>
            <a:r>
              <a:rPr lang="el-GR" sz="2000" b="1" dirty="0" smtClean="0"/>
              <a:t> </a:t>
            </a:r>
          </a:p>
          <a:p>
            <a:r>
              <a:rPr lang="el-GR" sz="2000" b="1" dirty="0" smtClean="0"/>
              <a:t>Η ευφορία από την άσκηση διαρκεί 2-4 ώρες</a:t>
            </a:r>
          </a:p>
          <a:p>
            <a:pPr marL="0" indent="0">
              <a:buNone/>
            </a:pPr>
            <a:r>
              <a:rPr lang="el-GR" sz="1800" dirty="0" smtClean="0"/>
              <a:t>(</a:t>
            </a:r>
            <a:r>
              <a:rPr lang="el-GR" sz="1800" dirty="0"/>
              <a:t>Η</a:t>
            </a:r>
            <a:r>
              <a:rPr lang="en-US" sz="1800" dirty="0" err="1"/>
              <a:t>assandra</a:t>
            </a:r>
            <a:r>
              <a:rPr lang="en-US" sz="1800" dirty="0"/>
              <a:t> et al</a:t>
            </a:r>
            <a:r>
              <a:rPr lang="el-GR" sz="1800" dirty="0"/>
              <a:t>., 2011; </a:t>
            </a:r>
            <a:r>
              <a:rPr lang="en-US" sz="1800" dirty="0" err="1"/>
              <a:t>Hassandra</a:t>
            </a:r>
            <a:r>
              <a:rPr lang="en-US" sz="1800" dirty="0"/>
              <a:t> et al</a:t>
            </a:r>
            <a:r>
              <a:rPr lang="el-GR" sz="1800" dirty="0"/>
              <a:t>., </a:t>
            </a:r>
            <a:r>
              <a:rPr lang="el-GR" sz="1800" dirty="0" smtClean="0"/>
              <a:t>2012</a:t>
            </a:r>
            <a:r>
              <a:rPr lang="en-US" sz="1800" dirty="0" smtClean="0"/>
              <a:t>; Taylor </a:t>
            </a:r>
            <a:r>
              <a:rPr lang="en-US" sz="1800" dirty="0"/>
              <a:t>&amp; </a:t>
            </a:r>
            <a:r>
              <a:rPr lang="en-US" sz="1800" dirty="0" err="1"/>
              <a:t>Katomeri</a:t>
            </a:r>
            <a:r>
              <a:rPr lang="en-US" sz="1800" dirty="0"/>
              <a:t>, 2007; Taylor &amp; Ussher, 2005</a:t>
            </a:r>
            <a:endParaRPr lang="el-GR" sz="1800" dirty="0"/>
          </a:p>
          <a:p>
            <a:endParaRPr lang="el-GR" dirty="0"/>
          </a:p>
        </p:txBody>
      </p:sp>
    </p:spTree>
    <p:extLst>
      <p:ext uri="{BB962C8B-B14F-4D97-AF65-F5344CB8AC3E}">
        <p14:creationId xmlns:p14="http://schemas.microsoft.com/office/powerpoint/2010/main" val="199672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Ποια είναι η κατάλληλη μορφή άσκησης;</a:t>
            </a:r>
            <a:endParaRPr lang="el-GR" dirty="0"/>
          </a:p>
        </p:txBody>
      </p:sp>
      <p:pic>
        <p:nvPicPr>
          <p:cNvPr id="583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44824"/>
            <a:ext cx="432048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212976"/>
            <a:ext cx="4607475" cy="345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77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Τίτλος 1"/>
          <p:cNvSpPr>
            <a:spLocks noGrp="1"/>
          </p:cNvSpPr>
          <p:nvPr>
            <p:ph type="title"/>
          </p:nvPr>
        </p:nvSpPr>
        <p:spPr>
          <a:xfrm>
            <a:off x="457200" y="274639"/>
            <a:ext cx="8229600" cy="1210146"/>
          </a:xfrm>
        </p:spPr>
        <p:txBody>
          <a:bodyPr/>
          <a:lstStyle/>
          <a:p>
            <a:r>
              <a:rPr lang="el-GR" altLang="el-GR" sz="2800" b="1" dirty="0" smtClean="0"/>
              <a:t>Η </a:t>
            </a:r>
            <a:r>
              <a:rPr lang="el-GR" altLang="el-GR" sz="2800" b="1" dirty="0"/>
              <a:t>επίδραση μιας συνεδρίας άσκησης με </a:t>
            </a:r>
            <a:r>
              <a:rPr lang="el-GR" altLang="el-GR" sz="2800" b="1" dirty="0" err="1"/>
              <a:t>αυτο</a:t>
            </a:r>
            <a:r>
              <a:rPr lang="el-GR" altLang="el-GR" sz="2800" b="1" dirty="0"/>
              <a:t>-καθοριζόμενη και μέτρια έντασης στην καθυστέρηση του </a:t>
            </a:r>
            <a:r>
              <a:rPr lang="el-GR" altLang="el-GR" sz="2800" b="1" dirty="0" smtClean="0"/>
              <a:t>καπνίσματος</a:t>
            </a:r>
            <a:endParaRPr lang="el-GR" altLang="el-GR" b="1" dirty="0" smtClean="0"/>
          </a:p>
        </p:txBody>
      </p:sp>
      <p:sp>
        <p:nvSpPr>
          <p:cNvPr id="177155" name="Θέση περιεχομένου 2"/>
          <p:cNvSpPr>
            <a:spLocks noGrp="1"/>
          </p:cNvSpPr>
          <p:nvPr>
            <p:ph idx="1"/>
          </p:nvPr>
        </p:nvSpPr>
        <p:spPr>
          <a:xfrm>
            <a:off x="457200" y="1628775"/>
            <a:ext cx="8229600" cy="4497388"/>
          </a:xfrm>
        </p:spPr>
        <p:txBody>
          <a:bodyPr/>
          <a:lstStyle/>
          <a:p>
            <a:r>
              <a:rPr lang="el-GR" altLang="el-GR" sz="2000" dirty="0" smtClean="0"/>
              <a:t>Στην </a:t>
            </a:r>
            <a:r>
              <a:rPr lang="el-GR" altLang="el-GR" sz="2000" dirty="0"/>
              <a:t>εργασία αυτή μελετήθηκε η επίδραση δυο μορφών (50-60% μέγιστης καρδιακής συχνότητας/μέτρια </a:t>
            </a:r>
            <a:r>
              <a:rPr lang="el-GR" altLang="el-GR" sz="2000" dirty="0" smtClean="0"/>
              <a:t>ένταση </a:t>
            </a:r>
            <a:r>
              <a:rPr lang="el-GR" altLang="el-GR" sz="2000" dirty="0"/>
              <a:t>και </a:t>
            </a:r>
            <a:r>
              <a:rPr lang="el-GR" altLang="el-GR" sz="2000" dirty="0" err="1"/>
              <a:t>αυτοκαθοριζόμενη</a:t>
            </a:r>
            <a:r>
              <a:rPr lang="el-GR" altLang="el-GR" sz="2000" dirty="0"/>
              <a:t> ένταση από τους συμμετέχοντες) άσκησης που πραγματοποιήθηκε σε </a:t>
            </a:r>
            <a:r>
              <a:rPr lang="el-GR" altLang="el-GR" sz="2000" dirty="0" err="1" smtClean="0"/>
              <a:t>κυκλοεργόμετρο</a:t>
            </a:r>
            <a:r>
              <a:rPr lang="el-GR" altLang="el-GR" sz="2000" dirty="0" smtClean="0"/>
              <a:t>(διάρκειας 30 λεπτών που </a:t>
            </a:r>
            <a:r>
              <a:rPr lang="el-GR" altLang="el-GR" sz="2000" dirty="0"/>
              <a:t>πραγματοποιήθηκε σε </a:t>
            </a:r>
            <a:r>
              <a:rPr lang="el-GR" altLang="el-GR" sz="2000" dirty="0" err="1"/>
              <a:t>κυκλοεργόμετρο</a:t>
            </a:r>
            <a:r>
              <a:rPr lang="el-GR" altLang="el-GR" sz="2000" dirty="0"/>
              <a:t>) στην επιθυμία για κάπνισμα. Τα </a:t>
            </a:r>
            <a:r>
              <a:rPr lang="el-GR" altLang="el-GR" sz="2000" dirty="0" smtClean="0"/>
              <a:t>αποτελέσματα έδειξαν </a:t>
            </a:r>
            <a:r>
              <a:rPr lang="el-GR" altLang="el-GR" sz="2000" dirty="0"/>
              <a:t>ότι οι καπνιστές έδειξαν σαφή προτίμηση στην </a:t>
            </a:r>
            <a:r>
              <a:rPr lang="el-GR" altLang="el-GR" sz="2000" dirty="0" err="1"/>
              <a:t>αυτοκαθοριζόμενη</a:t>
            </a:r>
            <a:r>
              <a:rPr lang="el-GR" altLang="el-GR" sz="2000" dirty="0"/>
              <a:t> άσκηση, </a:t>
            </a:r>
            <a:r>
              <a:rPr lang="el-GR" altLang="el-GR" sz="2000" b="1" dirty="0">
                <a:solidFill>
                  <a:srgbClr val="FF0000"/>
                </a:solidFill>
              </a:rPr>
              <a:t>η οποία ήταν </a:t>
            </a:r>
            <a:r>
              <a:rPr lang="el-GR" altLang="el-GR" sz="2000" b="1" dirty="0" smtClean="0">
                <a:solidFill>
                  <a:srgbClr val="FF0000"/>
                </a:solidFill>
              </a:rPr>
              <a:t>μέτρια σε </a:t>
            </a:r>
            <a:r>
              <a:rPr lang="el-GR" altLang="el-GR" sz="2000" b="1" dirty="0">
                <a:solidFill>
                  <a:srgbClr val="FF0000"/>
                </a:solidFill>
              </a:rPr>
              <a:t>ένταση. Αναφορικά με την επιθυμία για κάπνισμα, τα αποτελέσματα έδειξαν στατιστικά σημαντική </a:t>
            </a:r>
            <a:r>
              <a:rPr lang="el-GR" altLang="el-GR" sz="2000" b="1" dirty="0" smtClean="0">
                <a:solidFill>
                  <a:srgbClr val="FF0000"/>
                </a:solidFill>
              </a:rPr>
              <a:t>μείωση επιθυμίας </a:t>
            </a:r>
            <a:r>
              <a:rPr lang="el-GR" altLang="el-GR" sz="2000" b="1" dirty="0">
                <a:solidFill>
                  <a:srgbClr val="FF0000"/>
                </a:solidFill>
              </a:rPr>
              <a:t>για άσκηση αμέσως μετά την άσκηση, ενώ έφτασε στα ίδια επίπεδα με πριν την άσκηση 30 </a:t>
            </a:r>
            <a:r>
              <a:rPr lang="el-GR" altLang="el-GR" sz="2000" b="1" dirty="0" smtClean="0">
                <a:solidFill>
                  <a:srgbClr val="FF0000"/>
                </a:solidFill>
              </a:rPr>
              <a:t>λεπτά μετά </a:t>
            </a:r>
            <a:r>
              <a:rPr lang="el-GR" altLang="el-GR" sz="2000" b="1" dirty="0">
                <a:solidFill>
                  <a:srgbClr val="FF0000"/>
                </a:solidFill>
              </a:rPr>
              <a:t>το τέλος της άσκησης. Τέλος, η επιθυμία αυξήθηκε και πάλι 1 ώρα μετά την άσκηση. </a:t>
            </a:r>
            <a:endParaRPr lang="el-GR" altLang="el-GR" sz="2000" b="1" dirty="0" smtClean="0">
              <a:solidFill>
                <a:srgbClr val="FF0000"/>
              </a:solidFill>
            </a:endParaRPr>
          </a:p>
          <a:p>
            <a:pPr lvl="0"/>
            <a:r>
              <a:rPr lang="en-US" sz="1000" dirty="0"/>
              <a:t>Zourbanos, N., Hatzigeorgiadis, A., </a:t>
            </a:r>
            <a:r>
              <a:rPr lang="en-US" sz="1000" dirty="0" err="1"/>
              <a:t>Tsiami</a:t>
            </a:r>
            <a:r>
              <a:rPr lang="en-US" sz="1000" dirty="0"/>
              <a:t>, A., </a:t>
            </a:r>
            <a:r>
              <a:rPr lang="en-US" sz="1000" dirty="0" err="1"/>
              <a:t>Tzatzaki</a:t>
            </a:r>
            <a:r>
              <a:rPr lang="en-US" sz="1000" dirty="0"/>
              <a:t>, T., Georgakouli, K., </a:t>
            </a:r>
            <a:r>
              <a:rPr lang="en-US" sz="1000" dirty="0" err="1"/>
              <a:t>Manthou</a:t>
            </a:r>
            <a:r>
              <a:rPr lang="en-US" sz="1000" dirty="0"/>
              <a:t>, E., Goudas, M., Jamurtas, A., </a:t>
            </a:r>
            <a:r>
              <a:rPr lang="en-US" sz="1000" dirty="0" err="1"/>
              <a:t>Hatzoglou</a:t>
            </a:r>
            <a:r>
              <a:rPr lang="en-US" sz="1000" dirty="0"/>
              <a:t>, C., </a:t>
            </a:r>
            <a:r>
              <a:rPr lang="en-US" sz="1000" dirty="0" err="1"/>
              <a:t>Chatzisarantis</a:t>
            </a:r>
            <a:r>
              <a:rPr lang="en-US" sz="1000" dirty="0"/>
              <a:t>, N., </a:t>
            </a:r>
            <a:r>
              <a:rPr lang="en-US" sz="1000" dirty="0" err="1"/>
              <a:t>Hassandra</a:t>
            </a:r>
            <a:r>
              <a:rPr lang="en-US" sz="1000" dirty="0"/>
              <a:t>, M., &amp; Theodorakis, Y. (2016). An initial investigation of smokers’ urges to smoke and their exercise intensity preference: A mixed-methods approach. </a:t>
            </a:r>
            <a:r>
              <a:rPr lang="el-GR" sz="1000" i="1" dirty="0" err="1"/>
              <a:t>Cogent</a:t>
            </a:r>
            <a:r>
              <a:rPr lang="el-GR" sz="1000" i="1" dirty="0"/>
              <a:t> </a:t>
            </a:r>
            <a:r>
              <a:rPr lang="el-GR" sz="1000" i="1" dirty="0" err="1"/>
              <a:t>Medicine</a:t>
            </a:r>
            <a:r>
              <a:rPr lang="en-US" sz="1000" i="1" dirty="0"/>
              <a:t>. </a:t>
            </a:r>
            <a:r>
              <a:rPr lang="en-US" sz="1000" dirty="0"/>
              <a:t>DOI:</a:t>
            </a:r>
            <a:r>
              <a:rPr lang="en-US" sz="1000" b="1" dirty="0"/>
              <a:t> </a:t>
            </a:r>
            <a:r>
              <a:rPr lang="en-US" sz="1000" u="sng" dirty="0">
                <a:hlinkClick r:id="rId2"/>
              </a:rPr>
              <a:t>http://dx.doi.org/10.1080/2331205X.2016.1149043</a:t>
            </a:r>
            <a:r>
              <a:rPr lang="en-US" sz="1000" dirty="0"/>
              <a:t> </a:t>
            </a:r>
            <a:endParaRPr lang="el-GR" sz="1000" dirty="0"/>
          </a:p>
          <a:p>
            <a:endParaRPr lang="el-GR" altLang="el-GR" b="1" dirty="0" smtClean="0">
              <a:solidFill>
                <a:srgbClr val="FF0000"/>
              </a:solidFill>
            </a:endParaRPr>
          </a:p>
        </p:txBody>
      </p:sp>
    </p:spTree>
    <p:extLst>
      <p:ext uri="{BB962C8B-B14F-4D97-AF65-F5344CB8AC3E}">
        <p14:creationId xmlns:p14="http://schemas.microsoft.com/office/powerpoint/2010/main" val="3923582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Τίτλος 1"/>
          <p:cNvSpPr>
            <a:spLocks noGrp="1"/>
          </p:cNvSpPr>
          <p:nvPr>
            <p:ph type="title"/>
          </p:nvPr>
        </p:nvSpPr>
        <p:spPr/>
        <p:txBody>
          <a:bodyPr/>
          <a:lstStyle/>
          <a:p>
            <a:r>
              <a:rPr lang="el-GR" altLang="el-GR" sz="2800" b="1" dirty="0" smtClean="0">
                <a:solidFill>
                  <a:srgbClr val="FF0000"/>
                </a:solidFill>
              </a:rPr>
              <a:t>Η επιθυμία για τσιγάρο ανέβηκε μετά από μια ώρα</a:t>
            </a:r>
            <a:r>
              <a:rPr lang="el-GR" altLang="el-GR" sz="2800" dirty="0" smtClean="0"/>
              <a:t/>
            </a:r>
            <a:br>
              <a:rPr lang="el-GR" altLang="el-GR" sz="2800" dirty="0" smtClean="0"/>
            </a:br>
            <a:endParaRPr lang="el-GR" altLang="el-GR" sz="2800" dirty="0" smtClean="0"/>
          </a:p>
        </p:txBody>
      </p:sp>
      <p:pic>
        <p:nvPicPr>
          <p:cNvPr id="1792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155700"/>
            <a:ext cx="7920038" cy="3857625"/>
          </a:xfrm>
          <a:noFill/>
        </p:spPr>
      </p:pic>
    </p:spTree>
    <p:extLst>
      <p:ext uri="{BB962C8B-B14F-4D97-AF65-F5344CB8AC3E}">
        <p14:creationId xmlns:p14="http://schemas.microsoft.com/office/powerpoint/2010/main" val="151155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l-GR" altLang="el-GR" smtClean="0"/>
              <a:t>Χρηματοδότηση</a:t>
            </a:r>
          </a:p>
        </p:txBody>
      </p:sp>
      <p:sp>
        <p:nvSpPr>
          <p:cNvPr id="16387" name="Content Placeholder 2"/>
          <p:cNvSpPr>
            <a:spLocks noGrp="1"/>
          </p:cNvSpPr>
          <p:nvPr>
            <p:ph idx="1"/>
          </p:nvPr>
        </p:nvSpPr>
        <p:spPr>
          <a:xfrm>
            <a:off x="457200" y="1341438"/>
            <a:ext cx="8229600" cy="4525962"/>
          </a:xfrm>
        </p:spPr>
        <p:txBody>
          <a:bodyPr/>
          <a:lstStyle/>
          <a:p>
            <a:pPr eaLnBrk="1" hangingPunct="1"/>
            <a:r>
              <a:rPr lang="el-GR" altLang="el-GR" sz="2400" smtClean="0"/>
              <a:t>Το παρόν εκπαιδευτικό υλικό έχει αναπτυχθεί στα πλαίσια του εκπαιδευτικού έργου του διδάσκοντα.</a:t>
            </a:r>
            <a:endParaRPr lang="en-US" altLang="el-GR" sz="2400" smtClean="0"/>
          </a:p>
          <a:p>
            <a:pPr eaLnBrk="1" hangingPunct="1"/>
            <a:r>
              <a:rPr lang="el-GR" altLang="el-GR" sz="2400" smtClean="0"/>
              <a:t>Το έργο «</a:t>
            </a:r>
            <a:r>
              <a:rPr lang="el-GR" altLang="el-GR" sz="2400" b="1" smtClean="0"/>
              <a:t>Ανοικτά Ακαδημαϊκά Μαθήματα Πανεπιστημίου Θεσσαλίας</a:t>
            </a:r>
            <a:r>
              <a:rPr lang="el-GR" altLang="el-GR" sz="2400" smtClean="0"/>
              <a:t>» έχει χρηματοδοτήσει μόνο τη αναδιαμόρφωση του εκπαιδευτικού υλικού. </a:t>
            </a:r>
          </a:p>
          <a:p>
            <a:pPr eaLnBrk="1" hangingPunct="1"/>
            <a:r>
              <a:rPr lang="el-GR" alt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6388"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5054600"/>
            <a:ext cx="6480175" cy="154305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6389" name="Θέση αριθμού διαφάνειας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3086E9C-0328-4606-8A4F-5CF33953F70A}" type="slidenum">
              <a:rPr lang="el-GR" altLang="el-GR" sz="1400" smtClean="0">
                <a:solidFill>
                  <a:srgbClr val="000000"/>
                </a:solidFill>
                <a:latin typeface="Times New Roman" pitchFamily="18" charset="0"/>
              </a:rPr>
              <a:pPr eaLnBrk="1" hangingPunct="1">
                <a:spcBef>
                  <a:spcPct val="0"/>
                </a:spcBef>
                <a:buFontTx/>
                <a:buNone/>
              </a:pPr>
              <a:t>3</a:t>
            </a:fld>
            <a:endParaRPr lang="el-GR" altLang="el-GR" sz="1400" smtClean="0">
              <a:solidFill>
                <a:srgbClr val="000000"/>
              </a:solidFill>
              <a:latin typeface="Times New Roman" pitchFamily="18" charset="0"/>
            </a:endParaRPr>
          </a:p>
        </p:txBody>
      </p:sp>
    </p:spTree>
    <p:extLst>
      <p:ext uri="{BB962C8B-B14F-4D97-AF65-F5344CB8AC3E}">
        <p14:creationId xmlns:p14="http://schemas.microsoft.com/office/powerpoint/2010/main" val="786147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ctrTitle"/>
          </p:nvPr>
        </p:nvSpPr>
        <p:spPr>
          <a:xfrm>
            <a:off x="685800" y="476250"/>
            <a:ext cx="7772400" cy="649288"/>
          </a:xfrm>
        </p:spPr>
        <p:txBody>
          <a:bodyPr/>
          <a:lstStyle/>
          <a:p>
            <a:pPr eaLnBrk="1" hangingPunct="1"/>
            <a:r>
              <a:rPr lang="el-GR" altLang="el-GR" sz="3600" b="1" dirty="0" smtClean="0">
                <a:solidFill>
                  <a:srgbClr val="FF0000"/>
                </a:solidFill>
              </a:rPr>
              <a:t>Επίδραση μέτριας και έντονης άσκησης</a:t>
            </a:r>
          </a:p>
        </p:txBody>
      </p:sp>
      <p:sp>
        <p:nvSpPr>
          <p:cNvPr id="3" name="Subtitle 2"/>
          <p:cNvSpPr>
            <a:spLocks noGrp="1"/>
          </p:cNvSpPr>
          <p:nvPr>
            <p:ph type="subTitle" idx="1"/>
          </p:nvPr>
        </p:nvSpPr>
        <p:spPr>
          <a:xfrm>
            <a:off x="611188" y="1844675"/>
            <a:ext cx="7921625" cy="3794125"/>
          </a:xfrm>
        </p:spPr>
        <p:txBody>
          <a:bodyPr rtlCol="0">
            <a:noAutofit/>
          </a:bodyPr>
          <a:lstStyle/>
          <a:p>
            <a:pPr algn="l" eaLnBrk="1" fontAlgn="auto" hangingPunct="1">
              <a:spcAft>
                <a:spcPts val="0"/>
              </a:spcAft>
              <a:defRPr/>
            </a:pPr>
            <a:r>
              <a:rPr lang="el-GR" sz="1600" b="1" dirty="0">
                <a:solidFill>
                  <a:schemeClr val="tx1"/>
                </a:solidFill>
              </a:rPr>
              <a:t>Στην εργασία αυτή μελετήθηκε η επίδραση μιας συνεδρίας μέτριας και έντονης έντασης άσκηση στην </a:t>
            </a:r>
            <a:r>
              <a:rPr lang="el-GR" sz="1600" b="1" dirty="0" smtClean="0">
                <a:solidFill>
                  <a:schemeClr val="tx1"/>
                </a:solidFill>
              </a:rPr>
              <a:t>καθυστέρηση </a:t>
            </a:r>
            <a:r>
              <a:rPr lang="el-GR" sz="1600" b="1" dirty="0">
                <a:solidFill>
                  <a:schemeClr val="tx1"/>
                </a:solidFill>
              </a:rPr>
              <a:t>του καπνίσματος και στην επιθυμία για κάπνισμα. </a:t>
            </a:r>
            <a:endParaRPr lang="el-GR" sz="1600" b="1" dirty="0" smtClean="0">
              <a:solidFill>
                <a:schemeClr val="tx1"/>
              </a:solidFill>
            </a:endParaRPr>
          </a:p>
          <a:p>
            <a:pPr algn="l" eaLnBrk="1" fontAlgn="auto" hangingPunct="1">
              <a:spcAft>
                <a:spcPts val="0"/>
              </a:spcAft>
              <a:defRPr/>
            </a:pPr>
            <a:r>
              <a:rPr lang="el-GR" sz="1600" b="1" dirty="0" smtClean="0">
                <a:solidFill>
                  <a:schemeClr val="tx1"/>
                </a:solidFill>
              </a:rPr>
              <a:t>Τα </a:t>
            </a:r>
            <a:r>
              <a:rPr lang="el-GR" sz="1600" b="1" dirty="0">
                <a:solidFill>
                  <a:schemeClr val="tx1"/>
                </a:solidFill>
              </a:rPr>
              <a:t>αποτελέσματα μας κατέδειξαν σημαντικές </a:t>
            </a:r>
            <a:r>
              <a:rPr lang="el-GR" sz="1600" b="1" dirty="0" smtClean="0">
                <a:solidFill>
                  <a:schemeClr val="tx1"/>
                </a:solidFill>
              </a:rPr>
              <a:t>διαφορές μεταξύ </a:t>
            </a:r>
            <a:r>
              <a:rPr lang="el-GR" sz="1600" b="1" dirty="0">
                <a:solidFill>
                  <a:schemeClr val="tx1"/>
                </a:solidFill>
              </a:rPr>
              <a:t>των δύο συνθηκών άσκησης και της συνθήκης ελέγχου αλλά δεν υπήρξαν σημαντικές διαφορές </a:t>
            </a:r>
            <a:r>
              <a:rPr lang="el-GR" sz="1600" b="1" dirty="0" smtClean="0">
                <a:solidFill>
                  <a:schemeClr val="tx1"/>
                </a:solidFill>
              </a:rPr>
              <a:t>μεταξύ των </a:t>
            </a:r>
            <a:r>
              <a:rPr lang="el-GR" sz="1600" b="1" dirty="0">
                <a:solidFill>
                  <a:schemeClr val="tx1"/>
                </a:solidFill>
              </a:rPr>
              <a:t>διαφορετικών εντάσεων. Κατά την συνθήκη ελέγχου οι συμμετέχοντες κάπνισαν το πρώτο τους τσιγάρο </a:t>
            </a:r>
            <a:r>
              <a:rPr lang="el-GR" sz="1600" b="1" dirty="0" smtClean="0">
                <a:solidFill>
                  <a:schemeClr val="tx1"/>
                </a:solidFill>
              </a:rPr>
              <a:t>πιο γρήγορα </a:t>
            </a:r>
            <a:r>
              <a:rPr lang="el-GR" sz="1600" b="1" dirty="0">
                <a:solidFill>
                  <a:schemeClr val="tx1"/>
                </a:solidFill>
              </a:rPr>
              <a:t>από ό, τι στις δύο συνθήκες </a:t>
            </a:r>
            <a:r>
              <a:rPr lang="el-GR" sz="1600" b="1" dirty="0" smtClean="0">
                <a:solidFill>
                  <a:schemeClr val="tx1"/>
                </a:solidFill>
              </a:rPr>
              <a:t>άσκησης. Προτίμηση υπέρ της μέτριας έντασης.</a:t>
            </a:r>
          </a:p>
          <a:p>
            <a:pPr algn="l" eaLnBrk="1" fontAlgn="auto" hangingPunct="1">
              <a:spcAft>
                <a:spcPts val="0"/>
              </a:spcAft>
              <a:defRPr/>
            </a:pPr>
            <a:r>
              <a:rPr lang="el-GR" sz="1600" b="1" dirty="0" smtClean="0">
                <a:solidFill>
                  <a:schemeClr val="tx1"/>
                </a:solidFill>
              </a:rPr>
              <a:t>11 </a:t>
            </a:r>
            <a:r>
              <a:rPr lang="el-GR" sz="1600" b="1" dirty="0">
                <a:solidFill>
                  <a:schemeClr val="tx1"/>
                </a:solidFill>
              </a:rPr>
              <a:t>από τους συμμετέχοντες κάπνισαν </a:t>
            </a:r>
            <a:r>
              <a:rPr lang="el-GR" sz="1600" b="1" dirty="0" smtClean="0">
                <a:solidFill>
                  <a:schemeClr val="tx1"/>
                </a:solidFill>
              </a:rPr>
              <a:t>λιγότερα τσιγάρα </a:t>
            </a:r>
            <a:r>
              <a:rPr lang="el-GR" sz="1600" b="1" dirty="0">
                <a:solidFill>
                  <a:schemeClr val="tx1"/>
                </a:solidFill>
              </a:rPr>
              <a:t>την ημέρα της μέτριας έντασης άσκηση και 13 ανέφεραν ότι κάπνισαν λιγότερα τσιγάρα την </a:t>
            </a:r>
            <a:r>
              <a:rPr lang="el-GR" sz="1600" b="1" dirty="0" smtClean="0">
                <a:solidFill>
                  <a:schemeClr val="tx1"/>
                </a:solidFill>
              </a:rPr>
              <a:t>ημέρα της </a:t>
            </a:r>
            <a:r>
              <a:rPr lang="el-GR" sz="1600" b="1" dirty="0">
                <a:solidFill>
                  <a:schemeClr val="tx1"/>
                </a:solidFill>
              </a:rPr>
              <a:t>υψηλής έντασης άσκηση. Όπως επίσης, ότι 6 συμμετέχοντες ανέφεραν ότι ξεκίνησαν μέτριας έντασης </a:t>
            </a:r>
            <a:r>
              <a:rPr lang="el-GR" sz="1600" b="1" dirty="0" smtClean="0">
                <a:solidFill>
                  <a:schemeClr val="tx1"/>
                </a:solidFill>
              </a:rPr>
              <a:t>άσκηση μετά </a:t>
            </a:r>
            <a:r>
              <a:rPr lang="el-GR" sz="1600" b="1" dirty="0">
                <a:solidFill>
                  <a:schemeClr val="tx1"/>
                </a:solidFill>
              </a:rPr>
              <a:t>τη συμμετοχή τους στο πείραμα και δύο δήλωσαν ότι ξεκίνησαν περπάτημα</a:t>
            </a:r>
            <a:r>
              <a:rPr lang="el-GR" sz="1600" b="1" dirty="0" smtClean="0">
                <a:solidFill>
                  <a:schemeClr val="tx1"/>
                </a:solidFill>
              </a:rPr>
              <a:t>.</a:t>
            </a:r>
          </a:p>
          <a:p>
            <a:pPr algn="l" eaLnBrk="1" fontAlgn="auto" hangingPunct="1">
              <a:spcAft>
                <a:spcPts val="0"/>
              </a:spcAft>
              <a:defRPr/>
            </a:pPr>
            <a:r>
              <a:rPr lang="el-GR" sz="1600" b="1" dirty="0">
                <a:solidFill>
                  <a:schemeClr val="tx1"/>
                </a:solidFill>
              </a:rPr>
              <a:t>Αυτό μπορεί να οφείλεται στο γεγονός ότι η μέτρια έντασης άσκηση είναι </a:t>
            </a:r>
            <a:r>
              <a:rPr lang="el-GR" sz="1600" b="1" dirty="0" smtClean="0">
                <a:solidFill>
                  <a:schemeClr val="tx1"/>
                </a:solidFill>
              </a:rPr>
              <a:t>ευεργετική για </a:t>
            </a:r>
            <a:r>
              <a:rPr lang="el-GR" sz="1600" b="1" dirty="0">
                <a:solidFill>
                  <a:schemeClr val="tx1"/>
                </a:solidFill>
              </a:rPr>
              <a:t>την ενίσχυση της διάθεσης και την ανακούφιση των συμπτωμάτων στέρησης, ενώ η έντονη έντασης άσκηση</a:t>
            </a:r>
            <a:r>
              <a:rPr lang="el-GR" sz="1600" b="1" dirty="0" smtClean="0">
                <a:solidFill>
                  <a:schemeClr val="tx1"/>
                </a:solidFill>
              </a:rPr>
              <a:t>, ενώ </a:t>
            </a:r>
            <a:r>
              <a:rPr lang="el-GR" sz="1600" b="1" dirty="0">
                <a:solidFill>
                  <a:schemeClr val="tx1"/>
                </a:solidFill>
              </a:rPr>
              <a:t>μειώνει την επιθυμία για κάπνισμα, μπορεί να είναι λιγότερο επωφελής από την άποψη της διάθεσης, </a:t>
            </a:r>
            <a:r>
              <a:rPr lang="el-GR" sz="1600" b="1" dirty="0" smtClean="0">
                <a:solidFill>
                  <a:schemeClr val="tx1"/>
                </a:solidFill>
              </a:rPr>
              <a:t>τουλάχιστον βραχυπρόθεσμα</a:t>
            </a:r>
            <a:r>
              <a:rPr lang="el-GR" sz="1600" b="1" dirty="0">
                <a:solidFill>
                  <a:schemeClr val="tx1"/>
                </a:solidFill>
              </a:rPr>
              <a:t>. </a:t>
            </a:r>
          </a:p>
        </p:txBody>
      </p:sp>
    </p:spTree>
    <p:extLst>
      <p:ext uri="{BB962C8B-B14F-4D97-AF65-F5344CB8AC3E}">
        <p14:creationId xmlns:p14="http://schemas.microsoft.com/office/powerpoint/2010/main" val="607210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188640"/>
            <a:ext cx="9144000" cy="707886"/>
          </a:xfrm>
          <a:prstGeom prst="rect">
            <a:avLst/>
          </a:prstGeom>
          <a:noFill/>
        </p:spPr>
        <p:txBody>
          <a:bodyPr wrap="square" rtlCol="0">
            <a:spAutoFit/>
          </a:bodyPr>
          <a:lstStyle/>
          <a:p>
            <a:pPr algn="ctr" fontAlgn="auto">
              <a:spcBef>
                <a:spcPts val="0"/>
              </a:spcBef>
              <a:spcAft>
                <a:spcPts val="0"/>
              </a:spcAft>
            </a:pPr>
            <a:r>
              <a:rPr lang="en-US" sz="2000" b="1" dirty="0" smtClean="0">
                <a:solidFill>
                  <a:prstClr val="black"/>
                </a:solidFill>
                <a:latin typeface="Calibri" pitchFamily="34" charset="0"/>
              </a:rPr>
              <a:t>K</a:t>
            </a:r>
            <a:r>
              <a:rPr lang="el-GR" sz="2000" b="1" dirty="0" smtClean="0">
                <a:solidFill>
                  <a:prstClr val="black"/>
                </a:solidFill>
                <a:latin typeface="Calibri" pitchFamily="34" charset="0"/>
              </a:rPr>
              <a:t>καθυστέρηση καπνίσματος, μετά από άσκηση 30 λεπτών, τα άτομα καθυστέρησαν το άναμμα του τρόπου τσιγάρου, πολύ περισσότερο από την ομάδα ελέγχου</a:t>
            </a:r>
            <a:endParaRPr lang="el-GR" sz="2000" b="1" dirty="0">
              <a:solidFill>
                <a:prstClr val="black"/>
              </a:solidFill>
              <a:latin typeface="Calibri" pitchFamily="34" charset="0"/>
            </a:endParaRPr>
          </a:p>
        </p:txBody>
      </p:sp>
      <p:pic>
        <p:nvPicPr>
          <p:cNvPr id="6"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618909" cy="5559127"/>
          </a:xfrm>
          <a:prstGeom prst="rect">
            <a:avLst/>
          </a:prstGeom>
          <a:noFill/>
          <a:ln>
            <a:noFill/>
          </a:ln>
        </p:spPr>
      </p:pic>
    </p:spTree>
    <p:extLst>
      <p:ext uri="{BB962C8B-B14F-4D97-AF65-F5344CB8AC3E}">
        <p14:creationId xmlns:p14="http://schemas.microsoft.com/office/powerpoint/2010/main" val="2546619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1800" b="1" dirty="0"/>
              <a:t>Η ΟΞΕΙΑ ΕΠΙΔΡΑΣΗ ΕΝΟΣ ΠΡΟΓΡΑΜΜΑΤΟΣ ΑΣΚΗΣΗΣ ΣΕ ΣΥΝΔΥΑΣΜΟ ΜΕ ΤΕΧΝΙΚΕΣ ΑΥΤΟΡΡΥΘΜΙΣΗΣ ΣΤΗΝ ΚΑΘΥΣΤΕΡΗΣΗ ΤΟΥ ΚΑΠΝΙΣΜΑΤΟΣ</a:t>
            </a:r>
            <a:r>
              <a:rPr lang="el-GR" sz="1800" dirty="0"/>
              <a:t/>
            </a:r>
            <a:br>
              <a:rPr lang="el-GR" sz="1800" dirty="0"/>
            </a:br>
            <a:r>
              <a:rPr lang="el-GR" sz="1800" dirty="0"/>
              <a:t> </a:t>
            </a:r>
            <a:endParaRPr lang="el-GR" dirty="0"/>
          </a:p>
        </p:txBody>
      </p:sp>
      <p:sp>
        <p:nvSpPr>
          <p:cNvPr id="3" name="Θέση περιεχομένου 2"/>
          <p:cNvSpPr>
            <a:spLocks noGrp="1"/>
          </p:cNvSpPr>
          <p:nvPr>
            <p:ph idx="1"/>
          </p:nvPr>
        </p:nvSpPr>
        <p:spPr>
          <a:xfrm>
            <a:off x="457200" y="1196752"/>
            <a:ext cx="8229600" cy="5328592"/>
          </a:xfrm>
        </p:spPr>
        <p:txBody>
          <a:bodyPr/>
          <a:lstStyle/>
          <a:p>
            <a:pPr marL="0" indent="0">
              <a:buNone/>
            </a:pPr>
            <a:r>
              <a:rPr lang="el-GR" sz="1800" dirty="0" smtClean="0"/>
              <a:t>Οι </a:t>
            </a:r>
            <a:r>
              <a:rPr lang="el-GR" sz="1800" dirty="0"/>
              <a:t>συμμετέχοντες έλαβαν μέρος σε τρεις πειραματικές συνθήκες: (α) ελέγχου, κατά τη διάρκεια της οποίας παρακολούθησαν βίντεο, (β) άσκηση μέτριας έντασης για 30 λεπτά σε </a:t>
            </a:r>
            <a:r>
              <a:rPr lang="el-GR" sz="1800" dirty="0" err="1"/>
              <a:t>ποδηλατοεργόμετρο</a:t>
            </a:r>
            <a:r>
              <a:rPr lang="el-GR" sz="1800" dirty="0"/>
              <a:t> (55-60%)  και (γ) άσκηση όπως στην προηγούμενη συνθήκη με συμπληρωματική χρήση της τεχνικής καθορισμού στόχων, ασκήσεων αναπνοής, και αυτό-ομιλίας. Και στις τρεις περιπτώσεις, οι συμμετέχοντες παρέμειναν στο εργαστήριο για 30 </a:t>
            </a:r>
            <a:r>
              <a:rPr lang="el-GR" sz="1800" dirty="0" smtClean="0"/>
              <a:t>επιπλέον, </a:t>
            </a:r>
            <a:r>
              <a:rPr lang="el-GR" sz="1800" dirty="0"/>
              <a:t>κατά τη διάρκεια των οποίων ήταν ελεύθεροι να καπνίσουν κατά βούληση. </a:t>
            </a:r>
            <a:endParaRPr lang="en-US" sz="1800" dirty="0" smtClean="0"/>
          </a:p>
          <a:p>
            <a:pPr marL="0" indent="0">
              <a:buNone/>
            </a:pPr>
            <a:r>
              <a:rPr lang="el-GR" sz="1800" dirty="0" smtClean="0"/>
              <a:t>Τα </a:t>
            </a:r>
            <a:r>
              <a:rPr lang="el-GR" sz="1800" dirty="0"/>
              <a:t>αποτελέσματα έδειξαν ότι (α) στις δύο συνθήκες με άσκηση οι συμμετέχοντες παρουσίασαν σημαντική καθυστέρηση σε σύγκριση με τη συνθήκη ελέγχου, και (β) ότι στη συνθήκη άσκησης με τεχνικές αυτορρύθμισης οι συμμετέχοντες παρουσίασαν στατιστικά οριακή καθυστέρηση σε σύγκριση με τη συνθήκη της απλής άσκησης. </a:t>
            </a:r>
            <a:endParaRPr lang="el-GR" sz="1800" dirty="0" smtClean="0"/>
          </a:p>
          <a:p>
            <a:pPr marL="0" indent="0">
              <a:buNone/>
            </a:pPr>
            <a:r>
              <a:rPr lang="el-GR" sz="1800" dirty="0" smtClean="0"/>
              <a:t>Τα </a:t>
            </a:r>
            <a:r>
              <a:rPr lang="el-GR" sz="1800" dirty="0"/>
              <a:t>αποτελέσματα </a:t>
            </a:r>
            <a:r>
              <a:rPr lang="el-GR" sz="1800" dirty="0" smtClean="0"/>
              <a:t>τονίζουν </a:t>
            </a:r>
            <a:r>
              <a:rPr lang="el-GR" sz="1800" dirty="0"/>
              <a:t>τον καθοριστικό ρόλο της χρήσης ψυχολογικών τεχνικών </a:t>
            </a:r>
            <a:r>
              <a:rPr lang="el-GR" sz="1800" dirty="0" smtClean="0"/>
              <a:t>αυτορρύθμισης. </a:t>
            </a:r>
          </a:p>
          <a:p>
            <a:pPr marL="0" indent="0">
              <a:buNone/>
            </a:pPr>
            <a:endParaRPr lang="el-GR" sz="1800" dirty="0"/>
          </a:p>
          <a:p>
            <a:pPr marL="0" indent="0">
              <a:buNone/>
            </a:pPr>
            <a:endParaRPr lang="el-GR" sz="1800" dirty="0" smtClean="0"/>
          </a:p>
          <a:p>
            <a:pPr marL="0" indent="0">
              <a:buNone/>
            </a:pPr>
            <a:endParaRPr lang="el-GR" sz="1800" dirty="0" smtClean="0"/>
          </a:p>
          <a:p>
            <a:pPr marL="0" lvl="0" indent="0">
              <a:buNone/>
            </a:pPr>
            <a:r>
              <a:rPr lang="en-US" sz="1100" dirty="0"/>
              <a:t>Hatzigeorgiadis, A., </a:t>
            </a:r>
            <a:r>
              <a:rPr lang="en-US" sz="1100" dirty="0" err="1"/>
              <a:t>Pappa</a:t>
            </a:r>
            <a:r>
              <a:rPr lang="en-US" sz="1100" dirty="0"/>
              <a:t>, V., </a:t>
            </a:r>
            <a:r>
              <a:rPr lang="en-US" sz="1100" dirty="0" err="1"/>
              <a:t>Tsiami</a:t>
            </a:r>
            <a:r>
              <a:rPr lang="en-US" sz="1100" dirty="0"/>
              <a:t>, A., </a:t>
            </a:r>
            <a:r>
              <a:rPr lang="en-US" sz="1100" dirty="0" err="1"/>
              <a:t>Tzatzaki</a:t>
            </a:r>
            <a:r>
              <a:rPr lang="en-US" sz="1100" dirty="0"/>
              <a:t>, T., Georgakouli, K., Zourbanos, N., Goudas, M., </a:t>
            </a:r>
            <a:r>
              <a:rPr lang="en-US" sz="1100" dirty="0" err="1"/>
              <a:t>Chatzisarantis</a:t>
            </a:r>
            <a:r>
              <a:rPr lang="en-US" sz="1100" dirty="0"/>
              <a:t>, N. &amp; Theodorakis, Y. (2016). Self-regulation strategies may enhance the acute effect of exercise on smoking delay, </a:t>
            </a:r>
            <a:r>
              <a:rPr lang="en-US" sz="1100" i="1" dirty="0"/>
              <a:t>Addictive Behaviors</a:t>
            </a:r>
            <a:r>
              <a:rPr lang="en-US" sz="1100" dirty="0"/>
              <a:t>, 57, 35-37. </a:t>
            </a:r>
            <a:r>
              <a:rPr lang="en-US" sz="1100" dirty="0" err="1"/>
              <a:t>doi</a:t>
            </a:r>
            <a:r>
              <a:rPr lang="en-US" sz="1100" dirty="0"/>
              <a:t>: 10.1016/j.addbeh.2016.01.012. </a:t>
            </a:r>
            <a:endParaRPr lang="el-GR" sz="1100" dirty="0"/>
          </a:p>
          <a:p>
            <a:pPr marL="0" indent="0">
              <a:buNone/>
            </a:pPr>
            <a:endParaRPr lang="el-GR" sz="1600" dirty="0"/>
          </a:p>
        </p:txBody>
      </p:sp>
    </p:spTree>
    <p:extLst>
      <p:ext uri="{BB962C8B-B14F-4D97-AF65-F5344CB8AC3E}">
        <p14:creationId xmlns:p14="http://schemas.microsoft.com/office/powerpoint/2010/main" val="3452796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188640"/>
            <a:ext cx="9144000" cy="646331"/>
          </a:xfrm>
          <a:prstGeom prst="rect">
            <a:avLst/>
          </a:prstGeom>
          <a:noFill/>
        </p:spPr>
        <p:txBody>
          <a:bodyPr wrap="square" rtlCol="0">
            <a:spAutoFit/>
          </a:bodyPr>
          <a:lstStyle/>
          <a:p>
            <a:pPr algn="ctr" fontAlgn="auto">
              <a:spcBef>
                <a:spcPts val="0"/>
              </a:spcBef>
              <a:spcAft>
                <a:spcPts val="0"/>
              </a:spcAft>
            </a:pPr>
            <a:r>
              <a:rPr lang="el-GR" b="1" dirty="0">
                <a:solidFill>
                  <a:prstClr val="black"/>
                </a:solidFill>
                <a:latin typeface="Calibri" pitchFamily="34" charset="0"/>
              </a:rPr>
              <a:t>Η</a:t>
            </a:r>
            <a:r>
              <a:rPr lang="el-GR" b="1" dirty="0" smtClean="0">
                <a:solidFill>
                  <a:prstClr val="black"/>
                </a:solidFill>
                <a:latin typeface="Calibri" pitchFamily="34" charset="0"/>
              </a:rPr>
              <a:t> άσκηση σε συνδυασμό με ψυχολογικές στρατηγικές καθυστερούν το άναμμα του πρώτου τσιγάρου</a:t>
            </a:r>
            <a:endParaRPr lang="el-GR" b="1" dirty="0">
              <a:solidFill>
                <a:prstClr val="black"/>
              </a:solidFill>
              <a:latin typeface="Calibri" pitchFamily="34" charset="0"/>
            </a:endParaRPr>
          </a:p>
        </p:txBody>
      </p:sp>
      <p:graphicFrame>
        <p:nvGraphicFramePr>
          <p:cNvPr id="7" name="Chart 24"/>
          <p:cNvGraphicFramePr/>
          <p:nvPr>
            <p:extLst/>
          </p:nvPr>
        </p:nvGraphicFramePr>
        <p:xfrm>
          <a:off x="179512" y="836712"/>
          <a:ext cx="5838825"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25"/>
          <p:cNvGraphicFramePr/>
          <p:nvPr>
            <p:extLst/>
          </p:nvPr>
        </p:nvGraphicFramePr>
        <p:xfrm>
          <a:off x="1115616" y="3068960"/>
          <a:ext cx="7920880" cy="3663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728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
          <p:cNvGraphicFramePr/>
          <p:nvPr>
            <p:extLst>
              <p:ext uri="{D42A27DB-BD31-4B8C-83A1-F6EECF244321}">
                <p14:modId xmlns:p14="http://schemas.microsoft.com/office/powerpoint/2010/main" val="71248157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7975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FF0000"/>
                </a:solidFill>
              </a:rPr>
              <a:t>Κάπνισμα και κατάθλιψη</a:t>
            </a:r>
            <a:endParaRPr lang="el-GR" dirty="0">
              <a:solidFill>
                <a:srgbClr val="FF0000"/>
              </a:solidFill>
            </a:endParaRPr>
          </a:p>
        </p:txBody>
      </p:sp>
      <p:sp>
        <p:nvSpPr>
          <p:cNvPr id="3" name="Θέση περιεχομένου 2"/>
          <p:cNvSpPr>
            <a:spLocks noGrp="1"/>
          </p:cNvSpPr>
          <p:nvPr>
            <p:ph idx="1"/>
          </p:nvPr>
        </p:nvSpPr>
        <p:spPr/>
        <p:txBody>
          <a:bodyPr>
            <a:normAutofit lnSpcReduction="10000"/>
          </a:bodyPr>
          <a:lstStyle/>
          <a:p>
            <a:r>
              <a:rPr lang="el-GR" i="1" dirty="0" smtClean="0">
                <a:solidFill>
                  <a:srgbClr val="FF0000"/>
                </a:solidFill>
              </a:rPr>
              <a:t>Άτομα εξαρτημένα από την νικοτίνη και τα οποία ταυτόχρονα έχουν ελάχιστη σχέση με συμμετοχή σε φυσικές δραστηριότητες έχουν περισσότερες πιθανότητες να αποκτήσουν κατάθλιψη, από ότι άτομα που δεν γυμνάζονται μόνο, ή καπνίζουν μόνο. Ο συνδυασμός τσιγάρου και </a:t>
            </a:r>
            <a:r>
              <a:rPr lang="el-GR" i="1" dirty="0" err="1" smtClean="0">
                <a:solidFill>
                  <a:srgbClr val="FF0000"/>
                </a:solidFill>
              </a:rPr>
              <a:t>υποκινητικότητας</a:t>
            </a:r>
            <a:r>
              <a:rPr lang="el-GR" i="1" dirty="0" smtClean="0">
                <a:solidFill>
                  <a:srgbClr val="FF0000"/>
                </a:solidFill>
              </a:rPr>
              <a:t> δηλαδή είναι πιθανός δείκτης κατάθλιψης.</a:t>
            </a:r>
          </a:p>
          <a:p>
            <a:r>
              <a:rPr lang="en-US" sz="1400" i="1" dirty="0" err="1" smtClean="0">
                <a:solidFill>
                  <a:srgbClr val="FF0000"/>
                </a:solidFill>
              </a:rPr>
              <a:t>Loprinzi</a:t>
            </a:r>
            <a:r>
              <a:rPr lang="en-US" sz="1400" i="1" dirty="0">
                <a:solidFill>
                  <a:srgbClr val="FF0000"/>
                </a:solidFill>
              </a:rPr>
              <a:t>, </a:t>
            </a:r>
            <a:r>
              <a:rPr lang="en-US" sz="1400" i="1" dirty="0" smtClean="0">
                <a:solidFill>
                  <a:srgbClr val="FF0000"/>
                </a:solidFill>
              </a:rPr>
              <a:t>P., Walker</a:t>
            </a:r>
            <a:r>
              <a:rPr lang="en-US" sz="1400" i="1" dirty="0">
                <a:solidFill>
                  <a:srgbClr val="FF0000"/>
                </a:solidFill>
              </a:rPr>
              <a:t>, </a:t>
            </a:r>
            <a:r>
              <a:rPr lang="en-US" sz="1400" i="1" dirty="0" smtClean="0">
                <a:solidFill>
                  <a:srgbClr val="FF0000"/>
                </a:solidFill>
              </a:rPr>
              <a:t>J., Kane, C., &amp; Cardinal, B. (2014). </a:t>
            </a:r>
            <a:r>
              <a:rPr lang="en-US" sz="1400" dirty="0" smtClean="0">
                <a:solidFill>
                  <a:srgbClr val="FF0000"/>
                </a:solidFill>
              </a:rPr>
              <a:t>Physical </a:t>
            </a:r>
            <a:r>
              <a:rPr lang="en-US" sz="1400" dirty="0">
                <a:solidFill>
                  <a:srgbClr val="FF0000"/>
                </a:solidFill>
              </a:rPr>
              <a:t>Activity Moderates the </a:t>
            </a:r>
            <a:r>
              <a:rPr lang="en-US" sz="1400" dirty="0" smtClean="0">
                <a:solidFill>
                  <a:srgbClr val="FF0000"/>
                </a:solidFill>
              </a:rPr>
              <a:t>Association Between </a:t>
            </a:r>
            <a:r>
              <a:rPr lang="en-US" sz="1400" dirty="0">
                <a:solidFill>
                  <a:srgbClr val="FF0000"/>
                </a:solidFill>
              </a:rPr>
              <a:t>Nicotine Dependence and Depression </a:t>
            </a:r>
            <a:r>
              <a:rPr lang="en-US" sz="1400" dirty="0" smtClean="0">
                <a:solidFill>
                  <a:srgbClr val="FF0000"/>
                </a:solidFill>
              </a:rPr>
              <a:t>Among </a:t>
            </a:r>
            <a:r>
              <a:rPr lang="en-US" sz="1400" dirty="0">
                <a:solidFill>
                  <a:srgbClr val="FF0000"/>
                </a:solidFill>
              </a:rPr>
              <a:t>U.S. </a:t>
            </a:r>
            <a:r>
              <a:rPr lang="en-US" sz="1400" dirty="0" smtClean="0">
                <a:solidFill>
                  <a:srgbClr val="FF0000"/>
                </a:solidFill>
              </a:rPr>
              <a:t>Smokers. </a:t>
            </a:r>
            <a:r>
              <a:rPr lang="en-US" sz="1400" i="1" dirty="0" smtClean="0">
                <a:solidFill>
                  <a:srgbClr val="FF0000"/>
                </a:solidFill>
              </a:rPr>
              <a:t>American </a:t>
            </a:r>
            <a:r>
              <a:rPr lang="en-US" sz="1400" i="1" dirty="0">
                <a:solidFill>
                  <a:srgbClr val="FF0000"/>
                </a:solidFill>
              </a:rPr>
              <a:t>Journal of Health Promotion, </a:t>
            </a:r>
            <a:r>
              <a:rPr lang="en-US" sz="1400" i="1" dirty="0" smtClean="0">
                <a:solidFill>
                  <a:srgbClr val="FF0000"/>
                </a:solidFill>
              </a:rPr>
              <a:t>29, 37-42. </a:t>
            </a:r>
            <a:r>
              <a:rPr lang="en-US" sz="1400" i="1" dirty="0" err="1" smtClean="0">
                <a:solidFill>
                  <a:srgbClr val="FF0000"/>
                </a:solidFill>
              </a:rPr>
              <a:t>DOl</a:t>
            </a:r>
            <a:r>
              <a:rPr lang="en-US" sz="1400" i="1" dirty="0">
                <a:solidFill>
                  <a:srgbClr val="FF0000"/>
                </a:solidFill>
              </a:rPr>
              <a:t>: 10.4278/</a:t>
            </a:r>
            <a:r>
              <a:rPr lang="en-US" sz="1400" i="1" dirty="0" err="1">
                <a:solidFill>
                  <a:srgbClr val="FF0000"/>
                </a:solidFill>
              </a:rPr>
              <a:t>ajhp</a:t>
            </a:r>
            <a:r>
              <a:rPr lang="en-US" sz="1400" i="1" dirty="0">
                <a:solidFill>
                  <a:srgbClr val="FF0000"/>
                </a:solidFill>
              </a:rPr>
              <a:t>. </a:t>
            </a:r>
            <a:r>
              <a:rPr lang="en-US" sz="1400" i="1" dirty="0" smtClean="0">
                <a:solidFill>
                  <a:srgbClr val="FF0000"/>
                </a:solidFill>
              </a:rPr>
              <a:t>130301-QUAN-92</a:t>
            </a:r>
            <a:endParaRPr lang="en-US" sz="1400" dirty="0">
              <a:solidFill>
                <a:srgbClr val="FF0000"/>
              </a:solidFill>
            </a:endParaRPr>
          </a:p>
        </p:txBody>
      </p:sp>
    </p:spTree>
    <p:extLst>
      <p:ext uri="{BB962C8B-B14F-4D97-AF65-F5344CB8AC3E}">
        <p14:creationId xmlns:p14="http://schemas.microsoft.com/office/powerpoint/2010/main" val="3912743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t>ΑΣΚΗΣΗ, ΨΥΧΙΚΗ ΔΙΑΘΕΣΗ ΚΑΙ ΚΑΠΝΙΣΜΑ ΣΕ ΑΤΟΜΑ ΜΕ ΣΥΜΠΤΩΜΑΤΑ </a:t>
            </a:r>
            <a:r>
              <a:rPr lang="el-GR" sz="2400" b="1" dirty="0" smtClean="0"/>
              <a:t>ΚΑΤΑΘΛΙΨΗΣ</a:t>
            </a:r>
            <a:endParaRPr lang="el-GR" sz="2400" dirty="0"/>
          </a:p>
        </p:txBody>
      </p:sp>
      <p:sp>
        <p:nvSpPr>
          <p:cNvPr id="3" name="Θέση περιεχομένου 2"/>
          <p:cNvSpPr>
            <a:spLocks noGrp="1"/>
          </p:cNvSpPr>
          <p:nvPr>
            <p:ph idx="1"/>
          </p:nvPr>
        </p:nvSpPr>
        <p:spPr>
          <a:xfrm>
            <a:off x="457200" y="1600200"/>
            <a:ext cx="8229600" cy="5069160"/>
          </a:xfrm>
        </p:spPr>
        <p:txBody>
          <a:bodyPr/>
          <a:lstStyle/>
          <a:p>
            <a:r>
              <a:rPr lang="el-GR" sz="2800" b="1" dirty="0" smtClean="0">
                <a:solidFill>
                  <a:srgbClr val="FF0000"/>
                </a:solidFill>
              </a:rPr>
              <a:t>Οι </a:t>
            </a:r>
            <a:r>
              <a:rPr lang="el-GR" sz="2800" b="1" dirty="0">
                <a:solidFill>
                  <a:srgbClr val="FF0000"/>
                </a:solidFill>
              </a:rPr>
              <a:t>συμμετέχοντες συνέδεσαν τα συμπτώματα κατάθλιψης με το κάπνισμα, παρατηρώντας αύξηση της κατανάλωσης νικοτίνης κατά τη διάρκεια των συμπτωμάτων, </a:t>
            </a:r>
            <a:endParaRPr lang="el-GR" sz="2800" b="1" dirty="0" smtClean="0">
              <a:solidFill>
                <a:srgbClr val="FF0000"/>
              </a:solidFill>
            </a:endParaRPr>
          </a:p>
          <a:p>
            <a:r>
              <a:rPr lang="el-GR" sz="2800" b="1" dirty="0" smtClean="0">
                <a:solidFill>
                  <a:srgbClr val="FF0000"/>
                </a:solidFill>
              </a:rPr>
              <a:t>ενώ </a:t>
            </a:r>
            <a:r>
              <a:rPr lang="el-GR" sz="2800" b="1" dirty="0">
                <a:solidFill>
                  <a:srgbClr val="FF0000"/>
                </a:solidFill>
              </a:rPr>
              <a:t>αναφέρθηκαν </a:t>
            </a:r>
            <a:r>
              <a:rPr lang="el-GR" sz="2800" b="1" dirty="0" smtClean="0">
                <a:solidFill>
                  <a:srgbClr val="FF0000"/>
                </a:solidFill>
              </a:rPr>
              <a:t>στη θετική διάθεση κατά την άσκηση, </a:t>
            </a:r>
          </a:p>
          <a:p>
            <a:r>
              <a:rPr lang="el-GR" sz="2800" b="1" dirty="0" smtClean="0">
                <a:solidFill>
                  <a:srgbClr val="FF0000"/>
                </a:solidFill>
              </a:rPr>
              <a:t>στα </a:t>
            </a:r>
            <a:r>
              <a:rPr lang="el-GR" sz="2800" b="1" dirty="0">
                <a:solidFill>
                  <a:srgbClr val="FF0000"/>
                </a:solidFill>
              </a:rPr>
              <a:t>οφέλη της άσκησης στη διάθεση, καθώς η συμμετοχή στην άσκηση οδηγεί στην αύξηση της αυτοπεποίθησης και της αυτό-εκτίμησης τους</a:t>
            </a:r>
            <a:r>
              <a:rPr lang="el-GR" sz="2800" b="1" dirty="0" smtClean="0">
                <a:solidFill>
                  <a:srgbClr val="FF0000"/>
                </a:solidFill>
              </a:rPr>
              <a:t>..</a:t>
            </a:r>
            <a:endParaRPr lang="el-GR" sz="2800" b="1" dirty="0">
              <a:solidFill>
                <a:srgbClr val="FF0000"/>
              </a:solidFill>
            </a:endParaRPr>
          </a:p>
          <a:p>
            <a:endParaRPr lang="el-GR" dirty="0"/>
          </a:p>
        </p:txBody>
      </p:sp>
    </p:spTree>
    <p:extLst>
      <p:ext uri="{BB962C8B-B14F-4D97-AF65-F5344CB8AC3E}">
        <p14:creationId xmlns:p14="http://schemas.microsoft.com/office/powerpoint/2010/main" val="233731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rgbClr val="FF0000"/>
                </a:solidFill>
              </a:rPr>
              <a:t>S</a:t>
            </a:r>
            <a:r>
              <a:rPr lang="en-US" b="1" dirty="0" smtClean="0">
                <a:solidFill>
                  <a:srgbClr val="FF0000"/>
                </a:solidFill>
              </a:rPr>
              <a:t>ports</a:t>
            </a:r>
            <a:r>
              <a:rPr lang="en-US" b="1" dirty="0" smtClean="0">
                <a:solidFill>
                  <a:srgbClr val="FF0000"/>
                </a:solidFill>
              </a:rPr>
              <a:t> against </a:t>
            </a:r>
            <a:r>
              <a:rPr lang="en-US" b="1" dirty="0" smtClean="0">
                <a:solidFill>
                  <a:srgbClr val="FF0000"/>
                </a:solidFill>
              </a:rPr>
              <a:t>addiction</a:t>
            </a:r>
            <a:endParaRPr lang="el-GR" b="1" dirty="0">
              <a:solidFill>
                <a:srgbClr val="FF0000"/>
              </a:solidFill>
            </a:endParaRPr>
          </a:p>
        </p:txBody>
      </p:sp>
      <p:sp>
        <p:nvSpPr>
          <p:cNvPr id="3" name="Θέση περιεχομένου 2"/>
          <p:cNvSpPr>
            <a:spLocks noGrp="1"/>
          </p:cNvSpPr>
          <p:nvPr>
            <p:ph idx="1"/>
          </p:nvPr>
        </p:nvSpPr>
        <p:spPr/>
        <p:txBody>
          <a:bodyPr/>
          <a:lstStyle/>
          <a:p>
            <a:r>
              <a:rPr lang="en-US" dirty="0">
                <a:hlinkClick r:id="rId2"/>
              </a:rPr>
              <a:t>https://</a:t>
            </a:r>
            <a:r>
              <a:rPr lang="en-US" dirty="0" smtClean="0">
                <a:hlinkClick r:id="rId2"/>
              </a:rPr>
              <a:t>www.youtube.com/watch?v=tqmjhfxOlGo</a:t>
            </a:r>
            <a:endParaRPr lang="en-US" dirty="0" smtClean="0"/>
          </a:p>
          <a:p>
            <a:r>
              <a:rPr lang="en-US" dirty="0"/>
              <a:t>Nick </a:t>
            </a:r>
            <a:r>
              <a:rPr lang="en-US" dirty="0" err="1"/>
              <a:t>Galis</a:t>
            </a:r>
            <a:r>
              <a:rPr lang="en-US" dirty="0"/>
              <a:t> delivers his speech upon being enshrined to the Naismith Memorial Basketball Hall of Fame as part of the class of </a:t>
            </a:r>
            <a:r>
              <a:rPr lang="en-US" dirty="0" smtClean="0"/>
              <a:t>2017</a:t>
            </a:r>
          </a:p>
          <a:p>
            <a:r>
              <a:rPr lang="en-US" dirty="0" smtClean="0"/>
              <a:t>The most important part of his career, …..</a:t>
            </a:r>
            <a:r>
              <a:rPr lang="el-GR" dirty="0" smtClean="0"/>
              <a:t>.</a:t>
            </a:r>
            <a:endParaRPr lang="el-GR" dirty="0"/>
          </a:p>
        </p:txBody>
      </p:sp>
    </p:spTree>
    <p:extLst>
      <p:ext uri="{BB962C8B-B14F-4D97-AF65-F5344CB8AC3E}">
        <p14:creationId xmlns:p14="http://schemas.microsoft.com/office/powerpoint/2010/main" val="4046193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l-GR" sz="3200" b="1" dirty="0" smtClean="0"/>
              <a:t>βιβλιογραφία</a:t>
            </a:r>
          </a:p>
        </p:txBody>
      </p:sp>
      <p:sp>
        <p:nvSpPr>
          <p:cNvPr id="83971" name="Rectangle 3"/>
          <p:cNvSpPr>
            <a:spLocks noGrp="1" noChangeArrowheads="1"/>
          </p:cNvSpPr>
          <p:nvPr>
            <p:ph type="body" idx="1"/>
          </p:nvPr>
        </p:nvSpPr>
        <p:spPr/>
        <p:txBody>
          <a:bodyPr/>
          <a:lstStyle/>
          <a:p>
            <a:pPr marL="609600" indent="-609600" eaLnBrk="1" hangingPunct="1"/>
            <a:r>
              <a:rPr lang="el-GR" sz="2800" dirty="0" smtClean="0"/>
              <a:t>Θεοδωράκης, Γ., Γιώτη, Γ., Ζουρμπάνος, Ν. (2005). Άσκηση και κάπνισμα. Σχέσεις και αλληλεπιδράσεις. </a:t>
            </a:r>
            <a:r>
              <a:rPr lang="el-GR" sz="2800" i="1" dirty="0" smtClean="0"/>
              <a:t>Αναζητήσεις στη φυσική αγωγή και τον αθλητισμό.  </a:t>
            </a:r>
            <a:r>
              <a:rPr lang="el-GR" sz="2800" i="1" dirty="0" smtClean="0">
                <a:hlinkClick r:id="rId3"/>
              </a:rPr>
              <a:t>http://www.hape.gr/emag/content.asp</a:t>
            </a:r>
            <a:r>
              <a:rPr lang="el-GR" sz="2800" i="1" dirty="0" smtClean="0"/>
              <a:t>.</a:t>
            </a:r>
            <a:endParaRPr lang="el-GR" sz="2800" dirty="0" smtClean="0"/>
          </a:p>
          <a:p>
            <a:pPr marL="609600" indent="-609600" eaLnBrk="1" hangingPunct="1"/>
            <a:r>
              <a:rPr lang="el-GR" sz="2800" dirty="0" smtClean="0"/>
              <a:t>Θεοδωράκης, Γ., </a:t>
            </a:r>
            <a:r>
              <a:rPr lang="el-GR" sz="2800" dirty="0" err="1" smtClean="0"/>
              <a:t>Χασάνδρα</a:t>
            </a:r>
            <a:r>
              <a:rPr lang="el-GR" sz="2800" dirty="0" smtClean="0"/>
              <a:t>, Μ. (2005). Άσκηση και κάπνισμα. Έρευνα σε ελληνικό πληθυσμό. </a:t>
            </a:r>
            <a:r>
              <a:rPr lang="el-GR" sz="2800" i="1" dirty="0" smtClean="0"/>
              <a:t>Αναζητήσεις στη φυσική αγωγή και τον αθλητισμό.  </a:t>
            </a:r>
            <a:r>
              <a:rPr lang="el-GR" sz="2800" i="1" dirty="0" smtClean="0">
                <a:hlinkClick r:id="rId3"/>
              </a:rPr>
              <a:t>http://www.hape.gr/emag/content.asp</a:t>
            </a:r>
            <a:r>
              <a:rPr lang="el-GR" sz="2800" i="1" dirty="0" smtClean="0"/>
              <a:t>.</a:t>
            </a:r>
            <a:endParaRPr lang="el-GR" sz="2800" dirty="0" smtClean="0"/>
          </a:p>
          <a:p>
            <a:pPr marL="609600" indent="-609600" eaLnBrk="1" hangingPunct="1"/>
            <a:endParaRPr lang="el-GR" sz="2800" dirty="0" smtClean="0"/>
          </a:p>
        </p:txBody>
      </p:sp>
    </p:spTree>
    <p:extLst>
      <p:ext uri="{BB962C8B-B14F-4D97-AF65-F5344CB8AC3E}">
        <p14:creationId xmlns:p14="http://schemas.microsoft.com/office/powerpoint/2010/main" val="4039011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επίλογος</a:t>
            </a:r>
            <a:endParaRPr lang="el-GR" b="1" dirty="0"/>
          </a:p>
        </p:txBody>
      </p:sp>
      <p:sp>
        <p:nvSpPr>
          <p:cNvPr id="3" name="Θέση περιεχομένου 2"/>
          <p:cNvSpPr>
            <a:spLocks noGrp="1"/>
          </p:cNvSpPr>
          <p:nvPr>
            <p:ph idx="1"/>
          </p:nvPr>
        </p:nvSpPr>
        <p:spPr/>
        <p:txBody>
          <a:bodyPr/>
          <a:lstStyle/>
          <a:p>
            <a:r>
              <a:rPr lang="el-GR" sz="2400" dirty="0" smtClean="0"/>
              <a:t>Στη χώρα μας τα ποσοστά των ατόμων που καπνίζουν είναι από τα ψηλότερα της Ευρωζώνης σε όλες τις ηλικίες, ενώ τα ποσοστά των ατόμων που ασκούνται από τα χαμηλότερα.</a:t>
            </a:r>
          </a:p>
          <a:p>
            <a:r>
              <a:rPr lang="el-GR" sz="2400" dirty="0" smtClean="0"/>
              <a:t>Όσο καλύτερη σχέση έχουν τα άτομα με τα σπορ, την άσκηση, ή τη συμμετοχή σε φυσικές δραστηριότητες, τόσο λιγότερες πιθανότητες έχουν να υιοθετούν ανθυγιεινές συμπεριφορές και μεταξύ αυτών το κάπνισμα </a:t>
            </a:r>
            <a:endParaRPr lang="el-GR" sz="2400" dirty="0"/>
          </a:p>
        </p:txBody>
      </p:sp>
    </p:spTree>
    <p:extLst>
      <p:ext uri="{BB962C8B-B14F-4D97-AF65-F5344CB8AC3E}">
        <p14:creationId xmlns:p14="http://schemas.microsoft.com/office/powerpoint/2010/main" val="135150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l-GR" altLang="el-GR" smtClean="0"/>
              <a:t>Σκοποί  ενότητας</a:t>
            </a:r>
          </a:p>
        </p:txBody>
      </p:sp>
      <p:sp>
        <p:nvSpPr>
          <p:cNvPr id="17411" name="Content Placeholder 2"/>
          <p:cNvSpPr>
            <a:spLocks noGrp="1"/>
          </p:cNvSpPr>
          <p:nvPr>
            <p:ph idx="1"/>
          </p:nvPr>
        </p:nvSpPr>
        <p:spPr/>
        <p:txBody>
          <a:bodyPr/>
          <a:lstStyle/>
          <a:p>
            <a:pPr marL="0" indent="0" eaLnBrk="1" hangingPunct="1">
              <a:buFont typeface="Arial" charset="0"/>
              <a:buNone/>
            </a:pPr>
            <a:r>
              <a:rPr lang="el-GR" altLang="el-GR" dirty="0" smtClean="0"/>
              <a:t>Να παρουσιασθούν οι ευεργετικές επιδράσεις της άσκησης στο κάπνισμα,  ως μηχανισμός ευαισθητοποίησης και διαμόρφωσης αρνητικών στάσεων προς το κάπνισμα. </a:t>
            </a:r>
          </a:p>
          <a:p>
            <a:pPr marL="0" indent="0" eaLnBrk="1" hangingPunct="1">
              <a:buFont typeface="Arial" charset="0"/>
              <a:buNone/>
            </a:pPr>
            <a:r>
              <a:rPr lang="el-GR" altLang="el-GR" dirty="0" smtClean="0"/>
              <a:t>Να παρουσιασθούν ιδέες για σχεδιασμό κατάλληλων προγραμμάτων αγωγής υγείας</a:t>
            </a:r>
            <a:endParaRPr lang="en-US" altLang="el-GR" dirty="0" smtClean="0"/>
          </a:p>
          <a:p>
            <a:pPr marL="0" indent="0" eaLnBrk="1" hangingPunct="1">
              <a:buFont typeface="Arial" charset="0"/>
              <a:buNone/>
            </a:pPr>
            <a:endParaRPr lang="el-GR" altLang="el-GR" dirty="0" smtClean="0"/>
          </a:p>
        </p:txBody>
      </p:sp>
      <p:sp>
        <p:nvSpPr>
          <p:cNvPr id="1741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B05C43E-0E7F-4A05-A870-32058F83646B}" type="slidenum">
              <a:rPr lang="el-GR" altLang="el-GR" sz="1400" smtClean="0">
                <a:solidFill>
                  <a:srgbClr val="000000"/>
                </a:solidFill>
                <a:latin typeface="Times New Roman" pitchFamily="18" charset="0"/>
              </a:rPr>
              <a:pPr eaLnBrk="1" hangingPunct="1">
                <a:spcBef>
                  <a:spcPct val="0"/>
                </a:spcBef>
                <a:buFontTx/>
                <a:buNone/>
              </a:pPr>
              <a:t>4</a:t>
            </a:fld>
            <a:endParaRPr lang="el-GR" altLang="el-GR" sz="1400" smtClean="0">
              <a:solidFill>
                <a:srgbClr val="000000"/>
              </a:solidFill>
              <a:latin typeface="Times New Roman" pitchFamily="18" charset="0"/>
            </a:endParaRPr>
          </a:p>
        </p:txBody>
      </p:sp>
    </p:spTree>
    <p:extLst>
      <p:ext uri="{BB962C8B-B14F-4D97-AF65-F5344CB8AC3E}">
        <p14:creationId xmlns:p14="http://schemas.microsoft.com/office/powerpoint/2010/main" val="1161276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επίλογος</a:t>
            </a:r>
            <a:endParaRPr lang="el-GR" b="1" dirty="0"/>
          </a:p>
        </p:txBody>
      </p:sp>
      <p:sp>
        <p:nvSpPr>
          <p:cNvPr id="3" name="Θέση περιεχομένου 2"/>
          <p:cNvSpPr>
            <a:spLocks noGrp="1"/>
          </p:cNvSpPr>
          <p:nvPr>
            <p:ph idx="1"/>
          </p:nvPr>
        </p:nvSpPr>
        <p:spPr/>
        <p:txBody>
          <a:bodyPr/>
          <a:lstStyle/>
          <a:p>
            <a:r>
              <a:rPr lang="el-GR" dirty="0" smtClean="0"/>
              <a:t>Προγράμματα αγωγής υγείας, και ευαισθητοποίησης του πληθυσμού εναντίον του καπνίσματος και υπέρ της άσκησης, μπορούν να βοηθήσουν ουσιαστικά.</a:t>
            </a:r>
          </a:p>
          <a:p>
            <a:r>
              <a:rPr lang="el-GR" dirty="0" smtClean="0"/>
              <a:t>Η συστηματική άσκηση σε συνδυασμό με ψυχολογική υποστήριξη, βοηθάει επίσης στη διακοπή του καπνίσματος. </a:t>
            </a:r>
            <a:endParaRPr lang="el-GR" dirty="0"/>
          </a:p>
        </p:txBody>
      </p:sp>
    </p:spTree>
    <p:extLst>
      <p:ext uri="{BB962C8B-B14F-4D97-AF65-F5344CB8AC3E}">
        <p14:creationId xmlns:p14="http://schemas.microsoft.com/office/powerpoint/2010/main" val="3424259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6"/>
          <p:cNvSpPr>
            <a:spLocks noGrp="1"/>
          </p:cNvSpPr>
          <p:nvPr>
            <p:ph type="ctrTitle"/>
          </p:nvPr>
        </p:nvSpPr>
        <p:spPr/>
        <p:txBody>
          <a:bodyPr/>
          <a:lstStyle/>
          <a:p>
            <a:pPr eaLnBrk="1" hangingPunct="1"/>
            <a:r>
              <a:rPr lang="el-GR" altLang="el-GR" smtClean="0"/>
              <a:t>Τέλος Ενότητας</a:t>
            </a:r>
          </a:p>
        </p:txBody>
      </p:sp>
      <p:sp>
        <p:nvSpPr>
          <p:cNvPr id="44035" name="Υπότιτλος 7"/>
          <p:cNvSpPr>
            <a:spLocks noGrp="1"/>
          </p:cNvSpPr>
          <p:nvPr>
            <p:ph type="subTitle" idx="1"/>
          </p:nvPr>
        </p:nvSpPr>
        <p:spPr>
          <a:xfrm>
            <a:off x="755650" y="3832225"/>
            <a:ext cx="7777163" cy="1752600"/>
          </a:xfrm>
        </p:spPr>
        <p:txBody>
          <a:bodyPr/>
          <a:lstStyle/>
          <a:p>
            <a:pPr eaLnBrk="1" hangingPunct="1"/>
            <a:endParaRPr lang="el-GR" altLang="el-GR" smtClean="0"/>
          </a:p>
        </p:txBody>
      </p:sp>
      <p:pic>
        <p:nvPicPr>
          <p:cNvPr id="44036"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5718175"/>
            <a:ext cx="3240087" cy="771525"/>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6" descr="http://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5826125"/>
            <a:ext cx="15843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8" name="Group 11"/>
          <p:cNvGrpSpPr>
            <a:grpSpLocks/>
          </p:cNvGrpSpPr>
          <p:nvPr/>
        </p:nvGrpSpPr>
        <p:grpSpPr bwMode="auto">
          <a:xfrm>
            <a:off x="541338" y="468313"/>
            <a:ext cx="7991475" cy="1303337"/>
            <a:chOff x="467544" y="468279"/>
            <a:chExt cx="7990656" cy="1303321"/>
          </a:xfrm>
        </p:grpSpPr>
        <p:pic>
          <p:nvPicPr>
            <p:cNvPr id="44040"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9226" y="468279"/>
              <a:ext cx="1968974" cy="130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41" name="Group 13"/>
            <p:cNvGrpSpPr>
              <a:grpSpLocks/>
            </p:cNvGrpSpPr>
            <p:nvPr/>
          </p:nvGrpSpPr>
          <p:grpSpPr bwMode="auto">
            <a:xfrm>
              <a:off x="467544" y="520290"/>
              <a:ext cx="3960440" cy="1224136"/>
              <a:chOff x="395536" y="520290"/>
              <a:chExt cx="3960440" cy="1224136"/>
            </a:xfrm>
          </p:grpSpPr>
          <p:pic>
            <p:nvPicPr>
              <p:cNvPr id="44042" name="Picture 8" descr="http://www.med.uth.gr/UploadFiles/image/kentavro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TextBox 15"/>
              <p:cNvSpPr txBox="1">
                <a:spLocks noChangeArrowheads="1"/>
              </p:cNvSpPr>
              <p:nvPr/>
            </p:nvSpPr>
            <p:spPr bwMode="auto">
              <a:xfrm>
                <a:off x="1619672" y="836712"/>
                <a:ext cx="2736304" cy="5760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l-GR" sz="2200" b="1" smtClean="0">
                    <a:solidFill>
                      <a:srgbClr val="953735"/>
                    </a:solidFill>
                  </a:rPr>
                  <a:t>ΠΑΝΕΠΙΣΤΗΜΙΟ ΘΕΣΣΑΛΙΑΣ</a:t>
                </a:r>
              </a:p>
            </p:txBody>
          </p:sp>
        </p:grpSp>
      </p:grpSp>
      <p:pic>
        <p:nvPicPr>
          <p:cNvPr id="44039"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850" y="5607050"/>
            <a:ext cx="9921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63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l-GR" altLang="el-GR" smtClean="0"/>
              <a:t>Περιεχόμενα ενότητας</a:t>
            </a:r>
          </a:p>
        </p:txBody>
      </p:sp>
      <p:sp>
        <p:nvSpPr>
          <p:cNvPr id="19459" name="Content Placeholder 2"/>
          <p:cNvSpPr>
            <a:spLocks noGrp="1"/>
          </p:cNvSpPr>
          <p:nvPr>
            <p:ph idx="1"/>
          </p:nvPr>
        </p:nvSpPr>
        <p:spPr/>
        <p:txBody>
          <a:bodyPr/>
          <a:lstStyle/>
          <a:p>
            <a:pPr eaLnBrk="1" hangingPunct="1">
              <a:defRPr/>
            </a:pPr>
            <a:r>
              <a:rPr lang="el-GR" altLang="el-GR" dirty="0" smtClean="0"/>
              <a:t>Γιατί τα άτομα καπνίζουν</a:t>
            </a:r>
          </a:p>
          <a:p>
            <a:pPr eaLnBrk="1" hangingPunct="1">
              <a:defRPr/>
            </a:pPr>
            <a:r>
              <a:rPr lang="el-GR" altLang="el-GR" dirty="0" smtClean="0"/>
              <a:t>Άσκηση και κάπνισμα</a:t>
            </a:r>
          </a:p>
          <a:p>
            <a:pPr eaLnBrk="1" hangingPunct="1">
              <a:defRPr/>
            </a:pPr>
            <a:r>
              <a:rPr lang="el-GR" altLang="el-GR" dirty="0" smtClean="0"/>
              <a:t>Προγράμματα αγωγής υγείας</a:t>
            </a:r>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CB7D84D-6D6F-484D-861D-414137D084FF}" type="slidenum">
              <a:rPr lang="el-GR" altLang="el-GR" sz="1400" smtClean="0">
                <a:solidFill>
                  <a:srgbClr val="000000"/>
                </a:solidFill>
                <a:latin typeface="Times New Roman" pitchFamily="18" charset="0"/>
              </a:rPr>
              <a:pPr eaLnBrk="1" hangingPunct="1">
                <a:spcBef>
                  <a:spcPct val="0"/>
                </a:spcBef>
                <a:buFontTx/>
                <a:buNone/>
              </a:pPr>
              <a:t>5</a:t>
            </a:fld>
            <a:endParaRPr lang="el-GR" altLang="el-GR" sz="1400" smtClean="0">
              <a:solidFill>
                <a:srgbClr val="000000"/>
              </a:solidFill>
              <a:latin typeface="Times New Roman" pitchFamily="18" charset="0"/>
            </a:endParaRPr>
          </a:p>
        </p:txBody>
      </p:sp>
    </p:spTree>
    <p:extLst>
      <p:ext uri="{BB962C8B-B14F-4D97-AF65-F5344CB8AC3E}">
        <p14:creationId xmlns:p14="http://schemas.microsoft.com/office/powerpoint/2010/main" val="778130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κειμένου 5"/>
          <p:cNvSpPr>
            <a:spLocks noGrp="1"/>
          </p:cNvSpPr>
          <p:nvPr>
            <p:ph type="body" idx="1"/>
          </p:nvPr>
        </p:nvSpPr>
        <p:spPr/>
        <p:txBody>
          <a:bodyPr/>
          <a:lstStyle/>
          <a:p>
            <a:pPr eaLnBrk="1" hangingPunct="1"/>
            <a:endParaRPr lang="el-GR" altLang="el-GR" smtClean="0"/>
          </a:p>
        </p:txBody>
      </p:sp>
      <p:sp>
        <p:nvSpPr>
          <p:cNvPr id="19459" name="Τίτλος 4"/>
          <p:cNvSpPr>
            <a:spLocks noGrp="1"/>
          </p:cNvSpPr>
          <p:nvPr>
            <p:ph type="title"/>
          </p:nvPr>
        </p:nvSpPr>
        <p:spPr/>
        <p:txBody>
          <a:bodyPr/>
          <a:lstStyle/>
          <a:p>
            <a:pPr eaLnBrk="1" hangingPunct="1"/>
            <a:r>
              <a:rPr lang="el-GR" altLang="el-GR" sz="3200" dirty="0" smtClean="0"/>
              <a:t>Γιατί τα άτομα καπνίζουν</a:t>
            </a:r>
          </a:p>
        </p:txBody>
      </p:sp>
    </p:spTree>
    <p:extLst>
      <p:ext uri="{BB962C8B-B14F-4D97-AF65-F5344CB8AC3E}">
        <p14:creationId xmlns:p14="http://schemas.microsoft.com/office/powerpoint/2010/main" val="551725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endParaRPr lang="el-GR" smtClean="0"/>
          </a:p>
        </p:txBody>
      </p:sp>
      <p:pic>
        <p:nvPicPr>
          <p:cNvPr id="51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404813"/>
            <a:ext cx="8424862" cy="6264275"/>
          </a:xfrm>
          <a:noFill/>
          <a:ln w="12700" cap="flat" cmpd="sng">
            <a:solidFill>
              <a:srgbClr val="C00000"/>
            </a:solidFill>
            <a:prstDash val="solid"/>
            <a:miter lim="800000"/>
            <a:headEnd type="none" w="sm" len="sm"/>
            <a:tailEnd type="none" w="sm" len="sm"/>
          </a:ln>
          <a:extLst/>
        </p:spPr>
      </p:pic>
      <p:sp>
        <p:nvSpPr>
          <p:cNvPr id="4" name="Έλλειψη 3"/>
          <p:cNvSpPr/>
          <p:nvPr/>
        </p:nvSpPr>
        <p:spPr bwMode="auto">
          <a:xfrm>
            <a:off x="4355976" y="4416317"/>
            <a:ext cx="3528392" cy="320785"/>
          </a:xfrm>
          <a:prstGeom prst="ellips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5" name="Έλλειψη 4"/>
          <p:cNvSpPr/>
          <p:nvPr/>
        </p:nvSpPr>
        <p:spPr bwMode="auto">
          <a:xfrm>
            <a:off x="3995936" y="4077072"/>
            <a:ext cx="3456384" cy="660030"/>
          </a:xfrm>
          <a:prstGeom prst="ellipse">
            <a:avLst/>
          </a:prstGeom>
          <a:noFill/>
          <a:ln w="34925"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67758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endParaRPr lang="el-GR" smtClean="0"/>
          </a:p>
        </p:txBody>
      </p:sp>
      <p:sp>
        <p:nvSpPr>
          <p:cNvPr id="6147" name="Θέση περιεχομένου 2"/>
          <p:cNvSpPr>
            <a:spLocks noGrp="1"/>
          </p:cNvSpPr>
          <p:nvPr>
            <p:ph idx="1"/>
          </p:nvPr>
        </p:nvSpPr>
        <p:spPr/>
        <p:txBody>
          <a:bodyPr/>
          <a:lstStyle/>
          <a:p>
            <a:endParaRPr lang="el-GR" smtClean="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124577"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Έλλειψη 5"/>
          <p:cNvSpPr/>
          <p:nvPr/>
        </p:nvSpPr>
        <p:spPr bwMode="auto">
          <a:xfrm>
            <a:off x="6156175" y="1182014"/>
            <a:ext cx="432049" cy="3555088"/>
          </a:xfrm>
          <a:prstGeom prst="ellipse">
            <a:avLst/>
          </a:prstGeom>
          <a:noFill/>
          <a:ln w="34925" cap="flat" cmpd="sng" algn="ctr">
            <a:solidFill>
              <a:srgbClr val="C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9412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b="1" dirty="0" smtClean="0">
                <a:solidFill>
                  <a:schemeClr val="tx1"/>
                </a:solidFill>
              </a:rPr>
              <a:t>Γιατί τα άτομα καπνίζουν</a:t>
            </a:r>
            <a:r>
              <a:rPr lang="el-GR" dirty="0" smtClean="0"/>
              <a:t/>
            </a:r>
            <a:br>
              <a:rPr lang="el-GR" dirty="0" smtClean="0"/>
            </a:br>
            <a:endParaRPr lang="el-GR" dirty="0" smtClean="0"/>
          </a:p>
        </p:txBody>
      </p:sp>
      <p:sp>
        <p:nvSpPr>
          <p:cNvPr id="10243" name="Rectangle 3"/>
          <p:cNvSpPr>
            <a:spLocks noGrp="1" noChangeArrowheads="1"/>
          </p:cNvSpPr>
          <p:nvPr>
            <p:ph type="body" idx="1"/>
          </p:nvPr>
        </p:nvSpPr>
        <p:spPr/>
        <p:txBody>
          <a:bodyPr/>
          <a:lstStyle/>
          <a:p>
            <a:pPr eaLnBrk="1" hangingPunct="1">
              <a:lnSpc>
                <a:spcPct val="80000"/>
              </a:lnSpc>
            </a:pPr>
            <a:r>
              <a:rPr lang="el-GR" sz="3600" b="1" smtClean="0"/>
              <a:t>Το κάπνισμα και το αλκοόλ κατά την οδήγηση είναι συμπεριφορές που εκφράζουν</a:t>
            </a:r>
            <a:endParaRPr lang="en-US" sz="3600" b="1" smtClean="0"/>
          </a:p>
          <a:p>
            <a:pPr eaLnBrk="1" hangingPunct="1">
              <a:lnSpc>
                <a:spcPct val="80000"/>
              </a:lnSpc>
            </a:pPr>
            <a:r>
              <a:rPr lang="el-GR" sz="3600" b="1" smtClean="0"/>
              <a:t> μια  ριψοκίνδυνη τάση</a:t>
            </a:r>
            <a:endParaRPr lang="en-US" sz="3600" b="1" smtClean="0"/>
          </a:p>
          <a:p>
            <a:pPr eaLnBrk="1" hangingPunct="1">
              <a:lnSpc>
                <a:spcPct val="80000"/>
              </a:lnSpc>
            </a:pPr>
            <a:r>
              <a:rPr lang="el-GR" sz="3600" b="1" smtClean="0"/>
              <a:t>μια πρόκληση σε σχέση με την ενήλικη εξουσία</a:t>
            </a:r>
            <a:endParaRPr lang="en-US" sz="3600" b="1" smtClean="0"/>
          </a:p>
          <a:p>
            <a:pPr eaLnBrk="1" hangingPunct="1">
              <a:lnSpc>
                <a:spcPct val="80000"/>
              </a:lnSpc>
            </a:pPr>
            <a:r>
              <a:rPr lang="el-GR" sz="3600" b="1" smtClean="0"/>
              <a:t>μια προσπάθεια καθορισμού κανόνων σε εφηβικές ομάδες-παρέες. </a:t>
            </a:r>
          </a:p>
        </p:txBody>
      </p:sp>
    </p:spTree>
    <p:extLst>
      <p:ext uri="{BB962C8B-B14F-4D97-AF65-F5344CB8AC3E}">
        <p14:creationId xmlns:p14="http://schemas.microsoft.com/office/powerpoint/2010/main" val="3086814540"/>
      </p:ext>
    </p:extLst>
  </p:cSld>
  <p:clrMapOvr>
    <a:masterClrMapping/>
  </p:clrMapOvr>
  <p:timing>
    <p:tnLst>
      <p:par>
        <p:cTn id="1" dur="indefinite" restart="never" nodeType="tmRoot"/>
      </p:par>
    </p:tnLst>
  </p:timing>
</p:sld>
</file>

<file path=ppt/theme/_rels/themeOverr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Πύρινη σφαίρα">
  <a:themeElements>
    <a:clrScheme name="Πύρινη σφαίρα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Πύρινη σφαίρα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Πύρινη σφαίρα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Πύρινη σφαίρα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7.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2">
          <a:duotone>
            <a:schemeClr val="phClr">
              <a:shade val="40000"/>
              <a:satMod val="180000"/>
            </a:schemeClr>
            <a:schemeClr val="phClr">
              <a:tint val="90000"/>
              <a:satMod val="20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1757</TotalTime>
  <Words>1852</Words>
  <Application>Microsoft Office PowerPoint</Application>
  <PresentationFormat>Προβολή στην οθόνη (4:3)</PresentationFormat>
  <Paragraphs>162</Paragraphs>
  <Slides>41</Slides>
  <Notes>18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6</vt:i4>
      </vt:variant>
      <vt:variant>
        <vt:lpstr>Τίτλοι διαφανειών</vt:lpstr>
      </vt:variant>
      <vt:variant>
        <vt:i4>41</vt:i4>
      </vt:variant>
    </vt:vector>
  </HeadingPairs>
  <TitlesOfParts>
    <vt:vector size="50" baseType="lpstr">
      <vt:lpstr>Arial</vt:lpstr>
      <vt:lpstr>Calibri</vt:lpstr>
      <vt:lpstr>Times New Roman</vt:lpstr>
      <vt:lpstr>Προεπιλεγμένη σχεδίαση</vt:lpstr>
      <vt:lpstr>2_Πύρινη σφαίρα</vt:lpstr>
      <vt:lpstr>1_Προεπιλεγμένη σχεδίαση</vt:lpstr>
      <vt:lpstr>2_Προεπιλεγμένη σχεδίαση</vt:lpstr>
      <vt:lpstr>3_Προεπιλεγμένη σχεδίαση</vt:lpstr>
      <vt:lpstr>Θέμα του Office</vt:lpstr>
      <vt:lpstr>Κάπνισμα και άσκηση</vt:lpstr>
      <vt:lpstr>Άδειες Χρήσης</vt:lpstr>
      <vt:lpstr>Χρηματοδότηση</vt:lpstr>
      <vt:lpstr>Σκοποί  ενότητας</vt:lpstr>
      <vt:lpstr>Περιεχόμενα ενότητας</vt:lpstr>
      <vt:lpstr>Γιατί τα άτομα καπνίζουν</vt:lpstr>
      <vt:lpstr>Παρουσίαση του PowerPoint</vt:lpstr>
      <vt:lpstr>Παρουσίαση του PowerPoint</vt:lpstr>
      <vt:lpstr>Γιατί τα άτομα καπνίζουν </vt:lpstr>
      <vt:lpstr> Γιατί τα άτομα καπνίζουν;  Ψυχολογικοί κοινωνικοί, εξάρτησης, νευροφυσιολογικοί, αυτοματισμού κλπ</vt:lpstr>
      <vt:lpstr>Γιατί τα άτομα καπνίζουν;</vt:lpstr>
      <vt:lpstr>Γιατί τα άτομα καπνίζουν;</vt:lpstr>
      <vt:lpstr>Άσκηση και κάπνισμα</vt:lpstr>
      <vt:lpstr>Κάπνισμα και άσκηση.  Έρευνες, μετα-αναλύσεις </vt:lpstr>
      <vt:lpstr>Σχετική έρευνα στη χώρα μας  Θεοδωράκης &amp; Χασάνδρα (2005)  </vt:lpstr>
      <vt:lpstr>Κάπνισμα και αγωγή υγείας</vt:lpstr>
      <vt:lpstr>Ψυχολογία της άσκησης και Αγωγή υγείας</vt:lpstr>
      <vt:lpstr>Εκπαιδευτική ιστοσελίδα</vt:lpstr>
      <vt:lpstr>Άσκηση και αγωγή υγείας</vt:lpstr>
      <vt:lpstr>Δεν καπνίζω γυμνάζομαι  </vt:lpstr>
      <vt:lpstr>Παρουσίαση του PowerPoint</vt:lpstr>
      <vt:lpstr>Εκπαιδευτικό υλικό</vt:lpstr>
      <vt:lpstr>Εκπαιδευτικό υλικό </vt:lpstr>
      <vt:lpstr>Η άσκηση ως εναλλακτική  στρατηγική για διακοπή καπνίσματος</vt:lpstr>
      <vt:lpstr>ΔΕΙΤΕ ΓΙΑ ΤΟ ΘΕΜΑ ΣΤΟ ΣΧΟΛΕΙΟ  ΒΙΒΛΙΟ ΜΑΘΗΤΗ Α Β Γ ΓΥΜΝΑΣΙΟΥ http://www.pi-schools.gr/books/gymnasio/fysiki_agogi/math.pdf http://www.pi-schools.gr/books/gymnasio/fysiki_agogi/math.pdf </vt:lpstr>
      <vt:lpstr>Οι μηχανισμοί της άσκησης εναντίο του καπνίσματος</vt:lpstr>
      <vt:lpstr>Ποια είναι η κατάλληλη μορφή άσκησης;</vt:lpstr>
      <vt:lpstr>Η επίδραση μιας συνεδρίας άσκησης με αυτο-καθοριζόμενη και μέτρια έντασης στην καθυστέρηση του καπνίσματος</vt:lpstr>
      <vt:lpstr>Η επιθυμία για τσιγάρο ανέβηκε μετά από μια ώρα </vt:lpstr>
      <vt:lpstr>Επίδραση μέτριας και έντονης άσκησης</vt:lpstr>
      <vt:lpstr>Παρουσίαση του PowerPoint</vt:lpstr>
      <vt:lpstr>Η ΟΞΕΙΑ ΕΠΙΔΡΑΣΗ ΕΝΟΣ ΠΡΟΓΡΑΜΜΑΤΟΣ ΑΣΚΗΣΗΣ ΣΕ ΣΥΝΔΥΑΣΜΟ ΜΕ ΤΕΧΝΙΚΕΣ ΑΥΤΟΡΡΥΘΜΙΣΗΣ ΣΤΗΝ ΚΑΘΥΣΤΕΡΗΣΗ ΤΟΥ ΚΑΠΝΙΣΜΑΤΟΣ  </vt:lpstr>
      <vt:lpstr>Παρουσίαση του PowerPoint</vt:lpstr>
      <vt:lpstr>Παρουσίαση του PowerPoint</vt:lpstr>
      <vt:lpstr>Κάπνισμα και κατάθλιψη</vt:lpstr>
      <vt:lpstr>ΑΣΚΗΣΗ, ΨΥΧΙΚΗ ΔΙΑΘΕΣΗ ΚΑΙ ΚΑΠΝΙΣΜΑ ΣΕ ΑΤΟΜΑ ΜΕ ΣΥΜΠΤΩΜΑΤΑ ΚΑΤΑΘΛΙΨΗΣ</vt:lpstr>
      <vt:lpstr>Sports against addiction</vt:lpstr>
      <vt:lpstr>βιβλιογραφία</vt:lpstr>
      <vt:lpstr>επίλογος</vt:lpstr>
      <vt:lpstr>επίλογος</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BCC USER</dc:creator>
  <cp:lastModifiedBy>giannis</cp:lastModifiedBy>
  <cp:revision>101</cp:revision>
  <dcterms:created xsi:type="dcterms:W3CDTF">2005-09-27T10:49:54Z</dcterms:created>
  <dcterms:modified xsi:type="dcterms:W3CDTF">2018-03-16T16:49:08Z</dcterms:modified>
</cp:coreProperties>
</file>