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1"/>
  </p:notesMasterIdLst>
  <p:sldIdLst>
    <p:sldId id="257" r:id="rId3"/>
    <p:sldId id="264" r:id="rId4"/>
    <p:sldId id="268" r:id="rId5"/>
    <p:sldId id="269" r:id="rId6"/>
    <p:sldId id="270" r:id="rId7"/>
    <p:sldId id="382" r:id="rId8"/>
    <p:sldId id="371" r:id="rId9"/>
    <p:sldId id="383" r:id="rId10"/>
    <p:sldId id="384" r:id="rId11"/>
    <p:sldId id="385" r:id="rId12"/>
    <p:sldId id="372" r:id="rId13"/>
    <p:sldId id="354" r:id="rId14"/>
    <p:sldId id="374" r:id="rId15"/>
    <p:sldId id="386" r:id="rId16"/>
    <p:sldId id="375" r:id="rId17"/>
    <p:sldId id="387" r:id="rId18"/>
    <p:sldId id="388" r:id="rId19"/>
    <p:sldId id="389" r:id="rId20"/>
    <p:sldId id="390" r:id="rId21"/>
    <p:sldId id="326" r:id="rId22"/>
    <p:sldId id="325" r:id="rId23"/>
    <p:sldId id="271" r:id="rId24"/>
    <p:sldId id="258" r:id="rId25"/>
    <p:sldId id="259" r:id="rId26"/>
    <p:sldId id="260" r:id="rId27"/>
    <p:sldId id="272" r:id="rId28"/>
    <p:sldId id="273" r:id="rId29"/>
    <p:sldId id="261" r:id="rId30"/>
  </p:sldIdLst>
  <p:sldSz cx="9144000" cy="6858000" type="screen4x3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1" autoAdjust="0"/>
    <p:restoredTop sz="94660"/>
  </p:normalViewPr>
  <p:slideViewPr>
    <p:cSldViewPr>
      <p:cViewPr>
        <p:scale>
          <a:sx n="72" d="100"/>
          <a:sy n="72" d="100"/>
        </p:scale>
        <p:origin x="154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Καταιονισμός: Ομοιομορφία</a:t>
            </a:r>
            <a:r>
              <a:rPr lang="el-GR" sz="1200" baseline="0" dirty="0" smtClean="0">
                <a:solidFill>
                  <a:prstClr val="black"/>
                </a:solidFill>
              </a:rPr>
              <a:t> κατανομής του νερού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hyperlink" Target="http://creativecommons.org/licenses/by-nc-sa/4.0/deed.e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1.xml"/><Relationship Id="rId7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323930"/>
            <a:ext cx="658896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10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Καταιονισμός : Ομοιομορφία κατανομής του νερο</a:t>
            </a:r>
            <a:r>
              <a:rPr lang="el-GR" sz="2800" dirty="0">
                <a:solidFill>
                  <a:prstClr val="black"/>
                </a:solidFill>
                <a:ea typeface="+mj-ea"/>
                <a:cs typeface="+mj-cs"/>
              </a:rPr>
              <a:t>ύ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Καλή αποδοτικότητα – Καλή ομοιομορφία</a:t>
            </a:r>
            <a:br>
              <a:rPr lang="el-GR" sz="3600" b="1" dirty="0" smtClean="0"/>
            </a:br>
            <a:r>
              <a:rPr lang="el-GR" sz="3600" b="1" dirty="0" smtClean="0"/>
              <a:t>Επαρκής άρδευση</a:t>
            </a:r>
            <a:endParaRPr lang="el-GR" sz="3600" b="1" dirty="0"/>
          </a:p>
        </p:txBody>
      </p:sp>
      <p:pic>
        <p:nvPicPr>
          <p:cNvPr id="7" name="Θέση περιεχομένου 6" descr="Εικόνα για επαρκή άρδευση και καλή ομοιομορφίας και καλή αποδοτικότητα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60" y="2214070"/>
            <a:ext cx="7937680" cy="3298222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Συντελεστής ομοιομορφίας</a:t>
            </a:r>
            <a:endParaRPr lang="el-GR" sz="36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Ο J.E. </a:t>
            </a:r>
            <a:r>
              <a:rPr lang="el-GR" sz="2400" dirty="0" err="1"/>
              <a:t>Christiansen</a:t>
            </a:r>
            <a:r>
              <a:rPr lang="el-GR" sz="2400" dirty="0"/>
              <a:t> (1942) ανέπτυξε την ακόλουθη σχέση για τον υπολογισμό του συντελεστή της ομοιομορφίας εφαρμογής του νερού (CU</a:t>
            </a:r>
            <a:r>
              <a:rPr lang="el-GR" sz="2400" dirty="0" smtClean="0"/>
              <a:t>):</a:t>
            </a:r>
          </a:p>
          <a:p>
            <a:pPr marL="0" indent="0">
              <a:buNone/>
            </a:pP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Εικόνα 3" descr="Εξίσωση για τον υπολογισμό του συντελεστή ομοιομορφία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557" y="2987056"/>
            <a:ext cx="2448886" cy="883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09954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Όπου </a:t>
            </a:r>
            <a:r>
              <a:rPr lang="en-US" dirty="0" smtClean="0"/>
              <a:t>CU </a:t>
            </a:r>
            <a:r>
              <a:rPr lang="el-GR" dirty="0" smtClean="0"/>
              <a:t>= ο συντελεστής </a:t>
            </a:r>
            <a:r>
              <a:rPr lang="el-GR" dirty="0" err="1" smtClean="0"/>
              <a:t>ομοιομορφιας</a:t>
            </a:r>
            <a:r>
              <a:rPr lang="el-GR" dirty="0" smtClean="0"/>
              <a:t> της κατανομής(%)</a:t>
            </a:r>
          </a:p>
          <a:p>
            <a:r>
              <a:rPr lang="en-US" dirty="0" smtClean="0"/>
              <a:t>H</a:t>
            </a:r>
            <a:r>
              <a:rPr lang="el-GR" dirty="0" smtClean="0"/>
              <a:t>μ = ο αριθμητικός μέσος των αναγνώσεων (</a:t>
            </a:r>
            <a:r>
              <a:rPr lang="en-US" dirty="0" smtClean="0"/>
              <a:t>mm </a:t>
            </a:r>
            <a:r>
              <a:rPr lang="el-GR" dirty="0" smtClean="0"/>
              <a:t>ή </a:t>
            </a:r>
            <a:r>
              <a:rPr lang="en-US" dirty="0" smtClean="0"/>
              <a:t>mL)</a:t>
            </a:r>
          </a:p>
          <a:p>
            <a:r>
              <a:rPr lang="en-US" dirty="0" smtClean="0"/>
              <a:t>Hi</a:t>
            </a:r>
            <a:r>
              <a:rPr lang="el-GR" dirty="0" smtClean="0"/>
              <a:t> </a:t>
            </a:r>
            <a:r>
              <a:rPr lang="el-GR" dirty="0"/>
              <a:t>= ο </a:t>
            </a:r>
            <a:r>
              <a:rPr lang="el-GR" dirty="0" smtClean="0"/>
              <a:t>ανάγνωση σε κάθε συλλέκτη (</a:t>
            </a:r>
            <a:r>
              <a:rPr lang="en-US" dirty="0"/>
              <a:t>mm </a:t>
            </a:r>
            <a:r>
              <a:rPr lang="el-GR" dirty="0"/>
              <a:t>ή </a:t>
            </a:r>
            <a:r>
              <a:rPr lang="en-US" dirty="0"/>
              <a:t>mL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 = o </a:t>
            </a:r>
            <a:r>
              <a:rPr lang="el-GR" dirty="0" smtClean="0"/>
              <a:t>αριθμός των αναγνώσεων</a:t>
            </a:r>
            <a:endParaRPr lang="el-GR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8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Ανομοιομορφία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Αντιμετώπιση της ανομοιομορφίας:</a:t>
            </a:r>
          </a:p>
          <a:p>
            <a:r>
              <a:rPr lang="el-GR" sz="2800" dirty="0"/>
              <a:t>Με επικάλυψη των ζωνών επιρροής των εκτοξευτήρων</a:t>
            </a:r>
          </a:p>
          <a:p>
            <a:r>
              <a:rPr lang="el-GR" sz="2800" dirty="0"/>
              <a:t>Με διάσπαση της υδάτινης δέσμης</a:t>
            </a:r>
          </a:p>
          <a:p>
            <a:endParaRPr lang="el-GR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Κατανομή νερού από εκτοξευτή</a:t>
            </a:r>
            <a:endParaRPr lang="el-GR" sz="3600" b="1" dirty="0"/>
          </a:p>
        </p:txBody>
      </p:sp>
      <p:pic>
        <p:nvPicPr>
          <p:cNvPr id="40" name="Θέση περιεχομένου 39" descr="Εικόνα κατανομής νερού από εκτοξευτή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957" y="2488414"/>
            <a:ext cx="6700085" cy="2749534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Κατανομή νερού από γειτνιάζοντες εκτοξευτές</a:t>
            </a:r>
            <a:endParaRPr lang="el-GR" sz="3600" b="1" dirty="0"/>
          </a:p>
        </p:txBody>
      </p:sp>
      <p:pic>
        <p:nvPicPr>
          <p:cNvPr id="4" name="Θέση περιεχομένου 3" descr="Εικόνα κατανομής νερού από γειτνιάζοντες εκτοξευτέ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940" y="1778169"/>
            <a:ext cx="5060119" cy="4170025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Κατανομή νερού</a:t>
            </a:r>
            <a:endParaRPr lang="el-GR" sz="3600" b="1" dirty="0"/>
          </a:p>
        </p:txBody>
      </p:sp>
      <p:pic>
        <p:nvPicPr>
          <p:cNvPr id="33" name="Θέση περιεχομένου 32" descr="Εικόνα κατανομής νερού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017" y="1600200"/>
            <a:ext cx="4759966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Αθροιστική βροχόπτωση</a:t>
            </a:r>
            <a:endParaRPr lang="el-GR" sz="3600" b="1" dirty="0"/>
          </a:p>
        </p:txBody>
      </p:sp>
      <p:pic>
        <p:nvPicPr>
          <p:cNvPr id="11" name="Θέση περιεχομένου 10" descr="Εικόνα επάνω καλής κατανομής και κακής κατανομής νερού από βροχόπτω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668" y="1686721"/>
            <a:ext cx="6736664" cy="4352921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Αποστάσεις μεταξύ εκτοξευτών και γραμμών </a:t>
            </a:r>
            <a:r>
              <a:rPr lang="el-GR" sz="3600" b="1" dirty="0" smtClean="0"/>
              <a:t>άρδευσης</a:t>
            </a:r>
            <a:endParaRPr lang="el-GR" sz="3600" b="1" dirty="0"/>
          </a:p>
        </p:txBody>
      </p:sp>
      <p:pic>
        <p:nvPicPr>
          <p:cNvPr id="4" name="Θέση περιεχομένου 3" descr="Εικόνα γραφικής παράστασης για τις αποστάσεις εκτοξευτών και γραμμών άρδευση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048" y="1600200"/>
            <a:ext cx="3711904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Επίδραση του ανέμου 1</a:t>
            </a:r>
            <a:endParaRPr lang="el-GR" sz="3600" b="1" dirty="0"/>
          </a:p>
        </p:txBody>
      </p:sp>
      <p:pic>
        <p:nvPicPr>
          <p:cNvPr id="4" name="Θέση περιεχομένου 3" descr="Εικόνα για την επίδραση του ανέμου στην κατανομή του νερού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731" y="2000692"/>
            <a:ext cx="7486537" cy="3724979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Επίδραση του ανέμου 2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latin typeface="Century Gothic" pitchFamily="34" charset="0"/>
              </a:rPr>
              <a:t>Αν </a:t>
            </a:r>
            <a:r>
              <a:rPr lang="en-US" sz="2400" b="1" dirty="0">
                <a:latin typeface="Century Gothic" pitchFamily="34" charset="0"/>
              </a:rPr>
              <a:t>D = </a:t>
            </a:r>
            <a:r>
              <a:rPr lang="el-GR" sz="2400" b="1" dirty="0">
                <a:latin typeface="Century Gothic" pitchFamily="34" charset="0"/>
              </a:rPr>
              <a:t>διάμετρος διαβροχής </a:t>
            </a:r>
            <a:r>
              <a:rPr lang="el-GR" sz="2400" b="1" dirty="0">
                <a:latin typeface="Century Gothic" pitchFamily="34" charset="0"/>
                <a:sym typeface="Wingdings" pitchFamily="2" charset="2"/>
              </a:rPr>
              <a:t>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7" name="Group 2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5728517"/>
              </p:ext>
            </p:extLst>
          </p:nvPr>
        </p:nvGraphicFramePr>
        <p:xfrm>
          <a:off x="755650" y="2241550"/>
          <a:ext cx="7632700" cy="3641724"/>
        </p:xfrm>
        <a:graphic>
          <a:graphicData uri="http://schemas.openxmlformats.org/drawingml/2006/table">
            <a:tbl>
              <a:tblPr firstRow="1" firstCol="1"/>
              <a:tblGrid>
                <a:gridCol w="2544763"/>
                <a:gridCol w="2543175"/>
                <a:gridCol w="2544762"/>
              </a:tblGrid>
              <a:tr h="9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Διάταξη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Ταχύτητα ανέμου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Απόσταση μεταξύ εκτοξευτήρων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353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Τετραγωνική ή ορθογωνική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Χωρίς άνεμο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V=2 m/s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V=3,5 m/s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V&gt;3,5 m/s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0,65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0,60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0,50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0,30 D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53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Τριγωνική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Χωρίς άνεμο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V=2 m/s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V=3,5 m/s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V&gt;3,5 m/s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0,75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0,70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0,60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0,35 D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0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l-GR" sz="2000" dirty="0" err="1" smtClean="0"/>
              <a:t>James</a:t>
            </a:r>
            <a:r>
              <a:rPr lang="el-GR" sz="2000" dirty="0" smtClean="0"/>
              <a:t>, L.G., 1988. </a:t>
            </a:r>
            <a:r>
              <a:rPr lang="el-GR" sz="2000" dirty="0" err="1" smtClean="0"/>
              <a:t>Principles</a:t>
            </a:r>
            <a:r>
              <a:rPr lang="el-GR" sz="2000" dirty="0" smtClean="0"/>
              <a:t> of Farm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 </a:t>
            </a:r>
            <a:r>
              <a:rPr lang="el-GR" sz="2000" dirty="0" err="1" smtClean="0"/>
              <a:t>System</a:t>
            </a:r>
            <a:r>
              <a:rPr lang="el-GR" sz="2000" dirty="0" smtClean="0"/>
              <a:t> </a:t>
            </a:r>
            <a:r>
              <a:rPr lang="el-GR" sz="2000" dirty="0" err="1" smtClean="0"/>
              <a:t>Design</a:t>
            </a:r>
            <a:r>
              <a:rPr lang="el-GR" sz="2000" dirty="0" smtClean="0"/>
              <a:t>. </a:t>
            </a:r>
            <a:r>
              <a:rPr lang="el-GR" sz="2000" dirty="0" err="1" smtClean="0"/>
              <a:t>New</a:t>
            </a:r>
            <a:r>
              <a:rPr lang="el-GR" sz="2000" dirty="0" smtClean="0"/>
              <a:t> </a:t>
            </a:r>
            <a:r>
              <a:rPr lang="el-GR" sz="2000" dirty="0" err="1" smtClean="0"/>
              <a:t>York</a:t>
            </a:r>
            <a:r>
              <a:rPr lang="el-GR" sz="2000" dirty="0" smtClean="0"/>
              <a:t> : </a:t>
            </a:r>
            <a:r>
              <a:rPr lang="el-GR" sz="2000" dirty="0" err="1" smtClean="0"/>
              <a:t>Wiley</a:t>
            </a:r>
            <a:r>
              <a:rPr lang="el-G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Kay</a:t>
            </a:r>
            <a:r>
              <a:rPr lang="el-GR" sz="2000" dirty="0" smtClean="0"/>
              <a:t>, M., 1988. </a:t>
            </a:r>
            <a:r>
              <a:rPr lang="el-GR" sz="2000" dirty="0" err="1" smtClean="0"/>
              <a:t>Sprinkler</a:t>
            </a:r>
            <a:r>
              <a:rPr lang="el-GR" sz="2000" dirty="0" smtClean="0"/>
              <a:t>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 : </a:t>
            </a:r>
            <a:r>
              <a:rPr lang="el-GR" sz="2000" dirty="0" err="1" smtClean="0"/>
              <a:t>equipment</a:t>
            </a:r>
            <a:r>
              <a:rPr lang="el-GR" sz="2000" dirty="0" smtClean="0"/>
              <a:t> and </a:t>
            </a:r>
            <a:r>
              <a:rPr lang="el-GR" sz="2000" dirty="0" err="1" smtClean="0"/>
              <a:t>practice</a:t>
            </a:r>
            <a:r>
              <a:rPr lang="el-GR" sz="2000" dirty="0" smtClean="0"/>
              <a:t>. </a:t>
            </a:r>
            <a:r>
              <a:rPr lang="el-GR" sz="2000" dirty="0" err="1" smtClean="0"/>
              <a:t>Batsford</a:t>
            </a:r>
            <a:r>
              <a:rPr lang="el-GR" sz="2000" dirty="0" smtClean="0"/>
              <a:t> : </a:t>
            </a:r>
            <a:r>
              <a:rPr lang="el-GR" sz="2000" dirty="0" err="1" smtClean="0"/>
              <a:t>London</a:t>
            </a:r>
            <a:r>
              <a:rPr lang="el-G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Keller</a:t>
            </a:r>
            <a:r>
              <a:rPr lang="el-GR" sz="2000" dirty="0" smtClean="0"/>
              <a:t>, J. and R.D. </a:t>
            </a:r>
            <a:r>
              <a:rPr lang="el-GR" sz="2000" dirty="0" err="1" smtClean="0"/>
              <a:t>Bliesner</a:t>
            </a:r>
            <a:r>
              <a:rPr lang="el-GR" sz="2000" dirty="0" smtClean="0"/>
              <a:t>, 1990. </a:t>
            </a:r>
            <a:r>
              <a:rPr lang="el-GR" sz="2000" dirty="0" err="1" smtClean="0"/>
              <a:t>Sprinkle</a:t>
            </a:r>
            <a:r>
              <a:rPr lang="el-GR" sz="2000" dirty="0" smtClean="0"/>
              <a:t> and </a:t>
            </a:r>
            <a:r>
              <a:rPr lang="el-GR" sz="2000" dirty="0" err="1" smtClean="0"/>
              <a:t>Trickle</a:t>
            </a:r>
            <a:r>
              <a:rPr lang="el-GR" sz="2000" dirty="0" smtClean="0"/>
              <a:t>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. </a:t>
            </a:r>
            <a:r>
              <a:rPr lang="el-GR" sz="2000" dirty="0" err="1" smtClean="0"/>
              <a:t>New</a:t>
            </a:r>
            <a:r>
              <a:rPr lang="el-GR" sz="2000" dirty="0" smtClean="0"/>
              <a:t> </a:t>
            </a:r>
            <a:r>
              <a:rPr lang="el-GR" sz="2000" dirty="0" err="1" smtClean="0"/>
              <a:t>York</a:t>
            </a:r>
            <a:r>
              <a:rPr lang="el-GR" sz="2000" dirty="0" smtClean="0"/>
              <a:t> : </a:t>
            </a:r>
            <a:r>
              <a:rPr lang="el-GR" sz="2000" dirty="0" err="1" smtClean="0"/>
              <a:t>Van</a:t>
            </a:r>
            <a:r>
              <a:rPr lang="el-GR" sz="2000" dirty="0" smtClean="0"/>
              <a:t> </a:t>
            </a:r>
            <a:r>
              <a:rPr lang="el-GR" sz="2000" dirty="0" err="1" smtClean="0"/>
              <a:t>Nostrand</a:t>
            </a:r>
            <a:r>
              <a:rPr lang="el-GR" sz="2000" dirty="0" smtClean="0"/>
              <a:t> </a:t>
            </a:r>
            <a:r>
              <a:rPr lang="el-GR" sz="2000" dirty="0" err="1" smtClean="0"/>
              <a:t>Reinhold</a:t>
            </a:r>
            <a:r>
              <a:rPr lang="el-GR" sz="2000" dirty="0" smtClean="0"/>
              <a:t>. </a:t>
            </a:r>
          </a:p>
          <a:p>
            <a:pPr>
              <a:lnSpc>
                <a:spcPct val="100000"/>
              </a:lnSpc>
            </a:pPr>
            <a:r>
              <a:rPr lang="el-GR" sz="2000" dirty="0" smtClean="0"/>
              <a:t>Κωνσταντινίδης, Κ. Α. 1975. Η μέθοδος αρδεύσεως δια </a:t>
            </a:r>
            <a:r>
              <a:rPr lang="el-GR" sz="2000" dirty="0" err="1" smtClean="0"/>
              <a:t>καταιονίσεως</a:t>
            </a:r>
            <a:r>
              <a:rPr lang="el-GR" sz="2000" dirty="0" smtClean="0"/>
              <a:t>. </a:t>
            </a:r>
            <a:r>
              <a:rPr lang="el-GR" sz="2000" dirty="0" err="1" smtClean="0"/>
              <a:t>Αφοι</a:t>
            </a:r>
            <a:r>
              <a:rPr lang="el-GR" sz="2000" dirty="0" smtClean="0"/>
              <a:t> </a:t>
            </a:r>
            <a:r>
              <a:rPr lang="el-GR" sz="2000" dirty="0" err="1" smtClean="0"/>
              <a:t>Σάκκουλα</a:t>
            </a:r>
            <a:r>
              <a:rPr lang="el-GR" sz="2000" dirty="0" smtClean="0"/>
              <a:t>: Θεσσαλονίκη.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Λουιζάκης</a:t>
            </a:r>
            <a:r>
              <a:rPr lang="el-GR" sz="2000" dirty="0" smtClean="0"/>
              <a:t>, Α. Δ. 1992. Παράμετροι σχεδιασμού εφαρμογής αρδεύσεων  με  τεχνητή βροχή. Γεωργική Έρευνα 16:49-52.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Pair</a:t>
            </a:r>
            <a:r>
              <a:rPr lang="el-GR" sz="2000" dirty="0" smtClean="0"/>
              <a:t>, C. H., W. H. </a:t>
            </a:r>
            <a:r>
              <a:rPr lang="el-GR" sz="2000" dirty="0" err="1" smtClean="0"/>
              <a:t>Hing</a:t>
            </a:r>
            <a:r>
              <a:rPr lang="el-GR" sz="2000" dirty="0" smtClean="0"/>
              <a:t>, K. R. </a:t>
            </a:r>
            <a:r>
              <a:rPr lang="el-GR" sz="2000" dirty="0" err="1" smtClean="0"/>
              <a:t>Frost</a:t>
            </a:r>
            <a:r>
              <a:rPr lang="el-GR" sz="2000" dirty="0" smtClean="0"/>
              <a:t>, R. E. </a:t>
            </a:r>
            <a:r>
              <a:rPr lang="el-GR" sz="2000" dirty="0" err="1" smtClean="0"/>
              <a:t>Sneed</a:t>
            </a:r>
            <a:r>
              <a:rPr lang="el-GR" sz="2000" dirty="0" smtClean="0"/>
              <a:t>, and T. J. </a:t>
            </a:r>
            <a:r>
              <a:rPr lang="el-GR" sz="2000" dirty="0" err="1" smtClean="0"/>
              <a:t>Schilty</a:t>
            </a:r>
            <a:r>
              <a:rPr lang="el-GR" sz="2000" dirty="0" smtClean="0"/>
              <a:t> (</a:t>
            </a:r>
            <a:r>
              <a:rPr lang="el-GR" sz="2000" dirty="0" err="1" smtClean="0"/>
              <a:t>Eds</a:t>
            </a:r>
            <a:r>
              <a:rPr lang="el-GR" sz="2000" dirty="0" smtClean="0"/>
              <a:t>.) 1983.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, (</a:t>
            </a:r>
            <a:r>
              <a:rPr lang="el-GR" sz="2000" dirty="0" err="1" smtClean="0"/>
              <a:t>formerly</a:t>
            </a:r>
            <a:r>
              <a:rPr lang="el-GR" sz="2000" dirty="0" smtClean="0"/>
              <a:t> </a:t>
            </a:r>
            <a:r>
              <a:rPr lang="el-GR" sz="2000" dirty="0" err="1" smtClean="0"/>
              <a:t>Sprinkler</a:t>
            </a:r>
            <a:r>
              <a:rPr lang="el-GR" sz="2000" dirty="0" smtClean="0"/>
              <a:t>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), 5th </a:t>
            </a:r>
            <a:r>
              <a:rPr lang="el-GR" sz="2000" dirty="0" err="1" smtClean="0"/>
              <a:t>ed</a:t>
            </a:r>
            <a:r>
              <a:rPr lang="el-GR" sz="2000" dirty="0" smtClean="0"/>
              <a:t>. </a:t>
            </a:r>
            <a:r>
              <a:rPr lang="el-GR" sz="2000" dirty="0" err="1" smtClean="0"/>
              <a:t>Arlington</a:t>
            </a:r>
            <a:r>
              <a:rPr lang="el-GR" sz="2000" dirty="0" smtClean="0"/>
              <a:t>, </a:t>
            </a:r>
            <a:r>
              <a:rPr lang="el-GR" sz="2000" dirty="0" err="1" smtClean="0"/>
              <a:t>Virginia</a:t>
            </a:r>
            <a:r>
              <a:rPr lang="el-GR" sz="2000" dirty="0" smtClean="0"/>
              <a:t> : The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 Association.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Von</a:t>
            </a:r>
            <a:r>
              <a:rPr lang="el-GR" sz="2000" dirty="0" smtClean="0"/>
              <a:t> </a:t>
            </a:r>
            <a:r>
              <a:rPr lang="el-GR" sz="2000" dirty="0" err="1" smtClean="0"/>
              <a:t>Bernuth</a:t>
            </a:r>
            <a:r>
              <a:rPr lang="el-GR" sz="2000" dirty="0" smtClean="0"/>
              <a:t>, R. D.  and I. </a:t>
            </a:r>
            <a:r>
              <a:rPr lang="el-GR" sz="2000" dirty="0" err="1" smtClean="0"/>
              <a:t>Seginer</a:t>
            </a:r>
            <a:r>
              <a:rPr lang="el-GR" sz="2000" dirty="0" smtClean="0"/>
              <a:t>. 1990. </a:t>
            </a:r>
            <a:r>
              <a:rPr lang="el-GR" sz="2000" dirty="0" err="1" smtClean="0"/>
              <a:t>Wind</a:t>
            </a:r>
            <a:r>
              <a:rPr lang="el-GR" sz="2000" dirty="0" smtClean="0"/>
              <a:t> </a:t>
            </a:r>
            <a:r>
              <a:rPr lang="el-GR" sz="2000" dirty="0" err="1" smtClean="0"/>
              <a:t>considerations</a:t>
            </a:r>
            <a:r>
              <a:rPr lang="el-GR" sz="2000" dirty="0" smtClean="0"/>
              <a:t> in </a:t>
            </a:r>
            <a:r>
              <a:rPr lang="el-GR" sz="2000" dirty="0" err="1" smtClean="0"/>
              <a:t>sprinkler</a:t>
            </a:r>
            <a:r>
              <a:rPr lang="el-GR" sz="2000" dirty="0" smtClean="0"/>
              <a:t> </a:t>
            </a:r>
            <a:r>
              <a:rPr lang="el-GR" sz="2000" dirty="0" err="1" smtClean="0"/>
              <a:t>system</a:t>
            </a:r>
            <a:r>
              <a:rPr lang="el-GR" sz="2000" dirty="0" smtClean="0"/>
              <a:t> </a:t>
            </a:r>
            <a:r>
              <a:rPr lang="el-GR" sz="2000" dirty="0" err="1" smtClean="0"/>
              <a:t>design</a:t>
            </a:r>
            <a:r>
              <a:rPr lang="el-GR" sz="2000" dirty="0" smtClean="0"/>
              <a:t>. In </a:t>
            </a:r>
            <a:r>
              <a:rPr lang="el-GR" sz="2000" dirty="0" err="1" smtClean="0"/>
              <a:t>Visions</a:t>
            </a:r>
            <a:r>
              <a:rPr lang="el-GR" sz="2000" dirty="0" smtClean="0"/>
              <a:t> of the </a:t>
            </a:r>
            <a:r>
              <a:rPr lang="el-GR" sz="2000" dirty="0" err="1" smtClean="0"/>
              <a:t>Future</a:t>
            </a:r>
            <a:r>
              <a:rPr lang="el-GR" sz="2000" dirty="0" smtClean="0"/>
              <a:t>, </a:t>
            </a:r>
            <a:r>
              <a:rPr lang="el-GR" sz="2000" dirty="0" err="1" smtClean="0"/>
              <a:t>Proceedings</a:t>
            </a:r>
            <a:r>
              <a:rPr lang="el-GR" sz="2000" dirty="0" smtClean="0"/>
              <a:t> of the 3rd </a:t>
            </a:r>
            <a:r>
              <a:rPr lang="el-GR" sz="2000" dirty="0" err="1" smtClean="0"/>
              <a:t>National</a:t>
            </a:r>
            <a:r>
              <a:rPr lang="el-GR" sz="2000" dirty="0" smtClean="0"/>
              <a:t>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 </a:t>
            </a:r>
            <a:r>
              <a:rPr lang="el-GR" sz="2000" dirty="0" err="1" smtClean="0"/>
              <a:t>Symposium</a:t>
            </a:r>
            <a:r>
              <a:rPr lang="el-GR" sz="2000" dirty="0" smtClean="0"/>
              <a:t>, </a:t>
            </a:r>
            <a:r>
              <a:rPr lang="el-GR" sz="2000" dirty="0" err="1" smtClean="0"/>
              <a:t>October</a:t>
            </a:r>
            <a:r>
              <a:rPr lang="el-GR" sz="2000" dirty="0" smtClean="0"/>
              <a:t> 28- </a:t>
            </a:r>
            <a:r>
              <a:rPr lang="el-GR" sz="2000" dirty="0" err="1" smtClean="0"/>
              <a:t>November</a:t>
            </a:r>
            <a:r>
              <a:rPr lang="el-GR" sz="2000" dirty="0" smtClean="0"/>
              <a:t> 1, Phoenix, </a:t>
            </a:r>
            <a:r>
              <a:rPr lang="el-GR" sz="2000" dirty="0" err="1" smtClean="0"/>
              <a:t>Arizona</a:t>
            </a:r>
            <a:r>
              <a:rPr lang="el-GR" sz="2000" dirty="0" smtClean="0"/>
              <a:t>, pp.334-339 : American Society of Agricultural </a:t>
            </a:r>
            <a:r>
              <a:rPr lang="el-GR" sz="2000" dirty="0" err="1" smtClean="0"/>
              <a:t>Engineers</a:t>
            </a:r>
            <a:r>
              <a:rPr lang="el-GR" sz="20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0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Σκοποί ενότητας </a:t>
            </a:r>
          </a:p>
        </p:txBody>
      </p:sp>
      <p:sp>
        <p:nvSpPr>
          <p:cNvPr id="512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Ο αναγνώστης να μπορεί να:</a:t>
            </a:r>
          </a:p>
          <a:p>
            <a:pPr marL="1314450" lvl="2" indent="-514350" eaLnBrk="1" hangingPunct="1">
              <a:spcBef>
                <a:spcPts val="0"/>
              </a:spcBef>
              <a:buFont typeface="+mj-lt"/>
              <a:buAutoNum type="arabicParenR"/>
            </a:pPr>
            <a:endParaRPr lang="el-GR" sz="2800" dirty="0" smtClean="0"/>
          </a:p>
          <a:p>
            <a:pPr marL="1314450" lvl="2" indent="-51435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την καταλληλόλητα καταιονισμού</a:t>
            </a:r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την απαραίτητα ομοιομορφία κατανομής νερού</a:t>
            </a:r>
            <a:endParaRPr lang="el-GR" sz="2800" dirty="0"/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2" action="ppaction://hlinksldjump"/>
              </a:rPr>
              <a:t>Εκλογή εκτοξευτών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3" action="ppaction://hlinksldjump"/>
              </a:rPr>
              <a:t>Προτερήματα καλού εκτοξευτή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4" action="ppaction://hlinksldjump"/>
              </a:rPr>
              <a:t>Παροχή εκτοξευτή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5" action="ppaction://hlinksldjump"/>
              </a:rPr>
              <a:t>Ακτίνα εκτόξευσης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6" action="ppaction://hlinksldjump"/>
              </a:rPr>
              <a:t>Βροχομετρική καμπύλη</a:t>
            </a:r>
            <a:endParaRPr lang="el-GR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6" action="ppaction://hlinksldjump"/>
              </a:rPr>
              <a:t>Ένταση βροχής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7" action="ppaction://hlinksldjump"/>
              </a:rPr>
              <a:t>Μέγεθος σταγονιδίων 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8" action="ppaction://hlinksldjump"/>
              </a:rPr>
              <a:t>Βιβλιογραφία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Ομοιομορφία κατανομής του </a:t>
            </a:r>
            <a:r>
              <a:rPr lang="el-GR" sz="3600" b="1" dirty="0" smtClean="0"/>
              <a:t>νερού 1</a:t>
            </a:r>
            <a:endParaRPr lang="el-GR" sz="3600" b="1" dirty="0"/>
          </a:p>
        </p:txBody>
      </p:sp>
      <p:graphicFrame>
        <p:nvGraphicFramePr>
          <p:cNvPr id="12" name="Θέση περιεχομένου 11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488528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Κακή ομοιομορφία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Καλή ομοιομορφία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4" name="Ομάδα 13" descr="Εικόνες αριστερά και δεξιά όπου απεικονίζεται κακή και καλή ομοιομορφία κατανομής νερού"/>
          <p:cNvGrpSpPr/>
          <p:nvPr/>
        </p:nvGrpSpPr>
        <p:grpSpPr>
          <a:xfrm>
            <a:off x="381000" y="2349500"/>
            <a:ext cx="8305800" cy="2552700"/>
            <a:chOff x="381000" y="2349500"/>
            <a:chExt cx="8305800" cy="2552700"/>
          </a:xfrm>
        </p:grpSpPr>
        <p:pic>
          <p:nvPicPr>
            <p:cNvPr id="15" name="Picture 4" descr="Εικόνες αριστερά και δεξιά όπου απεικονίζεται κακή και καλή ομοιομορφία κατανομής νερού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" r="5421"/>
            <a:stretch/>
          </p:blipFill>
          <p:spPr bwMode="auto">
            <a:xfrm>
              <a:off x="381000" y="2349500"/>
              <a:ext cx="38862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[DECORATIVE]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8" r="3103"/>
            <a:stretch/>
          </p:blipFill>
          <p:spPr bwMode="auto">
            <a:xfrm>
              <a:off x="4724399" y="2349500"/>
              <a:ext cx="3962401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1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Ομοιομορφία κατανομής του </a:t>
            </a:r>
            <a:r>
              <a:rPr lang="el-GR" sz="3600" b="1" dirty="0" smtClean="0"/>
              <a:t>νερού 2</a:t>
            </a:r>
            <a:endParaRPr lang="el-GR" sz="3600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Ένας εκτοξευτής πρέπει να εξασφαλίζει ομοιόμορφη κατανομή του νερού. Η ομοιόμορφη κατανομή όμως, μπορεί να οδηγήσει σε πενιχρά αποτελέσματα, εφόσον δεν συνοδεύεται από ομοιογένεια στο έδαφος.</a:t>
            </a:r>
          </a:p>
          <a:p>
            <a:r>
              <a:rPr lang="el-GR" sz="2400" dirty="0"/>
              <a:t>Κατά την επιλογή ενός εκτοξευτή, σκοπός είναι να βρεθεί ο συνδυασμός απόστασης των εκτοξευτών, πίεσης λειτουργίας και μεγέθους ακροφυσίου που θα παρέχει την βέλτιστη ένταση βροχής με τον μεγαλύτερο δυνατό βαθμό ομοιομορφίας της κατανομής. Ο βαθμός της ομοιομορφίας ενός συστήματος εξαρτάται κυρίως από την μορφή της κατανομής και την απόσταση (</a:t>
            </a:r>
            <a:r>
              <a:rPr lang="el-GR" sz="2400" dirty="0" err="1"/>
              <a:t>ισαποχή</a:t>
            </a:r>
            <a:r>
              <a:rPr lang="el-GR" sz="2400" dirty="0"/>
              <a:t>) των εκτοξευτών επί των πλευρικών και την απόσταση των πλευρικών</a:t>
            </a:r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Ανεπαρκής άρδευση – Κακή ομοιομορφία</a:t>
            </a:r>
            <a:endParaRPr lang="el-GR" sz="3600" b="1" dirty="0"/>
          </a:p>
        </p:txBody>
      </p:sp>
      <p:pic>
        <p:nvPicPr>
          <p:cNvPr id="7" name="Θέση περιεχομένου 6" descr="Εικόνα ανεπαρκής άρδευσης και κακής ομοιομορφία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401" y="2220167"/>
            <a:ext cx="7907197" cy="3286029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Κα</a:t>
            </a:r>
            <a:r>
              <a:rPr lang="el-GR" sz="3600" b="1" dirty="0"/>
              <a:t>κ</a:t>
            </a:r>
            <a:r>
              <a:rPr lang="el-GR" sz="3600" b="1" dirty="0" smtClean="0"/>
              <a:t>ή αποδοτικότητα– Καλή ομοιομορφία</a:t>
            </a:r>
            <a:endParaRPr lang="el-GR" sz="3600" b="1" dirty="0"/>
          </a:p>
        </p:txBody>
      </p:sp>
      <p:pic>
        <p:nvPicPr>
          <p:cNvPr id="4" name="Θέση περιεχομένου 3" descr="Εικόνα  κακής ομοιομορφίας και κακής αποδοτικότητα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498" y="2220167"/>
            <a:ext cx="7895004" cy="3286029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Κακή αποδοτικότητα – Καλή ομοιομορφία</a:t>
            </a:r>
            <a:br>
              <a:rPr lang="el-GR" sz="3600" b="1" dirty="0" smtClean="0"/>
            </a:br>
            <a:r>
              <a:rPr lang="el-GR" sz="3600" b="1" dirty="0" smtClean="0"/>
              <a:t>Επαρκής άρδευση</a:t>
            </a:r>
            <a:endParaRPr lang="el-GR" sz="3600" b="1" dirty="0"/>
          </a:p>
        </p:txBody>
      </p:sp>
      <p:pic>
        <p:nvPicPr>
          <p:cNvPr id="4" name="Θέση περιεχομένου 3" descr="Εικόνα για επαρκή άρδευση και καλή ομοιομορφίας αλλά κακή αποδοτικότητα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305" y="2220167"/>
            <a:ext cx="7919390" cy="3286029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29/1/2016 11:55:02 π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2,14,5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8,5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5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FC73A563-C64B-4540-B8F8-5A210942D295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1054</Words>
  <Application>Microsoft Office PowerPoint</Application>
  <PresentationFormat>Προβολή στην οθόνη (4:3)</PresentationFormat>
  <Paragraphs>154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Αρδευτική Μηχανική</vt:lpstr>
      <vt:lpstr>Χρηματοδότηση </vt:lpstr>
      <vt:lpstr>Σκοποί ενότητας </vt:lpstr>
      <vt:lpstr>Περιεχόμενα ενότητας</vt:lpstr>
      <vt:lpstr>Ομοιομορφία κατανομής του νερού 1</vt:lpstr>
      <vt:lpstr>Ομοιομορφία κατανομής του νερού 2</vt:lpstr>
      <vt:lpstr>Ανεπαρκής άρδευση – Κακή ομοιομορφία</vt:lpstr>
      <vt:lpstr>Κακή αποδοτικότητα– Καλή ομοιομορφία</vt:lpstr>
      <vt:lpstr>Κακή αποδοτικότητα – Καλή ομοιομορφία Επαρκής άρδευση</vt:lpstr>
      <vt:lpstr>Καλή αποδοτικότητα – Καλή ομοιομορφία Επαρκής άρδευση</vt:lpstr>
      <vt:lpstr>Συντελεστής ομοιομορφίας</vt:lpstr>
      <vt:lpstr>Ανομοιομορφία </vt:lpstr>
      <vt:lpstr>Κατανομή νερού από εκτοξευτή</vt:lpstr>
      <vt:lpstr>Κατανομή νερού από γειτνιάζοντες εκτοξευτές</vt:lpstr>
      <vt:lpstr>Κατανομή νερού</vt:lpstr>
      <vt:lpstr>Αθροιστική βροχόπτωση</vt:lpstr>
      <vt:lpstr>Αποστάσεις μεταξύ εκτοξευτών και γραμμών άρδευσης</vt:lpstr>
      <vt:lpstr>Επίδραση του ανέμου 1</vt:lpstr>
      <vt:lpstr>Επίδραση του ανέμου 2</vt:lpstr>
      <vt:lpstr>Βιβλιογραφία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Alex</cp:lastModifiedBy>
  <cp:revision>120</cp:revision>
  <dcterms:created xsi:type="dcterms:W3CDTF">2014-09-20T14:32:06Z</dcterms:created>
  <dcterms:modified xsi:type="dcterms:W3CDTF">2016-01-29T09:57:17Z</dcterms:modified>
</cp:coreProperties>
</file>