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2"/>
  </p:notesMasterIdLst>
  <p:sldIdLst>
    <p:sldId id="257" r:id="rId3"/>
    <p:sldId id="264" r:id="rId4"/>
    <p:sldId id="268" r:id="rId5"/>
    <p:sldId id="269" r:id="rId6"/>
    <p:sldId id="371" r:id="rId7"/>
    <p:sldId id="391" r:id="rId8"/>
    <p:sldId id="402" r:id="rId9"/>
    <p:sldId id="392" r:id="rId10"/>
    <p:sldId id="403" r:id="rId11"/>
    <p:sldId id="395" r:id="rId12"/>
    <p:sldId id="404" r:id="rId13"/>
    <p:sldId id="396" r:id="rId14"/>
    <p:sldId id="408" r:id="rId15"/>
    <p:sldId id="409" r:id="rId16"/>
    <p:sldId id="399" r:id="rId17"/>
    <p:sldId id="398" r:id="rId18"/>
    <p:sldId id="407" r:id="rId19"/>
    <p:sldId id="401" r:id="rId20"/>
    <p:sldId id="406" r:id="rId21"/>
    <p:sldId id="405" r:id="rId22"/>
    <p:sldId id="326" r:id="rId23"/>
    <p:sldId id="325" r:id="rId24"/>
    <p:sldId id="271" r:id="rId25"/>
    <p:sldId id="258" r:id="rId26"/>
    <p:sldId id="259" r:id="rId27"/>
    <p:sldId id="260" r:id="rId28"/>
    <p:sldId id="272" r:id="rId29"/>
    <p:sldId id="273" r:id="rId30"/>
    <p:sldId id="261" r:id="rId31"/>
  </p:sldIdLst>
  <p:sldSz cx="9144000" cy="6858000" type="screen4x3"/>
  <p:notesSz cx="6858000" cy="9144000"/>
  <p:custDataLst>
    <p:tags r:id="rId3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Μεσαίο στυλ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Μεσαίο στυλ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71" autoAdjust="0"/>
    <p:restoredTop sz="94660"/>
  </p:normalViewPr>
  <p:slideViewPr>
    <p:cSldViewPr>
      <p:cViewPr>
        <p:scale>
          <a:sx n="72" d="100"/>
          <a:sy n="72" d="100"/>
        </p:scale>
        <p:origin x="6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FAE34-A9BA-4005-8175-E6F8E72C8B1C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0790D-22C5-45BB-A770-83CDE29432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608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CA508-3B63-4BA9-93AF-AA2EFF565143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42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16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490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773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10" name="Τίτλο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1" name="Θέση υποσέλιδου 1" descr="[DECORATIVE]"/>
          <p:cNvSpPr txBox="1">
            <a:spLocks/>
          </p:cNvSpPr>
          <p:nvPr userDrawn="1"/>
        </p:nvSpPr>
        <p:spPr>
          <a:xfrm>
            <a:off x="2514600" y="6356350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sz="1200" dirty="0" smtClean="0">
                <a:solidFill>
                  <a:prstClr val="black"/>
                </a:solidFill>
              </a:rPr>
              <a:t>Επιφανειακές μέθοδοι άρδευσης με αυλάκια</a:t>
            </a:r>
            <a:endParaRPr lang="el-GR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63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>
            <a:lvl1pPr>
              <a:defRPr sz="1200"/>
            </a:lvl1pPr>
          </a:lstStyle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605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558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04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479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39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729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75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778FE-CCD2-41F1-8A84-4E6A2B90B8E0}" type="datetimeFigureOut">
              <a:rPr lang="el-GR" smtClean="0"/>
              <a:t>29/1/2016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5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teilar.gr/" TargetMode="External"/><Relationship Id="rId7" Type="http://schemas.openxmlformats.org/officeDocument/2006/relationships/hyperlink" Target="http://www.edulll.gr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creativecommons.org/licenses/by-nc-sa/4.0/deed.el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hyperlink" Target="http://www.edulll.gr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deed.el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hyperlink" Target="http://www.edulll.gr/" TargetMode="Externa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dev.teilar.gr/courses/DDE105/index.ph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5.png"/><Relationship Id="rId4" Type="http://schemas.openxmlformats.org/officeDocument/2006/relationships/hyperlink" Target="http://creativecommons.org/licenses/by-nc-sa/4.0/deed.el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6.xml"/><Relationship Id="rId7" Type="http://schemas.openxmlformats.org/officeDocument/2006/relationships/slide" Target="slide13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10" Type="http://schemas.openxmlformats.org/officeDocument/2006/relationships/slide" Target="slide21.xml"/><Relationship Id="rId4" Type="http://schemas.openxmlformats.org/officeDocument/2006/relationships/slide" Target="slide9.xml"/><Relationship Id="rId9" Type="http://schemas.openxmlformats.org/officeDocument/2006/relationships/slide" Target="slide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Ομάδα 1" descr="Λογότυπο του Τεϊ Θεσσαλίας. Τεχνολογικό εκπαιδευτικό ίδρυμα Θεσσαλίας."/>
          <p:cNvGrpSpPr>
            <a:grpSpLocks/>
          </p:cNvGrpSpPr>
          <p:nvPr/>
        </p:nvGrpSpPr>
        <p:grpSpPr bwMode="auto">
          <a:xfrm>
            <a:off x="611187" y="406400"/>
            <a:ext cx="3455988" cy="1093420"/>
            <a:chOff x="611558" y="406230"/>
            <a:chExt cx="3456385" cy="1093809"/>
          </a:xfrm>
        </p:grpSpPr>
        <p:pic>
          <p:nvPicPr>
            <p:cNvPr id="3" name="Εικόνα 1" descr="Λογότυπο του Τεϊ Θεσσαλίας." title="Λογότυπο του Ιδρύματος.">
              <a:hlinkClick r:id="rId3" tooltip="Μετάβαση στην ιστοσελίδα του Ιδρύματος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611558" y="406230"/>
              <a:ext cx="1079624" cy="104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6" name="Θέση περιεχομένου 1"/>
            <p:cNvSpPr txBox="1">
              <a:spLocks noChangeArrowheads="1"/>
            </p:cNvSpPr>
            <p:nvPr/>
          </p:nvSpPr>
          <p:spPr bwMode="auto">
            <a:xfrm>
              <a:off x="1810182" y="484376"/>
              <a:ext cx="225776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l-GR" sz="2000" dirty="0" smtClean="0"/>
                <a:t>Τεχνολογικό Εκπαιδευτικό </a:t>
              </a:r>
            </a:p>
            <a:p>
              <a:pPr eaLnBrk="1" hangingPunct="1"/>
              <a:r>
                <a:rPr lang="el-GR" sz="2000" dirty="0" smtClean="0"/>
                <a:t>Ίδρυμα Θεσσαλίας</a:t>
              </a:r>
              <a:endParaRPr lang="el-GR" sz="2000" dirty="0"/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6200" y="1676400"/>
            <a:ext cx="8839200" cy="1470025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prstClr val="black"/>
                </a:solidFill>
              </a:rPr>
              <a:t>Αρδευτική Μηχανική</a:t>
            </a:r>
            <a:endParaRPr lang="el-GR" dirty="0"/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1295400" y="3323930"/>
            <a:ext cx="6588967" cy="236220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el-GR" sz="2800" b="1" dirty="0" smtClean="0">
                <a:solidFill>
                  <a:prstClr val="black"/>
                </a:solidFill>
                <a:ea typeface="+mj-ea"/>
                <a:cs typeface="+mj-cs"/>
              </a:rPr>
              <a:t>Ενότητα </a:t>
            </a:r>
            <a:r>
              <a:rPr lang="en-US" sz="2800" b="1" dirty="0" smtClean="0">
                <a:solidFill>
                  <a:prstClr val="black"/>
                </a:solidFill>
                <a:ea typeface="+mj-ea"/>
                <a:cs typeface="+mj-cs"/>
              </a:rPr>
              <a:t>12</a:t>
            </a:r>
            <a:r>
              <a:rPr lang="el-GR" sz="2800" b="1" dirty="0" smtClean="0">
                <a:solidFill>
                  <a:prstClr val="black"/>
                </a:solidFill>
                <a:ea typeface="+mj-ea"/>
                <a:cs typeface="+mj-cs"/>
              </a:rPr>
              <a:t>:  </a:t>
            </a: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Επιφανειακές μέθοδοι άρδευσης</a:t>
            </a:r>
            <a:r>
              <a:rPr lang="en-US" sz="28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με αυλάκια</a:t>
            </a:r>
          </a:p>
          <a:p>
            <a:pPr marL="0" indent="0" algn="ctr" fontAlgn="auto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l-GR" sz="2800" dirty="0" smtClean="0"/>
              <a:t>   Καθηγητής </a:t>
            </a: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Παναγιώτης </a:t>
            </a:r>
            <a:r>
              <a:rPr lang="el-GR" sz="2800" dirty="0" err="1" smtClean="0">
                <a:solidFill>
                  <a:prstClr val="black"/>
                </a:solidFill>
                <a:ea typeface="+mj-ea"/>
                <a:cs typeface="+mj-cs"/>
              </a:rPr>
              <a:t>Βύρλας</a:t>
            </a: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</a:p>
          <a:p>
            <a:pPr marL="0" indent="0" algn="ctr" fontAlgn="auto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Σχολή Τεχνολόγων Γεωπόνων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l-GR" sz="2800" dirty="0" smtClean="0">
                <a:solidFill>
                  <a:prstClr val="black"/>
                </a:solidFill>
              </a:rPr>
              <a:t>Τμήμα Τεχνολόγων Γεωπόνων </a:t>
            </a:r>
            <a:endParaRPr lang="el-GR" sz="2800" dirty="0">
              <a:solidFill>
                <a:prstClr val="black"/>
              </a:solidFill>
            </a:endParaRPr>
          </a:p>
        </p:txBody>
      </p:sp>
      <p:pic>
        <p:nvPicPr>
          <p:cNvPr id="9" name="Εικόνα 2" descr=" Λογότυπο για άδειες χρήσης creative commons, b y, n c, s a ">
            <a:hlinkClick r:id="rId5" tooltip="Μετάβαση στην Άδεια Χρήσης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75" y="5971167"/>
            <a:ext cx="1583921" cy="554177"/>
          </a:xfrm>
          <a:prstGeom prst="rect">
            <a:avLst/>
          </a:prstGeom>
        </p:spPr>
      </p:pic>
      <p:pic>
        <p:nvPicPr>
          <p:cNvPr id="8" name="Εικόνα 3" descr="Λογότυπο επιχειρησιακού προγράμματος εκπαίδευση και δια βίου μάθηση του υπουργείου παιδείας, ΕΣΠΑ 2007 - 2013, με τη σημαία της Ευρωπαϊκής Ένωσης, το οποίο συγχρηματοδοτείται από την Ευρωπαϊκή Ένωση (Ευρωπαϊκό κοινωνικό ταμείο) και από εθνικούς πόρους. " title="Λογότυπο χρηματοδότησης">
            <a:hlinkClick r:id="rId7" tooltip="Μετάβαση σε www.edulll.gr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2500" y="565785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916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3600" b="1" dirty="0" smtClean="0"/>
              <a:t>Άρδευση με αυλάκια – Παροχέτευση νερού</a:t>
            </a:r>
            <a:endParaRPr lang="el-GR" sz="3600" b="1" dirty="0"/>
          </a:p>
        </p:txBody>
      </p:sp>
      <p:pic>
        <p:nvPicPr>
          <p:cNvPr id="9" name="Θέση περιεχομένου 8" descr="Εικόνα παροχέτευσης νερού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422" y="2595103"/>
            <a:ext cx="8157155" cy="2536156"/>
          </a:xfrm>
          <a:prstGeom prst="rect">
            <a:avLst/>
          </a:prstGeom>
        </p:spPr>
      </p:pic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35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3600" b="1" dirty="0" smtClean="0"/>
              <a:t>Άρδευση με αυλάκια – Πλήρωση σιφωνίου</a:t>
            </a:r>
            <a:endParaRPr lang="el-GR" sz="3600" b="1" dirty="0"/>
          </a:p>
        </p:txBody>
      </p:sp>
      <p:pic>
        <p:nvPicPr>
          <p:cNvPr id="4" name="Θέση περιεχομένου 3" descr="Εικόνα άρδευσης όπου απεικονίζονται τα αυλάκια με σιφώνι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5156" y="1600200"/>
            <a:ext cx="6673687" cy="4525963"/>
          </a:xfrm>
          <a:prstGeom prst="rect">
            <a:avLst/>
          </a:prstGeom>
        </p:spPr>
      </p:pic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9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/>
              <a:t>Άρδευση </a:t>
            </a:r>
            <a:r>
              <a:rPr lang="el-GR" sz="3600" b="1" dirty="0" smtClean="0"/>
              <a:t>σε αυλάκια με σιφώνια</a:t>
            </a:r>
            <a:endParaRPr lang="el-GR" sz="3600" b="1" dirty="0"/>
          </a:p>
        </p:txBody>
      </p:sp>
      <p:pic>
        <p:nvPicPr>
          <p:cNvPr id="7" name="Θέση περιεχομένου 6" descr="Εικόνα άρδευσης όπου απεικονίζονται τα αυλάκια με σιφώνι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986" y="1600200"/>
            <a:ext cx="7788027" cy="4525963"/>
          </a:xfrm>
          <a:prstGeom prst="rect">
            <a:avLst/>
          </a:prstGeom>
        </p:spPr>
      </p:pic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4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Μέγιστη επιτρεπόμενη </a:t>
            </a:r>
            <a:r>
              <a:rPr lang="el-GR" b="1" dirty="0" smtClean="0"/>
              <a:t>παροχή</a:t>
            </a:r>
            <a:r>
              <a:rPr lang="en-US" b="1" dirty="0" smtClean="0"/>
              <a:t> 1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sz="2400" dirty="0"/>
              <a:t>Επηρεάζεται:</a:t>
            </a:r>
          </a:p>
          <a:p>
            <a:pPr>
              <a:spcBef>
                <a:spcPts val="600"/>
              </a:spcBef>
            </a:pPr>
            <a:r>
              <a:rPr lang="el-GR" altLang="el-GR" sz="2400" dirty="0"/>
              <a:t>Κλίση αυλακιών</a:t>
            </a:r>
          </a:p>
          <a:p>
            <a:pPr>
              <a:spcBef>
                <a:spcPts val="600"/>
              </a:spcBef>
            </a:pPr>
            <a:r>
              <a:rPr lang="el-GR" altLang="el-GR" sz="2400" dirty="0"/>
              <a:t>Μηχανική σύσταση-δομή </a:t>
            </a:r>
            <a:r>
              <a:rPr lang="el-GR" altLang="el-GR" sz="2400" dirty="0" err="1"/>
              <a:t>εδάφος</a:t>
            </a:r>
            <a:endParaRPr lang="el-GR" altLang="el-GR" sz="2400" dirty="0"/>
          </a:p>
          <a:p>
            <a:pPr>
              <a:spcBef>
                <a:spcPts val="600"/>
              </a:spcBef>
            </a:pPr>
            <a:r>
              <a:rPr lang="el-GR" altLang="el-GR" sz="2400" dirty="0"/>
              <a:t>Παροχή νερού</a:t>
            </a:r>
          </a:p>
          <a:p>
            <a:pPr>
              <a:spcBef>
                <a:spcPts val="600"/>
              </a:spcBef>
            </a:pPr>
            <a:r>
              <a:rPr lang="el-GR" altLang="el-GR" sz="2400" dirty="0"/>
              <a:t>Κλίση πρανών (συνήθως Φ=1 και Φ=1,5 στα αμμώδη</a:t>
            </a:r>
            <a:r>
              <a:rPr lang="el-GR" altLang="el-GR" sz="2400" dirty="0" smtClean="0"/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altLang="el-GR" sz="2400" dirty="0"/>
              <a:t>Δοκιμές -&gt; διάβρωση και θολότητα (5 </a:t>
            </a:r>
            <a:r>
              <a:rPr lang="en-US" altLang="el-GR" sz="2400" dirty="0"/>
              <a:t>min)</a:t>
            </a:r>
            <a:endParaRPr lang="el-GR" altLang="el-GR" sz="2400" dirty="0"/>
          </a:p>
          <a:p>
            <a:pPr marL="0" indent="0">
              <a:spcBef>
                <a:spcPts val="600"/>
              </a:spcBef>
              <a:buNone/>
            </a:pPr>
            <a:r>
              <a:rPr lang="en-US" altLang="el-GR" sz="2400" dirty="0" smtClean="0"/>
              <a:t>Q = 0,63 / S </a:t>
            </a:r>
            <a:r>
              <a:rPr lang="el-GR" altLang="el-GR" sz="2400" dirty="0" smtClean="0"/>
              <a:t>όπου </a:t>
            </a:r>
          </a:p>
          <a:p>
            <a:pPr>
              <a:spcBef>
                <a:spcPts val="600"/>
              </a:spcBef>
            </a:pPr>
            <a:r>
              <a:rPr lang="en-US" altLang="el-GR" sz="2400" dirty="0" smtClean="0"/>
              <a:t>Q </a:t>
            </a:r>
            <a:r>
              <a:rPr lang="el-GR" altLang="el-GR" sz="2400" dirty="0" smtClean="0"/>
              <a:t>η μέγιστη επιτρεπόμενη παροχή (</a:t>
            </a:r>
            <a:r>
              <a:rPr lang="en-US" altLang="el-GR" sz="2400" dirty="0"/>
              <a:t>l</a:t>
            </a:r>
            <a:r>
              <a:rPr lang="en-US" altLang="el-GR" sz="2400" dirty="0" smtClean="0"/>
              <a:t>/s)</a:t>
            </a:r>
            <a:r>
              <a:rPr lang="el-GR" altLang="el-GR" sz="2400" dirty="0" smtClean="0"/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altLang="el-GR" sz="2400" dirty="0" smtClean="0"/>
              <a:t>και </a:t>
            </a:r>
          </a:p>
          <a:p>
            <a:pPr>
              <a:spcBef>
                <a:spcPts val="600"/>
              </a:spcBef>
            </a:pPr>
            <a:r>
              <a:rPr lang="en-US" altLang="el-GR" sz="2400" dirty="0" smtClean="0"/>
              <a:t>S </a:t>
            </a:r>
            <a:r>
              <a:rPr lang="el-GR" altLang="el-GR" sz="2400" dirty="0" smtClean="0"/>
              <a:t>η κλίση αυλακιού(%)</a:t>
            </a:r>
            <a:endParaRPr lang="el-GR" altLang="el-GR" sz="2400" dirty="0"/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08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Μέγιστη επιτρεπόμενη </a:t>
            </a:r>
            <a:r>
              <a:rPr lang="el-GR" b="1" dirty="0" smtClean="0"/>
              <a:t>παροχή</a:t>
            </a:r>
            <a:r>
              <a:rPr lang="en-US" b="1" dirty="0" smtClean="0"/>
              <a:t> 2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sz="2400" dirty="0"/>
              <a:t>Η ομοιομορφία εφαρμογής του νερού επηρεάζεται:</a:t>
            </a:r>
          </a:p>
          <a:p>
            <a:pPr>
              <a:spcBef>
                <a:spcPts val="600"/>
              </a:spcBef>
            </a:pPr>
            <a:r>
              <a:rPr lang="el-GR" altLang="el-GR" sz="2400" dirty="0"/>
              <a:t>Παροχή άρδευσης</a:t>
            </a:r>
          </a:p>
          <a:p>
            <a:pPr>
              <a:spcBef>
                <a:spcPts val="600"/>
              </a:spcBef>
            </a:pPr>
            <a:r>
              <a:rPr lang="el-GR" altLang="el-GR" sz="2400" dirty="0"/>
              <a:t>Μήκος διαδρομής</a:t>
            </a:r>
          </a:p>
          <a:p>
            <a:pPr>
              <a:spcBef>
                <a:spcPts val="600"/>
              </a:spcBef>
            </a:pPr>
            <a:r>
              <a:rPr lang="el-GR" altLang="el-GR" sz="2400" dirty="0"/>
              <a:t>Διηθητικότητα εδάφους</a:t>
            </a:r>
          </a:p>
          <a:p>
            <a:pPr>
              <a:spcBef>
                <a:spcPts val="600"/>
              </a:spcBef>
            </a:pPr>
            <a:r>
              <a:rPr lang="el-GR" altLang="el-GR" sz="2400" dirty="0" smtClean="0"/>
              <a:t>Ταχύτητα ροής</a:t>
            </a:r>
            <a:endParaRPr lang="en-US" altLang="el-GR" sz="2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l-GR" altLang="el-GR" sz="2400" dirty="0" smtClean="0"/>
              <a:t>Ο παραπάνω παράγοντας της ταχύτητας ροής εξαρτάται:</a:t>
            </a:r>
          </a:p>
          <a:p>
            <a:pPr>
              <a:spcBef>
                <a:spcPts val="600"/>
              </a:spcBef>
            </a:pPr>
            <a:r>
              <a:rPr lang="el-GR" altLang="el-GR" sz="2400" dirty="0"/>
              <a:t>Κλίσης επιφάνειας</a:t>
            </a:r>
          </a:p>
          <a:p>
            <a:pPr>
              <a:spcBef>
                <a:spcPts val="600"/>
              </a:spcBef>
            </a:pPr>
            <a:r>
              <a:rPr lang="el-GR" altLang="el-GR" sz="2400" dirty="0"/>
              <a:t>Τραχύτητας επιφανειακού εδάφους</a:t>
            </a:r>
          </a:p>
          <a:p>
            <a:pPr>
              <a:spcBef>
                <a:spcPts val="600"/>
              </a:spcBef>
            </a:pPr>
            <a:r>
              <a:rPr lang="el-GR" altLang="el-GR" sz="2400" dirty="0"/>
              <a:t>Πυκνότητας καλλιέργειας</a:t>
            </a:r>
          </a:p>
          <a:p>
            <a:pPr marL="0" indent="0">
              <a:spcBef>
                <a:spcPts val="600"/>
              </a:spcBef>
              <a:buNone/>
            </a:pPr>
            <a:endParaRPr lang="en-US" altLang="el-GR" sz="2400" dirty="0"/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Διήθηση του νερού στα αυλάκια</a:t>
            </a:r>
          </a:p>
        </p:txBody>
      </p:sp>
      <p:pic>
        <p:nvPicPr>
          <p:cNvPr id="30" name="Θέση περιεχομένου 29" descr="Εικόνα άρδευσης όπου απεικονίζονται σχηματικά η διήθηση νερού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7547" y="1600200"/>
            <a:ext cx="6068905" cy="4525963"/>
          </a:xfrm>
          <a:prstGeom prst="rect">
            <a:avLst/>
          </a:prstGeom>
        </p:spPr>
      </p:pic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4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Χαρακτηριστικά άρδευσης με αυλάκια</a:t>
            </a: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sz="2800" dirty="0"/>
              <a:t>Για καλύτερη ομοιομορφία πρέπει το νερό να παραμείνει στο αυλάκι για ίσο χρόνο σε όλα τα σημεία </a:t>
            </a:r>
            <a:r>
              <a:rPr lang="el-GR" altLang="el-GR" sz="2800" dirty="0" smtClean="0"/>
              <a:t>του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altLang="el-GR" sz="2800" dirty="0"/>
              <a:t>Η εύρεση του καλύτερου συνδυασμού των παραγόντων γίνεται </a:t>
            </a:r>
          </a:p>
          <a:p>
            <a:pPr>
              <a:spcBef>
                <a:spcPts val="600"/>
              </a:spcBef>
            </a:pPr>
            <a:r>
              <a:rPr lang="el-GR" altLang="el-GR" sz="2800" dirty="0"/>
              <a:t>Με δοκιμαστικές αρδεύσεις σε 2-3 αυλάκια.</a:t>
            </a:r>
          </a:p>
          <a:p>
            <a:pPr>
              <a:spcBef>
                <a:spcPts val="600"/>
              </a:spcBef>
            </a:pPr>
            <a:r>
              <a:rPr lang="el-GR" altLang="el-GR" sz="2800" dirty="0"/>
              <a:t>Αλλάζουμε το μήκος ή την παροχή και το χρόνο διακοπής του νερού. </a:t>
            </a:r>
            <a:endParaRPr lang="el-GR" altLang="el-GR" sz="28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l-GR" altLang="el-GR" sz="2800" dirty="0"/>
              <a:t>Χρειάζονται: </a:t>
            </a:r>
            <a:endParaRPr lang="el-GR" altLang="el-GR" sz="2800" dirty="0" smtClean="0"/>
          </a:p>
          <a:p>
            <a:pPr>
              <a:spcBef>
                <a:spcPts val="600"/>
              </a:spcBef>
            </a:pPr>
            <a:r>
              <a:rPr lang="el-GR" altLang="el-GR" sz="2800" dirty="0" smtClean="0"/>
              <a:t>καμπύλες </a:t>
            </a:r>
            <a:r>
              <a:rPr lang="el-GR" altLang="el-GR" sz="2800" dirty="0"/>
              <a:t>προωθήσεως</a:t>
            </a:r>
          </a:p>
          <a:p>
            <a:pPr>
              <a:spcBef>
                <a:spcPts val="600"/>
              </a:spcBef>
            </a:pPr>
            <a:r>
              <a:rPr lang="el-GR" altLang="el-GR" sz="2800" dirty="0" smtClean="0"/>
              <a:t>καμπύλες </a:t>
            </a:r>
            <a:r>
              <a:rPr lang="el-GR" altLang="el-GR" sz="2800" dirty="0"/>
              <a:t>αποχωρήσεως</a:t>
            </a:r>
          </a:p>
          <a:p>
            <a:pPr marL="0" indent="0">
              <a:spcBef>
                <a:spcPts val="600"/>
              </a:spcBef>
              <a:buNone/>
            </a:pPr>
            <a:endParaRPr lang="el-GR" altLang="el-GR" sz="2800" dirty="0" smtClean="0"/>
          </a:p>
          <a:p>
            <a:pPr marL="0" indent="0">
              <a:spcBef>
                <a:spcPts val="600"/>
              </a:spcBef>
              <a:buNone/>
            </a:pPr>
            <a:endParaRPr lang="el-GR" altLang="el-GR" sz="2800" dirty="0" smtClean="0"/>
          </a:p>
          <a:p>
            <a:pPr marL="0" indent="0">
              <a:spcBef>
                <a:spcPts val="600"/>
              </a:spcBef>
              <a:buNone/>
            </a:pPr>
            <a:endParaRPr lang="el-GR" altLang="el-GR" sz="2800" dirty="0"/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95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Άρδευση με αυλάκια με καλή κατανομή</a:t>
            </a:r>
            <a:endParaRPr lang="el-GR" sz="3600" b="1" dirty="0"/>
          </a:p>
        </p:txBody>
      </p:sp>
      <p:pic>
        <p:nvPicPr>
          <p:cNvPr id="7" name="Θέση περιεχομένου 6" descr="Εικόνα άρδευσης όπου απεικονίζονται τα αυλάκια με καλή κατανομή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8824" y="2866399"/>
            <a:ext cx="5706351" cy="1993565"/>
          </a:xfrm>
          <a:prstGeom prst="rect">
            <a:avLst/>
          </a:prstGeom>
        </p:spPr>
      </p:pic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44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Άρδευση με αυλάκια με μικρή παροχή</a:t>
            </a:r>
            <a:endParaRPr lang="el-GR" sz="3600" b="1" dirty="0"/>
          </a:p>
        </p:txBody>
      </p:sp>
      <p:pic>
        <p:nvPicPr>
          <p:cNvPr id="4" name="Θέση περιεχομένου 3" descr="Εικόνα άρδευσης όπου απεικονίζονται τα αυλάκια με μικρή παροχή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8824" y="2403063"/>
            <a:ext cx="5706351" cy="2920237"/>
          </a:xfrm>
          <a:prstGeom prst="rect">
            <a:avLst/>
          </a:prstGeom>
        </p:spPr>
      </p:pic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Άρδευση </a:t>
            </a:r>
            <a:r>
              <a:rPr lang="el-GR" sz="3600" b="1" dirty="0"/>
              <a:t>με αυλάκια με </a:t>
            </a:r>
            <a:r>
              <a:rPr lang="el-GR" sz="3600" b="1" dirty="0" smtClean="0"/>
              <a:t>μεγάλη παροχή</a:t>
            </a:r>
            <a:endParaRPr lang="el-GR" sz="3600" b="1" dirty="0"/>
          </a:p>
        </p:txBody>
      </p:sp>
      <p:pic>
        <p:nvPicPr>
          <p:cNvPr id="4" name="Θέση περιεχομένου 3" descr="Εικόνα άρδευσης όπου απεικονίζονται τα αυλάκια με μεγάλη παροχή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8824" y="2774951"/>
            <a:ext cx="5706351" cy="2176461"/>
          </a:xfrm>
          <a:prstGeom prst="rect">
            <a:avLst/>
          </a:prstGeom>
        </p:spPr>
      </p:pic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55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b="1" dirty="0" smtClean="0">
                <a:latin typeface="Calibri" panose="020F0502020204030204" pitchFamily="34" charset="0"/>
              </a:rPr>
              <a:t>Χρηματοδότηση</a:t>
            </a:r>
            <a:r>
              <a:rPr lang="el-GR" b="1" dirty="0" smtClean="0"/>
              <a:t> </a:t>
            </a:r>
          </a:p>
        </p:txBody>
      </p:sp>
      <p:sp>
        <p:nvSpPr>
          <p:cNvPr id="4099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l-GR" sz="2000" dirty="0" smtClean="0">
                <a:latin typeface="Calibri" panose="020F0502020204030204" pitchFamily="34" charset="0"/>
              </a:rPr>
              <a:t>Το παρόν εκπαιδευτικό υλικό έχει αναπτυχθεί στο πλαίσιο του εκπαιδευτικού έργου του διδάσκοντα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r>
              <a:rPr lang="el-GR" sz="2000" dirty="0" smtClean="0">
                <a:latin typeface="Calibri" panose="020F0502020204030204" pitchFamily="34" charset="0"/>
              </a:rPr>
              <a:t> 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Το έργο «</a:t>
            </a:r>
            <a:r>
              <a:rPr lang="el-G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Ανοικτά Ακαδημαϊκά Μαθήματα στο </a:t>
            </a:r>
            <a:r>
              <a:rPr lang="el-GR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Τ.Ε.Ι. </a:t>
            </a:r>
            <a:r>
              <a:rPr lang="el-G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Θεσσαλίας</a:t>
            </a: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» έχει χρηματοδοτήσει μόνο τη αναδιαμόρφωση του εκπαιδευτικού υλικού</a:t>
            </a:r>
            <a:r>
              <a:rPr lang="el-GR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  <a:endParaRPr lang="el-GR" sz="2000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l-GR" sz="2000" dirty="0" smtClean="0">
                <a:latin typeface="Calibri" panose="020F0502020204030204" pitchFamily="34" charset="0"/>
              </a:rPr>
              <a:t>Το έργο υλοποιείται στο πλαίσιο του Επιχειρησιακού Προγράμματος  «Εκπαίδευση και Δια Βίου Μάθηση» και συγχρηματοδοτείται από την Ευρωπαϊκή Ένωση (Ευρωπαϊκό Κοινωνικό Ταμείο) και από εθνικούς πόρους</a:t>
            </a:r>
            <a:r>
              <a:rPr lang="en-US" sz="2000" dirty="0" smtClean="0">
                <a:latin typeface="Calibri" panose="020F0502020204030204" pitchFamily="34" charset="0"/>
              </a:rPr>
              <a:t>. </a:t>
            </a:r>
            <a:endParaRPr lang="el-GR" sz="2000" dirty="0" smtClean="0">
              <a:latin typeface="Calibri" panose="020F0502020204030204" pitchFamily="34" charset="0"/>
            </a:endParaRPr>
          </a:p>
        </p:txBody>
      </p:sp>
      <p:pic>
        <p:nvPicPr>
          <p:cNvPr id="6" name="Εικόνα 1" descr=" Λογότυπο επιχειρησιακού προγράμματος εκπαίδευση και δια βίου μάθηση.   ">
            <a:hlinkClick r:id="rId4" tooltip="Μετάβαση σε www.edulll.gr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221163"/>
            <a:ext cx="7848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034B054-DA0D-4AD9-A3C5-59235BE4FE8B}" type="slidenum">
              <a:rPr lang="el-GR" sz="1400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sz="14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34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 smtClean="0"/>
              <a:t>Προϋποθέσεις εφαρμογής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altLang="el-GR" sz="2800" dirty="0"/>
              <a:t>Προετοιμασία έκτασης (για ομοιόμορφη άρδευση)</a:t>
            </a:r>
          </a:p>
          <a:p>
            <a:pPr>
              <a:spcBef>
                <a:spcPts val="600"/>
              </a:spcBef>
            </a:pPr>
            <a:r>
              <a:rPr lang="el-GR" altLang="el-GR" sz="2800" dirty="0"/>
              <a:t>Όχι πολύ </a:t>
            </a:r>
            <a:r>
              <a:rPr lang="el-GR" altLang="el-GR" sz="2800" dirty="0" err="1"/>
              <a:t>υδατοπερατά</a:t>
            </a:r>
            <a:r>
              <a:rPr lang="el-GR" altLang="el-GR" sz="2800" dirty="0"/>
              <a:t> εδάφη</a:t>
            </a:r>
          </a:p>
          <a:p>
            <a:pPr>
              <a:spcBef>
                <a:spcPts val="600"/>
              </a:spcBef>
            </a:pPr>
            <a:r>
              <a:rPr lang="el-GR" altLang="el-GR" sz="2800" dirty="0"/>
              <a:t>Όχι σε αβαθή εδάφη</a:t>
            </a:r>
          </a:p>
          <a:p>
            <a:pPr>
              <a:spcBef>
                <a:spcPts val="600"/>
              </a:spcBef>
            </a:pPr>
            <a:r>
              <a:rPr lang="el-GR" altLang="el-GR" sz="2800" dirty="0"/>
              <a:t>Όχι σε απότομες κλίσεις</a:t>
            </a:r>
          </a:p>
          <a:p>
            <a:pPr>
              <a:spcBef>
                <a:spcPts val="600"/>
              </a:spcBef>
            </a:pPr>
            <a:r>
              <a:rPr lang="el-GR" altLang="el-GR" sz="2800" dirty="0"/>
              <a:t>Όχι σε ανώμαλα εδάφη</a:t>
            </a:r>
          </a:p>
          <a:p>
            <a:pPr>
              <a:spcBef>
                <a:spcPts val="600"/>
              </a:spcBef>
            </a:pPr>
            <a:r>
              <a:rPr lang="el-GR" altLang="el-GR" sz="2800" dirty="0"/>
              <a:t>Όχι σε μη καλά </a:t>
            </a:r>
            <a:r>
              <a:rPr lang="el-GR" altLang="el-GR" sz="2800" dirty="0" err="1"/>
              <a:t>στραγγιζόμενα</a:t>
            </a:r>
            <a:r>
              <a:rPr lang="el-GR" altLang="el-GR" sz="2800" dirty="0"/>
              <a:t> εδάφη</a:t>
            </a:r>
          </a:p>
          <a:p>
            <a:pPr>
              <a:spcBef>
                <a:spcPts val="600"/>
              </a:spcBef>
            </a:pPr>
            <a:r>
              <a:rPr lang="el-GR" altLang="el-GR" sz="2800" dirty="0"/>
              <a:t>Όχι σε μικρές παροχές</a:t>
            </a:r>
          </a:p>
          <a:p>
            <a:pPr marL="0" indent="0">
              <a:spcBef>
                <a:spcPts val="600"/>
              </a:spcBef>
              <a:buNone/>
            </a:pPr>
            <a:endParaRPr lang="el-GR" altLang="el-GR" sz="2800" dirty="0"/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4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b="1" dirty="0" smtClean="0"/>
              <a:t>Βιβλιογραφία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FAO (1989). FAO Irrigation and Drainage Paper 45: Guidelines for designing and evaluating surface irrigation systems.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James, L.G. (1988). Principles of Farm Irrigation System Design. New York : Wiley.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Walker, W.R.; </a:t>
            </a:r>
            <a:r>
              <a:rPr lang="en-US" sz="2000" dirty="0" err="1"/>
              <a:t>Skogerboe</a:t>
            </a:r>
            <a:r>
              <a:rPr lang="en-US" sz="2000" dirty="0"/>
              <a:t>, G.V. (1987). Surface irrigation: Theory and practice. Prentice-Hall, Englewood Cliffs.</a:t>
            </a: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58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  <p:sp>
        <p:nvSpPr>
          <p:cNvPr id="3" name="Υπότιτλος 1"/>
          <p:cNvSpPr>
            <a:spLocks noGrp="1"/>
          </p:cNvSpPr>
          <p:nvPr>
            <p:ph type="subTitle" idx="1"/>
          </p:nvPr>
        </p:nvSpPr>
        <p:spPr bwMode="gray"/>
        <p:txBody>
          <a:bodyPr>
            <a:normAutofit/>
          </a:bodyPr>
          <a:lstStyle/>
          <a:p>
            <a:pPr algn="r"/>
            <a:endParaRPr lang="el-GR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Επεξεργασία: Μέγας Χρήστος</a:t>
            </a: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Εικόνα 1" descr=" Λογότυπο για άδειες χρήσης creative commons, b y, n c, s a ">
            <a:hlinkClick r:id="rId3" tooltip="Μετάβαση στην Άδεια Χρήσης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59" y="5949280"/>
            <a:ext cx="1583921" cy="554177"/>
          </a:xfrm>
          <a:prstGeom prst="rect">
            <a:avLst/>
          </a:prstGeom>
        </p:spPr>
      </p:pic>
      <p:pic>
        <p:nvPicPr>
          <p:cNvPr id="7" name="Εικόνα 2" descr="Λογότυπο επιχειρησιακού προγράμματος εκπαίδευση και δια βίου μάθηση ">
            <a:hlinkClick r:id="rId5" tooltip="Μετάβαση στο www.edulll.gr/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563880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75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/>
              <a:t>Σημειώματα</a:t>
            </a:r>
            <a:endParaRPr lang="el-GR" cap="none" dirty="0"/>
          </a:p>
        </p:txBody>
      </p:sp>
    </p:spTree>
    <p:extLst>
      <p:ext uri="{BB962C8B-B14F-4D97-AF65-F5344CB8AC3E}">
        <p14:creationId xmlns:p14="http://schemas.microsoft.com/office/powerpoint/2010/main" val="25434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b="1" dirty="0"/>
              <a:t>Σημείωμα Ιστορικού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Εκδόσεων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>Έργου</a:t>
            </a:r>
            <a:endParaRPr lang="el-GR" sz="4000" b="1" dirty="0"/>
          </a:p>
        </p:txBody>
      </p:sp>
      <p:sp>
        <p:nvSpPr>
          <p:cNvPr id="5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l-GR" sz="2000" dirty="0" smtClean="0"/>
          </a:p>
          <a:p>
            <a:pPr marL="0" indent="0">
              <a:spcBef>
                <a:spcPts val="0"/>
              </a:spcBef>
              <a:spcAft>
                <a:spcPts val="4200"/>
              </a:spcAft>
              <a:buNone/>
            </a:pPr>
            <a:r>
              <a:rPr lang="el-GR" sz="2800" dirty="0" smtClean="0"/>
              <a:t>Το </a:t>
            </a:r>
            <a:r>
              <a:rPr lang="el-GR" sz="2800" dirty="0"/>
              <a:t>παρόν έργο αποτελεί την έκδοση </a:t>
            </a:r>
            <a:r>
              <a:rPr lang="en-US" sz="2800" dirty="0" smtClean="0"/>
              <a:t>1</a:t>
            </a:r>
            <a:r>
              <a:rPr lang="el-GR" sz="2800" dirty="0" smtClean="0"/>
              <a:t>.</a:t>
            </a:r>
            <a:r>
              <a:rPr lang="en-US" sz="2800" dirty="0" smtClean="0"/>
              <a:t>00</a:t>
            </a:r>
            <a:r>
              <a:rPr lang="el-GR" sz="2800" dirty="0" smtClean="0"/>
              <a:t>.</a:t>
            </a:r>
            <a:endParaRPr lang="el-GR" sz="2800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 smtClean="0"/>
              <a:t>Έχουν προηγηθεί οι κάτωθι εκδόσεις: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 smtClean="0"/>
              <a:t>Έκδοση </a:t>
            </a:r>
            <a:r>
              <a:rPr lang="el-GR" sz="2000" dirty="0" smtClean="0">
                <a:solidFill>
                  <a:srgbClr val="FF0000"/>
                </a:solidFill>
              </a:rPr>
              <a:t>Χ1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Υ1Ζ1</a:t>
            </a:r>
            <a:r>
              <a:rPr lang="el-GR" sz="2000" dirty="0" smtClean="0"/>
              <a:t> διαθέσιμη εδώ. </a:t>
            </a:r>
            <a:r>
              <a:rPr lang="el-GR" sz="2000" dirty="0" smtClean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 smtClean="0">
                <a:solidFill>
                  <a:srgbClr val="92D050"/>
                </a:solidFill>
              </a:rPr>
              <a:t>υπερσύνδεσμο</a:t>
            </a:r>
            <a:r>
              <a:rPr lang="el-GR" sz="2000" dirty="0" smtClean="0">
                <a:solidFill>
                  <a:srgbClr val="92D050"/>
                </a:solidFill>
              </a:rPr>
              <a:t>).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 smtClean="0"/>
              <a:t>Έκδοση </a:t>
            </a:r>
            <a:r>
              <a:rPr lang="el-GR" sz="2000" dirty="0" smtClean="0">
                <a:solidFill>
                  <a:srgbClr val="FF0000"/>
                </a:solidFill>
              </a:rPr>
              <a:t>Χ2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Υ2Ζ2</a:t>
            </a:r>
            <a:r>
              <a:rPr lang="el-GR" sz="2000" dirty="0" smtClean="0"/>
              <a:t> διαθέσιμη εδώ. </a:t>
            </a:r>
            <a:r>
              <a:rPr lang="el-GR" sz="2000" dirty="0" smtClean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 smtClean="0">
                <a:solidFill>
                  <a:srgbClr val="92D050"/>
                </a:solidFill>
              </a:rPr>
              <a:t>υπερσύνδεσμο</a:t>
            </a:r>
            <a:r>
              <a:rPr lang="el-GR" sz="2000" dirty="0" smtClean="0">
                <a:solidFill>
                  <a:srgbClr val="92D050"/>
                </a:solidFill>
              </a:rPr>
              <a:t>).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000" dirty="0" smtClean="0"/>
              <a:t>Έκδοση </a:t>
            </a:r>
            <a:r>
              <a:rPr lang="el-GR" sz="2000" dirty="0" smtClean="0">
                <a:solidFill>
                  <a:srgbClr val="FF0000"/>
                </a:solidFill>
              </a:rPr>
              <a:t>Χ3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Υ3Ζ3</a:t>
            </a:r>
            <a:r>
              <a:rPr lang="el-GR" sz="2000" dirty="0" smtClean="0"/>
              <a:t> διαθέσιμη εδώ. </a:t>
            </a:r>
            <a:r>
              <a:rPr lang="el-GR" sz="2000" dirty="0" smtClean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 smtClean="0">
                <a:solidFill>
                  <a:srgbClr val="92D050"/>
                </a:solidFill>
              </a:rPr>
              <a:t>υπερσύνδεσμο</a:t>
            </a:r>
            <a:r>
              <a:rPr lang="el-GR" sz="2000" dirty="0" smtClean="0">
                <a:solidFill>
                  <a:srgbClr val="92D050"/>
                </a:solidFill>
              </a:rPr>
              <a:t>).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40259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Αναφοράς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n-US" sz="2400" dirty="0" smtClean="0"/>
              <a:t>Copyright</a:t>
            </a:r>
            <a:r>
              <a:rPr lang="el-GR" sz="2400" dirty="0" smtClean="0"/>
              <a:t> Τεχνολογικό Εκπαιδευτικό Ίδρυμα Θεσσαλίας</a:t>
            </a:r>
            <a:r>
              <a:rPr lang="en-US" sz="2400" dirty="0" smtClean="0"/>
              <a:t>, </a:t>
            </a:r>
            <a:r>
              <a:rPr lang="el-GR" sz="2400" dirty="0" smtClean="0"/>
              <a:t>Παναγιώτης </a:t>
            </a:r>
            <a:r>
              <a:rPr lang="el-GR" sz="2400" dirty="0" err="1" smtClean="0"/>
              <a:t>Βύρλας</a:t>
            </a:r>
            <a:r>
              <a:rPr lang="el-GR" sz="2400" dirty="0" smtClean="0"/>
              <a:t> 2015. Παναγιώτης </a:t>
            </a:r>
            <a:r>
              <a:rPr lang="el-GR" sz="2400" dirty="0" err="1" smtClean="0"/>
              <a:t>Βύρλας</a:t>
            </a:r>
            <a:r>
              <a:rPr lang="el-GR" sz="2400" dirty="0" smtClean="0"/>
              <a:t> </a:t>
            </a:r>
            <a:br>
              <a:rPr lang="el-GR" sz="2400" dirty="0" smtClean="0"/>
            </a:br>
            <a:r>
              <a:rPr lang="el-GR" sz="2400" dirty="0" smtClean="0"/>
              <a:t>«Αρδευτική Μηχανική» Έκδοση 1.0 Λάρισα  01/09/2015 . </a:t>
            </a:r>
            <a:r>
              <a:rPr lang="el-GR" sz="2400" dirty="0"/>
              <a:t>Διαθέσιμο από τη δικτυακή </a:t>
            </a:r>
            <a:r>
              <a:rPr lang="el-GR" sz="2400" dirty="0" smtClean="0"/>
              <a:t>διεύθυνση: </a:t>
            </a:r>
            <a:r>
              <a:rPr lang="en-US" sz="2400" dirty="0" smtClean="0">
                <a:solidFill>
                  <a:srgbClr val="FF0000"/>
                </a:solidFill>
                <a:hlinkClick r:id="rId3" tooltip="Μετάβαση στην ιστοσελίδα του μαθήματος"/>
              </a:rPr>
              <a:t>http://cdev.teilar.gr/courses/AGR100/index.php</a:t>
            </a:r>
            <a:r>
              <a:rPr lang="el-GR" sz="2400" dirty="0" smtClean="0"/>
              <a:t>.</a:t>
            </a:r>
            <a:endParaRPr lang="el-GR" sz="24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83510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905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</a:t>
            </a:r>
            <a:r>
              <a:rPr lang="en-US" sz="2000" dirty="0" smtClean="0"/>
              <a:t>Creative Commons</a:t>
            </a:r>
            <a:r>
              <a:rPr lang="el-GR" sz="2000" dirty="0" smtClean="0"/>
              <a:t>: Αναφορά - </a:t>
            </a:r>
            <a:r>
              <a:rPr lang="el-GR" sz="2000" dirty="0"/>
              <a:t>Μη Εμπορική </a:t>
            </a:r>
            <a:r>
              <a:rPr lang="el-GR" sz="2000" dirty="0" smtClean="0"/>
              <a:t>Χρήση - </a:t>
            </a:r>
            <a:r>
              <a:rPr lang="el-GR" sz="2000" dirty="0"/>
              <a:t>Παρόμοια </a:t>
            </a:r>
            <a:r>
              <a:rPr lang="el-GR" sz="2000" dirty="0" smtClean="0"/>
              <a:t>Διανομή, </a:t>
            </a:r>
            <a:r>
              <a:rPr lang="el-GR" sz="2000" dirty="0"/>
              <a:t>4.0 [1] ή μεταγενέστερη, Διεθνής </a:t>
            </a:r>
            <a:r>
              <a:rPr lang="el-GR" sz="2000" dirty="0" smtClean="0"/>
              <a:t>Έκδοση.</a:t>
            </a:r>
            <a:r>
              <a:rPr lang="en-US" sz="2000" dirty="0" smtClean="0"/>
              <a:t> </a:t>
            </a:r>
            <a:r>
              <a:rPr lang="el-GR" sz="2000" dirty="0" smtClean="0"/>
              <a:t>Εξαιρούνται </a:t>
            </a:r>
            <a:r>
              <a:rPr lang="el-GR" sz="2000" dirty="0"/>
              <a:t>τα αυτοτελή έργα τρίτων π.χ. φωτογραφίες, διαγράμματα </a:t>
            </a:r>
            <a:r>
              <a:rPr lang="el-GR" sz="2000" dirty="0" smtClean="0"/>
              <a:t>κ.λπ., τα </a:t>
            </a:r>
            <a:r>
              <a:rPr lang="el-GR" sz="2000" dirty="0"/>
              <a:t>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Εικόνα 1" descr=" Λογότυπο για άδειες χρήσης creative commons, b y, n c, s a " title="Λογότυπο creative commons">
            <a:hlinkClick r:id="rId4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22" y="358140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Θέση περιεχομένου 2"/>
          <p:cNvSpPr txBox="1"/>
          <p:nvPr/>
        </p:nvSpPr>
        <p:spPr>
          <a:xfrm>
            <a:off x="533400" y="4224704"/>
            <a:ext cx="8229600" cy="22522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l-GR" sz="1400" dirty="0"/>
              <a:t>[1] </a:t>
            </a:r>
            <a:r>
              <a:rPr lang="en-US" sz="1400" dirty="0" smtClean="0">
                <a:hlinkClick r:id="rId4" tooltip="Μετάβαση στην Άδεια Χρήσης"/>
              </a:rPr>
              <a:t>http://creativecommons.org/licenses/by-nc-sa/4.0/</a:t>
            </a:r>
            <a:endParaRPr lang="el-GR" sz="1400" dirty="0"/>
          </a:p>
          <a:p>
            <a:r>
              <a:rPr lang="el-GR" sz="1400" dirty="0"/>
              <a:t>Ως </a:t>
            </a:r>
            <a:r>
              <a:rPr lang="el-GR" sz="1400" b="1" dirty="0"/>
              <a:t>Μη Εμπορική</a:t>
            </a:r>
            <a:r>
              <a:rPr lang="el-GR" sz="1400" dirty="0"/>
              <a:t> ορίζεται η χρήση: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r>
              <a:rPr lang="el-GR" sz="1400" dirty="0"/>
              <a:t>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dirty="0"/>
              <a:t>που</a:t>
            </a:r>
            <a:r>
              <a:rPr lang="en-GB" sz="1400" dirty="0"/>
              <a:t> </a:t>
            </a:r>
            <a:r>
              <a:rPr lang="el-GR" sz="1400" dirty="0"/>
              <a:t>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έργο,</a:t>
            </a:r>
            <a:endParaRPr lang="el-GR" sz="1400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400" dirty="0"/>
              <a:t>που</a:t>
            </a:r>
            <a:r>
              <a:rPr lang="en-GB" sz="1400" dirty="0"/>
              <a:t> </a:t>
            </a:r>
            <a:r>
              <a:rPr lang="el-GR" sz="1400" dirty="0"/>
              <a:t>δεν προσπορίζει στο διανομέα του έργου και</a:t>
            </a:r>
            <a:r>
              <a:rPr lang="en-GB" sz="1400" dirty="0"/>
              <a:t> </a:t>
            </a:r>
            <a:r>
              <a:rPr lang="el-GR" sz="1400" dirty="0" err="1"/>
              <a:t>αδειοδόχο</a:t>
            </a:r>
            <a:r>
              <a:rPr lang="en-GB" sz="1400" dirty="0"/>
              <a:t> </a:t>
            </a:r>
            <a:r>
              <a:rPr lang="el-GR" sz="1400" dirty="0"/>
              <a:t>έμμεσο οικονομικό όφελος (π.χ. διαφημίσεις) από την προβολή του έργου σε διαδικτυακό </a:t>
            </a:r>
            <a:r>
              <a:rPr lang="el-GR" sz="1400" dirty="0" smtClean="0"/>
              <a:t>τόπο.</a:t>
            </a:r>
            <a:endParaRPr lang="el-GR" sz="1400" dirty="0"/>
          </a:p>
          <a:p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</a:t>
            </a:r>
            <a:r>
              <a:rPr lang="el-GR" sz="1400" dirty="0" smtClean="0"/>
              <a:t>.</a:t>
            </a:r>
            <a:endParaRPr lang="el-GR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16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b="1" dirty="0"/>
              <a:t>Σημείωμα Χρήσης </a:t>
            </a:r>
            <a:r>
              <a:rPr lang="el-GR" sz="4000" b="1" dirty="0" smtClean="0"/>
              <a:t>Έργων Τρίτων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n-US" sz="4000" b="1" dirty="0" smtClean="0"/>
              <a:t>(1/2)</a:t>
            </a:r>
            <a:endParaRPr lang="el-GR" sz="4000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 smtClean="0"/>
              <a:t>Το </a:t>
            </a:r>
            <a:r>
              <a:rPr lang="el-GR" sz="24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400" b="1" dirty="0" smtClean="0"/>
              <a:t>Εικόνες/Σχήματα/Διαγράμματα</a:t>
            </a:r>
            <a:r>
              <a:rPr lang="en-US" sz="2400" b="1" dirty="0" smtClean="0"/>
              <a:t>/</a:t>
            </a:r>
            <a:r>
              <a:rPr lang="el-GR" sz="24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1: &lt;αναφορά</a:t>
            </a:r>
            <a:r>
              <a:rPr lang="el-GR" sz="2000" dirty="0">
                <a:solidFill>
                  <a:srgbClr val="FF0000"/>
                </a:solidFill>
              </a:rPr>
              <a:t>&gt;&lt;άδεια με την οποία διατίθεται&gt; </a:t>
            </a:r>
            <a:r>
              <a:rPr lang="el-GR" sz="2000" dirty="0" smtClean="0">
                <a:solidFill>
                  <a:srgbClr val="FF0000"/>
                </a:solidFill>
              </a:rPr>
              <a:t>&lt;σύνδεσμος&gt;&lt;πηγή&gt;&lt;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2: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>
                <a:solidFill>
                  <a:srgbClr val="FF0000"/>
                </a:solidFill>
              </a:rPr>
              <a:t>πηγή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3: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4: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5: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</a:t>
            </a:r>
            <a:r>
              <a:rPr lang="el-GR" sz="2000" dirty="0" err="1">
                <a:solidFill>
                  <a:srgbClr val="FF0000"/>
                </a:solidFill>
              </a:rPr>
              <a:t>σύνδεσμος</a:t>
            </a:r>
            <a:r>
              <a:rPr lang="el-GR" sz="2000" dirty="0" err="1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62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b="1" dirty="0"/>
              <a:t>Σημείωμα Χρήσης </a:t>
            </a:r>
            <a:r>
              <a:rPr lang="el-GR" sz="4000" b="1" dirty="0" smtClean="0"/>
              <a:t>Έργων Τρίτων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n-US" sz="4000" b="1" dirty="0" smtClean="0"/>
              <a:t>(2/2)</a:t>
            </a:r>
            <a:r>
              <a:rPr lang="el-GR" sz="4000" b="1" dirty="0" smtClean="0"/>
              <a:t> </a:t>
            </a:r>
            <a:endParaRPr lang="el-GR" sz="4000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Το </a:t>
            </a:r>
            <a:r>
              <a:rPr lang="el-GR" sz="24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400" b="1" dirty="0" smtClean="0"/>
              <a:t>Πίνακες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1: &lt;αναφορά</a:t>
            </a:r>
            <a:r>
              <a:rPr lang="el-GR" sz="2000" dirty="0">
                <a:solidFill>
                  <a:srgbClr val="FF0000"/>
                </a:solidFill>
              </a:rPr>
              <a:t>&gt;&lt;άδεια με την οποία διατίθεται&gt; </a:t>
            </a:r>
            <a:r>
              <a:rPr lang="el-GR" sz="2000" dirty="0" smtClean="0">
                <a:solidFill>
                  <a:srgbClr val="FF0000"/>
                </a:solidFill>
              </a:rPr>
              <a:t>&lt;σύνδεσμος&gt;&lt;πηγή&gt;&lt;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2: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3: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4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l-GR" sz="24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Αναφοράς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Αδειοδότησης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τη</a:t>
            </a:r>
            <a:r>
              <a:rPr lang="en-US" sz="2000" dirty="0" smtClean="0"/>
              <a:t> </a:t>
            </a:r>
            <a:r>
              <a:rPr lang="el-GR" sz="2000" dirty="0"/>
              <a:t>Δ</a:t>
            </a:r>
            <a:r>
              <a:rPr lang="el-GR" sz="2000" dirty="0" smtClean="0"/>
              <a:t>ήλωση</a:t>
            </a:r>
            <a:r>
              <a:rPr lang="en-US" sz="2000" dirty="0" smtClean="0"/>
              <a:t> </a:t>
            </a:r>
            <a:r>
              <a:rPr lang="el-GR" sz="2000" dirty="0" smtClean="0"/>
              <a:t>Διατήρησης Σημειωμάτων,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</a:t>
            </a:r>
            <a:r>
              <a:rPr lang="el-GR" sz="2000" dirty="0" smtClean="0"/>
              <a:t>).</a:t>
            </a:r>
            <a:endParaRPr lang="el-GR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6849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b="1" dirty="0" smtClean="0"/>
              <a:t>Σκοποί ενότητας </a:t>
            </a:r>
          </a:p>
        </p:txBody>
      </p:sp>
      <p:sp>
        <p:nvSpPr>
          <p:cNvPr id="512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None/>
            </a:pPr>
            <a:r>
              <a:rPr lang="el-GR" dirty="0" smtClean="0"/>
              <a:t>Ο αναγνώστης να μπορεί </a:t>
            </a:r>
            <a:r>
              <a:rPr lang="en-US" dirty="0" smtClean="0"/>
              <a:t> </a:t>
            </a:r>
            <a:r>
              <a:rPr lang="el-GR" dirty="0" smtClean="0"/>
              <a:t>να</a:t>
            </a:r>
            <a:r>
              <a:rPr lang="en-US" dirty="0" smtClean="0"/>
              <a:t> </a:t>
            </a:r>
            <a:r>
              <a:rPr lang="el-GR" dirty="0" smtClean="0"/>
              <a:t>:</a:t>
            </a:r>
          </a:p>
          <a:p>
            <a:pPr marL="1314450" lvl="2" indent="-514350" eaLnBrk="1" hangingPunct="1">
              <a:spcBef>
                <a:spcPts val="0"/>
              </a:spcBef>
              <a:buFont typeface="+mj-lt"/>
              <a:buAutoNum type="arabicParenR"/>
            </a:pPr>
            <a:endParaRPr lang="el-GR" sz="2800" dirty="0" smtClean="0"/>
          </a:p>
          <a:p>
            <a:pPr marL="1314450" lvl="2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l-GR" sz="2800" dirty="0" smtClean="0"/>
              <a:t>Κατανοήσει τις ε</a:t>
            </a:r>
            <a:r>
              <a:rPr lang="el-GR" sz="2800" dirty="0" smtClean="0">
                <a:solidFill>
                  <a:prstClr val="black"/>
                </a:solidFill>
              </a:rPr>
              <a:t>πιφανειακές μεθόδους άρδευσης με αυλάκια</a:t>
            </a:r>
            <a:endParaRPr lang="el-GR" sz="2800" dirty="0" smtClean="0"/>
          </a:p>
          <a:p>
            <a:pPr marL="1314450" lvl="2" indent="-514350" eaLnBrk="1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l-GR" sz="2800" dirty="0" smtClean="0"/>
              <a:t>Διακρίνει τις διαφορές με τις άλλες μεθόδους</a:t>
            </a: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034B054-DA0D-4AD9-A3C5-59235BE4FE8B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36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Περιεχόμενα ενότητας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</a:pPr>
            <a:r>
              <a:rPr lang="el-GR" smtClean="0">
                <a:solidFill>
                  <a:srgbClr val="0070C0"/>
                </a:solidFill>
                <a:hlinkClick r:id="rId2" action="ppaction://hlinksldjump"/>
              </a:rPr>
              <a:t>Τρόποι Διήθησης</a:t>
            </a:r>
            <a:endParaRPr lang="el-GR" dirty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dirty="0" smtClean="0">
                <a:solidFill>
                  <a:srgbClr val="0070C0"/>
                </a:solidFill>
                <a:hlinkClick r:id="rId3" action="ppaction://hlinksldjump"/>
              </a:rPr>
              <a:t>Άρδευση με αυλάκια</a:t>
            </a:r>
            <a:endParaRPr lang="el-GR" dirty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dirty="0" smtClean="0">
                <a:solidFill>
                  <a:srgbClr val="0070C0"/>
                </a:solidFill>
                <a:hlinkClick r:id="rId4" action="ppaction://hlinksldjump"/>
              </a:rPr>
              <a:t>Διατομή – Παροχή νερού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dirty="0" smtClean="0">
                <a:solidFill>
                  <a:srgbClr val="0070C0"/>
                </a:solidFill>
                <a:hlinkClick r:id="rId5" action="ppaction://hlinksldjump"/>
              </a:rPr>
              <a:t>Άρδευση με αυλάκια – Παροχέτευση νερού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dirty="0" smtClean="0">
                <a:solidFill>
                  <a:srgbClr val="0070C0"/>
                </a:solidFill>
                <a:hlinkClick r:id="rId6" action="ppaction://hlinksldjump"/>
              </a:rPr>
              <a:t>Άρδευση με αυλάκια – Πλήρωση σιφωνίου</a:t>
            </a:r>
            <a:endParaRPr lang="el-GR" dirty="0" smtClean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dirty="0" smtClean="0">
                <a:solidFill>
                  <a:srgbClr val="0070C0"/>
                </a:solidFill>
                <a:hlinkClick r:id="rId7" action="ppaction://hlinksldjump"/>
              </a:rPr>
              <a:t>Μέγιστη επιτρεπόμενη παροχή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dirty="0" smtClean="0">
                <a:solidFill>
                  <a:srgbClr val="0070C0"/>
                </a:solidFill>
                <a:hlinkClick r:id="rId8" action="ppaction://hlinksldjump"/>
              </a:rPr>
              <a:t>Χαρακτηριστικά άρδευσης με αυλάκια</a:t>
            </a:r>
            <a:endParaRPr lang="el-GR" dirty="0" smtClean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dirty="0" smtClean="0">
                <a:solidFill>
                  <a:srgbClr val="0070C0"/>
                </a:solidFill>
                <a:hlinkClick r:id="rId9" action="ppaction://hlinksldjump"/>
              </a:rPr>
              <a:t>Προϋποθέσεις εφαρμογής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dirty="0" smtClean="0">
                <a:solidFill>
                  <a:srgbClr val="0070C0"/>
                </a:solidFill>
                <a:hlinkClick r:id="rId10" action="ppaction://hlinksldjump"/>
              </a:rPr>
              <a:t>Βιβλιογραφία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6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Διήθηση 1</a:t>
            </a:r>
            <a:endParaRPr lang="el-GR" sz="3600" b="1" dirty="0"/>
          </a:p>
        </p:txBody>
      </p:sp>
      <p:pic>
        <p:nvPicPr>
          <p:cNvPr id="4" name="Θέση περιεχομένου 3" descr="Εικόνα όπου εξηγείται η διήθηση με ροή ή παροχή νερού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725" y="1671479"/>
            <a:ext cx="7992549" cy="4383404"/>
          </a:xfrm>
          <a:prstGeom prst="rect">
            <a:avLst/>
          </a:prstGeom>
        </p:spPr>
      </p:pic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73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 smtClean="0"/>
              <a:t>Άρδευση με αυλάκια 1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Παροχέτευση στο άνω άκρο με μικρή παροχή</a:t>
            </a:r>
          </a:p>
          <a:p>
            <a:r>
              <a:rPr lang="el-GR" sz="2400" dirty="0"/>
              <a:t>Συνεχώς μειούμενες ποσότητες</a:t>
            </a:r>
          </a:p>
          <a:p>
            <a:r>
              <a:rPr lang="el-GR" sz="2400" dirty="0"/>
              <a:t>Γραμμικές καλλιέργειες – διαβροχή ½ - 1/5 της επιφάνειας</a:t>
            </a:r>
          </a:p>
          <a:p>
            <a:r>
              <a:rPr lang="el-GR" sz="2400" dirty="0"/>
              <a:t>Κατά τη μέγιστη κλίση έως 1%</a:t>
            </a:r>
          </a:p>
          <a:p>
            <a:r>
              <a:rPr lang="el-GR" sz="2400" dirty="0"/>
              <a:t>Από 1-6% κατά τις ισοϋψείς</a:t>
            </a:r>
          </a:p>
          <a:p>
            <a:r>
              <a:rPr lang="el-GR" sz="2400" dirty="0"/>
              <a:t>&gt; 6-8% καταιονισμός</a:t>
            </a: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79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 smtClean="0"/>
              <a:t>Άρδευση με αυλάκια 2</a:t>
            </a:r>
            <a:endParaRPr lang="el-GR" b="1" dirty="0"/>
          </a:p>
        </p:txBody>
      </p:sp>
      <p:pic>
        <p:nvPicPr>
          <p:cNvPr id="4" name="Θέση περιεχομένου 3" descr="Εικόνα άρδευσης όπου απεικονίζονται τα αυλάκια στο χωράφι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7245" y="1417638"/>
            <a:ext cx="6441869" cy="4024280"/>
          </a:xfrm>
          <a:prstGeom prst="rect">
            <a:avLst/>
          </a:prstGeom>
        </p:spPr>
      </p:pic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5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3200" b="1" dirty="0" smtClean="0"/>
              <a:t/>
            </a:r>
            <a:br>
              <a:rPr lang="el-GR" sz="3200" b="1" dirty="0" smtClean="0"/>
            </a:br>
            <a:r>
              <a:rPr lang="el-GR" sz="3200" b="1" dirty="0" smtClean="0"/>
              <a:t>Διήθηση </a:t>
            </a:r>
            <a:r>
              <a:rPr lang="el-GR" sz="3200" b="1" dirty="0"/>
              <a:t>κατακόρυφη-πλευρική και ανοδική σε παρατεταμένη άρδευση</a:t>
            </a:r>
            <a:br>
              <a:rPr lang="el-GR" sz="3200" b="1" dirty="0"/>
            </a:br>
            <a:endParaRPr lang="el-GR" sz="3200" b="1" dirty="0"/>
          </a:p>
        </p:txBody>
      </p:sp>
      <p:pic>
        <p:nvPicPr>
          <p:cNvPr id="4" name="Θέση περιεχομένου 3" descr="Εικόνα όπου απεικονίζεται η παρατεταμένη άρδευση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6437" y="2232360"/>
            <a:ext cx="4871126" cy="3261643"/>
          </a:xfrm>
          <a:prstGeom prst="rect">
            <a:avLst/>
          </a:prstGeom>
        </p:spPr>
      </p:pic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4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 smtClean="0"/>
              <a:t>Διατομή – Παροχή νερού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400" dirty="0"/>
              <a:t>Παροχέτευση στο άνω άκρο με μικρή παροχή</a:t>
            </a:r>
          </a:p>
          <a:p>
            <a:r>
              <a:rPr lang="el-GR" sz="2400" dirty="0"/>
              <a:t>Συνεχώς μειούμενες ποσότητες</a:t>
            </a:r>
          </a:p>
          <a:p>
            <a:r>
              <a:rPr lang="el-GR" sz="2400" dirty="0"/>
              <a:t>Γραμμικές καλλιέργειες – διαβροχή ½ - 1/5 της επιφάνειας</a:t>
            </a:r>
          </a:p>
          <a:p>
            <a:r>
              <a:rPr lang="el-GR" sz="2400" dirty="0"/>
              <a:t>Κατά τη μέγιστη κλίση έως 1%</a:t>
            </a:r>
          </a:p>
          <a:p>
            <a:r>
              <a:rPr lang="el-GR" sz="2400" dirty="0"/>
              <a:t>Από 1-6% κατά τις ισοϋψείς</a:t>
            </a:r>
          </a:p>
          <a:p>
            <a:r>
              <a:rPr lang="el-GR" sz="2400" dirty="0"/>
              <a:t>&gt; 6-8% </a:t>
            </a:r>
            <a:r>
              <a:rPr lang="el-GR" sz="2400" dirty="0" smtClean="0"/>
              <a:t>καταιονισμός</a:t>
            </a:r>
          </a:p>
          <a:p>
            <a:pPr marL="0" indent="0">
              <a:buNone/>
            </a:pPr>
            <a:r>
              <a:rPr lang="el-GR" sz="2400" dirty="0"/>
              <a:t>Διατομή αυλακιών</a:t>
            </a:r>
          </a:p>
          <a:p>
            <a:r>
              <a:rPr lang="el-GR" sz="2400" dirty="0"/>
              <a:t>Συνήθως συμμετρική, τραπεζοειδής, σπανίως τριγωνική</a:t>
            </a:r>
          </a:p>
          <a:p>
            <a:pPr marL="0" indent="0">
              <a:buNone/>
            </a:pPr>
            <a:r>
              <a:rPr lang="el-GR" sz="2400" dirty="0" smtClean="0"/>
              <a:t>Τρόπος </a:t>
            </a:r>
            <a:r>
              <a:rPr lang="el-GR" sz="2400" dirty="0"/>
              <a:t>παροχής νερού</a:t>
            </a:r>
          </a:p>
          <a:p>
            <a:r>
              <a:rPr lang="el-GR" sz="2400" dirty="0"/>
              <a:t>Τριτεύουσα διώρυγα-σιφώνια αλουμινίου ή πλαστικά</a:t>
            </a:r>
          </a:p>
          <a:p>
            <a:r>
              <a:rPr lang="el-GR" sz="2400" dirty="0"/>
              <a:t>Συγχρόνως άρδευση από πολλά αυλάκια</a:t>
            </a:r>
          </a:p>
          <a:p>
            <a:endParaRPr lang="el-GR" sz="2400" dirty="0"/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7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DEFAULTLANGUAGE" val="msoLanguageIDGreek"/>
  <p:tag name="ZHAW.ACCESSIBILITYADDIN.CHECKTIMEDATE" val="29/1/2016 12:00:08 μμ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050,2,6,9,8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098,4099,6,3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7,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2056,6,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D8676CF2-8B97-4886-B294-40CDB102FF0F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969</Words>
  <Application>Microsoft Office PowerPoint</Application>
  <PresentationFormat>Προβολή στην οθόνη (4:3)</PresentationFormat>
  <Paragraphs>169</Paragraphs>
  <Slides>29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0" baseType="lpstr">
      <vt:lpstr>Θέμα του Office</vt:lpstr>
      <vt:lpstr>Αρδευτική Μηχανική</vt:lpstr>
      <vt:lpstr>Χρηματοδότηση </vt:lpstr>
      <vt:lpstr>Σκοποί ενότητας </vt:lpstr>
      <vt:lpstr>Περιεχόμενα ενότητας</vt:lpstr>
      <vt:lpstr>Διήθηση 1</vt:lpstr>
      <vt:lpstr>Άρδευση με αυλάκια 1</vt:lpstr>
      <vt:lpstr>Άρδευση με αυλάκια 2</vt:lpstr>
      <vt:lpstr> Διήθηση κατακόρυφη-πλευρική και ανοδική σε παρατεταμένη άρδευση </vt:lpstr>
      <vt:lpstr>Διατομή – Παροχή νερού</vt:lpstr>
      <vt:lpstr>Άρδευση με αυλάκια – Παροχέτευση νερού</vt:lpstr>
      <vt:lpstr>Άρδευση με αυλάκια – Πλήρωση σιφωνίου</vt:lpstr>
      <vt:lpstr>Άρδευση σε αυλάκια με σιφώνια</vt:lpstr>
      <vt:lpstr>Μέγιστη επιτρεπόμενη παροχή 1</vt:lpstr>
      <vt:lpstr>Μέγιστη επιτρεπόμενη παροχή 2</vt:lpstr>
      <vt:lpstr>Διήθηση του νερού στα αυλάκια</vt:lpstr>
      <vt:lpstr>Χαρακτηριστικά άρδευσης με αυλάκια</vt:lpstr>
      <vt:lpstr>Άρδευση με αυλάκια με καλή κατανομή</vt:lpstr>
      <vt:lpstr>Άρδευση με αυλάκια με μικρή παροχή</vt:lpstr>
      <vt:lpstr>Άρδευση με αυλάκια με μεγάλη παροχή</vt:lpstr>
      <vt:lpstr>Προϋποθέσεις εφαρμογής</vt:lpstr>
      <vt:lpstr>Βιβλιογραφία</vt:lpstr>
      <vt:lpstr>Τέλος ενότητας</vt:lpstr>
      <vt:lpstr>Σημειώματα</vt:lpstr>
      <vt:lpstr>Σημείωμα Ιστορικού  Εκδόσεων Έργου</vt:lpstr>
      <vt:lpstr>Σημείωμα Αναφοράς</vt:lpstr>
      <vt:lpstr>Σημείωμα Αδειοδότησης</vt:lpstr>
      <vt:lpstr>Σημείωμα Χρήσης Έργων Τρίτων  (1/2)</vt:lpstr>
      <vt:lpstr>Σημείωμα Χρήσης Έργων Τρίτων  (2/2) </vt:lpstr>
      <vt:lpstr>Διατήρηση Σημειωμάτων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Προγραμματισμός Επιχειρησιακών Πόρων ERP</dc:title>
  <dc:creator>IOANNIS TZIGOYRAS</dc:creator>
  <cp:lastModifiedBy>Alex</cp:lastModifiedBy>
  <cp:revision>144</cp:revision>
  <dcterms:created xsi:type="dcterms:W3CDTF">2014-09-20T14:32:06Z</dcterms:created>
  <dcterms:modified xsi:type="dcterms:W3CDTF">2016-01-29T10:01:20Z</dcterms:modified>
</cp:coreProperties>
</file>