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7"/>
  </p:notesMasterIdLst>
  <p:sldIdLst>
    <p:sldId id="257" r:id="rId3"/>
    <p:sldId id="264" r:id="rId4"/>
    <p:sldId id="268" r:id="rId5"/>
    <p:sldId id="269" r:id="rId6"/>
    <p:sldId id="270" r:id="rId7"/>
    <p:sldId id="329" r:id="rId8"/>
    <p:sldId id="330" r:id="rId9"/>
    <p:sldId id="299" r:id="rId10"/>
    <p:sldId id="306" r:id="rId11"/>
    <p:sldId id="331" r:id="rId12"/>
    <p:sldId id="340" r:id="rId13"/>
    <p:sldId id="335" r:id="rId14"/>
    <p:sldId id="334" r:id="rId15"/>
    <p:sldId id="337" r:id="rId16"/>
    <p:sldId id="339" r:id="rId17"/>
    <p:sldId id="326" r:id="rId18"/>
    <p:sldId id="325" r:id="rId19"/>
    <p:sldId id="271" r:id="rId20"/>
    <p:sldId id="258" r:id="rId21"/>
    <p:sldId id="259" r:id="rId22"/>
    <p:sldId id="260" r:id="rId23"/>
    <p:sldId id="272" r:id="rId24"/>
    <p:sldId id="273" r:id="rId25"/>
    <p:sldId id="261" r:id="rId26"/>
  </p:sldIdLst>
  <p:sldSz cx="9144000" cy="6858000" type="screen4x3"/>
  <p:notesSz cx="6858000" cy="9144000"/>
  <p:custDataLst>
    <p:tags r:id="rId2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72" y="11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25/1/2016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25/1/2016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25/1/2016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25/1/2016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25/1/2016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72778FE-CCD2-41F1-8A84-4E6A2B90B8E0}" type="datetimeFigureOut">
              <a:rPr lang="el-GR" smtClean="0"/>
              <a:t>25/1/2016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72778FE-CCD2-41F1-8A84-4E6A2B90B8E0}" type="datetimeFigureOut">
              <a:rPr lang="el-GR" smtClean="0"/>
              <a:t>25/1/2016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72778FE-CCD2-41F1-8A84-4E6A2B90B8E0}" type="datetimeFigureOut">
              <a:rPr lang="el-GR" smtClean="0"/>
              <a:t>25/1/2016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72778FE-CCD2-41F1-8A84-4E6A2B90B8E0}" type="datetimeFigureOut">
              <a:rPr lang="el-GR" smtClean="0"/>
              <a:t>25/1/2016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72778FE-CCD2-41F1-8A84-4E6A2B90B8E0}" type="datetimeFigureOut">
              <a:rPr lang="el-GR" smtClean="0"/>
              <a:t>25/1/2016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72778FE-CCD2-41F1-8A84-4E6A2B90B8E0}" type="datetimeFigureOut">
              <a:rPr lang="el-GR" smtClean="0"/>
              <a:t>25/1/2016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72778FE-CCD2-41F1-8A84-4E6A2B90B8E0}" type="datetimeFigureOut">
              <a:rPr lang="el-GR" smtClean="0"/>
              <a:t>25/1/2016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778FE-CCD2-41F1-8A84-4E6A2B90B8E0}" type="datetimeFigureOut">
              <a:rPr lang="el-GR" smtClean="0"/>
              <a:t>25/1/2016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sa/4.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tags" Target="../tags/tag11.xml"/><Relationship Id="rId7" Type="http://schemas.openxmlformats.org/officeDocument/2006/relationships/oleObject" Target="../embeddings/oleObject4.bin"/><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reativecommons.org/licenses/by-nc-sa/4.0/deed.el" TargetMode="Externa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cdev.teilar.gr/courses/DDE105/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12.png"/><Relationship Id="rId4" Type="http://schemas.openxmlformats.org/officeDocument/2006/relationships/hyperlink" Target="http://creativecommons.org/licenses/by-nc-sa/4.0/deed.e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6.xml"/><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slide" Target="slide12.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t>Τεχνολογικό Εκπαιδευτικό </a:t>
              </a:r>
            </a:p>
            <a:p>
              <a:pPr eaLnBrk="1" hangingPunct="1"/>
              <a:r>
                <a:rPr lang="el-GR" sz="2000" dirty="0"/>
                <a:t>Ίδρυμα Θεσσαλίας</a:t>
              </a:r>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smtClean="0">
                <a:solidFill>
                  <a:prstClr val="black"/>
                </a:solidFill>
              </a:rPr>
              <a:t>Αρδευτική Μηχανική</a:t>
            </a:r>
            <a:endParaRPr lang="el-GR" dirty="0"/>
          </a:p>
        </p:txBody>
      </p:sp>
      <p:sp>
        <p:nvSpPr>
          <p:cNvPr id="6" name="Θέση περιεχομένου 2"/>
          <p:cNvSpPr txBox="1">
            <a:spLocks/>
          </p:cNvSpPr>
          <p:nvPr/>
        </p:nvSpPr>
        <p:spPr>
          <a:xfrm>
            <a:off x="1295400" y="3323930"/>
            <a:ext cx="6588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Bef>
                <a:spcPts val="0"/>
              </a:spcBef>
              <a:spcAft>
                <a:spcPts val="1800"/>
              </a:spcAft>
              <a:buFont typeface="Arial" pitchFamily="34" charset="0"/>
              <a:buNone/>
              <a:defRPr/>
            </a:pPr>
            <a:r>
              <a:rPr lang="el-GR" sz="2800" b="1" dirty="0" smtClean="0">
                <a:solidFill>
                  <a:prstClr val="black"/>
                </a:solidFill>
                <a:ea typeface="+mj-ea"/>
                <a:cs typeface="+mj-cs"/>
              </a:rPr>
              <a:t>Ενότητα </a:t>
            </a:r>
            <a:r>
              <a:rPr lang="en-US" sz="2800" b="1" dirty="0" smtClean="0">
                <a:solidFill>
                  <a:prstClr val="black"/>
                </a:solidFill>
                <a:ea typeface="+mj-ea"/>
                <a:cs typeface="+mj-cs"/>
              </a:rPr>
              <a:t>1:</a:t>
            </a:r>
            <a:r>
              <a:rPr lang="el-GR" sz="2800" b="1" dirty="0" smtClean="0">
                <a:solidFill>
                  <a:prstClr val="black"/>
                </a:solidFill>
                <a:ea typeface="+mj-ea"/>
                <a:cs typeface="+mj-cs"/>
              </a:rPr>
              <a:t>  </a:t>
            </a:r>
            <a:r>
              <a:rPr lang="el-GR" sz="2800" dirty="0" smtClean="0">
                <a:solidFill>
                  <a:prstClr val="black"/>
                </a:solidFill>
                <a:ea typeface="+mj-ea"/>
                <a:cs typeface="+mj-cs"/>
              </a:rPr>
              <a:t>Βασικές έννοιες και όροι</a:t>
            </a:r>
          </a:p>
          <a:p>
            <a:pPr marL="0" indent="0" algn="ctr" fontAlgn="auto">
              <a:spcBef>
                <a:spcPts val="0"/>
              </a:spcBef>
              <a:spcAft>
                <a:spcPts val="1000"/>
              </a:spcAft>
              <a:buFont typeface="Arial" pitchFamily="34" charset="0"/>
              <a:buNone/>
              <a:defRPr/>
            </a:pPr>
            <a:r>
              <a:rPr lang="el-GR" sz="2800" dirty="0" smtClean="0">
                <a:solidFill>
                  <a:prstClr val="black"/>
                </a:solidFill>
                <a:ea typeface="+mj-ea"/>
                <a:cs typeface="+mj-cs"/>
              </a:rPr>
              <a:t> </a:t>
            </a:r>
            <a:r>
              <a:rPr lang="el-GR" sz="2800" dirty="0" smtClean="0"/>
              <a:t>   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a:solidFill>
                  <a:prstClr val="black"/>
                </a:solidFill>
              </a:rPr>
              <a:t>Τμήμα </a:t>
            </a:r>
            <a:r>
              <a:rPr lang="el-GR" sz="2800" dirty="0" smtClean="0">
                <a:solidFill>
                  <a:prstClr val="black"/>
                </a:solidFill>
              </a:rPr>
              <a:t>Τεχνολόγων </a:t>
            </a:r>
            <a:r>
              <a:rPr lang="el-GR" sz="2800" dirty="0" err="1" smtClean="0">
                <a:solidFill>
                  <a:prstClr val="black"/>
                </a:solidFill>
              </a:rPr>
              <a:t>Γεοπόνων</a:t>
            </a:r>
            <a:r>
              <a:rPr lang="el-GR" sz="2800" dirty="0" smtClean="0">
                <a:solidFill>
                  <a:prstClr val="black"/>
                </a:solidFill>
              </a:rPr>
              <a:t> </a:t>
            </a:r>
            <a:endParaRPr lang="el-GR" sz="2800" dirty="0">
              <a:solidFill>
                <a:prstClr val="black"/>
              </a:solidFill>
            </a:endParaRPr>
          </a:p>
        </p:txBody>
      </p:sp>
      <p:pic>
        <p:nvPicPr>
          <p:cNvPr id="9" name="Εικόνα 2" descr=" Λογότυπο για άδειες χρήσης creative commons, b y, n c, s a ">
            <a:hlinkClick r:id="rId5" tooltip="Μετάβαση στην Άδεια Χρήσης"/>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Ομοιομορφία άρδευσης 3</a:t>
            </a:r>
            <a:endParaRPr lang="el-GR" b="1" dirty="0"/>
          </a:p>
        </p:txBody>
      </p:sp>
      <p:sp>
        <p:nvSpPr>
          <p:cNvPr id="3" name="Θέση περιεχομένου 1"/>
          <p:cNvSpPr>
            <a:spLocks noGrp="1"/>
          </p:cNvSpPr>
          <p:nvPr>
            <p:ph idx="1"/>
          </p:nvPr>
        </p:nvSpPr>
        <p:spPr/>
        <p:txBody>
          <a:bodyPr>
            <a:normAutofit fontScale="92500" lnSpcReduction="20000"/>
          </a:bodyPr>
          <a:lstStyle/>
          <a:p>
            <a:pPr>
              <a:lnSpc>
                <a:spcPct val="125000"/>
              </a:lnSpc>
              <a:spcBef>
                <a:spcPts val="0"/>
              </a:spcBef>
            </a:pPr>
            <a:r>
              <a:rPr lang="el-GR" sz="2400" dirty="0"/>
              <a:t>Όποτε το νερό εφαρμόζεται με λιγότερη της τέλειας ομοιομορφίας, μερικά μέρη της καλλιέργειας θα λάβουν περισσότερο νερό από άλλα. Αν το αρδευτικό σύστημα λειτουργεί έτσι ώστε το μέρος της επιφάνειας που λαμβάνει το λιγότερο νερό να καλύπτει τις απαιτήσεις της καλλιέργειας, τότε η υπόλοιπη καλλιέργεια θα </a:t>
            </a:r>
            <a:r>
              <a:rPr lang="el-GR" sz="2400" dirty="0" err="1"/>
              <a:t>υπεραρδευτεί</a:t>
            </a:r>
            <a:r>
              <a:rPr lang="el-GR" sz="2400" dirty="0"/>
              <a:t>. Έτσι, μια ανομοιόμορφη άρδευση αναπόφευκτα οδηγεί σε κάποιον βαθμό </a:t>
            </a:r>
            <a:r>
              <a:rPr lang="el-GR" sz="2400" dirty="0" err="1"/>
              <a:t>υπεράρδευσης</a:t>
            </a:r>
            <a:r>
              <a:rPr lang="el-GR" sz="2400" dirty="0"/>
              <a:t> ή </a:t>
            </a:r>
            <a:r>
              <a:rPr lang="el-GR" sz="2400" dirty="0" err="1"/>
              <a:t>υποάρδευσης</a:t>
            </a:r>
            <a:r>
              <a:rPr lang="el-GR" sz="2400" dirty="0"/>
              <a:t>.</a:t>
            </a:r>
          </a:p>
          <a:p>
            <a:pPr>
              <a:lnSpc>
                <a:spcPct val="125000"/>
              </a:lnSpc>
              <a:spcBef>
                <a:spcPts val="0"/>
              </a:spcBef>
            </a:pPr>
            <a:r>
              <a:rPr lang="el-GR" sz="2400" dirty="0"/>
              <a:t>Η ομοιομορφία της άρδευσης είναι ισχυρώς συνδεδεμένη με την αποδοτικότητα με την οποία οι γεωργικοί πόροι χρησιμοποιούνται. Στο δεδομένο ότι η ανομοιομορφία έχει ως αποτέλεσμα την εφαρμογή επιπλέον νερού, πολλοί πόροι χάνονται. </a:t>
            </a:r>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10</a:t>
            </a:fld>
            <a:endParaRPr lang="el-GR" sz="1400" dirty="0">
              <a:solidFill>
                <a:schemeClr val="tx1"/>
              </a:solidFill>
            </a:endParaRPr>
          </a:p>
        </p:txBody>
      </p:sp>
    </p:spTree>
    <p:extLst>
      <p:ext uri="{BB962C8B-B14F-4D97-AF65-F5344CB8AC3E}">
        <p14:creationId xmlns:p14="http://schemas.microsoft.com/office/powerpoint/2010/main" val="2613368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Ομοιομορφία άρδευσης 4</a:t>
            </a:r>
            <a:endParaRPr lang="el-GR" b="1" dirty="0"/>
          </a:p>
        </p:txBody>
      </p:sp>
      <p:sp>
        <p:nvSpPr>
          <p:cNvPr id="3" name="Θέση περιεχομένου 1"/>
          <p:cNvSpPr>
            <a:spLocks noGrp="1"/>
          </p:cNvSpPr>
          <p:nvPr>
            <p:ph idx="1"/>
          </p:nvPr>
        </p:nvSpPr>
        <p:spPr/>
        <p:txBody>
          <a:bodyPr>
            <a:normAutofit/>
          </a:bodyPr>
          <a:lstStyle/>
          <a:p>
            <a:r>
              <a:rPr lang="el-GR" sz="2400" dirty="0"/>
              <a:t>Αυτοί περιλαμβάνουν: την ενέργεια για την άντληση του επιπλέον νερού, τα λιπάσματα και άλλα χημικά που είτε εφαρμόζονται με το νερό άρδευσης και διηθούνται βαθιά, είτε </a:t>
            </a:r>
            <a:r>
              <a:rPr lang="el-GR" sz="2400" dirty="0" err="1"/>
              <a:t>εκπλύνονται</a:t>
            </a:r>
            <a:r>
              <a:rPr lang="el-GR" sz="2400" dirty="0"/>
              <a:t> από το επιπλέον νερό και το κόστος σχεδίασης του συστήματος άρδευσης (και στράγγισης) για να μεταφέρουν το επιπλέον νερό. Με δεδομένο πως η ανομοιομορφία προκαλεί πτώση της απόδοσης των καλλιεργειών, ο στόχος της μέγιστης απόδοσης των εισροών δεν επιτυγχάνεται.</a:t>
            </a:r>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11</a:t>
            </a:fld>
            <a:endParaRPr lang="el-GR" sz="1400" dirty="0">
              <a:solidFill>
                <a:schemeClr val="tx1"/>
              </a:solidFill>
            </a:endParaRPr>
          </a:p>
        </p:txBody>
      </p:sp>
    </p:spTree>
    <p:extLst>
      <p:ext uri="{BB962C8B-B14F-4D97-AF65-F5344CB8AC3E}">
        <p14:creationId xmlns:p14="http://schemas.microsoft.com/office/powerpoint/2010/main" val="1244699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Αποδοτικότητα χρήσης νερού 1</a:t>
            </a:r>
            <a:endParaRPr lang="el-GR" b="1" dirty="0"/>
          </a:p>
        </p:txBody>
      </p:sp>
      <p:sp>
        <p:nvSpPr>
          <p:cNvPr id="3" name="Θέση περιεχομένου 1"/>
          <p:cNvSpPr>
            <a:spLocks noGrp="1"/>
          </p:cNvSpPr>
          <p:nvPr>
            <p:ph idx="1"/>
          </p:nvPr>
        </p:nvSpPr>
        <p:spPr/>
        <p:txBody>
          <a:bodyPr>
            <a:normAutofit fontScale="85000" lnSpcReduction="20000"/>
          </a:bodyPr>
          <a:lstStyle/>
          <a:p>
            <a:r>
              <a:rPr lang="el-GR" sz="2800" dirty="0"/>
              <a:t>Η σχέση της παραγωγής της καλλιέργειας με την κατανάλωση νερού αποτελεί ίσως το εγκυρότερο μέτρο αξιολόγησης των μεθόδων και των τεχνικών άρδευσης. Αυτή η σχέση εκφράζεται με την αποδοτικότητα χρήσης νερού (</a:t>
            </a:r>
            <a:r>
              <a:rPr lang="el-GR" sz="2800" dirty="0" err="1"/>
              <a:t>Water</a:t>
            </a:r>
            <a:r>
              <a:rPr lang="el-GR" sz="2800" dirty="0"/>
              <a:t> </a:t>
            </a:r>
            <a:r>
              <a:rPr lang="el-GR" sz="2800" dirty="0" err="1"/>
              <a:t>Use</a:t>
            </a:r>
            <a:r>
              <a:rPr lang="el-GR" sz="2800" dirty="0"/>
              <a:t> </a:t>
            </a:r>
            <a:r>
              <a:rPr lang="el-GR" sz="2800" dirty="0" err="1"/>
              <a:t>Efficiency</a:t>
            </a:r>
            <a:r>
              <a:rPr lang="el-GR" sz="2800" dirty="0"/>
              <a:t>), WUE, η οποία δίδεται γενικώς από τον λόγο της τελικής απόδοσης της καλλιέργειας προς την ποσότητα νερού που καταναλώθηκε για να επιτευχθεί αυτή η απόδοση.</a:t>
            </a:r>
          </a:p>
          <a:p>
            <a:r>
              <a:rPr lang="el-GR" sz="2800" dirty="0"/>
              <a:t>Μολονότι το είδος της καλλιέργειας μαζί με την διαθέσιμη ενέργεια από την ηλιακή ακτινοβολία είναι πολύ σημαντικοί παράγοντες που επηρεάζουν την WUE, το νερό είναι το κρίσιμο και σημαντικό στοιχείο στην γεωργία. Το νερό είναι σημαντικό στην τροφοδοτούμενη από τη βροχή γεωργία, πολύ σημαντικό στην γεωργία ημίξηρων περιοχών και εξόχως σημαντικό στην αρδευόμενη γεωργία </a:t>
            </a:r>
          </a:p>
          <a:p>
            <a:pPr marL="0" indent="0">
              <a:buNone/>
            </a:pPr>
            <a:endParaRPr lang="el-GR" sz="2800" dirty="0"/>
          </a:p>
          <a:p>
            <a:pPr marL="0" indent="0">
              <a:buNone/>
            </a:pPr>
            <a:endParaRPr lang="el-GR" sz="2800" dirty="0"/>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12</a:t>
            </a:fld>
            <a:endParaRPr lang="el-GR" sz="1400" dirty="0">
              <a:solidFill>
                <a:schemeClr val="tx1"/>
              </a:solidFill>
            </a:endParaRPr>
          </a:p>
        </p:txBody>
      </p:sp>
    </p:spTree>
    <p:extLst>
      <p:ext uri="{BB962C8B-B14F-4D97-AF65-F5344CB8AC3E}">
        <p14:creationId xmlns:p14="http://schemas.microsoft.com/office/powerpoint/2010/main" val="1842795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Αποδοτικότητα χρήσης νερού </a:t>
            </a:r>
            <a:r>
              <a:rPr lang="el-GR" b="1" dirty="0" smtClean="0"/>
              <a:t>2</a:t>
            </a:r>
            <a:endParaRPr lang="el-GR" b="1" dirty="0"/>
          </a:p>
        </p:txBody>
      </p:sp>
      <p:sp>
        <p:nvSpPr>
          <p:cNvPr id="3" name="Θέση περιεχομένου 1"/>
          <p:cNvSpPr>
            <a:spLocks noGrp="1"/>
          </p:cNvSpPr>
          <p:nvPr>
            <p:ph idx="1"/>
          </p:nvPr>
        </p:nvSpPr>
        <p:spPr/>
        <p:txBody>
          <a:bodyPr>
            <a:noAutofit/>
          </a:bodyPr>
          <a:lstStyle/>
          <a:p>
            <a:pPr marL="0" indent="0">
              <a:buNone/>
            </a:pPr>
            <a:r>
              <a:rPr lang="el-GR" sz="2400" dirty="0"/>
              <a:t>Η WUE ορίζεται γενικώς ως </a:t>
            </a:r>
          </a:p>
          <a:p>
            <a:pPr marL="0" indent="0">
              <a:buNone/>
            </a:pPr>
            <a:endParaRPr lang="el-GR" sz="2400" dirty="0" smtClean="0"/>
          </a:p>
          <a:p>
            <a:pPr marL="0" indent="0">
              <a:buNone/>
            </a:pPr>
            <a:endParaRPr lang="el-GR" sz="2400" dirty="0"/>
          </a:p>
          <a:p>
            <a:pPr marL="0" indent="0">
              <a:buNone/>
            </a:pPr>
            <a:endParaRPr lang="el-GR" sz="2400" dirty="0" smtClean="0"/>
          </a:p>
          <a:p>
            <a:pPr marL="0" indent="0">
              <a:buNone/>
            </a:pPr>
            <a:endParaRPr lang="el-GR" sz="2400" dirty="0"/>
          </a:p>
          <a:p>
            <a:pPr marL="0" indent="0">
              <a:buNone/>
            </a:pPr>
            <a:endParaRPr lang="el-GR" sz="2400" dirty="0" smtClean="0"/>
          </a:p>
          <a:p>
            <a:pPr marL="0" indent="0">
              <a:buNone/>
            </a:pPr>
            <a:endParaRPr lang="el-GR" sz="2400" dirty="0"/>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13</a:t>
            </a:fld>
            <a:endParaRPr lang="el-GR" sz="1400" dirty="0">
              <a:solidFill>
                <a:schemeClr val="tx1"/>
              </a:solidFill>
            </a:endParaRPr>
          </a:p>
        </p:txBody>
      </p:sp>
      <p:grpSp>
        <p:nvGrpSpPr>
          <p:cNvPr id="15" name="Ομάδα 14" descr="Εικόνα εξίσωσης όπου απεικονίζεται στον αριθμητή η παραγωγή της καλλιέργειας και στον παρονομαστή το νερό χρήσης για την παραγωγή ώστε να υπολογιστεί η αποδοτικότητα χρήσης νερού" title="Σχέση 2"/>
          <p:cNvGrpSpPr/>
          <p:nvPr/>
        </p:nvGrpSpPr>
        <p:grpSpPr>
          <a:xfrm>
            <a:off x="1775803" y="2564904"/>
            <a:ext cx="7242676" cy="2490277"/>
            <a:chOff x="1775803" y="2564904"/>
            <a:chExt cx="7242676" cy="2490277"/>
          </a:xfrm>
        </p:grpSpPr>
        <p:grpSp>
          <p:nvGrpSpPr>
            <p:cNvPr id="11" name="Ομάδα 10"/>
            <p:cNvGrpSpPr/>
            <p:nvPr/>
          </p:nvGrpSpPr>
          <p:grpSpPr>
            <a:xfrm>
              <a:off x="2410586" y="2564904"/>
              <a:ext cx="3960000" cy="1224136"/>
              <a:chOff x="2410586" y="2564904"/>
              <a:chExt cx="3960000" cy="1224136"/>
            </a:xfrm>
          </p:grpSpPr>
          <p:sp>
            <p:nvSpPr>
              <p:cNvPr id="10" name="Στρογγυλεμένο ορθογώνιο 13">
                <a:hlinkClick r:id="" action="ppaction://noaction"/>
              </p:cNvPr>
              <p:cNvSpPr/>
              <p:nvPr/>
            </p:nvSpPr>
            <p:spPr>
              <a:xfrm>
                <a:off x="2410586" y="2564904"/>
                <a:ext cx="3960000" cy="122413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l-GR" sz="2000" b="1" dirty="0"/>
              </a:p>
            </p:txBody>
          </p:sp>
          <p:graphicFrame>
            <p:nvGraphicFramePr>
              <p:cNvPr id="13" name="Αντικείμενο 12"/>
              <p:cNvGraphicFramePr>
                <a:graphicFrameLocks noChangeAspect="1"/>
              </p:cNvGraphicFramePr>
              <p:nvPr>
                <p:extLst>
                  <p:ext uri="{D42A27DB-BD31-4B8C-83A1-F6EECF244321}">
                    <p14:modId xmlns:p14="http://schemas.microsoft.com/office/powerpoint/2010/main" val="4213564821"/>
                  </p:ext>
                </p:extLst>
              </p:nvPr>
            </p:nvGraphicFramePr>
            <p:xfrm>
              <a:off x="3746858" y="2672916"/>
              <a:ext cx="1650283" cy="983823"/>
            </p:xfrm>
            <a:graphic>
              <a:graphicData uri="http://schemas.openxmlformats.org/presentationml/2006/ole">
                <mc:AlternateContent xmlns:mc="http://schemas.openxmlformats.org/markup-compatibility/2006">
                  <mc:Choice xmlns:v="urn:schemas-microsoft-com:vml" Requires="v">
                    <p:oleObj spid="_x0000_s2059" name="Equation" r:id="rId4" imgW="660240" imgH="393480" progId="Equation.3">
                      <p:embed/>
                    </p:oleObj>
                  </mc:Choice>
                  <mc:Fallback>
                    <p:oleObj name="Equation" r:id="rId4" imgW="660240" imgH="393480" progId="Equation.3">
                      <p:embed/>
                      <p:pic>
                        <p:nvPicPr>
                          <p:cNvPr id="0" name=""/>
                          <p:cNvPicPr>
                            <a:picLocks noChangeAspect="1" noChangeArrowheads="1"/>
                          </p:cNvPicPr>
                          <p:nvPr/>
                        </p:nvPicPr>
                        <p:blipFill>
                          <a:blip r:embed="rId5"/>
                          <a:srcRect/>
                          <a:stretch>
                            <a:fillRect/>
                          </a:stretch>
                        </p:blipFill>
                        <p:spPr bwMode="auto">
                          <a:xfrm>
                            <a:off x="3746858" y="2672916"/>
                            <a:ext cx="1650283" cy="983823"/>
                          </a:xfrm>
                          <a:prstGeom prst="rect">
                            <a:avLst/>
                          </a:prstGeom>
                          <a:noFill/>
                        </p:spPr>
                      </p:pic>
                    </p:oleObj>
                  </mc:Fallback>
                </mc:AlternateContent>
              </a:graphicData>
            </a:graphic>
          </p:graphicFrame>
        </p:grpSp>
        <p:pic>
          <p:nvPicPr>
            <p:cNvPr id="14" name="Εικόνα 13"/>
            <p:cNvPicPr>
              <a:picLocks noChangeAspect="1"/>
            </p:cNvPicPr>
            <p:nvPr/>
          </p:nvPicPr>
          <p:blipFill>
            <a:blip r:embed="rId6"/>
            <a:stretch>
              <a:fillRect/>
            </a:stretch>
          </p:blipFill>
          <p:spPr>
            <a:xfrm>
              <a:off x="1775803" y="3927323"/>
              <a:ext cx="7242676" cy="1127858"/>
            </a:xfrm>
            <a:prstGeom prst="rect">
              <a:avLst/>
            </a:prstGeom>
          </p:spPr>
        </p:pic>
      </p:grpSp>
    </p:spTree>
    <p:custDataLst>
      <p:tags r:id="rId2"/>
    </p:custDataLst>
    <p:extLst>
      <p:ext uri="{BB962C8B-B14F-4D97-AF65-F5344CB8AC3E}">
        <p14:creationId xmlns:p14="http://schemas.microsoft.com/office/powerpoint/2010/main" val="2376750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Αποδοτικότητα χρήσης νερού </a:t>
            </a:r>
            <a:r>
              <a:rPr lang="el-GR" b="1" dirty="0" smtClean="0"/>
              <a:t>3</a:t>
            </a:r>
            <a:endParaRPr lang="el-GR" b="1" dirty="0"/>
          </a:p>
        </p:txBody>
      </p:sp>
      <p:sp>
        <p:nvSpPr>
          <p:cNvPr id="3" name="Θέση περιεχομένου 1"/>
          <p:cNvSpPr>
            <a:spLocks noGrp="1"/>
          </p:cNvSpPr>
          <p:nvPr>
            <p:ph idx="1"/>
          </p:nvPr>
        </p:nvSpPr>
        <p:spPr/>
        <p:txBody>
          <a:bodyPr>
            <a:normAutofit/>
          </a:bodyPr>
          <a:lstStyle/>
          <a:p>
            <a:r>
              <a:rPr lang="el-GR" sz="2400" dirty="0"/>
              <a:t>Η WUE μπορεί επίσης να υπολογισθεί στη βάση της παραγωγής σε ξηρή μάζα (</a:t>
            </a:r>
            <a:r>
              <a:rPr lang="el-GR" sz="2400" dirty="0" err="1"/>
              <a:t>Sinclair</a:t>
            </a:r>
            <a:r>
              <a:rPr lang="el-GR" sz="2400" dirty="0"/>
              <a:t> </a:t>
            </a:r>
            <a:r>
              <a:rPr lang="el-GR" sz="2400" dirty="0" err="1"/>
              <a:t>et</a:t>
            </a:r>
            <a:r>
              <a:rPr lang="el-GR" sz="2400" dirty="0"/>
              <a:t> </a:t>
            </a:r>
            <a:r>
              <a:rPr lang="el-GR" sz="2400" dirty="0" err="1"/>
              <a:t>al</a:t>
            </a:r>
            <a:r>
              <a:rPr lang="el-GR" sz="2400" dirty="0"/>
              <a:t>., 1984), αλλά συνήθως η παραγωγή εκφράζεται σε νωπή (εμπορεύσιμη) μάζα, με πρότυπη σε κάποιες περιπτώσεις περιεκτικότητα σε υγρασία.</a:t>
            </a:r>
          </a:p>
          <a:p>
            <a:r>
              <a:rPr lang="el-GR" sz="2400" dirty="0"/>
              <a:t>Μολονότι με αυτόν τον όρο η WUE είναι χρήσιμη και έχει χρησιμοποιηθεί σε πολλές αναλύσεις, δεν διαχωρίζει τον ρόλο της άρδευσης. </a:t>
            </a:r>
          </a:p>
          <a:p>
            <a:pPr>
              <a:lnSpc>
                <a:spcPct val="125000"/>
              </a:lnSpc>
              <a:spcBef>
                <a:spcPts val="0"/>
              </a:spcBef>
            </a:pPr>
            <a:endParaRPr lang="el-GR" sz="2400" dirty="0"/>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14</a:t>
            </a:fld>
            <a:endParaRPr lang="el-GR" sz="1400" dirty="0">
              <a:solidFill>
                <a:schemeClr val="tx1"/>
              </a:solidFill>
            </a:endParaRPr>
          </a:p>
        </p:txBody>
      </p:sp>
    </p:spTree>
    <p:extLst>
      <p:ext uri="{BB962C8B-B14F-4D97-AF65-F5344CB8AC3E}">
        <p14:creationId xmlns:p14="http://schemas.microsoft.com/office/powerpoint/2010/main" val="58317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Αποδοτικότητα χρήσης νερού 4</a:t>
            </a:r>
          </a:p>
        </p:txBody>
      </p:sp>
      <p:sp>
        <p:nvSpPr>
          <p:cNvPr id="3" name="Θέση περιεχομένου 1"/>
          <p:cNvSpPr>
            <a:spLocks noGrp="1"/>
          </p:cNvSpPr>
          <p:nvPr>
            <p:ph idx="1"/>
          </p:nvPr>
        </p:nvSpPr>
        <p:spPr/>
        <p:txBody>
          <a:bodyPr>
            <a:normAutofit/>
          </a:bodyPr>
          <a:lstStyle/>
          <a:p>
            <a:r>
              <a:rPr lang="el-GR" sz="2400" dirty="0"/>
              <a:t>Ο </a:t>
            </a:r>
            <a:r>
              <a:rPr lang="el-GR" sz="2400" dirty="0" err="1"/>
              <a:t>Boss</a:t>
            </a:r>
            <a:r>
              <a:rPr lang="el-GR" sz="2400" dirty="0"/>
              <a:t> (1980,1985) ανέπτυξε κάποιες εκφράσεις που μπορούν ίσως να περιγράψουν το ρόλο της άρδευσης στην WUE. Αυτές μπορούν να γραφούν ως συνολική αποδοτικότητα χρήσης νερού (WUE</a:t>
            </a:r>
            <a:r>
              <a:rPr lang="el-GR" sz="2400" baseline="-25000" dirty="0"/>
              <a:t>ΕΤ</a:t>
            </a:r>
            <a:r>
              <a:rPr lang="el-GR" sz="2400" dirty="0"/>
              <a:t>) και αποδοτικότητα χρήσης αρδευτικού νερού (WUE</a:t>
            </a:r>
            <a:r>
              <a:rPr lang="el-GR" sz="2400" baseline="-25000" dirty="0"/>
              <a:t>IRR</a:t>
            </a:r>
            <a:r>
              <a:rPr lang="el-GR" sz="2400" dirty="0"/>
              <a:t>), ως:</a:t>
            </a:r>
          </a:p>
          <a:p>
            <a:endParaRPr lang="el-GR" sz="2400" dirty="0"/>
          </a:p>
          <a:p>
            <a:pPr>
              <a:lnSpc>
                <a:spcPct val="125000"/>
              </a:lnSpc>
              <a:spcBef>
                <a:spcPts val="0"/>
              </a:spcBef>
            </a:pPr>
            <a:endParaRPr lang="el-GR" sz="2400" dirty="0"/>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15</a:t>
            </a:fld>
            <a:endParaRPr lang="el-GR" sz="1400" dirty="0">
              <a:solidFill>
                <a:schemeClr val="tx1"/>
              </a:solidFill>
            </a:endParaRPr>
          </a:p>
        </p:txBody>
      </p:sp>
      <p:grpSp>
        <p:nvGrpSpPr>
          <p:cNvPr id="9" name="Ομάδα 8" descr="Εικόνα εξισώσεων όπου απεικονίζεται στον αριθμητή η μάζα του παραγόμενου προϊόντος και στον παρονομαστή η υδατοκατανάλωση ή το νερό που εφαρμόστηκε με την άρδευση ώστε να υπολογιστεί η αποδοτικότητα χρήσης νερού ή η αποδοτικότητα χρήσης αρδευτικού νερού." title="Σχέση 3 και 4"/>
          <p:cNvGrpSpPr/>
          <p:nvPr/>
        </p:nvGrpSpPr>
        <p:grpSpPr>
          <a:xfrm>
            <a:off x="1367644" y="3717072"/>
            <a:ext cx="6408712" cy="972068"/>
            <a:chOff x="1367644" y="3717072"/>
            <a:chExt cx="6408712" cy="972068"/>
          </a:xfrm>
        </p:grpSpPr>
        <p:sp>
          <p:nvSpPr>
            <p:cNvPr id="10" name="Στρογγυλεμένο ορθογώνιο 13">
              <a:hlinkClick r:id="" action="ppaction://noaction"/>
            </p:cNvPr>
            <p:cNvSpPr/>
            <p:nvPr/>
          </p:nvSpPr>
          <p:spPr>
            <a:xfrm>
              <a:off x="1367644" y="3717072"/>
              <a:ext cx="6408712" cy="97206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l-GR" sz="2000" b="1" dirty="0"/>
            </a:p>
          </p:txBody>
        </p:sp>
        <p:graphicFrame>
          <p:nvGraphicFramePr>
            <p:cNvPr id="11" name="Αντικείμενο 10"/>
            <p:cNvGraphicFramePr>
              <a:graphicFrameLocks noChangeAspect="1"/>
            </p:cNvGraphicFramePr>
            <p:nvPr>
              <p:extLst>
                <p:ext uri="{D42A27DB-BD31-4B8C-83A1-F6EECF244321}">
                  <p14:modId xmlns:p14="http://schemas.microsoft.com/office/powerpoint/2010/main" val="4240257306"/>
                </p:ext>
              </p:extLst>
            </p:nvPr>
          </p:nvGraphicFramePr>
          <p:xfrm>
            <a:off x="2195723" y="3753532"/>
            <a:ext cx="1651000" cy="863600"/>
          </p:xfrm>
          <a:graphic>
            <a:graphicData uri="http://schemas.openxmlformats.org/presentationml/2006/ole">
              <mc:AlternateContent xmlns:mc="http://schemas.openxmlformats.org/markup-compatibility/2006">
                <mc:Choice xmlns:v="urn:schemas-microsoft-com:vml" Requires="v">
                  <p:oleObj spid="_x0000_s3086" name="Εξίσωση" r:id="rId5" imgW="825500" imgH="431800" progId="Equation.3">
                    <p:embed/>
                  </p:oleObj>
                </mc:Choice>
                <mc:Fallback>
                  <p:oleObj name="Εξίσωση" r:id="rId5" imgW="8255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23" y="3753532"/>
                          <a:ext cx="1651000" cy="863600"/>
                        </a:xfrm>
                        <a:prstGeom prst="rect">
                          <a:avLst/>
                        </a:prstGeom>
                        <a:noFill/>
                      </p:spPr>
                    </p:pic>
                  </p:oleObj>
                </mc:Fallback>
              </mc:AlternateContent>
            </a:graphicData>
          </a:graphic>
        </p:graphicFrame>
        <p:graphicFrame>
          <p:nvGraphicFramePr>
            <p:cNvPr id="12" name="Αντικείμενο 11"/>
            <p:cNvGraphicFramePr>
              <a:graphicFrameLocks noChangeAspect="1"/>
            </p:cNvGraphicFramePr>
            <p:nvPr>
              <p:extLst>
                <p:ext uri="{D42A27DB-BD31-4B8C-83A1-F6EECF244321}">
                  <p14:modId xmlns:p14="http://schemas.microsoft.com/office/powerpoint/2010/main" val="1549396649"/>
                </p:ext>
              </p:extLst>
            </p:nvPr>
          </p:nvGraphicFramePr>
          <p:xfrm>
            <a:off x="5040035" y="3753531"/>
            <a:ext cx="1854200" cy="863600"/>
          </p:xfrm>
          <a:graphic>
            <a:graphicData uri="http://schemas.openxmlformats.org/presentationml/2006/ole">
              <mc:AlternateContent xmlns:mc="http://schemas.openxmlformats.org/markup-compatibility/2006">
                <mc:Choice xmlns:v="urn:schemas-microsoft-com:vml" Requires="v">
                  <p:oleObj spid="_x0000_s3087" name="Εξίσωση" r:id="rId7" imgW="927100" imgH="431800" progId="Equation.3">
                    <p:embed/>
                  </p:oleObj>
                </mc:Choice>
                <mc:Fallback>
                  <p:oleObj name="Εξίσωση" r:id="rId7" imgW="927100" imgH="431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40035" y="3753531"/>
                          <a:ext cx="1854200" cy="863600"/>
                        </a:xfrm>
                        <a:prstGeom prst="rect">
                          <a:avLst/>
                        </a:prstGeom>
                        <a:noFill/>
                      </p:spPr>
                    </p:pic>
                  </p:oleObj>
                </mc:Fallback>
              </mc:AlternateContent>
            </a:graphicData>
          </a:graphic>
        </p:graphicFrame>
      </p:grpSp>
      <p:graphicFrame>
        <p:nvGraphicFramePr>
          <p:cNvPr id="13" name="Πίνακας 12"/>
          <p:cNvGraphicFramePr>
            <a:graphicFrameLocks noGrp="1"/>
          </p:cNvGraphicFramePr>
          <p:nvPr>
            <p:custDataLst>
              <p:tags r:id="rId3"/>
            </p:custDataLst>
            <p:extLst>
              <p:ext uri="{D42A27DB-BD31-4B8C-83A1-F6EECF244321}">
                <p14:modId xmlns:p14="http://schemas.microsoft.com/office/powerpoint/2010/main" val="3343352586"/>
              </p:ext>
            </p:extLst>
          </p:nvPr>
        </p:nvGraphicFramePr>
        <p:xfrm>
          <a:off x="1043622" y="4729775"/>
          <a:ext cx="7056756" cy="1626576"/>
        </p:xfrm>
        <a:graphic>
          <a:graphicData uri="http://schemas.openxmlformats.org/drawingml/2006/table">
            <a:tbl>
              <a:tblPr firstRow="1"/>
              <a:tblGrid>
                <a:gridCol w="864096"/>
                <a:gridCol w="252000"/>
                <a:gridCol w="5940660"/>
              </a:tblGrid>
              <a:tr h="1626576">
                <a:tc>
                  <a:txBody>
                    <a:bodyPr/>
                    <a:lstStyle/>
                    <a:p>
                      <a:pPr algn="r">
                        <a:lnSpc>
                          <a:spcPct val="115000"/>
                        </a:lnSpc>
                        <a:spcAft>
                          <a:spcPts val="0"/>
                        </a:spcAft>
                      </a:pPr>
                      <a:r>
                        <a:rPr lang="el-GR" sz="1800" b="1" i="1" dirty="0" smtClean="0">
                          <a:effectLst/>
                          <a:latin typeface="Calibri"/>
                          <a:ea typeface="Times New Roman"/>
                        </a:rPr>
                        <a:t>WUE</a:t>
                      </a:r>
                      <a:r>
                        <a:rPr lang="el-GR" sz="1800" b="1" i="1" baseline="-25000" dirty="0" smtClean="0">
                          <a:effectLst/>
                          <a:latin typeface="Calibri"/>
                          <a:ea typeface="Times New Roman"/>
                        </a:rPr>
                        <a:t>ΕΤ</a:t>
                      </a:r>
                      <a:endParaRPr lang="el-GR" sz="1800" b="1" dirty="0" smtClean="0">
                        <a:effectLst/>
                        <a:latin typeface="Times New Roman"/>
                        <a:ea typeface="Times New Roman"/>
                      </a:endParaRPr>
                    </a:p>
                    <a:p>
                      <a:pPr algn="r">
                        <a:lnSpc>
                          <a:spcPct val="115000"/>
                        </a:lnSpc>
                        <a:spcAft>
                          <a:spcPts val="0"/>
                        </a:spcAft>
                      </a:pPr>
                      <a:r>
                        <a:rPr lang="el-GR" sz="1800" b="1" i="1" dirty="0" smtClean="0">
                          <a:effectLst/>
                          <a:latin typeface="Calibri"/>
                          <a:ea typeface="Times New Roman"/>
                        </a:rPr>
                        <a:t>WUE</a:t>
                      </a:r>
                      <a:r>
                        <a:rPr lang="el-GR" sz="1800" b="1" i="1" baseline="-25000" dirty="0" smtClean="0">
                          <a:effectLst/>
                          <a:latin typeface="Calibri"/>
                          <a:ea typeface="Times New Roman"/>
                        </a:rPr>
                        <a:t>IRR</a:t>
                      </a:r>
                      <a:endParaRPr lang="el-GR" sz="1800" b="1" dirty="0" smtClean="0">
                        <a:effectLst/>
                        <a:latin typeface="Times New Roman"/>
                        <a:ea typeface="Times New Roman"/>
                      </a:endParaRPr>
                    </a:p>
                    <a:p>
                      <a:pPr algn="r">
                        <a:lnSpc>
                          <a:spcPct val="115000"/>
                        </a:lnSpc>
                        <a:spcAft>
                          <a:spcPts val="0"/>
                        </a:spcAft>
                      </a:pPr>
                      <a:r>
                        <a:rPr lang="el-GR" sz="1800" b="1" i="1" dirty="0" smtClean="0">
                          <a:effectLst/>
                          <a:latin typeface="Calibri"/>
                          <a:ea typeface="Times New Roman"/>
                        </a:rPr>
                        <a:t>Y</a:t>
                      </a:r>
                      <a:endParaRPr lang="el-GR" sz="1800" b="1" dirty="0" smtClean="0">
                        <a:effectLst/>
                        <a:latin typeface="Times New Roman"/>
                        <a:ea typeface="Times New Roman"/>
                      </a:endParaRPr>
                    </a:p>
                    <a:p>
                      <a:pPr algn="r">
                        <a:lnSpc>
                          <a:spcPct val="115000"/>
                        </a:lnSpc>
                        <a:spcAft>
                          <a:spcPts val="0"/>
                        </a:spcAft>
                      </a:pPr>
                      <a:r>
                        <a:rPr lang="el-GR" sz="1800" b="1" i="1" dirty="0" err="1" smtClean="0">
                          <a:effectLst/>
                          <a:latin typeface="Calibri"/>
                          <a:ea typeface="Times New Roman"/>
                        </a:rPr>
                        <a:t>ET</a:t>
                      </a:r>
                      <a:r>
                        <a:rPr lang="el-GR" sz="1800" b="1" i="1" baseline="-25000" dirty="0" err="1" smtClean="0">
                          <a:effectLst/>
                          <a:latin typeface="Calibri"/>
                          <a:ea typeface="Times New Roman"/>
                        </a:rPr>
                        <a:t>i</a:t>
                      </a:r>
                      <a:endParaRPr lang="el-GR" sz="1800" b="1" dirty="0" smtClean="0">
                        <a:effectLst/>
                        <a:latin typeface="Times New Roman"/>
                        <a:ea typeface="Times New Roman"/>
                      </a:endParaRPr>
                    </a:p>
                    <a:p>
                      <a:pPr algn="r">
                        <a:lnSpc>
                          <a:spcPct val="115000"/>
                        </a:lnSpc>
                        <a:spcAft>
                          <a:spcPts val="0"/>
                        </a:spcAft>
                      </a:pPr>
                      <a:r>
                        <a:rPr lang="el-GR" sz="1800" b="1" i="1" dirty="0" smtClean="0">
                          <a:effectLst/>
                          <a:latin typeface="Calibri"/>
                          <a:ea typeface="Times New Roman"/>
                        </a:rPr>
                        <a:t>W</a:t>
                      </a:r>
                      <a:r>
                        <a:rPr lang="el-GR" sz="1800" b="1" i="1" baseline="-25000" dirty="0" smtClean="0">
                          <a:effectLst/>
                          <a:latin typeface="Calibri"/>
                          <a:ea typeface="Times New Roman"/>
                        </a:rPr>
                        <a:t>IRR</a:t>
                      </a:r>
                      <a:endParaRPr lang="el-GR" sz="1800" b="1" dirty="0">
                        <a:effectLst/>
                        <a:latin typeface="Times New Roman"/>
                        <a:ea typeface="Times New Roman"/>
                      </a:endParaRPr>
                    </a:p>
                  </a:txBody>
                  <a:tcPr marL="36195" marR="36195" marT="0" marB="0">
                    <a:lnL>
                      <a:noFill/>
                    </a:lnL>
                    <a:lnR>
                      <a:noFill/>
                    </a:lnR>
                    <a:lnT>
                      <a:noFill/>
                    </a:lnT>
                    <a:lnB>
                      <a:noFill/>
                    </a:lnB>
                  </a:tcPr>
                </a:tc>
                <a:tc>
                  <a:txBody>
                    <a:bodyPr/>
                    <a:lstStyle/>
                    <a:p>
                      <a:pPr algn="ctr">
                        <a:lnSpc>
                          <a:spcPct val="115000"/>
                        </a:lnSpc>
                        <a:spcAft>
                          <a:spcPts val="0"/>
                        </a:spcAft>
                      </a:pPr>
                      <a:r>
                        <a:rPr lang="el-GR" sz="1800" b="1" dirty="0">
                          <a:effectLst/>
                          <a:latin typeface="Calibri"/>
                          <a:ea typeface="Times New Roman"/>
                        </a:rPr>
                        <a:t>=</a:t>
                      </a:r>
                      <a:endParaRPr lang="el-GR" sz="1800" b="1" dirty="0">
                        <a:effectLst/>
                        <a:latin typeface="Times New Roman"/>
                        <a:ea typeface="Times New Roman"/>
                      </a:endParaRPr>
                    </a:p>
                    <a:p>
                      <a:pPr algn="ctr">
                        <a:lnSpc>
                          <a:spcPct val="115000"/>
                        </a:lnSpc>
                        <a:spcAft>
                          <a:spcPts val="0"/>
                        </a:spcAft>
                      </a:pPr>
                      <a:r>
                        <a:rPr lang="el-GR" sz="1800" b="1" dirty="0">
                          <a:effectLst/>
                          <a:latin typeface="Calibri"/>
                          <a:ea typeface="Times New Roman"/>
                        </a:rPr>
                        <a:t>=</a:t>
                      </a:r>
                      <a:endParaRPr lang="el-GR" sz="1800" b="1" dirty="0">
                        <a:effectLst/>
                        <a:latin typeface="Times New Roman"/>
                        <a:ea typeface="Times New Roman"/>
                      </a:endParaRPr>
                    </a:p>
                    <a:p>
                      <a:pPr algn="ctr">
                        <a:lnSpc>
                          <a:spcPct val="115000"/>
                        </a:lnSpc>
                        <a:spcAft>
                          <a:spcPts val="0"/>
                        </a:spcAft>
                      </a:pPr>
                      <a:r>
                        <a:rPr lang="el-GR" sz="1800" b="1" dirty="0">
                          <a:effectLst/>
                          <a:latin typeface="Calibri"/>
                          <a:ea typeface="Times New Roman"/>
                        </a:rPr>
                        <a:t>=</a:t>
                      </a:r>
                      <a:endParaRPr lang="el-GR" sz="1800" b="1" dirty="0">
                        <a:effectLst/>
                        <a:latin typeface="Times New Roman"/>
                        <a:ea typeface="Times New Roman"/>
                      </a:endParaRPr>
                    </a:p>
                    <a:p>
                      <a:pPr algn="ctr">
                        <a:lnSpc>
                          <a:spcPct val="115000"/>
                        </a:lnSpc>
                        <a:spcAft>
                          <a:spcPts val="0"/>
                        </a:spcAft>
                      </a:pPr>
                      <a:r>
                        <a:rPr lang="el-GR" sz="1800" b="1" dirty="0">
                          <a:effectLst/>
                          <a:latin typeface="Calibri"/>
                          <a:ea typeface="Times New Roman"/>
                        </a:rPr>
                        <a:t>=</a:t>
                      </a:r>
                      <a:endParaRPr lang="el-GR" sz="1800" b="1" dirty="0">
                        <a:effectLst/>
                        <a:latin typeface="Times New Roman"/>
                        <a:ea typeface="Times New Roman"/>
                      </a:endParaRPr>
                    </a:p>
                    <a:p>
                      <a:pPr algn="ctr">
                        <a:lnSpc>
                          <a:spcPct val="115000"/>
                        </a:lnSpc>
                        <a:spcAft>
                          <a:spcPts val="0"/>
                        </a:spcAft>
                      </a:pPr>
                      <a:r>
                        <a:rPr lang="el-GR" sz="1800" b="1" dirty="0">
                          <a:effectLst/>
                          <a:latin typeface="Calibri"/>
                          <a:ea typeface="Times New Roman"/>
                        </a:rPr>
                        <a:t>=</a:t>
                      </a:r>
                      <a:endParaRPr lang="el-GR" sz="1800" b="1" dirty="0">
                        <a:effectLst/>
                        <a:latin typeface="Times New Roman"/>
                        <a:ea typeface="Times New Roman"/>
                      </a:endParaRPr>
                    </a:p>
                  </a:txBody>
                  <a:tcPr marL="36195" marR="36195" marT="0" marB="0">
                    <a:lnL>
                      <a:noFill/>
                    </a:lnL>
                    <a:lnR>
                      <a:noFill/>
                    </a:lnR>
                    <a:lnT>
                      <a:noFill/>
                    </a:lnT>
                    <a:lnB>
                      <a:noFill/>
                    </a:lnB>
                  </a:tcPr>
                </a:tc>
                <a:tc>
                  <a:txBody>
                    <a:bodyPr/>
                    <a:lstStyle/>
                    <a:p>
                      <a:pPr algn="just">
                        <a:lnSpc>
                          <a:spcPct val="115000"/>
                        </a:lnSpc>
                        <a:spcAft>
                          <a:spcPts val="0"/>
                        </a:spcAft>
                      </a:pPr>
                      <a:r>
                        <a:rPr lang="el-GR" sz="1800" b="1" dirty="0">
                          <a:effectLst/>
                          <a:latin typeface="Calibri"/>
                          <a:ea typeface="Times New Roman"/>
                        </a:rPr>
                        <a:t>η συνολική αποδοτικότητα χρήσης νερού (</a:t>
                      </a:r>
                      <a:r>
                        <a:rPr lang="en-US" sz="1800" b="1" dirty="0">
                          <a:effectLst/>
                          <a:latin typeface="Calibri"/>
                          <a:ea typeface="Times New Roman"/>
                        </a:rPr>
                        <a:t>kg</a:t>
                      </a:r>
                      <a:r>
                        <a:rPr lang="el-GR" sz="1800" b="1" dirty="0">
                          <a:effectLst/>
                          <a:latin typeface="Calibri"/>
                          <a:ea typeface="Times New Roman"/>
                        </a:rPr>
                        <a:t> στρ</a:t>
                      </a:r>
                      <a:r>
                        <a:rPr lang="el-GR" sz="1800" b="1" baseline="30000" dirty="0">
                          <a:effectLst/>
                          <a:latin typeface="Calibri"/>
                          <a:ea typeface="Times New Roman"/>
                        </a:rPr>
                        <a:t>-1</a:t>
                      </a:r>
                      <a:r>
                        <a:rPr lang="el-GR" sz="1800" b="1" dirty="0">
                          <a:effectLst/>
                          <a:latin typeface="Calibri"/>
                          <a:ea typeface="Times New Roman"/>
                        </a:rPr>
                        <a:t> </a:t>
                      </a:r>
                      <a:r>
                        <a:rPr lang="fr-FR" sz="1800" b="1" dirty="0">
                          <a:effectLst/>
                          <a:latin typeface="Calibri"/>
                          <a:ea typeface="Times New Roman"/>
                        </a:rPr>
                        <a:t>mm</a:t>
                      </a:r>
                      <a:r>
                        <a:rPr lang="el-GR" sz="1800" b="1" baseline="30000" dirty="0">
                          <a:effectLst/>
                          <a:latin typeface="Calibri"/>
                          <a:ea typeface="Times New Roman"/>
                        </a:rPr>
                        <a:t>-1</a:t>
                      </a:r>
                      <a:r>
                        <a:rPr lang="el-GR" sz="1800" b="1" dirty="0">
                          <a:effectLst/>
                          <a:latin typeface="Calibri"/>
                          <a:ea typeface="Times New Roman"/>
                        </a:rPr>
                        <a:t>),</a:t>
                      </a:r>
                      <a:endParaRPr lang="el-GR" sz="1800" b="1" dirty="0">
                        <a:effectLst/>
                        <a:latin typeface="Times New Roman"/>
                        <a:ea typeface="Times New Roman"/>
                      </a:endParaRPr>
                    </a:p>
                    <a:p>
                      <a:pPr algn="just">
                        <a:lnSpc>
                          <a:spcPct val="115000"/>
                        </a:lnSpc>
                        <a:spcAft>
                          <a:spcPts val="0"/>
                        </a:spcAft>
                      </a:pPr>
                      <a:r>
                        <a:rPr lang="el-GR" sz="1800" b="1" dirty="0">
                          <a:effectLst/>
                          <a:latin typeface="Calibri"/>
                          <a:ea typeface="Times New Roman"/>
                        </a:rPr>
                        <a:t>η αποδοτικότητα χρήσης αρδευτικού νερού (</a:t>
                      </a:r>
                      <a:r>
                        <a:rPr lang="en-US" sz="1800" b="1" dirty="0">
                          <a:effectLst/>
                          <a:latin typeface="Calibri"/>
                          <a:ea typeface="Times New Roman"/>
                        </a:rPr>
                        <a:t>kg</a:t>
                      </a:r>
                      <a:r>
                        <a:rPr lang="el-GR" sz="1800" b="1" dirty="0">
                          <a:effectLst/>
                          <a:latin typeface="Calibri"/>
                          <a:ea typeface="Times New Roman"/>
                        </a:rPr>
                        <a:t> στρ</a:t>
                      </a:r>
                      <a:r>
                        <a:rPr lang="el-GR" sz="1800" b="1" baseline="30000" dirty="0">
                          <a:effectLst/>
                          <a:latin typeface="Calibri"/>
                          <a:ea typeface="Times New Roman"/>
                        </a:rPr>
                        <a:t>-1</a:t>
                      </a:r>
                      <a:r>
                        <a:rPr lang="el-GR" sz="1800" b="1" dirty="0">
                          <a:effectLst/>
                          <a:latin typeface="Calibri"/>
                          <a:ea typeface="Times New Roman"/>
                        </a:rPr>
                        <a:t> </a:t>
                      </a:r>
                      <a:r>
                        <a:rPr lang="fr-FR" sz="1800" b="1" dirty="0">
                          <a:effectLst/>
                          <a:latin typeface="Calibri"/>
                          <a:ea typeface="Times New Roman"/>
                        </a:rPr>
                        <a:t>mm</a:t>
                      </a:r>
                      <a:r>
                        <a:rPr lang="el-GR" sz="1800" b="1" baseline="30000" dirty="0">
                          <a:effectLst/>
                          <a:latin typeface="Calibri"/>
                          <a:ea typeface="Times New Roman"/>
                        </a:rPr>
                        <a:t>-1</a:t>
                      </a:r>
                      <a:r>
                        <a:rPr lang="el-GR" sz="1800" b="1" dirty="0">
                          <a:effectLst/>
                          <a:latin typeface="Calibri"/>
                          <a:ea typeface="Times New Roman"/>
                        </a:rPr>
                        <a:t>),</a:t>
                      </a:r>
                      <a:endParaRPr lang="el-GR" sz="1800" b="1" dirty="0">
                        <a:effectLst/>
                        <a:latin typeface="Times New Roman"/>
                        <a:ea typeface="Times New Roman"/>
                      </a:endParaRPr>
                    </a:p>
                    <a:p>
                      <a:pPr algn="just">
                        <a:lnSpc>
                          <a:spcPct val="115000"/>
                        </a:lnSpc>
                        <a:spcAft>
                          <a:spcPts val="0"/>
                        </a:spcAft>
                      </a:pPr>
                      <a:r>
                        <a:rPr lang="el-GR" sz="1800" b="1" dirty="0">
                          <a:effectLst/>
                          <a:latin typeface="Calibri"/>
                          <a:ea typeface="Times New Roman"/>
                        </a:rPr>
                        <a:t>η μάζα του παραγόμενου προϊόντος (</a:t>
                      </a:r>
                      <a:r>
                        <a:rPr lang="en-US" sz="1800" b="1" dirty="0">
                          <a:effectLst/>
                          <a:latin typeface="Calibri"/>
                          <a:ea typeface="Times New Roman"/>
                        </a:rPr>
                        <a:t>kg</a:t>
                      </a:r>
                      <a:r>
                        <a:rPr lang="el-GR" sz="1800" b="1" dirty="0">
                          <a:effectLst/>
                          <a:latin typeface="Calibri"/>
                          <a:ea typeface="Times New Roman"/>
                        </a:rPr>
                        <a:t> στρ</a:t>
                      </a:r>
                      <a:r>
                        <a:rPr lang="el-GR" sz="1800" b="1" baseline="30000" dirty="0">
                          <a:effectLst/>
                          <a:latin typeface="Calibri"/>
                          <a:ea typeface="Times New Roman"/>
                        </a:rPr>
                        <a:t>-1</a:t>
                      </a:r>
                      <a:r>
                        <a:rPr lang="el-GR" sz="1800" b="1" dirty="0">
                          <a:effectLst/>
                          <a:latin typeface="Calibri"/>
                          <a:ea typeface="Times New Roman"/>
                        </a:rPr>
                        <a:t>),</a:t>
                      </a:r>
                      <a:endParaRPr lang="el-GR" sz="1800" b="1" dirty="0">
                        <a:effectLst/>
                        <a:latin typeface="Times New Roman"/>
                        <a:ea typeface="Times New Roman"/>
                      </a:endParaRPr>
                    </a:p>
                    <a:p>
                      <a:pPr algn="just">
                        <a:lnSpc>
                          <a:spcPct val="115000"/>
                        </a:lnSpc>
                        <a:spcAft>
                          <a:spcPts val="0"/>
                        </a:spcAft>
                      </a:pPr>
                      <a:r>
                        <a:rPr lang="el-GR" sz="1800" b="1" dirty="0">
                          <a:effectLst/>
                          <a:latin typeface="Calibri"/>
                          <a:ea typeface="Times New Roman"/>
                        </a:rPr>
                        <a:t>η </a:t>
                      </a:r>
                      <a:r>
                        <a:rPr lang="el-GR" sz="1800" b="1" dirty="0" err="1">
                          <a:effectLst/>
                          <a:latin typeface="Calibri"/>
                          <a:ea typeface="Times New Roman"/>
                        </a:rPr>
                        <a:t>υδατοκατανάλωση</a:t>
                      </a:r>
                      <a:r>
                        <a:rPr lang="el-GR" sz="1800" b="1" dirty="0">
                          <a:effectLst/>
                          <a:latin typeface="Calibri"/>
                          <a:ea typeface="Times New Roman"/>
                        </a:rPr>
                        <a:t> (</a:t>
                      </a:r>
                      <a:r>
                        <a:rPr lang="en-US" sz="1800" b="1" dirty="0">
                          <a:effectLst/>
                          <a:latin typeface="Calibri"/>
                          <a:ea typeface="Times New Roman"/>
                        </a:rPr>
                        <a:t>mm</a:t>
                      </a:r>
                      <a:r>
                        <a:rPr lang="el-GR" sz="1800" b="1" dirty="0">
                          <a:effectLst/>
                          <a:latin typeface="Calibri"/>
                          <a:ea typeface="Times New Roman"/>
                        </a:rPr>
                        <a:t>),</a:t>
                      </a:r>
                      <a:endParaRPr lang="el-GR" sz="1800" b="1" dirty="0">
                        <a:effectLst/>
                        <a:latin typeface="Times New Roman"/>
                        <a:ea typeface="Times New Roman"/>
                      </a:endParaRPr>
                    </a:p>
                    <a:p>
                      <a:pPr algn="just">
                        <a:lnSpc>
                          <a:spcPct val="115000"/>
                        </a:lnSpc>
                        <a:spcAft>
                          <a:spcPts val="0"/>
                        </a:spcAft>
                      </a:pPr>
                      <a:r>
                        <a:rPr lang="el-GR" sz="1800" b="1" dirty="0">
                          <a:effectLst/>
                          <a:latin typeface="Calibri"/>
                          <a:ea typeface="Times New Roman"/>
                        </a:rPr>
                        <a:t>το νερό που εφαρμόσθηκε με την άρδευση (</a:t>
                      </a:r>
                      <a:r>
                        <a:rPr lang="en-US" sz="1800" b="1" dirty="0">
                          <a:effectLst/>
                          <a:latin typeface="Calibri"/>
                          <a:ea typeface="Times New Roman"/>
                        </a:rPr>
                        <a:t>mm</a:t>
                      </a:r>
                      <a:r>
                        <a:rPr lang="el-GR" sz="1800" b="1" dirty="0">
                          <a:effectLst/>
                          <a:latin typeface="Calibri"/>
                          <a:ea typeface="Times New Roman"/>
                        </a:rPr>
                        <a:t>).</a:t>
                      </a:r>
                      <a:endParaRPr lang="el-GR" sz="1800" b="1" dirty="0">
                        <a:effectLst/>
                        <a:latin typeface="Times New Roman"/>
                        <a:ea typeface="Times New Roman"/>
                      </a:endParaRPr>
                    </a:p>
                  </a:txBody>
                  <a:tcPr marL="36195" marR="36195" marT="0" marB="0">
                    <a:lnL>
                      <a:noFill/>
                    </a:lnL>
                    <a:lnR>
                      <a:noFill/>
                    </a:lnR>
                    <a:lnT>
                      <a:noFill/>
                    </a:lnT>
                    <a:lnB>
                      <a:noFill/>
                    </a:lnB>
                  </a:tcPr>
                </a:tc>
              </a:tr>
            </a:tbl>
          </a:graphicData>
        </a:graphic>
      </p:graphicFrame>
    </p:spTree>
    <p:custDataLst>
      <p:tags r:id="rId2"/>
    </p:custDataLst>
    <p:extLst>
      <p:ext uri="{BB962C8B-B14F-4D97-AF65-F5344CB8AC3E}">
        <p14:creationId xmlns:p14="http://schemas.microsoft.com/office/powerpoint/2010/main" val="1869405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Βιβλιογραφία</a:t>
            </a:r>
            <a:endParaRPr lang="el-GR" b="1" dirty="0"/>
          </a:p>
        </p:txBody>
      </p:sp>
      <p:sp>
        <p:nvSpPr>
          <p:cNvPr id="3" name="Θέση περιεχομένου 1"/>
          <p:cNvSpPr>
            <a:spLocks noGrp="1"/>
          </p:cNvSpPr>
          <p:nvPr>
            <p:ph idx="1"/>
          </p:nvPr>
        </p:nvSpPr>
        <p:spPr/>
        <p:txBody>
          <a:bodyPr>
            <a:normAutofit fontScale="77500" lnSpcReduction="20000"/>
          </a:bodyPr>
          <a:lstStyle/>
          <a:p>
            <a:pPr>
              <a:lnSpc>
                <a:spcPct val="100000"/>
              </a:lnSpc>
            </a:pPr>
            <a:r>
              <a:rPr lang="el-GR" sz="2400" dirty="0" err="1" smtClean="0"/>
              <a:t>James</a:t>
            </a:r>
            <a:r>
              <a:rPr lang="el-GR" sz="2400" dirty="0" smtClean="0"/>
              <a:t>, L.G., 1988. </a:t>
            </a:r>
            <a:r>
              <a:rPr lang="el-GR" sz="2400" dirty="0" err="1" smtClean="0"/>
              <a:t>Principles</a:t>
            </a:r>
            <a:r>
              <a:rPr lang="el-GR" sz="2400" dirty="0" smtClean="0"/>
              <a:t> of Farm </a:t>
            </a:r>
            <a:r>
              <a:rPr lang="el-GR" sz="2400" dirty="0" err="1" smtClean="0"/>
              <a:t>Irrigation</a:t>
            </a:r>
            <a:r>
              <a:rPr lang="el-GR" sz="2400" dirty="0" smtClean="0"/>
              <a:t> </a:t>
            </a:r>
            <a:r>
              <a:rPr lang="el-GR" sz="2400" dirty="0" err="1" smtClean="0"/>
              <a:t>System</a:t>
            </a:r>
            <a:r>
              <a:rPr lang="el-GR" sz="2400" dirty="0" smtClean="0"/>
              <a:t> </a:t>
            </a:r>
            <a:r>
              <a:rPr lang="el-GR" sz="2400" dirty="0" err="1" smtClean="0"/>
              <a:t>Design</a:t>
            </a:r>
            <a:r>
              <a:rPr lang="el-GR" sz="2400" dirty="0" smtClean="0"/>
              <a:t>. </a:t>
            </a:r>
            <a:r>
              <a:rPr lang="el-GR" sz="2400" dirty="0" err="1" smtClean="0"/>
              <a:t>New</a:t>
            </a:r>
            <a:r>
              <a:rPr lang="el-GR" sz="2400" dirty="0" smtClean="0"/>
              <a:t> </a:t>
            </a:r>
            <a:r>
              <a:rPr lang="el-GR" sz="2400" dirty="0" err="1" smtClean="0"/>
              <a:t>York</a:t>
            </a:r>
            <a:r>
              <a:rPr lang="el-GR" sz="2400" dirty="0" smtClean="0"/>
              <a:t> : </a:t>
            </a:r>
            <a:r>
              <a:rPr lang="el-GR" sz="2400" dirty="0" err="1" smtClean="0"/>
              <a:t>Wiley</a:t>
            </a:r>
            <a:r>
              <a:rPr lang="el-GR" sz="2400" dirty="0" smtClean="0"/>
              <a:t>.</a:t>
            </a:r>
          </a:p>
          <a:p>
            <a:pPr>
              <a:lnSpc>
                <a:spcPct val="100000"/>
              </a:lnSpc>
            </a:pPr>
            <a:r>
              <a:rPr lang="el-GR" sz="2400" dirty="0" err="1" smtClean="0"/>
              <a:t>Kay</a:t>
            </a:r>
            <a:r>
              <a:rPr lang="el-GR" sz="2400" dirty="0" smtClean="0"/>
              <a:t>, M., 1988. </a:t>
            </a:r>
            <a:r>
              <a:rPr lang="el-GR" sz="2400" dirty="0" err="1" smtClean="0"/>
              <a:t>Sprinkler</a:t>
            </a:r>
            <a:r>
              <a:rPr lang="el-GR" sz="2400" dirty="0" smtClean="0"/>
              <a:t> </a:t>
            </a:r>
            <a:r>
              <a:rPr lang="el-GR" sz="2400" dirty="0" err="1" smtClean="0"/>
              <a:t>Irrigation</a:t>
            </a:r>
            <a:r>
              <a:rPr lang="el-GR" sz="2400" dirty="0" smtClean="0"/>
              <a:t> : </a:t>
            </a:r>
            <a:r>
              <a:rPr lang="el-GR" sz="2400" dirty="0" err="1" smtClean="0"/>
              <a:t>equipment</a:t>
            </a:r>
            <a:r>
              <a:rPr lang="el-GR" sz="2400" dirty="0" smtClean="0"/>
              <a:t> and </a:t>
            </a:r>
            <a:r>
              <a:rPr lang="el-GR" sz="2400" dirty="0" err="1" smtClean="0"/>
              <a:t>practice</a:t>
            </a:r>
            <a:r>
              <a:rPr lang="el-GR" sz="2400" dirty="0" smtClean="0"/>
              <a:t>. </a:t>
            </a:r>
            <a:r>
              <a:rPr lang="el-GR" sz="2400" dirty="0" err="1" smtClean="0"/>
              <a:t>Batsford</a:t>
            </a:r>
            <a:r>
              <a:rPr lang="el-GR" sz="2400" dirty="0" smtClean="0"/>
              <a:t> : </a:t>
            </a:r>
            <a:r>
              <a:rPr lang="el-GR" sz="2400" dirty="0" err="1" smtClean="0"/>
              <a:t>London</a:t>
            </a:r>
            <a:r>
              <a:rPr lang="el-GR" sz="2400" dirty="0" smtClean="0"/>
              <a:t>.</a:t>
            </a:r>
          </a:p>
          <a:p>
            <a:pPr>
              <a:lnSpc>
                <a:spcPct val="100000"/>
              </a:lnSpc>
            </a:pPr>
            <a:r>
              <a:rPr lang="el-GR" sz="2400" dirty="0" err="1" smtClean="0"/>
              <a:t>Keller</a:t>
            </a:r>
            <a:r>
              <a:rPr lang="el-GR" sz="2400" dirty="0" smtClean="0"/>
              <a:t>, J. and R.D. </a:t>
            </a:r>
            <a:r>
              <a:rPr lang="el-GR" sz="2400" dirty="0" err="1" smtClean="0"/>
              <a:t>Bliesner</a:t>
            </a:r>
            <a:r>
              <a:rPr lang="el-GR" sz="2400" dirty="0" smtClean="0"/>
              <a:t>, 1990. </a:t>
            </a:r>
            <a:r>
              <a:rPr lang="el-GR" sz="2400" dirty="0" err="1" smtClean="0"/>
              <a:t>Sprinkle</a:t>
            </a:r>
            <a:r>
              <a:rPr lang="el-GR" sz="2400" dirty="0" smtClean="0"/>
              <a:t> and </a:t>
            </a:r>
            <a:r>
              <a:rPr lang="el-GR" sz="2400" dirty="0" err="1" smtClean="0"/>
              <a:t>Trickle</a:t>
            </a:r>
            <a:r>
              <a:rPr lang="el-GR" sz="2400" dirty="0" smtClean="0"/>
              <a:t> </a:t>
            </a:r>
            <a:r>
              <a:rPr lang="el-GR" sz="2400" dirty="0" err="1" smtClean="0"/>
              <a:t>Irrigation</a:t>
            </a:r>
            <a:r>
              <a:rPr lang="el-GR" sz="2400" dirty="0" smtClean="0"/>
              <a:t>. </a:t>
            </a:r>
            <a:r>
              <a:rPr lang="el-GR" sz="2400" dirty="0" err="1" smtClean="0"/>
              <a:t>New</a:t>
            </a:r>
            <a:r>
              <a:rPr lang="el-GR" sz="2400" dirty="0" smtClean="0"/>
              <a:t> </a:t>
            </a:r>
            <a:r>
              <a:rPr lang="el-GR" sz="2400" dirty="0" err="1" smtClean="0"/>
              <a:t>York</a:t>
            </a:r>
            <a:r>
              <a:rPr lang="el-GR" sz="2400" dirty="0" smtClean="0"/>
              <a:t> : </a:t>
            </a:r>
            <a:r>
              <a:rPr lang="el-GR" sz="2400" dirty="0" err="1" smtClean="0"/>
              <a:t>Van</a:t>
            </a:r>
            <a:r>
              <a:rPr lang="el-GR" sz="2400" dirty="0" smtClean="0"/>
              <a:t> </a:t>
            </a:r>
            <a:r>
              <a:rPr lang="el-GR" sz="2400" dirty="0" err="1" smtClean="0"/>
              <a:t>Nostrand</a:t>
            </a:r>
            <a:r>
              <a:rPr lang="el-GR" sz="2400" dirty="0" smtClean="0"/>
              <a:t> </a:t>
            </a:r>
            <a:r>
              <a:rPr lang="el-GR" sz="2400" dirty="0" err="1" smtClean="0"/>
              <a:t>Reinhold</a:t>
            </a:r>
            <a:r>
              <a:rPr lang="el-GR" sz="2400" dirty="0" smtClean="0"/>
              <a:t>. </a:t>
            </a:r>
          </a:p>
          <a:p>
            <a:pPr>
              <a:lnSpc>
                <a:spcPct val="100000"/>
              </a:lnSpc>
            </a:pPr>
            <a:r>
              <a:rPr lang="el-GR" sz="2400" dirty="0" smtClean="0"/>
              <a:t>Κωνσταντινίδης, Κ. Α. 1975. Η μέθοδος αρδεύσεως δια </a:t>
            </a:r>
            <a:r>
              <a:rPr lang="el-GR" sz="2400" dirty="0" err="1" smtClean="0"/>
              <a:t>καταιονίσεως</a:t>
            </a:r>
            <a:r>
              <a:rPr lang="el-GR" sz="2400" dirty="0" smtClean="0"/>
              <a:t>. </a:t>
            </a:r>
            <a:r>
              <a:rPr lang="el-GR" sz="2400" dirty="0" err="1" smtClean="0"/>
              <a:t>Αφοι</a:t>
            </a:r>
            <a:r>
              <a:rPr lang="el-GR" sz="2400" dirty="0" smtClean="0"/>
              <a:t> </a:t>
            </a:r>
            <a:r>
              <a:rPr lang="el-GR" sz="2400" dirty="0" err="1" smtClean="0"/>
              <a:t>Σάκκουλα</a:t>
            </a:r>
            <a:r>
              <a:rPr lang="el-GR" sz="2400" dirty="0" smtClean="0"/>
              <a:t>: Θεσσαλονίκη.</a:t>
            </a:r>
          </a:p>
          <a:p>
            <a:pPr>
              <a:lnSpc>
                <a:spcPct val="100000"/>
              </a:lnSpc>
            </a:pPr>
            <a:r>
              <a:rPr lang="el-GR" sz="2400" dirty="0" err="1" smtClean="0"/>
              <a:t>Λουιζάκης</a:t>
            </a:r>
            <a:r>
              <a:rPr lang="el-GR" sz="2400" dirty="0" smtClean="0"/>
              <a:t>, Α. 1986. Συγκρότημα τεχνητής βροχής με </a:t>
            </a:r>
            <a:r>
              <a:rPr lang="el-GR" sz="2400" dirty="0" err="1" smtClean="0"/>
              <a:t>αυτοπροωθούμενο</a:t>
            </a:r>
            <a:r>
              <a:rPr lang="el-GR" sz="2400" dirty="0" smtClean="0"/>
              <a:t> εκτοξευτήρα. Ι.Ε.Β. (Νο.54), </a:t>
            </a:r>
            <a:r>
              <a:rPr lang="el-GR" sz="2400" dirty="0" err="1" smtClean="0"/>
              <a:t>Σίνδος</a:t>
            </a:r>
            <a:r>
              <a:rPr lang="el-GR" sz="2400" dirty="0" smtClean="0"/>
              <a:t>.</a:t>
            </a:r>
          </a:p>
          <a:p>
            <a:pPr>
              <a:lnSpc>
                <a:spcPct val="100000"/>
              </a:lnSpc>
            </a:pPr>
            <a:r>
              <a:rPr lang="el-GR" sz="2400" dirty="0" err="1" smtClean="0"/>
              <a:t>Mιχελάκις</a:t>
            </a:r>
            <a:r>
              <a:rPr lang="el-GR" sz="2400" dirty="0" smtClean="0"/>
              <a:t> Ν., 1988. Συστήματα Αυτόματης Άρδευσης: Άρδευση με Σταγόνες. Αθήνα : Εκδοτική Αγροτεχνική. </a:t>
            </a:r>
          </a:p>
          <a:p>
            <a:pPr>
              <a:lnSpc>
                <a:spcPct val="100000"/>
              </a:lnSpc>
            </a:pPr>
            <a:r>
              <a:rPr lang="el-GR" sz="2400" dirty="0" err="1" smtClean="0"/>
              <a:t>Pair</a:t>
            </a:r>
            <a:r>
              <a:rPr lang="el-GR" sz="2400" dirty="0" smtClean="0"/>
              <a:t>, C. H., W. H. </a:t>
            </a:r>
            <a:r>
              <a:rPr lang="el-GR" sz="2400" dirty="0" err="1" smtClean="0"/>
              <a:t>Hing</a:t>
            </a:r>
            <a:r>
              <a:rPr lang="el-GR" sz="2400" dirty="0" smtClean="0"/>
              <a:t>, K. R. </a:t>
            </a:r>
            <a:r>
              <a:rPr lang="el-GR" sz="2400" dirty="0" err="1" smtClean="0"/>
              <a:t>Frost</a:t>
            </a:r>
            <a:r>
              <a:rPr lang="el-GR" sz="2400" dirty="0" smtClean="0"/>
              <a:t>, R. E. </a:t>
            </a:r>
            <a:r>
              <a:rPr lang="el-GR" sz="2400" dirty="0" err="1" smtClean="0"/>
              <a:t>Sneed</a:t>
            </a:r>
            <a:r>
              <a:rPr lang="el-GR" sz="2400" dirty="0" smtClean="0"/>
              <a:t>, and T. J. </a:t>
            </a:r>
            <a:r>
              <a:rPr lang="el-GR" sz="2400" dirty="0" err="1" smtClean="0"/>
              <a:t>Schilty</a:t>
            </a:r>
            <a:r>
              <a:rPr lang="el-GR" sz="2400" dirty="0" smtClean="0"/>
              <a:t> (</a:t>
            </a:r>
            <a:r>
              <a:rPr lang="el-GR" sz="2400" dirty="0" err="1" smtClean="0"/>
              <a:t>Eds</a:t>
            </a:r>
            <a:r>
              <a:rPr lang="el-GR" sz="2400" dirty="0" smtClean="0"/>
              <a:t>.) 1983. </a:t>
            </a:r>
            <a:r>
              <a:rPr lang="el-GR" sz="2400" dirty="0" err="1" smtClean="0"/>
              <a:t>Irrigation</a:t>
            </a:r>
            <a:r>
              <a:rPr lang="el-GR" sz="2400" dirty="0" smtClean="0"/>
              <a:t>, (</a:t>
            </a:r>
            <a:r>
              <a:rPr lang="el-GR" sz="2400" dirty="0" err="1" smtClean="0"/>
              <a:t>formerly</a:t>
            </a:r>
            <a:r>
              <a:rPr lang="el-GR" sz="2400" dirty="0" smtClean="0"/>
              <a:t> </a:t>
            </a:r>
            <a:r>
              <a:rPr lang="el-GR" sz="2400" dirty="0" err="1" smtClean="0"/>
              <a:t>Sprinkler</a:t>
            </a:r>
            <a:r>
              <a:rPr lang="el-GR" sz="2400" dirty="0" smtClean="0"/>
              <a:t> </a:t>
            </a:r>
            <a:r>
              <a:rPr lang="el-GR" sz="2400" dirty="0" err="1" smtClean="0"/>
              <a:t>Irrigation</a:t>
            </a:r>
            <a:r>
              <a:rPr lang="el-GR" sz="2400" dirty="0" smtClean="0"/>
              <a:t>), 5th </a:t>
            </a:r>
            <a:r>
              <a:rPr lang="el-GR" sz="2400" dirty="0" err="1" smtClean="0"/>
              <a:t>ed</a:t>
            </a:r>
            <a:r>
              <a:rPr lang="el-GR" sz="2400" dirty="0" smtClean="0"/>
              <a:t>. </a:t>
            </a:r>
            <a:r>
              <a:rPr lang="el-GR" sz="2400" dirty="0" err="1" smtClean="0"/>
              <a:t>Arlington</a:t>
            </a:r>
            <a:r>
              <a:rPr lang="el-GR" sz="2400" dirty="0" smtClean="0"/>
              <a:t>, </a:t>
            </a:r>
            <a:r>
              <a:rPr lang="el-GR" sz="2400" dirty="0" err="1" smtClean="0"/>
              <a:t>Virginia</a:t>
            </a:r>
            <a:r>
              <a:rPr lang="el-GR" sz="2400" dirty="0" smtClean="0"/>
              <a:t> : The </a:t>
            </a:r>
            <a:r>
              <a:rPr lang="el-GR" sz="2400" dirty="0" err="1" smtClean="0"/>
              <a:t>Irrigation</a:t>
            </a:r>
            <a:r>
              <a:rPr lang="el-GR" sz="2400" dirty="0" smtClean="0"/>
              <a:t> Association.</a:t>
            </a:r>
          </a:p>
          <a:p>
            <a:pPr>
              <a:lnSpc>
                <a:spcPct val="100000"/>
              </a:lnSpc>
            </a:pPr>
            <a:r>
              <a:rPr lang="el-GR" sz="2400" dirty="0" err="1" smtClean="0"/>
              <a:t>Solomon</a:t>
            </a:r>
            <a:r>
              <a:rPr lang="el-GR" sz="2400" dirty="0" smtClean="0"/>
              <a:t>, K. 1988. </a:t>
            </a:r>
            <a:r>
              <a:rPr lang="el-GR" sz="2400" dirty="0" err="1" smtClean="0"/>
              <a:t>Irrigation</a:t>
            </a:r>
            <a:r>
              <a:rPr lang="el-GR" sz="2400" dirty="0" smtClean="0"/>
              <a:t> </a:t>
            </a:r>
            <a:r>
              <a:rPr lang="el-GR" sz="2400" dirty="0" err="1" smtClean="0"/>
              <a:t>system</a:t>
            </a:r>
            <a:r>
              <a:rPr lang="el-GR" sz="2400" dirty="0" smtClean="0"/>
              <a:t> </a:t>
            </a:r>
            <a:r>
              <a:rPr lang="el-GR" sz="2400" dirty="0" err="1" smtClean="0"/>
              <a:t>selection</a:t>
            </a:r>
            <a:r>
              <a:rPr lang="el-GR" sz="2400" dirty="0" smtClean="0"/>
              <a:t>. </a:t>
            </a:r>
            <a:r>
              <a:rPr lang="el-GR" sz="2400" dirty="0" err="1" smtClean="0"/>
              <a:t>Irrigation</a:t>
            </a:r>
            <a:r>
              <a:rPr lang="el-GR" sz="2400" dirty="0" smtClean="0"/>
              <a:t> </a:t>
            </a:r>
            <a:r>
              <a:rPr lang="el-GR" sz="2400" dirty="0" err="1" smtClean="0"/>
              <a:t>Notes</a:t>
            </a:r>
            <a:r>
              <a:rPr lang="el-GR" sz="2400" dirty="0" smtClean="0"/>
              <a:t>, </a:t>
            </a:r>
            <a:r>
              <a:rPr lang="el-GR" sz="2400" dirty="0" err="1" smtClean="0"/>
              <a:t>Center</a:t>
            </a:r>
            <a:r>
              <a:rPr lang="el-GR" sz="2400" dirty="0" smtClean="0"/>
              <a:t> for </a:t>
            </a:r>
            <a:r>
              <a:rPr lang="el-GR" sz="2400" dirty="0" err="1" smtClean="0"/>
              <a:t>Irrigation</a:t>
            </a:r>
            <a:r>
              <a:rPr lang="el-GR" sz="2400" dirty="0" smtClean="0"/>
              <a:t> </a:t>
            </a:r>
            <a:r>
              <a:rPr lang="el-GR" sz="2400" dirty="0" err="1" smtClean="0"/>
              <a:t>Technology</a:t>
            </a:r>
            <a:r>
              <a:rPr lang="el-GR" sz="2400" dirty="0" smtClean="0"/>
              <a:t>, CATI </a:t>
            </a:r>
            <a:r>
              <a:rPr lang="el-GR" sz="2400" dirty="0" err="1" smtClean="0"/>
              <a:t>Publication</a:t>
            </a:r>
            <a:r>
              <a:rPr lang="el-GR" sz="2400" dirty="0" smtClean="0"/>
              <a:t> </a:t>
            </a:r>
            <a:r>
              <a:rPr lang="el-GR" sz="2400" dirty="0" err="1" smtClean="0"/>
              <a:t>No</a:t>
            </a:r>
            <a:r>
              <a:rPr lang="el-GR" sz="2400" dirty="0" smtClean="0"/>
              <a:t>. 880105.</a:t>
            </a:r>
          </a:p>
          <a:p>
            <a:pPr marL="0" indent="0">
              <a:buNone/>
            </a:pPr>
            <a:endParaRPr lang="el-GR" sz="2800" dirty="0"/>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16</a:t>
            </a:fld>
            <a:endParaRPr lang="el-GR" sz="1400" dirty="0">
              <a:solidFill>
                <a:schemeClr val="tx1"/>
              </a:solidFill>
            </a:endParaRPr>
          </a:p>
        </p:txBody>
      </p:sp>
    </p:spTree>
    <p:extLst>
      <p:ext uri="{BB962C8B-B14F-4D97-AF65-F5344CB8AC3E}">
        <p14:creationId xmlns:p14="http://schemas.microsoft.com/office/powerpoint/2010/main" val="1197589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3" tooltip="Μετάβαση στην Άδεια Χρήσης"/>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endParaRPr lang="el-GR" sz="2000"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«Αρδευτική Μηχανική»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http://cdev.teilar.gr/courses/AGR100/index.php</a:t>
            </a:r>
            <a:r>
              <a:rPr lang="el-GR" sz="2400" dirty="0" smtClean="0"/>
              <a:t>.</a:t>
            </a:r>
            <a:endParaRPr lang="el-GR" sz="2400" dirty="0"/>
          </a:p>
          <a:p>
            <a:endParaRPr lang="el-GR" sz="2000"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a:t>
            </a:r>
          </a:p>
          <a:p>
            <a:pPr marL="1314450" lvl="2" indent="-514350" eaLnBrk="1" hangingPunct="1">
              <a:spcBef>
                <a:spcPts val="0"/>
              </a:spcBef>
              <a:buFont typeface="+mj-lt"/>
              <a:buAutoNum type="arabicParenR"/>
            </a:pPr>
            <a:endParaRPr lang="el-GR" sz="2800" dirty="0" smtClean="0"/>
          </a:p>
          <a:p>
            <a:pPr marL="1314450" lvl="2" indent="-514350" eaLnBrk="1" hangingPunct="1">
              <a:spcBef>
                <a:spcPts val="0"/>
              </a:spcBef>
              <a:buFont typeface="+mj-lt"/>
              <a:buAutoNum type="arabicParenR"/>
            </a:pPr>
            <a:r>
              <a:rPr lang="el-GR" sz="2800" dirty="0" smtClean="0"/>
              <a:t>Κατανοήσει την αναγκαιότητα ορθής χρήσης νερού για άρδευση</a:t>
            </a:r>
          </a:p>
          <a:p>
            <a:pPr marL="1314450" lvl="2" indent="-514350">
              <a:spcBef>
                <a:spcPts val="0"/>
              </a:spcBef>
              <a:buFont typeface="+mj-lt"/>
              <a:buAutoNum type="arabicParenR"/>
            </a:pPr>
            <a:r>
              <a:rPr lang="el-GR" sz="2800" dirty="0"/>
              <a:t>Κατανοήσει την αναγκαιότητα ορθής χρήσης νερού για </a:t>
            </a:r>
            <a:r>
              <a:rPr lang="el-GR" sz="2800" dirty="0" smtClean="0"/>
              <a:t>καλλιέργεια</a:t>
            </a:r>
            <a:endParaRPr lang="el-GR" sz="2800" dirty="0"/>
          </a:p>
          <a:p>
            <a:pPr marL="1314450" lvl="2" indent="-514350" eaLnBrk="1" hangingPunct="1">
              <a:spcBef>
                <a:spcPts val="0"/>
              </a:spcBef>
              <a:buFont typeface="+mj-lt"/>
              <a:buAutoNum type="arabicParenR"/>
            </a:pPr>
            <a:r>
              <a:rPr lang="el-GR" sz="2800" dirty="0" smtClean="0"/>
              <a:t>Αποδοτικότητα άρδευσης - ομοιομορφίας</a:t>
            </a:r>
          </a:p>
          <a:p>
            <a:pPr marL="1314450" lvl="2" indent="-514350" eaLnBrk="1" hangingPunct="1">
              <a:spcBef>
                <a:spcPts val="0"/>
              </a:spcBef>
              <a:buFont typeface="+mj-lt"/>
              <a:buAutoNum type="arabicParenR"/>
            </a:pPr>
            <a:r>
              <a:rPr lang="el-GR" sz="2800" dirty="0" smtClean="0"/>
              <a:t>Λύσει με μαθηματικές σχέσεις προβλήματα </a:t>
            </a:r>
          </a:p>
        </p:txBody>
      </p:sp>
      <p:sp>
        <p:nvSpPr>
          <p:cNvPr id="2" name="Θέση υποσέλιδου 1" descr="."/>
          <p:cNvSpPr>
            <a:spLocks noGrp="1"/>
          </p:cNvSpPr>
          <p:nvPr>
            <p:ph type="ftr" sz="quarter" idx="11"/>
          </p:nvPr>
        </p:nvSpPr>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3</a:t>
            </a:fld>
            <a:endParaRPr lang="el-GR" sz="1400" dirty="0">
              <a:solidFill>
                <a:schemeClr val="tx1"/>
              </a:solidFill>
            </a:endParaRPr>
          </a:p>
        </p:txBody>
      </p:sp>
    </p:spTree>
    <p:extLst>
      <p:ext uri="{BB962C8B-B14F-4D97-AF65-F5344CB8AC3E}">
        <p14:creationId xmlns:p14="http://schemas.microsoft.com/office/powerpoint/2010/main" val="4238366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4" name="Θέση περιεχομένου 1">
            <a:hlinkClick r:id="" action="ppaction://noaction"/>
          </p:cNvPr>
          <p:cNvSpPr txBox="1"/>
          <p:nvPr/>
        </p:nvSpPr>
        <p:spPr>
          <a:xfrm>
            <a:off x="809254" y="1556792"/>
            <a:ext cx="7435151" cy="3493264"/>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l-GR" sz="2800" dirty="0" smtClean="0">
                <a:solidFill>
                  <a:srgbClr val="0070C0"/>
                </a:solidFill>
                <a:hlinkClick r:id="rId3" action="ppaction://hlinksldjump"/>
              </a:rPr>
              <a:t>Χρήση αρδευτικού νερού</a:t>
            </a:r>
            <a:endParaRPr lang="el-GR" sz="2800" dirty="0" smtClean="0">
              <a:solidFill>
                <a:srgbClr val="0070C0"/>
              </a:solidFill>
            </a:endParaRPr>
          </a:p>
          <a:p>
            <a:pPr marL="457200" indent="-457200">
              <a:spcAft>
                <a:spcPts val="600"/>
              </a:spcAft>
              <a:buFont typeface="Arial" panose="020B0604020202020204" pitchFamily="34" charset="0"/>
              <a:buChar char="•"/>
            </a:pPr>
            <a:r>
              <a:rPr lang="el-GR" sz="2800" dirty="0" smtClean="0">
                <a:solidFill>
                  <a:srgbClr val="0070C0"/>
                </a:solidFill>
                <a:hlinkClick r:id="rId4" action="ppaction://hlinksldjump"/>
              </a:rPr>
              <a:t>Αποδοτικότητα άρδευσης</a:t>
            </a:r>
            <a:endParaRPr lang="el-GR" sz="2800" dirty="0" smtClean="0">
              <a:solidFill>
                <a:srgbClr val="0070C0"/>
              </a:solidFill>
            </a:endParaRPr>
          </a:p>
          <a:p>
            <a:pPr marL="457200" indent="-457200">
              <a:spcAft>
                <a:spcPts val="600"/>
              </a:spcAft>
              <a:buFont typeface="Arial" panose="020B0604020202020204" pitchFamily="34" charset="0"/>
              <a:buChar char="•"/>
            </a:pPr>
            <a:r>
              <a:rPr lang="el-GR" sz="2800" dirty="0" smtClean="0">
                <a:solidFill>
                  <a:srgbClr val="0070C0"/>
                </a:solidFill>
                <a:hlinkClick r:id="rId5" action="ppaction://hlinksldjump"/>
              </a:rPr>
              <a:t>Ομοιομορφία άρδευσης</a:t>
            </a:r>
            <a:endParaRPr lang="el-GR" sz="2800" dirty="0" smtClean="0">
              <a:solidFill>
                <a:srgbClr val="0070C0"/>
              </a:solidFill>
            </a:endParaRPr>
          </a:p>
          <a:p>
            <a:pPr marL="457200" indent="-457200">
              <a:spcAft>
                <a:spcPts val="600"/>
              </a:spcAft>
              <a:buFont typeface="Arial" panose="020B0604020202020204" pitchFamily="34" charset="0"/>
              <a:buChar char="•"/>
            </a:pPr>
            <a:r>
              <a:rPr lang="el-GR" sz="2800" dirty="0" smtClean="0">
                <a:solidFill>
                  <a:srgbClr val="0070C0"/>
                </a:solidFill>
                <a:hlinkClick r:id="rId6" action="ppaction://hlinksldjump"/>
              </a:rPr>
              <a:t>Αποδοτικότητα χρήσης νερού</a:t>
            </a:r>
            <a:endParaRPr lang="el-GR" sz="2800" dirty="0" smtClean="0">
              <a:solidFill>
                <a:srgbClr val="0070C0"/>
              </a:solidFill>
            </a:endParaRPr>
          </a:p>
          <a:p>
            <a:pPr marL="457200" indent="-457200">
              <a:spcAft>
                <a:spcPts val="600"/>
              </a:spcAft>
              <a:buFont typeface="Arial" panose="020B0604020202020204" pitchFamily="34" charset="0"/>
              <a:buChar char="•"/>
            </a:pPr>
            <a:r>
              <a:rPr lang="el-GR" sz="2800" dirty="0" smtClean="0">
                <a:solidFill>
                  <a:srgbClr val="0070C0"/>
                </a:solidFill>
                <a:hlinkClick r:id="rId7" action="ppaction://hlinksldjump"/>
              </a:rPr>
              <a:t>Βιβλιογραφία</a:t>
            </a:r>
            <a:endParaRPr lang="en-US" sz="2800" dirty="0" smtClean="0">
              <a:solidFill>
                <a:srgbClr val="0070C0"/>
              </a:solidFill>
            </a:endParaRPr>
          </a:p>
          <a:p>
            <a:r>
              <a:rPr lang="el-GR" sz="2800" dirty="0" smtClean="0"/>
              <a:t> </a:t>
            </a:r>
            <a:endParaRPr lang="el-GR" sz="2800" dirty="0"/>
          </a:p>
          <a:p>
            <a:endParaRPr lang="el-GR" sz="2800" dirty="0">
              <a:latin typeface="+mn-lt"/>
            </a:endParaRPr>
          </a:p>
        </p:txBody>
      </p:sp>
      <p:sp>
        <p:nvSpPr>
          <p:cNvPr id="13"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339178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Χρήση αρδευτικού νερού 1</a:t>
            </a:r>
            <a:endParaRPr lang="el-GR" b="1" dirty="0"/>
          </a:p>
        </p:txBody>
      </p:sp>
      <p:sp>
        <p:nvSpPr>
          <p:cNvPr id="3" name="Θέση περιεχομένου 1"/>
          <p:cNvSpPr>
            <a:spLocks noGrp="1"/>
          </p:cNvSpPr>
          <p:nvPr>
            <p:ph idx="1"/>
          </p:nvPr>
        </p:nvSpPr>
        <p:spPr/>
        <p:txBody>
          <a:bodyPr>
            <a:noAutofit/>
          </a:bodyPr>
          <a:lstStyle/>
          <a:p>
            <a:r>
              <a:rPr lang="el-GR" sz="2400" dirty="0"/>
              <a:t>Η χρήση του νερού μπορεί να χαρακτηριστεί ως ωφέλιμη ή μη ωφέλιμη για τη φυτική παραγωγή. Το νερό που κατευθύνεται στην άρδευση μπορεί επίσης να διαιρεθεί σε καταναλωτική και μη καταναλωτική χρήση. Ο Πίνακας απεικονίζει τον καταμερισμό της χρήσης του νερού. Η κατανόηση αυτών των εννοιών είναι απαραίτητη για τη διαμόρφωση των ορισμών της αποδοτικότητας της άρδευσης. Για παράδειγμα, η ωφέλιμη χρήση δεν περιλαμβάνει μόνο τις ανάγκες σε νερό των καλλιεργειών. Σε αυτήν περιλαμβάνεται η </a:t>
            </a:r>
            <a:r>
              <a:rPr lang="el-GR" sz="2400" dirty="0" err="1"/>
              <a:t>έκπλυση</a:t>
            </a:r>
            <a:r>
              <a:rPr lang="el-GR" sz="2400" dirty="0"/>
              <a:t> η οποία δεν αποτελεί καταναλισκόμενη χρήση</a:t>
            </a:r>
          </a:p>
          <a:p>
            <a:pPr marL="0" indent="0">
              <a:buNone/>
            </a:pPr>
            <a:endParaRPr lang="el-GR" sz="2400" dirty="0"/>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5</a:t>
            </a:fld>
            <a:endParaRPr lang="el-GR" sz="1400" dirty="0">
              <a:solidFill>
                <a:schemeClr val="tx1"/>
              </a:solidFill>
            </a:endParaRPr>
          </a:p>
        </p:txBody>
      </p:sp>
    </p:spTree>
    <p:extLst>
      <p:ext uri="{BB962C8B-B14F-4D97-AF65-F5344CB8AC3E}">
        <p14:creationId xmlns:p14="http://schemas.microsoft.com/office/powerpoint/2010/main" val="3365100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Χρήση αρδευτικού νερού 2</a:t>
            </a:r>
            <a:endParaRPr lang="el-GR" b="1" dirty="0"/>
          </a:p>
        </p:txBody>
      </p:sp>
      <p:graphicFrame>
        <p:nvGraphicFramePr>
          <p:cNvPr id="7" name="Θέση περιεχομένου 6" descr="Πίνακας απεικόνισης για την ωφέλιμη και μη ωφέλιμη χρήση του αρδευτικού νερού σε σχέση με την κατανάλωση"/>
          <p:cNvGraphicFramePr>
            <a:graphicFrameLocks noGrp="1"/>
          </p:cNvGraphicFramePr>
          <p:nvPr>
            <p:ph idx="1"/>
            <p:custDataLst>
              <p:tags r:id="rId1"/>
            </p:custDataLst>
            <p:extLst>
              <p:ext uri="{D42A27DB-BD31-4B8C-83A1-F6EECF244321}">
                <p14:modId xmlns:p14="http://schemas.microsoft.com/office/powerpoint/2010/main" val="1679749398"/>
              </p:ext>
            </p:extLst>
          </p:nvPr>
        </p:nvGraphicFramePr>
        <p:xfrm>
          <a:off x="457201" y="1600200"/>
          <a:ext cx="7924799" cy="4357614"/>
        </p:xfrm>
        <a:graphic>
          <a:graphicData uri="http://schemas.openxmlformats.org/drawingml/2006/table">
            <a:tbl>
              <a:tblPr firstRow="1" bandRow="1">
                <a:tableStyleId>{D7AC3CCA-C797-4891-BE02-D94E43425B78}</a:tableStyleId>
              </a:tblPr>
              <a:tblGrid>
                <a:gridCol w="2065211"/>
                <a:gridCol w="3040188"/>
                <a:gridCol w="2819400"/>
              </a:tblGrid>
              <a:tr h="351546">
                <a:tc>
                  <a:txBody>
                    <a:bodyPr/>
                    <a:lstStyle/>
                    <a:p>
                      <a:pPr algn="just"/>
                      <a:r>
                        <a:rPr lang="el-GR" dirty="0" smtClean="0"/>
                        <a:t>ΚΑΤΗΓΟΡΙΑ ΧΡΗΣΗΣ</a:t>
                      </a:r>
                      <a:endParaRPr lang="el-GR" dirty="0"/>
                    </a:p>
                  </a:txBody>
                  <a:tcP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800" dirty="0" smtClean="0">
                          <a:effectLst/>
                          <a:latin typeface="Calibri" pitchFamily="34" charset="0"/>
                          <a:ea typeface="Times New Roman"/>
                          <a:cs typeface="Calibri" pitchFamily="34" charset="0"/>
                        </a:rPr>
                        <a:t>Καταναλωτική χρήση</a:t>
                      </a:r>
                    </a:p>
                  </a:txBody>
                  <a:tcP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800" dirty="0" smtClean="0">
                          <a:effectLst/>
                          <a:latin typeface="Calibri" pitchFamily="34" charset="0"/>
                          <a:ea typeface="Times New Roman"/>
                          <a:cs typeface="Calibri" pitchFamily="34" charset="0"/>
                        </a:rPr>
                        <a:t>Μη καταναλωτική</a:t>
                      </a:r>
                      <a:r>
                        <a:rPr lang="el-GR" sz="1800" baseline="0" dirty="0" smtClean="0">
                          <a:effectLst/>
                          <a:latin typeface="Calibri" pitchFamily="34" charset="0"/>
                          <a:ea typeface="Times New Roman"/>
                          <a:cs typeface="Calibri" pitchFamily="34" charset="0"/>
                        </a:rPr>
                        <a:t> χρήση</a:t>
                      </a:r>
                      <a:endParaRPr lang="el-GR" sz="1800" dirty="0" smtClean="0">
                        <a:effectLst/>
                        <a:latin typeface="Calibri" pitchFamily="34" charset="0"/>
                        <a:ea typeface="Times New Roman"/>
                        <a:cs typeface="Calibri" pitchFamily="34" charset="0"/>
                      </a:endParaRPr>
                    </a:p>
                  </a:txBody>
                  <a:tcPr>
                    <a:noFill/>
                  </a:tcPr>
                </a:tc>
              </a:tr>
              <a:tr h="16698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800" dirty="0" smtClean="0">
                          <a:effectLst/>
                          <a:latin typeface="Calibri" pitchFamily="34" charset="0"/>
                          <a:ea typeface="Times New Roman"/>
                          <a:cs typeface="Calibri" pitchFamily="34" charset="0"/>
                        </a:rPr>
                        <a:t>Ωφέλιμη χρήση</a:t>
                      </a:r>
                    </a:p>
                  </a:txBody>
                  <a:tcPr>
                    <a:noFill/>
                  </a:tcPr>
                </a:tc>
                <a:tc>
                  <a:txBody>
                    <a:bodyPr/>
                    <a:lstStyle/>
                    <a:p>
                      <a:pPr marL="285750" indent="-285750" algn="just">
                        <a:spcBef>
                          <a:spcPts val="0"/>
                        </a:spcBef>
                        <a:spcAft>
                          <a:spcPts val="0"/>
                        </a:spcAft>
                        <a:buClrTx/>
                        <a:buFont typeface="Wingdings" pitchFamily="2" charset="2"/>
                        <a:buChar char="§"/>
                      </a:pPr>
                      <a:r>
                        <a:rPr lang="el-GR" sz="1800" dirty="0" err="1" smtClean="0">
                          <a:effectLst/>
                          <a:latin typeface="Calibri" pitchFamily="34" charset="0"/>
                          <a:ea typeface="Times New Roman"/>
                          <a:cs typeface="Calibri" pitchFamily="34" charset="0"/>
                        </a:rPr>
                        <a:t>εξατμισοδιαπνοή</a:t>
                      </a:r>
                      <a:r>
                        <a:rPr lang="el-GR" sz="1800" dirty="0" smtClean="0">
                          <a:effectLst/>
                          <a:latin typeface="Calibri" pitchFamily="34" charset="0"/>
                          <a:ea typeface="Times New Roman"/>
                          <a:cs typeface="Calibri" pitchFamily="34" charset="0"/>
                        </a:rPr>
                        <a:t> καλλιέργειας</a:t>
                      </a:r>
                    </a:p>
                    <a:p>
                      <a:pPr marL="285750" indent="-285750" algn="just">
                        <a:spcBef>
                          <a:spcPts val="0"/>
                        </a:spcBef>
                        <a:spcAft>
                          <a:spcPts val="0"/>
                        </a:spcAft>
                        <a:buClrTx/>
                        <a:buFont typeface="Wingdings" pitchFamily="2" charset="2"/>
                        <a:buChar char="§"/>
                      </a:pPr>
                      <a:r>
                        <a:rPr lang="el-GR" sz="1800" dirty="0" smtClean="0">
                          <a:effectLst/>
                          <a:latin typeface="Calibri" pitchFamily="34" charset="0"/>
                          <a:ea typeface="Times New Roman"/>
                          <a:cs typeface="Calibri" pitchFamily="34" charset="0"/>
                        </a:rPr>
                        <a:t>εξάτμιση νερού για ψύξη</a:t>
                      </a:r>
                    </a:p>
                    <a:p>
                      <a:pPr marL="285750" indent="-285750" algn="just">
                        <a:spcBef>
                          <a:spcPts val="0"/>
                        </a:spcBef>
                        <a:spcAft>
                          <a:spcPts val="0"/>
                        </a:spcAft>
                        <a:buClrTx/>
                        <a:buFont typeface="Wingdings" pitchFamily="2" charset="2"/>
                        <a:buChar char="§"/>
                      </a:pPr>
                      <a:r>
                        <a:rPr lang="el-GR" sz="1800" dirty="0" smtClean="0">
                          <a:effectLst/>
                          <a:latin typeface="Calibri" pitchFamily="34" charset="0"/>
                          <a:ea typeface="Times New Roman"/>
                          <a:cs typeface="Calibri" pitchFamily="34" charset="0"/>
                        </a:rPr>
                        <a:t>νερό για </a:t>
                      </a:r>
                      <a:r>
                        <a:rPr lang="el-GR" sz="1800" dirty="0" err="1" smtClean="0">
                          <a:effectLst/>
                          <a:latin typeface="Calibri" pitchFamily="34" charset="0"/>
                          <a:ea typeface="Times New Roman"/>
                          <a:cs typeface="Calibri" pitchFamily="34" charset="0"/>
                        </a:rPr>
                        <a:t>αντιπαγετική</a:t>
                      </a:r>
                      <a:r>
                        <a:rPr lang="el-GR" sz="1800" dirty="0" smtClean="0">
                          <a:effectLst/>
                          <a:latin typeface="Calibri" pitchFamily="34" charset="0"/>
                          <a:ea typeface="Times New Roman"/>
                          <a:cs typeface="Calibri" pitchFamily="34" charset="0"/>
                        </a:rPr>
                        <a:t> προστασία</a:t>
                      </a:r>
                    </a:p>
                  </a:txBody>
                  <a:tcPr>
                    <a:noFill/>
                  </a:tcPr>
                </a:tc>
                <a:tc>
                  <a:txBody>
                    <a:bodyPr/>
                    <a:lstStyle/>
                    <a:p>
                      <a:pPr marL="285750" indent="-285750" algn="just">
                        <a:spcBef>
                          <a:spcPts val="0"/>
                        </a:spcBef>
                        <a:spcAft>
                          <a:spcPts val="0"/>
                        </a:spcAft>
                        <a:buClrTx/>
                        <a:buFont typeface="Wingdings" pitchFamily="2" charset="2"/>
                        <a:buChar char="§"/>
                      </a:pPr>
                      <a:endParaRPr lang="el-GR" sz="1800" dirty="0" smtClean="0">
                        <a:effectLst/>
                        <a:latin typeface="Calibri" pitchFamily="34" charset="0"/>
                        <a:ea typeface="Times New Roman"/>
                        <a:cs typeface="Calibri" pitchFamily="34" charset="0"/>
                      </a:endParaRPr>
                    </a:p>
                    <a:p>
                      <a:pPr marL="285750" indent="-285750" algn="just">
                        <a:spcBef>
                          <a:spcPts val="0"/>
                        </a:spcBef>
                        <a:spcAft>
                          <a:spcPts val="0"/>
                        </a:spcAft>
                        <a:buClrTx/>
                        <a:buFont typeface="Wingdings" pitchFamily="2" charset="2"/>
                        <a:buChar char="§"/>
                      </a:pPr>
                      <a:endParaRPr lang="el-GR" sz="1800" dirty="0" smtClean="0">
                        <a:effectLst/>
                        <a:latin typeface="Calibri" pitchFamily="34" charset="0"/>
                        <a:ea typeface="Times New Roman"/>
                        <a:cs typeface="Calibri" pitchFamily="34" charset="0"/>
                      </a:endParaRPr>
                    </a:p>
                    <a:p>
                      <a:pPr marL="285750" indent="-285750" algn="just">
                        <a:spcBef>
                          <a:spcPts val="0"/>
                        </a:spcBef>
                        <a:spcAft>
                          <a:spcPts val="0"/>
                        </a:spcAft>
                        <a:buClrTx/>
                        <a:buFont typeface="Wingdings" pitchFamily="2" charset="2"/>
                        <a:buChar char="§"/>
                      </a:pPr>
                      <a:r>
                        <a:rPr lang="el-GR" sz="1800" dirty="0" smtClean="0">
                          <a:effectLst/>
                          <a:latin typeface="Calibri" pitchFamily="34" charset="0"/>
                          <a:ea typeface="Times New Roman"/>
                          <a:cs typeface="Calibri" pitchFamily="34" charset="0"/>
                        </a:rPr>
                        <a:t>νερό για </a:t>
                      </a:r>
                      <a:r>
                        <a:rPr lang="el-GR" sz="1800" dirty="0" err="1" smtClean="0">
                          <a:effectLst/>
                          <a:latin typeface="Calibri" pitchFamily="34" charset="0"/>
                          <a:ea typeface="Times New Roman"/>
                          <a:cs typeface="Calibri" pitchFamily="34" charset="0"/>
                        </a:rPr>
                        <a:t>έκπλυση</a:t>
                      </a:r>
                      <a:endParaRPr lang="el-GR" sz="1800" dirty="0" smtClean="0">
                        <a:effectLst/>
                        <a:latin typeface="Calibri" pitchFamily="34" charset="0"/>
                        <a:ea typeface="Times New Roman"/>
                        <a:cs typeface="Calibri" pitchFamily="34" charset="0"/>
                      </a:endParaRPr>
                    </a:p>
                    <a:p>
                      <a:pPr algn="just">
                        <a:spcBef>
                          <a:spcPts val="0"/>
                        </a:spcBef>
                        <a:spcAft>
                          <a:spcPts val="0"/>
                        </a:spcAft>
                      </a:pPr>
                      <a:endParaRPr lang="el-GR" dirty="0"/>
                    </a:p>
                  </a:txBody>
                  <a:tcPr>
                    <a:noFill/>
                  </a:tcPr>
                </a:tc>
              </a:tr>
              <a:tr h="232201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sz="1800" dirty="0" smtClean="0">
                          <a:effectLst/>
                          <a:latin typeface="Calibri" pitchFamily="34" charset="0"/>
                          <a:ea typeface="Times New Roman"/>
                          <a:cs typeface="Calibri" pitchFamily="34" charset="0"/>
                        </a:rPr>
                        <a:t>Μη ωφέλιμη χρήση</a:t>
                      </a:r>
                    </a:p>
                  </a:txBody>
                  <a:tcPr>
                    <a:noFill/>
                  </a:tcPr>
                </a:tc>
                <a:tc>
                  <a:txBody>
                    <a:bodyPr/>
                    <a:lstStyle/>
                    <a:p>
                      <a:pPr marL="285750" indent="-285750" algn="just">
                        <a:spcBef>
                          <a:spcPts val="0"/>
                        </a:spcBef>
                        <a:spcAft>
                          <a:spcPts val="0"/>
                        </a:spcAft>
                        <a:buClrTx/>
                        <a:buFont typeface="Wingdings" pitchFamily="2" charset="2"/>
                        <a:buChar char="§"/>
                      </a:pPr>
                      <a:r>
                        <a:rPr lang="el-GR" sz="1800" dirty="0" err="1" smtClean="0">
                          <a:effectLst/>
                          <a:latin typeface="Calibri" pitchFamily="34" charset="0"/>
                          <a:ea typeface="Times New Roman"/>
                          <a:cs typeface="Calibri" pitchFamily="34" charset="0"/>
                        </a:rPr>
                        <a:t>εξατμισοδιαπνοή</a:t>
                      </a:r>
                      <a:r>
                        <a:rPr lang="el-GR" sz="1800" dirty="0" smtClean="0">
                          <a:effectLst/>
                          <a:latin typeface="Calibri" pitchFamily="34" charset="0"/>
                          <a:ea typeface="Times New Roman"/>
                          <a:cs typeface="Calibri" pitchFamily="34" charset="0"/>
                        </a:rPr>
                        <a:t> ζιζανίων</a:t>
                      </a:r>
                    </a:p>
                    <a:p>
                      <a:pPr marL="285750" indent="-285750" algn="just">
                        <a:spcBef>
                          <a:spcPts val="0"/>
                        </a:spcBef>
                        <a:spcAft>
                          <a:spcPts val="0"/>
                        </a:spcAft>
                        <a:buClrTx/>
                        <a:buFont typeface="Wingdings" pitchFamily="2" charset="2"/>
                        <a:buChar char="§"/>
                      </a:pPr>
                      <a:r>
                        <a:rPr lang="el-GR" sz="1800" dirty="0" smtClean="0">
                          <a:effectLst/>
                          <a:latin typeface="Calibri" pitchFamily="34" charset="0"/>
                          <a:ea typeface="Times New Roman"/>
                          <a:cs typeface="Calibri" pitchFamily="34" charset="0"/>
                        </a:rPr>
                        <a:t>εξάτμιση κατά την εκτόξευση</a:t>
                      </a:r>
                    </a:p>
                    <a:p>
                      <a:pPr marL="285750" indent="-285750" algn="just">
                        <a:spcBef>
                          <a:spcPts val="0"/>
                        </a:spcBef>
                        <a:spcAft>
                          <a:spcPts val="0"/>
                        </a:spcAft>
                        <a:buClrTx/>
                        <a:buFont typeface="Wingdings" pitchFamily="2" charset="2"/>
                        <a:buChar char="§"/>
                      </a:pPr>
                      <a:r>
                        <a:rPr lang="el-GR" sz="1800" dirty="0" smtClean="0">
                          <a:effectLst/>
                          <a:latin typeface="Calibri" pitchFamily="34" charset="0"/>
                          <a:ea typeface="Times New Roman"/>
                          <a:cs typeface="Calibri" pitchFamily="34" charset="0"/>
                        </a:rPr>
                        <a:t>εξάτμιση από το έδαφος</a:t>
                      </a:r>
                    </a:p>
                    <a:p>
                      <a:pPr marL="285750" indent="-285750" algn="just">
                        <a:spcBef>
                          <a:spcPts val="0"/>
                        </a:spcBef>
                        <a:spcAft>
                          <a:spcPts val="0"/>
                        </a:spcAft>
                        <a:buClrTx/>
                        <a:buFont typeface="Wingdings" pitchFamily="2" charset="2"/>
                        <a:buChar char="§"/>
                      </a:pPr>
                      <a:r>
                        <a:rPr lang="el-GR" sz="1800" dirty="0" smtClean="0">
                          <a:effectLst/>
                          <a:latin typeface="Calibri" pitchFamily="34" charset="0"/>
                          <a:ea typeface="Times New Roman"/>
                          <a:cs typeface="Calibri" pitchFamily="34" charset="0"/>
                        </a:rPr>
                        <a:t>εξάτμιση από δεξαμενές και κανάλια</a:t>
                      </a:r>
                    </a:p>
                  </a:txBody>
                  <a:tcPr>
                    <a:noFill/>
                  </a:tcPr>
                </a:tc>
                <a:tc>
                  <a:txBody>
                    <a:bodyPr/>
                    <a:lstStyle/>
                    <a:p>
                      <a:pPr marL="285750" indent="-285750" algn="just">
                        <a:spcBef>
                          <a:spcPts val="0"/>
                        </a:spcBef>
                        <a:spcAft>
                          <a:spcPts val="0"/>
                        </a:spcAft>
                        <a:buFont typeface="Wingdings" pitchFamily="2" charset="2"/>
                        <a:buChar char="§"/>
                      </a:pPr>
                      <a:r>
                        <a:rPr lang="el-GR" sz="1800" dirty="0" err="1" smtClean="0">
                          <a:effectLst/>
                          <a:latin typeface="Calibri" pitchFamily="34" charset="0"/>
                          <a:ea typeface="Times New Roman"/>
                          <a:cs typeface="Calibri" pitchFamily="34" charset="0"/>
                        </a:rPr>
                        <a:t>βαθειά</a:t>
                      </a:r>
                      <a:r>
                        <a:rPr lang="el-GR" sz="1800" dirty="0" smtClean="0">
                          <a:effectLst/>
                          <a:latin typeface="Calibri" pitchFamily="34" charset="0"/>
                          <a:ea typeface="Times New Roman"/>
                          <a:cs typeface="Calibri" pitchFamily="34" charset="0"/>
                        </a:rPr>
                        <a:t> διήθηση</a:t>
                      </a:r>
                    </a:p>
                    <a:p>
                      <a:pPr marL="285750" indent="-285750" algn="just">
                        <a:spcBef>
                          <a:spcPts val="0"/>
                        </a:spcBef>
                        <a:spcAft>
                          <a:spcPts val="0"/>
                        </a:spcAft>
                        <a:buFont typeface="Wingdings" pitchFamily="2" charset="2"/>
                        <a:buChar char="§"/>
                      </a:pPr>
                      <a:r>
                        <a:rPr lang="el-GR" sz="1800" dirty="0" smtClean="0">
                          <a:effectLst/>
                          <a:latin typeface="Calibri" pitchFamily="34" charset="0"/>
                          <a:ea typeface="Times New Roman"/>
                          <a:cs typeface="Calibri" pitchFamily="34" charset="0"/>
                        </a:rPr>
                        <a:t>επιφανειακή απορροή</a:t>
                      </a:r>
                    </a:p>
                    <a:p>
                      <a:pPr marL="285750" indent="-285750" algn="just">
                        <a:spcBef>
                          <a:spcPts val="0"/>
                        </a:spcBef>
                        <a:spcAft>
                          <a:spcPts val="0"/>
                        </a:spcAft>
                        <a:buFont typeface="Wingdings" pitchFamily="2" charset="2"/>
                        <a:buChar char="§"/>
                      </a:pPr>
                      <a:r>
                        <a:rPr lang="el-GR" sz="1800" dirty="0" smtClean="0">
                          <a:effectLst/>
                          <a:latin typeface="Calibri" pitchFamily="34" charset="0"/>
                          <a:ea typeface="Times New Roman"/>
                          <a:cs typeface="Calibri" pitchFamily="34" charset="0"/>
                        </a:rPr>
                        <a:t>σπατάλη κατά την λειτουργία</a:t>
                      </a:r>
                    </a:p>
                    <a:p>
                      <a:pPr algn="just">
                        <a:spcBef>
                          <a:spcPts val="0"/>
                        </a:spcBef>
                        <a:spcAft>
                          <a:spcPts val="0"/>
                        </a:spcAft>
                      </a:pPr>
                      <a:endParaRPr lang="el-GR" dirty="0"/>
                    </a:p>
                  </a:txBody>
                  <a:tcPr>
                    <a:noFill/>
                  </a:tcPr>
                </a:tc>
              </a:tr>
            </a:tbl>
          </a:graphicData>
        </a:graphic>
      </p:graphicFrame>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6</a:t>
            </a:fld>
            <a:endParaRPr lang="el-GR" sz="1400" dirty="0">
              <a:solidFill>
                <a:schemeClr val="tx1"/>
              </a:solidFill>
            </a:endParaRPr>
          </a:p>
        </p:txBody>
      </p:sp>
    </p:spTree>
    <p:extLst>
      <p:ext uri="{BB962C8B-B14F-4D97-AF65-F5344CB8AC3E}">
        <p14:creationId xmlns:p14="http://schemas.microsoft.com/office/powerpoint/2010/main" val="1491327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Αποδοτικότητα άρδευσης</a:t>
            </a:r>
            <a:endParaRPr lang="el-GR" b="1" dirty="0"/>
          </a:p>
        </p:txBody>
      </p:sp>
      <p:sp>
        <p:nvSpPr>
          <p:cNvPr id="3" name="Θέση περιεχομένου 1"/>
          <p:cNvSpPr>
            <a:spLocks noGrp="1"/>
          </p:cNvSpPr>
          <p:nvPr>
            <p:ph idx="1"/>
          </p:nvPr>
        </p:nvSpPr>
        <p:spPr/>
        <p:txBody>
          <a:bodyPr>
            <a:noAutofit/>
          </a:bodyPr>
          <a:lstStyle/>
          <a:p>
            <a:r>
              <a:rPr lang="el-GR" sz="2400" dirty="0"/>
              <a:t>Το νερό που παροχετεύεται για να ικανοποιήσει τις απαιτήσεις σε ΕΤ των καλλιεργειών δεν είναι το μόνο ωφέλιμο νερό που μπορεί να εφαρμόζεται με ένα αρδευτικό σύστημα. Η αποτελεσματικότητα άρδευσης (</a:t>
            </a:r>
            <a:r>
              <a:rPr lang="el-GR" sz="2400" dirty="0" err="1"/>
              <a:t>Irrigation</a:t>
            </a:r>
            <a:r>
              <a:rPr lang="el-GR" sz="2400" dirty="0"/>
              <a:t> </a:t>
            </a:r>
            <a:r>
              <a:rPr lang="el-GR" sz="2400" dirty="0" err="1"/>
              <a:t>Efficiency</a:t>
            </a:r>
            <a:r>
              <a:rPr lang="el-GR" sz="2400" dirty="0"/>
              <a:t>) ορίζεται ως ο λόγος του όγκου του νερού που χρησιμοποιείται επωφελώς προς τον συνολικό όγκο του αρδευτικού νερού που εφαρμόζεται και δίδεται ως: </a:t>
            </a:r>
          </a:p>
          <a:p>
            <a:pPr marL="0" indent="0">
              <a:buNone/>
            </a:pPr>
            <a:endParaRPr lang="el-GR" sz="2400" dirty="0"/>
          </a:p>
        </p:txBody>
      </p:sp>
      <p:grpSp>
        <p:nvGrpSpPr>
          <p:cNvPr id="12" name="Ομάδα 11" descr="Εικόνα εξίσωσης όπου απεικονίζεται στον αριθμητή ο όγκος ωφέλιμου νερού  και στον παρονομαστή ο όγκος του νερού που παροχεύτηκε στον αγρό." title="Σχέση 1"/>
          <p:cNvGrpSpPr/>
          <p:nvPr/>
        </p:nvGrpSpPr>
        <p:grpSpPr>
          <a:xfrm>
            <a:off x="2568838" y="4329100"/>
            <a:ext cx="3603362" cy="928700"/>
            <a:chOff x="2568838" y="4329100"/>
            <a:chExt cx="3603362" cy="928700"/>
          </a:xfrm>
        </p:grpSpPr>
        <p:sp>
          <p:nvSpPr>
            <p:cNvPr id="7" name="Στρογγυλεμένο ορθογώνιο 13">
              <a:hlinkClick r:id="" action="ppaction://noaction"/>
            </p:cNvPr>
            <p:cNvSpPr/>
            <p:nvPr/>
          </p:nvSpPr>
          <p:spPr>
            <a:xfrm>
              <a:off x="2568838" y="4329100"/>
              <a:ext cx="3603362" cy="898331"/>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l-GR" sz="2000" b="1" dirty="0"/>
            </a:p>
          </p:txBody>
        </p:sp>
        <p:graphicFrame>
          <p:nvGraphicFramePr>
            <p:cNvPr id="8" name="Object 3"/>
            <p:cNvGraphicFramePr>
              <a:graphicFrameLocks noChangeAspect="1"/>
            </p:cNvGraphicFramePr>
            <p:nvPr>
              <p:extLst>
                <p:ext uri="{D42A27DB-BD31-4B8C-83A1-F6EECF244321}">
                  <p14:modId xmlns:p14="http://schemas.microsoft.com/office/powerpoint/2010/main" val="755160479"/>
                </p:ext>
              </p:extLst>
            </p:nvPr>
          </p:nvGraphicFramePr>
          <p:xfrm>
            <a:off x="3754077" y="4329100"/>
            <a:ext cx="1232885" cy="928700"/>
          </p:xfrm>
          <a:graphic>
            <a:graphicData uri="http://schemas.openxmlformats.org/presentationml/2006/ole">
              <mc:AlternateContent xmlns:mc="http://schemas.openxmlformats.org/markup-compatibility/2006">
                <mc:Choice xmlns:v="urn:schemas-microsoft-com:vml" Requires="v">
                  <p:oleObj spid="_x0000_s1038" name="Equation" r:id="rId5" imgW="541963" imgH="446604" progId="Equation.DSMT4">
                    <p:embed/>
                  </p:oleObj>
                </mc:Choice>
                <mc:Fallback>
                  <p:oleObj name="Equation" r:id="rId5" imgW="541963" imgH="446604"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4077" y="4329100"/>
                          <a:ext cx="1232885" cy="928700"/>
                        </a:xfrm>
                        <a:prstGeom prst="rect">
                          <a:avLst/>
                        </a:prstGeom>
                        <a:noFill/>
                        <a:ln>
                          <a:noFill/>
                        </a:ln>
                        <a:effectLst/>
                        <a:extLst/>
                      </p:spPr>
                    </p:pic>
                  </p:oleObj>
                </mc:Fallback>
              </mc:AlternateContent>
            </a:graphicData>
          </a:graphic>
        </p:graphicFrame>
      </p:grpSp>
      <p:graphicFrame>
        <p:nvGraphicFramePr>
          <p:cNvPr id="9" name="Πίνακας 8"/>
          <p:cNvGraphicFramePr>
            <a:graphicFrameLocks noGrp="1"/>
          </p:cNvGraphicFramePr>
          <p:nvPr>
            <p:custDataLst>
              <p:tags r:id="rId3"/>
            </p:custDataLst>
            <p:extLst>
              <p:ext uri="{D42A27DB-BD31-4B8C-83A1-F6EECF244321}">
                <p14:modId xmlns:p14="http://schemas.microsoft.com/office/powerpoint/2010/main" val="1767147236"/>
              </p:ext>
            </p:extLst>
          </p:nvPr>
        </p:nvGraphicFramePr>
        <p:xfrm>
          <a:off x="2362200" y="5241518"/>
          <a:ext cx="6192689" cy="914400"/>
        </p:xfrm>
        <a:graphic>
          <a:graphicData uri="http://schemas.openxmlformats.org/drawingml/2006/table">
            <a:tbl>
              <a:tblPr firstRow="1" firstCol="1"/>
              <a:tblGrid>
                <a:gridCol w="672862"/>
                <a:gridCol w="215778"/>
                <a:gridCol w="5304049"/>
              </a:tblGrid>
              <a:tr h="59690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sz="1800" b="1" i="1" u="none" strike="noStrike" cap="none" normalizeH="0" baseline="0" dirty="0" err="1" smtClean="0">
                          <a:ln>
                            <a:noFill/>
                          </a:ln>
                          <a:solidFill>
                            <a:schemeClr val="tx1"/>
                          </a:solidFill>
                          <a:effectLst/>
                          <a:latin typeface="Calibri" panose="020F0502020204030204" pitchFamily="34" charset="0"/>
                          <a:ea typeface="Times New Roman" pitchFamily="18" charset="0"/>
                          <a:cs typeface="Calibri" pitchFamily="34" charset="0"/>
                        </a:rPr>
                        <a:t>E</a:t>
                      </a:r>
                      <a:r>
                        <a:rPr kumimoji="0" lang="el-GR" sz="1800" b="1" i="1" u="none" strike="noStrike" cap="none" normalizeH="0" baseline="-30000" dirty="0" err="1" smtClean="0">
                          <a:ln>
                            <a:noFill/>
                          </a:ln>
                          <a:solidFill>
                            <a:schemeClr val="tx1"/>
                          </a:solidFill>
                          <a:effectLst/>
                          <a:latin typeface="Calibri" panose="020F0502020204030204" pitchFamily="34" charset="0"/>
                          <a:ea typeface="Times New Roman" pitchFamily="18" charset="0"/>
                          <a:cs typeface="Calibri" pitchFamily="34" charset="0"/>
                        </a:rPr>
                        <a:t>irr</a:t>
                      </a:r>
                      <a:endParaRPr kumimoji="0" lang="el-GR" sz="18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l-GR" sz="1800" b="1" i="1" u="none" strike="noStrike" cap="none" normalizeH="0" baseline="0" dirty="0" err="1" smtClean="0">
                          <a:ln>
                            <a:noFill/>
                          </a:ln>
                          <a:solidFill>
                            <a:schemeClr val="tx1"/>
                          </a:solidFill>
                          <a:effectLst/>
                          <a:latin typeface="Calibri" panose="020F0502020204030204" pitchFamily="34" charset="0"/>
                          <a:ea typeface="Times New Roman" pitchFamily="18" charset="0"/>
                          <a:cs typeface="Calibri" pitchFamily="34" charset="0"/>
                        </a:rPr>
                        <a:t>V</a:t>
                      </a:r>
                      <a:r>
                        <a:rPr kumimoji="0" lang="el-GR" sz="1800" b="1" i="1" u="none" strike="noStrike" cap="none" normalizeH="0" baseline="-30000" dirty="0" err="1" smtClean="0">
                          <a:ln>
                            <a:noFill/>
                          </a:ln>
                          <a:solidFill>
                            <a:schemeClr val="tx1"/>
                          </a:solidFill>
                          <a:effectLst/>
                          <a:latin typeface="Calibri" panose="020F0502020204030204" pitchFamily="34" charset="0"/>
                          <a:ea typeface="Times New Roman" pitchFamily="18" charset="0"/>
                          <a:cs typeface="Calibri" pitchFamily="34" charset="0"/>
                        </a:rPr>
                        <a:t>b</a:t>
                      </a:r>
                      <a:endParaRPr kumimoji="0" lang="el-GR" sz="18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l-GR" sz="1800" b="1" i="1" u="none" strike="noStrike" cap="none" normalizeH="0" baseline="0" dirty="0" err="1" smtClean="0">
                          <a:ln>
                            <a:noFill/>
                          </a:ln>
                          <a:solidFill>
                            <a:schemeClr val="tx1"/>
                          </a:solidFill>
                          <a:effectLst/>
                          <a:latin typeface="Calibri" panose="020F0502020204030204" pitchFamily="34" charset="0"/>
                          <a:cs typeface="Times New Roman" pitchFamily="18" charset="0"/>
                        </a:rPr>
                        <a:t>V</a:t>
                      </a:r>
                      <a:r>
                        <a:rPr kumimoji="0" lang="el-GR" sz="1800" b="1" i="1" u="none" strike="noStrike" cap="none" normalizeH="0" baseline="-30000" dirty="0" err="1" smtClean="0">
                          <a:ln>
                            <a:noFill/>
                          </a:ln>
                          <a:solidFill>
                            <a:schemeClr val="tx1"/>
                          </a:solidFill>
                          <a:effectLst/>
                          <a:latin typeface="Calibri" panose="020F0502020204030204" pitchFamily="34" charset="0"/>
                          <a:cs typeface="Times New Roman" pitchFamily="18" charset="0"/>
                        </a:rPr>
                        <a:t>f</a:t>
                      </a:r>
                      <a:endParaRPr kumimoji="0" lang="el-GR" sz="1800" b="1" i="0" u="none" strike="noStrike" cap="none" normalizeH="0" baseline="0" dirty="0" smtClean="0">
                        <a:ln>
                          <a:noFill/>
                        </a:ln>
                        <a:solidFill>
                          <a:schemeClr val="tx1"/>
                        </a:solidFill>
                        <a:effectLst/>
                        <a:latin typeface="Calibri" panose="020F0502020204030204"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itchFamily="34" charset="0"/>
                        </a:rPr>
                        <a:t>=</a:t>
                      </a:r>
                      <a:endParaRPr kumimoji="0" lang="en-GB" sz="18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itchFamily="34" charset="0"/>
                        </a:rPr>
                        <a:t>=</a:t>
                      </a:r>
                      <a:endParaRPr kumimoji="0" lang="en-GB" sz="18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anose="020F0502020204030204" pitchFamily="34" charset="0"/>
                          <a:cs typeface="Times New Roman" pitchFamily="18" charset="0"/>
                        </a:rPr>
                        <a:t>=</a:t>
                      </a:r>
                      <a:endParaRPr kumimoji="0" lang="el-GR" sz="1800" b="1" i="0" u="none" strike="noStrike" cap="none" normalizeH="0" baseline="0" dirty="0" smtClean="0">
                        <a:ln>
                          <a:noFill/>
                        </a:ln>
                        <a:solidFill>
                          <a:schemeClr val="tx1"/>
                        </a:solidFill>
                        <a:effectLst/>
                        <a:latin typeface="Calibri" panose="020F0502020204030204" pitchFamily="34" charset="0"/>
                      </a:endParaRPr>
                    </a:p>
                  </a:txBody>
                  <a:tcPr anchor="ct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itchFamily="34" charset="0"/>
                        </a:rPr>
                        <a:t>η αποδοτικότητα άρδευσης, (%)</a:t>
                      </a:r>
                      <a:endParaRPr kumimoji="0" lang="en-GB" sz="18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Calibri" pitchFamily="34" charset="0"/>
                        </a:rPr>
                        <a:t>ο όγκος του νερού ωφέλιμου νερού</a:t>
                      </a:r>
                      <a:endParaRPr kumimoji="0" lang="en-GB" sz="1800" b="1" i="0" u="none" strike="noStrike" cap="none" normalizeH="0" baseline="0" dirty="0" smtClean="0">
                        <a:ln>
                          <a:noFill/>
                        </a:ln>
                        <a:solidFill>
                          <a:schemeClr val="tx1"/>
                        </a:solidFill>
                        <a:effectLst/>
                        <a:latin typeface="Calibri" panose="020F0502020204030204"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anose="020F0502020204030204" pitchFamily="34" charset="0"/>
                          <a:cs typeface="Times New Roman" pitchFamily="18" charset="0"/>
                        </a:rPr>
                        <a:t>ο όγκος του νερού που παροχετεύτηκε στον αγρό</a:t>
                      </a:r>
                      <a:endParaRPr kumimoji="0" lang="el-GR" sz="1800" b="1" i="0" u="none" strike="noStrike" cap="none" normalizeH="0" baseline="0" dirty="0" smtClean="0">
                        <a:ln>
                          <a:noFill/>
                        </a:ln>
                        <a:solidFill>
                          <a:schemeClr val="tx1"/>
                        </a:solidFill>
                        <a:effectLst/>
                        <a:latin typeface="Calibri" panose="020F0502020204030204"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7</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1545897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Ομοιομορφία άρδευσης 1</a:t>
            </a:r>
            <a:endParaRPr lang="el-GR" b="1" dirty="0"/>
          </a:p>
        </p:txBody>
      </p:sp>
      <p:sp>
        <p:nvSpPr>
          <p:cNvPr id="3" name="Θέση περιεχομένου 1"/>
          <p:cNvSpPr>
            <a:spLocks noGrp="1"/>
          </p:cNvSpPr>
          <p:nvPr>
            <p:ph idx="1"/>
          </p:nvPr>
        </p:nvSpPr>
        <p:spPr/>
        <p:txBody>
          <a:bodyPr>
            <a:normAutofit fontScale="92500" lnSpcReduction="20000"/>
          </a:bodyPr>
          <a:lstStyle/>
          <a:p>
            <a:pPr>
              <a:lnSpc>
                <a:spcPct val="125000"/>
              </a:lnSpc>
              <a:spcBef>
                <a:spcPts val="0"/>
              </a:spcBef>
            </a:pPr>
            <a:r>
              <a:rPr lang="el-GR" sz="2400" dirty="0"/>
              <a:t>Τα διάφορα μέτρα αποδοτικότητας της άρδευσης εκφράζονται ως συναρτήσεις του όγκου του νερού που εκτρέπεται και της χρήσης ή διάθεσης του νερού, όπως αυτή εφαρμόζεται με το σύστημα άρδευσης. Η ομοιομορφία της εφαρμογής μέσα σε ένα δεδομένο πεδίο δεν λαμβάνεται υπόψη στους ορισμούς της αποδοτικότητας. Όμως, η ικανότητα του συστήματος να εφαρμόζει το νερό ομοιόμορφα σε όλη την αρδευόμενη επιφάνεια είναι ένας κυρίαρχος παράγων που επηρεάζει την ανάπτυξη των φυτών.</a:t>
            </a:r>
          </a:p>
          <a:p>
            <a:pPr>
              <a:lnSpc>
                <a:spcPct val="125000"/>
              </a:lnSpc>
              <a:spcBef>
                <a:spcPts val="0"/>
              </a:spcBef>
            </a:pPr>
            <a:r>
              <a:rPr lang="el-GR" sz="2400" dirty="0"/>
              <a:t>Η ομοιομορφία άρδευσης (</a:t>
            </a:r>
            <a:r>
              <a:rPr lang="el-GR" sz="2400" dirty="0" err="1"/>
              <a:t>irrigation</a:t>
            </a:r>
            <a:r>
              <a:rPr lang="el-GR" sz="2400" dirty="0"/>
              <a:t> </a:t>
            </a:r>
            <a:r>
              <a:rPr lang="el-GR" sz="2400" dirty="0" err="1"/>
              <a:t>uniformity</a:t>
            </a:r>
            <a:r>
              <a:rPr lang="el-GR" sz="2400" dirty="0"/>
              <a:t>) στην πραγματικότητα αναφέρεται στην μεταβλητότητα ή ανομοιομορφία, των ποσοτήτων νερού που εφαρμόζονται σε διάφορα σημεία μέσα στην αρδευόμενη έκταση.</a:t>
            </a:r>
          </a:p>
          <a:p>
            <a:endParaRPr lang="el-GR" sz="2400" dirty="0" smtClean="0"/>
          </a:p>
          <a:p>
            <a:pPr marL="0" indent="0">
              <a:buNone/>
            </a:pPr>
            <a:endParaRPr lang="el-GR" sz="2800" dirty="0"/>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8</a:t>
            </a:fld>
            <a:endParaRPr lang="el-GR" sz="1400" dirty="0">
              <a:solidFill>
                <a:schemeClr val="tx1"/>
              </a:solidFill>
            </a:endParaRPr>
          </a:p>
        </p:txBody>
      </p:sp>
    </p:spTree>
    <p:extLst>
      <p:ext uri="{BB962C8B-B14F-4D97-AF65-F5344CB8AC3E}">
        <p14:creationId xmlns:p14="http://schemas.microsoft.com/office/powerpoint/2010/main" val="3654056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schemeClr val="tx1"/>
                </a:solidFill>
              </a:rPr>
              <a:pPr>
                <a:defRPr/>
              </a:pPr>
              <a:t>9</a:t>
            </a:fld>
            <a:endParaRPr lang="el-GR" sz="1400" dirty="0">
              <a:solidFill>
                <a:schemeClr val="tx1"/>
              </a:solidFill>
            </a:endParaRPr>
          </a:p>
        </p:txBody>
      </p:sp>
      <p:sp>
        <p:nvSpPr>
          <p:cNvPr id="6" name="Θέση υποσέλιδου 1" descr="."/>
          <p:cNvSpPr>
            <a:spLocks noGrp="1"/>
          </p:cNvSpPr>
          <p:nvPr>
            <p:ph type="ftr" sz="quarter" idx="11"/>
          </p:nvPr>
        </p:nvSpPr>
        <p:spPr>
          <a:xfrm>
            <a:off x="3124200" y="6356350"/>
            <a:ext cx="2895600" cy="365125"/>
          </a:xfrm>
        </p:spPr>
        <p:txBody>
          <a:bodyPr/>
          <a:lstStyle/>
          <a:p>
            <a:pPr>
              <a:defRPr/>
            </a:pPr>
            <a:r>
              <a:rPr lang="el-GR" sz="1400" dirty="0">
                <a:solidFill>
                  <a:prstClr val="black"/>
                </a:solidFill>
              </a:rPr>
              <a:t>Βασικές έννοιες και </a:t>
            </a:r>
            <a:r>
              <a:rPr lang="el-GR" sz="1400" dirty="0" smtClean="0">
                <a:solidFill>
                  <a:prstClr val="black"/>
                </a:solidFill>
              </a:rPr>
              <a:t>όροι</a:t>
            </a:r>
            <a:endParaRPr lang="el-GR" sz="1400" dirty="0">
              <a:solidFill>
                <a:prstClr val="black"/>
              </a:solidFill>
            </a:endParaRPr>
          </a:p>
        </p:txBody>
      </p:sp>
      <p:grpSp>
        <p:nvGrpSpPr>
          <p:cNvPr id="7" name="Ομάδα 6" descr="Εικόνα όπου απεικονίζεται η ομοιομορφία στην άρδευση και δίπλα σε αυτή η ανομοιομορφη άρδευση" title="Εικόνα 1"/>
          <p:cNvGrpSpPr/>
          <p:nvPr/>
        </p:nvGrpSpPr>
        <p:grpSpPr>
          <a:xfrm>
            <a:off x="535052" y="2576511"/>
            <a:ext cx="8037892" cy="2382520"/>
            <a:chOff x="535052" y="2576511"/>
            <a:chExt cx="8037892" cy="2382520"/>
          </a:xfrm>
        </p:grpSpPr>
        <p:pic>
          <p:nvPicPr>
            <p:cNvPr id="8" name="Εικόνα 7" descr="0206it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5052" y="2576511"/>
              <a:ext cx="3964940" cy="2382520"/>
            </a:xfrm>
            <a:prstGeom prst="rect">
              <a:avLst/>
            </a:prstGeom>
            <a:noFill/>
            <a:ln>
              <a:noFill/>
            </a:ln>
          </p:spPr>
        </p:pic>
        <p:pic>
          <p:nvPicPr>
            <p:cNvPr id="10" name="Εικόνα 9" descr="0206itg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08004" y="2576511"/>
              <a:ext cx="3964940" cy="2382520"/>
            </a:xfrm>
            <a:prstGeom prst="rect">
              <a:avLst/>
            </a:prstGeom>
            <a:noFill/>
            <a:ln>
              <a:noFill/>
            </a:ln>
          </p:spPr>
        </p:pic>
      </p:grpSp>
      <p:sp>
        <p:nvSpPr>
          <p:cNvPr id="3" name="Θέση περιεχομένου 2"/>
          <p:cNvSpPr>
            <a:spLocks noGrp="1"/>
          </p:cNvSpPr>
          <p:nvPr>
            <p:ph idx="1"/>
          </p:nvPr>
        </p:nvSpPr>
        <p:spPr/>
        <p:txBody>
          <a:bodyPr/>
          <a:lstStyle/>
          <a:p>
            <a:pPr marL="0" indent="0">
              <a:buNone/>
            </a:pPr>
            <a:r>
              <a:rPr lang="el-GR" dirty="0" smtClean="0"/>
              <a:t>Εικόνα 1 και Εικόνα 2</a:t>
            </a:r>
            <a:endParaRPr lang="el-GR" dirty="0"/>
          </a:p>
        </p:txBody>
      </p:sp>
      <p:sp>
        <p:nvSpPr>
          <p:cNvPr id="2" name="Τίτλος 1"/>
          <p:cNvSpPr>
            <a:spLocks noGrp="1"/>
          </p:cNvSpPr>
          <p:nvPr>
            <p:ph type="title"/>
          </p:nvPr>
        </p:nvSpPr>
        <p:spPr/>
        <p:txBody>
          <a:bodyPr/>
          <a:lstStyle/>
          <a:p>
            <a:r>
              <a:rPr lang="el-GR" b="1" dirty="0" smtClean="0"/>
              <a:t>Ομοιομορφία άρδευσης 2</a:t>
            </a:r>
            <a:endParaRPr lang="el-GR" b="1" dirty="0"/>
          </a:p>
        </p:txBody>
      </p:sp>
    </p:spTree>
    <p:custDataLst>
      <p:tags r:id="rId1"/>
    </p:custDataLst>
    <p:extLst>
      <p:ext uri="{BB962C8B-B14F-4D97-AF65-F5344CB8AC3E}">
        <p14:creationId xmlns:p14="http://schemas.microsoft.com/office/powerpoint/2010/main" val="25983686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25/1/2016 16:42:19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6,5,9,13,"/>
</p:tagLst>
</file>

<file path=ppt/tags/tag11.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6146,14,13,6,"/>
</p:tagLst>
</file>

<file path=ppt/tags/tag5.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12,9,6,5,"/>
</p:tagLst>
</file>

<file path=ppt/tags/tag7.xml><?xml version="1.0" encoding="utf-8"?>
<p:tagLst xmlns:a="http://schemas.openxmlformats.org/drawingml/2006/main" xmlns:r="http://schemas.openxmlformats.org/officeDocument/2006/relationships" xmlns:p="http://schemas.openxmlformats.org/presentationml/2006/main">
  <p:tag name="ZHAW.ACCESSIBILITYADDIN.TABLEHEADER" val="R0;C0;"/>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5,6,7,3,2,"/>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6,5,1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6101F861-97AC-44DD-90CE-F7357469E79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908</TotalTime>
  <Words>1644</Words>
  <Application>Microsoft Office PowerPoint</Application>
  <PresentationFormat>Προβολή στην οθόνη (4:3)</PresentationFormat>
  <Paragraphs>186</Paragraphs>
  <Slides>24</Slides>
  <Notes>7</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24</vt:i4>
      </vt:variant>
    </vt:vector>
  </HeadingPairs>
  <TitlesOfParts>
    <vt:vector size="31" baseType="lpstr">
      <vt:lpstr>Arial</vt:lpstr>
      <vt:lpstr>Calibri</vt:lpstr>
      <vt:lpstr>Times New Roman</vt:lpstr>
      <vt:lpstr>Wingdings</vt:lpstr>
      <vt:lpstr>Θέμα του Office</vt:lpstr>
      <vt:lpstr>Equation</vt:lpstr>
      <vt:lpstr>Εξίσωση</vt:lpstr>
      <vt:lpstr>Αρδευτική Μηχανική</vt:lpstr>
      <vt:lpstr>Χρηματοδότηση </vt:lpstr>
      <vt:lpstr>Σκοποί ενότητας </vt:lpstr>
      <vt:lpstr>Περιεχόμενα ενότητας</vt:lpstr>
      <vt:lpstr>Χρήση αρδευτικού νερού 1</vt:lpstr>
      <vt:lpstr>Χρήση αρδευτικού νερού 2</vt:lpstr>
      <vt:lpstr>Αποδοτικότητα άρδευσης</vt:lpstr>
      <vt:lpstr>Ομοιομορφία άρδευσης 1</vt:lpstr>
      <vt:lpstr>Ομοιομορφία άρδευσης 2</vt:lpstr>
      <vt:lpstr>Ομοιομορφία άρδευσης 3</vt:lpstr>
      <vt:lpstr>Ομοιομορφία άρδευσης 4</vt:lpstr>
      <vt:lpstr>Αποδοτικότητα χρήσης νερού 1</vt:lpstr>
      <vt:lpstr>Αποδοτικότητα χρήσης νερού 2</vt:lpstr>
      <vt:lpstr>Αποδοτικότητα χρήσης νερού 3</vt:lpstr>
      <vt:lpstr>Αποδοτικότητα χρήσης νερού 4</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I.B.ΤΖΙΓΚ</cp:lastModifiedBy>
  <cp:revision>72</cp:revision>
  <dcterms:created xsi:type="dcterms:W3CDTF">2014-09-20T14:32:06Z</dcterms:created>
  <dcterms:modified xsi:type="dcterms:W3CDTF">2016-01-25T14:42:22Z</dcterms:modified>
</cp:coreProperties>
</file>