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7" r:id="rId3"/>
    <p:sldId id="264" r:id="rId4"/>
    <p:sldId id="329" r:id="rId5"/>
    <p:sldId id="270" r:id="rId6"/>
    <p:sldId id="297" r:id="rId7"/>
    <p:sldId id="302" r:id="rId8"/>
    <p:sldId id="303" r:id="rId9"/>
    <p:sldId id="304" r:id="rId10"/>
    <p:sldId id="305" r:id="rId11"/>
    <p:sldId id="306" r:id="rId12"/>
    <p:sldId id="307" r:id="rId13"/>
    <p:sldId id="330" r:id="rId14"/>
    <p:sldId id="331" r:id="rId15"/>
    <p:sldId id="332" r:id="rId16"/>
    <p:sldId id="326" r:id="rId17"/>
    <p:sldId id="325" r:id="rId18"/>
    <p:sldId id="271" r:id="rId19"/>
    <p:sldId id="258" r:id="rId20"/>
    <p:sldId id="259" r:id="rId21"/>
    <p:sldId id="260" r:id="rId22"/>
    <p:sldId id="272" r:id="rId23"/>
    <p:sldId id="273" r:id="rId24"/>
    <p:sldId id="261"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26/1/2016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26/1/2016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26/1/2016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26/1/2016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26/1/2016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26/1/2016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26/1/2016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26/1/2016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26/1/2016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dev.teilar.gr/courses/DDE105/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hyperlink" Target="http://creativecommons.org/licenses/by-nc-sa/4.0/deed.e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a:bodyPr>
          <a:lstStyle/>
          <a:p>
            <a:r>
              <a:rPr lang="el-GR" b="1" dirty="0" smtClean="0">
                <a:solidFill>
                  <a:prstClr val="black"/>
                </a:solidFill>
              </a:rPr>
              <a:t>Αρδευτική Μηχανική</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buFont typeface="Arial" pitchFamily="34" charset="0"/>
              <a:buNone/>
              <a:defRPr/>
            </a:pPr>
            <a:r>
              <a:rPr lang="el-GR" sz="2800" b="1" dirty="0" smtClean="0">
                <a:solidFill>
                  <a:prstClr val="black"/>
                </a:solidFill>
                <a:ea typeface="+mj-ea"/>
                <a:cs typeface="+mj-cs"/>
              </a:rPr>
              <a:t>Ενότητα 3</a:t>
            </a:r>
            <a:r>
              <a:rPr lang="en-US" sz="2800" b="1" dirty="0" smtClean="0">
                <a:solidFill>
                  <a:prstClr val="black"/>
                </a:solidFill>
                <a:ea typeface="+mj-ea"/>
                <a:cs typeface="+mj-cs"/>
              </a:rPr>
              <a:t>:</a:t>
            </a:r>
            <a:r>
              <a:rPr lang="el-GR" sz="2800" b="1" dirty="0" smtClean="0">
                <a:solidFill>
                  <a:prstClr val="black"/>
                </a:solidFill>
                <a:ea typeface="+mj-ea"/>
                <a:cs typeface="+mj-cs"/>
              </a:rPr>
              <a:t>  </a:t>
            </a:r>
            <a:r>
              <a:rPr lang="el-GR" sz="2800" dirty="0" smtClean="0">
                <a:solidFill>
                  <a:prstClr val="black"/>
                </a:solidFill>
                <a:ea typeface="+mj-ea"/>
                <a:cs typeface="+mj-cs"/>
              </a:rPr>
              <a:t>Μικροάρδευση – Ορισμός και τύποι </a:t>
            </a:r>
          </a:p>
          <a:p>
            <a:pPr marL="0" indent="0" algn="ctr" fontAlgn="auto">
              <a:spcBef>
                <a:spcPts val="0"/>
              </a:spcBef>
              <a:buFont typeface="Arial" pitchFamily="34" charset="0"/>
              <a:buNone/>
              <a:defRPr/>
            </a:pPr>
            <a:r>
              <a:rPr lang="el-GR" sz="2800" dirty="0" smtClean="0">
                <a:solidFill>
                  <a:prstClr val="black"/>
                </a:solidFill>
                <a:ea typeface="+mj-ea"/>
                <a:cs typeface="+mj-cs"/>
              </a:rPr>
              <a:t> </a:t>
            </a:r>
            <a:r>
              <a:rPr lang="el-GR" sz="2800" dirty="0" smtClean="0"/>
              <a:t>   Καθηγητής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Βύρλας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Τεχνολόγων Γεωπόνων</a:t>
            </a:r>
          </a:p>
          <a:p>
            <a:pPr marL="0" indent="0" algn="ctr">
              <a:spcBef>
                <a:spcPts val="0"/>
              </a:spcBef>
              <a:buNone/>
              <a:defRPr/>
            </a:pPr>
            <a:r>
              <a:rPr lang="el-GR" sz="2800" dirty="0">
                <a:solidFill>
                  <a:prstClr val="black"/>
                </a:solidFill>
              </a:rPr>
              <a:t>Τμήμα </a:t>
            </a:r>
            <a:r>
              <a:rPr lang="el-GR" sz="2800" dirty="0" smtClean="0">
                <a:solidFill>
                  <a:prstClr val="black"/>
                </a:solidFill>
              </a:rPr>
              <a:t>Τεχνολόγων </a:t>
            </a:r>
            <a:r>
              <a:rPr lang="el-GR" sz="2800" dirty="0" err="1" smtClean="0">
                <a:solidFill>
                  <a:prstClr val="black"/>
                </a:solidFill>
              </a:rPr>
              <a:t>Γεοπόνων</a:t>
            </a:r>
            <a:r>
              <a:rPr lang="el-GR" sz="2800" dirty="0" smtClean="0">
                <a:solidFill>
                  <a:prstClr val="black"/>
                </a:solidFill>
              </a:rPr>
              <a:t>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Τύποι Συστημάτων</a:t>
            </a:r>
            <a:endParaRPr lang="el-GR" b="1" dirty="0"/>
          </a:p>
        </p:txBody>
      </p:sp>
      <p:sp>
        <p:nvSpPr>
          <p:cNvPr id="3" name="Θέση περιεχομένου 2"/>
          <p:cNvSpPr>
            <a:spLocks noGrp="1"/>
          </p:cNvSpPr>
          <p:nvPr>
            <p:ph idx="1"/>
          </p:nvPr>
        </p:nvSpPr>
        <p:spPr/>
        <p:txBody>
          <a:bodyPr>
            <a:normAutofit/>
          </a:bodyPr>
          <a:lstStyle/>
          <a:p>
            <a:pPr marL="0" indent="0">
              <a:buNone/>
            </a:pPr>
            <a:r>
              <a:rPr lang="el-GR" kern="0" dirty="0" smtClean="0"/>
              <a:t>		Στάγδην άρδευση</a:t>
            </a:r>
            <a:br>
              <a:rPr lang="el-GR" kern="0" dirty="0" smtClean="0"/>
            </a:br>
            <a:endParaRPr lang="el-GR" kern="0" dirty="0" smtClean="0"/>
          </a:p>
          <a:p>
            <a:pPr marL="0" indent="0">
              <a:buNone/>
            </a:pPr>
            <a:r>
              <a:rPr lang="el-GR" kern="0" dirty="0"/>
              <a:t>	</a:t>
            </a:r>
            <a:r>
              <a:rPr lang="el-GR" kern="0" dirty="0" smtClean="0"/>
              <a:t>	Υποεπιφανειακή </a:t>
            </a:r>
            <a:r>
              <a:rPr lang="el-GR" kern="0" dirty="0"/>
              <a:t>στάγδην</a:t>
            </a:r>
            <a:endParaRPr lang="en-US" kern="0" dirty="0"/>
          </a:p>
          <a:p>
            <a:pPr marL="0" indent="0">
              <a:buNone/>
            </a:pPr>
            <a:endParaRPr lang="el-GR" kern="0" dirty="0" smtClean="0"/>
          </a:p>
          <a:p>
            <a:pPr marL="0" indent="0">
              <a:buNone/>
            </a:pPr>
            <a:r>
              <a:rPr lang="el-GR" kern="0" dirty="0" smtClean="0"/>
              <a:t>		Μικροκαταιονισμός</a:t>
            </a:r>
            <a:endParaRPr lang="en-US" kern="0" dirty="0"/>
          </a:p>
          <a:p>
            <a:pPr marL="0" indent="0">
              <a:buNone/>
            </a:pPr>
            <a:r>
              <a:rPr lang="el-GR" kern="0" dirty="0" smtClean="0"/>
              <a:t>		</a:t>
            </a:r>
          </a:p>
          <a:p>
            <a:pPr marL="0" indent="0">
              <a:buNone/>
            </a:pPr>
            <a:r>
              <a:rPr lang="el-GR" kern="0" dirty="0"/>
              <a:t>	</a:t>
            </a:r>
            <a:r>
              <a:rPr lang="el-GR" kern="0" dirty="0" smtClean="0"/>
              <a:t>	Άρδευση </a:t>
            </a:r>
            <a:r>
              <a:rPr lang="el-GR" kern="0" dirty="0"/>
              <a:t>με έκχυση</a:t>
            </a:r>
            <a:endParaRPr lang="en-US" kern="0" dirty="0"/>
          </a:p>
          <a:p>
            <a:pPr marL="0" indent="0">
              <a:buNone/>
            </a:pPr>
            <a:endParaRPr lang="en-US" kern="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a:t>
            </a:r>
            <a:r>
              <a:rPr lang="el-GR" sz="1400" dirty="0" smtClean="0">
                <a:solidFill>
                  <a:schemeClr val="tx1"/>
                </a:solidFill>
              </a:rPr>
              <a:t>Τύποι</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extLst>
      <p:ext uri="{BB962C8B-B14F-4D97-AF65-F5344CB8AC3E}">
        <p14:creationId xmlns:p14="http://schemas.microsoft.com/office/powerpoint/2010/main" val="259836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Στάγδην </a:t>
            </a:r>
            <a:r>
              <a:rPr lang="el-GR" b="1" dirty="0"/>
              <a:t>άρδευση</a:t>
            </a:r>
            <a:br>
              <a:rPr lang="el-GR" b="1" dirty="0"/>
            </a:br>
            <a:r>
              <a:rPr lang="el-GR" b="1" dirty="0"/>
              <a:t>[</a:t>
            </a:r>
            <a:r>
              <a:rPr lang="en-US" b="1" dirty="0"/>
              <a:t>Drip irrigation, trickle irrigation]</a:t>
            </a:r>
            <a:r>
              <a:rPr lang="el-GR" b="1" dirty="0" smtClean="0"/>
              <a:t> </a:t>
            </a:r>
            <a:endParaRPr lang="el-GR" b="1" dirty="0"/>
          </a:p>
        </p:txBody>
      </p:sp>
      <p:pic>
        <p:nvPicPr>
          <p:cNvPr id="4" name="Θέση περιεχομένου 3" descr="Εικόνα Στάγδην άρδευσης" title="Εικόνα 3"/>
          <p:cNvPicPr>
            <a:picLocks noGrp="1" noChangeAspect="1"/>
          </p:cNvPicPr>
          <p:nvPr>
            <p:ph idx="1"/>
          </p:nvPr>
        </p:nvPicPr>
        <p:blipFill>
          <a:blip r:embed="rId2"/>
          <a:stretch>
            <a:fillRect/>
          </a:stretch>
        </p:blipFill>
        <p:spPr>
          <a:xfrm>
            <a:off x="1871238" y="1683672"/>
            <a:ext cx="5401524" cy="4359018"/>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extLst>
      <p:ext uri="{BB962C8B-B14F-4D97-AF65-F5344CB8AC3E}">
        <p14:creationId xmlns:p14="http://schemas.microsoft.com/office/powerpoint/2010/main" val="3625306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Υποεπιφανειακή ή Υπόγεια Στάγδην </a:t>
            </a:r>
            <a:r>
              <a:rPr lang="el-GR" b="1" dirty="0" smtClean="0"/>
              <a:t>άρδευση [</a:t>
            </a:r>
            <a:r>
              <a:rPr lang="en-US" b="1" dirty="0"/>
              <a:t>Subsurface drip irrigation]</a:t>
            </a:r>
            <a:r>
              <a:rPr lang="el-GR" b="1" dirty="0" smtClean="0"/>
              <a:t> </a:t>
            </a:r>
            <a:endParaRPr lang="el-GR" b="1" dirty="0"/>
          </a:p>
        </p:txBody>
      </p:sp>
      <p:pic>
        <p:nvPicPr>
          <p:cNvPr id="8" name="Θέση περιεχομένου 7" descr="Εικόνα υποεπιφανειακής στάγδην άρδευσης" title="Εικόνα 4"/>
          <p:cNvPicPr>
            <a:picLocks noGrp="1" noChangeAspect="1"/>
          </p:cNvPicPr>
          <p:nvPr>
            <p:ph idx="1"/>
          </p:nvPr>
        </p:nvPicPr>
        <p:blipFill>
          <a:blip r:embed="rId2"/>
          <a:stretch>
            <a:fillRect/>
          </a:stretch>
        </p:blipFill>
        <p:spPr>
          <a:xfrm>
            <a:off x="2008059" y="1600200"/>
            <a:ext cx="5127881" cy="4525963"/>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extLst>
      <p:ext uri="{BB962C8B-B14F-4D97-AF65-F5344CB8AC3E}">
        <p14:creationId xmlns:p14="http://schemas.microsoft.com/office/powerpoint/2010/main" val="3718103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Μικροκαταιονισμός</a:t>
            </a:r>
            <a:br>
              <a:rPr lang="el-GR" b="1" dirty="0"/>
            </a:br>
            <a:r>
              <a:rPr lang="el-GR" b="1" dirty="0"/>
              <a:t>[</a:t>
            </a:r>
            <a:r>
              <a:rPr lang="en-US" b="1" dirty="0" err="1"/>
              <a:t>Microsprinkle</a:t>
            </a:r>
            <a:r>
              <a:rPr lang="en-US" b="1" dirty="0"/>
              <a:t> irrigation</a:t>
            </a:r>
            <a:r>
              <a:rPr lang="en-US" b="1" dirty="0" smtClean="0"/>
              <a:t>]</a:t>
            </a:r>
            <a:r>
              <a:rPr lang="el-GR" b="1" dirty="0" smtClean="0"/>
              <a:t> </a:t>
            </a:r>
            <a:endParaRPr lang="el-GR" b="1" dirty="0"/>
          </a:p>
        </p:txBody>
      </p:sp>
      <p:pic>
        <p:nvPicPr>
          <p:cNvPr id="8" name="Θέση περιεχομένου 7" descr="Εικόνα για μικροκαταιονισμό" title="Εικόνα 6"/>
          <p:cNvPicPr>
            <a:picLocks noGrp="1" noChangeAspect="1"/>
          </p:cNvPicPr>
          <p:nvPr>
            <p:ph idx="1"/>
          </p:nvPr>
        </p:nvPicPr>
        <p:blipFill>
          <a:blip r:embed="rId2"/>
          <a:stretch>
            <a:fillRect/>
          </a:stretch>
        </p:blipFill>
        <p:spPr>
          <a:xfrm>
            <a:off x="2418286" y="1600200"/>
            <a:ext cx="4307428" cy="4525963"/>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extLst>
      <p:ext uri="{BB962C8B-B14F-4D97-AF65-F5344CB8AC3E}">
        <p14:creationId xmlns:p14="http://schemas.microsoft.com/office/powerpoint/2010/main" val="891514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Άρδευση με έκχυση</a:t>
            </a:r>
            <a:br>
              <a:rPr lang="el-GR" b="1" dirty="0"/>
            </a:br>
            <a:r>
              <a:rPr lang="el-GR" b="1" dirty="0"/>
              <a:t>[</a:t>
            </a:r>
            <a:r>
              <a:rPr lang="en-US" b="1" dirty="0"/>
              <a:t>Bubbler irrigation]</a:t>
            </a:r>
          </a:p>
        </p:txBody>
      </p:sp>
      <p:pic>
        <p:nvPicPr>
          <p:cNvPr id="10" name="Θέση περιεχομένου 9" descr="Εικόνα άρδευσης με έκχυση"/>
          <p:cNvPicPr>
            <a:picLocks noGrp="1" noChangeAspect="1"/>
          </p:cNvPicPr>
          <p:nvPr>
            <p:ph idx="1"/>
          </p:nvPr>
        </p:nvPicPr>
        <p:blipFill>
          <a:blip r:embed="rId2"/>
          <a:stretch>
            <a:fillRect/>
          </a:stretch>
        </p:blipFill>
        <p:spPr>
          <a:xfrm>
            <a:off x="1676149" y="1720252"/>
            <a:ext cx="5791702" cy="4285859"/>
          </a:xfrm>
          <a:prstGeom prst="rect">
            <a:avLst/>
          </a:prstGeom>
        </p:spPr>
      </p:pic>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extLst>
      <p:ext uri="{BB962C8B-B14F-4D97-AF65-F5344CB8AC3E}">
        <p14:creationId xmlns:p14="http://schemas.microsoft.com/office/powerpoint/2010/main" val="273166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Βιβλιογραφία</a:t>
            </a:r>
            <a:endParaRPr lang="el-GR" b="1" dirty="0"/>
          </a:p>
        </p:txBody>
      </p:sp>
      <p:sp>
        <p:nvSpPr>
          <p:cNvPr id="3" name="Θέση περιεχομένου 1"/>
          <p:cNvSpPr>
            <a:spLocks noGrp="1"/>
          </p:cNvSpPr>
          <p:nvPr>
            <p:ph idx="1"/>
            <p:custDataLst>
              <p:tags r:id="rId1"/>
            </p:custDataLst>
          </p:nvPr>
        </p:nvSpPr>
        <p:spPr/>
        <p:txBody>
          <a:bodyPr>
            <a:normAutofit/>
          </a:bodyPr>
          <a:lstStyle/>
          <a:p>
            <a:pPr>
              <a:lnSpc>
                <a:spcPct val="100000"/>
              </a:lnSpc>
            </a:pPr>
            <a:r>
              <a:rPr lang="en-US" sz="2000" dirty="0"/>
              <a:t>Benami, A., and A. </a:t>
            </a:r>
            <a:r>
              <a:rPr lang="en-US" sz="2000" dirty="0" err="1"/>
              <a:t>Ofen</a:t>
            </a:r>
            <a:r>
              <a:rPr lang="en-US" sz="2000" dirty="0"/>
              <a:t>. 1984. Irrigation Engineering. Irrigation Engineering Scientific Publications (IESP), Haifa, Israel.</a:t>
            </a:r>
          </a:p>
          <a:p>
            <a:pPr>
              <a:lnSpc>
                <a:spcPct val="100000"/>
              </a:lnSpc>
            </a:pPr>
            <a:r>
              <a:rPr lang="en-US" sz="2000" dirty="0"/>
              <a:t>James, L.G., 1988. Principles of Farm Irrigation System Design. New York : Wiley.</a:t>
            </a:r>
          </a:p>
          <a:p>
            <a:pPr>
              <a:lnSpc>
                <a:spcPct val="100000"/>
              </a:lnSpc>
            </a:pPr>
            <a:r>
              <a:rPr lang="en-US" sz="2000" dirty="0" err="1"/>
              <a:t>Karmeli</a:t>
            </a:r>
            <a:r>
              <a:rPr lang="en-US" sz="2000" dirty="0"/>
              <a:t>, D., G. </a:t>
            </a:r>
            <a:r>
              <a:rPr lang="en-US" sz="2000" dirty="0" err="1"/>
              <a:t>Peri</a:t>
            </a:r>
            <a:r>
              <a:rPr lang="en-US" sz="2000" dirty="0"/>
              <a:t> and M. </a:t>
            </a:r>
            <a:r>
              <a:rPr lang="en-US" sz="2000" dirty="0" err="1"/>
              <a:t>Todes</a:t>
            </a:r>
            <a:r>
              <a:rPr lang="en-US" sz="2000" dirty="0"/>
              <a:t> (1985). Irrigation Systems : Design and Operation. Cape Town : Oxford University Press.</a:t>
            </a:r>
          </a:p>
          <a:p>
            <a:pPr>
              <a:lnSpc>
                <a:spcPct val="100000"/>
              </a:lnSpc>
            </a:pPr>
            <a:r>
              <a:rPr lang="en-US" sz="2000" dirty="0"/>
              <a:t>Keller, J. and R.D. </a:t>
            </a:r>
            <a:r>
              <a:rPr lang="en-US" sz="2000" dirty="0" err="1"/>
              <a:t>Bliesner</a:t>
            </a:r>
            <a:r>
              <a:rPr lang="en-US" sz="2000" dirty="0"/>
              <a:t>, 1990. Sprinkle and Trickle Irrigation. New York : Van </a:t>
            </a:r>
            <a:r>
              <a:rPr lang="en-US" sz="2000" dirty="0" err="1"/>
              <a:t>Nostrand</a:t>
            </a:r>
            <a:r>
              <a:rPr lang="en-US" sz="2000" dirty="0"/>
              <a:t> Reinhold. </a:t>
            </a:r>
          </a:p>
          <a:p>
            <a:pPr>
              <a:lnSpc>
                <a:spcPct val="100000"/>
              </a:lnSpc>
            </a:pPr>
            <a:r>
              <a:rPr lang="en-US" sz="2000" dirty="0"/>
              <a:t>M</a:t>
            </a:r>
            <a:r>
              <a:rPr lang="el-GR" sz="2000" dirty="0" err="1"/>
              <a:t>ιχελάκις</a:t>
            </a:r>
            <a:r>
              <a:rPr lang="el-GR" sz="2000" dirty="0"/>
              <a:t> Ν., 1988. Συστήματα Αυτόματης Άρδευσης: Άρδευση με Σταγόνες. Αθήνα : Εκδοτική Αγροτεχνική.</a:t>
            </a:r>
          </a:p>
          <a:p>
            <a:pPr marL="0" indent="0">
              <a:buNone/>
            </a:pPr>
            <a:endParaRPr lang="el-GR" sz="24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extLst>
      <p:ext uri="{BB962C8B-B14F-4D97-AF65-F5344CB8AC3E}">
        <p14:creationId xmlns:p14="http://schemas.microsoft.com/office/powerpoint/2010/main" val="119758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7565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pPr marL="0" indent="0">
              <a:spcBef>
                <a:spcPts val="0"/>
              </a:spcBef>
              <a:spcAft>
                <a:spcPts val="1800"/>
              </a:spcAft>
              <a:buNone/>
            </a:pPr>
            <a:r>
              <a:rPr lang="el-GR" sz="2400" dirty="0" smtClean="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Χ1</a:t>
            </a:r>
            <a:r>
              <a:rPr lang="el-GR" sz="2000" dirty="0" smtClean="0"/>
              <a:t>.</a:t>
            </a:r>
            <a:r>
              <a:rPr lang="el-GR" sz="2000" dirty="0" smtClean="0">
                <a:solidFill>
                  <a:srgbClr val="FF0000"/>
                </a:solidFill>
              </a:rPr>
              <a:t>Υ1Ζ1</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Χ2</a:t>
            </a:r>
            <a:r>
              <a:rPr lang="el-GR" sz="2000" dirty="0" smtClean="0"/>
              <a:t>.</a:t>
            </a:r>
            <a:r>
              <a:rPr lang="el-GR" sz="2000" dirty="0" smtClean="0">
                <a:solidFill>
                  <a:srgbClr val="FF0000"/>
                </a:solidFill>
              </a:rPr>
              <a:t>Υ2Ζ2</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smtClean="0">
                <a:solidFill>
                  <a:srgbClr val="FF0000"/>
                </a:solidFill>
              </a:rPr>
              <a:t>Χ3</a:t>
            </a:r>
            <a:r>
              <a:rPr lang="el-GR" sz="2000" dirty="0" smtClean="0"/>
              <a:t>.</a:t>
            </a:r>
            <a:r>
              <a:rPr lang="el-GR" sz="2000" dirty="0" smtClean="0">
                <a:solidFill>
                  <a:srgbClr val="FF0000"/>
                </a:solidFill>
              </a:rPr>
              <a:t>Υ3Ζ3</a:t>
            </a:r>
            <a:r>
              <a:rPr lang="el-GR" sz="2000" dirty="0" smtClean="0"/>
              <a:t> διαθέσιμη εδώ. </a:t>
            </a:r>
            <a:r>
              <a:rPr lang="el-GR" sz="2000" dirty="0" smtClean="0">
                <a:solidFill>
                  <a:srgbClr val="92D050"/>
                </a:solidFill>
              </a:rPr>
              <a:t>(Συνδέστε στο «εδώ» τον </a:t>
            </a:r>
            <a:r>
              <a:rPr lang="el-GR" sz="2000" dirty="0" err="1" smtClean="0">
                <a:solidFill>
                  <a:srgbClr val="92D050"/>
                </a:solidFill>
              </a:rPr>
              <a:t>υπερσύνδεσμο</a:t>
            </a:r>
            <a:r>
              <a:rPr lang="el-GR" sz="2000" dirty="0" smtClean="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Βύρλας</a:t>
            </a:r>
            <a:r>
              <a:rPr lang="el-GR" sz="2400" dirty="0" smtClean="0"/>
              <a:t> 2015. Παναγιώτης </a:t>
            </a:r>
            <a:r>
              <a:rPr lang="el-GR" sz="2400" dirty="0" err="1" smtClean="0"/>
              <a:t>Βύρλας</a:t>
            </a:r>
            <a:r>
              <a:rPr lang="el-GR" sz="2400" dirty="0" smtClean="0"/>
              <a:t> </a:t>
            </a:r>
            <a:br>
              <a:rPr lang="el-GR" sz="2400" dirty="0" smtClean="0"/>
            </a:br>
            <a:r>
              <a:rPr lang="el-GR" sz="2400" dirty="0" smtClean="0"/>
              <a:t>«Αρδευτική Μηχανική»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http://cdev.teilar.gr/courses/AGR100/index.php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 action="ppaction://noaction"/>
          </p:cNvPr>
          <p:cNvSpPr txBox="1"/>
          <p:nvPr/>
        </p:nvSpPr>
        <p:spPr>
          <a:xfrm>
            <a:off x="809254" y="1556792"/>
            <a:ext cx="7435151" cy="4524315"/>
          </a:xfrm>
          <a:prstGeom prst="rect">
            <a:avLst/>
          </a:prstGeom>
          <a:noFill/>
        </p:spPr>
        <p:txBody>
          <a:bodyPr wrap="square" rtlCol="0">
            <a:spAutoFit/>
          </a:bodyPr>
          <a:lstStyle/>
          <a:p>
            <a:pPr marL="457200" indent="-457200">
              <a:buFont typeface="Arial" panose="020B0604020202020204" pitchFamily="34" charset="0"/>
              <a:buChar char="•"/>
            </a:pPr>
            <a:r>
              <a:rPr lang="el-GR" sz="2400" dirty="0" smtClean="0">
                <a:solidFill>
                  <a:srgbClr val="0070C0"/>
                </a:solidFill>
                <a:hlinkClick r:id="rId3" action="ppaction://hlinksldjump"/>
              </a:rPr>
              <a:t>Ορισμός και Χαρακτηριστικά</a:t>
            </a:r>
            <a:endParaRPr lang="en-US"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4" action="ppaction://hlinksldjump"/>
              </a:rPr>
              <a:t>Ορισμός </a:t>
            </a:r>
            <a:endParaRPr lang="en-US"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5" action="ppaction://hlinksldjump"/>
              </a:rPr>
              <a:t>Χαρακτηριστικά</a:t>
            </a:r>
            <a:endParaRPr lang="en-US"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6" action="ppaction://hlinksldjump"/>
              </a:rPr>
              <a:t>Γραφική Αναπαράσταση</a:t>
            </a:r>
            <a:endParaRPr lang="en-US"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7" action="ppaction://hlinksldjump"/>
              </a:rPr>
              <a:t>Τύποι Συστημάτων</a:t>
            </a:r>
            <a:endParaRPr lang="en-US"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8" action="ppaction://hlinksldjump"/>
              </a:rPr>
              <a:t>Στάγδην άρδευση [</a:t>
            </a:r>
            <a:r>
              <a:rPr lang="en-US" sz="2400" dirty="0" smtClean="0">
                <a:solidFill>
                  <a:srgbClr val="0070C0"/>
                </a:solidFill>
                <a:hlinkClick r:id="rId8" action="ppaction://hlinksldjump"/>
              </a:rPr>
              <a:t>Drip irrigation, trickle irrigation] </a:t>
            </a:r>
            <a:endParaRPr lang="el-GR"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9" action="ppaction://hlinksldjump"/>
              </a:rPr>
              <a:t>Υποεπιφανειακή ή Υπόγεια Στάγδην άρδευση [</a:t>
            </a:r>
            <a:r>
              <a:rPr lang="el-GR" sz="2400" dirty="0" err="1" smtClean="0">
                <a:solidFill>
                  <a:srgbClr val="0070C0"/>
                </a:solidFill>
                <a:hlinkClick r:id="rId9" action="ppaction://hlinksldjump"/>
              </a:rPr>
              <a:t>Subsurface</a:t>
            </a:r>
            <a:r>
              <a:rPr lang="el-GR" sz="2400" dirty="0" smtClean="0">
                <a:solidFill>
                  <a:srgbClr val="0070C0"/>
                </a:solidFill>
                <a:hlinkClick r:id="rId9" action="ppaction://hlinksldjump"/>
              </a:rPr>
              <a:t> </a:t>
            </a:r>
            <a:r>
              <a:rPr lang="el-GR" sz="2400" dirty="0" err="1" smtClean="0">
                <a:solidFill>
                  <a:srgbClr val="0070C0"/>
                </a:solidFill>
                <a:hlinkClick r:id="rId9" action="ppaction://hlinksldjump"/>
              </a:rPr>
              <a:t>drip</a:t>
            </a:r>
            <a:r>
              <a:rPr lang="el-GR" sz="2400" dirty="0" smtClean="0">
                <a:solidFill>
                  <a:srgbClr val="0070C0"/>
                </a:solidFill>
                <a:hlinkClick r:id="rId9" action="ppaction://hlinksldjump"/>
              </a:rPr>
              <a:t>...</a:t>
            </a:r>
            <a:endParaRPr lang="el-GR"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10" action="ppaction://hlinksldjump"/>
              </a:rPr>
              <a:t>Μικροκαταιονισμός [</a:t>
            </a:r>
            <a:r>
              <a:rPr lang="en-US" sz="2400" dirty="0" err="1" smtClean="0">
                <a:solidFill>
                  <a:srgbClr val="0070C0"/>
                </a:solidFill>
                <a:hlinkClick r:id="rId10" action="ppaction://hlinksldjump"/>
              </a:rPr>
              <a:t>Microsprinkle</a:t>
            </a:r>
            <a:r>
              <a:rPr lang="en-US" sz="2400" dirty="0" smtClean="0">
                <a:solidFill>
                  <a:srgbClr val="0070C0"/>
                </a:solidFill>
                <a:hlinkClick r:id="rId10" action="ppaction://hlinksldjump"/>
              </a:rPr>
              <a:t> irrigation] </a:t>
            </a:r>
            <a:endParaRPr lang="en-US"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11" action="ppaction://hlinksldjump"/>
              </a:rPr>
              <a:t>Άρδευση με έκχυση [</a:t>
            </a:r>
            <a:r>
              <a:rPr lang="en-US" sz="2400" dirty="0" smtClean="0">
                <a:solidFill>
                  <a:srgbClr val="0070C0"/>
                </a:solidFill>
                <a:hlinkClick r:id="rId11" action="ppaction://hlinksldjump"/>
              </a:rPr>
              <a:t>Bubbler irrigation]</a:t>
            </a:r>
            <a:endParaRPr lang="el-GR" sz="2400" dirty="0" smtClean="0">
              <a:solidFill>
                <a:srgbClr val="0070C0"/>
              </a:solidFill>
            </a:endParaRPr>
          </a:p>
          <a:p>
            <a:pPr marL="457200" indent="-457200">
              <a:buFont typeface="Arial" panose="020B0604020202020204" pitchFamily="34" charset="0"/>
              <a:buChar char="•"/>
            </a:pPr>
            <a:r>
              <a:rPr lang="el-GR" sz="2400" dirty="0" smtClean="0">
                <a:solidFill>
                  <a:srgbClr val="0070C0"/>
                </a:solidFill>
                <a:hlinkClick r:id="rId12" action="ppaction://hlinksldjump"/>
              </a:rPr>
              <a:t>Βιβλιογραφία</a:t>
            </a:r>
            <a:endParaRPr lang="en-US" sz="2400" dirty="0" smtClean="0">
              <a:solidFill>
                <a:srgbClr val="0070C0"/>
              </a:solidFill>
            </a:endParaRPr>
          </a:p>
          <a:p>
            <a:pPr marL="457200" indent="-457200">
              <a:buFont typeface="Arial" panose="020B0604020202020204" pitchFamily="34" charset="0"/>
              <a:buChar char="•"/>
            </a:pPr>
            <a:endParaRPr lang="en-US" sz="2400" dirty="0" smtClean="0">
              <a:solidFill>
                <a:srgbClr val="0070C0"/>
              </a:solidFill>
            </a:endParaRPr>
          </a:p>
        </p:txBody>
      </p:sp>
      <p:sp>
        <p:nvSpPr>
          <p:cNvPr id="13"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12206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Ορισμός και Χαρακτηριστικά</a:t>
            </a:r>
            <a:endParaRPr lang="el-GR" b="1" dirty="0"/>
          </a:p>
        </p:txBody>
      </p:sp>
      <p:sp>
        <p:nvSpPr>
          <p:cNvPr id="3" name="Θέση περιεχομένου 1"/>
          <p:cNvSpPr>
            <a:spLocks noGrp="1"/>
          </p:cNvSpPr>
          <p:nvPr>
            <p:ph idx="1"/>
          </p:nvPr>
        </p:nvSpPr>
        <p:spPr>
          <a:xfrm>
            <a:off x="457200" y="1143000"/>
            <a:ext cx="8229600" cy="5213350"/>
          </a:xfrm>
        </p:spPr>
        <p:txBody>
          <a:bodyPr>
            <a:noAutofit/>
          </a:bodyPr>
          <a:lstStyle/>
          <a:p>
            <a:r>
              <a:rPr lang="el-GR" sz="2400" dirty="0"/>
              <a:t>Ως μικροάρδευση ορίζεται η συχνή και με αργούς ρυθμούς εφαρμογή του αρδευτικού νερού απευθείας </a:t>
            </a:r>
            <a:r>
              <a:rPr lang="el-GR" sz="2400" dirty="0" err="1"/>
              <a:t>ριζόστρωμα</a:t>
            </a:r>
            <a:r>
              <a:rPr lang="el-GR" sz="2400" dirty="0"/>
              <a:t> των φυτών. </a:t>
            </a:r>
            <a:endParaRPr lang="el-GR" sz="2400" dirty="0" smtClean="0"/>
          </a:p>
          <a:p>
            <a:r>
              <a:rPr lang="el-GR" sz="2400" dirty="0" smtClean="0"/>
              <a:t>Η </a:t>
            </a:r>
            <a:r>
              <a:rPr lang="el-GR" sz="2400" dirty="0"/>
              <a:t>μικροάρδευση βασίζεται στις θεμελιώδεις έννοιες της άρδευσης μόνον του ριζικού συστήματος των φυτών παρά της συνολικής εδαφικής επιφάνειας (και όγκου) και της διατήρησης της περιεχόμενης υγρασίας στο </a:t>
            </a:r>
            <a:r>
              <a:rPr lang="el-GR" sz="2400" dirty="0" err="1"/>
              <a:t>ριζόστρωμα</a:t>
            </a:r>
            <a:r>
              <a:rPr lang="el-GR" sz="2400" dirty="0"/>
              <a:t> σε ιδανικά επίπεδα.</a:t>
            </a:r>
          </a:p>
          <a:p>
            <a:endParaRPr lang="el-GR" sz="2200" dirty="0"/>
          </a:p>
          <a:p>
            <a:pPr marL="0" indent="0">
              <a:buNone/>
            </a:pPr>
            <a:endParaRPr lang="el-GR" sz="2200" dirty="0"/>
          </a:p>
        </p:txBody>
      </p:sp>
      <p:pic>
        <p:nvPicPr>
          <p:cNvPr id="4" name="Εικόνα 3" descr="Εικόνα όπου απεικονίζεται η μικροάρδευση" title="Εικόνα 1"/>
          <p:cNvPicPr>
            <a:picLocks noChangeAspect="1"/>
          </p:cNvPicPr>
          <p:nvPr/>
        </p:nvPicPr>
        <p:blipFill>
          <a:blip r:embed="rId3"/>
          <a:stretch>
            <a:fillRect/>
          </a:stretch>
        </p:blipFill>
        <p:spPr>
          <a:xfrm>
            <a:off x="3273439" y="3886200"/>
            <a:ext cx="2597121" cy="2286198"/>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Tree>
    <p:custDataLst>
      <p:tags r:id="rId1"/>
    </p:custDataLst>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Ορισμός </a:t>
            </a:r>
          </a:p>
        </p:txBody>
      </p:sp>
      <p:sp>
        <p:nvSpPr>
          <p:cNvPr id="3" name="Θέση περιεχομένου 1"/>
          <p:cNvSpPr>
            <a:spLocks noGrp="1"/>
          </p:cNvSpPr>
          <p:nvPr>
            <p:ph idx="1"/>
          </p:nvPr>
        </p:nvSpPr>
        <p:spPr/>
        <p:txBody>
          <a:bodyPr>
            <a:normAutofit/>
          </a:bodyPr>
          <a:lstStyle/>
          <a:p>
            <a:r>
              <a:rPr lang="el-GR" sz="2800" dirty="0"/>
              <a:t>Το νερό εφαρμόζεται με την μορφή διακριτών ή συνεχών σταγόνων, λεπτών πιδάκων ή νεφών μέσω διανεμητών τοποθετημένων κατά μήκος του αγωγού άρδευσης που βρίσκεται κοντά στα φυτά.</a:t>
            </a:r>
          </a:p>
          <a:p>
            <a:r>
              <a:rPr lang="el-GR" sz="2800" dirty="0"/>
              <a:t>Τα τεχνολογικά χαρακτηριστικά των διανεμητών μειώνουν την πίεση λειτουργίας που υπάρχει στον αγωγό άρδευσης και ένας μικρός όγκος νερού ρέει από τα σημεία εκροής.</a:t>
            </a:r>
          </a:p>
          <a:p>
            <a:pPr marL="0" indent="0">
              <a:buNone/>
            </a:pPr>
            <a:endParaRPr lang="el-GR" sz="28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a:t>
            </a:r>
            <a:r>
              <a:rPr lang="el-GR" sz="1400" dirty="0" smtClean="0">
                <a:solidFill>
                  <a:schemeClr val="tx1"/>
                </a:solidFill>
              </a:rPr>
              <a:t>Τύποι</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267443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Χαρακτηριστικά 1</a:t>
            </a:r>
            <a:endParaRPr lang="el-GR" b="1" dirty="0"/>
          </a:p>
        </p:txBody>
      </p:sp>
      <p:sp>
        <p:nvSpPr>
          <p:cNvPr id="3" name="Θέση περιεχομένου 1"/>
          <p:cNvSpPr>
            <a:spLocks noGrp="1"/>
          </p:cNvSpPr>
          <p:nvPr>
            <p:ph idx="1"/>
          </p:nvPr>
        </p:nvSpPr>
        <p:spPr/>
        <p:txBody>
          <a:bodyPr>
            <a:normAutofit/>
          </a:bodyPr>
          <a:lstStyle/>
          <a:p>
            <a:pPr marL="514350" indent="-514350">
              <a:buFont typeface="+mj-lt"/>
              <a:buAutoNum type="arabicPeriod"/>
            </a:pPr>
            <a:r>
              <a:rPr lang="el-GR" sz="2800" dirty="0" smtClean="0">
                <a:latin typeface="Calibri" panose="020F0502020204030204" pitchFamily="34" charset="0"/>
              </a:rPr>
              <a:t>Η </a:t>
            </a:r>
            <a:r>
              <a:rPr lang="el-GR" sz="2800" dirty="0">
                <a:latin typeface="Calibri" panose="020F0502020204030204" pitchFamily="34" charset="0"/>
              </a:rPr>
              <a:t>μικρή παροχή του νερού (</a:t>
            </a:r>
            <a:r>
              <a:rPr lang="en-US" sz="2800" dirty="0">
                <a:latin typeface="Calibri" panose="020F0502020204030204" pitchFamily="34" charset="0"/>
              </a:rPr>
              <a:t> &lt;8</a:t>
            </a:r>
            <a:r>
              <a:rPr lang="el-GR" sz="2800" dirty="0">
                <a:latin typeface="Calibri" panose="020F0502020204030204" pitchFamily="34" charset="0"/>
              </a:rPr>
              <a:t>  </a:t>
            </a:r>
            <a:r>
              <a:rPr lang="en-US" sz="2800" dirty="0">
                <a:latin typeface="Calibri" panose="020F0502020204030204" pitchFamily="34" charset="0"/>
              </a:rPr>
              <a:t>L</a:t>
            </a:r>
            <a:r>
              <a:rPr lang="el-GR" sz="2800" dirty="0">
                <a:latin typeface="Calibri" panose="020F0502020204030204" pitchFamily="34" charset="0"/>
              </a:rPr>
              <a:t>/h/</a:t>
            </a:r>
            <a:r>
              <a:rPr lang="el-GR" sz="2800" dirty="0" err="1">
                <a:latin typeface="Calibri" panose="020F0502020204030204" pitchFamily="34" charset="0"/>
              </a:rPr>
              <a:t>σταλάκτη</a:t>
            </a:r>
            <a:r>
              <a:rPr lang="el-GR" sz="2800" dirty="0" smtClean="0">
                <a:latin typeface="Calibri" panose="020F0502020204030204" pitchFamily="34" charset="0"/>
              </a:rPr>
              <a:t>)</a:t>
            </a:r>
            <a:endParaRPr lang="en-US" sz="2800" dirty="0" smtClean="0">
              <a:latin typeface="Calibri" panose="020F0502020204030204" pitchFamily="34" charset="0"/>
            </a:endParaRPr>
          </a:p>
          <a:p>
            <a:pPr marL="514350" indent="-514350">
              <a:buFont typeface="+mj-lt"/>
              <a:buAutoNum type="arabicPeriod"/>
            </a:pPr>
            <a:r>
              <a:rPr lang="el-GR" sz="2800" dirty="0" smtClean="0">
                <a:latin typeface="Calibri" panose="020F0502020204030204" pitchFamily="34" charset="0"/>
              </a:rPr>
              <a:t>Η </a:t>
            </a:r>
            <a:r>
              <a:rPr lang="el-GR" sz="2800" dirty="0">
                <a:latin typeface="Calibri" panose="020F0502020204030204" pitchFamily="34" charset="0"/>
              </a:rPr>
              <a:t>μερική διαβροχή του εδάφους (25%-50%)</a:t>
            </a:r>
          </a:p>
          <a:p>
            <a:pPr marL="514350" indent="-514350">
              <a:buFont typeface="+mj-lt"/>
              <a:buAutoNum type="arabicPeriod"/>
            </a:pPr>
            <a:r>
              <a:rPr lang="el-GR" sz="2800" dirty="0">
                <a:latin typeface="Calibri" panose="020F0502020204030204" pitchFamily="34" charset="0"/>
              </a:rPr>
              <a:t>Η μεγάλη περιεκτικότητα σε νερό του εδάφους που διατηρείται συνεχώς κοντά στην υδατοϊκανότητα. Αυτό το χαρακτηριστικό είναι από τα σπουδαιότερα πλεονεκτήματα γιατί εξασφαλίζει ευνοϊκές συνθήκες στα φυτά πρόσληψης νερού και θρεπτικών στοιχείων.</a:t>
            </a:r>
          </a:p>
          <a:p>
            <a:pPr marL="0" indent="0">
              <a:buNone/>
            </a:pPr>
            <a:endParaRPr lang="el-GR" sz="2800" dirty="0">
              <a:latin typeface="Calibri" panose="020F0502020204030204" pitchFamily="34" charset="0"/>
            </a:endParaRPr>
          </a:p>
          <a:p>
            <a:pPr marL="0" indent="0">
              <a:buNone/>
            </a:pPr>
            <a:endParaRPr lang="el-GR" sz="28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extLst>
      <p:ext uri="{BB962C8B-B14F-4D97-AF65-F5344CB8AC3E}">
        <p14:creationId xmlns:p14="http://schemas.microsoft.com/office/powerpoint/2010/main" val="79960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Χαρακτηριστικά </a:t>
            </a:r>
            <a:r>
              <a:rPr lang="el-GR" b="1" dirty="0" smtClean="0"/>
              <a:t>2</a:t>
            </a:r>
            <a:endParaRPr lang="el-GR" b="1" dirty="0"/>
          </a:p>
        </p:txBody>
      </p:sp>
      <p:sp>
        <p:nvSpPr>
          <p:cNvPr id="3" name="Θέση περιεχομένου 1"/>
          <p:cNvSpPr>
            <a:spLocks noGrp="1"/>
          </p:cNvSpPr>
          <p:nvPr>
            <p:ph idx="1"/>
          </p:nvPr>
        </p:nvSpPr>
        <p:spPr/>
        <p:txBody>
          <a:bodyPr>
            <a:normAutofit/>
          </a:bodyPr>
          <a:lstStyle/>
          <a:p>
            <a:pPr marL="514350" indent="-514350">
              <a:buFont typeface="+mj-lt"/>
              <a:buAutoNum type="arabicPeriod" startAt="4"/>
            </a:pPr>
            <a:r>
              <a:rPr lang="el-GR" sz="2800" dirty="0">
                <a:latin typeface="Calibri" panose="020F0502020204030204" pitchFamily="34" charset="0"/>
              </a:rPr>
              <a:t>Η μικρή δόση, η μεγάλη συχνότητα και η μεγάλη διάρκεια άρδευσης. Επειδή ο </a:t>
            </a:r>
            <a:r>
              <a:rPr lang="el-GR" sz="2800" dirty="0" err="1">
                <a:latin typeface="Calibri" panose="020F0502020204030204" pitchFamily="34" charset="0"/>
              </a:rPr>
              <a:t>διαβρεχόμενος</a:t>
            </a:r>
            <a:r>
              <a:rPr lang="el-GR" sz="2800" dirty="0">
                <a:latin typeface="Calibri" panose="020F0502020204030204" pitchFamily="34" charset="0"/>
              </a:rPr>
              <a:t> εδαφικός όγκος είναι ποσοστό του ολικού διαθέσιμου στο ενεργό </a:t>
            </a:r>
            <a:r>
              <a:rPr lang="el-GR" sz="2800" dirty="0" err="1">
                <a:latin typeface="Calibri" panose="020F0502020204030204" pitchFamily="34" charset="0"/>
              </a:rPr>
              <a:t>ριζόστρωμα</a:t>
            </a:r>
            <a:r>
              <a:rPr lang="el-GR" sz="2800" dirty="0">
                <a:latin typeface="Calibri" panose="020F0502020204030204" pitchFamily="34" charset="0"/>
              </a:rPr>
              <a:t> και επειδή η περιεκτικότητα σε νερό στο έδαφος διατηρείται υψηλά πρέπει οι δόσεις να είναι μικρές (συνήθως το 1/5 – 1/10 των δόσεων άρδευσης με γενική διαβροχή</a:t>
            </a:r>
            <a:r>
              <a:rPr lang="el-GR" sz="2800" dirty="0" smtClean="0">
                <a:latin typeface="Calibri" panose="020F0502020204030204" pitchFamily="34" charset="0"/>
              </a:rPr>
              <a:t>).</a:t>
            </a:r>
          </a:p>
          <a:p>
            <a:pPr marL="514350" indent="-514350">
              <a:buFont typeface="+mj-lt"/>
              <a:buAutoNum type="arabicPeriod" startAt="4"/>
            </a:pPr>
            <a:r>
              <a:rPr lang="el-GR" sz="2800" dirty="0" smtClean="0">
                <a:latin typeface="Calibri" panose="020F0502020204030204" pitchFamily="34" charset="0"/>
              </a:rPr>
              <a:t>Η </a:t>
            </a:r>
            <a:r>
              <a:rPr lang="el-GR" sz="2800" dirty="0">
                <a:latin typeface="Calibri" panose="020F0502020204030204" pitchFamily="34" charset="0"/>
              </a:rPr>
              <a:t>τρισδιάστατη κίνηση του νερού επειδή η </a:t>
            </a:r>
            <a:r>
              <a:rPr lang="el-GR" sz="2800" dirty="0" smtClean="0">
                <a:latin typeface="Calibri" panose="020F0502020204030204" pitchFamily="34" charset="0"/>
              </a:rPr>
              <a:t>χορήγησή </a:t>
            </a:r>
            <a:r>
              <a:rPr lang="el-GR" sz="2800" dirty="0">
                <a:latin typeface="Calibri" panose="020F0502020204030204" pitchFamily="34" charset="0"/>
              </a:rPr>
              <a:t>του στο έδαφος είναι σημειακή.</a:t>
            </a:r>
          </a:p>
          <a:p>
            <a:pPr marL="514350" indent="-514350">
              <a:buFont typeface="+mj-lt"/>
              <a:buAutoNum type="arabicPeriod" startAt="4"/>
            </a:pPr>
            <a:endParaRPr lang="el-GR" sz="2800" dirty="0">
              <a:latin typeface="Calibri" panose="020F0502020204030204" pitchFamily="34" charset="0"/>
            </a:endParaRPr>
          </a:p>
          <a:p>
            <a:pPr marL="0" indent="0">
              <a:buNone/>
            </a:pPr>
            <a:endParaRPr lang="el-GR" sz="28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extLst>
      <p:ext uri="{BB962C8B-B14F-4D97-AF65-F5344CB8AC3E}">
        <p14:creationId xmlns:p14="http://schemas.microsoft.com/office/powerpoint/2010/main" val="408336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Χαρακτηριστικά 3</a:t>
            </a:r>
            <a:endParaRPr lang="el-GR" b="1" dirty="0"/>
          </a:p>
        </p:txBody>
      </p:sp>
      <p:sp>
        <p:nvSpPr>
          <p:cNvPr id="3" name="Θέση περιεχομένου 1"/>
          <p:cNvSpPr>
            <a:spLocks noGrp="1"/>
          </p:cNvSpPr>
          <p:nvPr>
            <p:ph idx="1"/>
          </p:nvPr>
        </p:nvSpPr>
        <p:spPr/>
        <p:txBody>
          <a:bodyPr>
            <a:normAutofit/>
          </a:bodyPr>
          <a:lstStyle/>
          <a:p>
            <a:pPr>
              <a:spcAft>
                <a:spcPts val="1200"/>
              </a:spcAft>
              <a:buClr>
                <a:schemeClr val="tx1"/>
              </a:buClr>
            </a:pPr>
            <a:r>
              <a:rPr lang="el-GR" sz="2400" dirty="0"/>
              <a:t>Η μικροάρδευση χαρακτηρίζεται από τα ακόλουθα:</a:t>
            </a:r>
            <a:r>
              <a:rPr lang="el-GR" sz="2400" dirty="0" smtClean="0"/>
              <a:t> </a:t>
            </a:r>
          </a:p>
          <a:p>
            <a:pPr>
              <a:spcAft>
                <a:spcPts val="1200"/>
              </a:spcAft>
              <a:buClr>
                <a:schemeClr val="tx1"/>
              </a:buClr>
            </a:pPr>
            <a:r>
              <a:rPr lang="el-GR" sz="2400" dirty="0" smtClean="0"/>
              <a:t>Το </a:t>
            </a:r>
            <a:r>
              <a:rPr lang="el-GR" sz="2400" dirty="0"/>
              <a:t>νερό εφαρμόζεται σε τμήμα της εδαφικής επιφάνειας</a:t>
            </a:r>
          </a:p>
          <a:p>
            <a:pPr>
              <a:spcAft>
                <a:spcPts val="1200"/>
              </a:spcAft>
              <a:buClr>
                <a:schemeClr val="tx1"/>
              </a:buClr>
            </a:pPr>
            <a:r>
              <a:rPr lang="el-GR" sz="2400" dirty="0"/>
              <a:t>Το νερό εφαρμόζεται με χαμηλές πιέσεις και μικρούς ρυθμούς παροχής.</a:t>
            </a:r>
          </a:p>
          <a:p>
            <a:pPr>
              <a:spcAft>
                <a:spcPts val="1200"/>
              </a:spcAft>
              <a:buClr>
                <a:schemeClr val="tx1"/>
              </a:buClr>
            </a:pPr>
            <a:r>
              <a:rPr lang="el-GR" sz="2400" dirty="0"/>
              <a:t>Το νερό εφαρμόζεται σε συχνά διαστήματα με μικρές δόσεις.</a:t>
            </a:r>
          </a:p>
          <a:p>
            <a:pPr>
              <a:spcAft>
                <a:spcPts val="1200"/>
              </a:spcAft>
              <a:buClr>
                <a:schemeClr val="tx1"/>
              </a:buClr>
            </a:pPr>
            <a:r>
              <a:rPr lang="el-GR" sz="2400" dirty="0"/>
              <a:t>Το νερό εφαρμόζεται κοντά ή μέσα στο </a:t>
            </a:r>
            <a:r>
              <a:rPr lang="el-GR" sz="2400" dirty="0" err="1"/>
              <a:t>ριζόστρωμα</a:t>
            </a:r>
            <a:r>
              <a:rPr lang="el-GR" sz="2400" dirty="0"/>
              <a:t> των φυτών.</a:t>
            </a:r>
          </a:p>
          <a:p>
            <a:pPr marL="0" indent="0">
              <a:buNone/>
            </a:pPr>
            <a:endParaRPr lang="el-GR" sz="2800" dirty="0"/>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Τύποι</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extLst>
      <p:ext uri="{BB962C8B-B14F-4D97-AF65-F5344CB8AC3E}">
        <p14:creationId xmlns:p14="http://schemas.microsoft.com/office/powerpoint/2010/main" val="316962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Γραφική Αναπαράσταση</a:t>
            </a:r>
            <a:endParaRPr lang="el-GR" b="1" dirty="0"/>
          </a:p>
        </p:txBody>
      </p:sp>
      <p:pic>
        <p:nvPicPr>
          <p:cNvPr id="4" name="Εικόνα 3" descr="Γραφική αναπαράσταση με βάθος και απόσταση από τον σταλλάκτη για μια μικροάρδευση (Υψομετρικό Διάγραμμα)" title="Εικόνα 2"/>
          <p:cNvPicPr>
            <a:picLocks noChangeAspect="1"/>
          </p:cNvPicPr>
          <p:nvPr/>
        </p:nvPicPr>
        <p:blipFill>
          <a:blip r:embed="rId3"/>
          <a:stretch>
            <a:fillRect/>
          </a:stretch>
        </p:blipFill>
        <p:spPr>
          <a:xfrm>
            <a:off x="2286000" y="1417638"/>
            <a:ext cx="4706520" cy="4700423"/>
          </a:xfrm>
          <a:prstGeom prst="rect">
            <a:avLst/>
          </a:prstGeom>
        </p:spPr>
      </p:pic>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
        <p:nvSpPr>
          <p:cNvPr id="6"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schemeClr val="tx1"/>
                </a:solidFill>
              </a:rPr>
              <a:t>Μικροάρδευση Ορισμός και </a:t>
            </a:r>
            <a:r>
              <a:rPr lang="el-GR" sz="1400" dirty="0" smtClean="0">
                <a:solidFill>
                  <a:schemeClr val="tx1"/>
                </a:solidFill>
              </a:rPr>
              <a:t>Τύποι</a:t>
            </a:r>
            <a:endParaRPr lang="el-GR" sz="1400" dirty="0">
              <a:solidFill>
                <a:schemeClr val="tx1"/>
              </a:solidFill>
            </a:endParaRPr>
          </a:p>
        </p:txBody>
      </p:sp>
    </p:spTree>
    <p:custDataLst>
      <p:tags r:id="rId1"/>
    </p:custDataLst>
    <p:extLst>
      <p:ext uri="{BB962C8B-B14F-4D97-AF65-F5344CB8AC3E}">
        <p14:creationId xmlns:p14="http://schemas.microsoft.com/office/powerpoint/2010/main" val="27775859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6/1/2016 9:09:09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13,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850944A-A21A-49CA-978F-184F396B98A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919</TotalTime>
  <Words>1036</Words>
  <Application>Microsoft Office PowerPoint</Application>
  <PresentationFormat>Προβολή στην οθόνη (4:3)</PresentationFormat>
  <Paragraphs>138</Paragraphs>
  <Slides>23</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Αρδευτική Μηχανική</vt:lpstr>
      <vt:lpstr>Χρηματοδότηση </vt:lpstr>
      <vt:lpstr>Περιεχόμενα ενότητας</vt:lpstr>
      <vt:lpstr>Ορισμός και Χαρακτηριστικά</vt:lpstr>
      <vt:lpstr>Ορισμός </vt:lpstr>
      <vt:lpstr>Χαρακτηριστικά 1</vt:lpstr>
      <vt:lpstr>Χαρακτηριστικά 2</vt:lpstr>
      <vt:lpstr>Χαρακτηριστικά 3</vt:lpstr>
      <vt:lpstr>Γραφική Αναπαράσταση</vt:lpstr>
      <vt:lpstr>Τύποι Συστημάτων</vt:lpstr>
      <vt:lpstr>Στάγδην άρδευση [Drip irrigation, trickle irrigation] </vt:lpstr>
      <vt:lpstr>Υποεπιφανειακή ή Υπόγεια Στάγδην άρδευση [Subsurface drip irrigation] </vt:lpstr>
      <vt:lpstr>Μικροκαταιονισμός [Microsprinkle irrigation] </vt:lpstr>
      <vt:lpstr>Άρδευση με έκχυση [Bubbler irrigation]</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dc:creator>IOANNIS TZIGOYRAS</dc:creator>
  <cp:lastModifiedBy>Alex</cp:lastModifiedBy>
  <cp:revision>74</cp:revision>
  <dcterms:created xsi:type="dcterms:W3CDTF">2014-09-20T14:32:06Z</dcterms:created>
  <dcterms:modified xsi:type="dcterms:W3CDTF">2016-01-26T07:09:10Z</dcterms:modified>
</cp:coreProperties>
</file>