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257" r:id="rId3"/>
    <p:sldId id="264" r:id="rId4"/>
    <p:sldId id="268" r:id="rId5"/>
    <p:sldId id="269" r:id="rId6"/>
    <p:sldId id="270" r:id="rId7"/>
    <p:sldId id="341" r:id="rId8"/>
    <p:sldId id="354" r:id="rId9"/>
    <p:sldId id="355" r:id="rId10"/>
    <p:sldId id="356" r:id="rId11"/>
    <p:sldId id="357" r:id="rId12"/>
    <p:sldId id="342" r:id="rId13"/>
    <p:sldId id="359" r:id="rId14"/>
    <p:sldId id="362" r:id="rId15"/>
    <p:sldId id="363" r:id="rId16"/>
    <p:sldId id="364" r:id="rId17"/>
    <p:sldId id="367" r:id="rId18"/>
    <p:sldId id="368" r:id="rId19"/>
    <p:sldId id="369" r:id="rId20"/>
    <p:sldId id="370" r:id="rId21"/>
    <p:sldId id="371" r:id="rId22"/>
    <p:sldId id="372" r:id="rId23"/>
    <p:sldId id="373" r:id="rId24"/>
    <p:sldId id="374" r:id="rId25"/>
    <p:sldId id="375" r:id="rId26"/>
    <p:sldId id="326" r:id="rId27"/>
    <p:sldId id="325" r:id="rId28"/>
    <p:sldId id="271" r:id="rId29"/>
    <p:sldId id="258" r:id="rId30"/>
    <p:sldId id="259" r:id="rId31"/>
    <p:sldId id="260" r:id="rId32"/>
    <p:sldId id="272" r:id="rId33"/>
    <p:sldId id="273" r:id="rId34"/>
    <p:sldId id="261"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2" autoAdjust="0"/>
    <p:restoredTop sz="94660"/>
  </p:normalViewPr>
  <p:slideViewPr>
    <p:cSldViewPr>
      <p:cViewPr>
        <p:scale>
          <a:sx n="70" d="100"/>
          <a:sy n="70" d="100"/>
        </p:scale>
        <p:origin x="-7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29/1/2016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ημερομηνίας 6"/>
          <p:cNvSpPr>
            <a:spLocks noGrp="1"/>
          </p:cNvSpPr>
          <p:nvPr>
            <p:ph type="dt" sz="half" idx="10"/>
          </p:nvPr>
        </p:nvSpPr>
        <p:spPr/>
        <p:txBody>
          <a:bodyPr/>
          <a:lstStyle/>
          <a:p>
            <a:fld id="{F72778FE-CCD2-41F1-8A84-4E6A2B90B8E0}" type="datetimeFigureOut">
              <a:rPr lang="el-GR" smtClean="0"/>
              <a:t>29/1/2016</a:t>
            </a:fld>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
        <p:nvSpPr>
          <p:cNvPr id="10" name="Τίτλος 9"/>
          <p:cNvSpPr>
            <a:spLocks noGrp="1"/>
          </p:cNvSpPr>
          <p:nvPr>
            <p:ph type="title"/>
          </p:nvPr>
        </p:nvSpPr>
        <p:spPr/>
        <p:txBody>
          <a:bodyPr/>
          <a:lstStyle/>
          <a:p>
            <a:r>
              <a:rPr lang="el-GR" smtClean="0"/>
              <a:t>Στυλ κύριου τίτλου</a:t>
            </a:r>
            <a:endParaRPr lang="el-GR"/>
          </a:p>
        </p:txBody>
      </p:sp>
      <p:sp>
        <p:nvSpPr>
          <p:cNvPr id="11" name="Θέση υποσέλιδου 1" descr="[DECORATIVE]"/>
          <p:cNvSpPr txBox="1">
            <a:spLocks/>
          </p:cNvSpPr>
          <p:nvPr userDrawn="1"/>
        </p:nvSpPr>
        <p:spPr>
          <a:xfrm>
            <a:off x="2514600" y="6356350"/>
            <a:ext cx="4038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sz="1400" dirty="0" smtClean="0">
                <a:solidFill>
                  <a:prstClr val="black"/>
                </a:solidFill>
              </a:rPr>
              <a:t>Μικροάρδευση : Κριτήρια επιλογής διανεμητών</a:t>
            </a:r>
            <a:endParaRPr lang="el-GR" sz="1400" dirty="0">
              <a:solidFill>
                <a:prstClr val="black"/>
              </a:solidFill>
            </a:endParaRP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υποσέλιδου 4"/>
          <p:cNvSpPr>
            <a:spLocks noGrp="1"/>
          </p:cNvSpPr>
          <p:nvPr>
            <p:ph type="ftr" sz="quarter" idx="11"/>
          </p:nvPr>
        </p:nvSpPr>
        <p:spPr>
          <a:xfrm>
            <a:off x="3124200" y="6356350"/>
            <a:ext cx="3124200" cy="365125"/>
          </a:xfrm>
        </p:spPr>
        <p:txBody>
          <a:bodyPr/>
          <a:lstStyle>
            <a:lvl1pPr>
              <a:defRPr sz="1200"/>
            </a:lvl1pPr>
          </a:lstStyle>
          <a:p>
            <a:endParaRPr lang="el-GR" dirty="0"/>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29/1/2016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29/1/2016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29/1/2016</a:t>
            </a:fld>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
        <p:nvSpPr>
          <p:cNvPr id="6" name="Θέση υποσέλιδου 1" descr="[DECORATIVE]"/>
          <p:cNvSpPr txBox="1">
            <a:spLocks/>
          </p:cNvSpPr>
          <p:nvPr userDrawn="1"/>
        </p:nvSpPr>
        <p:spPr>
          <a:xfrm>
            <a:off x="2514600" y="6356350"/>
            <a:ext cx="4038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sz="1400" dirty="0" smtClean="0">
                <a:solidFill>
                  <a:prstClr val="black"/>
                </a:solidFill>
              </a:rPr>
              <a:t>Μικροάρδευση : Κριτήρια επιλογής διανεμητών</a:t>
            </a:r>
            <a:endParaRPr lang="el-GR" sz="1400" dirty="0">
              <a:solidFill>
                <a:prstClr val="black"/>
              </a:solidFill>
            </a:endParaRP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29/1/2016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29/1/2016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29/1/2016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29/1/2016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dev.teilar.gr/courses/DDE105/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hyperlink" Target="http://creativecommons.org/licenses/by-nc-sa/4.0/deed.e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12.xml"/><Relationship Id="rId5" Type="http://schemas.openxmlformats.org/officeDocument/2006/relationships/slide" Target="slide8.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smtClean="0"/>
                <a:t>Τεχνολογικό Εκπαιδευτικό </a:t>
              </a:r>
            </a:p>
            <a:p>
              <a:pPr eaLnBrk="1" hangingPunct="1"/>
              <a:r>
                <a:rPr lang="el-GR" sz="2000" dirty="0" smtClean="0"/>
                <a:t>Ίδρυμα Θεσσαλίας</a:t>
              </a:r>
              <a:endParaRPr lang="el-GR" sz="2000" dirty="0"/>
            </a:p>
          </p:txBody>
        </p:sp>
      </p:grpSp>
      <p:sp>
        <p:nvSpPr>
          <p:cNvPr id="2" name="Τίτλος 1"/>
          <p:cNvSpPr>
            <a:spLocks noGrp="1"/>
          </p:cNvSpPr>
          <p:nvPr>
            <p:ph type="ctrTitle"/>
          </p:nvPr>
        </p:nvSpPr>
        <p:spPr>
          <a:xfrm>
            <a:off x="76200" y="1676400"/>
            <a:ext cx="8839200" cy="1470025"/>
          </a:xfrm>
        </p:spPr>
        <p:txBody>
          <a:bodyPr>
            <a:normAutofit/>
          </a:bodyPr>
          <a:lstStyle/>
          <a:p>
            <a:r>
              <a:rPr lang="el-GR" b="1" dirty="0" smtClean="0">
                <a:solidFill>
                  <a:prstClr val="black"/>
                </a:solidFill>
              </a:rPr>
              <a:t>Αρδευτική Μηχανική</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l-GR" sz="2800" b="1" dirty="0" smtClean="0">
                <a:solidFill>
                  <a:prstClr val="black"/>
                </a:solidFill>
                <a:ea typeface="+mj-ea"/>
                <a:cs typeface="+mj-cs"/>
              </a:rPr>
              <a:t>Ενότητα 6:  </a:t>
            </a:r>
            <a:r>
              <a:rPr lang="el-GR" sz="2800" dirty="0" smtClean="0">
                <a:solidFill>
                  <a:prstClr val="black"/>
                </a:solidFill>
                <a:ea typeface="+mj-ea"/>
                <a:cs typeface="+mj-cs"/>
              </a:rPr>
              <a:t>Μικροάρδευση</a:t>
            </a:r>
            <a:r>
              <a:rPr lang="en-US" sz="2800" dirty="0" smtClean="0">
                <a:solidFill>
                  <a:prstClr val="black"/>
                </a:solidFill>
                <a:ea typeface="+mj-ea"/>
                <a:cs typeface="+mj-cs"/>
              </a:rPr>
              <a:t> </a:t>
            </a:r>
            <a:r>
              <a:rPr lang="el-GR" sz="2800" dirty="0"/>
              <a:t>Κριτήρια επιλογής </a:t>
            </a:r>
            <a:r>
              <a:rPr lang="el-GR" sz="2800" dirty="0" smtClean="0"/>
              <a:t>διανεμητών </a:t>
            </a:r>
            <a:endParaRPr lang="el-GR" sz="2800" dirty="0" smtClean="0">
              <a:solidFill>
                <a:prstClr val="black"/>
              </a:solidFill>
              <a:ea typeface="+mj-ea"/>
              <a:cs typeface="+mj-cs"/>
            </a:endParaRPr>
          </a:p>
          <a:p>
            <a:pPr marL="0" indent="0" algn="ctr" fontAlgn="auto">
              <a:spcBef>
                <a:spcPts val="0"/>
              </a:spcBef>
              <a:buFont typeface="Arial" pitchFamily="34" charset="0"/>
              <a:buNone/>
              <a:defRPr/>
            </a:pPr>
            <a:r>
              <a:rPr lang="el-GR" sz="2800" dirty="0" smtClean="0">
                <a:solidFill>
                  <a:prstClr val="black"/>
                </a:solidFill>
                <a:ea typeface="+mj-ea"/>
                <a:cs typeface="+mj-cs"/>
              </a:rPr>
              <a:t> </a:t>
            </a:r>
            <a:r>
              <a:rPr lang="el-GR" sz="2800" dirty="0" smtClean="0"/>
              <a:t>   Καθηγητής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Βύρλας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Τεχνολόγων Γεωπόνων</a:t>
            </a:r>
          </a:p>
          <a:p>
            <a:pPr marL="0" indent="0" algn="ctr">
              <a:spcBef>
                <a:spcPts val="0"/>
              </a:spcBef>
              <a:buNone/>
              <a:defRPr/>
            </a:pPr>
            <a:r>
              <a:rPr lang="el-GR" sz="2800" dirty="0" smtClean="0">
                <a:solidFill>
                  <a:prstClr val="black"/>
                </a:solidFill>
              </a:rPr>
              <a:t>Τμήμα Τεχνολόγων Γεωπόνων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Ομοιογένεια </a:t>
            </a:r>
            <a:r>
              <a:rPr lang="el-GR" b="1" dirty="0" smtClean="0"/>
              <a:t>κατασκευής 3 </a:t>
            </a:r>
            <a:endParaRPr lang="el-GR" b="1" dirty="0"/>
          </a:p>
        </p:txBody>
      </p:sp>
      <p:pic>
        <p:nvPicPr>
          <p:cNvPr id="4" name="Εικόνα 3" descr="Απεικόνιση πίνακα με παραμέτρους το συντελεστή παραλλακτικότητας και την απόκλιση κατά ISO 9260" title="Πίνακας 1"/>
          <p:cNvPicPr>
            <a:picLocks noChangeAspect="1"/>
          </p:cNvPicPr>
          <p:nvPr/>
        </p:nvPicPr>
        <p:blipFill>
          <a:blip r:embed="rId3"/>
          <a:stretch>
            <a:fillRect/>
          </a:stretch>
        </p:blipFill>
        <p:spPr>
          <a:xfrm>
            <a:off x="965903" y="4419600"/>
            <a:ext cx="7212193" cy="1881427"/>
          </a:xfrm>
          <a:prstGeom prst="rect">
            <a:avLst/>
          </a:prstGeom>
        </p:spPr>
      </p:pic>
      <p:sp>
        <p:nvSpPr>
          <p:cNvPr id="3" name="Θέση περιεχομένου 1"/>
          <p:cNvSpPr>
            <a:spLocks noGrp="1"/>
          </p:cNvSpPr>
          <p:nvPr>
            <p:ph idx="1"/>
          </p:nvPr>
        </p:nvSpPr>
        <p:spPr>
          <a:xfrm>
            <a:off x="457200" y="1600200"/>
            <a:ext cx="8229600" cy="4648200"/>
          </a:xfrm>
        </p:spPr>
        <p:txBody>
          <a:bodyPr>
            <a:normAutofit/>
          </a:bodyPr>
          <a:lstStyle/>
          <a:p>
            <a:pPr>
              <a:lnSpc>
                <a:spcPct val="150000"/>
              </a:lnSpc>
              <a:spcBef>
                <a:spcPts val="0"/>
              </a:spcBef>
            </a:pPr>
            <a:r>
              <a:rPr lang="el-GR" sz="2000" dirty="0"/>
              <a:t>Η </a:t>
            </a:r>
            <a:r>
              <a:rPr lang="el-GR" sz="2000" dirty="0" err="1"/>
              <a:t>παραλλακτικότητα</a:t>
            </a:r>
            <a:r>
              <a:rPr lang="el-GR" sz="2000" dirty="0"/>
              <a:t> παροχής εκφράζει την τυπική απόκλιση ως ποσοστό % του μέσου όρου και είναι ανεξάρτητη από τις μονάδες μέτρησης και το μέγεθος του μέσου όρου. Επιτρέπει την σύγκριση ειδών ή τύπων με παροχές διαφορετικής τάξης μεγέθους.</a:t>
            </a:r>
          </a:p>
          <a:p>
            <a:pPr>
              <a:lnSpc>
                <a:spcPct val="150000"/>
              </a:lnSpc>
              <a:spcBef>
                <a:spcPts val="0"/>
              </a:spcBef>
            </a:pPr>
            <a:r>
              <a:rPr lang="el-GR" sz="2000" dirty="0" smtClean="0"/>
              <a:t>Ο συντελεστής </a:t>
            </a:r>
            <a:r>
              <a:rPr lang="el-GR" sz="2000" dirty="0" err="1" smtClean="0"/>
              <a:t>παραλλακτικότητας</a:t>
            </a:r>
            <a:r>
              <a:rPr lang="el-GR" sz="2000" dirty="0" smtClean="0"/>
              <a:t> παροχής αποτελεί το κυρίαρχο διεθνές μέτρο αξιολόγησης της ομοιογένειας κατασκευής διανεμητών. </a:t>
            </a:r>
            <a:br>
              <a:rPr lang="el-GR" sz="2000" dirty="0" smtClean="0"/>
            </a:br>
            <a:endParaRPr lang="el-GR" sz="20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946333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Ομοιογένεια κατασκευής </a:t>
            </a:r>
            <a:r>
              <a:rPr lang="en-US" b="1" dirty="0" smtClean="0"/>
              <a:t>4</a:t>
            </a:r>
            <a:r>
              <a:rPr lang="el-GR" b="1" dirty="0" smtClean="0"/>
              <a:t> </a:t>
            </a:r>
            <a:endParaRPr lang="el-GR" b="1" dirty="0"/>
          </a:p>
        </p:txBody>
      </p:sp>
      <p:pic>
        <p:nvPicPr>
          <p:cNvPr id="4" name="Θέση περιεχομένου 3" descr="Απεικόνιση πίνακα με παραμέτρους το συντελεστή παραλλακτικότητας και την ομοιογένεια κατασκευής σε σχέση με τον τύπο διανεμητή" title="Πίνακας 2"/>
          <p:cNvPicPr>
            <a:picLocks noGrp="1" noChangeAspect="1"/>
          </p:cNvPicPr>
          <p:nvPr>
            <p:ph idx="1"/>
          </p:nvPr>
        </p:nvPicPr>
        <p:blipFill>
          <a:blip r:embed="rId2"/>
          <a:stretch>
            <a:fillRect/>
          </a:stretch>
        </p:blipFill>
        <p:spPr>
          <a:xfrm>
            <a:off x="965903" y="1741589"/>
            <a:ext cx="7212193" cy="4243184"/>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extLst>
      <p:ext uri="{BB962C8B-B14F-4D97-AF65-F5344CB8AC3E}">
        <p14:creationId xmlns:p14="http://schemas.microsoft.com/office/powerpoint/2010/main" val="3132007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1</a:t>
            </a:r>
            <a:endParaRPr lang="el-GR" b="1" dirty="0"/>
          </a:p>
        </p:txBody>
      </p:sp>
      <p:pic>
        <p:nvPicPr>
          <p:cNvPr id="13" name="Picture 11" descr="Διάγραμμα μεταβολής παροχής σε σχέση με την μεταβολή ύψους πίεσης" title="Εικόνα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500" y="1635681"/>
            <a:ext cx="4455000" cy="4455000"/>
          </a:xfrm>
          <a:prstGeom prst="rect">
            <a:avLst/>
          </a:prstGeom>
          <a:solidFill>
            <a:schemeClr val="tx2"/>
          </a:solidFill>
          <a:ln>
            <a:noFill/>
          </a:ln>
          <a:effectLst/>
          <a:extLst/>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extLst>
      <p:ext uri="{BB962C8B-B14F-4D97-AF65-F5344CB8AC3E}">
        <p14:creationId xmlns:p14="http://schemas.microsoft.com/office/powerpoint/2010/main" val="255540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2</a:t>
            </a:r>
            <a:endParaRPr lang="el-GR" b="1"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pic>
        <p:nvPicPr>
          <p:cNvPr id="4" name="Θέση περιεχομένου 3" descr="Δύο Διαγράμματα  αριστερά και δεξιά μεταβολής παροχής σε Λίτρα ανά ώρα  σε σχέση με την μεταβολή ύψους πίεσης" title="Εικόνα 2"/>
          <p:cNvPicPr>
            <a:picLocks noGrp="1" noChangeAspect="1"/>
          </p:cNvPicPr>
          <p:nvPr>
            <p:ph idx="1"/>
          </p:nvPr>
        </p:nvPicPr>
        <p:blipFill>
          <a:blip r:embed="rId2"/>
          <a:stretch>
            <a:fillRect/>
          </a:stretch>
        </p:blipFill>
        <p:spPr>
          <a:xfrm>
            <a:off x="706801" y="2299422"/>
            <a:ext cx="7730398" cy="3127519"/>
          </a:xfrm>
          <a:prstGeom prst="rect">
            <a:avLst/>
          </a:prstGeom>
        </p:spPr>
      </p:pic>
    </p:spTree>
    <p:extLst>
      <p:ext uri="{BB962C8B-B14F-4D97-AF65-F5344CB8AC3E}">
        <p14:creationId xmlns:p14="http://schemas.microsoft.com/office/powerpoint/2010/main" val="360205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3</a:t>
            </a:r>
            <a:endParaRPr lang="el-GR" b="1"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pic>
        <p:nvPicPr>
          <p:cNvPr id="7" name="Θέση περιεχομένου 6" descr="Διάγραμμα παροχής σε Λίτρα ανά σε σχέση με την μεταβολή ύψους πίεσης για άλλο διανεμητή" title="Εικόνα 3"/>
          <p:cNvPicPr>
            <a:picLocks noGrp="1" noChangeAspect="1"/>
          </p:cNvPicPr>
          <p:nvPr>
            <p:ph idx="1"/>
          </p:nvPr>
        </p:nvPicPr>
        <p:blipFill>
          <a:blip r:embed="rId2"/>
          <a:stretch>
            <a:fillRect/>
          </a:stretch>
        </p:blipFill>
        <p:spPr>
          <a:xfrm>
            <a:off x="2232834" y="1655746"/>
            <a:ext cx="4678332" cy="4414870"/>
          </a:xfrm>
          <a:prstGeom prst="rect">
            <a:avLst/>
          </a:prstGeom>
        </p:spPr>
      </p:pic>
    </p:spTree>
    <p:extLst>
      <p:ext uri="{BB962C8B-B14F-4D97-AF65-F5344CB8AC3E}">
        <p14:creationId xmlns:p14="http://schemas.microsoft.com/office/powerpoint/2010/main" val="2838801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4</a:t>
            </a:r>
            <a:endParaRPr lang="el-GR" b="1" dirty="0"/>
          </a:p>
        </p:txBody>
      </p:sp>
      <p:pic>
        <p:nvPicPr>
          <p:cNvPr id="4" name="Εικόνα 3" descr="Απεικόνιση εικόνας με το διάγραμμα για στρωτή ροή σε μη αυτορυθμιζόμενο διανεμητή" title="Εικόνα 4"/>
          <p:cNvPicPr>
            <a:picLocks noChangeAspect="1"/>
          </p:cNvPicPr>
          <p:nvPr/>
        </p:nvPicPr>
        <p:blipFill>
          <a:blip r:embed="rId3"/>
          <a:stretch>
            <a:fillRect/>
          </a:stretch>
        </p:blipFill>
        <p:spPr>
          <a:xfrm>
            <a:off x="3221619" y="2176157"/>
            <a:ext cx="2700762" cy="3932261"/>
          </a:xfrm>
          <a:prstGeom prst="rect">
            <a:avLst/>
          </a:prstGeom>
          <a:solidFill>
            <a:schemeClr val="accent5"/>
          </a:solidFill>
        </p:spPr>
      </p:pic>
      <p:sp>
        <p:nvSpPr>
          <p:cNvPr id="3" name="Θέση περιεχομένου 2"/>
          <p:cNvSpPr>
            <a:spLocks noGrp="1"/>
          </p:cNvSpPr>
          <p:nvPr>
            <p:ph idx="1"/>
          </p:nvPr>
        </p:nvSpPr>
        <p:spPr/>
        <p:txBody>
          <a:bodyPr/>
          <a:lstStyle/>
          <a:p>
            <a:pPr marL="0" indent="0">
              <a:buNone/>
            </a:pPr>
            <a:r>
              <a:rPr lang="el-GR" dirty="0" smtClean="0"/>
              <a:t>Α. Μη </a:t>
            </a:r>
            <a:r>
              <a:rPr lang="el-GR" dirty="0" err="1" smtClean="0"/>
              <a:t>αυτορυθμιζόμενος</a:t>
            </a:r>
            <a:r>
              <a:rPr lang="el-GR" dirty="0" smtClean="0"/>
              <a:t> διανεμητής (στρωτή ροή)</a:t>
            </a:r>
          </a:p>
          <a:p>
            <a:endParaRPr lang="el-GR"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54447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5</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Β</a:t>
            </a:r>
            <a:r>
              <a:rPr lang="en-GB" dirty="0" smtClean="0"/>
              <a:t>. </a:t>
            </a:r>
            <a:r>
              <a:rPr lang="en-GB" dirty="0" err="1"/>
              <a:t>Μη</a:t>
            </a:r>
            <a:r>
              <a:rPr lang="en-GB" dirty="0"/>
              <a:t> α</a:t>
            </a:r>
            <a:r>
              <a:rPr lang="en-GB" dirty="0" err="1"/>
              <a:t>υτορυθμιζόμενος</a:t>
            </a:r>
            <a:r>
              <a:rPr lang="en-GB" dirty="0"/>
              <a:t> </a:t>
            </a:r>
            <a:r>
              <a:rPr lang="en-GB" dirty="0" err="1"/>
              <a:t>δι</a:t>
            </a:r>
            <a:r>
              <a:rPr lang="en-GB" dirty="0"/>
              <a:t>ανεμητής</a:t>
            </a:r>
            <a:r>
              <a:rPr lang="el-GR" dirty="0"/>
              <a:t> </a:t>
            </a:r>
            <a:r>
              <a:rPr lang="en-GB" dirty="0" smtClean="0"/>
              <a:t>(</a:t>
            </a:r>
            <a:r>
              <a:rPr lang="el-GR" dirty="0" smtClean="0"/>
              <a:t>τυρβώδης </a:t>
            </a:r>
            <a:r>
              <a:rPr lang="en-GB" dirty="0" err="1" smtClean="0"/>
              <a:t>ροή</a:t>
            </a:r>
            <a:r>
              <a:rPr lang="en-GB" dirty="0"/>
              <a:t>)</a:t>
            </a:r>
          </a:p>
          <a:p>
            <a:endParaRPr lang="el-GR" dirty="0"/>
          </a:p>
        </p:txBody>
      </p:sp>
      <p:pic>
        <p:nvPicPr>
          <p:cNvPr id="9" name="Εικόνα 8" descr="Απεικόνιση εικόνας με το διάγραμμα για τυρβώδη ροή σε μη αυτορυθμιζόμενο διανεμητή" title="Εικόνα 5"/>
          <p:cNvPicPr>
            <a:picLocks noChangeAspect="1"/>
          </p:cNvPicPr>
          <p:nvPr/>
        </p:nvPicPr>
        <p:blipFill>
          <a:blip r:embed="rId3"/>
          <a:stretch>
            <a:fillRect/>
          </a:stretch>
        </p:blipFill>
        <p:spPr>
          <a:xfrm>
            <a:off x="3505200" y="2184507"/>
            <a:ext cx="2694666" cy="3932261"/>
          </a:xfrm>
          <a:prstGeom prst="rect">
            <a:avLst/>
          </a:prstGeom>
          <a:solidFill>
            <a:schemeClr val="accent5"/>
          </a:solidFill>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17965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6</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Γ.</a:t>
            </a:r>
            <a:r>
              <a:rPr lang="en-GB" dirty="0" smtClean="0"/>
              <a:t> </a:t>
            </a:r>
            <a:r>
              <a:rPr lang="el-GR" dirty="0" smtClean="0"/>
              <a:t>Α</a:t>
            </a:r>
            <a:r>
              <a:rPr lang="en-GB" dirty="0" err="1" smtClean="0"/>
              <a:t>υτορυθμιζόμενος</a:t>
            </a:r>
            <a:r>
              <a:rPr lang="en-GB" dirty="0" smtClean="0"/>
              <a:t> </a:t>
            </a:r>
            <a:r>
              <a:rPr lang="en-GB" dirty="0" err="1" smtClean="0"/>
              <a:t>δι</a:t>
            </a:r>
            <a:r>
              <a:rPr lang="en-GB" dirty="0" smtClean="0"/>
              <a:t>ανεμητής</a:t>
            </a:r>
            <a:endParaRPr lang="en-GB" dirty="0"/>
          </a:p>
          <a:p>
            <a:endParaRPr lang="el-GR" dirty="0"/>
          </a:p>
        </p:txBody>
      </p:sp>
      <p:pic>
        <p:nvPicPr>
          <p:cNvPr id="12" name="Εικόνα 11" descr="Απεικόνιση εικόνας με το διάγραμμα για ροή σε αυτορυθμιζόμενο διανεμητή" title="Εικόνα 6"/>
          <p:cNvPicPr>
            <a:picLocks noChangeAspect="1"/>
          </p:cNvPicPr>
          <p:nvPr/>
        </p:nvPicPr>
        <p:blipFill>
          <a:blip r:embed="rId3"/>
          <a:stretch>
            <a:fillRect/>
          </a:stretch>
        </p:blipFill>
        <p:spPr>
          <a:xfrm>
            <a:off x="3169798" y="2163739"/>
            <a:ext cx="2804403" cy="3932261"/>
          </a:xfrm>
          <a:prstGeom prst="rect">
            <a:avLst/>
          </a:prstGeom>
          <a:solidFill>
            <a:schemeClr val="accent5"/>
          </a:solidFill>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7568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7</a:t>
            </a:r>
            <a:endParaRPr lang="el-GR" b="1" dirty="0"/>
          </a:p>
        </p:txBody>
      </p:sp>
      <p:pic>
        <p:nvPicPr>
          <p:cNvPr id="9" name="Θέση περιεχομένου 8" descr="Δύο Διαγράμματα  αριστερά και δεξιά μεταβολής παροχής σε Λίτρα ανά ώρα  σε σχέση με την μεταβολή ύψους πίεσης" title="Εικόνα 7"/>
          <p:cNvPicPr>
            <a:picLocks noGrp="1" noChangeAspect="1"/>
          </p:cNvPicPr>
          <p:nvPr>
            <p:ph idx="1"/>
          </p:nvPr>
        </p:nvPicPr>
        <p:blipFill>
          <a:blip r:embed="rId2"/>
          <a:stretch>
            <a:fillRect/>
          </a:stretch>
        </p:blipFill>
        <p:spPr>
          <a:xfrm>
            <a:off x="600112" y="2549379"/>
            <a:ext cx="7943776" cy="2627604"/>
          </a:xfrm>
          <a:prstGeom prst="rect">
            <a:avLst/>
          </a:prstGeom>
          <a:solidFill>
            <a:schemeClr val="accent5"/>
          </a:solidFill>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extLst>
      <p:ext uri="{BB962C8B-B14F-4D97-AF65-F5344CB8AC3E}">
        <p14:creationId xmlns:p14="http://schemas.microsoft.com/office/powerpoint/2010/main" val="1167750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πίεσης – παροχής 8</a:t>
            </a:r>
            <a:endParaRPr lang="el-GR" b="1" dirty="0"/>
          </a:p>
        </p:txBody>
      </p:sp>
      <p:pic>
        <p:nvPicPr>
          <p:cNvPr id="4" name="Θέση περιεχομένου 3" descr="Διάγραμμα παροχής σε Λίτρα ανά σε σχέση με την μεταβολή ύψους πίεσης συγκεντρωτικά για όλες τις κατηγορίες διανεμητών" title="Εικόνα 8"/>
          <p:cNvPicPr>
            <a:picLocks noGrp="1" noChangeAspect="1"/>
          </p:cNvPicPr>
          <p:nvPr>
            <p:ph idx="1"/>
          </p:nvPr>
        </p:nvPicPr>
        <p:blipFill>
          <a:blip r:embed="rId2"/>
          <a:stretch>
            <a:fillRect/>
          </a:stretch>
        </p:blipFill>
        <p:spPr>
          <a:xfrm>
            <a:off x="467748" y="1600200"/>
            <a:ext cx="8208504" cy="4525963"/>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extLst>
      <p:ext uri="{BB962C8B-B14F-4D97-AF65-F5344CB8AC3E}">
        <p14:creationId xmlns:p14="http://schemas.microsoft.com/office/powerpoint/2010/main" val="1718666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457200" y="274638"/>
            <a:ext cx="8229600" cy="1143000"/>
          </a:xfrm>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a:xfrm>
            <a:off x="6553200" y="6356350"/>
            <a:ext cx="2133600" cy="365125"/>
          </a:xfrm>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παροχής – θερμοκρασίας 1</a:t>
            </a:r>
            <a:endParaRPr lang="el-GR" b="1" dirty="0"/>
          </a:p>
        </p:txBody>
      </p:sp>
      <p:sp>
        <p:nvSpPr>
          <p:cNvPr id="3" name="Θέση περιεχομένου 1"/>
          <p:cNvSpPr>
            <a:spLocks noGrp="1"/>
          </p:cNvSpPr>
          <p:nvPr>
            <p:ph idx="1"/>
          </p:nvPr>
        </p:nvSpPr>
        <p:spPr/>
        <p:txBody>
          <a:bodyPr>
            <a:normAutofit/>
          </a:bodyPr>
          <a:lstStyle/>
          <a:p>
            <a:pPr>
              <a:lnSpc>
                <a:spcPct val="150000"/>
              </a:lnSpc>
              <a:spcBef>
                <a:spcPts val="0"/>
              </a:spcBef>
            </a:pPr>
            <a:r>
              <a:rPr lang="el-GR" sz="2400" dirty="0"/>
              <a:t>Ένας διανεμητής μπορεί να είναι ευαίσθητος στις μεταβολές της θερμοκρασίας του νερού για τους τρεις παρακάτω λόγους:</a:t>
            </a:r>
          </a:p>
          <a:p>
            <a:pPr lvl="1">
              <a:lnSpc>
                <a:spcPct val="150000"/>
              </a:lnSpc>
              <a:spcBef>
                <a:spcPts val="0"/>
              </a:spcBef>
            </a:pPr>
            <a:r>
              <a:rPr lang="el-GR" sz="2000" dirty="0"/>
              <a:t>Μεταβολή του ιξώδους του νερού, που μειώνεται με την αύξηση της θερμοκρασίας</a:t>
            </a:r>
          </a:p>
          <a:p>
            <a:pPr lvl="1">
              <a:lnSpc>
                <a:spcPct val="150000"/>
              </a:lnSpc>
              <a:spcBef>
                <a:spcPts val="0"/>
              </a:spcBef>
            </a:pPr>
            <a:r>
              <a:rPr lang="el-GR" sz="2000" dirty="0" err="1"/>
              <a:t>Διαστατικές</a:t>
            </a:r>
            <a:r>
              <a:rPr lang="el-GR" sz="2000" dirty="0"/>
              <a:t> μεταβολές του διαδρόμου ροής ή/και της οπής εξόδου του νερού</a:t>
            </a:r>
          </a:p>
          <a:p>
            <a:pPr lvl="1">
              <a:lnSpc>
                <a:spcPct val="150000"/>
              </a:lnSpc>
              <a:spcBef>
                <a:spcPts val="0"/>
              </a:spcBef>
            </a:pPr>
            <a:r>
              <a:rPr lang="el-GR" sz="2000" dirty="0"/>
              <a:t>Μεταβολή των χαρακτηριστικών του υλικού κατασκευής της μεμβράνης σε </a:t>
            </a:r>
            <a:r>
              <a:rPr lang="el-GR" sz="2000" dirty="0" err="1"/>
              <a:t>αυτορυθμιζόμενους</a:t>
            </a:r>
            <a:r>
              <a:rPr lang="el-GR" sz="2000" dirty="0"/>
              <a:t> διανεμητές</a:t>
            </a:r>
            <a:r>
              <a:rPr lang="el-GR" sz="2000" dirty="0" smtClean="0"/>
              <a:t>.</a:t>
            </a:r>
            <a:endParaRPr lang="el-GR" sz="20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extLst>
      <p:ext uri="{BB962C8B-B14F-4D97-AF65-F5344CB8AC3E}">
        <p14:creationId xmlns:p14="http://schemas.microsoft.com/office/powerpoint/2010/main" val="3497728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Σχέση παροχής – θερμοκρασίας 2</a:t>
            </a:r>
            <a:endParaRPr lang="el-GR" b="1" dirty="0"/>
          </a:p>
        </p:txBody>
      </p:sp>
      <p:sp>
        <p:nvSpPr>
          <p:cNvPr id="3" name="Θέση περιεχομένου 1"/>
          <p:cNvSpPr>
            <a:spLocks noGrp="1"/>
          </p:cNvSpPr>
          <p:nvPr>
            <p:ph idx="1"/>
          </p:nvPr>
        </p:nvSpPr>
        <p:spPr>
          <a:xfrm>
            <a:off x="457200" y="1624012"/>
            <a:ext cx="8229600" cy="4525963"/>
          </a:xfrm>
        </p:spPr>
        <p:txBody>
          <a:bodyPr>
            <a:normAutofit lnSpcReduction="10000"/>
          </a:bodyPr>
          <a:lstStyle/>
          <a:p>
            <a:pPr>
              <a:lnSpc>
                <a:spcPct val="150000"/>
              </a:lnSpc>
              <a:spcBef>
                <a:spcPts val="0"/>
              </a:spcBef>
            </a:pPr>
            <a:r>
              <a:rPr lang="el-GR" sz="2000" dirty="0"/>
              <a:t>Η ευαισθησία της παροχής στην θερμοκρασία νερού </a:t>
            </a:r>
            <a:r>
              <a:rPr lang="el-GR" sz="2000" dirty="0" err="1"/>
              <a:t>μετράται</a:t>
            </a:r>
            <a:r>
              <a:rPr lang="el-GR" sz="2000" dirty="0"/>
              <a:t> υπολογίζοντας τον δείκτη παροχής Ι</a:t>
            </a:r>
            <a:r>
              <a:rPr lang="el-GR" sz="2000" baseline="-25000" dirty="0"/>
              <a:t>Τ</a:t>
            </a:r>
            <a:r>
              <a:rPr lang="el-GR" sz="2000" dirty="0"/>
              <a:t>, για έναν διανεμητή σε διαφορετικές θερμοκρασίες:</a:t>
            </a:r>
          </a:p>
          <a:p>
            <a:pPr>
              <a:lnSpc>
                <a:spcPct val="150000"/>
              </a:lnSpc>
              <a:spcBef>
                <a:spcPts val="0"/>
              </a:spcBef>
            </a:pPr>
            <a:endParaRPr lang="el-GR" sz="2000" dirty="0" smtClean="0"/>
          </a:p>
          <a:p>
            <a:pPr>
              <a:lnSpc>
                <a:spcPct val="150000"/>
              </a:lnSpc>
              <a:spcBef>
                <a:spcPts val="0"/>
              </a:spcBef>
            </a:pPr>
            <a:endParaRPr lang="el-GR" sz="2000" dirty="0"/>
          </a:p>
          <a:p>
            <a:pPr>
              <a:lnSpc>
                <a:spcPct val="150000"/>
              </a:lnSpc>
              <a:spcBef>
                <a:spcPts val="0"/>
              </a:spcBef>
            </a:pPr>
            <a:endParaRPr lang="el-GR" sz="2000" dirty="0" smtClean="0"/>
          </a:p>
          <a:p>
            <a:pPr>
              <a:lnSpc>
                <a:spcPct val="150000"/>
              </a:lnSpc>
              <a:spcBef>
                <a:spcPts val="0"/>
              </a:spcBef>
            </a:pPr>
            <a:r>
              <a:rPr lang="el-GR" sz="2000" dirty="0"/>
              <a:t>Δείκτες παροχής μεγαλύτεροι της μονάδας δηλώνουν πως ένας διανεμητής παρέχει περισσότερο νερό από το κανονικό, ενώ δείκτες &lt;1,0 δηλώνουν πως παρέχεται λιγότερο νερό. Δείκτες από 0,7 έως και πάνω από 2,0 έχουν καταγραφεί.</a:t>
            </a:r>
          </a:p>
          <a:p>
            <a:pPr>
              <a:lnSpc>
                <a:spcPct val="150000"/>
              </a:lnSpc>
              <a:spcBef>
                <a:spcPts val="0"/>
              </a:spcBef>
            </a:pPr>
            <a:endParaRPr lang="el-GR" sz="2000" dirty="0"/>
          </a:p>
        </p:txBody>
      </p:sp>
      <p:grpSp>
        <p:nvGrpSpPr>
          <p:cNvPr id="7" name="Ομάδα 6" descr="Εξίσωση υπολογισμού του δείκτη παροχής με αριθμητή την παροχή σε θερμοκρασία και παρονομαστή την παροχή σε θερμοκρασία αναφοράς"/>
          <p:cNvGrpSpPr/>
          <p:nvPr/>
        </p:nvGrpSpPr>
        <p:grpSpPr>
          <a:xfrm>
            <a:off x="1945178" y="2743200"/>
            <a:ext cx="5979622" cy="1524000"/>
            <a:chOff x="2133600" y="2591196"/>
            <a:chExt cx="5968501" cy="1743892"/>
          </a:xfrm>
        </p:grpSpPr>
        <p:graphicFrame>
          <p:nvGraphicFramePr>
            <p:cNvPr id="6" name="Αντικείμενο 5" descr="Εξίσωση υπολογισμού του δείκτη παροχής με αριθμητή την παροχή σε θερμοκρασία και παρονομαστή την παροχή σε θερμοκρασία αναφοράς"/>
            <p:cNvGraphicFramePr>
              <a:graphicFrameLocks noChangeAspect="1"/>
            </p:cNvGraphicFramePr>
            <p:nvPr>
              <p:extLst>
                <p:ext uri="{D42A27DB-BD31-4B8C-83A1-F6EECF244321}">
                  <p14:modId xmlns:p14="http://schemas.microsoft.com/office/powerpoint/2010/main" val="4175395105"/>
                </p:ext>
              </p:extLst>
            </p:nvPr>
          </p:nvGraphicFramePr>
          <p:xfrm>
            <a:off x="3810000" y="2591196"/>
            <a:ext cx="990170" cy="914004"/>
          </p:xfrm>
          <a:graphic>
            <a:graphicData uri="http://schemas.openxmlformats.org/presentationml/2006/ole">
              <mc:AlternateContent xmlns:mc="http://schemas.openxmlformats.org/markup-compatibility/2006">
                <mc:Choice xmlns:v="urn:schemas-microsoft-com:vml" Requires="v">
                  <p:oleObj spid="_x0000_s2059" name="Εξίσωση" r:id="rId4" imgW="495085" imgH="457002" progId="Equation.3">
                    <p:embed/>
                  </p:oleObj>
                </mc:Choice>
                <mc:Fallback>
                  <p:oleObj name="Εξίσωση" r:id="rId4" imgW="495085" imgH="4570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591196"/>
                          <a:ext cx="990170" cy="914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Εικόνα 3" descr="[DECORATIVE]"/>
            <p:cNvPicPr>
              <a:picLocks noChangeAspect="1"/>
            </p:cNvPicPr>
            <p:nvPr/>
          </p:nvPicPr>
          <p:blipFill>
            <a:blip r:embed="rId6"/>
            <a:stretch>
              <a:fillRect/>
            </a:stretch>
          </p:blipFill>
          <p:spPr>
            <a:xfrm>
              <a:off x="2133600" y="3438898"/>
              <a:ext cx="5968501" cy="896190"/>
            </a:xfrm>
            <a:prstGeom prst="rect">
              <a:avLst/>
            </a:prstGeom>
          </p:spPr>
        </p:pic>
      </p:gr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2452077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smtClean="0"/>
              <a:t>Σχέση παροχής – </a:t>
            </a:r>
            <a:r>
              <a:rPr lang="el-GR" b="1" dirty="0" smtClean="0"/>
              <a:t>θερμοκρασίας 3</a:t>
            </a:r>
            <a:endParaRPr lang="el-GR" b="1" dirty="0"/>
          </a:p>
        </p:txBody>
      </p:sp>
      <p:pic>
        <p:nvPicPr>
          <p:cNvPr id="9" name="Θέση περιεχομένου 8" descr="Διάγραμμα μεταβολής της παροχής σε σχέση με την αύξηση θερμοκρασίας" title="Εικόνα 9"/>
          <p:cNvPicPr>
            <a:picLocks noGrp="1" noChangeAspect="1"/>
          </p:cNvPicPr>
          <p:nvPr>
            <p:ph idx="1"/>
          </p:nvPr>
        </p:nvPicPr>
        <p:blipFill>
          <a:blip r:embed="rId2"/>
          <a:stretch>
            <a:fillRect/>
          </a:stretch>
        </p:blipFill>
        <p:spPr>
          <a:xfrm>
            <a:off x="1009184" y="1600200"/>
            <a:ext cx="7125632" cy="4525963"/>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extLst>
      <p:ext uri="{BB962C8B-B14F-4D97-AF65-F5344CB8AC3E}">
        <p14:creationId xmlns:p14="http://schemas.microsoft.com/office/powerpoint/2010/main" val="225567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Ευαισθησία στην έμφραξη 1</a:t>
            </a:r>
            <a:endParaRPr lang="el-GR" b="1" dirty="0"/>
          </a:p>
        </p:txBody>
      </p:sp>
      <p:sp>
        <p:nvSpPr>
          <p:cNvPr id="3" name="Θέση περιεχομένου 1"/>
          <p:cNvSpPr>
            <a:spLocks noGrp="1"/>
          </p:cNvSpPr>
          <p:nvPr>
            <p:ph idx="1"/>
          </p:nvPr>
        </p:nvSpPr>
        <p:spPr/>
        <p:txBody>
          <a:bodyPr>
            <a:normAutofit fontScale="92500" lnSpcReduction="20000"/>
          </a:bodyPr>
          <a:lstStyle/>
          <a:p>
            <a:pPr>
              <a:lnSpc>
                <a:spcPct val="150000"/>
              </a:lnSpc>
              <a:spcBef>
                <a:spcPts val="0"/>
              </a:spcBef>
            </a:pPr>
            <a:r>
              <a:rPr lang="el-GR" sz="2000" dirty="0"/>
              <a:t>Ο σχεδιασμός ενός συστήματος υψηλής ομοιομορφίας περιορίζεται από την ευαισθησία των διανεμητών στην έμφραξη. Η ευαισθησία στην έμφραξη είναι ένα πολύ σημαντικό ζήτημα κατά την επιλογή ενός </a:t>
            </a:r>
            <a:r>
              <a:rPr lang="el-GR" sz="2000" dirty="0" err="1"/>
              <a:t>σταλάκτη</a:t>
            </a:r>
            <a:r>
              <a:rPr lang="el-GR" sz="2000" dirty="0"/>
              <a:t>. Δύο κριτικές παράμετροι σχετικές με την επιδεκτικότητα στην έμφραξη είναι το μέγεθος του διαδρόμου ροής και η ταχύτητα του νερού μέσα στον διάδρομο. Η σχέση μεταξύ της διατομής του διαδρόμου και της επιδεκτικότητάς του στην έμφραξη είναι:</a:t>
            </a:r>
          </a:p>
          <a:p>
            <a:pPr>
              <a:lnSpc>
                <a:spcPct val="150000"/>
              </a:lnSpc>
              <a:spcBef>
                <a:spcPts val="0"/>
              </a:spcBef>
            </a:pPr>
            <a:r>
              <a:rPr lang="el-GR" sz="2000" dirty="0"/>
              <a:t>	Πολύ ευαίσθητος: διάμετρος μικρότερη από 0,7 </a:t>
            </a:r>
            <a:r>
              <a:rPr lang="el-GR" sz="2000" dirty="0" err="1"/>
              <a:t>mm</a:t>
            </a:r>
            <a:r>
              <a:rPr lang="el-GR" sz="2000" dirty="0"/>
              <a:t>.</a:t>
            </a:r>
          </a:p>
          <a:p>
            <a:pPr>
              <a:lnSpc>
                <a:spcPct val="150000"/>
              </a:lnSpc>
              <a:spcBef>
                <a:spcPts val="0"/>
              </a:spcBef>
            </a:pPr>
            <a:r>
              <a:rPr lang="el-GR" sz="2000" dirty="0"/>
              <a:t>	Ευαίσθητος: διάμετρος από 0,7 έως 1,5 </a:t>
            </a:r>
            <a:r>
              <a:rPr lang="el-GR" sz="2000" dirty="0" err="1"/>
              <a:t>mm</a:t>
            </a:r>
            <a:r>
              <a:rPr lang="el-GR" sz="2000" dirty="0"/>
              <a:t>.</a:t>
            </a:r>
          </a:p>
          <a:p>
            <a:pPr>
              <a:lnSpc>
                <a:spcPct val="150000"/>
              </a:lnSpc>
              <a:spcBef>
                <a:spcPts val="0"/>
              </a:spcBef>
            </a:pPr>
            <a:r>
              <a:rPr lang="el-GR" sz="2000" dirty="0"/>
              <a:t>	Σχετικά ευαίσθητος: διάμετρος &gt;1,5 </a:t>
            </a:r>
            <a:r>
              <a:rPr lang="el-GR" sz="2000" dirty="0" err="1"/>
              <a:t>mm</a:t>
            </a:r>
            <a:r>
              <a:rPr lang="el-GR" sz="2000" dirty="0"/>
              <a:t> ή συνεχούς καθαρισμού διανεμητής</a:t>
            </a:r>
            <a:r>
              <a:rPr lang="el-GR" sz="2000" dirty="0" smtClean="0"/>
              <a:t>.</a:t>
            </a:r>
            <a:endParaRPr lang="el-GR" sz="2000" dirty="0"/>
          </a:p>
          <a:p>
            <a:pPr>
              <a:lnSpc>
                <a:spcPct val="150000"/>
              </a:lnSpc>
              <a:spcBef>
                <a:spcPts val="0"/>
              </a:spcBef>
            </a:pPr>
            <a:endParaRPr lang="el-GR" sz="20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extLst>
      <p:ext uri="{BB962C8B-B14F-4D97-AF65-F5344CB8AC3E}">
        <p14:creationId xmlns:p14="http://schemas.microsoft.com/office/powerpoint/2010/main" val="1273875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Ευαισθησία στην έμφραξη 2</a:t>
            </a:r>
            <a:endParaRPr lang="el-GR" b="1" dirty="0"/>
          </a:p>
        </p:txBody>
      </p:sp>
      <p:pic>
        <p:nvPicPr>
          <p:cNvPr id="46" name="Θέση περιεχομένου 45" descr="Απεικόνιση εικόνας για την είσοδο νερού στον διάδρομο ροής και οπές εκροής" title="Εικόνα 10"/>
          <p:cNvPicPr>
            <a:picLocks noGrp="1" noChangeAspect="1"/>
          </p:cNvPicPr>
          <p:nvPr>
            <p:ph idx="1"/>
          </p:nvPr>
        </p:nvPicPr>
        <p:blipFill>
          <a:blip r:embed="rId2"/>
          <a:stretch>
            <a:fillRect/>
          </a:stretch>
        </p:blipFill>
        <p:spPr>
          <a:xfrm>
            <a:off x="539182" y="1981201"/>
            <a:ext cx="6913427" cy="3226266"/>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extLst>
      <p:ext uri="{BB962C8B-B14F-4D97-AF65-F5344CB8AC3E}">
        <p14:creationId xmlns:p14="http://schemas.microsoft.com/office/powerpoint/2010/main" val="219531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b="1" dirty="0" smtClean="0"/>
              <a:t>Βιβλιογραφία</a:t>
            </a:r>
            <a:endParaRPr lang="el-GR" b="1" dirty="0"/>
          </a:p>
        </p:txBody>
      </p:sp>
      <p:sp>
        <p:nvSpPr>
          <p:cNvPr id="3" name="Θέση περιεχομένου 1"/>
          <p:cNvSpPr>
            <a:spLocks noGrp="1"/>
          </p:cNvSpPr>
          <p:nvPr>
            <p:ph idx="1"/>
            <p:custDataLst>
              <p:tags r:id="rId1"/>
            </p:custDataLst>
          </p:nvPr>
        </p:nvSpPr>
        <p:spPr/>
        <p:txBody>
          <a:bodyPr>
            <a:normAutofit fontScale="77500" lnSpcReduction="20000"/>
          </a:bodyPr>
          <a:lstStyle/>
          <a:p>
            <a:pPr>
              <a:lnSpc>
                <a:spcPct val="100000"/>
              </a:lnSpc>
            </a:pPr>
            <a:endParaRPr lang="el-GR" sz="2800" dirty="0"/>
          </a:p>
          <a:p>
            <a:pPr>
              <a:lnSpc>
                <a:spcPct val="100000"/>
              </a:lnSpc>
            </a:pPr>
            <a:r>
              <a:rPr lang="en-GB" sz="2800" dirty="0" err="1"/>
              <a:t>Bralts</a:t>
            </a:r>
            <a:r>
              <a:rPr lang="en-GB" sz="2800" dirty="0"/>
              <a:t>, V.F., I.P. Wu and H.M. </a:t>
            </a:r>
            <a:r>
              <a:rPr lang="en-GB" sz="2800" dirty="0" err="1"/>
              <a:t>Gitlin</a:t>
            </a:r>
            <a:r>
              <a:rPr lang="en-GB" sz="2800" dirty="0"/>
              <a:t>, 1981a. Manufacturing variation and drip irrigation uniformity. ASAE Transactions 24(1):113-119.</a:t>
            </a:r>
            <a:endParaRPr lang="el-GR" sz="2800" dirty="0"/>
          </a:p>
          <a:p>
            <a:pPr>
              <a:lnSpc>
                <a:spcPct val="100000"/>
              </a:lnSpc>
            </a:pPr>
            <a:r>
              <a:rPr lang="en-US" sz="2800" dirty="0"/>
              <a:t>James, L.G., 1988. Principles of Farm Irrigation System Design. New York : Wiley.</a:t>
            </a:r>
            <a:endParaRPr lang="el-GR" sz="2800" dirty="0"/>
          </a:p>
          <a:p>
            <a:pPr>
              <a:lnSpc>
                <a:spcPct val="100000"/>
              </a:lnSpc>
            </a:pPr>
            <a:r>
              <a:rPr lang="en-US" sz="2800" dirty="0" err="1"/>
              <a:t>Karmeli</a:t>
            </a:r>
            <a:r>
              <a:rPr lang="en-US" sz="2800" dirty="0"/>
              <a:t>, D., G. </a:t>
            </a:r>
            <a:r>
              <a:rPr lang="en-US" sz="2800" dirty="0" err="1"/>
              <a:t>Peri</a:t>
            </a:r>
            <a:r>
              <a:rPr lang="en-US" sz="2800" dirty="0"/>
              <a:t> and M. </a:t>
            </a:r>
            <a:r>
              <a:rPr lang="en-US" sz="2800" dirty="0" err="1"/>
              <a:t>Todes</a:t>
            </a:r>
            <a:r>
              <a:rPr lang="en-US" sz="2800" dirty="0"/>
              <a:t> (1985). Irrigation Systems : Design and Operation. Cape Town : Oxford University Press.</a:t>
            </a:r>
            <a:endParaRPr lang="el-GR" sz="2800" dirty="0"/>
          </a:p>
          <a:p>
            <a:pPr>
              <a:lnSpc>
                <a:spcPct val="100000"/>
              </a:lnSpc>
            </a:pPr>
            <a:r>
              <a:rPr lang="en-US" sz="2800" dirty="0"/>
              <a:t>Keller, J. and R.D. </a:t>
            </a:r>
            <a:r>
              <a:rPr lang="en-US" sz="2800" dirty="0" err="1"/>
              <a:t>Bliesner</a:t>
            </a:r>
            <a:r>
              <a:rPr lang="en-US" sz="2800" dirty="0"/>
              <a:t>, 1990. Sprinkle and Trickle Irrigation. New York : Van </a:t>
            </a:r>
            <a:r>
              <a:rPr lang="en-US" sz="2800" dirty="0" err="1"/>
              <a:t>Nostrand</a:t>
            </a:r>
            <a:r>
              <a:rPr lang="en-US" sz="2800" dirty="0"/>
              <a:t> Reinhold. </a:t>
            </a:r>
            <a:endParaRPr lang="el-GR" sz="2800" dirty="0"/>
          </a:p>
          <a:p>
            <a:pPr>
              <a:lnSpc>
                <a:spcPct val="100000"/>
              </a:lnSpc>
            </a:pPr>
            <a:r>
              <a:rPr lang="el-GR" sz="2800" dirty="0" err="1"/>
              <a:t>Mιχελάκις</a:t>
            </a:r>
            <a:r>
              <a:rPr lang="el-GR" sz="2800" dirty="0"/>
              <a:t> Ν., 1988. Συστήματα Αυτόματης Άρδευσης: Άρδευση με Σταγόνες. Αθήνα : Εκδοτική Αγροτεχνική.</a:t>
            </a:r>
          </a:p>
          <a:p>
            <a:pPr>
              <a:lnSpc>
                <a:spcPct val="100000"/>
              </a:lnSpc>
            </a:pPr>
            <a:r>
              <a:rPr lang="en-US" sz="2800" dirty="0"/>
              <a:t>Solomon, K.H. 1979. Manufacturing Variation of Trickle Emitters. ASAE  Transactions 22(5): 1034-1038, 1043.</a:t>
            </a:r>
            <a:endParaRPr lang="el-GR" sz="2800" dirty="0"/>
          </a:p>
          <a:p>
            <a:pPr marL="0" indent="0">
              <a:lnSpc>
                <a:spcPct val="100000"/>
              </a:lnSpc>
              <a:buNone/>
            </a:pPr>
            <a:endParaRPr lang="el-GR" sz="28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extLst>
      <p:ext uri="{BB962C8B-B14F-4D97-AF65-F5344CB8AC3E}">
        <p14:creationId xmlns:p14="http://schemas.microsoft.com/office/powerpoint/2010/main" val="1197589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756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pPr marL="0" indent="0">
              <a:spcBef>
                <a:spcPts val="0"/>
              </a:spcBef>
              <a:spcAft>
                <a:spcPts val="1800"/>
              </a:spcAft>
              <a:buNone/>
            </a:pPr>
            <a:r>
              <a:rPr lang="el-GR" sz="2400" dirty="0" smtClean="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Χ1</a:t>
            </a:r>
            <a:r>
              <a:rPr lang="el-GR" sz="2000" dirty="0" smtClean="0"/>
              <a:t>.</a:t>
            </a:r>
            <a:r>
              <a:rPr lang="el-GR" sz="2000" dirty="0" smtClean="0">
                <a:solidFill>
                  <a:srgbClr val="FF0000"/>
                </a:solidFill>
              </a:rPr>
              <a:t>Υ1Ζ1</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Χ2</a:t>
            </a:r>
            <a:r>
              <a:rPr lang="el-GR" sz="2000" dirty="0" smtClean="0"/>
              <a:t>.</a:t>
            </a:r>
            <a:r>
              <a:rPr lang="el-GR" sz="2000" dirty="0" smtClean="0">
                <a:solidFill>
                  <a:srgbClr val="FF0000"/>
                </a:solidFill>
              </a:rPr>
              <a:t>Υ2Ζ2</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smtClean="0">
                <a:solidFill>
                  <a:srgbClr val="FF0000"/>
                </a:solidFill>
              </a:rPr>
              <a:t>Χ3</a:t>
            </a:r>
            <a:r>
              <a:rPr lang="el-GR" sz="2000" dirty="0" smtClean="0"/>
              <a:t>.</a:t>
            </a:r>
            <a:r>
              <a:rPr lang="el-GR" sz="2000" dirty="0" smtClean="0">
                <a:solidFill>
                  <a:srgbClr val="FF0000"/>
                </a:solidFill>
              </a:rPr>
              <a:t>Υ3Ζ3</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Βύρλας</a:t>
            </a:r>
            <a:r>
              <a:rPr lang="el-GR" sz="2400" dirty="0" smtClean="0"/>
              <a:t> 2015. Παναγιώτης </a:t>
            </a:r>
            <a:r>
              <a:rPr lang="el-GR" sz="2400" dirty="0" err="1" smtClean="0"/>
              <a:t>Βύρλας</a:t>
            </a:r>
            <a:r>
              <a:rPr lang="el-GR" sz="2400" dirty="0" smtClean="0"/>
              <a:t> </a:t>
            </a:r>
            <a:br>
              <a:rPr lang="el-GR" sz="2400" dirty="0" smtClean="0"/>
            </a:br>
            <a:r>
              <a:rPr lang="el-GR" sz="2400" dirty="0" smtClean="0"/>
              <a:t>«Αρδευτική Μηχανική»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http://cdev.teilar.gr/courses/AGR100/index.php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a:xfrm>
            <a:off x="457200" y="274638"/>
            <a:ext cx="8229600" cy="1143000"/>
          </a:xfrm>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normAutofit/>
          </a:bodyPr>
          <a:lstStyle/>
          <a:p>
            <a:pPr marL="0" indent="0" eaLnBrk="1" hangingPunct="1">
              <a:spcBef>
                <a:spcPts val="0"/>
              </a:spcBef>
              <a:spcAft>
                <a:spcPts val="1800"/>
              </a:spcAft>
              <a:buNone/>
            </a:pPr>
            <a:r>
              <a:rPr lang="el-GR" dirty="0" smtClean="0"/>
              <a:t>Ο αναγνώστης να μπορεί να:</a:t>
            </a:r>
          </a:p>
          <a:p>
            <a:pPr marL="1314450" lvl="2" indent="-514350" eaLnBrk="1" hangingPunct="1">
              <a:spcBef>
                <a:spcPts val="0"/>
              </a:spcBef>
              <a:buFont typeface="+mj-lt"/>
              <a:buAutoNum type="arabicParenR"/>
            </a:pPr>
            <a:endParaRPr lang="el-GR" sz="2800" dirty="0" smtClean="0"/>
          </a:p>
          <a:p>
            <a:pPr marL="1314450" lvl="2" indent="-514350" eaLnBrk="1" hangingPunct="1">
              <a:lnSpc>
                <a:spcPct val="150000"/>
              </a:lnSpc>
              <a:spcBef>
                <a:spcPts val="0"/>
              </a:spcBef>
              <a:buFont typeface="+mj-lt"/>
              <a:buAutoNum type="arabicParenR"/>
            </a:pPr>
            <a:r>
              <a:rPr lang="el-GR" sz="2800" dirty="0" smtClean="0"/>
              <a:t>Κατανοήσει τα κριτήρια επιλογής διανεμητών</a:t>
            </a:r>
          </a:p>
          <a:p>
            <a:pPr marL="1314450" lvl="2" indent="-514350">
              <a:lnSpc>
                <a:spcPct val="150000"/>
              </a:lnSpc>
              <a:spcBef>
                <a:spcPts val="0"/>
              </a:spcBef>
              <a:buFont typeface="+mj-lt"/>
              <a:buAutoNum type="arabicParenR"/>
            </a:pPr>
            <a:r>
              <a:rPr lang="el-GR" sz="2800" dirty="0" smtClean="0"/>
              <a:t>Κατανοήσει την ομοιογένεια κατασκευής</a:t>
            </a:r>
          </a:p>
          <a:p>
            <a:pPr marL="1314450" lvl="2" indent="-514350">
              <a:lnSpc>
                <a:spcPct val="150000"/>
              </a:lnSpc>
              <a:spcBef>
                <a:spcPts val="0"/>
              </a:spcBef>
              <a:buFont typeface="+mj-lt"/>
              <a:buAutoNum type="arabicParenR"/>
            </a:pPr>
            <a:r>
              <a:rPr lang="el-GR" sz="2800" dirty="0" smtClean="0"/>
              <a:t>Χαρακτηριστικά διανεμητών</a:t>
            </a:r>
            <a:endParaRPr lang="el-GR" sz="2800" dirty="0"/>
          </a:p>
        </p:txBody>
      </p:sp>
      <p:sp>
        <p:nvSpPr>
          <p:cNvPr id="3" name="Θέση αριθμού διαφάνειας 1" descr="."/>
          <p:cNvSpPr>
            <a:spLocks noGrp="1"/>
          </p:cNvSpPr>
          <p:nvPr>
            <p:ph type="sldNum" sz="quarter" idx="12"/>
          </p:nvPr>
        </p:nvSpPr>
        <p:spPr>
          <a:xfrm>
            <a:off x="6553200" y="6356350"/>
            <a:ext cx="2133600" cy="365125"/>
          </a:xfrm>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 action="ppaction://noaction"/>
          </p:cNvPr>
          <p:cNvSpPr txBox="1"/>
          <p:nvPr/>
        </p:nvSpPr>
        <p:spPr>
          <a:xfrm>
            <a:off x="809254" y="1556792"/>
            <a:ext cx="7435151" cy="450892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l-GR" sz="2800" dirty="0" smtClean="0">
                <a:solidFill>
                  <a:srgbClr val="0070C0"/>
                </a:solidFill>
                <a:hlinkClick r:id="rId3" action="ppaction://hlinksldjump"/>
              </a:rPr>
              <a:t>Κριτήρια επιλογής διανεμητών</a:t>
            </a:r>
            <a:endParaRPr lang="el-GR" sz="2800" dirty="0" smtClean="0">
              <a:solidFill>
                <a:srgbClr val="0070C0"/>
              </a:solidFill>
            </a:endParaRPr>
          </a:p>
          <a:p>
            <a:pPr marL="457200" indent="-457200">
              <a:spcAft>
                <a:spcPts val="600"/>
              </a:spcAft>
              <a:buFont typeface="Arial" panose="020B0604020202020204" pitchFamily="34" charset="0"/>
              <a:buChar char="•"/>
            </a:pPr>
            <a:r>
              <a:rPr lang="el-GR" sz="2800" dirty="0" smtClean="0">
                <a:solidFill>
                  <a:srgbClr val="0070C0"/>
                </a:solidFill>
                <a:hlinkClick r:id="rId4" action="ppaction://hlinksldjump"/>
              </a:rPr>
              <a:t>Επιλογή διανεμητή </a:t>
            </a:r>
            <a:endParaRPr lang="el-GR" sz="2800" dirty="0" smtClean="0">
              <a:solidFill>
                <a:srgbClr val="0070C0"/>
              </a:solidFill>
            </a:endParaRPr>
          </a:p>
          <a:p>
            <a:pPr marL="457200" indent="-457200">
              <a:spcAft>
                <a:spcPts val="600"/>
              </a:spcAft>
              <a:buFont typeface="Arial" panose="020B0604020202020204" pitchFamily="34" charset="0"/>
              <a:buChar char="•"/>
            </a:pPr>
            <a:r>
              <a:rPr lang="el-GR" sz="2800" dirty="0" smtClean="0">
                <a:solidFill>
                  <a:srgbClr val="0070C0"/>
                </a:solidFill>
                <a:hlinkClick r:id="rId5" action="ppaction://hlinksldjump"/>
              </a:rPr>
              <a:t>Ομοιογένεια κατασκευής </a:t>
            </a:r>
            <a:endParaRPr lang="el-GR" sz="2800" dirty="0" smtClean="0">
              <a:solidFill>
                <a:srgbClr val="0070C0"/>
              </a:solidFill>
            </a:endParaRPr>
          </a:p>
          <a:p>
            <a:pPr marL="457200" indent="-457200">
              <a:spcAft>
                <a:spcPts val="600"/>
              </a:spcAft>
              <a:buFont typeface="Arial" panose="020B0604020202020204" pitchFamily="34" charset="0"/>
              <a:buChar char="•"/>
            </a:pPr>
            <a:r>
              <a:rPr lang="el-GR" sz="2800" dirty="0" smtClean="0">
                <a:solidFill>
                  <a:srgbClr val="0070C0"/>
                </a:solidFill>
                <a:hlinkClick r:id="rId6" action="ppaction://hlinksldjump"/>
              </a:rPr>
              <a:t>Σχέση πίεσης – παροχής</a:t>
            </a:r>
            <a:endParaRPr lang="en-US" sz="2800" dirty="0" smtClean="0">
              <a:solidFill>
                <a:srgbClr val="0070C0"/>
              </a:solidFill>
            </a:endParaRPr>
          </a:p>
          <a:p>
            <a:pPr marL="457200" indent="-457200">
              <a:spcAft>
                <a:spcPts val="600"/>
              </a:spcAft>
              <a:buFont typeface="Arial" panose="020B0604020202020204" pitchFamily="34" charset="0"/>
              <a:buChar char="•"/>
            </a:pPr>
            <a:r>
              <a:rPr lang="el-GR" sz="2800" dirty="0">
                <a:solidFill>
                  <a:srgbClr val="0070C0"/>
                </a:solidFill>
                <a:hlinkClick r:id="rId7" action="ppaction://hlinksldjump"/>
              </a:rPr>
              <a:t>Σχέση παροχής – θερμοκρασίας 1</a:t>
            </a:r>
            <a:endParaRPr lang="el-GR" sz="2800" dirty="0">
              <a:solidFill>
                <a:srgbClr val="0070C0"/>
              </a:solidFill>
              <a:hlinkClick r:id="rId8" action="ppaction://hlinksldjump"/>
            </a:endParaRPr>
          </a:p>
          <a:p>
            <a:pPr marL="457200" indent="-457200">
              <a:spcAft>
                <a:spcPts val="600"/>
              </a:spcAft>
              <a:buFont typeface="Arial" panose="020B0604020202020204" pitchFamily="34" charset="0"/>
              <a:buChar char="•"/>
            </a:pPr>
            <a:r>
              <a:rPr lang="el-GR" sz="2800" dirty="0" smtClean="0">
                <a:solidFill>
                  <a:srgbClr val="0070C0"/>
                </a:solidFill>
                <a:hlinkClick r:id="rId8" action="ppaction://hlinksldjump"/>
              </a:rPr>
              <a:t>Ευαισθησία στην έμφραξη</a:t>
            </a:r>
            <a:endParaRPr lang="en-US" sz="2800" dirty="0" smtClean="0">
              <a:solidFill>
                <a:srgbClr val="0070C0"/>
              </a:solidFill>
              <a:hlinkClick r:id="rId8" action="ppaction://hlinksldjump"/>
            </a:endParaRPr>
          </a:p>
          <a:p>
            <a:pPr marL="457200" indent="-457200">
              <a:spcAft>
                <a:spcPts val="600"/>
              </a:spcAft>
              <a:buFont typeface="Arial" panose="020B0604020202020204" pitchFamily="34" charset="0"/>
              <a:buChar char="•"/>
            </a:pPr>
            <a:r>
              <a:rPr lang="el-GR" sz="2800" dirty="0" smtClean="0">
                <a:solidFill>
                  <a:srgbClr val="0070C0"/>
                </a:solidFill>
                <a:hlinkClick r:id="rId8" action="ppaction://hlinksldjump"/>
              </a:rPr>
              <a:t>Βιβλιογραφία</a:t>
            </a:r>
            <a:endParaRPr lang="en-US" sz="2800" dirty="0" smtClean="0">
              <a:solidFill>
                <a:srgbClr val="0070C0"/>
              </a:solidFill>
            </a:endParaRPr>
          </a:p>
          <a:p>
            <a:r>
              <a:rPr lang="el-GR" sz="2800" dirty="0" smtClean="0"/>
              <a:t> </a:t>
            </a:r>
            <a:endParaRPr lang="el-GR" sz="2800" dirty="0"/>
          </a:p>
          <a:p>
            <a:endParaRPr lang="el-GR" sz="2800" dirty="0">
              <a:latin typeface="+mn-lt"/>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Κριτήρια επιλογής διανεμητών</a:t>
            </a:r>
          </a:p>
        </p:txBody>
      </p:sp>
      <p:sp>
        <p:nvSpPr>
          <p:cNvPr id="3" name="Θέση περιεχομένου 1"/>
          <p:cNvSpPr>
            <a:spLocks noGrp="1"/>
          </p:cNvSpPr>
          <p:nvPr>
            <p:ph idx="1"/>
          </p:nvPr>
        </p:nvSpPr>
        <p:spPr/>
        <p:txBody>
          <a:bodyPr>
            <a:noAutofit/>
          </a:bodyPr>
          <a:lstStyle/>
          <a:p>
            <a:pPr marL="1257300" lvl="2" indent="-457200" algn="just">
              <a:lnSpc>
                <a:spcPct val="150000"/>
              </a:lnSpc>
              <a:buFont typeface="+mj-lt"/>
              <a:buAutoNum type="arabicPeriod"/>
            </a:pPr>
            <a:r>
              <a:rPr lang="el-GR" sz="3200" dirty="0"/>
              <a:t>Ομοιογένεια κατασκευής</a:t>
            </a:r>
          </a:p>
          <a:p>
            <a:pPr marL="1257300" lvl="2" indent="-457200" algn="just">
              <a:lnSpc>
                <a:spcPct val="150000"/>
              </a:lnSpc>
              <a:buFont typeface="+mj-lt"/>
              <a:buAutoNum type="arabicPeriod"/>
            </a:pPr>
            <a:r>
              <a:rPr lang="el-GR" sz="3200" dirty="0"/>
              <a:t>Σχέση πίεσης-παροχής</a:t>
            </a:r>
          </a:p>
          <a:p>
            <a:pPr marL="1257300" lvl="2" indent="-457200" algn="just">
              <a:lnSpc>
                <a:spcPct val="150000"/>
              </a:lnSpc>
              <a:buFont typeface="+mj-lt"/>
              <a:buAutoNum type="arabicPeriod"/>
            </a:pPr>
            <a:r>
              <a:rPr lang="el-GR" sz="3200" dirty="0"/>
              <a:t>Σχέση θερμοκρασίας – παροχής</a:t>
            </a:r>
          </a:p>
          <a:p>
            <a:pPr marL="1257300" lvl="2" indent="-457200" algn="just">
              <a:lnSpc>
                <a:spcPct val="150000"/>
              </a:lnSpc>
              <a:buFont typeface="+mj-lt"/>
              <a:buAutoNum type="arabicPeriod"/>
            </a:pPr>
            <a:r>
              <a:rPr lang="el-GR" sz="3200" dirty="0"/>
              <a:t>Ευαισθησία στην έμφραξη</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Επιλογή διανεμητή 1 </a:t>
            </a:r>
            <a:endParaRPr lang="el-GR" b="1" dirty="0"/>
          </a:p>
        </p:txBody>
      </p:sp>
      <p:sp>
        <p:nvSpPr>
          <p:cNvPr id="3" name="Θέση περιεχομένου 1"/>
          <p:cNvSpPr>
            <a:spLocks noGrp="1"/>
          </p:cNvSpPr>
          <p:nvPr>
            <p:ph idx="1"/>
          </p:nvPr>
        </p:nvSpPr>
        <p:spPr/>
        <p:txBody>
          <a:bodyPr>
            <a:normAutofit fontScale="85000" lnSpcReduction="20000"/>
          </a:bodyPr>
          <a:lstStyle/>
          <a:p>
            <a:pPr>
              <a:lnSpc>
                <a:spcPct val="150000"/>
              </a:lnSpc>
              <a:spcBef>
                <a:spcPts val="0"/>
              </a:spcBef>
            </a:pPr>
            <a:r>
              <a:rPr lang="el-GR" sz="2400" dirty="0"/>
              <a:t>Μερικά χαρακτηριστικά των διανεμητών που επιδρούν στην αποδοτικότητα του συστήματος είναι:</a:t>
            </a:r>
          </a:p>
          <a:p>
            <a:pPr>
              <a:lnSpc>
                <a:spcPct val="150000"/>
              </a:lnSpc>
              <a:spcBef>
                <a:spcPts val="0"/>
              </a:spcBef>
            </a:pPr>
            <a:r>
              <a:rPr lang="el-GR" sz="2400" dirty="0"/>
              <a:t>Οι μεταβολές στην παροχή λόγω της κατασκευαστικής ανομοιογένειας,</a:t>
            </a:r>
          </a:p>
          <a:p>
            <a:pPr>
              <a:lnSpc>
                <a:spcPct val="150000"/>
              </a:lnSpc>
              <a:spcBef>
                <a:spcPts val="0"/>
              </a:spcBef>
            </a:pPr>
            <a:r>
              <a:rPr lang="el-GR" sz="2400" dirty="0"/>
              <a:t>Η απόκλιση της σχέσης πίεσης – παροχής από τις προδιαγραφές σχεδιασμού,</a:t>
            </a:r>
          </a:p>
          <a:p>
            <a:pPr>
              <a:lnSpc>
                <a:spcPct val="150000"/>
              </a:lnSpc>
              <a:spcBef>
                <a:spcPts val="0"/>
              </a:spcBef>
            </a:pPr>
            <a:r>
              <a:rPr lang="el-GR" sz="2400" dirty="0"/>
              <a:t>Ο εκθέτης παροχής του διανεμητή,</a:t>
            </a:r>
          </a:p>
          <a:p>
            <a:pPr>
              <a:lnSpc>
                <a:spcPct val="150000"/>
              </a:lnSpc>
              <a:spcBef>
                <a:spcPts val="0"/>
              </a:spcBef>
            </a:pPr>
            <a:r>
              <a:rPr lang="el-GR" sz="2400" dirty="0"/>
              <a:t>Το πιθανό εύρος της πίεσης λειτουργίας,</a:t>
            </a:r>
          </a:p>
          <a:p>
            <a:pPr>
              <a:lnSpc>
                <a:spcPct val="150000"/>
              </a:lnSpc>
              <a:spcBef>
                <a:spcPts val="0"/>
              </a:spcBef>
            </a:pPr>
            <a:r>
              <a:rPr lang="el-GR" sz="2400" dirty="0"/>
              <a:t>Οι απώλειες πίεσης στους πλευρικούς αγωγούς που προκαλούνται από την σύνδεση ή την ενσωμάτωση των διανεμητών,</a:t>
            </a:r>
          </a:p>
          <a:p>
            <a:pPr>
              <a:lnSpc>
                <a:spcPct val="150000"/>
              </a:lnSpc>
              <a:spcBef>
                <a:spcPts val="0"/>
              </a:spcBef>
            </a:pPr>
            <a:r>
              <a:rPr lang="el-GR" sz="2400" dirty="0"/>
              <a:t>Η επιδεκτικότητα των διανεμητών στην έμφραξη, και </a:t>
            </a:r>
          </a:p>
          <a:p>
            <a:pPr>
              <a:lnSpc>
                <a:spcPct val="150000"/>
              </a:lnSpc>
              <a:spcBef>
                <a:spcPts val="0"/>
              </a:spcBef>
            </a:pPr>
            <a:r>
              <a:rPr lang="el-GR" sz="2400" dirty="0"/>
              <a:t>Η σταθερότητα της σχέσης παροχής-πίεσης για μεγάλο χρονικό διάστημα.</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extLst>
      <p:ext uri="{BB962C8B-B14F-4D97-AF65-F5344CB8AC3E}">
        <p14:creationId xmlns:p14="http://schemas.microsoft.com/office/powerpoint/2010/main" val="3132007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Επιλογή διανεμητή 2 </a:t>
            </a:r>
            <a:endParaRPr lang="el-GR" b="1" dirty="0"/>
          </a:p>
        </p:txBody>
      </p:sp>
      <p:sp>
        <p:nvSpPr>
          <p:cNvPr id="3" name="Θέση περιεχομένου 1"/>
          <p:cNvSpPr>
            <a:spLocks noGrp="1"/>
          </p:cNvSpPr>
          <p:nvPr>
            <p:ph idx="1"/>
          </p:nvPr>
        </p:nvSpPr>
        <p:spPr/>
        <p:txBody>
          <a:bodyPr>
            <a:normAutofit fontScale="77500" lnSpcReduction="20000"/>
          </a:bodyPr>
          <a:lstStyle/>
          <a:p>
            <a:pPr>
              <a:lnSpc>
                <a:spcPct val="150000"/>
              </a:lnSpc>
              <a:spcBef>
                <a:spcPts val="0"/>
              </a:spcBef>
            </a:pPr>
            <a:r>
              <a:rPr lang="el-GR" sz="2400" dirty="0"/>
              <a:t>Μολονότι είναι δύσκολο να επιτευχθούν, ένας ιδεώδης διανεμητής πρέπει παρουσιάζει τα ακόλουθα χαρακτηριστικά:</a:t>
            </a:r>
          </a:p>
          <a:p>
            <a:pPr>
              <a:lnSpc>
                <a:spcPct val="150000"/>
              </a:lnSpc>
              <a:spcBef>
                <a:spcPts val="0"/>
              </a:spcBef>
            </a:pPr>
            <a:r>
              <a:rPr lang="el-GR" sz="2400" dirty="0"/>
              <a:t>Αξιόπιστη λειτουργία με μια σχετικά σταθερή παροχή που θα παρουσιάζει μια ικανοποιητική ομοιομορφία σε όλους τους διανεμητές του συστήματος παρά τις μεταβολές λόγω κατασκευαστικών διαφορών, τις αναμενόμενες διαφορές στην πίεση λόγω των απωλειών από τριβές και υψομετρικών διαφορών και τις αναμενόμενες μεταβολές στην θερμοκρασία του νερού,</a:t>
            </a:r>
          </a:p>
          <a:p>
            <a:pPr>
              <a:lnSpc>
                <a:spcPct val="150000"/>
              </a:lnSpc>
              <a:spcBef>
                <a:spcPts val="0"/>
              </a:spcBef>
            </a:pPr>
            <a:r>
              <a:rPr lang="el-GR" sz="2400" dirty="0"/>
              <a:t>Σχετικά μεγάλους ή/και </a:t>
            </a:r>
            <a:r>
              <a:rPr lang="el-GR" sz="2400" dirty="0" err="1"/>
              <a:t>αυτοκαθαριζόμενους</a:t>
            </a:r>
            <a:r>
              <a:rPr lang="el-GR" sz="2400" dirty="0"/>
              <a:t> διαδρόμους ροής που να ελαχιστοποιούν το ενδεχόμενο έμφραξης,</a:t>
            </a:r>
          </a:p>
          <a:p>
            <a:pPr>
              <a:lnSpc>
                <a:spcPct val="150000"/>
              </a:lnSpc>
              <a:spcBef>
                <a:spcPts val="0"/>
              </a:spcBef>
            </a:pPr>
            <a:r>
              <a:rPr lang="el-GR" sz="2400" dirty="0"/>
              <a:t>Ανθεκτικότητα, και</a:t>
            </a:r>
          </a:p>
          <a:p>
            <a:pPr>
              <a:lnSpc>
                <a:spcPct val="150000"/>
              </a:lnSpc>
              <a:spcBef>
                <a:spcPts val="0"/>
              </a:spcBef>
            </a:pPr>
            <a:r>
              <a:rPr lang="el-GR" sz="2400" dirty="0"/>
              <a:t>Χαμηλό κόστος</a:t>
            </a:r>
            <a:r>
              <a:rPr lang="el-GR" sz="2400" dirty="0" smtClean="0"/>
              <a:t>.</a:t>
            </a:r>
            <a:endParaRPr lang="el-GR" sz="2400" dirty="0"/>
          </a:p>
          <a:p>
            <a:pPr>
              <a:lnSpc>
                <a:spcPct val="150000"/>
              </a:lnSpc>
              <a:spcBef>
                <a:spcPts val="0"/>
              </a:spcBef>
            </a:pPr>
            <a:endParaRPr lang="el-GR" sz="24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extLst>
      <p:ext uri="{BB962C8B-B14F-4D97-AF65-F5344CB8AC3E}">
        <p14:creationId xmlns:p14="http://schemas.microsoft.com/office/powerpoint/2010/main" val="122927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smtClean="0"/>
              <a:t>Ομοιογένεια κατασκευής 1 </a:t>
            </a:r>
            <a:endParaRPr lang="el-GR" b="1" dirty="0"/>
          </a:p>
        </p:txBody>
      </p:sp>
      <p:sp>
        <p:nvSpPr>
          <p:cNvPr id="3" name="Θέση περιεχομένου 1"/>
          <p:cNvSpPr>
            <a:spLocks noGrp="1"/>
          </p:cNvSpPr>
          <p:nvPr>
            <p:ph idx="1"/>
          </p:nvPr>
        </p:nvSpPr>
        <p:spPr/>
        <p:txBody>
          <a:bodyPr>
            <a:normAutofit fontScale="92500" lnSpcReduction="20000"/>
          </a:bodyPr>
          <a:lstStyle/>
          <a:p>
            <a:pPr>
              <a:lnSpc>
                <a:spcPct val="150000"/>
              </a:lnSpc>
              <a:spcBef>
                <a:spcPts val="0"/>
              </a:spcBef>
            </a:pPr>
            <a:r>
              <a:rPr lang="el-GR" sz="2400" dirty="0"/>
              <a:t>Δύο διανεμητές από το ίδιο δείγμα, όταν δοκιμασθούν (λειτουργήσουν) υπό τα αυτά επίπεδα πίεσης και θερμοκρασίας νερού μπορεί να αποδώσουν διαφορετικές παροχές. Το εύρος της διαφοροποίησης αυτής ονομάζεται ομοιογένεια κατασκευής και ποικίλει από διανεμητή σε διανεμητή, ανάλογα με τον σχεδιασμό του, το υλικό κατασκευής του και την διαδικασία παραγωγής.</a:t>
            </a:r>
          </a:p>
          <a:p>
            <a:pPr>
              <a:lnSpc>
                <a:spcPct val="150000"/>
              </a:lnSpc>
              <a:spcBef>
                <a:spcPts val="0"/>
              </a:spcBef>
            </a:pPr>
            <a:r>
              <a:rPr lang="el-GR" sz="2400" dirty="0"/>
              <a:t>Η ομοιογένεια κατασκευής εκφράζεται με βάση διάφορα στατιστικά χαρακτηριστικά, που αξιολογούν τις τιμές παροχής, οι οποίες λαμβάνονται από αριθμό τεμαχίων του ίδιου είδους και τύπου </a:t>
            </a:r>
            <a:r>
              <a:rPr lang="el-GR" sz="2400" dirty="0" err="1"/>
              <a:t>σταλάκτη</a:t>
            </a:r>
            <a:r>
              <a:rPr lang="el-GR" sz="2400" dirty="0"/>
              <a:t>, όταν λειτουργούν υπό την αυτή πίεση</a:t>
            </a:r>
            <a:r>
              <a:rPr lang="el-GR" sz="2400" dirty="0" smtClean="0"/>
              <a:t>.</a:t>
            </a:r>
            <a:endParaRPr lang="el-GR" sz="24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extLst>
      <p:ext uri="{BB962C8B-B14F-4D97-AF65-F5344CB8AC3E}">
        <p14:creationId xmlns:p14="http://schemas.microsoft.com/office/powerpoint/2010/main" val="1305684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Ομοιογένεια </a:t>
            </a:r>
            <a:r>
              <a:rPr lang="el-GR" b="1" dirty="0" smtClean="0"/>
              <a:t>κατασκευής 2 </a:t>
            </a:r>
            <a:endParaRPr lang="el-GR" b="1" dirty="0"/>
          </a:p>
        </p:txBody>
      </p:sp>
      <p:sp>
        <p:nvSpPr>
          <p:cNvPr id="3" name="Θέση περιεχομένου 1"/>
          <p:cNvSpPr>
            <a:spLocks noGrp="1"/>
          </p:cNvSpPr>
          <p:nvPr>
            <p:ph idx="1"/>
          </p:nvPr>
        </p:nvSpPr>
        <p:spPr/>
        <p:txBody>
          <a:bodyPr>
            <a:normAutofit/>
          </a:bodyPr>
          <a:lstStyle/>
          <a:p>
            <a:pPr>
              <a:lnSpc>
                <a:spcPct val="150000"/>
              </a:lnSpc>
              <a:spcBef>
                <a:spcPts val="0"/>
              </a:spcBef>
            </a:pPr>
            <a:r>
              <a:rPr lang="el-GR" sz="2000" dirty="0"/>
              <a:t>Ο συντελεστής </a:t>
            </a:r>
            <a:r>
              <a:rPr lang="el-GR" sz="2000" dirty="0" err="1"/>
              <a:t>παραλλακτικότητας</a:t>
            </a:r>
            <a:r>
              <a:rPr lang="el-GR" sz="2000" dirty="0"/>
              <a:t> είναι ένα </a:t>
            </a:r>
            <a:r>
              <a:rPr lang="el-GR" sz="2000" dirty="0" err="1"/>
              <a:t>αδιάστατο</a:t>
            </a:r>
            <a:r>
              <a:rPr lang="el-GR" sz="2000" dirty="0"/>
              <a:t> μέτρο της </a:t>
            </a:r>
            <a:r>
              <a:rPr lang="el-GR" sz="2000" dirty="0" err="1"/>
              <a:t>παραλλακτικότητας</a:t>
            </a:r>
            <a:r>
              <a:rPr lang="el-GR" sz="2000" dirty="0"/>
              <a:t> της παροχής του </a:t>
            </a:r>
            <a:r>
              <a:rPr lang="el-GR" sz="2000" dirty="0" err="1"/>
              <a:t>σταλάκτη</a:t>
            </a:r>
            <a:r>
              <a:rPr lang="el-GR" sz="2000" dirty="0"/>
              <a:t>. Καλείται Συντελεστής Κατασκευαστικής </a:t>
            </a:r>
            <a:r>
              <a:rPr lang="el-GR" sz="2000" dirty="0" err="1"/>
              <a:t>Παραλ-λακτικότητας</a:t>
            </a:r>
            <a:r>
              <a:rPr lang="el-GR" sz="2000" dirty="0"/>
              <a:t>, επειδή όλες οι άλλες πιθανές πηγές που επηρεάζουν την παροχή, έχουν εξαλειφθεί κατά την δοκιμή, η πίεση και η θερμοκρασία του νερού διατηρούνται  σταθερές και η έμφραξη αποφεύγεται διότι κατά την δοκιμή χρησιμοποιείται καθαρό, φιλτραρισμένο νερό. Ο συντελεστής </a:t>
            </a:r>
            <a:r>
              <a:rPr lang="el-GR" sz="2000" dirty="0" err="1"/>
              <a:t>παραλλακτικότητας</a:t>
            </a:r>
            <a:r>
              <a:rPr lang="el-GR" sz="2000" dirty="0"/>
              <a:t> </a:t>
            </a:r>
            <a:r>
              <a:rPr lang="el-GR" sz="2000" dirty="0" err="1"/>
              <a:t>Cv</a:t>
            </a:r>
            <a:r>
              <a:rPr lang="el-GR" sz="2000" dirty="0"/>
              <a:t>, δίδεται από την σχέση</a:t>
            </a:r>
            <a:r>
              <a:rPr lang="el-GR" sz="2000" dirty="0" smtClean="0"/>
              <a:t>: </a:t>
            </a:r>
            <a:endParaRPr lang="el-GR" sz="2000" dirty="0"/>
          </a:p>
        </p:txBody>
      </p:sp>
      <p:graphicFrame>
        <p:nvGraphicFramePr>
          <p:cNvPr id="6" name="Αντικείμενο 5" descr="Σχέση για τον υπολογισμό συντελεστή παραλλακτικότητας " title="Σχέση 1"/>
          <p:cNvGraphicFramePr>
            <a:graphicFrameLocks noChangeAspect="1"/>
          </p:cNvGraphicFramePr>
          <p:nvPr>
            <p:extLst>
              <p:ext uri="{D42A27DB-BD31-4B8C-83A1-F6EECF244321}">
                <p14:modId xmlns:p14="http://schemas.microsoft.com/office/powerpoint/2010/main" val="1857161250"/>
              </p:ext>
            </p:extLst>
          </p:nvPr>
        </p:nvGraphicFramePr>
        <p:xfrm>
          <a:off x="3740277" y="5013176"/>
          <a:ext cx="1663446" cy="1014984"/>
        </p:xfrm>
        <a:graphic>
          <a:graphicData uri="http://schemas.openxmlformats.org/presentationml/2006/ole">
            <mc:AlternateContent xmlns:mc="http://schemas.openxmlformats.org/markup-compatibility/2006">
              <mc:Choice xmlns:v="urn:schemas-microsoft-com:vml" Requires="v">
                <p:oleObj spid="_x0000_s1040" name="Εξίσωση" r:id="rId4" imgW="749300" imgH="457200" progId="Equation.3">
                  <p:embed/>
                </p:oleObj>
              </mc:Choice>
              <mc:Fallback>
                <p:oleObj name="Εξίσωση" r:id="rId4" imgW="7493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277" y="5013176"/>
                        <a:ext cx="1663446" cy="1014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416411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9/1/2016 11:53:05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4,3,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3,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9,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12,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384D881-2FC9-43E1-BC12-DAE11D9C708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1092</TotalTime>
  <Words>1383</Words>
  <Application>Microsoft Office PowerPoint</Application>
  <PresentationFormat>Προβολή στην οθόνη (4:3)</PresentationFormat>
  <Paragraphs>168</Paragraphs>
  <Slides>33</Slides>
  <Notes>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35" baseType="lpstr">
      <vt:lpstr>Θέμα του Office</vt:lpstr>
      <vt:lpstr>Εξίσωση</vt:lpstr>
      <vt:lpstr>Αρδευτική Μηχανική</vt:lpstr>
      <vt:lpstr>Χρηματοδότηση </vt:lpstr>
      <vt:lpstr>Σκοποί ενότητας </vt:lpstr>
      <vt:lpstr>Περιεχόμενα ενότητας</vt:lpstr>
      <vt:lpstr>Κριτήρια επιλογής διανεμητών</vt:lpstr>
      <vt:lpstr>Επιλογή διανεμητή 1 </vt:lpstr>
      <vt:lpstr>Επιλογή διανεμητή 2 </vt:lpstr>
      <vt:lpstr>Ομοιογένεια κατασκευής 1 </vt:lpstr>
      <vt:lpstr>Ομοιογένεια κατασκευής 2 </vt:lpstr>
      <vt:lpstr>Ομοιογένεια κατασκευής 3 </vt:lpstr>
      <vt:lpstr>Ομοιογένεια κατασκευής 4 </vt:lpstr>
      <vt:lpstr>Σχέση πίεσης – παροχής 1</vt:lpstr>
      <vt:lpstr>Σχέση πίεσης – παροχής 2</vt:lpstr>
      <vt:lpstr>Σχέση πίεσης – παροχής 3</vt:lpstr>
      <vt:lpstr>Σχέση πίεσης – παροχής 4</vt:lpstr>
      <vt:lpstr>Σχέση πίεσης – παροχής 5</vt:lpstr>
      <vt:lpstr>Σχέση πίεσης – παροχής 6</vt:lpstr>
      <vt:lpstr>Σχέση πίεσης – παροχής 7</vt:lpstr>
      <vt:lpstr>Σχέση πίεσης – παροχής 8</vt:lpstr>
      <vt:lpstr>Σχέση παροχής – θερμοκρασίας 1</vt:lpstr>
      <vt:lpstr>Σχέση παροχής – θερμοκρασίας 2</vt:lpstr>
      <vt:lpstr>Σχέση παροχής – θερμοκρασίας 3</vt:lpstr>
      <vt:lpstr>Ευαισθησία στην έμφραξη 1</vt:lpstr>
      <vt:lpstr>Ευαισθησία στην έμφραξη 2</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dc:creator>IOANNIS TZIGOYRAS</dc:creator>
  <cp:lastModifiedBy>Alex</cp:lastModifiedBy>
  <cp:revision>109</cp:revision>
  <dcterms:created xsi:type="dcterms:W3CDTF">2014-09-20T14:32:06Z</dcterms:created>
  <dcterms:modified xsi:type="dcterms:W3CDTF">2016-01-29T09:53:07Z</dcterms:modified>
</cp:coreProperties>
</file>