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3"/>
  </p:notesMasterIdLst>
  <p:sldIdLst>
    <p:sldId id="257" r:id="rId3"/>
    <p:sldId id="264" r:id="rId4"/>
    <p:sldId id="268" r:id="rId5"/>
    <p:sldId id="269" r:id="rId6"/>
    <p:sldId id="270" r:id="rId7"/>
    <p:sldId id="371" r:id="rId8"/>
    <p:sldId id="372" r:id="rId9"/>
    <p:sldId id="354" r:id="rId10"/>
    <p:sldId id="373" r:id="rId11"/>
    <p:sldId id="374" r:id="rId12"/>
    <p:sldId id="375" r:id="rId13"/>
    <p:sldId id="376" r:id="rId14"/>
    <p:sldId id="377" r:id="rId15"/>
    <p:sldId id="379" r:id="rId16"/>
    <p:sldId id="381" r:id="rId17"/>
    <p:sldId id="364" r:id="rId18"/>
    <p:sldId id="365" r:id="rId19"/>
    <p:sldId id="366" r:id="rId20"/>
    <p:sldId id="367" r:id="rId21"/>
    <p:sldId id="369" r:id="rId22"/>
    <p:sldId id="380" r:id="rId23"/>
    <p:sldId id="326" r:id="rId24"/>
    <p:sldId id="325" r:id="rId25"/>
    <p:sldId id="271" r:id="rId26"/>
    <p:sldId id="258" r:id="rId27"/>
    <p:sldId id="259" r:id="rId28"/>
    <p:sldId id="260" r:id="rId29"/>
    <p:sldId id="272" r:id="rId30"/>
    <p:sldId id="273" r:id="rId31"/>
    <p:sldId id="261" r:id="rId32"/>
  </p:sldIdLst>
  <p:sldSz cx="9144000" cy="6858000" type="screen4x3"/>
  <p:notesSz cx="6858000" cy="9144000"/>
  <p:custDataLst>
    <p:tags r:id="rId3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Μεσαίο στυλ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Μεσαίο στυλ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71" autoAdjust="0"/>
    <p:restoredTop sz="94660"/>
  </p:normalViewPr>
  <p:slideViewPr>
    <p:cSldViewPr>
      <p:cViewPr>
        <p:scale>
          <a:sx n="75" d="100"/>
          <a:sy n="75" d="100"/>
        </p:scale>
        <p:origin x="-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FAE34-A9BA-4005-8175-E6F8E72C8B1C}" type="datetimeFigureOut">
              <a:rPr lang="el-GR" smtClean="0"/>
              <a:t>29/1/2016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0790D-22C5-45BB-A770-83CDE294324C}" type="slidenum">
              <a:rPr lang="el-GR" smtClean="0"/>
              <a:t>‹#›</a:t>
            </a:fld>
            <a:endParaRPr lang="el-GR"/>
          </a:p>
        </p:txBody>
      </p:sp>
    </p:spTree>
    <p:extLst>
      <p:ext uri="{BB962C8B-B14F-4D97-AF65-F5344CB8AC3E}">
        <p14:creationId xmlns:p14="http://schemas.microsoft.com/office/powerpoint/2010/main" val="379608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83634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29/1/2016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8216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29/1/2016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214490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29/1/2016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107737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7" name="Θέση ημερομηνίας 6"/>
          <p:cNvSpPr>
            <a:spLocks noGrp="1"/>
          </p:cNvSpPr>
          <p:nvPr>
            <p:ph type="dt" sz="half" idx="10"/>
          </p:nvPr>
        </p:nvSpPr>
        <p:spPr/>
        <p:txBody>
          <a:bodyPr/>
          <a:lstStyle/>
          <a:p>
            <a:fld id="{F72778FE-CCD2-41F1-8A84-4E6A2B90B8E0}" type="datetimeFigureOut">
              <a:rPr lang="el-GR" smtClean="0"/>
              <a:t>29/1/2016</a:t>
            </a:fld>
            <a:endParaRPr lang="el-GR"/>
          </a:p>
        </p:txBody>
      </p:sp>
      <p:sp>
        <p:nvSpPr>
          <p:cNvPr id="9" name="Θέση αριθμού διαφάνειας 8"/>
          <p:cNvSpPr>
            <a:spLocks noGrp="1"/>
          </p:cNvSpPr>
          <p:nvPr>
            <p:ph type="sldNum" sz="quarter" idx="12"/>
          </p:nvPr>
        </p:nvSpPr>
        <p:spPr/>
        <p:txBody>
          <a:bodyPr/>
          <a:lstStyle/>
          <a:p>
            <a:fld id="{2F6EEB8D-302B-4BB7-AB7B-5E18E67E8EEA}" type="slidenum">
              <a:rPr lang="el-GR" smtClean="0"/>
              <a:t>‹#›</a:t>
            </a:fld>
            <a:endParaRPr lang="el-GR"/>
          </a:p>
        </p:txBody>
      </p:sp>
      <p:sp>
        <p:nvSpPr>
          <p:cNvPr id="10" name="Τίτλος 9"/>
          <p:cNvSpPr>
            <a:spLocks noGrp="1"/>
          </p:cNvSpPr>
          <p:nvPr>
            <p:ph type="title"/>
          </p:nvPr>
        </p:nvSpPr>
        <p:spPr/>
        <p:txBody>
          <a:bodyPr/>
          <a:lstStyle/>
          <a:p>
            <a:r>
              <a:rPr lang="el-GR" smtClean="0"/>
              <a:t>Στυλ κύριου τίτλου</a:t>
            </a:r>
            <a:endParaRPr lang="el-GR"/>
          </a:p>
        </p:txBody>
      </p:sp>
      <p:sp>
        <p:nvSpPr>
          <p:cNvPr id="11" name="Θέση υποσέλιδου 1" descr="[DECORATIVE]"/>
          <p:cNvSpPr txBox="1">
            <a:spLocks/>
          </p:cNvSpPr>
          <p:nvPr userDrawn="1"/>
        </p:nvSpPr>
        <p:spPr>
          <a:xfrm>
            <a:off x="2514600" y="6356350"/>
            <a:ext cx="3657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l-GR" sz="1200" dirty="0" smtClean="0">
                <a:solidFill>
                  <a:prstClr val="black"/>
                </a:solidFill>
              </a:rPr>
              <a:t>Καταιονισμός: Υδραυλικά</a:t>
            </a:r>
            <a:r>
              <a:rPr lang="el-GR" sz="1200" baseline="0" dirty="0" smtClean="0">
                <a:solidFill>
                  <a:prstClr val="black"/>
                </a:solidFill>
              </a:rPr>
              <a:t> χαρακτηριστικά εκτοξευτών</a:t>
            </a:r>
            <a:endParaRPr lang="el-GR" sz="1200" dirty="0">
              <a:solidFill>
                <a:prstClr val="black"/>
              </a:solidFill>
            </a:endParaRPr>
          </a:p>
        </p:txBody>
      </p:sp>
    </p:spTree>
    <p:extLst>
      <p:ext uri="{BB962C8B-B14F-4D97-AF65-F5344CB8AC3E}">
        <p14:creationId xmlns:p14="http://schemas.microsoft.com/office/powerpoint/2010/main" val="397106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72778FE-CCD2-41F1-8A84-4E6A2B90B8E0}" type="datetimeFigureOut">
              <a:rPr lang="el-GR" smtClean="0"/>
              <a:t>29/1/2016</a:t>
            </a:fld>
            <a:endParaRPr lang="el-GR"/>
          </a:p>
        </p:txBody>
      </p:sp>
      <p:sp>
        <p:nvSpPr>
          <p:cNvPr id="5" name="Θέση υποσέλιδου 4"/>
          <p:cNvSpPr>
            <a:spLocks noGrp="1"/>
          </p:cNvSpPr>
          <p:nvPr>
            <p:ph type="ftr" sz="quarter" idx="11"/>
          </p:nvPr>
        </p:nvSpPr>
        <p:spPr>
          <a:xfrm>
            <a:off x="3124200" y="6356350"/>
            <a:ext cx="3124200" cy="365125"/>
          </a:xfrm>
        </p:spPr>
        <p:txBody>
          <a:bodyPr/>
          <a:lstStyle>
            <a:lvl1pPr>
              <a:defRPr sz="1200"/>
            </a:lvl1pPr>
          </a:lstStyle>
          <a:p>
            <a:endParaRPr lang="el-GR" dirty="0"/>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5605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72778FE-CCD2-41F1-8A84-4E6A2B90B8E0}" type="datetimeFigureOut">
              <a:rPr lang="el-GR" smtClean="0"/>
              <a:t>29/1/2016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311558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72778FE-CCD2-41F1-8A84-4E6A2B90B8E0}" type="datetimeFigureOut">
              <a:rPr lang="el-GR" smtClean="0"/>
              <a:t>29/1/2016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1104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72778FE-CCD2-41F1-8A84-4E6A2B90B8E0}" type="datetimeFigureOut">
              <a:rPr lang="el-GR" smtClean="0"/>
              <a:t>29/1/2016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20479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72778FE-CCD2-41F1-8A84-4E6A2B90B8E0}" type="datetimeFigureOut">
              <a:rPr lang="el-GR" smtClean="0"/>
              <a:t>29/1/2016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74397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72778FE-CCD2-41F1-8A84-4E6A2B90B8E0}" type="datetimeFigureOut">
              <a:rPr lang="el-GR" smtClean="0"/>
              <a:t>29/1/2016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177292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72778FE-CCD2-41F1-8A84-4E6A2B90B8E0}" type="datetimeFigureOut">
              <a:rPr lang="el-GR" smtClean="0"/>
              <a:t>29/1/2016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1675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778FE-CCD2-41F1-8A84-4E6A2B90B8E0}" type="datetimeFigureOut">
              <a:rPr lang="el-GR" smtClean="0"/>
              <a:t>29/1/2016</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EEB8D-302B-4BB7-AB7B-5E18E67E8EEA}" type="slidenum">
              <a:rPr lang="el-GR" smtClean="0"/>
              <a:t>‹#›</a:t>
            </a:fld>
            <a:endParaRPr lang="el-GR"/>
          </a:p>
        </p:txBody>
      </p:sp>
    </p:spTree>
    <p:extLst>
      <p:ext uri="{BB962C8B-B14F-4D97-AF65-F5344CB8AC3E}">
        <p14:creationId xmlns:p14="http://schemas.microsoft.com/office/powerpoint/2010/main" val="116253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eilar.gr/" TargetMode="External"/><Relationship Id="rId7" Type="http://schemas.openxmlformats.org/officeDocument/2006/relationships/hyperlink" Target="http://www.edulll.gr/"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creativecommons.org/licenses/by-nc-sa/4.0/deed.el"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reativecommons.org/licenses/by-nc-sa/4.0/deed.el" TargetMode="Externa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hyperlink" Target="http://www.edulll.gr/" TargetMode="Externa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cdev.teilar.gr/courses/DDE105/index.ph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3.png"/><Relationship Id="rId4" Type="http://schemas.openxmlformats.org/officeDocument/2006/relationships/hyperlink" Target="http://creativecommons.org/licenses/by-nc-sa/4.0/deed.e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7.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Ομάδα 1" descr="Λογότυπο του Τεϊ Θεσσαλίας. Τεχνολογικό εκπαιδευτικό ίδρυμα Θεσσαλίας."/>
          <p:cNvGrpSpPr>
            <a:grpSpLocks/>
          </p:cNvGrpSpPr>
          <p:nvPr/>
        </p:nvGrpSpPr>
        <p:grpSpPr bwMode="auto">
          <a:xfrm>
            <a:off x="611188" y="406400"/>
            <a:ext cx="3455987" cy="1093420"/>
            <a:chOff x="611559" y="406230"/>
            <a:chExt cx="3456384" cy="1093809"/>
          </a:xfrm>
        </p:grpSpPr>
        <p:pic>
          <p:nvPicPr>
            <p:cNvPr id="3" name="Εικόνα 1" descr="Λογότυπο του Τεϊ Θεσσαλίας." title="Λογότυπο του Ιδρύματος.">
              <a:hlinkClick r:id="rId3" tooltip="Μετάβαση στην ιστοσελίδα του Ιδρύματος"/>
            </p:cNvPr>
            <p:cNvPicPr>
              <a:picLocks noChangeAspect="1" noChangeArrowheads="1"/>
            </p:cNvPicPr>
            <p:nvPr/>
          </p:nvPicPr>
          <p:blipFill>
            <a:blip r:embed="rId4"/>
            <a:srcRect/>
            <a:stretch>
              <a:fillRect/>
            </a:stretch>
          </p:blipFill>
          <p:spPr bwMode="gray">
            <a:xfrm>
              <a:off x="611559" y="406230"/>
              <a:ext cx="1079624" cy="104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Θέση περιεχομένου 1"/>
            <p:cNvSpPr txBox="1">
              <a:spLocks noChangeArrowheads="1"/>
            </p:cNvSpPr>
            <p:nvPr/>
          </p:nvSpPr>
          <p:spPr bwMode="auto">
            <a:xfrm>
              <a:off x="1810182" y="484376"/>
              <a:ext cx="22577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l-GR" sz="2000" dirty="0" smtClean="0"/>
                <a:t>Τεχνολογικό Εκπαιδευτικό </a:t>
              </a:r>
            </a:p>
            <a:p>
              <a:pPr eaLnBrk="1" hangingPunct="1"/>
              <a:r>
                <a:rPr lang="el-GR" sz="2000" dirty="0" smtClean="0"/>
                <a:t>Ίδρυμα Θεσσαλίας</a:t>
              </a:r>
              <a:endParaRPr lang="el-GR" sz="2000" dirty="0"/>
            </a:p>
          </p:txBody>
        </p:sp>
      </p:grpSp>
      <p:sp>
        <p:nvSpPr>
          <p:cNvPr id="2" name="Τίτλος 1"/>
          <p:cNvSpPr>
            <a:spLocks noGrp="1"/>
          </p:cNvSpPr>
          <p:nvPr>
            <p:ph type="ctrTitle"/>
          </p:nvPr>
        </p:nvSpPr>
        <p:spPr>
          <a:xfrm>
            <a:off x="76200" y="1676400"/>
            <a:ext cx="8839200" cy="1470025"/>
          </a:xfrm>
        </p:spPr>
        <p:txBody>
          <a:bodyPr>
            <a:normAutofit/>
          </a:bodyPr>
          <a:lstStyle/>
          <a:p>
            <a:r>
              <a:rPr lang="el-GR" b="1" dirty="0" smtClean="0">
                <a:solidFill>
                  <a:prstClr val="black"/>
                </a:solidFill>
              </a:rPr>
              <a:t>Αρδευτική Μηχανική</a:t>
            </a:r>
            <a:endParaRPr lang="el-GR" dirty="0"/>
          </a:p>
        </p:txBody>
      </p:sp>
      <p:sp>
        <p:nvSpPr>
          <p:cNvPr id="6" name="Θέση περιεχομένου 2"/>
          <p:cNvSpPr txBox="1">
            <a:spLocks/>
          </p:cNvSpPr>
          <p:nvPr/>
        </p:nvSpPr>
        <p:spPr>
          <a:xfrm>
            <a:off x="1295400" y="3323930"/>
            <a:ext cx="6588967" cy="23622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l-GR" sz="2800" b="1" dirty="0" smtClean="0">
                <a:solidFill>
                  <a:prstClr val="black"/>
                </a:solidFill>
                <a:ea typeface="+mj-ea"/>
                <a:cs typeface="+mj-cs"/>
              </a:rPr>
              <a:t>Ενότητα </a:t>
            </a:r>
            <a:r>
              <a:rPr lang="en-US" sz="2800" b="1" dirty="0" smtClean="0">
                <a:solidFill>
                  <a:prstClr val="black"/>
                </a:solidFill>
                <a:ea typeface="+mj-ea"/>
                <a:cs typeface="+mj-cs"/>
              </a:rPr>
              <a:t>8</a:t>
            </a:r>
            <a:r>
              <a:rPr lang="el-GR" sz="2800" b="1" dirty="0" smtClean="0">
                <a:solidFill>
                  <a:prstClr val="black"/>
                </a:solidFill>
                <a:ea typeface="+mj-ea"/>
                <a:cs typeface="+mj-cs"/>
              </a:rPr>
              <a:t>:  </a:t>
            </a:r>
            <a:r>
              <a:rPr lang="el-GR" sz="2800" dirty="0" smtClean="0">
                <a:solidFill>
                  <a:prstClr val="black"/>
                </a:solidFill>
                <a:ea typeface="+mj-ea"/>
                <a:cs typeface="+mj-cs"/>
              </a:rPr>
              <a:t>Καταιονισμός</a:t>
            </a:r>
            <a:r>
              <a:rPr lang="el-GR" sz="2800" dirty="0" smtClean="0">
                <a:solidFill>
                  <a:prstClr val="black"/>
                </a:solidFill>
                <a:ea typeface="+mj-ea"/>
                <a:cs typeface="+mj-cs"/>
              </a:rPr>
              <a:t>:</a:t>
            </a:r>
            <a:r>
              <a:rPr lang="en-US" sz="2800" dirty="0" smtClean="0">
                <a:solidFill>
                  <a:prstClr val="black"/>
                </a:solidFill>
                <a:ea typeface="+mj-ea"/>
                <a:cs typeface="+mj-cs"/>
              </a:rPr>
              <a:t> </a:t>
            </a:r>
            <a:r>
              <a:rPr lang="el-GR" sz="2800" dirty="0" smtClean="0">
                <a:solidFill>
                  <a:prstClr val="black"/>
                </a:solidFill>
                <a:ea typeface="+mj-ea"/>
                <a:cs typeface="+mj-cs"/>
              </a:rPr>
              <a:t>Υδραυλικά </a:t>
            </a:r>
            <a:r>
              <a:rPr lang="el-GR" sz="2800" dirty="0" smtClean="0">
                <a:solidFill>
                  <a:prstClr val="black"/>
                </a:solidFill>
                <a:ea typeface="+mj-ea"/>
                <a:cs typeface="+mj-cs"/>
              </a:rPr>
              <a:t>εκτοξευτών </a:t>
            </a:r>
          </a:p>
          <a:p>
            <a:pPr marL="0" indent="0" algn="ctr" fontAlgn="auto">
              <a:spcBef>
                <a:spcPts val="0"/>
              </a:spcBef>
              <a:buFont typeface="Arial" pitchFamily="34" charset="0"/>
              <a:buNone/>
              <a:defRPr/>
            </a:pPr>
            <a:r>
              <a:rPr lang="el-GR" sz="2800" dirty="0" smtClean="0">
                <a:solidFill>
                  <a:prstClr val="black"/>
                </a:solidFill>
                <a:ea typeface="+mj-ea"/>
                <a:cs typeface="+mj-cs"/>
              </a:rPr>
              <a:t> </a:t>
            </a:r>
            <a:r>
              <a:rPr lang="el-GR" sz="2800" dirty="0" smtClean="0"/>
              <a:t>   Καθηγητής </a:t>
            </a:r>
            <a:r>
              <a:rPr lang="el-GR" sz="2800" dirty="0" smtClean="0">
                <a:solidFill>
                  <a:prstClr val="black"/>
                </a:solidFill>
                <a:ea typeface="+mj-ea"/>
                <a:cs typeface="+mj-cs"/>
              </a:rPr>
              <a:t>Παναγιώτης </a:t>
            </a:r>
            <a:r>
              <a:rPr lang="el-GR" sz="2800" dirty="0" err="1" smtClean="0">
                <a:solidFill>
                  <a:prstClr val="black"/>
                </a:solidFill>
                <a:ea typeface="+mj-ea"/>
                <a:cs typeface="+mj-cs"/>
              </a:rPr>
              <a:t>Βύρλας</a:t>
            </a:r>
            <a:r>
              <a:rPr lang="el-GR" sz="2800" dirty="0" smtClean="0">
                <a:solidFill>
                  <a:prstClr val="black"/>
                </a:solidFill>
                <a:ea typeface="+mj-ea"/>
                <a:cs typeface="+mj-cs"/>
              </a:rPr>
              <a:t> </a:t>
            </a:r>
          </a:p>
          <a:p>
            <a:pPr marL="0" indent="0" algn="ctr" fontAlgn="auto">
              <a:spcBef>
                <a:spcPts val="0"/>
              </a:spcBef>
              <a:buFont typeface="Arial" pitchFamily="34" charset="0"/>
              <a:buNone/>
              <a:defRPr/>
            </a:pPr>
            <a:r>
              <a:rPr lang="el-GR" sz="2800" dirty="0" smtClean="0">
                <a:solidFill>
                  <a:prstClr val="black"/>
                </a:solidFill>
                <a:ea typeface="+mj-ea"/>
                <a:cs typeface="+mj-cs"/>
              </a:rPr>
              <a:t>Σχολή Τεχνολόγων Γεωπόνων</a:t>
            </a:r>
          </a:p>
          <a:p>
            <a:pPr marL="0" indent="0" algn="ctr">
              <a:spcBef>
                <a:spcPts val="0"/>
              </a:spcBef>
              <a:buNone/>
              <a:defRPr/>
            </a:pPr>
            <a:r>
              <a:rPr lang="el-GR" sz="2800" dirty="0" smtClean="0">
                <a:solidFill>
                  <a:prstClr val="black"/>
                </a:solidFill>
              </a:rPr>
              <a:t>Τμήμα Τεχνολόγων Γεωπόνων </a:t>
            </a:r>
            <a:endParaRPr lang="el-GR" sz="2800" dirty="0">
              <a:solidFill>
                <a:prstClr val="black"/>
              </a:solidFill>
            </a:endParaRPr>
          </a:p>
        </p:txBody>
      </p:sp>
      <p:pic>
        <p:nvPicPr>
          <p:cNvPr id="9" name="Εικόνα 2" descr=" Λογότυπο για άδειες χρήσης creative commons, b y, n c, s a ">
            <a:hlinkClick r:id="rId5" tooltip="Μετάβαση στην Άδεια Χρήσης"/>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8175" y="5971167"/>
            <a:ext cx="1583921" cy="554177"/>
          </a:xfrm>
          <a:prstGeom prst="rect">
            <a:avLst/>
          </a:prstGeom>
        </p:spPr>
      </p:pic>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title="Λογότυπο χρηματοδότησης">
            <a:hlinkClick r:id="rId7" tooltip="Μετάβαση σε www.edulll.gr"/>
          </p:cNvPr>
          <p:cNvPicPr>
            <a:picLocks noChangeAspect="1" noChangeArrowheads="1"/>
          </p:cNvPicPr>
          <p:nvPr/>
        </p:nvPicPr>
        <p:blipFill>
          <a:blip r:embed="rId8"/>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89166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sz="3600" b="1" dirty="0" smtClean="0"/>
              <a:t>Βροχομετρική καμπύλη 1</a:t>
            </a:r>
            <a:endParaRPr lang="el-GR" sz="3600" b="1" dirty="0"/>
          </a:p>
        </p:txBody>
      </p:sp>
      <p:sp>
        <p:nvSpPr>
          <p:cNvPr id="3" name="Θέση περιεχομένου 1"/>
          <p:cNvSpPr>
            <a:spLocks noGrp="1"/>
          </p:cNvSpPr>
          <p:nvPr>
            <p:ph idx="1"/>
          </p:nvPr>
        </p:nvSpPr>
        <p:spPr/>
        <p:txBody>
          <a:bodyPr>
            <a:noAutofit/>
          </a:bodyPr>
          <a:lstStyle/>
          <a:p>
            <a:pPr marL="0" indent="0">
              <a:buNone/>
            </a:pPr>
            <a:r>
              <a:rPr lang="el-GR" sz="2400" dirty="0"/>
              <a:t>Οι παράμετροι που μπορούν να επηρεάσουν την διάμετρο διαβροχής και την μορφή της κατανομής ενός εκτοξευτή είναι</a:t>
            </a:r>
            <a:r>
              <a:rPr lang="el-GR" sz="2400" dirty="0" smtClean="0"/>
              <a:t>:</a:t>
            </a:r>
          </a:p>
          <a:p>
            <a:r>
              <a:rPr lang="el-GR" sz="2400" dirty="0"/>
              <a:t>η πίεση στο </a:t>
            </a:r>
            <a:r>
              <a:rPr lang="el-GR" sz="2400" dirty="0" err="1"/>
              <a:t>ακροφύσιο</a:t>
            </a:r>
            <a:r>
              <a:rPr lang="el-GR" sz="2400" dirty="0"/>
              <a:t> </a:t>
            </a:r>
          </a:p>
          <a:p>
            <a:r>
              <a:rPr lang="el-GR" sz="2400" dirty="0"/>
              <a:t>το μέγεθος του ακροφυσίου</a:t>
            </a:r>
          </a:p>
          <a:p>
            <a:r>
              <a:rPr lang="el-GR" sz="2400" dirty="0"/>
              <a:t>η διεύθυνση και η ταχύτητα του ανέμου</a:t>
            </a:r>
          </a:p>
          <a:p>
            <a:r>
              <a:rPr lang="el-GR" sz="2400" dirty="0"/>
              <a:t>το ύψος και η γωνία ορθοστατών (απόσταση από το έδαφος και απόκλιση από την κατακόρυφο) </a:t>
            </a:r>
          </a:p>
          <a:p>
            <a:r>
              <a:rPr lang="el-GR" sz="2400" dirty="0"/>
              <a:t>στροβιλώδης ροή του νερού που εισέρχεται και εξέρχεται από το </a:t>
            </a:r>
            <a:r>
              <a:rPr lang="el-GR" sz="2400" dirty="0" err="1"/>
              <a:t>ακροφύσιο</a:t>
            </a:r>
            <a:endParaRPr lang="el-GR" sz="2400" dirty="0"/>
          </a:p>
          <a:p>
            <a:pPr marL="0" indent="0">
              <a:buNone/>
            </a:pPr>
            <a:endParaRPr lang="el-GR" sz="2400" dirty="0"/>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10</a:t>
            </a:fld>
            <a:endParaRPr lang="el-GR" sz="1400" dirty="0">
              <a:solidFill>
                <a:schemeClr val="tx1"/>
              </a:solidFill>
            </a:endParaRPr>
          </a:p>
        </p:txBody>
      </p:sp>
    </p:spTree>
    <p:extLst>
      <p:ext uri="{BB962C8B-B14F-4D97-AF65-F5344CB8AC3E}">
        <p14:creationId xmlns:p14="http://schemas.microsoft.com/office/powerpoint/2010/main" val="3631032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sz="3600" b="1" dirty="0" smtClean="0"/>
              <a:t>Βροχομετρική καμπύλη 2</a:t>
            </a:r>
            <a:endParaRPr lang="el-GR" sz="3600" b="1" dirty="0"/>
          </a:p>
        </p:txBody>
      </p:sp>
      <p:pic>
        <p:nvPicPr>
          <p:cNvPr id="4" name="Θέση περιεχομένου 3" descr="Εικόνα με απεικόνιση για την βροχομετρική καμπύλη"/>
          <p:cNvPicPr>
            <a:picLocks noGrp="1" noChangeAspect="1"/>
          </p:cNvPicPr>
          <p:nvPr>
            <p:ph idx="1"/>
          </p:nvPr>
        </p:nvPicPr>
        <p:blipFill>
          <a:blip r:embed="rId2"/>
          <a:stretch>
            <a:fillRect/>
          </a:stretch>
        </p:blipFill>
        <p:spPr>
          <a:xfrm>
            <a:off x="1602990" y="1906196"/>
            <a:ext cx="5938019" cy="3913971"/>
          </a:xfrm>
          <a:prstGeom prst="rect">
            <a:avLst/>
          </a:prstGeom>
        </p:spPr>
      </p:pic>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11</a:t>
            </a:fld>
            <a:endParaRPr lang="el-GR" sz="1400" dirty="0">
              <a:solidFill>
                <a:schemeClr val="tx1"/>
              </a:solidFill>
            </a:endParaRPr>
          </a:p>
        </p:txBody>
      </p:sp>
    </p:spTree>
    <p:extLst>
      <p:ext uri="{BB962C8B-B14F-4D97-AF65-F5344CB8AC3E}">
        <p14:creationId xmlns:p14="http://schemas.microsoft.com/office/powerpoint/2010/main" val="3563020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sz="3600" b="1" dirty="0" smtClean="0"/>
              <a:t>Βροχομετρική καμπύλη 3</a:t>
            </a:r>
            <a:endParaRPr lang="el-GR" sz="3600" b="1" dirty="0"/>
          </a:p>
        </p:txBody>
      </p:sp>
      <p:sp>
        <p:nvSpPr>
          <p:cNvPr id="3" name="Θέση περιεχομένου 2"/>
          <p:cNvSpPr>
            <a:spLocks noGrp="1"/>
          </p:cNvSpPr>
          <p:nvPr>
            <p:ph idx="1"/>
          </p:nvPr>
        </p:nvSpPr>
        <p:spPr>
          <a:xfrm>
            <a:off x="457200" y="1295400"/>
            <a:ext cx="8229600" cy="4830763"/>
          </a:xfrm>
        </p:spPr>
        <p:txBody>
          <a:bodyPr/>
          <a:lstStyle/>
          <a:p>
            <a:pPr marL="0" indent="0">
              <a:buNone/>
            </a:pPr>
            <a:r>
              <a:rPr lang="el-GR" sz="2000" dirty="0"/>
              <a:t>ΠΙΝΑΚΑΣ </a:t>
            </a:r>
            <a:r>
              <a:rPr lang="el-GR" sz="2000" dirty="0" smtClean="0"/>
              <a:t>1: </a:t>
            </a:r>
            <a:r>
              <a:rPr lang="el-GR" sz="2000" dirty="0"/>
              <a:t>Θεωρητικές </a:t>
            </a:r>
            <a:r>
              <a:rPr lang="el-GR" sz="2000" dirty="0" err="1"/>
              <a:t>βροχομετρικές</a:t>
            </a:r>
            <a:r>
              <a:rPr lang="el-GR" sz="2000" dirty="0"/>
              <a:t> καμπύλες εκτοξευτών</a:t>
            </a:r>
            <a:endParaRPr lang="en-GB" sz="2000" dirty="0"/>
          </a:p>
          <a:p>
            <a:endParaRPr lang="el-GR" dirty="0"/>
          </a:p>
        </p:txBody>
      </p:sp>
      <p:pic>
        <p:nvPicPr>
          <p:cNvPr id="7" name="Εικόνα 6" descr="Εικόνα με τις τιμές βροχομετρικών καμπυλών για τις αντίστοιχες κατανομές"/>
          <p:cNvPicPr>
            <a:picLocks noChangeAspect="1"/>
          </p:cNvPicPr>
          <p:nvPr/>
        </p:nvPicPr>
        <p:blipFill>
          <a:blip r:embed="rId3"/>
          <a:stretch>
            <a:fillRect/>
          </a:stretch>
        </p:blipFill>
        <p:spPr>
          <a:xfrm>
            <a:off x="810442" y="1767696"/>
            <a:ext cx="7523116" cy="3322608"/>
          </a:xfrm>
          <a:prstGeom prst="rect">
            <a:avLst/>
          </a:prstGeom>
        </p:spPr>
      </p:pic>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12</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583733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smtClean="0"/>
              <a:t>Ένταση βροχής 1</a:t>
            </a:r>
            <a:endParaRPr lang="el-GR" b="1" dirty="0"/>
          </a:p>
        </p:txBody>
      </p:sp>
      <p:sp>
        <p:nvSpPr>
          <p:cNvPr id="3" name="Θέση περιεχομένου 2"/>
          <p:cNvSpPr>
            <a:spLocks noGrp="1"/>
          </p:cNvSpPr>
          <p:nvPr>
            <p:ph idx="1"/>
          </p:nvPr>
        </p:nvSpPr>
        <p:spPr/>
        <p:txBody>
          <a:bodyPr>
            <a:normAutofit/>
          </a:bodyPr>
          <a:lstStyle/>
          <a:p>
            <a:r>
              <a:rPr lang="el-GR" sz="2400" dirty="0"/>
              <a:t>Η ένταση βροχής δηλώνει το ύψος βροχής ή την παροχή του εκτοξευτή στην </a:t>
            </a:r>
            <a:r>
              <a:rPr lang="el-GR" sz="2400" dirty="0" err="1"/>
              <a:t>διαβρεχόμενη</a:t>
            </a:r>
            <a:r>
              <a:rPr lang="el-GR" sz="2400" dirty="0"/>
              <a:t> επιφάνεια και έχει διαστάσεις μήκους στην μονάδα χρόνου. Η ένταση βροχής ενός εκτοξευτή μπορεί να υπολογισθεί από την ακόλουθη σχέση:</a:t>
            </a:r>
          </a:p>
          <a:p>
            <a:endParaRPr lang="el-GR" sz="2400" dirty="0"/>
          </a:p>
        </p:txBody>
      </p:sp>
      <p:pic>
        <p:nvPicPr>
          <p:cNvPr id="6" name="Εικόνα 5" descr="Εξίσωση για τον υπολογισμό της έντασης βροχής ενός εκτοξευτή ποτίσματος"/>
          <p:cNvPicPr>
            <a:picLocks noChangeAspect="1"/>
          </p:cNvPicPr>
          <p:nvPr/>
        </p:nvPicPr>
        <p:blipFill>
          <a:blip r:embed="rId3"/>
          <a:stretch>
            <a:fillRect/>
          </a:stretch>
        </p:blipFill>
        <p:spPr>
          <a:xfrm>
            <a:off x="1752600" y="3276600"/>
            <a:ext cx="5288534" cy="2743427"/>
          </a:xfrm>
          <a:prstGeom prst="rect">
            <a:avLst/>
          </a:prstGeom>
        </p:spPr>
      </p:pic>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13</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4149581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smtClean="0"/>
              <a:t>Ένταση βροχής 2</a:t>
            </a:r>
            <a:endParaRPr lang="el-GR" b="1" dirty="0"/>
          </a:p>
        </p:txBody>
      </p:sp>
      <p:sp>
        <p:nvSpPr>
          <p:cNvPr id="3" name="Θέση περιεχομένου 2"/>
          <p:cNvSpPr>
            <a:spLocks noGrp="1"/>
          </p:cNvSpPr>
          <p:nvPr>
            <p:ph idx="1"/>
          </p:nvPr>
        </p:nvSpPr>
        <p:spPr/>
        <p:txBody>
          <a:bodyPr>
            <a:normAutofit/>
          </a:bodyPr>
          <a:lstStyle/>
          <a:p>
            <a:r>
              <a:rPr lang="el-GR" sz="2400" dirty="0"/>
              <a:t>Όταν όμοιοι εκτοξευτές είναι τοποθετημένοι σε ορθογωνική διάταξη, η ακόλουθη σχέση μπορεί να χρησιμοποιηθεί για τον υπολογισμό της έντασης βροχής</a:t>
            </a:r>
            <a:r>
              <a:rPr lang="el-GR" sz="2400" dirty="0" smtClean="0"/>
              <a:t>:</a:t>
            </a:r>
          </a:p>
          <a:p>
            <a:endParaRPr lang="el-GR" sz="2400" dirty="0"/>
          </a:p>
          <a:p>
            <a:endParaRPr lang="el-GR" sz="2400" dirty="0"/>
          </a:p>
        </p:txBody>
      </p:sp>
      <p:pic>
        <p:nvPicPr>
          <p:cNvPr id="4" name="Εικόνα 3" descr="Εξίσωση για τον υπολογισμό της έντασης βροχής δύο εκτοξευτών ποτίσματος σε ορθογωνική διάταξη"/>
          <p:cNvPicPr>
            <a:picLocks noChangeAspect="1"/>
          </p:cNvPicPr>
          <p:nvPr/>
        </p:nvPicPr>
        <p:blipFill>
          <a:blip r:embed="rId3"/>
          <a:stretch>
            <a:fillRect/>
          </a:stretch>
        </p:blipFill>
        <p:spPr>
          <a:xfrm>
            <a:off x="1017724" y="2895600"/>
            <a:ext cx="7108552" cy="2804403"/>
          </a:xfrm>
          <a:prstGeom prst="rect">
            <a:avLst/>
          </a:prstGeom>
        </p:spPr>
      </p:pic>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412662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smtClean="0"/>
              <a:t>Ένταση βροχής 3</a:t>
            </a:r>
            <a:endParaRPr lang="el-GR" b="1" dirty="0"/>
          </a:p>
        </p:txBody>
      </p:sp>
      <p:sp>
        <p:nvSpPr>
          <p:cNvPr id="3" name="Θέση περιεχομένου 2"/>
          <p:cNvSpPr>
            <a:spLocks noGrp="1"/>
          </p:cNvSpPr>
          <p:nvPr>
            <p:ph idx="1"/>
          </p:nvPr>
        </p:nvSpPr>
        <p:spPr/>
        <p:txBody>
          <a:bodyPr>
            <a:normAutofit/>
          </a:bodyPr>
          <a:lstStyle/>
          <a:p>
            <a:r>
              <a:rPr lang="el-GR" sz="2400" dirty="0"/>
              <a:t>Η μέση ένταση βροχής ενός πλευρικού μήκους L εξοπλισμένου με εκτοξευτές που ισαπέχουν κατά </a:t>
            </a:r>
            <a:r>
              <a:rPr lang="el-GR" sz="2400" dirty="0" err="1"/>
              <a:t>Ss</a:t>
            </a:r>
            <a:r>
              <a:rPr lang="el-GR" sz="2400" dirty="0"/>
              <a:t>, υπολογίζεται από την ακόλουθη σχέση:</a:t>
            </a:r>
          </a:p>
          <a:p>
            <a:endParaRPr lang="el-GR" sz="2400" dirty="0"/>
          </a:p>
          <a:p>
            <a:endParaRPr lang="el-GR" sz="2400" dirty="0"/>
          </a:p>
        </p:txBody>
      </p:sp>
      <p:pic>
        <p:nvPicPr>
          <p:cNvPr id="7" name="Εικόνα 6" descr="Εξίσωση για τον υπολογισμό της έντασης βροχής για ισαπέχοντες εκτοξευτές ποτίσματος"/>
          <p:cNvPicPr>
            <a:picLocks noChangeAspect="1"/>
          </p:cNvPicPr>
          <p:nvPr/>
        </p:nvPicPr>
        <p:blipFill>
          <a:blip r:embed="rId3"/>
          <a:stretch>
            <a:fillRect/>
          </a:stretch>
        </p:blipFill>
        <p:spPr>
          <a:xfrm>
            <a:off x="3925872" y="2962672"/>
            <a:ext cx="1292256" cy="932655"/>
          </a:xfrm>
          <a:prstGeom prst="rect">
            <a:avLst/>
          </a:prstGeom>
        </p:spPr>
      </p:pic>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15</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432077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r>
              <a:rPr lang="el-GR" sz="2400" smtClean="0"/>
              <a:t>Διαστρέβλωση της κατανομής εκτοξευτή λόγω του ανέμου</a:t>
            </a:r>
          </a:p>
          <a:p>
            <a:r>
              <a:rPr lang="el-GR" sz="2400" smtClean="0"/>
              <a:t>Ο άνεμος διαστρεβλώνει την κατανομή ενός εκτοξευτή. Η διαστρέβλωση αυτή επιδρά σε μικρό ή μεγαλύτερο βαθμό τόσο στην ομοιομορφία όσο και στην αποδοτικότητα της άρδευσης. Η έκταση της επίδρασης αυτής εξαρτάται από την ταχύτητα και την διεύθυνση του ανέμου και από το μέγεθος των σταγονιδίων. </a:t>
            </a:r>
            <a:endParaRPr lang="el-GR" sz="2400" dirty="0"/>
          </a:p>
        </p:txBody>
      </p:sp>
      <p:sp>
        <p:nvSpPr>
          <p:cNvPr id="575490" name="Rectangle 2"/>
          <p:cNvSpPr>
            <a:spLocks noGrp="1" noChangeArrowheads="1"/>
          </p:cNvSpPr>
          <p:nvPr>
            <p:ph type="title"/>
          </p:nvPr>
        </p:nvSpPr>
        <p:spPr/>
        <p:txBody>
          <a:bodyPr>
            <a:normAutofit/>
          </a:bodyPr>
          <a:lstStyle/>
          <a:p>
            <a:pPr eaLnBrk="1" hangingPunct="1">
              <a:defRPr/>
            </a:pPr>
            <a:r>
              <a:rPr lang="el-GR" b="1" dirty="0" smtClean="0"/>
              <a:t>Μέγεθος σταγονιδίων 1 </a:t>
            </a:r>
            <a:endParaRPr lang="en-GB" b="1" dirty="0"/>
          </a:p>
        </p:txBody>
      </p:sp>
    </p:spTree>
    <p:extLst>
      <p:ext uri="{BB962C8B-B14F-4D97-AF65-F5344CB8AC3E}">
        <p14:creationId xmlns:p14="http://schemas.microsoft.com/office/powerpoint/2010/main" val="2257763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normAutofit/>
          </a:bodyPr>
          <a:lstStyle/>
          <a:p>
            <a:pPr>
              <a:defRPr/>
            </a:pPr>
            <a:r>
              <a:rPr lang="el-GR" b="1" dirty="0"/>
              <a:t>Μέγεθος σταγονιδίων </a:t>
            </a:r>
            <a:r>
              <a:rPr lang="el-GR" b="1" dirty="0" smtClean="0"/>
              <a:t>2</a:t>
            </a:r>
            <a:endParaRPr lang="en-GB" dirty="0" smtClean="0"/>
          </a:p>
        </p:txBody>
      </p:sp>
      <p:sp>
        <p:nvSpPr>
          <p:cNvPr id="3" name="Content Placeholder 2"/>
          <p:cNvSpPr>
            <a:spLocks noGrp="1"/>
          </p:cNvSpPr>
          <p:nvPr>
            <p:ph idx="1"/>
          </p:nvPr>
        </p:nvSpPr>
        <p:spPr/>
        <p:txBody>
          <a:bodyPr anchor="ctr">
            <a:normAutofit/>
          </a:bodyPr>
          <a:lstStyle/>
          <a:p>
            <a:r>
              <a:rPr lang="el-GR" sz="2400" dirty="0"/>
              <a:t>Απώλειες λόγω εξάτμισης και λόγω παρεκτροπής από τον άνεμο</a:t>
            </a:r>
          </a:p>
          <a:p>
            <a:r>
              <a:rPr lang="el-GR" sz="2400" dirty="0"/>
              <a:t>Η ποσότητα του νερού που εξατμίζεται από ένα σταγονίδιο εξαρτάται από το εμβαδόν της επιφάνειας του σταγονιδίου και από το χρονικό διάστημα κατά το οποίο αυτό ίπταται. Αμφότεροι οι παράγοντες αυτοί σχετίζονται με το μέγεθος των σταγονιδίων. Για αρκετά μικρά σταγονίδια έχει παρατηρηθεί πως έστω και ένας ελαφρύς άνεμος μπορεί να κρατήσει το σταγονίδιο αιωρούμενο για μεγάλη διάρκεια τόση ώστε αυτό μπορεί να εξατμισθεί πριν φθάσει στο έδαφος. </a:t>
            </a:r>
          </a:p>
        </p:txBody>
      </p:sp>
    </p:spTree>
    <p:extLst>
      <p:ext uri="{BB962C8B-B14F-4D97-AF65-F5344CB8AC3E}">
        <p14:creationId xmlns:p14="http://schemas.microsoft.com/office/powerpoint/2010/main" val="2003227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normAutofit/>
          </a:bodyPr>
          <a:lstStyle/>
          <a:p>
            <a:pPr>
              <a:defRPr/>
            </a:pPr>
            <a:r>
              <a:rPr lang="el-GR" b="1" dirty="0"/>
              <a:t>Μέγεθος σταγονιδίων </a:t>
            </a:r>
            <a:r>
              <a:rPr lang="el-GR" b="1" dirty="0" smtClean="0"/>
              <a:t>3</a:t>
            </a:r>
            <a:r>
              <a:rPr lang="en-GB" dirty="0" smtClean="0"/>
              <a:t> </a:t>
            </a:r>
          </a:p>
        </p:txBody>
      </p:sp>
      <p:sp>
        <p:nvSpPr>
          <p:cNvPr id="3" name="Content Placeholder 2"/>
          <p:cNvSpPr>
            <a:spLocks noGrp="1"/>
          </p:cNvSpPr>
          <p:nvPr>
            <p:ph idx="1"/>
          </p:nvPr>
        </p:nvSpPr>
        <p:spPr/>
        <p:txBody>
          <a:bodyPr anchor="ctr">
            <a:normAutofit/>
          </a:bodyPr>
          <a:lstStyle/>
          <a:p>
            <a:r>
              <a:rPr lang="el-GR" sz="2400" dirty="0"/>
              <a:t>Συμπίεση του εδάφους και μείωση της διηθητικότητας</a:t>
            </a:r>
          </a:p>
          <a:p>
            <a:r>
              <a:rPr lang="el-GR" sz="2400" dirty="0"/>
              <a:t>Συγκεκριμένα εδάφη υπόκεινται σε συμπίεση κατά την άρδευση με καταιονισμό. Αυτό τείνει να σφραγίζει την επιφάνεια του εδάφους μειώνοντας την διηθητικότητα. Για ένα συγκεκριμένο έδαφος, η έκταση της μείωσης της διήθησης εξαρτάται από την ενέργεια κρούσης των σταγονιδίων. Η ενέργεια κρούσης ενός σταγονιδίου προσδιορίζεται από την μάζα του και την ταχύτητα κρούσης. Τα μεγαλύτερα σταγονίδια προσκρούουν στο έδαφος με μεγαλύτερη κινητική ενέργεια από ότι τα μικρότερα.</a:t>
            </a:r>
          </a:p>
          <a:p>
            <a:endParaRPr lang="el-GR" sz="2400" dirty="0"/>
          </a:p>
        </p:txBody>
      </p:sp>
    </p:spTree>
    <p:extLst>
      <p:ext uri="{BB962C8B-B14F-4D97-AF65-F5344CB8AC3E}">
        <p14:creationId xmlns:p14="http://schemas.microsoft.com/office/powerpoint/2010/main" val="394796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p:txBody>
          <a:bodyPr>
            <a:normAutofit/>
          </a:bodyPr>
          <a:lstStyle/>
          <a:p>
            <a:pPr>
              <a:defRPr/>
            </a:pPr>
            <a:r>
              <a:rPr lang="el-GR" b="1" dirty="0"/>
              <a:t>Μέγεθος σταγονιδίων </a:t>
            </a:r>
            <a:r>
              <a:rPr lang="el-GR" b="1" dirty="0" smtClean="0"/>
              <a:t>4</a:t>
            </a:r>
            <a:r>
              <a:rPr lang="en-GB" dirty="0" smtClean="0"/>
              <a:t> </a:t>
            </a:r>
          </a:p>
        </p:txBody>
      </p:sp>
      <p:sp>
        <p:nvSpPr>
          <p:cNvPr id="3" name="Content Placeholder 2"/>
          <p:cNvSpPr>
            <a:spLocks noGrp="1"/>
          </p:cNvSpPr>
          <p:nvPr>
            <p:ph idx="1"/>
          </p:nvPr>
        </p:nvSpPr>
        <p:spPr/>
        <p:txBody>
          <a:bodyPr anchor="ctr"/>
          <a:lstStyle/>
          <a:p>
            <a:r>
              <a:rPr lang="el-GR" dirty="0"/>
              <a:t>Διαπερατότητα φυλλικής επιφάνειας</a:t>
            </a:r>
          </a:p>
          <a:p>
            <a:r>
              <a:rPr lang="el-GR" dirty="0"/>
              <a:t>Τα λεπτά σταγονίδια διαπερνούν ευκολότερα την φυλλική επιφάνεια των φυτών, βελτιώνοντας την κατανομή του νερού.</a:t>
            </a:r>
          </a:p>
          <a:p>
            <a:endParaRPr lang="el-GR" dirty="0"/>
          </a:p>
          <a:p>
            <a:endParaRPr lang="el-GR" dirty="0"/>
          </a:p>
        </p:txBody>
      </p:sp>
    </p:spTree>
    <p:extLst>
      <p:ext uri="{BB962C8B-B14F-4D97-AF65-F5344CB8AC3E}">
        <p14:creationId xmlns:p14="http://schemas.microsoft.com/office/powerpoint/2010/main" val="3912312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a:xfrm>
            <a:off x="457200" y="274638"/>
            <a:ext cx="8229600" cy="1143000"/>
          </a:xfrm>
        </p:spPr>
        <p:txBody>
          <a:bodyPr/>
          <a:lstStyle/>
          <a:p>
            <a:pPr eaLnBrk="1" hangingPunct="1"/>
            <a:r>
              <a:rPr lang="el-GR" b="1" dirty="0" smtClean="0">
                <a:latin typeface="Calibri" panose="020F0502020204030204" pitchFamily="34" charset="0"/>
              </a:rPr>
              <a:t>Χρηματοδότηση</a:t>
            </a:r>
            <a:r>
              <a:rPr lang="el-GR" b="1" dirty="0" smtClean="0"/>
              <a:t>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latin typeface="Calibri" panose="020F0502020204030204" pitchFamily="34" charset="0"/>
              </a:rPr>
              <a:t>Το παρόν εκπαιδευτικό υλικό έχει αναπτυχθεί στο πλαίσιο του εκπαιδευτικού έργου του διδάσκοντα</a:t>
            </a:r>
            <a:r>
              <a:rPr lang="en-US" sz="2000" dirty="0" smtClean="0">
                <a:latin typeface="Calibri" panose="020F0502020204030204" pitchFamily="34" charset="0"/>
              </a:rPr>
              <a:t>.</a:t>
            </a:r>
            <a:r>
              <a:rPr lang="el-GR" sz="2000" dirty="0" smtClean="0">
                <a:latin typeface="Calibri" panose="020F0502020204030204" pitchFamily="34" charset="0"/>
              </a:rPr>
              <a:t> </a:t>
            </a:r>
            <a:endParaRPr lang="en-US" sz="2000" dirty="0" smtClean="0">
              <a:latin typeface="Calibri" panose="020F0502020204030204" pitchFamily="34" charset="0"/>
            </a:endParaRPr>
          </a:p>
          <a:p>
            <a:pPr lvl="0">
              <a:spcBef>
                <a:spcPts val="0"/>
              </a:spcBef>
              <a:spcAft>
                <a:spcPts val="600"/>
              </a:spcAft>
            </a:pPr>
            <a:r>
              <a:rPr lang="el-GR" sz="2000" dirty="0">
                <a:solidFill>
                  <a:prstClr val="black"/>
                </a:solidFill>
                <a:latin typeface="Calibri" panose="020F0502020204030204" pitchFamily="34" charset="0"/>
              </a:rPr>
              <a:t>Το έργο «</a:t>
            </a:r>
            <a:r>
              <a:rPr lang="el-GR" sz="2000" b="1" dirty="0">
                <a:solidFill>
                  <a:prstClr val="black"/>
                </a:solidFill>
                <a:latin typeface="Calibri" panose="020F0502020204030204" pitchFamily="34" charset="0"/>
              </a:rPr>
              <a:t>Ανοικτά Ακαδημαϊκά Μαθήματα στο </a:t>
            </a:r>
            <a:r>
              <a:rPr lang="el-GR" sz="2000" b="1" dirty="0" smtClean="0">
                <a:solidFill>
                  <a:prstClr val="black"/>
                </a:solidFill>
                <a:latin typeface="Calibri" panose="020F0502020204030204" pitchFamily="34" charset="0"/>
              </a:rPr>
              <a:t>Τ.Ε.Ι. </a:t>
            </a:r>
            <a:r>
              <a:rPr lang="el-GR" sz="2000" b="1" dirty="0">
                <a:solidFill>
                  <a:prstClr val="black"/>
                </a:solidFill>
                <a:latin typeface="Calibri" panose="020F0502020204030204" pitchFamily="34" charset="0"/>
              </a:rPr>
              <a:t>Θεσσαλίας</a:t>
            </a:r>
            <a:r>
              <a:rPr lang="el-GR" sz="2000" dirty="0">
                <a:solidFill>
                  <a:prstClr val="black"/>
                </a:solidFill>
                <a:latin typeface="Calibri" panose="020F0502020204030204" pitchFamily="34" charset="0"/>
              </a:rPr>
              <a:t>» έχει χρηματοδοτήσει μόνο τη αναδιαμόρφωση του εκπαιδευτικού υλικού</a:t>
            </a:r>
            <a:r>
              <a:rPr lang="el-GR" sz="2000" dirty="0" smtClean="0">
                <a:solidFill>
                  <a:prstClr val="black"/>
                </a:solidFill>
                <a:latin typeface="Calibri" panose="020F0502020204030204" pitchFamily="34" charset="0"/>
              </a:rPr>
              <a:t>.</a:t>
            </a:r>
            <a:endParaRPr lang="el-GR" sz="2000" dirty="0" smtClean="0">
              <a:latin typeface="Calibri" panose="020F0502020204030204" pitchFamily="34" charset="0"/>
            </a:endParaRPr>
          </a:p>
          <a:p>
            <a:pPr eaLnBrk="1" hangingPunct="1">
              <a:spcBef>
                <a:spcPts val="0"/>
              </a:spcBef>
            </a:pPr>
            <a:r>
              <a:rPr lang="el-GR" sz="2000" dirty="0" smtClean="0">
                <a:latin typeface="Calibri" panose="020F050202020403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latin typeface="Calibri" panose="020F0502020204030204" pitchFamily="34" charset="0"/>
              </a:rPr>
              <a:t>. </a:t>
            </a:r>
            <a:endParaRPr lang="el-GR" sz="2000" dirty="0" smtClean="0">
              <a:latin typeface="Calibri" panose="020F0502020204030204" pitchFamily="34" charset="0"/>
            </a:endParaRP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a:xfrm>
            <a:off x="6553200" y="6356350"/>
            <a:ext cx="2133600" cy="365125"/>
          </a:xfrm>
        </p:spPr>
        <p:txBody>
          <a:bodyPr/>
          <a:lstStyle/>
          <a:p>
            <a:pPr>
              <a:defRPr/>
            </a:pPr>
            <a:fld id="{E034B054-DA0D-4AD9-A3C5-59235BE4FE8B}" type="slidenum">
              <a:rPr lang="el-GR" sz="1400" smtClean="0">
                <a:solidFill>
                  <a:prstClr val="black"/>
                </a:solidFill>
              </a:rPr>
              <a:pPr>
                <a:defRPr/>
              </a:pPr>
              <a:t>2</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2573475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r>
              <a:rPr lang="el-GR" sz="2400" dirty="0" smtClean="0"/>
              <a:t>Κατανομή </a:t>
            </a:r>
            <a:r>
              <a:rPr lang="el-GR" sz="2400" dirty="0"/>
              <a:t>μεγέθους σταγονιδίων</a:t>
            </a:r>
          </a:p>
          <a:p>
            <a:r>
              <a:rPr lang="el-GR" sz="2400" dirty="0"/>
              <a:t>Οι εκτοξευτές παροχετεύουν σταγονίδια διαφόρων μεγεθών που η κατανομή τους μεταβάλλεται με την απόσταση από τον εκτοξευτή</a:t>
            </a:r>
            <a:r>
              <a:rPr lang="el-GR" sz="2400" dirty="0" smtClean="0"/>
              <a:t>. </a:t>
            </a:r>
            <a:r>
              <a:rPr lang="el-GR" sz="2400" dirty="0"/>
              <a:t>Γνωρίζοντας την κατανομή των μεγεθών των σταγονιδίων και την ποσότητα του νερού που εφαρμόζεται σε κάθε απόσταση από τον εκτοξευτή, μπορεί να υπολογισθεί το μέρος του εφαρμοζόμενου όγκου νερού που εμπίπτει μέσα σε διάφορα εύρη μεγεθών.</a:t>
            </a:r>
          </a:p>
          <a:p>
            <a:endParaRPr lang="el-GR" sz="2400" dirty="0"/>
          </a:p>
        </p:txBody>
      </p:sp>
      <p:sp>
        <p:nvSpPr>
          <p:cNvPr id="568322" name="Rectangle 2"/>
          <p:cNvSpPr>
            <a:spLocks noGrp="1" noChangeArrowheads="1"/>
          </p:cNvSpPr>
          <p:nvPr>
            <p:ph type="title"/>
          </p:nvPr>
        </p:nvSpPr>
        <p:spPr/>
        <p:txBody>
          <a:bodyPr>
            <a:normAutofit/>
          </a:bodyPr>
          <a:lstStyle/>
          <a:p>
            <a:pPr>
              <a:defRPr/>
            </a:pPr>
            <a:r>
              <a:rPr lang="el-GR" b="1" dirty="0"/>
              <a:t>Μέγεθος σταγονιδίων 5</a:t>
            </a:r>
            <a:endParaRPr lang="en-GB" dirty="0" smtClean="0"/>
          </a:p>
        </p:txBody>
      </p:sp>
    </p:spTree>
    <p:extLst>
      <p:ext uri="{BB962C8B-B14F-4D97-AF65-F5344CB8AC3E}">
        <p14:creationId xmlns:p14="http://schemas.microsoft.com/office/powerpoint/2010/main" val="3434001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p:txBody>
          <a:bodyPr>
            <a:normAutofit/>
          </a:bodyPr>
          <a:lstStyle/>
          <a:p>
            <a:pPr>
              <a:defRPr/>
            </a:pPr>
            <a:r>
              <a:rPr lang="el-GR" b="1" dirty="0"/>
              <a:t>Μέγεθος σταγονιδίων </a:t>
            </a:r>
            <a:r>
              <a:rPr lang="el-GR" b="1" dirty="0" smtClean="0"/>
              <a:t>6</a:t>
            </a:r>
            <a:endParaRPr lang="en-GB" dirty="0" smtClean="0"/>
          </a:p>
        </p:txBody>
      </p:sp>
      <p:sp>
        <p:nvSpPr>
          <p:cNvPr id="3" name="Content Placeholder 2"/>
          <p:cNvSpPr>
            <a:spLocks noGrp="1"/>
          </p:cNvSpPr>
          <p:nvPr>
            <p:ph idx="1"/>
          </p:nvPr>
        </p:nvSpPr>
        <p:spPr>
          <a:xfrm>
            <a:off x="457200" y="1443962"/>
            <a:ext cx="8229600" cy="3306763"/>
          </a:xfrm>
        </p:spPr>
        <p:txBody>
          <a:bodyPr anchor="ctr">
            <a:normAutofit/>
          </a:bodyPr>
          <a:lstStyle/>
          <a:p>
            <a:pPr>
              <a:spcBef>
                <a:spcPct val="50000"/>
              </a:spcBef>
            </a:pPr>
            <a:r>
              <a:rPr lang="el-GR" sz="2400" dirty="0"/>
              <a:t>Το μέγεθος των σταγονιδίων εκφράζεται από το βαθμό διάσπασης της υδάτινης δέσμης και δίνεται από τη σχέση:</a:t>
            </a:r>
          </a:p>
          <a:p>
            <a:r>
              <a:rPr lang="el-GR" sz="2400" dirty="0"/>
              <a:t>Εάν ο βαθμός διάσπασης είναι μικρότερος της μονάδας τότε σχηματίζονται λεπτά σταγονίδια. Εάν κυμαίνεται μεταξύ 1,0 – 1,25 σχηματίζονται κανονικά σταγονίδια και εάν υπερβαίνει το 1,30 σχηματίζονται χονδρά σταγονίδια</a:t>
            </a:r>
            <a:r>
              <a:rPr lang="el-GR" sz="2400" dirty="0" smtClean="0"/>
              <a:t>.</a:t>
            </a:r>
          </a:p>
          <a:p>
            <a:endParaRPr lang="el-GR" sz="2400" dirty="0"/>
          </a:p>
          <a:p>
            <a:endParaRPr lang="el-GR" sz="2400" dirty="0"/>
          </a:p>
        </p:txBody>
      </p:sp>
      <p:pic>
        <p:nvPicPr>
          <p:cNvPr id="2" name="Εικόνα 1" descr="Εξίσωση για τον υπολογισμό του μεγέθους των σταγονιδίων υδάτινης δέσμης"/>
          <p:cNvPicPr>
            <a:picLocks noChangeAspect="1"/>
          </p:cNvPicPr>
          <p:nvPr/>
        </p:nvPicPr>
        <p:blipFill>
          <a:blip r:embed="rId3"/>
          <a:stretch>
            <a:fillRect/>
          </a:stretch>
        </p:blipFill>
        <p:spPr>
          <a:xfrm>
            <a:off x="2675979" y="4038600"/>
            <a:ext cx="3792041" cy="2048434"/>
          </a:xfrm>
          <a:prstGeom prst="rect">
            <a:avLst/>
          </a:prstGeom>
        </p:spPr>
      </p:pic>
    </p:spTree>
    <p:custDataLst>
      <p:tags r:id="rId1"/>
    </p:custDataLst>
    <p:extLst>
      <p:ext uri="{BB962C8B-B14F-4D97-AF65-F5344CB8AC3E}">
        <p14:creationId xmlns:p14="http://schemas.microsoft.com/office/powerpoint/2010/main" val="3502330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b="1" dirty="0" smtClean="0"/>
              <a:t>Βιβλιογραφία</a:t>
            </a:r>
            <a:endParaRPr lang="el-GR" b="1" dirty="0"/>
          </a:p>
        </p:txBody>
      </p:sp>
      <p:sp>
        <p:nvSpPr>
          <p:cNvPr id="3" name="Θέση περιεχομένου 1"/>
          <p:cNvSpPr>
            <a:spLocks noGrp="1"/>
          </p:cNvSpPr>
          <p:nvPr>
            <p:ph idx="1"/>
          </p:nvPr>
        </p:nvSpPr>
        <p:spPr/>
        <p:txBody>
          <a:bodyPr>
            <a:normAutofit fontScale="92500"/>
          </a:bodyPr>
          <a:lstStyle/>
          <a:p>
            <a:r>
              <a:rPr lang="el-GR" sz="2000" dirty="0" smtClean="0"/>
              <a:t>Benami, A., and A. </a:t>
            </a:r>
            <a:r>
              <a:rPr lang="el-GR" sz="2000" dirty="0" err="1" smtClean="0"/>
              <a:t>Ofen</a:t>
            </a:r>
            <a:r>
              <a:rPr lang="el-GR" sz="2000" dirty="0" smtClean="0"/>
              <a:t>. 1984. </a:t>
            </a:r>
            <a:r>
              <a:rPr lang="el-GR" sz="2000" dirty="0" err="1" smtClean="0"/>
              <a:t>Irrigation</a:t>
            </a:r>
            <a:r>
              <a:rPr lang="el-GR" sz="2000" dirty="0" smtClean="0"/>
              <a:t> </a:t>
            </a:r>
            <a:r>
              <a:rPr lang="el-GR" sz="2000" dirty="0" err="1" smtClean="0"/>
              <a:t>Engineering</a:t>
            </a:r>
            <a:r>
              <a:rPr lang="el-GR" sz="2000" dirty="0" smtClean="0"/>
              <a:t>. </a:t>
            </a:r>
            <a:r>
              <a:rPr lang="el-GR" sz="2000" dirty="0" err="1" smtClean="0"/>
              <a:t>Irrigation</a:t>
            </a:r>
            <a:r>
              <a:rPr lang="el-GR" sz="2000" dirty="0" smtClean="0"/>
              <a:t> </a:t>
            </a:r>
            <a:r>
              <a:rPr lang="el-GR" sz="2000" dirty="0" err="1" smtClean="0"/>
              <a:t>Engineering</a:t>
            </a:r>
            <a:r>
              <a:rPr lang="el-GR" sz="2000" dirty="0" smtClean="0"/>
              <a:t> Scientific </a:t>
            </a:r>
            <a:r>
              <a:rPr lang="el-GR" sz="2000" dirty="0" err="1" smtClean="0"/>
              <a:t>Publications</a:t>
            </a:r>
            <a:r>
              <a:rPr lang="el-GR" sz="2000" dirty="0" smtClean="0"/>
              <a:t> (IESP), </a:t>
            </a:r>
            <a:r>
              <a:rPr lang="el-GR" sz="2000" dirty="0" err="1" smtClean="0"/>
              <a:t>Haifa</a:t>
            </a:r>
            <a:r>
              <a:rPr lang="el-GR" sz="2000" dirty="0" smtClean="0"/>
              <a:t>, </a:t>
            </a:r>
            <a:r>
              <a:rPr lang="el-GR" sz="2000" dirty="0" err="1" smtClean="0"/>
              <a:t>Israel</a:t>
            </a:r>
            <a:r>
              <a:rPr lang="el-GR" sz="2000" dirty="0" smtClean="0"/>
              <a:t>.</a:t>
            </a:r>
          </a:p>
          <a:p>
            <a:r>
              <a:rPr lang="el-GR" sz="2000" dirty="0" err="1" smtClean="0"/>
              <a:t>James</a:t>
            </a:r>
            <a:r>
              <a:rPr lang="el-GR" sz="2000" dirty="0" smtClean="0"/>
              <a:t>, L.G., 1988. </a:t>
            </a:r>
            <a:r>
              <a:rPr lang="el-GR" sz="2000" dirty="0" err="1" smtClean="0"/>
              <a:t>Principles</a:t>
            </a:r>
            <a:r>
              <a:rPr lang="el-GR" sz="2000" dirty="0" smtClean="0"/>
              <a:t> of Farm </a:t>
            </a:r>
            <a:r>
              <a:rPr lang="el-GR" sz="2000" dirty="0" err="1" smtClean="0"/>
              <a:t>Irrigation</a:t>
            </a:r>
            <a:r>
              <a:rPr lang="el-GR" sz="2000" dirty="0" smtClean="0"/>
              <a:t> </a:t>
            </a:r>
            <a:r>
              <a:rPr lang="el-GR" sz="2000" dirty="0" err="1" smtClean="0"/>
              <a:t>System</a:t>
            </a:r>
            <a:r>
              <a:rPr lang="el-GR" sz="2000" dirty="0" smtClean="0"/>
              <a:t> </a:t>
            </a:r>
            <a:r>
              <a:rPr lang="el-GR" sz="2000" dirty="0" err="1" smtClean="0"/>
              <a:t>Design</a:t>
            </a:r>
            <a:r>
              <a:rPr lang="el-GR" sz="2000" dirty="0" smtClean="0"/>
              <a:t>. </a:t>
            </a:r>
            <a:r>
              <a:rPr lang="el-GR" sz="2000" dirty="0" err="1" smtClean="0"/>
              <a:t>New</a:t>
            </a:r>
            <a:r>
              <a:rPr lang="el-GR" sz="2000" dirty="0" smtClean="0"/>
              <a:t> </a:t>
            </a:r>
            <a:r>
              <a:rPr lang="el-GR" sz="2000" dirty="0" err="1" smtClean="0"/>
              <a:t>York</a:t>
            </a:r>
            <a:r>
              <a:rPr lang="el-GR" sz="2000" dirty="0" smtClean="0"/>
              <a:t> : </a:t>
            </a:r>
            <a:r>
              <a:rPr lang="el-GR" sz="2000" dirty="0" err="1" smtClean="0"/>
              <a:t>Wiley</a:t>
            </a:r>
            <a:r>
              <a:rPr lang="el-GR" sz="2000" dirty="0" smtClean="0"/>
              <a:t>.</a:t>
            </a:r>
          </a:p>
          <a:p>
            <a:r>
              <a:rPr lang="el-GR" sz="2000" dirty="0" err="1" smtClean="0"/>
              <a:t>Kay</a:t>
            </a:r>
            <a:r>
              <a:rPr lang="el-GR" sz="2000" dirty="0" smtClean="0"/>
              <a:t>, M., 1988. </a:t>
            </a:r>
            <a:r>
              <a:rPr lang="el-GR" sz="2000" dirty="0" err="1" smtClean="0"/>
              <a:t>Sprinkler</a:t>
            </a:r>
            <a:r>
              <a:rPr lang="el-GR" sz="2000" dirty="0" smtClean="0"/>
              <a:t> </a:t>
            </a:r>
            <a:r>
              <a:rPr lang="el-GR" sz="2000" dirty="0" err="1" smtClean="0"/>
              <a:t>Irrigation</a:t>
            </a:r>
            <a:r>
              <a:rPr lang="el-GR" sz="2000" dirty="0" smtClean="0"/>
              <a:t> : </a:t>
            </a:r>
            <a:r>
              <a:rPr lang="el-GR" sz="2000" dirty="0" err="1" smtClean="0"/>
              <a:t>equipment</a:t>
            </a:r>
            <a:r>
              <a:rPr lang="el-GR" sz="2000" dirty="0" smtClean="0"/>
              <a:t> and </a:t>
            </a:r>
            <a:r>
              <a:rPr lang="el-GR" sz="2000" dirty="0" err="1" smtClean="0"/>
              <a:t>practice</a:t>
            </a:r>
            <a:r>
              <a:rPr lang="el-GR" sz="2000" dirty="0" smtClean="0"/>
              <a:t>. </a:t>
            </a:r>
            <a:r>
              <a:rPr lang="el-GR" sz="2000" dirty="0" err="1" smtClean="0"/>
              <a:t>Batsford</a:t>
            </a:r>
            <a:r>
              <a:rPr lang="el-GR" sz="2000" dirty="0" smtClean="0"/>
              <a:t> : </a:t>
            </a:r>
            <a:r>
              <a:rPr lang="el-GR" sz="2000" dirty="0" err="1" smtClean="0"/>
              <a:t>London</a:t>
            </a:r>
            <a:r>
              <a:rPr lang="el-GR" sz="2000" dirty="0" smtClean="0"/>
              <a:t>.</a:t>
            </a:r>
          </a:p>
          <a:p>
            <a:r>
              <a:rPr lang="el-GR" sz="2000" dirty="0" err="1" smtClean="0"/>
              <a:t>Keller</a:t>
            </a:r>
            <a:r>
              <a:rPr lang="el-GR" sz="2000" dirty="0" smtClean="0"/>
              <a:t>, J. and R.D. </a:t>
            </a:r>
            <a:r>
              <a:rPr lang="el-GR" sz="2000" dirty="0" err="1" smtClean="0"/>
              <a:t>Bliesner</a:t>
            </a:r>
            <a:r>
              <a:rPr lang="el-GR" sz="2000" dirty="0" smtClean="0"/>
              <a:t>, 1990. </a:t>
            </a:r>
            <a:r>
              <a:rPr lang="el-GR" sz="2000" dirty="0" err="1" smtClean="0"/>
              <a:t>Sprinkle</a:t>
            </a:r>
            <a:r>
              <a:rPr lang="el-GR" sz="2000" dirty="0" smtClean="0"/>
              <a:t> and </a:t>
            </a:r>
            <a:r>
              <a:rPr lang="el-GR" sz="2000" dirty="0" err="1" smtClean="0"/>
              <a:t>Trickle</a:t>
            </a:r>
            <a:r>
              <a:rPr lang="el-GR" sz="2000" dirty="0" smtClean="0"/>
              <a:t> </a:t>
            </a:r>
            <a:r>
              <a:rPr lang="el-GR" sz="2000" dirty="0" err="1" smtClean="0"/>
              <a:t>Irrigation</a:t>
            </a:r>
            <a:r>
              <a:rPr lang="el-GR" sz="2000" dirty="0" smtClean="0"/>
              <a:t>. </a:t>
            </a:r>
            <a:r>
              <a:rPr lang="el-GR" sz="2000" dirty="0" err="1" smtClean="0"/>
              <a:t>New</a:t>
            </a:r>
            <a:r>
              <a:rPr lang="el-GR" sz="2000" dirty="0" smtClean="0"/>
              <a:t> </a:t>
            </a:r>
            <a:r>
              <a:rPr lang="el-GR" sz="2000" dirty="0" err="1" smtClean="0"/>
              <a:t>York</a:t>
            </a:r>
            <a:r>
              <a:rPr lang="el-GR" sz="2000" dirty="0" smtClean="0"/>
              <a:t> : </a:t>
            </a:r>
            <a:r>
              <a:rPr lang="el-GR" sz="2000" dirty="0" err="1" smtClean="0"/>
              <a:t>Van</a:t>
            </a:r>
            <a:r>
              <a:rPr lang="el-GR" sz="2000" dirty="0" smtClean="0"/>
              <a:t> </a:t>
            </a:r>
            <a:r>
              <a:rPr lang="el-GR" sz="2000" dirty="0" err="1" smtClean="0"/>
              <a:t>Nostrand</a:t>
            </a:r>
            <a:r>
              <a:rPr lang="el-GR" sz="2000" dirty="0" smtClean="0"/>
              <a:t> </a:t>
            </a:r>
            <a:r>
              <a:rPr lang="el-GR" sz="2000" dirty="0" err="1" smtClean="0"/>
              <a:t>Reinhold</a:t>
            </a:r>
            <a:r>
              <a:rPr lang="el-GR" sz="2000" dirty="0" smtClean="0"/>
              <a:t>. </a:t>
            </a:r>
          </a:p>
          <a:p>
            <a:r>
              <a:rPr lang="el-GR" sz="2000" dirty="0" smtClean="0"/>
              <a:t>Κωνσταντινίδης, Κ. Α. 1975. Η μέθοδος αρδεύσεως δια </a:t>
            </a:r>
            <a:r>
              <a:rPr lang="el-GR" sz="2000" dirty="0" err="1" smtClean="0"/>
              <a:t>καταιονίσεως</a:t>
            </a:r>
            <a:r>
              <a:rPr lang="el-GR" sz="2000" dirty="0" smtClean="0"/>
              <a:t>. </a:t>
            </a:r>
            <a:r>
              <a:rPr lang="el-GR" sz="2000" dirty="0" err="1" smtClean="0"/>
              <a:t>Αφοι</a:t>
            </a:r>
            <a:r>
              <a:rPr lang="el-GR" sz="2000" dirty="0" smtClean="0"/>
              <a:t> </a:t>
            </a:r>
            <a:r>
              <a:rPr lang="el-GR" sz="2000" dirty="0" err="1" smtClean="0"/>
              <a:t>Σάκκουλα</a:t>
            </a:r>
            <a:r>
              <a:rPr lang="el-GR" sz="2000" dirty="0" smtClean="0"/>
              <a:t>: Θεσσαλονίκη.</a:t>
            </a:r>
          </a:p>
          <a:p>
            <a:r>
              <a:rPr lang="el-GR" sz="2000" dirty="0" err="1" smtClean="0"/>
              <a:t>Λουιζάκης</a:t>
            </a:r>
            <a:r>
              <a:rPr lang="el-GR" sz="2000" dirty="0" smtClean="0"/>
              <a:t>, Α. 1986. Συγκρότημα τεχνητής βροχής με </a:t>
            </a:r>
            <a:r>
              <a:rPr lang="el-GR" sz="2000" dirty="0" err="1" smtClean="0"/>
              <a:t>αυτοπροωθούμενο</a:t>
            </a:r>
            <a:r>
              <a:rPr lang="el-GR" sz="2000" dirty="0" smtClean="0"/>
              <a:t> εκτοξευτήρα. Ι.Ε.Β. (Νο.54), </a:t>
            </a:r>
            <a:r>
              <a:rPr lang="el-GR" sz="2000" dirty="0" err="1" smtClean="0"/>
              <a:t>Σίνδος</a:t>
            </a:r>
            <a:r>
              <a:rPr lang="el-GR" sz="2000" dirty="0" smtClean="0"/>
              <a:t>.</a:t>
            </a:r>
          </a:p>
          <a:p>
            <a:r>
              <a:rPr lang="el-GR" sz="2000" dirty="0" err="1" smtClean="0"/>
              <a:t>Pair</a:t>
            </a:r>
            <a:r>
              <a:rPr lang="el-GR" sz="2000" dirty="0" smtClean="0"/>
              <a:t>, C. H., W. H. </a:t>
            </a:r>
            <a:r>
              <a:rPr lang="el-GR" sz="2000" dirty="0" err="1" smtClean="0"/>
              <a:t>Hing</a:t>
            </a:r>
            <a:r>
              <a:rPr lang="el-GR" sz="2000" dirty="0" smtClean="0"/>
              <a:t>, K. R. </a:t>
            </a:r>
            <a:r>
              <a:rPr lang="el-GR" sz="2000" dirty="0" err="1" smtClean="0"/>
              <a:t>Frost</a:t>
            </a:r>
            <a:r>
              <a:rPr lang="el-GR" sz="2000" dirty="0" smtClean="0"/>
              <a:t>, R. E. </a:t>
            </a:r>
            <a:r>
              <a:rPr lang="el-GR" sz="2000" dirty="0" err="1" smtClean="0"/>
              <a:t>Sneed</a:t>
            </a:r>
            <a:r>
              <a:rPr lang="el-GR" sz="2000" dirty="0" smtClean="0"/>
              <a:t>, and T. J. </a:t>
            </a:r>
            <a:r>
              <a:rPr lang="el-GR" sz="2000" dirty="0" err="1" smtClean="0"/>
              <a:t>Schilty</a:t>
            </a:r>
            <a:r>
              <a:rPr lang="el-GR" sz="2000" dirty="0" smtClean="0"/>
              <a:t> (</a:t>
            </a:r>
            <a:r>
              <a:rPr lang="el-GR" sz="2000" dirty="0" err="1" smtClean="0"/>
              <a:t>Eds</a:t>
            </a:r>
            <a:r>
              <a:rPr lang="el-GR" sz="2000" dirty="0" smtClean="0"/>
              <a:t>.) 1983. </a:t>
            </a:r>
            <a:r>
              <a:rPr lang="el-GR" sz="2000" dirty="0" err="1" smtClean="0"/>
              <a:t>Irrigation</a:t>
            </a:r>
            <a:r>
              <a:rPr lang="el-GR" sz="2000" dirty="0" smtClean="0"/>
              <a:t>, (</a:t>
            </a:r>
            <a:r>
              <a:rPr lang="el-GR" sz="2000" dirty="0" err="1" smtClean="0"/>
              <a:t>formerly</a:t>
            </a:r>
            <a:r>
              <a:rPr lang="el-GR" sz="2000" dirty="0" smtClean="0"/>
              <a:t> </a:t>
            </a:r>
            <a:r>
              <a:rPr lang="el-GR" sz="2000" dirty="0" err="1" smtClean="0"/>
              <a:t>Sprinkler</a:t>
            </a:r>
            <a:r>
              <a:rPr lang="el-GR" sz="2000" dirty="0" smtClean="0"/>
              <a:t> </a:t>
            </a:r>
            <a:r>
              <a:rPr lang="el-GR" sz="2000" dirty="0" err="1" smtClean="0"/>
              <a:t>Irrigation</a:t>
            </a:r>
            <a:r>
              <a:rPr lang="el-GR" sz="2000" dirty="0" smtClean="0"/>
              <a:t>), 5th </a:t>
            </a:r>
            <a:r>
              <a:rPr lang="el-GR" sz="2000" dirty="0" err="1" smtClean="0"/>
              <a:t>ed</a:t>
            </a:r>
            <a:r>
              <a:rPr lang="el-GR" sz="2000" dirty="0" smtClean="0"/>
              <a:t>. </a:t>
            </a:r>
            <a:r>
              <a:rPr lang="el-GR" sz="2000" dirty="0" err="1" smtClean="0"/>
              <a:t>Arlington</a:t>
            </a:r>
            <a:r>
              <a:rPr lang="el-GR" sz="2000" dirty="0" smtClean="0"/>
              <a:t>, </a:t>
            </a:r>
            <a:r>
              <a:rPr lang="el-GR" sz="2000" dirty="0" err="1" smtClean="0"/>
              <a:t>Virginia</a:t>
            </a:r>
            <a:r>
              <a:rPr lang="el-GR" sz="2000" dirty="0" smtClean="0"/>
              <a:t> : The </a:t>
            </a:r>
            <a:r>
              <a:rPr lang="el-GR" sz="2000" dirty="0" err="1" smtClean="0"/>
              <a:t>Irrigation</a:t>
            </a:r>
            <a:r>
              <a:rPr lang="el-GR" sz="2000" dirty="0" smtClean="0"/>
              <a:t> Association.</a:t>
            </a:r>
          </a:p>
          <a:p>
            <a:pPr marL="0" indent="0">
              <a:lnSpc>
                <a:spcPct val="100000"/>
              </a:lnSpc>
              <a:buNone/>
            </a:pPr>
            <a:endParaRPr lang="el-GR" sz="2000" dirty="0"/>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22</a:t>
            </a:fld>
            <a:endParaRPr lang="el-GR" sz="1400" dirty="0">
              <a:solidFill>
                <a:schemeClr val="tx1"/>
              </a:solidFill>
            </a:endParaRPr>
          </a:p>
        </p:txBody>
      </p:sp>
    </p:spTree>
    <p:extLst>
      <p:ext uri="{BB962C8B-B14F-4D97-AF65-F5344CB8AC3E}">
        <p14:creationId xmlns:p14="http://schemas.microsoft.com/office/powerpoint/2010/main" val="1197589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smtClean="0"/>
              <a:t>Τέλος ενότητας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44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Μέγας Χρήστος</a:t>
            </a:r>
            <a:endParaRPr lang="el-GR" sz="2000" dirty="0">
              <a:solidFill>
                <a:schemeClr val="tx1">
                  <a:lumMod val="65000"/>
                  <a:lumOff val="35000"/>
                </a:schemeClr>
              </a:solidFill>
            </a:endParaRPr>
          </a:p>
        </p:txBody>
      </p:sp>
      <p:pic>
        <p:nvPicPr>
          <p:cNvPr id="6" name="Εικόνα 1" descr=" Λογότυπο για άδειες χρήσης creative commons, b y, n c, s a ">
            <a:hlinkClick r:id="rId3" tooltip="Μετάβαση στην Άδεια Χρήσης"/>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959" y="5949280"/>
            <a:ext cx="1583921" cy="554177"/>
          </a:xfrm>
          <a:prstGeom prst="rect">
            <a:avLst/>
          </a:prstGeom>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37565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cap="none" dirty="0" smtClean="0"/>
              <a:t>Σημειώματα</a:t>
            </a:r>
            <a:endParaRPr lang="el-GR" cap="none" dirty="0"/>
          </a:p>
        </p:txBody>
      </p:sp>
    </p:spTree>
    <p:extLst>
      <p:ext uri="{BB962C8B-B14F-4D97-AF65-F5344CB8AC3E}">
        <p14:creationId xmlns:p14="http://schemas.microsoft.com/office/powerpoint/2010/main" val="2543429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57200" y="274638"/>
            <a:ext cx="8229600" cy="1143000"/>
          </a:xfrm>
        </p:spPr>
        <p:txBody>
          <a:bodyPr>
            <a:noAutofit/>
          </a:bodyPr>
          <a:lstStyle/>
          <a:p>
            <a:r>
              <a:rPr lang="el-GR" sz="4000" b="1" dirty="0"/>
              <a:t>Σημείωμα Ιστορικού </a:t>
            </a:r>
            <a:r>
              <a:rPr lang="el-GR" sz="4000" b="1" dirty="0" smtClean="0"/>
              <a:t/>
            </a:r>
            <a:br>
              <a:rPr lang="el-GR" sz="4000" b="1" dirty="0" smtClean="0"/>
            </a:br>
            <a:r>
              <a:rPr lang="el-GR" sz="4000" b="1" dirty="0" smtClean="0"/>
              <a:t>Εκδόσεων</a:t>
            </a:r>
            <a:r>
              <a:rPr lang="en-US" sz="4000" b="1" dirty="0" smtClean="0"/>
              <a:t> </a:t>
            </a:r>
            <a:r>
              <a:rPr lang="el-GR" sz="4000" b="1" dirty="0" smtClean="0"/>
              <a:t>Έργου</a:t>
            </a:r>
            <a:endParaRPr lang="el-GR" sz="4000" b="1" dirty="0"/>
          </a:p>
        </p:txBody>
      </p:sp>
      <p:sp>
        <p:nvSpPr>
          <p:cNvPr id="5" name="Θέση περιεχομένου 1"/>
          <p:cNvSpPr>
            <a:spLocks noGrp="1"/>
          </p:cNvSpPr>
          <p:nvPr>
            <p:ph idx="1"/>
          </p:nvPr>
        </p:nvSpPr>
        <p:spPr/>
        <p:txBody>
          <a:bodyPr>
            <a:normAutofit/>
          </a:bodyPr>
          <a:lstStyle/>
          <a:p>
            <a:pPr marL="0" indent="0">
              <a:spcBef>
                <a:spcPts val="0"/>
              </a:spcBef>
              <a:buNone/>
            </a:pPr>
            <a:endParaRPr lang="el-GR" sz="2000" dirty="0" smtClean="0"/>
          </a:p>
          <a:p>
            <a:pPr marL="0" indent="0">
              <a:spcBef>
                <a:spcPts val="0"/>
              </a:spcBef>
              <a:spcAft>
                <a:spcPts val="4200"/>
              </a:spcAft>
              <a:buNone/>
            </a:pPr>
            <a:r>
              <a:rPr lang="el-GR" sz="2800" dirty="0" smtClean="0"/>
              <a:t>Το </a:t>
            </a:r>
            <a:r>
              <a:rPr lang="el-GR" sz="2800" dirty="0"/>
              <a:t>παρόν έργο αποτελεί την έκδοση </a:t>
            </a:r>
            <a:r>
              <a:rPr lang="en-US" sz="2800" dirty="0" smtClean="0"/>
              <a:t>1</a:t>
            </a:r>
            <a:r>
              <a:rPr lang="el-GR" sz="2800" dirty="0" smtClean="0"/>
              <a:t>.</a:t>
            </a:r>
            <a:r>
              <a:rPr lang="en-US" sz="2800" dirty="0" smtClean="0"/>
              <a:t>00</a:t>
            </a:r>
            <a:r>
              <a:rPr lang="el-GR" sz="2800" dirty="0" smtClean="0"/>
              <a:t>.</a:t>
            </a:r>
            <a:endParaRPr lang="el-GR" sz="2800" dirty="0"/>
          </a:p>
          <a:p>
            <a:pPr marL="0" indent="0">
              <a:spcBef>
                <a:spcPts val="0"/>
              </a:spcBef>
              <a:spcAft>
                <a:spcPts val="1800"/>
              </a:spcAft>
              <a:buNone/>
            </a:pPr>
            <a:r>
              <a:rPr lang="el-GR" sz="2400" dirty="0" smtClean="0"/>
              <a:t>Έχουν προηγηθεί οι κάτωθι εκδόσεις:</a:t>
            </a:r>
          </a:p>
          <a:p>
            <a:pPr lvl="1">
              <a:spcBef>
                <a:spcPts val="0"/>
              </a:spcBef>
              <a:spcAft>
                <a:spcPts val="1200"/>
              </a:spcAft>
              <a:buFont typeface="Arial" panose="020B0604020202020204" pitchFamily="34" charset="0"/>
              <a:buChar char="•"/>
            </a:pPr>
            <a:r>
              <a:rPr lang="el-GR" sz="2000" dirty="0" smtClean="0"/>
              <a:t>Έκδοση </a:t>
            </a:r>
            <a:r>
              <a:rPr lang="el-GR" sz="2000" dirty="0" smtClean="0">
                <a:solidFill>
                  <a:srgbClr val="FF0000"/>
                </a:solidFill>
              </a:rPr>
              <a:t>Χ1</a:t>
            </a:r>
            <a:r>
              <a:rPr lang="el-GR" sz="2000" dirty="0" smtClean="0"/>
              <a:t>.</a:t>
            </a:r>
            <a:r>
              <a:rPr lang="el-GR" sz="2000" dirty="0" smtClean="0">
                <a:solidFill>
                  <a:srgbClr val="FF0000"/>
                </a:solidFill>
              </a:rPr>
              <a:t>Υ1Ζ1</a:t>
            </a:r>
            <a:r>
              <a:rPr lang="el-GR" sz="2000" dirty="0" smtClean="0"/>
              <a:t> διαθέσιμη εδώ. </a:t>
            </a:r>
            <a:r>
              <a:rPr lang="el-GR" sz="2000" dirty="0" smtClean="0">
                <a:solidFill>
                  <a:srgbClr val="92D050"/>
                </a:solidFill>
              </a:rPr>
              <a:t>(Συνδέστε στο «εδώ» τον </a:t>
            </a:r>
            <a:r>
              <a:rPr lang="el-GR" sz="2000" dirty="0" err="1" smtClean="0">
                <a:solidFill>
                  <a:srgbClr val="92D050"/>
                </a:solidFill>
              </a:rPr>
              <a:t>υπερσύνδεσμο</a:t>
            </a:r>
            <a:r>
              <a:rPr lang="el-GR" sz="2000" dirty="0" smtClean="0">
                <a:solidFill>
                  <a:srgbClr val="92D050"/>
                </a:solidFill>
              </a:rPr>
              <a:t>). </a:t>
            </a:r>
          </a:p>
          <a:p>
            <a:pPr lvl="1">
              <a:spcBef>
                <a:spcPts val="0"/>
              </a:spcBef>
              <a:spcAft>
                <a:spcPts val="1200"/>
              </a:spcAft>
              <a:buFont typeface="Arial" panose="020B0604020202020204" pitchFamily="34" charset="0"/>
              <a:buChar char="•"/>
            </a:pPr>
            <a:r>
              <a:rPr lang="el-GR" sz="2000" dirty="0" smtClean="0"/>
              <a:t>Έκδοση </a:t>
            </a:r>
            <a:r>
              <a:rPr lang="el-GR" sz="2000" dirty="0" smtClean="0">
                <a:solidFill>
                  <a:srgbClr val="FF0000"/>
                </a:solidFill>
              </a:rPr>
              <a:t>Χ2</a:t>
            </a:r>
            <a:r>
              <a:rPr lang="el-GR" sz="2000" dirty="0" smtClean="0"/>
              <a:t>.</a:t>
            </a:r>
            <a:r>
              <a:rPr lang="el-GR" sz="2000" dirty="0" smtClean="0">
                <a:solidFill>
                  <a:srgbClr val="FF0000"/>
                </a:solidFill>
              </a:rPr>
              <a:t>Υ2Ζ2</a:t>
            </a:r>
            <a:r>
              <a:rPr lang="el-GR" sz="2000" dirty="0" smtClean="0"/>
              <a:t> διαθέσιμη εδώ. </a:t>
            </a:r>
            <a:r>
              <a:rPr lang="el-GR" sz="2000" dirty="0" smtClean="0">
                <a:solidFill>
                  <a:srgbClr val="92D050"/>
                </a:solidFill>
              </a:rPr>
              <a:t>(Συνδέστε στο «εδώ» τον </a:t>
            </a:r>
            <a:r>
              <a:rPr lang="el-GR" sz="2000" dirty="0" err="1" smtClean="0">
                <a:solidFill>
                  <a:srgbClr val="92D050"/>
                </a:solidFill>
              </a:rPr>
              <a:t>υπερσύνδεσμο</a:t>
            </a:r>
            <a:r>
              <a:rPr lang="el-GR" sz="2000" dirty="0" smtClean="0">
                <a:solidFill>
                  <a:srgbClr val="92D050"/>
                </a:solidFill>
              </a:rPr>
              <a:t>). </a:t>
            </a:r>
          </a:p>
          <a:p>
            <a:pPr lvl="1">
              <a:spcBef>
                <a:spcPts val="0"/>
              </a:spcBef>
              <a:buFont typeface="Arial" panose="020B0604020202020204" pitchFamily="34" charset="0"/>
              <a:buChar char="•"/>
            </a:pPr>
            <a:r>
              <a:rPr lang="el-GR" sz="2000" dirty="0" smtClean="0"/>
              <a:t>Έκδοση </a:t>
            </a:r>
            <a:r>
              <a:rPr lang="el-GR" sz="2000" dirty="0" smtClean="0">
                <a:solidFill>
                  <a:srgbClr val="FF0000"/>
                </a:solidFill>
              </a:rPr>
              <a:t>Χ3</a:t>
            </a:r>
            <a:r>
              <a:rPr lang="el-GR" sz="2000" dirty="0" smtClean="0"/>
              <a:t>.</a:t>
            </a:r>
            <a:r>
              <a:rPr lang="el-GR" sz="2000" dirty="0" smtClean="0">
                <a:solidFill>
                  <a:srgbClr val="FF0000"/>
                </a:solidFill>
              </a:rPr>
              <a:t>Υ3Ζ3</a:t>
            </a:r>
            <a:r>
              <a:rPr lang="el-GR" sz="2000" dirty="0" smtClean="0"/>
              <a:t> διαθέσιμη εδώ. </a:t>
            </a:r>
            <a:r>
              <a:rPr lang="el-GR" sz="2000" dirty="0" smtClean="0">
                <a:solidFill>
                  <a:srgbClr val="92D050"/>
                </a:solidFill>
              </a:rPr>
              <a:t>(Συνδέστε στο «εδώ» τον </a:t>
            </a:r>
            <a:r>
              <a:rPr lang="el-GR" sz="2000" dirty="0" err="1" smtClean="0">
                <a:solidFill>
                  <a:srgbClr val="92D050"/>
                </a:solidFill>
              </a:rPr>
              <a:t>υπερσύνδεσμο</a:t>
            </a:r>
            <a:r>
              <a:rPr lang="el-GR" sz="2000" dirty="0" smtClean="0">
                <a:solidFill>
                  <a:srgbClr val="92D050"/>
                </a:solidFill>
              </a:rPr>
              <a:t>). </a:t>
            </a:r>
          </a:p>
          <a:p>
            <a:endParaRPr lang="el-GR" sz="2000" dirty="0"/>
          </a:p>
        </p:txBody>
      </p:sp>
    </p:spTree>
    <p:extLst>
      <p:ext uri="{BB962C8B-B14F-4D97-AF65-F5344CB8AC3E}">
        <p14:creationId xmlns:p14="http://schemas.microsoft.com/office/powerpoint/2010/main" val="2402597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a:t>Σημείωμα </a:t>
            </a:r>
            <a:r>
              <a:rPr lang="el-GR" b="1" dirty="0" smtClean="0"/>
              <a:t>Αναφοράς</a:t>
            </a:r>
            <a:endParaRPr lang="el-GR" b="1" dirty="0"/>
          </a:p>
        </p:txBody>
      </p:sp>
      <p:sp>
        <p:nvSpPr>
          <p:cNvPr id="3" name="Θέση περιεχομένου 1"/>
          <p:cNvSpPr>
            <a:spLocks noGrp="1"/>
          </p:cNvSpPr>
          <p:nvPr>
            <p:ph idx="1"/>
          </p:nvPr>
        </p:nvSpPr>
        <p:spPr/>
        <p:txBody>
          <a:bodyPr>
            <a:normAutofit/>
          </a:bodyPr>
          <a:lstStyle/>
          <a:p>
            <a:pPr marL="0" indent="0">
              <a:buNone/>
            </a:pPr>
            <a:endParaRPr lang="el-GR" sz="2400" dirty="0" smtClean="0"/>
          </a:p>
          <a:p>
            <a:pPr marL="0" indent="0">
              <a:buNone/>
            </a:pPr>
            <a:endParaRPr lang="el-GR" sz="2400" dirty="0"/>
          </a:p>
          <a:p>
            <a:pPr marL="0" indent="0">
              <a:buNone/>
            </a:pPr>
            <a:r>
              <a:rPr lang="en-US" sz="2400" dirty="0" smtClean="0"/>
              <a:t>Copyright</a:t>
            </a:r>
            <a:r>
              <a:rPr lang="el-GR" sz="2400" dirty="0" smtClean="0"/>
              <a:t> Τεχνολογικό Εκπαιδευτικό Ίδρυμα Θεσσαλίας</a:t>
            </a:r>
            <a:r>
              <a:rPr lang="en-US" sz="2400" dirty="0" smtClean="0"/>
              <a:t>, </a:t>
            </a:r>
            <a:r>
              <a:rPr lang="el-GR" sz="2400" dirty="0" smtClean="0"/>
              <a:t>Παναγιώτης </a:t>
            </a:r>
            <a:r>
              <a:rPr lang="el-GR" sz="2400" dirty="0" err="1" smtClean="0"/>
              <a:t>Βύρλας</a:t>
            </a:r>
            <a:r>
              <a:rPr lang="el-GR" sz="2400" dirty="0" smtClean="0"/>
              <a:t> 2015. Παναγιώτης </a:t>
            </a:r>
            <a:r>
              <a:rPr lang="el-GR" sz="2400" dirty="0" err="1" smtClean="0"/>
              <a:t>Βύρλας</a:t>
            </a:r>
            <a:r>
              <a:rPr lang="el-GR" sz="2400" dirty="0" smtClean="0"/>
              <a:t> </a:t>
            </a:r>
            <a:br>
              <a:rPr lang="el-GR" sz="2400" dirty="0" smtClean="0"/>
            </a:br>
            <a:r>
              <a:rPr lang="el-GR" sz="2400" dirty="0" smtClean="0"/>
              <a:t>«Αρδευτική Μηχανική» Έκδοση 1.0 Λάρισα  01/09/2015 . </a:t>
            </a:r>
            <a:r>
              <a:rPr lang="el-GR" sz="2400" dirty="0"/>
              <a:t>Διαθέσιμο από τη δικτυακή </a:t>
            </a:r>
            <a:r>
              <a:rPr lang="el-GR" sz="2400" dirty="0" smtClean="0"/>
              <a:t>διεύθυνση: </a:t>
            </a:r>
            <a:r>
              <a:rPr lang="en-US" sz="2400" dirty="0" smtClean="0">
                <a:solidFill>
                  <a:srgbClr val="FF0000"/>
                </a:solidFill>
                <a:hlinkClick r:id="rId3" tooltip="Μετάβαση στην ιστοσελίδα του μαθήματος"/>
              </a:rPr>
              <a:t>http://cdev.teilar.gr/courses/AGR100/index.php</a:t>
            </a:r>
            <a:r>
              <a:rPr lang="el-GR" sz="2400" dirty="0" smtClean="0"/>
              <a:t>.</a:t>
            </a:r>
            <a:endParaRPr lang="el-GR" sz="2400" dirty="0"/>
          </a:p>
          <a:p>
            <a:endParaRPr lang="el-GR" sz="2000" dirty="0"/>
          </a:p>
        </p:txBody>
      </p:sp>
    </p:spTree>
    <p:extLst>
      <p:ext uri="{BB962C8B-B14F-4D97-AF65-F5344CB8AC3E}">
        <p14:creationId xmlns:p14="http://schemas.microsoft.com/office/powerpoint/2010/main" val="835106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a:t>Σημείωμα </a:t>
            </a:r>
            <a:r>
              <a:rPr lang="el-GR" b="1" dirty="0" smtClean="0"/>
              <a:t>Αδειοδότησης</a:t>
            </a:r>
            <a:endParaRPr lang="el-GR" b="1" dirty="0"/>
          </a:p>
        </p:txBody>
      </p:sp>
      <p:sp>
        <p:nvSpPr>
          <p:cNvPr id="3" name="Θέση περιεχομένου 1"/>
          <p:cNvSpPr>
            <a:spLocks noGrp="1"/>
          </p:cNvSpPr>
          <p:nvPr>
            <p:ph idx="1"/>
          </p:nvPr>
        </p:nvSpPr>
        <p:spPr>
          <a:xfrm>
            <a:off x="457200" y="1524000"/>
            <a:ext cx="8229600" cy="1905000"/>
          </a:xfrm>
        </p:spPr>
        <p:txBody>
          <a:bodyPr>
            <a:noAutofit/>
          </a:bodyPr>
          <a:lstStyle/>
          <a:p>
            <a:pPr>
              <a:spcBef>
                <a:spcPts val="0"/>
              </a:spcBef>
            </a:pPr>
            <a:r>
              <a:rPr lang="el-GR" sz="2000" dirty="0" smtClean="0"/>
              <a:t>Το </a:t>
            </a:r>
            <a:r>
              <a:rPr lang="el-GR" sz="2000" dirty="0"/>
              <a:t>παρόν υλικό διατίθεται με τους όρους της άδειας χρήσης </a:t>
            </a:r>
            <a:r>
              <a:rPr lang="en-US" sz="2000" dirty="0" smtClean="0"/>
              <a:t>Creative Commons</a:t>
            </a:r>
            <a:r>
              <a:rPr lang="el-GR" sz="2000" dirty="0" smtClean="0"/>
              <a:t>: Αναφορά - </a:t>
            </a:r>
            <a:r>
              <a:rPr lang="el-GR" sz="2000" dirty="0"/>
              <a:t>Μη Εμπορική </a:t>
            </a:r>
            <a:r>
              <a:rPr lang="el-GR" sz="2000" dirty="0" smtClean="0"/>
              <a:t>Χρήση - </a:t>
            </a:r>
            <a:r>
              <a:rPr lang="el-GR" sz="2000" dirty="0"/>
              <a:t>Παρόμοια </a:t>
            </a:r>
            <a:r>
              <a:rPr lang="el-GR" sz="2000" dirty="0" smtClean="0"/>
              <a:t>Διανομή, </a:t>
            </a:r>
            <a:r>
              <a:rPr lang="el-GR" sz="2000" dirty="0"/>
              <a:t>4.0 [1] ή μεταγενέστερη, Διεθνής </a:t>
            </a:r>
            <a:r>
              <a:rPr lang="el-GR" sz="2000" dirty="0" smtClean="0"/>
              <a:t>Έκδοση.</a:t>
            </a:r>
            <a:r>
              <a:rPr lang="en-US" sz="2000" dirty="0" smtClean="0"/>
              <a:t> </a:t>
            </a:r>
            <a:r>
              <a:rPr lang="el-GR" sz="2000" dirty="0" smtClean="0"/>
              <a:t>Εξαιρούνται </a:t>
            </a:r>
            <a:r>
              <a:rPr lang="el-GR" sz="2000" dirty="0"/>
              <a:t>τα αυτοτελή έργα τρίτων π.χ. φωτογραφίες, διαγράμματα </a:t>
            </a:r>
            <a:r>
              <a:rPr lang="el-GR" sz="2000" dirty="0" smtClean="0"/>
              <a:t>κ.λπ., 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Εικόνα 1" descr=" Λογότυπο για άδειες χρήσης creative commons, b y, n c, s a " title="Λογότυπο creative commons">
            <a:hlinkClick r:id="rId4" tooltip="Μετάβαση στην Άδεια Χρήσης"/>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1422" y="358140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περιεχομένου 2"/>
          <p:cNvSpPr txBox="1"/>
          <p:nvPr/>
        </p:nvSpPr>
        <p:spPr>
          <a:xfrm>
            <a:off x="533400" y="4224704"/>
            <a:ext cx="8229600" cy="2252296"/>
          </a:xfrm>
          <a:prstGeom prst="rect">
            <a:avLst/>
          </a:prstGeom>
        </p:spPr>
        <p:txBody>
          <a:bodyPr vert="horz" wrap="square" lIns="91440" tIns="45720" rIns="91440" bIns="45720" rtlCol="0" anchor="ctr">
            <a:normAutofit/>
          </a:bodyPr>
          <a:lstStyle/>
          <a:p>
            <a:pPr>
              <a:spcAft>
                <a:spcPts val="600"/>
              </a:spcAft>
            </a:pPr>
            <a:r>
              <a:rPr lang="el-GR" sz="1400" dirty="0"/>
              <a:t>[1] </a:t>
            </a:r>
            <a:r>
              <a:rPr lang="en-US" sz="1400" dirty="0" smtClean="0">
                <a:hlinkClick r:id="rId4" tooltip="Μετάβαση στην Άδεια Χρήσης"/>
              </a:rPr>
              <a:t>http://creativecommons.org/licenses/by-nc-sa/4.0/</a:t>
            </a:r>
            <a:endParaRPr lang="el-GR" sz="1400" dirty="0"/>
          </a:p>
          <a:p>
            <a:r>
              <a:rPr lang="el-GR" sz="1400" dirty="0"/>
              <a:t>Ως </a:t>
            </a:r>
            <a:r>
              <a:rPr lang="el-GR" sz="1400" b="1" dirty="0"/>
              <a:t>Μη Εμπορική</a:t>
            </a:r>
            <a:r>
              <a:rPr lang="el-GR" sz="1400" dirty="0"/>
              <a:t> ορίζεται η χρήση:</a:t>
            </a:r>
          </a:p>
          <a:p>
            <a:pPr marL="800100" lvl="1" indent="-342900">
              <a:buFont typeface="Arial" panose="020B0604020202020204" pitchFamily="34" charset="0"/>
              <a:buChar char="•"/>
            </a:pP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r>
              <a:rPr lang="el-GR" sz="1400" dirty="0"/>
              <a:t>,</a:t>
            </a:r>
          </a:p>
          <a:p>
            <a:pPr marL="800100" lvl="1" indent="-342900">
              <a:buFont typeface="Arial" panose="020B0604020202020204" pitchFamily="34" charset="0"/>
              <a:buChar char="•"/>
            </a:pPr>
            <a:r>
              <a:rPr lang="el-GR" sz="1400" dirty="0"/>
              <a:t>που</a:t>
            </a:r>
            <a:r>
              <a:rPr lang="en-GB" sz="1400" dirty="0"/>
              <a:t> </a:t>
            </a:r>
            <a:r>
              <a:rPr lang="el-GR" sz="1400" dirty="0"/>
              <a:t>δεν περιλαμβάνει οικονομική συναλλαγή ως προϋπόθεση για τη χρήση ή πρόσβαση στο </a:t>
            </a:r>
            <a:r>
              <a:rPr lang="el-GR" sz="1400" dirty="0" smtClean="0"/>
              <a:t>έργο,</a:t>
            </a:r>
            <a:endParaRPr lang="el-GR" sz="1400" dirty="0"/>
          </a:p>
          <a:p>
            <a:pPr marL="800100" lvl="1" indent="-342900">
              <a:spcAft>
                <a:spcPts val="600"/>
              </a:spcAft>
              <a:buFont typeface="Arial" panose="020B0604020202020204" pitchFamily="34" charset="0"/>
              <a:buChar char="•"/>
            </a:pPr>
            <a:r>
              <a:rPr lang="el-GR" sz="1400" dirty="0"/>
              <a:t>που</a:t>
            </a:r>
            <a:r>
              <a:rPr lang="en-GB" sz="1400" dirty="0"/>
              <a:t> </a:t>
            </a:r>
            <a:r>
              <a:rPr lang="el-GR" sz="1400" dirty="0"/>
              <a:t>δεν προσπορίζει στο διανομέα του έργου και</a:t>
            </a:r>
            <a:r>
              <a:rPr lang="en-GB" sz="1400" dirty="0"/>
              <a:t> </a:t>
            </a:r>
            <a:r>
              <a:rPr lang="el-GR" sz="1400" dirty="0" err="1"/>
              <a:t>αδειοδόχο</a:t>
            </a:r>
            <a:r>
              <a:rPr lang="en-GB" sz="1400" dirty="0"/>
              <a:t> </a:t>
            </a:r>
            <a:r>
              <a:rPr lang="el-GR" sz="1400" dirty="0"/>
              <a:t>έμμεσο οικονομικό όφελος (π.χ. διαφημίσεις) από την προβολή του έργου σε διαδικτυακό </a:t>
            </a:r>
            <a:r>
              <a:rPr lang="el-GR" sz="1400" dirty="0" smtClean="0"/>
              <a:t>τόπο.</a:t>
            </a:r>
            <a:endParaRPr lang="el-GR" sz="1400" dirty="0"/>
          </a:p>
          <a:p>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r>
              <a:rPr lang="el-GR" sz="1400" dirty="0" smtClean="0"/>
              <a:t>.</a:t>
            </a:r>
            <a:endParaRPr lang="el-GR" sz="1400" dirty="0"/>
          </a:p>
        </p:txBody>
      </p:sp>
    </p:spTree>
    <p:custDataLst>
      <p:tags r:id="rId1"/>
    </p:custDataLst>
    <p:extLst>
      <p:ext uri="{BB962C8B-B14F-4D97-AF65-F5344CB8AC3E}">
        <p14:creationId xmlns:p14="http://schemas.microsoft.com/office/powerpoint/2010/main" val="11516761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Autofit/>
          </a:bodyPr>
          <a:lstStyle/>
          <a:p>
            <a:r>
              <a:rPr lang="el-GR" sz="4000" b="1" dirty="0"/>
              <a:t>Σημείωμα Χρήσης </a:t>
            </a:r>
            <a:r>
              <a:rPr lang="el-GR" sz="4000" b="1" dirty="0" smtClean="0"/>
              <a:t>Έργων Τρίτων</a:t>
            </a:r>
            <a:r>
              <a:rPr lang="en-US" sz="4000" b="1" dirty="0" smtClean="0"/>
              <a:t> </a:t>
            </a:r>
            <a:r>
              <a:rPr lang="el-GR" sz="4000" b="1" dirty="0" smtClean="0"/>
              <a:t/>
            </a:r>
            <a:br>
              <a:rPr lang="el-GR" sz="4000" b="1" dirty="0" smtClean="0"/>
            </a:br>
            <a:r>
              <a:rPr lang="en-US" sz="4000" b="1" dirty="0" smtClean="0"/>
              <a:t>(1/2)</a:t>
            </a:r>
            <a:endParaRPr lang="el-GR" sz="4000" b="1" dirty="0"/>
          </a:p>
        </p:txBody>
      </p:sp>
      <p:sp>
        <p:nvSpPr>
          <p:cNvPr id="3" name="Θέση περιεχομένου 1"/>
          <p:cNvSpPr>
            <a:spLocks noGrp="1"/>
          </p:cNvSpPr>
          <p:nvPr>
            <p:ph idx="1"/>
          </p:nvPr>
        </p:nvSpPr>
        <p:spPr/>
        <p:txBody>
          <a:bodyPr>
            <a:noAutofit/>
          </a:bodyPr>
          <a:lstStyle/>
          <a:p>
            <a:pPr marL="0" indent="0">
              <a:buNone/>
            </a:pPr>
            <a:r>
              <a:rPr lang="el-GR" sz="2400" dirty="0" smtClean="0"/>
              <a:t>Το </a:t>
            </a:r>
            <a:r>
              <a:rPr lang="el-GR" sz="2400" dirty="0"/>
              <a:t>Έργο αυτό κάνει χρήση των ακόλουθων έργων:</a:t>
            </a:r>
          </a:p>
          <a:p>
            <a:pPr marL="0" indent="0">
              <a:buNone/>
            </a:pPr>
            <a:r>
              <a:rPr lang="el-GR" sz="2400" b="1" dirty="0" smtClean="0"/>
              <a:t>Εικόνες/Σχήματα/Διαγράμματα</a:t>
            </a:r>
            <a:r>
              <a:rPr lang="en-US" sz="2400" b="1" dirty="0" smtClean="0"/>
              <a:t>/</a:t>
            </a:r>
            <a:r>
              <a:rPr lang="el-GR" sz="2400" b="1" dirty="0" smtClean="0"/>
              <a:t>Φωτογραφίες</a:t>
            </a:r>
          </a:p>
          <a:p>
            <a:pPr marL="0" indent="0">
              <a:buNone/>
            </a:pPr>
            <a:r>
              <a:rPr lang="el-GR" sz="2000" dirty="0" smtClean="0">
                <a:solidFill>
                  <a:srgbClr val="FF0000"/>
                </a:solidFill>
              </a:rPr>
              <a:t>Εικόνα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a:t>
            </a:r>
            <a:r>
              <a:rPr lang="el-GR" sz="2000" dirty="0">
                <a:solidFill>
                  <a:srgbClr val="FF0000"/>
                </a:solidFill>
              </a:rPr>
              <a:t>πηγή</a:t>
            </a:r>
            <a:r>
              <a:rPr lang="el-GR" sz="2000" dirty="0" smtClean="0">
                <a:solidFill>
                  <a:srgbClr val="FF0000"/>
                </a:solidFill>
              </a:rPr>
              <a:t>&gt;&lt;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4: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5: </a:t>
            </a:r>
            <a:r>
              <a:rPr lang="el-GR" sz="2000" dirty="0">
                <a:solidFill>
                  <a:srgbClr val="FF0000"/>
                </a:solidFill>
              </a:rPr>
              <a:t>&lt;αναφορά&gt;&lt;άδεια με την οποία διατίθεται&gt; &lt;</a:t>
            </a:r>
            <a:r>
              <a:rPr lang="el-GR" sz="2000" dirty="0" err="1">
                <a:solidFill>
                  <a:srgbClr val="FF0000"/>
                </a:solidFill>
              </a:rPr>
              <a:t>σύνδεσμος</a:t>
            </a:r>
            <a:r>
              <a:rPr lang="el-GR" sz="2000" dirty="0" err="1" smtClean="0">
                <a:solidFill>
                  <a:srgbClr val="FF0000"/>
                </a:solidFill>
              </a:rPr>
              <a:t>&gt;&lt;πηγή&gt;&lt;</a:t>
            </a:r>
            <a:r>
              <a:rPr lang="el-GR" sz="2000" dirty="0" err="1">
                <a:solidFill>
                  <a:srgbClr val="FF0000"/>
                </a:solidFill>
              </a:rPr>
              <a:t>κ.τ.λ</a:t>
            </a:r>
            <a:r>
              <a:rPr lang="el-GR" sz="2000" dirty="0" smtClean="0">
                <a:solidFill>
                  <a:srgbClr val="FF0000"/>
                </a:solidFill>
              </a:rPr>
              <a:t>&gt;</a:t>
            </a:r>
            <a:endParaRPr lang="el-GR" sz="2000" dirty="0">
              <a:solidFill>
                <a:srgbClr val="FF0000"/>
              </a:solidFill>
            </a:endParaRPr>
          </a:p>
        </p:txBody>
      </p:sp>
    </p:spTree>
    <p:extLst>
      <p:ext uri="{BB962C8B-B14F-4D97-AF65-F5344CB8AC3E}">
        <p14:creationId xmlns:p14="http://schemas.microsoft.com/office/powerpoint/2010/main" val="2897622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Autofit/>
          </a:bodyPr>
          <a:lstStyle/>
          <a:p>
            <a:r>
              <a:rPr lang="el-GR" sz="4000" b="1" dirty="0"/>
              <a:t>Σημείωμα Χρήσης </a:t>
            </a:r>
            <a:r>
              <a:rPr lang="el-GR" sz="4000" b="1" dirty="0" smtClean="0"/>
              <a:t>Έργων Τρίτων</a:t>
            </a:r>
            <a:r>
              <a:rPr lang="en-US" sz="4000" b="1" dirty="0" smtClean="0"/>
              <a:t> </a:t>
            </a:r>
            <a:r>
              <a:rPr lang="el-GR" sz="4000" b="1" dirty="0" smtClean="0"/>
              <a:t/>
            </a:r>
            <a:br>
              <a:rPr lang="el-GR" sz="4000" b="1" dirty="0" smtClean="0"/>
            </a:br>
            <a:r>
              <a:rPr lang="en-US" sz="4000" b="1" dirty="0" smtClean="0"/>
              <a:t>(2/2)</a:t>
            </a:r>
            <a:r>
              <a:rPr lang="el-GR" sz="4000" b="1" dirty="0" smtClean="0"/>
              <a:t> </a:t>
            </a:r>
            <a:endParaRPr lang="el-GR" sz="4000" b="1" dirty="0"/>
          </a:p>
        </p:txBody>
      </p:sp>
      <p:sp>
        <p:nvSpPr>
          <p:cNvPr id="3" name="Θέση περιεχομένου 1"/>
          <p:cNvSpPr>
            <a:spLocks noGrp="1"/>
          </p:cNvSpPr>
          <p:nvPr>
            <p:ph idx="1"/>
          </p:nvPr>
        </p:nvSpPr>
        <p:spPr/>
        <p:txBody>
          <a:bodyPr>
            <a:normAutofit/>
          </a:bodyPr>
          <a:lstStyle/>
          <a:p>
            <a:pPr marL="0" indent="0">
              <a:buNone/>
            </a:pPr>
            <a:r>
              <a:rPr lang="el-GR" sz="2400" dirty="0" smtClean="0"/>
              <a:t>Το </a:t>
            </a:r>
            <a:r>
              <a:rPr lang="el-GR" sz="2400" dirty="0"/>
              <a:t>Έργο αυτό κάνει χρήση των ακόλουθων έργων:</a:t>
            </a:r>
          </a:p>
          <a:p>
            <a:pPr marL="0" indent="0">
              <a:buNone/>
            </a:pPr>
            <a:r>
              <a:rPr lang="el-GR" sz="2400" b="1" dirty="0" smtClean="0"/>
              <a:t>Πίνακες</a:t>
            </a:r>
          </a:p>
          <a:p>
            <a:pPr marL="0" indent="0">
              <a:buNone/>
            </a:pPr>
            <a:r>
              <a:rPr lang="el-GR" sz="2000" dirty="0" smtClean="0">
                <a:solidFill>
                  <a:srgbClr val="FF0000"/>
                </a:solidFill>
              </a:rPr>
              <a:t>Πίνακας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smtClean="0">
                <a:solidFill>
                  <a:srgbClr val="FF0000"/>
                </a:solidFill>
              </a:rPr>
              <a:t>Πίνακας 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smtClean="0">
                <a:solidFill>
                  <a:srgbClr val="FF0000"/>
                </a:solidFill>
              </a:rPr>
              <a:t>Πίνακας 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smtClean="0">
                <a:solidFill>
                  <a:srgbClr val="FF0000"/>
                </a:solidFill>
              </a:rPr>
              <a:t>κ.τ.λ</a:t>
            </a:r>
            <a:r>
              <a:rPr lang="el-GR" sz="2000" dirty="0" smtClean="0">
                <a:solidFill>
                  <a:srgbClr val="FF0000"/>
                </a:solidFill>
              </a:rPr>
              <a:t>&gt;</a:t>
            </a:r>
            <a:endParaRPr lang="el-GR" sz="2000" dirty="0">
              <a:solidFill>
                <a:srgbClr val="FF0000"/>
              </a:solidFill>
            </a:endParaRPr>
          </a:p>
        </p:txBody>
      </p:sp>
    </p:spTree>
    <p:extLst>
      <p:ext uri="{BB962C8B-B14F-4D97-AF65-F5344CB8AC3E}">
        <p14:creationId xmlns:p14="http://schemas.microsoft.com/office/powerpoint/2010/main" val="762143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Τίτλος 1"/>
          <p:cNvSpPr>
            <a:spLocks noGrp="1"/>
          </p:cNvSpPr>
          <p:nvPr>
            <p:ph type="title"/>
          </p:nvPr>
        </p:nvSpPr>
        <p:spPr>
          <a:xfrm>
            <a:off x="457200" y="274638"/>
            <a:ext cx="8229600" cy="1143000"/>
          </a:xfrm>
        </p:spPr>
        <p:txBody>
          <a:bodyPr/>
          <a:lstStyle/>
          <a:p>
            <a:pPr eaLnBrk="1" hangingPunct="1"/>
            <a:r>
              <a:rPr lang="el-GR" b="1" smtClean="0"/>
              <a:t>Σκοποί ενότητας </a:t>
            </a:r>
          </a:p>
        </p:txBody>
      </p:sp>
      <p:sp>
        <p:nvSpPr>
          <p:cNvPr id="5122" name="Θέση περιεχομένου 1"/>
          <p:cNvSpPr>
            <a:spLocks noGrp="1"/>
          </p:cNvSpPr>
          <p:nvPr>
            <p:ph idx="1"/>
          </p:nvPr>
        </p:nvSpPr>
        <p:spPr/>
        <p:txBody>
          <a:bodyPr>
            <a:normAutofit/>
          </a:bodyPr>
          <a:lstStyle/>
          <a:p>
            <a:pPr marL="0" indent="0" eaLnBrk="1" hangingPunct="1">
              <a:spcBef>
                <a:spcPts val="0"/>
              </a:spcBef>
              <a:spcAft>
                <a:spcPts val="1800"/>
              </a:spcAft>
              <a:buNone/>
            </a:pPr>
            <a:r>
              <a:rPr lang="el-GR" dirty="0" smtClean="0"/>
              <a:t>Ο αναγνώστης να μπορεί να:</a:t>
            </a:r>
          </a:p>
          <a:p>
            <a:pPr marL="1314450" lvl="2" indent="-514350" eaLnBrk="1" hangingPunct="1">
              <a:spcBef>
                <a:spcPts val="0"/>
              </a:spcBef>
              <a:buFont typeface="+mj-lt"/>
              <a:buAutoNum type="arabicParenR"/>
            </a:pPr>
            <a:endParaRPr lang="el-GR" sz="2800" dirty="0" smtClean="0"/>
          </a:p>
          <a:p>
            <a:pPr marL="1314450" lvl="2" indent="-514350" eaLnBrk="1" hangingPunct="1">
              <a:lnSpc>
                <a:spcPct val="150000"/>
              </a:lnSpc>
              <a:spcBef>
                <a:spcPts val="0"/>
              </a:spcBef>
              <a:buFont typeface="+mj-lt"/>
              <a:buAutoNum type="arabicParenR"/>
            </a:pPr>
            <a:r>
              <a:rPr lang="el-GR" sz="2800" dirty="0" smtClean="0"/>
              <a:t>Κατανοήσει την καταλληλόλητα καταιονισμού</a:t>
            </a:r>
          </a:p>
          <a:p>
            <a:pPr marL="1314450" lvl="2" indent="-514350">
              <a:lnSpc>
                <a:spcPct val="150000"/>
              </a:lnSpc>
              <a:spcBef>
                <a:spcPts val="0"/>
              </a:spcBef>
              <a:buFont typeface="+mj-lt"/>
              <a:buAutoNum type="arabicParenR"/>
            </a:pPr>
            <a:r>
              <a:rPr lang="el-GR" sz="2800" dirty="0" smtClean="0"/>
              <a:t>Κατανοήσει </a:t>
            </a:r>
            <a:r>
              <a:rPr lang="el-GR" sz="2800" dirty="0"/>
              <a:t>τα </a:t>
            </a:r>
            <a:r>
              <a:rPr lang="el-GR" sz="2800" dirty="0" smtClean="0"/>
              <a:t>πλεονεκτήματα καταιονισμού</a:t>
            </a:r>
            <a:endParaRPr lang="el-GR" sz="2800" dirty="0"/>
          </a:p>
          <a:p>
            <a:pPr marL="1314450" lvl="2" indent="-514350">
              <a:lnSpc>
                <a:spcPct val="150000"/>
              </a:lnSpc>
              <a:spcBef>
                <a:spcPts val="0"/>
              </a:spcBef>
              <a:buFont typeface="+mj-lt"/>
              <a:buAutoNum type="arabicParenR"/>
            </a:pPr>
            <a:r>
              <a:rPr lang="el-GR" sz="2800" dirty="0"/>
              <a:t>Κατανοήσει </a:t>
            </a:r>
            <a:r>
              <a:rPr lang="el-GR" sz="2800" dirty="0" smtClean="0"/>
              <a:t>τους τύπους των συστημάτων</a:t>
            </a:r>
            <a:endParaRPr lang="el-GR" sz="2800" dirty="0"/>
          </a:p>
        </p:txBody>
      </p:sp>
      <p:sp>
        <p:nvSpPr>
          <p:cNvPr id="3" name="Θέση αριθμού διαφάνειας 1" descr="."/>
          <p:cNvSpPr>
            <a:spLocks noGrp="1"/>
          </p:cNvSpPr>
          <p:nvPr>
            <p:ph type="sldNum" sz="quarter" idx="12"/>
          </p:nvPr>
        </p:nvSpPr>
        <p:spPr>
          <a:xfrm>
            <a:off x="6553200" y="6356350"/>
            <a:ext cx="2133600" cy="365125"/>
          </a:xfrm>
        </p:spPr>
        <p:txBody>
          <a:bodyPr/>
          <a:lstStyle/>
          <a:p>
            <a:pPr>
              <a:defRPr/>
            </a:pPr>
            <a:fld id="{E034B054-DA0D-4AD9-A3C5-59235BE4FE8B}" type="slidenum">
              <a:rPr lang="el-GR" sz="1400" smtClean="0">
                <a:solidFill>
                  <a:schemeClr val="tx1"/>
                </a:solidFill>
              </a:rPr>
              <a:pPr>
                <a:defRPr/>
              </a:pPr>
              <a:t>3</a:t>
            </a:fld>
            <a:endParaRPr lang="el-GR" sz="1400" dirty="0">
              <a:solidFill>
                <a:schemeClr val="tx1"/>
              </a:solidFill>
            </a:endParaRPr>
          </a:p>
        </p:txBody>
      </p:sp>
    </p:spTree>
    <p:extLst>
      <p:ext uri="{BB962C8B-B14F-4D97-AF65-F5344CB8AC3E}">
        <p14:creationId xmlns:p14="http://schemas.microsoft.com/office/powerpoint/2010/main" val="4238366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a:t>Διατήρηση </a:t>
            </a:r>
            <a:r>
              <a:rPr lang="el-GR" b="1" dirty="0" smtClean="0"/>
              <a:t>Σημειωμάτων</a:t>
            </a:r>
            <a:endParaRPr lang="el-GR" b="1" dirty="0"/>
          </a:p>
        </p:txBody>
      </p:sp>
      <p:sp>
        <p:nvSpPr>
          <p:cNvPr id="3" name="Θέση περιεχομένου 1"/>
          <p:cNvSpPr>
            <a:spLocks noGrp="1"/>
          </p:cNvSpPr>
          <p:nvPr>
            <p:ph idx="1"/>
          </p:nvPr>
        </p:nvSpPr>
        <p:spPr/>
        <p:txBody>
          <a:bodyPr>
            <a:normAutofit/>
          </a:bodyPr>
          <a:lstStyle/>
          <a:p>
            <a:pPr marL="0" indent="0">
              <a:spcBef>
                <a:spcPts val="0"/>
              </a:spcBef>
              <a:buNone/>
            </a:pPr>
            <a:endParaRPr lang="el-GR" sz="2400" dirty="0" smtClean="0"/>
          </a:p>
          <a:p>
            <a:pPr marL="0" indent="0">
              <a:spcBef>
                <a:spcPts val="0"/>
              </a:spcBef>
              <a:spcAft>
                <a:spcPts val="1800"/>
              </a:spcAft>
              <a:buNone/>
            </a:pPr>
            <a:r>
              <a:rPr lang="el-GR" sz="2400" dirty="0" smtClean="0"/>
              <a:t>Οποιαδήποτε </a:t>
            </a:r>
            <a:r>
              <a:rPr lang="el-GR" sz="2400" dirty="0"/>
              <a:t>αναπαραγωγή ή διασκευή του υλικού θα πρέπει να συμπεριλαμβάνει:</a:t>
            </a:r>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Αναφοράς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Αδειοδότησης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τη</a:t>
            </a:r>
            <a:r>
              <a:rPr lang="en-US" sz="2000" dirty="0" smtClean="0"/>
              <a:t> </a:t>
            </a:r>
            <a:r>
              <a:rPr lang="el-GR" sz="2000" dirty="0"/>
              <a:t>Δ</a:t>
            </a:r>
            <a:r>
              <a:rPr lang="el-GR" sz="2000" dirty="0" smtClean="0"/>
              <a:t>ήλωση</a:t>
            </a:r>
            <a:r>
              <a:rPr lang="en-US" sz="2000" dirty="0" smtClean="0"/>
              <a:t> </a:t>
            </a:r>
            <a:r>
              <a:rPr lang="el-GR" sz="2000" dirty="0" smtClean="0"/>
              <a:t>Διατήρησης Σημειωμάτων,</a:t>
            </a:r>
            <a:endParaRPr lang="el-GR" sz="2000" dirty="0"/>
          </a:p>
          <a:p>
            <a:pPr lvl="2" indent="-347472">
              <a:spcBef>
                <a:spcPts val="0"/>
              </a:spcBef>
              <a:spcAft>
                <a:spcPts val="1800"/>
              </a:spcAft>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spcBef>
                <a:spcPts val="0"/>
              </a:spcBef>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684982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b="1" dirty="0" smtClean="0"/>
              <a:t>Περιεχόμενα ενότητας</a:t>
            </a:r>
          </a:p>
        </p:txBody>
      </p:sp>
      <p:sp>
        <p:nvSpPr>
          <p:cNvPr id="2" name="Θέση περιεχομένου 1"/>
          <p:cNvSpPr>
            <a:spLocks noGrp="1"/>
          </p:cNvSpPr>
          <p:nvPr>
            <p:ph idx="1"/>
          </p:nvPr>
        </p:nvSpPr>
        <p:spPr/>
        <p:txBody>
          <a:bodyPr/>
          <a:lstStyle/>
          <a:p>
            <a:pPr marL="457200" indent="-457200">
              <a:spcBef>
                <a:spcPts val="0"/>
              </a:spcBef>
            </a:pPr>
            <a:r>
              <a:rPr lang="el-GR" dirty="0" smtClean="0">
                <a:solidFill>
                  <a:srgbClr val="0070C0"/>
                </a:solidFill>
                <a:hlinkClick r:id="rId2" action="ppaction://hlinksldjump"/>
              </a:rPr>
              <a:t>Εκλογή εκτοξευτών</a:t>
            </a:r>
            <a:endParaRPr lang="el-GR" dirty="0">
              <a:solidFill>
                <a:srgbClr val="0070C0"/>
              </a:solidFill>
            </a:endParaRPr>
          </a:p>
          <a:p>
            <a:pPr marL="457200" indent="-457200">
              <a:spcBef>
                <a:spcPts val="0"/>
              </a:spcBef>
            </a:pPr>
            <a:r>
              <a:rPr lang="el-GR" dirty="0" smtClean="0">
                <a:solidFill>
                  <a:srgbClr val="0070C0"/>
                </a:solidFill>
                <a:hlinkClick r:id="rId3" action="ppaction://hlinksldjump"/>
              </a:rPr>
              <a:t>Προτερήματα καλού εκτοξευτή</a:t>
            </a:r>
            <a:endParaRPr lang="el-GR" dirty="0">
              <a:solidFill>
                <a:srgbClr val="0070C0"/>
              </a:solidFill>
            </a:endParaRPr>
          </a:p>
          <a:p>
            <a:pPr marL="457200" indent="-457200">
              <a:spcBef>
                <a:spcPts val="0"/>
              </a:spcBef>
            </a:pPr>
            <a:r>
              <a:rPr lang="el-GR" dirty="0" smtClean="0">
                <a:solidFill>
                  <a:srgbClr val="0070C0"/>
                </a:solidFill>
                <a:hlinkClick r:id="rId4" action="ppaction://hlinksldjump"/>
              </a:rPr>
              <a:t>Παροχή εκτοξευτή</a:t>
            </a:r>
            <a:endParaRPr lang="en-US" dirty="0" smtClean="0">
              <a:solidFill>
                <a:srgbClr val="0070C0"/>
              </a:solidFill>
            </a:endParaRPr>
          </a:p>
          <a:p>
            <a:pPr marL="457200" indent="-457200">
              <a:spcBef>
                <a:spcPts val="0"/>
              </a:spcBef>
            </a:pPr>
            <a:r>
              <a:rPr lang="el-GR" dirty="0" smtClean="0">
                <a:solidFill>
                  <a:srgbClr val="0070C0"/>
                </a:solidFill>
                <a:hlinkClick r:id="rId5" action="ppaction://hlinksldjump"/>
              </a:rPr>
              <a:t>Ακτίνα εκτόξευσης</a:t>
            </a:r>
            <a:endParaRPr lang="en-US" dirty="0" smtClean="0">
              <a:solidFill>
                <a:srgbClr val="0070C0"/>
              </a:solidFill>
            </a:endParaRPr>
          </a:p>
          <a:p>
            <a:pPr marL="457200" indent="-457200">
              <a:spcBef>
                <a:spcPts val="0"/>
              </a:spcBef>
            </a:pPr>
            <a:r>
              <a:rPr lang="el-GR" dirty="0" smtClean="0">
                <a:solidFill>
                  <a:srgbClr val="0070C0"/>
                </a:solidFill>
                <a:hlinkClick r:id="rId6" action="ppaction://hlinksldjump"/>
              </a:rPr>
              <a:t>Βροχομετρική καμπύλη</a:t>
            </a:r>
            <a:endParaRPr lang="el-GR" dirty="0" smtClean="0">
              <a:solidFill>
                <a:srgbClr val="0070C0"/>
              </a:solidFill>
            </a:endParaRPr>
          </a:p>
          <a:p>
            <a:pPr marL="457200" indent="-457200">
              <a:spcBef>
                <a:spcPts val="0"/>
              </a:spcBef>
            </a:pPr>
            <a:r>
              <a:rPr lang="el-GR" dirty="0" smtClean="0">
                <a:solidFill>
                  <a:srgbClr val="0070C0"/>
                </a:solidFill>
                <a:hlinkClick r:id="rId7" action="ppaction://hlinksldjump"/>
              </a:rPr>
              <a:t>Ένταση βροχής</a:t>
            </a:r>
            <a:endParaRPr lang="en-US" dirty="0" smtClean="0">
              <a:solidFill>
                <a:srgbClr val="0070C0"/>
              </a:solidFill>
            </a:endParaRPr>
          </a:p>
          <a:p>
            <a:pPr marL="457200" indent="-457200">
              <a:spcBef>
                <a:spcPts val="0"/>
              </a:spcBef>
            </a:pPr>
            <a:r>
              <a:rPr lang="el-GR" dirty="0" smtClean="0">
                <a:solidFill>
                  <a:srgbClr val="0070C0"/>
                </a:solidFill>
                <a:hlinkClick r:id="rId8" action="ppaction://hlinksldjump"/>
              </a:rPr>
              <a:t>Μέγεθος σταγονιδίων </a:t>
            </a:r>
            <a:endParaRPr lang="en-US" dirty="0" smtClean="0">
              <a:solidFill>
                <a:srgbClr val="0070C0"/>
              </a:solidFill>
            </a:endParaRPr>
          </a:p>
          <a:p>
            <a:pPr marL="457200" indent="-457200">
              <a:spcBef>
                <a:spcPts val="0"/>
              </a:spcBef>
            </a:pPr>
            <a:r>
              <a:rPr lang="el-GR" dirty="0" smtClean="0">
                <a:solidFill>
                  <a:srgbClr val="0070C0"/>
                </a:solidFill>
                <a:hlinkClick r:id="rId9" action="ppaction://hlinksldjump"/>
              </a:rPr>
              <a:t>Βιβλιογραφία</a:t>
            </a:r>
            <a:endParaRPr lang="el-GR" dirty="0">
              <a:solidFill>
                <a:srgbClr val="0070C0"/>
              </a:solidFill>
            </a:endParaRPr>
          </a:p>
        </p:txBody>
      </p:sp>
      <p:sp>
        <p:nvSpPr>
          <p:cNvPr id="6" name="Θέση αριθμού διαφάνειας 1" descr="."/>
          <p:cNvSpPr>
            <a:spLocks noGrp="1"/>
          </p:cNvSpPr>
          <p:nvPr>
            <p:ph type="sldNum" sz="quarter" idx="12"/>
          </p:nvPr>
        </p:nvSpPr>
        <p:spPr/>
        <p:txBody>
          <a:bodyPr/>
          <a:lstStyle/>
          <a:p>
            <a:pPr>
              <a:defRPr/>
            </a:pPr>
            <a:fld id="{00AE728C-E611-4819-AE43-A6ECB79E445A}" type="slidenum">
              <a:rPr lang="el-GR" sz="1400" smtClean="0">
                <a:solidFill>
                  <a:schemeClr val="tx1"/>
                </a:solidFill>
              </a:rPr>
              <a:pPr>
                <a:defRPr/>
              </a:pPr>
              <a:t>4</a:t>
            </a:fld>
            <a:endParaRPr lang="el-GR" sz="1400" dirty="0">
              <a:solidFill>
                <a:schemeClr val="tx1"/>
              </a:solidFill>
            </a:endParaRPr>
          </a:p>
        </p:txBody>
      </p:sp>
    </p:spTree>
    <p:extLst>
      <p:ext uri="{BB962C8B-B14F-4D97-AF65-F5344CB8AC3E}">
        <p14:creationId xmlns:p14="http://schemas.microsoft.com/office/powerpoint/2010/main" val="1339178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sz="3600" b="1" dirty="0" smtClean="0"/>
              <a:t>Εκλογή εκτοξευτών 1</a:t>
            </a:r>
            <a:endParaRPr lang="el-GR" sz="3600" b="1" dirty="0"/>
          </a:p>
        </p:txBody>
      </p:sp>
      <p:sp>
        <p:nvSpPr>
          <p:cNvPr id="3" name="Θέση περιεχομένου 1"/>
          <p:cNvSpPr>
            <a:spLocks noGrp="1"/>
          </p:cNvSpPr>
          <p:nvPr>
            <p:ph idx="1"/>
          </p:nvPr>
        </p:nvSpPr>
        <p:spPr/>
        <p:txBody>
          <a:bodyPr>
            <a:noAutofit/>
          </a:bodyPr>
          <a:lstStyle/>
          <a:p>
            <a:pPr marL="0" indent="0">
              <a:buNone/>
            </a:pPr>
            <a:r>
              <a:rPr lang="el-GR" sz="2400" dirty="0"/>
              <a:t> Για την εκλογή συνήθως δίδονται:</a:t>
            </a:r>
          </a:p>
          <a:p>
            <a:pPr lvl="2"/>
            <a:r>
              <a:rPr lang="el-GR" dirty="0"/>
              <a:t>Η διάμετρος του ακροφυσίου (</a:t>
            </a:r>
            <a:r>
              <a:rPr lang="el-GR" dirty="0" err="1"/>
              <a:t>mm</a:t>
            </a:r>
            <a:r>
              <a:rPr lang="el-GR" dirty="0"/>
              <a:t>)</a:t>
            </a:r>
          </a:p>
          <a:p>
            <a:pPr lvl="2"/>
            <a:r>
              <a:rPr lang="el-GR" dirty="0"/>
              <a:t>Η πίεση λειτουργίας (</a:t>
            </a:r>
            <a:r>
              <a:rPr lang="el-GR" dirty="0" err="1"/>
              <a:t>bar</a:t>
            </a:r>
            <a:r>
              <a:rPr lang="el-GR" dirty="0"/>
              <a:t>)</a:t>
            </a:r>
          </a:p>
          <a:p>
            <a:pPr lvl="2"/>
            <a:r>
              <a:rPr lang="el-GR" dirty="0"/>
              <a:t>Η παροχή (m3/h)</a:t>
            </a:r>
          </a:p>
          <a:p>
            <a:pPr lvl="2"/>
            <a:r>
              <a:rPr lang="el-GR" dirty="0"/>
              <a:t>Η ακτίνα (ή διάμετρος) διαβροχής (m)</a:t>
            </a:r>
          </a:p>
          <a:p>
            <a:pPr lvl="2"/>
            <a:r>
              <a:rPr lang="el-GR" dirty="0"/>
              <a:t>Το ύψος βροχής (</a:t>
            </a:r>
            <a:r>
              <a:rPr lang="el-GR" dirty="0" err="1"/>
              <a:t>mm</a:t>
            </a:r>
            <a:r>
              <a:rPr lang="el-GR" dirty="0"/>
              <a:t>/h)</a:t>
            </a:r>
          </a:p>
          <a:p>
            <a:pPr lvl="2"/>
            <a:r>
              <a:rPr lang="el-GR" dirty="0"/>
              <a:t>Η διάταξή </a:t>
            </a:r>
            <a:r>
              <a:rPr lang="el-GR" dirty="0" smtClean="0"/>
              <a:t>τους</a:t>
            </a:r>
            <a:endParaRPr lang="el-GR" dirty="0"/>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5</a:t>
            </a:fld>
            <a:endParaRPr lang="el-GR" sz="1400" dirty="0">
              <a:solidFill>
                <a:schemeClr val="tx1"/>
              </a:solidFill>
            </a:endParaRPr>
          </a:p>
        </p:txBody>
      </p:sp>
    </p:spTree>
    <p:extLst>
      <p:ext uri="{BB962C8B-B14F-4D97-AF65-F5344CB8AC3E}">
        <p14:creationId xmlns:p14="http://schemas.microsoft.com/office/powerpoint/2010/main" val="3365100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sz="3600" b="1" dirty="0" smtClean="0"/>
              <a:t>Εκλογή εκτοξευτών 2</a:t>
            </a:r>
            <a:endParaRPr lang="el-GR" sz="3600" b="1" dirty="0"/>
          </a:p>
        </p:txBody>
      </p:sp>
      <p:pic>
        <p:nvPicPr>
          <p:cNvPr id="4" name="Θέση περιεχομένου 3" descr="Πίνακας τιμών για τα χαρακτηριστικά των εκτοξευτών ποτίσματος (διάμετρος πίεση διάμετρος κύκλου ποτίσματος παροχή και ύψος βροχής"/>
          <p:cNvPicPr>
            <a:picLocks noGrp="1" noChangeAspect="1"/>
          </p:cNvPicPr>
          <p:nvPr>
            <p:ph idx="1"/>
          </p:nvPr>
        </p:nvPicPr>
        <p:blipFill>
          <a:blip r:embed="rId2"/>
          <a:stretch>
            <a:fillRect/>
          </a:stretch>
        </p:blipFill>
        <p:spPr>
          <a:xfrm>
            <a:off x="1657761" y="1600200"/>
            <a:ext cx="5828477" cy="4525963"/>
          </a:xfrm>
          <a:prstGeom prst="rect">
            <a:avLst/>
          </a:prstGeom>
        </p:spPr>
      </p:pic>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6</a:t>
            </a:fld>
            <a:endParaRPr lang="el-GR" sz="1400" dirty="0">
              <a:solidFill>
                <a:schemeClr val="tx1"/>
              </a:solidFill>
            </a:endParaRPr>
          </a:p>
        </p:txBody>
      </p:sp>
    </p:spTree>
    <p:extLst>
      <p:ext uri="{BB962C8B-B14F-4D97-AF65-F5344CB8AC3E}">
        <p14:creationId xmlns:p14="http://schemas.microsoft.com/office/powerpoint/2010/main" val="3713735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sz="3600" b="1" dirty="0" smtClean="0"/>
              <a:t>Προτερήματα καλού εκτοξευτή</a:t>
            </a:r>
            <a:endParaRPr lang="el-GR" sz="3600" b="1" dirty="0"/>
          </a:p>
        </p:txBody>
      </p:sp>
      <p:sp>
        <p:nvSpPr>
          <p:cNvPr id="3" name="Θέση περιεχομένου 1"/>
          <p:cNvSpPr>
            <a:spLocks noGrp="1"/>
          </p:cNvSpPr>
          <p:nvPr>
            <p:ph idx="1"/>
          </p:nvPr>
        </p:nvSpPr>
        <p:spPr/>
        <p:txBody>
          <a:bodyPr>
            <a:noAutofit/>
          </a:bodyPr>
          <a:lstStyle/>
          <a:p>
            <a:r>
              <a:rPr lang="el-GR" sz="2400" dirty="0"/>
              <a:t>Συντελεστής ομοιομορφίας </a:t>
            </a:r>
            <a:r>
              <a:rPr lang="el-GR" sz="2400" dirty="0" err="1"/>
              <a:t>Cristiansen</a:t>
            </a:r>
            <a:r>
              <a:rPr lang="el-GR" sz="2400" dirty="0"/>
              <a:t> &gt; 70%</a:t>
            </a:r>
          </a:p>
          <a:p>
            <a:r>
              <a:rPr lang="el-GR" sz="2400" dirty="0"/>
              <a:t>Ταχύτητα περιστροφής κανονική</a:t>
            </a:r>
          </a:p>
          <a:p>
            <a:r>
              <a:rPr lang="el-GR" sz="2400" dirty="0"/>
              <a:t>Απλός και γερός</a:t>
            </a:r>
          </a:p>
          <a:p>
            <a:r>
              <a:rPr lang="el-GR" sz="2400" dirty="0"/>
              <a:t>Λεπτή βροχή (διήθηση)</a:t>
            </a:r>
          </a:p>
          <a:p>
            <a:r>
              <a:rPr lang="el-GR" sz="2400" dirty="0"/>
              <a:t>Υδάτινη δέσμη ανεπηρέαστη από τον άνεμο</a:t>
            </a:r>
          </a:p>
          <a:p>
            <a:r>
              <a:rPr lang="el-GR" sz="2400" dirty="0"/>
              <a:t>Φθηνός αλλά να συνδυάζει και τα παραπάνω</a:t>
            </a:r>
          </a:p>
          <a:p>
            <a:pPr marL="0" indent="0">
              <a:buNone/>
            </a:pPr>
            <a:endParaRPr lang="el-GR" sz="2400" dirty="0"/>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7</a:t>
            </a:fld>
            <a:endParaRPr lang="el-GR" sz="1400" dirty="0">
              <a:solidFill>
                <a:schemeClr val="tx1"/>
              </a:solidFill>
            </a:endParaRPr>
          </a:p>
        </p:txBody>
      </p:sp>
    </p:spTree>
    <p:extLst>
      <p:ext uri="{BB962C8B-B14F-4D97-AF65-F5344CB8AC3E}">
        <p14:creationId xmlns:p14="http://schemas.microsoft.com/office/powerpoint/2010/main" val="675868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smtClean="0"/>
              <a:t>Παροχή εκτοξευτή</a:t>
            </a:r>
            <a:endParaRPr lang="el-GR" b="1" dirty="0"/>
          </a:p>
        </p:txBody>
      </p:sp>
      <p:pic>
        <p:nvPicPr>
          <p:cNvPr id="4" name="Θέση περιεχομένου 3" descr="Εξίσωση για τον υπολογισμό της παροχής εκτοξευτή ποτίσματος"/>
          <p:cNvPicPr>
            <a:picLocks noGrp="1" noChangeAspect="1"/>
          </p:cNvPicPr>
          <p:nvPr>
            <p:ph idx="1"/>
          </p:nvPr>
        </p:nvPicPr>
        <p:blipFill>
          <a:blip r:embed="rId2"/>
          <a:stretch>
            <a:fillRect/>
          </a:stretch>
        </p:blipFill>
        <p:spPr>
          <a:xfrm>
            <a:off x="1615183" y="1782917"/>
            <a:ext cx="5913633" cy="3749365"/>
          </a:xfrm>
          <a:prstGeom prst="rect">
            <a:avLst/>
          </a:prstGeom>
        </p:spPr>
      </p:pic>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8</a:t>
            </a:fld>
            <a:endParaRPr lang="el-GR" sz="1400" dirty="0">
              <a:solidFill>
                <a:schemeClr val="tx1"/>
              </a:solidFill>
            </a:endParaRPr>
          </a:p>
        </p:txBody>
      </p:sp>
    </p:spTree>
    <p:extLst>
      <p:ext uri="{BB962C8B-B14F-4D97-AF65-F5344CB8AC3E}">
        <p14:creationId xmlns:p14="http://schemas.microsoft.com/office/powerpoint/2010/main" val="3365876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sz="3600" b="1" dirty="0" smtClean="0"/>
              <a:t>Ακτίνα εκτόξευσης</a:t>
            </a:r>
            <a:endParaRPr lang="el-GR" sz="3600" b="1" dirty="0"/>
          </a:p>
        </p:txBody>
      </p:sp>
      <p:sp>
        <p:nvSpPr>
          <p:cNvPr id="3" name="Θέση περιεχομένου 1"/>
          <p:cNvSpPr>
            <a:spLocks noGrp="1"/>
          </p:cNvSpPr>
          <p:nvPr>
            <p:ph idx="1"/>
          </p:nvPr>
        </p:nvSpPr>
        <p:spPr/>
        <p:txBody>
          <a:bodyPr>
            <a:noAutofit/>
          </a:bodyPr>
          <a:lstStyle/>
          <a:p>
            <a:r>
              <a:rPr lang="el-GR" sz="2400" dirty="0"/>
              <a:t>Η οριζόντια απόσταση από την βάση του εκτοξευτή έως τα τελευταία συγκεντρωμένα σταγονίδια στην περιφέρεια του </a:t>
            </a:r>
            <a:r>
              <a:rPr lang="el-GR" sz="2400" dirty="0" err="1"/>
              <a:t>διαβρεχόμενου</a:t>
            </a:r>
            <a:r>
              <a:rPr lang="el-GR" sz="2400" dirty="0"/>
              <a:t> </a:t>
            </a:r>
            <a:r>
              <a:rPr lang="el-GR" sz="2400" dirty="0" smtClean="0"/>
              <a:t>κύκλου</a:t>
            </a:r>
          </a:p>
          <a:p>
            <a:pPr marL="0" indent="0">
              <a:buNone/>
            </a:pPr>
            <a:r>
              <a:rPr lang="el-GR" sz="2400" dirty="0"/>
              <a:t>Η ακτίνα εκτόξευσης εξαρτάται από:</a:t>
            </a:r>
          </a:p>
          <a:p>
            <a:r>
              <a:rPr lang="el-GR" sz="2400" dirty="0"/>
              <a:t>την πίεση λειτουργίας</a:t>
            </a:r>
          </a:p>
          <a:p>
            <a:r>
              <a:rPr lang="el-GR" sz="2400" dirty="0"/>
              <a:t>τη διάμετρο του ακροφυσίου</a:t>
            </a:r>
          </a:p>
          <a:p>
            <a:r>
              <a:rPr lang="el-GR" sz="2400" dirty="0"/>
              <a:t>την παροχή του εκτοξευτή και</a:t>
            </a:r>
          </a:p>
          <a:p>
            <a:r>
              <a:rPr lang="el-GR" sz="2400" dirty="0"/>
              <a:t>την κλίση του σωλήνα εκτόξευσης σε σχέση με το οριζόντιο επίπεδο. </a:t>
            </a:r>
          </a:p>
          <a:p>
            <a:endParaRPr lang="el-GR" sz="2400" dirty="0" smtClean="0"/>
          </a:p>
          <a:p>
            <a:endParaRPr lang="en-US" sz="2400" dirty="0"/>
          </a:p>
        </p:txBody>
      </p:sp>
      <p:grpSp>
        <p:nvGrpSpPr>
          <p:cNvPr id="7" name="Group 10" descr="Σχεδιάγραμμα απεικόνισης ακτίνας  εκτοξευτή ποτίσματος"/>
          <p:cNvGrpSpPr>
            <a:grpSpLocks/>
          </p:cNvGrpSpPr>
          <p:nvPr/>
        </p:nvGrpSpPr>
        <p:grpSpPr bwMode="auto">
          <a:xfrm>
            <a:off x="5638800" y="2514600"/>
            <a:ext cx="2133600" cy="1828801"/>
            <a:chOff x="1859" y="1820"/>
            <a:chExt cx="1814" cy="1814"/>
          </a:xfrm>
        </p:grpSpPr>
        <p:sp>
          <p:nvSpPr>
            <p:cNvPr id="9" name="Oval 11" descr="Σχεδιάγραμμα απεικόνισης ακτίνας  εκτοξευτή ποτίσματος"/>
            <p:cNvSpPr>
              <a:spLocks noChangeAspect="1" noChangeArrowheads="1"/>
            </p:cNvSpPr>
            <p:nvPr/>
          </p:nvSpPr>
          <p:spPr bwMode="auto">
            <a:xfrm>
              <a:off x="1859" y="1820"/>
              <a:ext cx="1814" cy="1814"/>
            </a:xfrm>
            <a:prstGeom prst="ellipse">
              <a:avLst/>
            </a:prstGeom>
            <a:solidFill>
              <a:srgbClr val="00CCFF">
                <a:alpha val="50195"/>
              </a:srgbClr>
            </a:solidFill>
            <a:ln w="9525">
              <a:solidFill>
                <a:srgbClr val="000000"/>
              </a:solidFill>
              <a:prstDash val="dash"/>
              <a:round/>
              <a:headEnd/>
              <a:tailEnd/>
            </a:ln>
          </p:spPr>
          <p:txBody>
            <a:bodyPr/>
            <a:lstStyle/>
            <a:p>
              <a:endParaRPr lang="el-GR"/>
            </a:p>
          </p:txBody>
        </p:sp>
        <p:sp>
          <p:nvSpPr>
            <p:cNvPr id="10" name="Oval 12" descr="[DECORATIVE]"/>
            <p:cNvSpPr>
              <a:spLocks noChangeAspect="1" noChangeArrowheads="1"/>
            </p:cNvSpPr>
            <p:nvPr/>
          </p:nvSpPr>
          <p:spPr bwMode="auto">
            <a:xfrm>
              <a:off x="2709" y="2671"/>
              <a:ext cx="113" cy="113"/>
            </a:xfrm>
            <a:prstGeom prst="ellipse">
              <a:avLst/>
            </a:prstGeom>
            <a:solidFill>
              <a:srgbClr val="00FF00"/>
            </a:solidFill>
            <a:ln w="9525">
              <a:solidFill>
                <a:srgbClr val="000000"/>
              </a:solidFill>
              <a:prstDash val="dash"/>
              <a:round/>
              <a:headEnd/>
              <a:tailEnd/>
            </a:ln>
          </p:spPr>
          <p:txBody>
            <a:bodyPr/>
            <a:lstStyle/>
            <a:p>
              <a:endParaRPr lang="el-GR"/>
            </a:p>
          </p:txBody>
        </p:sp>
      </p:grpSp>
      <p:sp>
        <p:nvSpPr>
          <p:cNvPr id="8" name="Line 13"/>
          <p:cNvSpPr>
            <a:spLocks noChangeShapeType="1"/>
          </p:cNvSpPr>
          <p:nvPr/>
        </p:nvSpPr>
        <p:spPr bwMode="auto">
          <a:xfrm flipV="1">
            <a:off x="6706776" y="2925929"/>
            <a:ext cx="879787" cy="503071"/>
          </a:xfrm>
          <a:prstGeom prst="line">
            <a:avLst/>
          </a:prstGeom>
          <a:noFill/>
          <a:ln w="25400">
            <a:solidFill>
              <a:srgbClr val="FFFF00"/>
            </a:solidFill>
            <a:round/>
            <a:headEnd type="oval" w="med"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8527313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9/1/2016 11:54:09 π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3,2056,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2050,2,6,9,8,"/>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7,8,5,"/>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6,5,"/>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4,5,"/>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568322,3,2,"/>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D81B862B-FAF1-4179-8417-0681EABA33A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1142</TotalTime>
  <Words>1396</Words>
  <Application>Microsoft Office PowerPoint</Application>
  <PresentationFormat>Προβολή στην οθόνη (4:3)</PresentationFormat>
  <Paragraphs>159</Paragraphs>
  <Slides>30</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Θέμα του Office</vt:lpstr>
      <vt:lpstr>Αρδευτική Μηχανική</vt:lpstr>
      <vt:lpstr>Χρηματοδότηση </vt:lpstr>
      <vt:lpstr>Σκοποί ενότητας </vt:lpstr>
      <vt:lpstr>Περιεχόμενα ενότητας</vt:lpstr>
      <vt:lpstr>Εκλογή εκτοξευτών 1</vt:lpstr>
      <vt:lpstr>Εκλογή εκτοξευτών 2</vt:lpstr>
      <vt:lpstr>Προτερήματα καλού εκτοξευτή</vt:lpstr>
      <vt:lpstr>Παροχή εκτοξευτή</vt:lpstr>
      <vt:lpstr>Ακτίνα εκτόξευσης</vt:lpstr>
      <vt:lpstr>Βροχομετρική καμπύλη 1</vt:lpstr>
      <vt:lpstr>Βροχομετρική καμπύλη 2</vt:lpstr>
      <vt:lpstr>Βροχομετρική καμπύλη 3</vt:lpstr>
      <vt:lpstr>Ένταση βροχής 1</vt:lpstr>
      <vt:lpstr>Ένταση βροχής 2</vt:lpstr>
      <vt:lpstr>Ένταση βροχής 3</vt:lpstr>
      <vt:lpstr>Μέγεθος σταγονιδίων 1 </vt:lpstr>
      <vt:lpstr>Μέγεθος σταγονιδίων 2</vt:lpstr>
      <vt:lpstr>Μέγεθος σταγονιδίων 3 </vt:lpstr>
      <vt:lpstr>Μέγεθος σταγονιδίων 4 </vt:lpstr>
      <vt:lpstr>Μέγεθος σταγονιδίων 5</vt:lpstr>
      <vt:lpstr>Μέγεθος σταγονιδίων 6</vt:lpstr>
      <vt:lpstr>Βιβλιογραφία</vt:lpstr>
      <vt:lpstr>Τέλος ενότητας</vt:lpstr>
      <vt:lpstr>Σημειώματα</vt:lpstr>
      <vt:lpstr>Σημείωμα Ιστορικού  Εκδόσεων Έργου</vt:lpstr>
      <vt:lpstr>Σημείωμα Αναφοράς</vt:lpstr>
      <vt:lpstr>Σημείωμα Αδειοδότησης</vt:lpstr>
      <vt:lpstr>Σημείωμα Χρήσης Έργων Τρίτων  (1/2)</vt:lpstr>
      <vt:lpstr>Σημείωμα Χρήσης Έργων Τρίτων  (2/2) </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Επιχειρησιακών Πόρων ERP</dc:title>
  <dc:creator>IOANNIS TZIGOYRAS</dc:creator>
  <cp:lastModifiedBy>Alex</cp:lastModifiedBy>
  <cp:revision>109</cp:revision>
  <dcterms:created xsi:type="dcterms:W3CDTF">2014-09-20T14:32:06Z</dcterms:created>
  <dcterms:modified xsi:type="dcterms:W3CDTF">2016-01-29T09:54:30Z</dcterms:modified>
</cp:coreProperties>
</file>