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7" r:id="rId3"/>
    <p:sldId id="264" r:id="rId4"/>
    <p:sldId id="268" r:id="rId5"/>
    <p:sldId id="269" r:id="rId6"/>
    <p:sldId id="270" r:id="rId7"/>
    <p:sldId id="371" r:id="rId8"/>
    <p:sldId id="382" r:id="rId9"/>
    <p:sldId id="383" r:id="rId10"/>
    <p:sldId id="372" r:id="rId11"/>
    <p:sldId id="384" r:id="rId12"/>
    <p:sldId id="354" r:id="rId13"/>
    <p:sldId id="385" r:id="rId14"/>
    <p:sldId id="387" r:id="rId15"/>
    <p:sldId id="388" r:id="rId16"/>
    <p:sldId id="390" r:id="rId17"/>
    <p:sldId id="391" r:id="rId18"/>
    <p:sldId id="392" r:id="rId19"/>
    <p:sldId id="326" r:id="rId20"/>
    <p:sldId id="325" r:id="rId21"/>
    <p:sldId id="271" r:id="rId22"/>
    <p:sldId id="258" r:id="rId23"/>
    <p:sldId id="259" r:id="rId24"/>
    <p:sldId id="260" r:id="rId25"/>
    <p:sldId id="272" r:id="rId26"/>
    <p:sldId id="273" r:id="rId27"/>
    <p:sldId id="261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1" autoAdjust="0"/>
    <p:restoredTop sz="94660"/>
  </p:normalViewPr>
  <p:slideViewPr>
    <p:cSldViewPr>
      <p:cViewPr>
        <p:scale>
          <a:sx n="70" d="100"/>
          <a:sy n="70" d="100"/>
        </p:scale>
        <p:origin x="-7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Καταιονισμός: </a:t>
            </a:r>
            <a:r>
              <a:rPr lang="el-GR" sz="1200" baseline="0" dirty="0" smtClean="0">
                <a:solidFill>
                  <a:prstClr val="black"/>
                </a:solidFill>
              </a:rPr>
              <a:t>Διατάξεις δικτύου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-nc-sa/4.0/deed.e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934200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9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Καταιονισμός : Διατάξεις δικτύου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Βύρλας 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Γενικοί κανόνες σχεδιασμού</a:t>
            </a:r>
            <a:endParaRPr lang="el-GR" sz="36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Μικρό μήκος σωληνώσεων για τις κύριες γραμμές. Ιδανικό: η υδροληψία στο κέντρο των αγροτεμαχίων.</a:t>
            </a:r>
          </a:p>
          <a:p>
            <a:r>
              <a:rPr lang="el-GR" sz="2400" dirty="0"/>
              <a:t>Απόσταση μεταξύ των γραμμών άρδευσης σταθερή </a:t>
            </a:r>
            <a:r>
              <a:rPr lang="el-GR" sz="2400" dirty="0" smtClean="0"/>
              <a:t>-&gt; </a:t>
            </a:r>
            <a:r>
              <a:rPr lang="el-GR" sz="2400" dirty="0"/>
              <a:t>καλή ισορροπία πιέσεων.</a:t>
            </a:r>
          </a:p>
          <a:p>
            <a:r>
              <a:rPr lang="el-GR" sz="2400" dirty="0"/>
              <a:t>Οι βάνες στην κατάλληλη θέση (για εύκολη απομόνωση βλαβών χωρίς διακοπή λειτουργίας).</a:t>
            </a:r>
          </a:p>
          <a:p>
            <a:r>
              <a:rPr lang="el-GR" sz="2400" dirty="0"/>
              <a:t>Είναι σκόπιμη η απώλεια εδάφους προκειμένου να διευκολυνθεί η μετατόπιση υλικών.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Διάταξη σε σχήμα </a:t>
            </a:r>
            <a:r>
              <a:rPr lang="en-US" b="1" dirty="0" smtClean="0"/>
              <a:t>P</a:t>
            </a:r>
            <a:r>
              <a:rPr lang="el-GR" b="1" dirty="0" smtClean="0"/>
              <a:t> ελάχιστη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Ελάχιστη διάταξη «</a:t>
            </a:r>
            <a:r>
              <a:rPr lang="en-US" sz="2400" dirty="0" smtClean="0"/>
              <a:t>P1</a:t>
            </a:r>
            <a:r>
              <a:rPr lang="el-GR" sz="2400" dirty="0" smtClean="0"/>
              <a:t>»</a:t>
            </a:r>
            <a:endParaRPr lang="en-US" sz="2400" dirty="0" smtClean="0"/>
          </a:p>
          <a:p>
            <a:pPr marL="0" indent="0">
              <a:buNone/>
            </a:pPr>
            <a:r>
              <a:rPr lang="el-GR" sz="2000" dirty="0" smtClean="0"/>
              <a:t>Η υδροληψία γίνεται έξω από το αγροτεμάχιο</a:t>
            </a:r>
            <a:endParaRPr lang="el-GR" sz="2000" dirty="0"/>
          </a:p>
        </p:txBody>
      </p:sp>
      <p:pic>
        <p:nvPicPr>
          <p:cNvPr id="6" name="Picture 14" descr="Εικόνα διάταξης σε σχήμα 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038363"/>
            <a:ext cx="32051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5050444"/>
              </p:ext>
            </p:extLst>
          </p:nvPr>
        </p:nvGraphicFramePr>
        <p:xfrm>
          <a:off x="548168" y="4724401"/>
          <a:ext cx="8056280" cy="1631950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6120000"/>
              </a:tblGrid>
              <a:tr h="1631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Μειονεκτήματα</a:t>
                      </a:r>
                    </a:p>
                  </a:txBody>
                  <a:tcPr marT="45728" marB="4572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Μια κύρια γραμμή, μια γραμμή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Ελάχιστο δυνατό υλικό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Μετατόπιση σε κάθε θέση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Παύση λειτουργίας σε κάθε μετατόπιση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Μεγάλη διατομή κύριας γραμμής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Ύπαρξη ρεζέρβας γραμμής άρδευσης και εκτοξευτών</a:t>
                      </a: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Διάταξη σε σχήμα </a:t>
            </a:r>
            <a:r>
              <a:rPr lang="en-US" b="1" dirty="0" smtClean="0"/>
              <a:t>P</a:t>
            </a:r>
            <a:r>
              <a:rPr lang="el-GR" b="1" dirty="0" smtClean="0"/>
              <a:t> μέση και μέγιστη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Μέση διάταξη «Ρ2» και μέγιστη διάταξη «Ρ3» 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000" dirty="0" smtClean="0"/>
              <a:t>Η υδροληψία γίνεται έξω από το αγροτεμάχιο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12" name="Picture 19" descr="auto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3799" r="2629" b="2996"/>
          <a:stretch/>
        </p:blipFill>
        <p:spPr bwMode="auto">
          <a:xfrm>
            <a:off x="761999" y="2209800"/>
            <a:ext cx="47244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auto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3263" r="4211" b="66074"/>
          <a:stretch/>
        </p:blipFill>
        <p:spPr bwMode="auto">
          <a:xfrm>
            <a:off x="5943601" y="2514600"/>
            <a:ext cx="1905000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Εικόνα 13" descr="Εικόνα διάταξης σε σχήμα P μάση και μέγιστη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17" y="1905694"/>
            <a:ext cx="1286367" cy="676715"/>
          </a:xfrm>
          <a:prstGeom prst="rect">
            <a:avLst/>
          </a:prstGeom>
        </p:spPr>
      </p:pic>
      <p:graphicFrame>
        <p:nvGraphicFramePr>
          <p:cNvPr id="11" name="Group 1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59469"/>
              </p:ext>
            </p:extLst>
          </p:nvPr>
        </p:nvGraphicFramePr>
        <p:xfrm>
          <a:off x="516545" y="4276328"/>
          <a:ext cx="8056280" cy="2011680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432000"/>
                <a:gridCol w="5688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Μειονεκτήματα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Δύο μισές κύριες γραμμές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Δύο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Δύο μισές κύριες γραμμές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Ν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Κύρια γραμμή σταθερή μειωμένης διαμέτρου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Q/2)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Καλή κατανομή των απωλειών φορτίου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Δεν σταματά η λειτουργία κατά τις μετατοπίσεις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Σταματά η λειτουργία σε κάθε μετατόπιση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Ύπαρξη ρεζέρβας γραμμής άρδευσης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Διάταξη σε σχήμα </a:t>
            </a:r>
            <a:r>
              <a:rPr lang="en-US" b="1" dirty="0" smtClean="0"/>
              <a:t>L</a:t>
            </a:r>
            <a:r>
              <a:rPr lang="el-GR" b="1" dirty="0" smtClean="0"/>
              <a:t> ελάχιστη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Ελάχιστη διάταξη «</a:t>
            </a:r>
            <a:r>
              <a:rPr lang="en-US" sz="2400" dirty="0"/>
              <a:t>L</a:t>
            </a:r>
            <a:r>
              <a:rPr lang="en-US" sz="2400" dirty="0" smtClean="0"/>
              <a:t>1</a:t>
            </a:r>
            <a:r>
              <a:rPr lang="el-GR" sz="2400" dirty="0" smtClean="0"/>
              <a:t>»</a:t>
            </a:r>
            <a:endParaRPr lang="en-US" sz="2400" dirty="0" smtClean="0"/>
          </a:p>
          <a:p>
            <a:pPr marL="0" indent="0">
              <a:buNone/>
            </a:pPr>
            <a:r>
              <a:rPr lang="el-GR" sz="2000" dirty="0" smtClean="0"/>
              <a:t>Υδροληψία στο όριο ή έξω από το αγροτεμάχιο</a:t>
            </a:r>
            <a:endParaRPr lang="el-GR" sz="2000" dirty="0"/>
          </a:p>
        </p:txBody>
      </p:sp>
      <p:pic>
        <p:nvPicPr>
          <p:cNvPr id="4" name="Εικόνα 3" descr="Εικόνα διάταξης σε σχήμα 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17" y="2346767"/>
            <a:ext cx="2664183" cy="2225233"/>
          </a:xfrm>
          <a:prstGeom prst="rect">
            <a:avLst/>
          </a:prstGeom>
        </p:spPr>
      </p:pic>
      <p:graphicFrame>
        <p:nvGraphicFramePr>
          <p:cNvPr id="9" name="Group 1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887662"/>
              </p:ext>
            </p:extLst>
          </p:nvPr>
        </p:nvGraphicFramePr>
        <p:xfrm>
          <a:off x="548168" y="4572000"/>
          <a:ext cx="8056280" cy="1841008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6120000"/>
              </a:tblGrid>
              <a:tr h="1631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Μειονεκτήματα</a:t>
                      </a:r>
                    </a:p>
                  </a:txBody>
                  <a:tcPr marT="45728" marB="4572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Μια κύρια γραμμή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Μια γραμμή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Μικρότερες μετατοπίσεις από την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P1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Κόστος λίγο μεγαλύτερο της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P1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Παύση λειτουργίας στις μετατοπίσεις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Μεγάλη διατομή κύριας γραμμής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Ύπαρξη ρεζέρβας γραμμής άρδευσης</a:t>
                      </a: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Διάταξη σε σχήμα </a:t>
            </a:r>
            <a:r>
              <a:rPr lang="en-US" b="1" dirty="0" smtClean="0"/>
              <a:t>L</a:t>
            </a:r>
            <a:r>
              <a:rPr lang="el-GR" b="1" dirty="0" smtClean="0"/>
              <a:t> μέση και μέγιστη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Μέση διάταξη </a:t>
            </a:r>
            <a:r>
              <a:rPr lang="el-GR" sz="2400" b="1" dirty="0" smtClean="0"/>
              <a:t>«</a:t>
            </a:r>
            <a:r>
              <a:rPr lang="en-US" sz="2400" b="1" dirty="0" smtClean="0"/>
              <a:t>L</a:t>
            </a:r>
            <a:r>
              <a:rPr lang="el-GR" sz="2400" b="1" dirty="0" smtClean="0"/>
              <a:t>2</a:t>
            </a:r>
            <a:r>
              <a:rPr lang="el-GR" sz="2400" b="1" dirty="0"/>
              <a:t>» και μέγιστη διάταξη </a:t>
            </a:r>
            <a:r>
              <a:rPr lang="el-GR" sz="2400" b="1" dirty="0" smtClean="0"/>
              <a:t>«</a:t>
            </a:r>
            <a:r>
              <a:rPr lang="en-US" sz="2400" b="1" dirty="0" smtClean="0"/>
              <a:t>L</a:t>
            </a:r>
            <a:r>
              <a:rPr lang="el-GR" sz="2400" b="1" dirty="0" smtClean="0"/>
              <a:t>3</a:t>
            </a:r>
            <a:r>
              <a:rPr lang="el-GR" sz="2400" b="1" dirty="0"/>
              <a:t>» 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000" dirty="0" smtClean="0"/>
              <a:t>Η υδροληψία γίνεται έξω από το αγροτεμάχιο</a:t>
            </a:r>
          </a:p>
          <a:p>
            <a:pPr marL="0" indent="0">
              <a:buNone/>
            </a:pPr>
            <a:endParaRPr lang="el-GR" sz="2000" dirty="0"/>
          </a:p>
        </p:txBody>
      </p:sp>
      <p:grpSp>
        <p:nvGrpSpPr>
          <p:cNvPr id="7" name="Ομάδα 6" descr="Εικόνα διάταξης σε σχήμα L  μέση και μέγιστη"/>
          <p:cNvGrpSpPr/>
          <p:nvPr/>
        </p:nvGrpSpPr>
        <p:grpSpPr>
          <a:xfrm>
            <a:off x="457200" y="1905694"/>
            <a:ext cx="7869966" cy="2328167"/>
            <a:chOff x="457200" y="1905694"/>
            <a:chExt cx="7869966" cy="2328167"/>
          </a:xfrm>
        </p:grpSpPr>
        <p:pic>
          <p:nvPicPr>
            <p:cNvPr id="4" name="Εικόνα 3" descr="Εικόνα διάταξης σε σχήμα L  μέση και μέγιστη"/>
            <p:cNvPicPr>
              <a:picLocks noChangeAspect="1"/>
            </p:cNvPicPr>
            <p:nvPr/>
          </p:nvPicPr>
          <p:blipFill rotWithShape="1">
            <a:blip r:embed="rId4"/>
            <a:srcRect t="7002"/>
            <a:stretch/>
          </p:blipFill>
          <p:spPr>
            <a:xfrm>
              <a:off x="457200" y="2209800"/>
              <a:ext cx="4993057" cy="2024061"/>
            </a:xfrm>
            <a:prstGeom prst="rect">
              <a:avLst/>
            </a:prstGeom>
          </p:spPr>
        </p:pic>
        <p:pic>
          <p:nvPicPr>
            <p:cNvPr id="6" name="Εικόνα 5" descr="[DECORATIVE]"/>
            <p:cNvPicPr>
              <a:picLocks noChangeAspect="1"/>
            </p:cNvPicPr>
            <p:nvPr/>
          </p:nvPicPr>
          <p:blipFill rotWithShape="1">
            <a:blip r:embed="rId5"/>
            <a:srcRect l="8634" t="10245"/>
            <a:stretch/>
          </p:blipFill>
          <p:spPr>
            <a:xfrm>
              <a:off x="6095999" y="2438400"/>
              <a:ext cx="2231167" cy="1563753"/>
            </a:xfrm>
            <a:prstGeom prst="rect">
              <a:avLst/>
            </a:prstGeom>
          </p:spPr>
        </p:pic>
        <p:pic>
          <p:nvPicPr>
            <p:cNvPr id="14" name="Εικόνα 13" descr="[DECORATIVE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2917" y="1905694"/>
              <a:ext cx="1286367" cy="676715"/>
            </a:xfrm>
            <a:prstGeom prst="rect">
              <a:avLst/>
            </a:prstGeom>
          </p:spPr>
        </p:pic>
      </p:grpSp>
      <p:graphicFrame>
        <p:nvGraphicFramePr>
          <p:cNvPr id="11" name="Group 1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7407617"/>
              </p:ext>
            </p:extLst>
          </p:nvPr>
        </p:nvGraphicFramePr>
        <p:xfrm>
          <a:off x="516545" y="4191000"/>
          <a:ext cx="8056280" cy="2225040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432000"/>
                <a:gridCol w="5688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Μειονεκτήματα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Μία κύρια γραμμή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Δύο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Μία κύρια γραμμή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Ν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Κύρια γραμμή σταθερή μειωμένης διαμέτρου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Q/2)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Καλή κατανομή των απωλειών φορτίου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Μηδαμινή παύση λειτουργίας στις μετατοπίσεις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Υψηλό κόστος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L2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μέχρι πολύ υψηλό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Παύση λειτουργίας εγκατάστασης στις μετατοπίσεις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Ρεζέρβα γραμμής άρδευσης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Διάταξη σε σχήμα </a:t>
            </a:r>
            <a:r>
              <a:rPr lang="el-GR" b="1" dirty="0"/>
              <a:t>Η</a:t>
            </a:r>
            <a:r>
              <a:rPr lang="el-GR" b="1" dirty="0" smtClean="0"/>
              <a:t> ελάχιστη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Ελάχιστη διάταξη «Η</a:t>
            </a:r>
            <a:r>
              <a:rPr lang="en-US" sz="2400" dirty="0" smtClean="0"/>
              <a:t>1</a:t>
            </a:r>
            <a:r>
              <a:rPr lang="el-GR" sz="2400" dirty="0" smtClean="0"/>
              <a:t>»</a:t>
            </a:r>
            <a:endParaRPr lang="en-US" sz="2400" dirty="0" smtClean="0"/>
          </a:p>
          <a:p>
            <a:pPr marL="0" indent="0">
              <a:buNone/>
            </a:pPr>
            <a:r>
              <a:rPr lang="el-GR" sz="2000" dirty="0" smtClean="0"/>
              <a:t>Υδροληψία στο κέντρο </a:t>
            </a:r>
          </a:p>
          <a:p>
            <a:pPr marL="0" indent="0">
              <a:buNone/>
            </a:pPr>
            <a:r>
              <a:rPr lang="el-GR" sz="2000" dirty="0" smtClean="0"/>
              <a:t>του αγροτεμάχιου </a:t>
            </a:r>
          </a:p>
          <a:p>
            <a:pPr marL="0" indent="0">
              <a:buNone/>
            </a:pPr>
            <a:r>
              <a:rPr lang="el-GR" sz="2000" dirty="0" smtClean="0"/>
              <a:t>Καλή ισορροπία απωλειών φορτίου</a:t>
            </a:r>
            <a:endParaRPr lang="el-GR" sz="2000" dirty="0"/>
          </a:p>
        </p:txBody>
      </p:sp>
      <p:pic>
        <p:nvPicPr>
          <p:cNvPr id="6" name="Εικόνα 5" descr="Εικόνα διάταξης σε σχήμα Η ελάχιστ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14" y="1493094"/>
            <a:ext cx="3633531" cy="2792210"/>
          </a:xfrm>
          <a:prstGeom prst="rect">
            <a:avLst/>
          </a:prstGeom>
        </p:spPr>
      </p:pic>
      <p:graphicFrame>
        <p:nvGraphicFramePr>
          <p:cNvPr id="9" name="Group 1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669838"/>
              </p:ext>
            </p:extLst>
          </p:nvPr>
        </p:nvGraphicFramePr>
        <p:xfrm>
          <a:off x="548168" y="4343400"/>
          <a:ext cx="8056280" cy="1631950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6120000"/>
              </a:tblGrid>
              <a:tr h="1631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Μια κύρια γραμμή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Δύο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Κύρια γραμμή σταθερή μικρής διαμέτρου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Q/2)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Καλύτερη κατανομή πιέσεων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Μικρός χρόνος παύσης λειτουργίας</a:t>
                      </a: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5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Διάταξη σε σχήμα </a:t>
            </a:r>
            <a:r>
              <a:rPr lang="el-GR" b="1" dirty="0"/>
              <a:t>Η</a:t>
            </a:r>
            <a:r>
              <a:rPr lang="el-GR" b="1" dirty="0" smtClean="0"/>
              <a:t> μέγιστη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Μέγιστη διάταξη «Η</a:t>
            </a:r>
            <a:r>
              <a:rPr lang="en-US" sz="2400" dirty="0" smtClean="0"/>
              <a:t>1</a:t>
            </a:r>
            <a:r>
              <a:rPr lang="el-GR" sz="2400" dirty="0" smtClean="0"/>
              <a:t>»</a:t>
            </a:r>
            <a:endParaRPr lang="en-US" sz="2400" dirty="0" smtClean="0"/>
          </a:p>
          <a:p>
            <a:pPr marL="0" indent="0">
              <a:buNone/>
            </a:pPr>
            <a:r>
              <a:rPr lang="el-GR" sz="2000" dirty="0" smtClean="0"/>
              <a:t>Υδροληψία στο κέντρο </a:t>
            </a:r>
          </a:p>
          <a:p>
            <a:pPr marL="0" indent="0">
              <a:buNone/>
            </a:pPr>
            <a:r>
              <a:rPr lang="el-GR" sz="2000" dirty="0" smtClean="0"/>
              <a:t>του αγροτεμάχιου </a:t>
            </a:r>
          </a:p>
          <a:p>
            <a:pPr marL="0" indent="0">
              <a:buNone/>
            </a:pPr>
            <a:r>
              <a:rPr lang="el-GR" sz="2000" dirty="0" smtClean="0"/>
              <a:t>Καλή ισορροπία απωλειών φορτίου</a:t>
            </a:r>
            <a:endParaRPr lang="el-GR" sz="2000" dirty="0"/>
          </a:p>
        </p:txBody>
      </p:sp>
      <p:pic>
        <p:nvPicPr>
          <p:cNvPr id="4" name="Εικόνα 3" descr="Εικόνα διάταξης σε σχήμα Η μέγιστ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14" y="1282369"/>
            <a:ext cx="3913971" cy="2877561"/>
          </a:xfrm>
          <a:prstGeom prst="rect">
            <a:avLst/>
          </a:prstGeom>
        </p:spPr>
      </p:pic>
      <p:graphicFrame>
        <p:nvGraphicFramePr>
          <p:cNvPr id="9" name="Group 1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178343"/>
              </p:ext>
            </p:extLst>
          </p:nvPr>
        </p:nvGraphicFramePr>
        <p:xfrm>
          <a:off x="548168" y="4343400"/>
          <a:ext cx="8056280" cy="1631950"/>
        </p:xfrm>
        <a:graphic>
          <a:graphicData uri="http://schemas.openxmlformats.org/drawingml/2006/table">
            <a:tbl>
              <a:tblPr firstRow="1" firstCol="1"/>
              <a:tblGrid>
                <a:gridCol w="1728000"/>
                <a:gridCol w="208280"/>
                <a:gridCol w="6120000"/>
              </a:tblGrid>
              <a:tr h="1631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Εξοπλισμός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Πλεονεκτήματα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Μια κύρια γραμμή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Ν γραμμές άρδευσης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Καλύτερη εξισορρόπηση απωλειών φορτίου σε σχέση με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 και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L3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8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Διάφορα παραδείγματα διάταξης</a:t>
            </a:r>
            <a:endParaRPr lang="el-GR" sz="3600" b="1" dirty="0"/>
          </a:p>
        </p:txBody>
      </p:sp>
      <p:pic>
        <p:nvPicPr>
          <p:cNvPr id="4" name="Θέση περιεχομένου 3" descr="Εικόνα διαφόρων σχημάτων διάταξ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10" y="1600200"/>
            <a:ext cx="6871379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l-GR" sz="2000" dirty="0" err="1" smtClean="0"/>
              <a:t>James</a:t>
            </a:r>
            <a:r>
              <a:rPr lang="el-GR" sz="2000" dirty="0" smtClean="0"/>
              <a:t>, L.G., 1988. </a:t>
            </a:r>
            <a:r>
              <a:rPr lang="el-GR" sz="2000" dirty="0" err="1" smtClean="0"/>
              <a:t>Principles</a:t>
            </a:r>
            <a:r>
              <a:rPr lang="el-GR" sz="2000" dirty="0" smtClean="0"/>
              <a:t> of Farm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</a:t>
            </a:r>
            <a:r>
              <a:rPr lang="el-GR" sz="2000" dirty="0" err="1" smtClean="0"/>
              <a:t>System</a:t>
            </a:r>
            <a:r>
              <a:rPr lang="el-GR" sz="2000" dirty="0" smtClean="0"/>
              <a:t> </a:t>
            </a:r>
            <a:r>
              <a:rPr lang="el-GR" sz="2000" dirty="0" err="1" smtClean="0"/>
              <a:t>Design</a:t>
            </a:r>
            <a:r>
              <a:rPr lang="el-GR" sz="2000" dirty="0" smtClean="0"/>
              <a:t>. </a:t>
            </a:r>
            <a:r>
              <a:rPr lang="el-GR" sz="2000" dirty="0" err="1" smtClean="0"/>
              <a:t>New</a:t>
            </a:r>
            <a:r>
              <a:rPr lang="el-GR" sz="2000" dirty="0" smtClean="0"/>
              <a:t> </a:t>
            </a:r>
            <a:r>
              <a:rPr lang="el-GR" sz="2000" dirty="0" err="1" smtClean="0"/>
              <a:t>York</a:t>
            </a:r>
            <a:r>
              <a:rPr lang="el-GR" sz="2000" dirty="0" smtClean="0"/>
              <a:t> : </a:t>
            </a:r>
            <a:r>
              <a:rPr lang="el-GR" sz="2000" dirty="0" err="1" smtClean="0"/>
              <a:t>Wiley</a:t>
            </a:r>
            <a:r>
              <a:rPr lang="el-G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Kay</a:t>
            </a:r>
            <a:r>
              <a:rPr lang="el-GR" sz="2000" dirty="0" smtClean="0"/>
              <a:t>, M., 1988.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: </a:t>
            </a:r>
            <a:r>
              <a:rPr lang="el-GR" sz="2000" dirty="0" err="1" smtClean="0"/>
              <a:t>equipment</a:t>
            </a:r>
            <a:r>
              <a:rPr lang="el-GR" sz="2000" dirty="0" smtClean="0"/>
              <a:t> and </a:t>
            </a:r>
            <a:r>
              <a:rPr lang="el-GR" sz="2000" dirty="0" err="1" smtClean="0"/>
              <a:t>practice</a:t>
            </a:r>
            <a:r>
              <a:rPr lang="el-GR" sz="2000" dirty="0" smtClean="0"/>
              <a:t>. </a:t>
            </a:r>
            <a:r>
              <a:rPr lang="el-GR" sz="2000" dirty="0" err="1" smtClean="0"/>
              <a:t>Batsford</a:t>
            </a:r>
            <a:r>
              <a:rPr lang="el-GR" sz="2000" dirty="0" smtClean="0"/>
              <a:t> : </a:t>
            </a:r>
            <a:r>
              <a:rPr lang="el-GR" sz="2000" dirty="0" err="1" smtClean="0"/>
              <a:t>London</a:t>
            </a:r>
            <a:r>
              <a:rPr lang="el-G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Keller</a:t>
            </a:r>
            <a:r>
              <a:rPr lang="el-GR" sz="2000" dirty="0" smtClean="0"/>
              <a:t>, J. and R.D. </a:t>
            </a:r>
            <a:r>
              <a:rPr lang="el-GR" sz="2000" dirty="0" err="1" smtClean="0"/>
              <a:t>Bliesner</a:t>
            </a:r>
            <a:r>
              <a:rPr lang="el-GR" sz="2000" dirty="0" smtClean="0"/>
              <a:t>, 1990. </a:t>
            </a:r>
            <a:r>
              <a:rPr lang="el-GR" sz="2000" dirty="0" err="1" smtClean="0"/>
              <a:t>Sprinkle</a:t>
            </a:r>
            <a:r>
              <a:rPr lang="el-GR" sz="2000" dirty="0" smtClean="0"/>
              <a:t> and </a:t>
            </a:r>
            <a:r>
              <a:rPr lang="el-GR" sz="2000" dirty="0" err="1" smtClean="0"/>
              <a:t>Trickle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. </a:t>
            </a:r>
            <a:r>
              <a:rPr lang="el-GR" sz="2000" dirty="0" err="1" smtClean="0"/>
              <a:t>New</a:t>
            </a:r>
            <a:r>
              <a:rPr lang="el-GR" sz="2000" dirty="0" smtClean="0"/>
              <a:t> </a:t>
            </a:r>
            <a:r>
              <a:rPr lang="el-GR" sz="2000" dirty="0" err="1" smtClean="0"/>
              <a:t>York</a:t>
            </a:r>
            <a:r>
              <a:rPr lang="el-GR" sz="2000" dirty="0" smtClean="0"/>
              <a:t> : </a:t>
            </a:r>
            <a:r>
              <a:rPr lang="el-GR" sz="2000" dirty="0" err="1" smtClean="0"/>
              <a:t>Van</a:t>
            </a:r>
            <a:r>
              <a:rPr lang="el-GR" sz="2000" dirty="0" smtClean="0"/>
              <a:t> </a:t>
            </a:r>
            <a:r>
              <a:rPr lang="el-GR" sz="2000" dirty="0" err="1" smtClean="0"/>
              <a:t>Nostrand</a:t>
            </a:r>
            <a:r>
              <a:rPr lang="el-GR" sz="2000" dirty="0" smtClean="0"/>
              <a:t> </a:t>
            </a:r>
            <a:r>
              <a:rPr lang="el-GR" sz="2000" dirty="0" err="1" smtClean="0"/>
              <a:t>Reinhold</a:t>
            </a:r>
            <a:r>
              <a:rPr lang="el-GR" sz="2000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el-GR" sz="2000" dirty="0" smtClean="0"/>
              <a:t>Κωνσταντινίδης, Κ. Α. 1975. Η μέθοδος αρδεύσεως δια </a:t>
            </a:r>
            <a:r>
              <a:rPr lang="el-GR" sz="2000" dirty="0" err="1" smtClean="0"/>
              <a:t>καταιονίσεως</a:t>
            </a:r>
            <a:r>
              <a:rPr lang="el-GR" sz="2000" dirty="0" smtClean="0"/>
              <a:t>. </a:t>
            </a:r>
            <a:r>
              <a:rPr lang="el-GR" sz="2000" dirty="0" err="1" smtClean="0"/>
              <a:t>Αφοι</a:t>
            </a:r>
            <a:r>
              <a:rPr lang="el-GR" sz="2000" dirty="0" smtClean="0"/>
              <a:t> </a:t>
            </a:r>
            <a:r>
              <a:rPr lang="el-GR" sz="2000" dirty="0" err="1" smtClean="0"/>
              <a:t>Σάκκουλα</a:t>
            </a:r>
            <a:r>
              <a:rPr lang="el-GR" sz="2000" dirty="0" smtClean="0"/>
              <a:t>: Θεσσαλονίκη.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Λουιζάκης</a:t>
            </a:r>
            <a:r>
              <a:rPr lang="el-GR" sz="2000" dirty="0" smtClean="0"/>
              <a:t>, Α. Δ. 1992. Παράμετροι σχεδιασμού εφαρμογής αρδεύσεων  με  τεχνητή βροχή. Γεωργική Έρευνα 16:49-52.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Pair</a:t>
            </a:r>
            <a:r>
              <a:rPr lang="el-GR" sz="2000" dirty="0" smtClean="0"/>
              <a:t>, C. H., W. H. </a:t>
            </a:r>
            <a:r>
              <a:rPr lang="el-GR" sz="2000" dirty="0" err="1" smtClean="0"/>
              <a:t>Hing</a:t>
            </a:r>
            <a:r>
              <a:rPr lang="el-GR" sz="2000" dirty="0" smtClean="0"/>
              <a:t>, K. R. </a:t>
            </a:r>
            <a:r>
              <a:rPr lang="el-GR" sz="2000" dirty="0" err="1" smtClean="0"/>
              <a:t>Frost</a:t>
            </a:r>
            <a:r>
              <a:rPr lang="el-GR" sz="2000" dirty="0" smtClean="0"/>
              <a:t>, R. E. </a:t>
            </a:r>
            <a:r>
              <a:rPr lang="el-GR" sz="2000" dirty="0" err="1" smtClean="0"/>
              <a:t>Sneed</a:t>
            </a:r>
            <a:r>
              <a:rPr lang="el-GR" sz="2000" dirty="0" smtClean="0"/>
              <a:t>, and T. J. </a:t>
            </a:r>
            <a:r>
              <a:rPr lang="el-GR" sz="2000" dirty="0" err="1" smtClean="0"/>
              <a:t>Schilty</a:t>
            </a:r>
            <a:r>
              <a:rPr lang="el-GR" sz="2000" dirty="0" smtClean="0"/>
              <a:t> (</a:t>
            </a:r>
            <a:r>
              <a:rPr lang="el-GR" sz="2000" dirty="0" err="1" smtClean="0"/>
              <a:t>Eds</a:t>
            </a:r>
            <a:r>
              <a:rPr lang="el-GR" sz="2000" dirty="0" smtClean="0"/>
              <a:t>.) 1983.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, (</a:t>
            </a:r>
            <a:r>
              <a:rPr lang="el-GR" sz="2000" dirty="0" err="1" smtClean="0"/>
              <a:t>formerly</a:t>
            </a:r>
            <a:r>
              <a:rPr lang="el-GR" sz="2000" dirty="0" smtClean="0"/>
              <a:t>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), 5th </a:t>
            </a:r>
            <a:r>
              <a:rPr lang="el-GR" sz="2000" dirty="0" err="1" smtClean="0"/>
              <a:t>ed</a:t>
            </a:r>
            <a:r>
              <a:rPr lang="el-GR" sz="2000" dirty="0" smtClean="0"/>
              <a:t>. </a:t>
            </a:r>
            <a:r>
              <a:rPr lang="el-GR" sz="2000" dirty="0" err="1" smtClean="0"/>
              <a:t>Arlington</a:t>
            </a:r>
            <a:r>
              <a:rPr lang="el-GR" sz="2000" dirty="0" smtClean="0"/>
              <a:t>, </a:t>
            </a:r>
            <a:r>
              <a:rPr lang="el-GR" sz="2000" dirty="0" err="1" smtClean="0"/>
              <a:t>Virginia</a:t>
            </a:r>
            <a:r>
              <a:rPr lang="el-GR" sz="2000" dirty="0" smtClean="0"/>
              <a:t> : The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Association.</a:t>
            </a:r>
          </a:p>
          <a:p>
            <a:pPr>
              <a:lnSpc>
                <a:spcPct val="100000"/>
              </a:lnSpc>
            </a:pPr>
            <a:r>
              <a:rPr lang="el-GR" sz="2000" dirty="0" err="1" smtClean="0"/>
              <a:t>Von</a:t>
            </a:r>
            <a:r>
              <a:rPr lang="el-GR" sz="2000" dirty="0" smtClean="0"/>
              <a:t> </a:t>
            </a:r>
            <a:r>
              <a:rPr lang="el-GR" sz="2000" dirty="0" err="1" smtClean="0"/>
              <a:t>Bernuth</a:t>
            </a:r>
            <a:r>
              <a:rPr lang="el-GR" sz="2000" dirty="0" smtClean="0"/>
              <a:t>, R. D.  and I. </a:t>
            </a:r>
            <a:r>
              <a:rPr lang="el-GR" sz="2000" dirty="0" err="1" smtClean="0"/>
              <a:t>Seginer</a:t>
            </a:r>
            <a:r>
              <a:rPr lang="el-GR" sz="2000" dirty="0" smtClean="0"/>
              <a:t>. 1990. </a:t>
            </a:r>
            <a:r>
              <a:rPr lang="el-GR" sz="2000" dirty="0" err="1" smtClean="0"/>
              <a:t>Wind</a:t>
            </a:r>
            <a:r>
              <a:rPr lang="el-GR" sz="2000" dirty="0" smtClean="0"/>
              <a:t> </a:t>
            </a:r>
            <a:r>
              <a:rPr lang="el-GR" sz="2000" dirty="0" err="1" smtClean="0"/>
              <a:t>considerations</a:t>
            </a:r>
            <a:r>
              <a:rPr lang="el-GR" sz="2000" dirty="0" smtClean="0"/>
              <a:t> in </a:t>
            </a:r>
            <a:r>
              <a:rPr lang="el-GR" sz="2000" dirty="0" err="1" smtClean="0"/>
              <a:t>sprinkler</a:t>
            </a:r>
            <a:r>
              <a:rPr lang="el-GR" sz="2000" dirty="0" smtClean="0"/>
              <a:t> </a:t>
            </a:r>
            <a:r>
              <a:rPr lang="el-GR" sz="2000" dirty="0" err="1" smtClean="0"/>
              <a:t>system</a:t>
            </a:r>
            <a:r>
              <a:rPr lang="el-GR" sz="2000" dirty="0" smtClean="0"/>
              <a:t> </a:t>
            </a:r>
            <a:r>
              <a:rPr lang="el-GR" sz="2000" dirty="0" err="1" smtClean="0"/>
              <a:t>design</a:t>
            </a:r>
            <a:r>
              <a:rPr lang="el-GR" sz="2000" dirty="0" smtClean="0"/>
              <a:t>. In </a:t>
            </a:r>
            <a:r>
              <a:rPr lang="el-GR" sz="2000" dirty="0" err="1" smtClean="0"/>
              <a:t>Visions</a:t>
            </a:r>
            <a:r>
              <a:rPr lang="el-GR" sz="2000" dirty="0" smtClean="0"/>
              <a:t> of the </a:t>
            </a:r>
            <a:r>
              <a:rPr lang="el-GR" sz="2000" dirty="0" err="1" smtClean="0"/>
              <a:t>Future</a:t>
            </a:r>
            <a:r>
              <a:rPr lang="el-GR" sz="2000" dirty="0" smtClean="0"/>
              <a:t>, </a:t>
            </a:r>
            <a:r>
              <a:rPr lang="el-GR" sz="2000" dirty="0" err="1" smtClean="0"/>
              <a:t>Proceedings</a:t>
            </a:r>
            <a:r>
              <a:rPr lang="el-GR" sz="2000" dirty="0" smtClean="0"/>
              <a:t> of the 3rd </a:t>
            </a:r>
            <a:r>
              <a:rPr lang="el-GR" sz="2000" dirty="0" err="1" smtClean="0"/>
              <a:t>National</a:t>
            </a:r>
            <a:r>
              <a:rPr lang="el-GR" sz="2000" dirty="0" smtClean="0"/>
              <a:t> </a:t>
            </a:r>
            <a:r>
              <a:rPr lang="el-GR" sz="2000" dirty="0" err="1" smtClean="0"/>
              <a:t>irrigation</a:t>
            </a:r>
            <a:r>
              <a:rPr lang="el-GR" sz="2000" dirty="0" smtClean="0"/>
              <a:t> </a:t>
            </a:r>
            <a:r>
              <a:rPr lang="el-GR" sz="2000" dirty="0" err="1" smtClean="0"/>
              <a:t>Symposium</a:t>
            </a:r>
            <a:r>
              <a:rPr lang="el-GR" sz="2000" dirty="0" smtClean="0"/>
              <a:t>, </a:t>
            </a:r>
            <a:r>
              <a:rPr lang="el-GR" sz="2000" dirty="0" err="1" smtClean="0"/>
              <a:t>October</a:t>
            </a:r>
            <a:r>
              <a:rPr lang="el-GR" sz="2000" dirty="0" smtClean="0"/>
              <a:t> 28- </a:t>
            </a:r>
            <a:r>
              <a:rPr lang="el-GR" sz="2000" dirty="0" err="1" smtClean="0"/>
              <a:t>November</a:t>
            </a:r>
            <a:r>
              <a:rPr lang="el-GR" sz="2000" dirty="0" smtClean="0"/>
              <a:t> 1, Phoenix, </a:t>
            </a:r>
            <a:r>
              <a:rPr lang="el-GR" sz="2000" dirty="0" err="1" smtClean="0"/>
              <a:t>Arizona</a:t>
            </a:r>
            <a:r>
              <a:rPr lang="el-GR" sz="2000" dirty="0" smtClean="0"/>
              <a:t>, pp.334-339 : American Society of Agricultural </a:t>
            </a:r>
            <a:r>
              <a:rPr lang="el-GR" sz="2000" dirty="0" err="1" smtClean="0"/>
              <a:t>Engineers</a:t>
            </a:r>
            <a:r>
              <a:rPr lang="el-GR" sz="20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0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Βύρλας 2015. Παναγιώτης Βύρλας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να: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την καταλληλόλητα καταιονισμού</a:t>
            </a:r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</a:t>
            </a:r>
            <a:r>
              <a:rPr lang="el-GR" sz="2800" dirty="0"/>
              <a:t>τα </a:t>
            </a:r>
            <a:r>
              <a:rPr lang="el-GR" sz="2800" dirty="0" smtClean="0"/>
              <a:t>πλεονεκτήματα καταιονισμού</a:t>
            </a:r>
            <a:endParaRPr lang="el-GR" sz="2800" dirty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/>
              <a:t>Κατανοήσει </a:t>
            </a:r>
            <a:r>
              <a:rPr lang="el-GR" sz="2800" dirty="0" smtClean="0"/>
              <a:t>τους τύπους των συστημάτων</a:t>
            </a:r>
            <a:endParaRPr lang="el-GR" sz="2800" dirty="0"/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2" action="ppaction://hlinksldjump"/>
              </a:rPr>
              <a:t>Διάταξη εκτοξευτών</a:t>
            </a:r>
            <a:endParaRPr lang="el-GR" sz="24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3" action="ppaction://hlinksldjump"/>
              </a:rPr>
              <a:t>Τετραγωνική διάταξη</a:t>
            </a:r>
            <a:endParaRPr lang="el-GR" sz="24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4" action="ppaction://hlinksldjump"/>
              </a:rPr>
              <a:t>Ορθογωνική διάταξη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5" action="ppaction://hlinksldjump"/>
              </a:rPr>
              <a:t>Τριγωνική διάταξη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6" action="ppaction://hlinksldjump"/>
              </a:rPr>
              <a:t>Χαρακτηριστικά καλής </a:t>
            </a:r>
            <a:r>
              <a:rPr lang="el-GR" sz="2400" dirty="0" err="1" smtClean="0">
                <a:solidFill>
                  <a:srgbClr val="0070C0"/>
                </a:solidFill>
                <a:hlinkClick r:id="rId6" action="ppaction://hlinksldjump"/>
              </a:rPr>
              <a:t>εγκτάστασης</a:t>
            </a:r>
            <a:endParaRPr lang="el-GR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7" action="ppaction://hlinksldjump"/>
              </a:rPr>
              <a:t>Γενικοί κανόνες σχεδιασμού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8" action="ppaction://hlinksldjump"/>
              </a:rPr>
              <a:t>Διάταξη σε σχήμα P</a:t>
            </a:r>
            <a:endParaRPr lang="en-US" sz="24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9" action="ppaction://hlinksldjump"/>
              </a:rPr>
              <a:t>Διάταξη σε σχήμα L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10" action="ppaction://hlinksldjump"/>
              </a:rPr>
              <a:t>Διάταξη σε σχήμα Η ελάχιστη</a:t>
            </a:r>
            <a:r>
              <a:rPr lang="el-GR" sz="2400" dirty="0" smtClean="0">
                <a:solidFill>
                  <a:srgbClr val="0070C0"/>
                </a:solidFill>
                <a:hlinkClick r:id="rId11" action="ppaction://hlinksldjump"/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400" dirty="0" smtClean="0">
                <a:solidFill>
                  <a:srgbClr val="0070C0"/>
                </a:solidFill>
                <a:hlinkClick r:id="rId12" action="ppaction://hlinksldjump"/>
              </a:rPr>
              <a:t>Βιβλιογραφία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Διάταξη εκτοξευτών 1</a:t>
            </a:r>
            <a:endParaRPr lang="el-GR" sz="36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Οι διατάξεις είναι οι ακόλουθες:</a:t>
            </a:r>
          </a:p>
          <a:p>
            <a:pPr lvl="2"/>
            <a:r>
              <a:rPr lang="el-GR" sz="2800" dirty="0" smtClean="0"/>
              <a:t>Τετραγωνική διάταξη</a:t>
            </a:r>
          </a:p>
          <a:p>
            <a:pPr lvl="2"/>
            <a:r>
              <a:rPr lang="el-GR" sz="2800" dirty="0" smtClean="0"/>
              <a:t>Ορθογωνική διάταξη</a:t>
            </a:r>
          </a:p>
          <a:p>
            <a:pPr lvl="2"/>
            <a:r>
              <a:rPr lang="el-GR" sz="2800" dirty="0" smtClean="0"/>
              <a:t>Τριγωνική διάταξη</a:t>
            </a:r>
            <a:endParaRPr 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Τετραγωνική διάταξη</a:t>
            </a:r>
            <a:endParaRPr lang="el-GR" sz="3600" b="1" dirty="0"/>
          </a:p>
        </p:txBody>
      </p:sp>
      <p:pic>
        <p:nvPicPr>
          <p:cNvPr id="15" name="Θέση περιεχομένου 14" descr="Εικόνα Τετραγωνικής Διάταξ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153" y="1600200"/>
            <a:ext cx="5667693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Ορθογωνική διάταξη</a:t>
            </a:r>
            <a:endParaRPr lang="el-GR" sz="3600" b="1" dirty="0"/>
          </a:p>
        </p:txBody>
      </p:sp>
      <p:pic>
        <p:nvPicPr>
          <p:cNvPr id="4" name="Θέση περιεχομένου 3" descr="Εικόνα Ορθογωνικής Διάταξ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492" y="1600200"/>
            <a:ext cx="4771015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Τριγωνική διάταξη</a:t>
            </a:r>
            <a:endParaRPr lang="el-GR" sz="3600" b="1" dirty="0"/>
          </a:p>
        </p:txBody>
      </p:sp>
      <p:pic>
        <p:nvPicPr>
          <p:cNvPr id="10" name="Θέση περιεχομένου 9" descr="Εικόνα τριγωνικής διάταξη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484" y="1600200"/>
            <a:ext cx="5407031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Χαρακτηριστικά καλής </a:t>
            </a:r>
            <a:r>
              <a:rPr lang="el-GR" sz="3600" b="1" dirty="0" err="1" smtClean="0"/>
              <a:t>εγκτάστασης</a:t>
            </a:r>
            <a:endParaRPr lang="el-GR" sz="36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Όσο το δυνατόν απλούστερη διάταξη</a:t>
            </a:r>
          </a:p>
          <a:p>
            <a:r>
              <a:rPr lang="el-GR" sz="2400" dirty="0"/>
              <a:t>Ελαχιστοποίηση των μετατοπίσεων των υλικών</a:t>
            </a:r>
          </a:p>
          <a:p>
            <a:r>
              <a:rPr lang="el-GR" sz="2400" dirty="0"/>
              <a:t>Απώλειες φορτίου μικρές για να έχουμε κατάλληλη διάμετρο σωλήνων και ομοιομορφία κατανομής της βροχής</a:t>
            </a:r>
          </a:p>
          <a:p>
            <a:r>
              <a:rPr lang="el-GR" sz="2400" dirty="0"/>
              <a:t>Ελαχιστοποίηση του νεκρού χρόνου</a:t>
            </a:r>
          </a:p>
          <a:p>
            <a:r>
              <a:rPr lang="el-GR" sz="2400" dirty="0"/>
              <a:t>Να λαμβάνεται υπόψη ο παράγοντας «εργατικά χέρια»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1:54:44 π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11,5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9,5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9,5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9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12,13,14,11,5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9,5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09F95B0-6B8C-433F-A0DE-1101D52E3F9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1254</Words>
  <Application>Microsoft Office PowerPoint</Application>
  <PresentationFormat>Προβολή στην οθόνη (4:3)</PresentationFormat>
  <Paragraphs>269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Διάταξη εκτοξευτών 1</vt:lpstr>
      <vt:lpstr>Τετραγωνική διάταξη</vt:lpstr>
      <vt:lpstr>Ορθογωνική διάταξη</vt:lpstr>
      <vt:lpstr>Τριγωνική διάταξη</vt:lpstr>
      <vt:lpstr>Χαρακτηριστικά καλής εγκτάστασης</vt:lpstr>
      <vt:lpstr>Γενικοί κανόνες σχεδιασμού</vt:lpstr>
      <vt:lpstr>Διάταξη σε σχήμα P ελάχιστη</vt:lpstr>
      <vt:lpstr>Διάταξη σε σχήμα P μέση και μέγιστη</vt:lpstr>
      <vt:lpstr>Διάταξη σε σχήμα L ελάχιστη</vt:lpstr>
      <vt:lpstr>Διάταξη σε σχήμα L μέση και μέγιστη</vt:lpstr>
      <vt:lpstr>Διάταξη σε σχήμα Η ελάχιστη</vt:lpstr>
      <vt:lpstr>Διάταξη σε σχήμα Η μέγιστη</vt:lpstr>
      <vt:lpstr>Διάφορα παραδείγματα διάταξης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122</cp:revision>
  <dcterms:created xsi:type="dcterms:W3CDTF">2014-09-20T14:32:06Z</dcterms:created>
  <dcterms:modified xsi:type="dcterms:W3CDTF">2016-01-29T09:54:52Z</dcterms:modified>
</cp:coreProperties>
</file>