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9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20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21.xml" ContentType="application/vnd.openxmlformats-officedocument.presentationml.notesSlide+xml"/>
  <Override PartName="/ppt/tags/tag48.xml" ContentType="application/vnd.openxmlformats-officedocument.presentationml.tags+xml"/>
  <Override PartName="/ppt/notesSlides/notesSlide22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51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41"/>
  </p:notesMasterIdLst>
  <p:sldIdLst>
    <p:sldId id="257" r:id="rId3"/>
    <p:sldId id="264" r:id="rId4"/>
    <p:sldId id="414" r:id="rId5"/>
    <p:sldId id="526" r:id="rId6"/>
    <p:sldId id="527" r:id="rId7"/>
    <p:sldId id="528" r:id="rId8"/>
    <p:sldId id="529" r:id="rId9"/>
    <p:sldId id="530" r:id="rId10"/>
    <p:sldId id="531" r:id="rId11"/>
    <p:sldId id="532" r:id="rId12"/>
    <p:sldId id="533" r:id="rId13"/>
    <p:sldId id="534" r:id="rId14"/>
    <p:sldId id="535" r:id="rId15"/>
    <p:sldId id="536" r:id="rId16"/>
    <p:sldId id="537" r:id="rId17"/>
    <p:sldId id="538" r:id="rId18"/>
    <p:sldId id="539" r:id="rId19"/>
    <p:sldId id="540" r:id="rId20"/>
    <p:sldId id="541" r:id="rId21"/>
    <p:sldId id="542" r:id="rId22"/>
    <p:sldId id="543" r:id="rId23"/>
    <p:sldId id="544" r:id="rId24"/>
    <p:sldId id="545" r:id="rId25"/>
    <p:sldId id="546" r:id="rId26"/>
    <p:sldId id="547" r:id="rId27"/>
    <p:sldId id="548" r:id="rId28"/>
    <p:sldId id="549" r:id="rId29"/>
    <p:sldId id="550" r:id="rId30"/>
    <p:sldId id="551" r:id="rId31"/>
    <p:sldId id="553" r:id="rId32"/>
    <p:sldId id="325" r:id="rId33"/>
    <p:sldId id="271" r:id="rId34"/>
    <p:sldId id="258" r:id="rId35"/>
    <p:sldId id="259" r:id="rId36"/>
    <p:sldId id="260" r:id="rId37"/>
    <p:sldId id="272" r:id="rId38"/>
    <p:sldId id="273" r:id="rId39"/>
    <p:sldId id="261" r:id="rId40"/>
  </p:sldIdLst>
  <p:sldSz cx="9144000" cy="6858000" type="screen4x3"/>
  <p:notesSz cx="6858000" cy="9144000"/>
  <p:custDataLst>
    <p:tags r:id="rId42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Μεσαίο στυλ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93D81CF-94F2-401A-BA57-92F5A7B2D0C5}" styleName="Μεσαίο στυλ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71" autoAdjust="0"/>
    <p:restoredTop sz="94660"/>
  </p:normalViewPr>
  <p:slideViewPr>
    <p:cSldViewPr>
      <p:cViewPr>
        <p:scale>
          <a:sx n="66" d="100"/>
          <a:sy n="66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gs" Target="tags/tag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1FAE34-A9BA-4005-8175-E6F8E72C8B1C}" type="datetimeFigureOut">
              <a:rPr lang="el-GR" smtClean="0"/>
              <a:t>15/3/2016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0790D-22C5-45BB-A770-83CDE294324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6082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0790D-22C5-45BB-A770-83CDE294324C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5626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5C2A7F3-7ADD-4D4B-A6F6-8AC6CF5113F7}" type="slidenum">
              <a:rPr lang="el-GR" altLang="el-GR" smtClean="0"/>
              <a:pPr algn="r" eaLnBrk="1" hangingPunct="1">
                <a:spcBef>
                  <a:spcPct val="0"/>
                </a:spcBef>
              </a:pPr>
              <a:t>10</a:t>
            </a:fld>
            <a:endParaRPr lang="el-GR" altLang="el-GR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6812DE8-A070-48FB-82D7-583993D76515}" type="slidenum">
              <a:rPr lang="el-GR" altLang="el-GR" smtClean="0"/>
              <a:pPr algn="r" eaLnBrk="1" hangingPunct="1">
                <a:spcBef>
                  <a:spcPct val="0"/>
                </a:spcBef>
              </a:pPr>
              <a:t>11</a:t>
            </a:fld>
            <a:endParaRPr lang="el-GR" altLang="el-GR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77E4FFB-901C-485D-9BD8-E942D28FD0BF}" type="slidenum">
              <a:rPr lang="el-GR" altLang="el-GR" smtClean="0"/>
              <a:pPr algn="r" eaLnBrk="1" hangingPunct="1">
                <a:spcBef>
                  <a:spcPct val="0"/>
                </a:spcBef>
              </a:pPr>
              <a:t>12</a:t>
            </a:fld>
            <a:endParaRPr lang="el-GR" altLang="el-GR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C7D4C7E-7D5E-4A49-BD2A-54273019BEDE}" type="slidenum">
              <a:rPr lang="el-GR" altLang="el-GR" smtClean="0"/>
              <a:pPr algn="r" eaLnBrk="1" hangingPunct="1">
                <a:spcBef>
                  <a:spcPct val="0"/>
                </a:spcBef>
              </a:pPr>
              <a:t>13</a:t>
            </a:fld>
            <a:endParaRPr lang="el-GR" altLang="el-GR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BC7FCAC-1446-4694-BDAC-DF4DBDD12E96}" type="slidenum">
              <a:rPr lang="el-GR" altLang="el-GR" smtClean="0"/>
              <a:pPr algn="r" eaLnBrk="1" hangingPunct="1">
                <a:spcBef>
                  <a:spcPct val="0"/>
                </a:spcBef>
              </a:pPr>
              <a:t>14</a:t>
            </a:fld>
            <a:endParaRPr lang="el-GR" altLang="el-GR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BC7FCAC-1446-4694-BDAC-DF4DBDD12E96}" type="slidenum">
              <a:rPr lang="el-GR" altLang="el-GR" smtClean="0"/>
              <a:pPr algn="r" eaLnBrk="1" hangingPunct="1">
                <a:spcBef>
                  <a:spcPct val="0"/>
                </a:spcBef>
              </a:pPr>
              <a:t>15</a:t>
            </a:fld>
            <a:endParaRPr lang="el-GR" altLang="el-GR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BC7FCAC-1446-4694-BDAC-DF4DBDD12E96}" type="slidenum">
              <a:rPr lang="el-GR" altLang="el-GR" smtClean="0"/>
              <a:pPr algn="r" eaLnBrk="1" hangingPunct="1">
                <a:spcBef>
                  <a:spcPct val="0"/>
                </a:spcBef>
              </a:pPr>
              <a:t>16</a:t>
            </a:fld>
            <a:endParaRPr lang="el-GR" altLang="el-GR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1370047-DC52-467C-B03B-EDED2F1B884D}" type="slidenum">
              <a:rPr lang="el-GR" altLang="el-GR" smtClean="0"/>
              <a:pPr algn="r" eaLnBrk="1" hangingPunct="1">
                <a:spcBef>
                  <a:spcPct val="0"/>
                </a:spcBef>
              </a:pPr>
              <a:t>17</a:t>
            </a:fld>
            <a:endParaRPr lang="el-GR" altLang="el-GR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039413E-197A-489D-AE67-445BE862B758}" type="slidenum">
              <a:rPr lang="el-GR" altLang="el-GR" smtClean="0"/>
              <a:pPr algn="r" eaLnBrk="1" hangingPunct="1">
                <a:spcBef>
                  <a:spcPct val="0"/>
                </a:spcBef>
              </a:pPr>
              <a:t>18</a:t>
            </a:fld>
            <a:endParaRPr lang="el-GR" altLang="el-GR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B978562-AAF2-4EFF-BD08-9E3C81DFD323}" type="slidenum">
              <a:rPr lang="el-GR" altLang="el-GR" smtClean="0"/>
              <a:pPr algn="r" eaLnBrk="1" hangingPunct="1">
                <a:spcBef>
                  <a:spcPct val="0"/>
                </a:spcBef>
              </a:pPr>
              <a:t>19</a:t>
            </a:fld>
            <a:endParaRPr lang="el-GR" altLang="el-GR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CA508-3B63-4BA9-93AF-AA2EFF565143}" type="slidenum">
              <a:rPr lang="el-GR" smtClean="0">
                <a:solidFill>
                  <a:prstClr val="black"/>
                </a:solidFill>
              </a:rPr>
              <a:pPr/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3420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346156F-1CBC-4F78-8776-19B31F723C26}" type="slidenum">
              <a:rPr lang="el-GR" altLang="el-GR" smtClean="0"/>
              <a:pPr algn="r" eaLnBrk="1" hangingPunct="1">
                <a:spcBef>
                  <a:spcPct val="0"/>
                </a:spcBef>
              </a:pPr>
              <a:t>20</a:t>
            </a:fld>
            <a:endParaRPr lang="el-GR" altLang="el-GR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5833D73-05BC-4BE7-81DB-4B046AE6C014}" type="slidenum">
              <a:rPr lang="el-GR" altLang="el-GR" smtClean="0"/>
              <a:pPr algn="r" eaLnBrk="1" hangingPunct="1">
                <a:spcBef>
                  <a:spcPct val="0"/>
                </a:spcBef>
              </a:pPr>
              <a:t>28</a:t>
            </a:fld>
            <a:endParaRPr lang="el-GR" altLang="el-GR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A94795A-28CE-41A8-B8DE-374BD83D8D98}" type="slidenum">
              <a:rPr lang="el-GR" altLang="el-GR" smtClean="0"/>
              <a:pPr algn="r" eaLnBrk="1" hangingPunct="1">
                <a:spcBef>
                  <a:spcPct val="0"/>
                </a:spcBef>
              </a:pPr>
              <a:t>29</a:t>
            </a:fld>
            <a:endParaRPr lang="el-GR" altLang="el-GR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0790D-22C5-45BB-A770-83CDE294324C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39959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0790D-22C5-45BB-A770-83CDE294324C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0060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7057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0790D-22C5-45BB-A770-83CDE294324C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35809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4B74B1B-D07A-4E70-AEE2-B0E9704D370A}" type="slidenum">
              <a:rPr lang="el-GR" altLang="el-GR" smtClean="0"/>
              <a:pPr algn="r" eaLnBrk="1" hangingPunct="1">
                <a:spcBef>
                  <a:spcPct val="0"/>
                </a:spcBef>
              </a:pPr>
              <a:t>4</a:t>
            </a:fld>
            <a:endParaRPr lang="el-GR" altLang="el-GR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74EDA5B-5433-4E62-B397-FA9B33321A48}" type="slidenum">
              <a:rPr lang="el-GR" altLang="el-GR" smtClean="0"/>
              <a:pPr algn="r" eaLnBrk="1" hangingPunct="1">
                <a:spcBef>
                  <a:spcPct val="0"/>
                </a:spcBef>
              </a:pPr>
              <a:t>5</a:t>
            </a:fld>
            <a:endParaRPr lang="el-GR" altLang="el-GR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352E43D-6276-4D06-ABE8-09971BD1EA80}" type="slidenum">
              <a:rPr lang="el-GR" altLang="el-GR" smtClean="0"/>
              <a:pPr algn="r" eaLnBrk="1" hangingPunct="1">
                <a:spcBef>
                  <a:spcPct val="0"/>
                </a:spcBef>
              </a:pPr>
              <a:t>6</a:t>
            </a:fld>
            <a:endParaRPr lang="el-GR" altLang="el-GR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24DEFB0-9BEC-4387-8458-BB0D89725367}" type="slidenum">
              <a:rPr lang="el-GR" altLang="el-GR" smtClean="0"/>
              <a:pPr algn="r" eaLnBrk="1" hangingPunct="1">
                <a:spcBef>
                  <a:spcPct val="0"/>
                </a:spcBef>
              </a:pPr>
              <a:t>7</a:t>
            </a:fld>
            <a:endParaRPr lang="el-GR" altLang="el-GR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CA39A67-39FA-421E-8ABB-35951CEBCAB7}" type="slidenum">
              <a:rPr lang="el-GR" altLang="el-GR" smtClean="0"/>
              <a:pPr algn="r" eaLnBrk="1" hangingPunct="1">
                <a:spcBef>
                  <a:spcPct val="0"/>
                </a:spcBef>
              </a:pPr>
              <a:t>8</a:t>
            </a:fld>
            <a:endParaRPr lang="el-GR" altLang="el-GR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D3714B2-55C0-4DE9-BE0D-F542DC6BB8D9}" type="slidenum">
              <a:rPr lang="el-GR" altLang="el-GR" smtClean="0"/>
              <a:pPr algn="r" eaLnBrk="1" hangingPunct="1">
                <a:spcBef>
                  <a:spcPct val="0"/>
                </a:spcBef>
              </a:pPr>
              <a:t>9</a:t>
            </a:fld>
            <a:endParaRPr lang="el-GR" altLang="el-GR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56F58-8526-4B6E-BC49-4CF9B029B87E}" type="datetime1">
              <a:rPr lang="el-GR" smtClean="0"/>
              <a:t>15/3/2016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pPr>
              <a:defRPr/>
            </a:pPr>
            <a:r>
              <a:rPr lang="el-GR" dirty="0" smtClean="0">
                <a:solidFill>
                  <a:prstClr val="black"/>
                </a:solidFill>
              </a:rPr>
              <a:t>Έδαφος και Νερό</a:t>
            </a:r>
          </a:p>
          <a:p>
            <a:pPr>
              <a:defRPr/>
            </a:pPr>
            <a:r>
              <a:rPr lang="el-GR" dirty="0" smtClean="0">
                <a:solidFill>
                  <a:prstClr val="black"/>
                </a:solidFill>
              </a:rPr>
              <a:t>Το έδαφος</a:t>
            </a: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2F6EEB8D-302B-4BB7-AB7B-5E18E67E8EEA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2162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D1539-63C1-4B99-ABA4-B3967DBE4E69}" type="datetime1">
              <a:rPr lang="el-GR" smtClean="0"/>
              <a:t>15/3/2016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Εργαστηριακό μάθημα 1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4907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7C83-846B-421A-9210-449F98570249}" type="datetime1">
              <a:rPr lang="el-GR" smtClean="0"/>
              <a:t>15/3/2016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Εργαστηριακό μάθημα 1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7737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ADBA3-C3DA-4EF4-8AE2-7A1E96E2E23E}" type="datetime1">
              <a:rPr lang="el-GR" smtClean="0"/>
              <a:t>15/3/2016</a:t>
            </a:fld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Τίτλος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1" name="Θέση υποσέλιδου 1" descr="[DECORATIVE]"/>
          <p:cNvSpPr txBox="1">
            <a:spLocks/>
          </p:cNvSpPr>
          <p:nvPr userDrawn="1"/>
        </p:nvSpPr>
        <p:spPr>
          <a:xfrm>
            <a:off x="2514600" y="6356350"/>
            <a:ext cx="365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l-GR" sz="1200" dirty="0" smtClean="0">
                <a:solidFill>
                  <a:prstClr val="black"/>
                </a:solidFill>
              </a:rPr>
              <a:t>Έδαφος και Νερό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kern="120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Το έδαφος</a:t>
            </a:r>
            <a:endParaRPr lang="en-US" sz="1200" kern="1200" dirty="0" smtClean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1063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1065E-F55A-4CDA-BFA5-94ED76BF657E}" type="datetime1">
              <a:rPr lang="el-GR" smtClean="0"/>
              <a:t>15/3/2016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24200" cy="36512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l-GR" dirty="0" smtClean="0">
                <a:solidFill>
                  <a:prstClr val="black"/>
                </a:solidFill>
              </a:rPr>
              <a:t>Έδαφος και Νερό</a:t>
            </a:r>
          </a:p>
          <a:p>
            <a:pPr>
              <a:defRPr/>
            </a:pPr>
            <a:r>
              <a:rPr lang="el-GR" dirty="0" smtClean="0">
                <a:solidFill>
                  <a:prstClr val="black"/>
                </a:solidFill>
              </a:rPr>
              <a:t>Το έδαφος</a:t>
            </a: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6059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62A4-CB8A-4A0F-8469-33FAC92B5A81}" type="datetime1">
              <a:rPr lang="el-GR" smtClean="0"/>
              <a:t>15/3/2016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>
                <a:solidFill>
                  <a:prstClr val="black"/>
                </a:solidFill>
              </a:rPr>
              <a:t>Έδαφος και Νερό</a:t>
            </a:r>
          </a:p>
          <a:p>
            <a:pPr>
              <a:defRPr/>
            </a:pPr>
            <a:r>
              <a:rPr lang="el-GR" dirty="0" smtClean="0">
                <a:solidFill>
                  <a:prstClr val="black"/>
                </a:solidFill>
              </a:rPr>
              <a:t>Το έδαφος</a:t>
            </a: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5588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9277-87B9-4B23-A9F8-DD786C757BEC}" type="datetime1">
              <a:rPr lang="el-GR" smtClean="0"/>
              <a:t>15/3/2016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>
                <a:solidFill>
                  <a:prstClr val="black"/>
                </a:solidFill>
              </a:rPr>
              <a:t>Έδαφος και Νερό</a:t>
            </a:r>
          </a:p>
          <a:p>
            <a:pPr>
              <a:defRPr/>
            </a:pPr>
            <a:r>
              <a:rPr lang="el-GR" dirty="0" smtClean="0">
                <a:solidFill>
                  <a:prstClr val="black"/>
                </a:solidFill>
              </a:rPr>
              <a:t>Το έδαφος</a:t>
            </a: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046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52055-4DFF-4549-AD5A-20E5D6ABCC2C}" type="datetime1">
              <a:rPr lang="el-GR" smtClean="0"/>
              <a:t>15/3/2016</a:t>
            </a:fld>
            <a:endParaRPr lang="el-GR"/>
          </a:p>
        </p:txBody>
      </p:sp>
      <p:sp>
        <p:nvSpPr>
          <p:cNvPr id="6" name="Ορθογώνιο 5" descr="[DECORATIVE]"/>
          <p:cNvSpPr/>
          <p:nvPr userDrawn="1"/>
        </p:nvSpPr>
        <p:spPr>
          <a:xfrm>
            <a:off x="4032012" y="6397823"/>
            <a:ext cx="13781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l-GR" sz="1000" dirty="0" smtClean="0">
                <a:solidFill>
                  <a:prstClr val="black"/>
                </a:solidFill>
              </a:rPr>
              <a:t>Έδαφος και Νερό</a:t>
            </a:r>
            <a:endParaRPr lang="en-US" sz="1000" dirty="0" smtClean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el-GR" sz="1000" kern="120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Το έδαφος</a:t>
            </a:r>
            <a:endParaRPr lang="en-US" sz="1000" kern="1200" dirty="0" smtClean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Ορθογώνιο 6" descr="[DECORATIVE]"/>
          <p:cNvSpPr/>
          <p:nvPr userDrawn="1"/>
        </p:nvSpPr>
        <p:spPr>
          <a:xfrm>
            <a:off x="8001000" y="6352143"/>
            <a:ext cx="33534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2F6EEB8D-302B-4BB7-AB7B-5E18E67E8EEA}" type="slidenum">
              <a:rPr lang="el-GR" sz="1000" smtClean="0"/>
              <a:pPr/>
              <a:t>‹#›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4204798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3CF8D-4925-478C-B1C6-93DE40CB7745}" type="datetime1">
              <a:rPr lang="el-GR" smtClean="0"/>
              <a:t>15/3/2016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Εργαστηριακό μάθημα 1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397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EA138-C1FD-449B-A2F1-C089457F93DD}" type="datetime1">
              <a:rPr lang="el-GR" smtClean="0"/>
              <a:t>15/3/2016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>
                <a:solidFill>
                  <a:prstClr val="black"/>
                </a:solidFill>
              </a:rPr>
              <a:t>Έδαφος και Νερό</a:t>
            </a:r>
          </a:p>
          <a:p>
            <a:pPr>
              <a:defRPr/>
            </a:pPr>
            <a:r>
              <a:rPr lang="el-GR" dirty="0" smtClean="0">
                <a:solidFill>
                  <a:prstClr val="black"/>
                </a:solidFill>
              </a:rPr>
              <a:t>Το έδαφος</a:t>
            </a: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7292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D964A-E2A4-4B51-A6C2-BBBC30F49E97}" type="datetime1">
              <a:rPr lang="el-GR" smtClean="0"/>
              <a:t>15/3/2016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Εργαστηριακό μάθημα 1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752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4EFE1-4950-4DD2-A82E-8E5CB1A8D4A3}" type="datetime1">
              <a:rPr lang="el-GR" smtClean="0"/>
              <a:t>15/3/2016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/>
              <a:t>Εργαστηριακό μάθημα 1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EEB8D-302B-4BB7-AB7B-5E18E67E8E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253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dulll.gr/" TargetMode="External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hyperlink" Target="http://creativecommons.org/licenses/by-nc-sa/4.0/deed.el" TargetMode="External"/><Relationship Id="rId5" Type="http://schemas.openxmlformats.org/officeDocument/2006/relationships/image" Target="../media/image1.jpeg"/><Relationship Id="rId4" Type="http://schemas.openxmlformats.org/officeDocument/2006/relationships/hyperlink" Target="http://www.teilar.gr/" TargetMode="Externa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Relationship Id="rId4" Type="http://schemas.openxmlformats.org/officeDocument/2006/relationships/image" Target="../media/image1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hyperlink" Target="http://www.edulll.gr/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image" Target="../media/image14.png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notesSlide" Target="../notesSlides/notesSlide20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26.xml"/><Relationship Id="rId15" Type="http://schemas.openxmlformats.org/officeDocument/2006/relationships/image" Target="../media/image16.png"/><Relationship Id="rId10" Type="http://schemas.openxmlformats.org/officeDocument/2006/relationships/tags" Target="../tags/tag31.xml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6.xml"/><Relationship Id="rId1" Type="http://schemas.openxmlformats.org/officeDocument/2006/relationships/tags" Target="../tags/tag3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4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4.xml"/><Relationship Id="rId1" Type="http://schemas.openxmlformats.org/officeDocument/2006/relationships/tags" Target="../tags/tag4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6.xml"/><Relationship Id="rId1" Type="http://schemas.openxmlformats.org/officeDocument/2006/relationships/tags" Target="../tags/tag4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7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8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3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1.xml"/><Relationship Id="rId5" Type="http://schemas.openxmlformats.org/officeDocument/2006/relationships/slide" Target="slide16.xml"/><Relationship Id="rId4" Type="http://schemas.openxmlformats.org/officeDocument/2006/relationships/slide" Target="slide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0.xml"/><Relationship Id="rId6" Type="http://schemas.openxmlformats.org/officeDocument/2006/relationships/hyperlink" Target="http://www.edulll.gr/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://creativecommons.org/licenses/by-nc-sa/4.0/deed.el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cdev.teilar.gr/courses/DDE105/index.php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Relationship Id="rId5" Type="http://schemas.openxmlformats.org/officeDocument/2006/relationships/image" Target="../media/image19.png"/><Relationship Id="rId4" Type="http://schemas.openxmlformats.org/officeDocument/2006/relationships/hyperlink" Target="http://creativecommons.org/licenses/by-nc-sa/4.0/deed.el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Ομάδα 1" descr="Λογότυπο του Τεϊ Θεσσαλίας. Τεχνολογικό εκπαιδευτικό ίδρυμα Θεσσαλίας."/>
          <p:cNvGrpSpPr>
            <a:grpSpLocks/>
          </p:cNvGrpSpPr>
          <p:nvPr/>
        </p:nvGrpSpPr>
        <p:grpSpPr bwMode="auto">
          <a:xfrm>
            <a:off x="611188" y="406400"/>
            <a:ext cx="3455987" cy="1093420"/>
            <a:chOff x="611559" y="406230"/>
            <a:chExt cx="3456384" cy="1093809"/>
          </a:xfrm>
        </p:grpSpPr>
        <p:pic>
          <p:nvPicPr>
            <p:cNvPr id="3" name="Εικόνα 1" descr="Λογότυπο του Τεϊ Θεσσαλίας." title="Λογότυπο του Ιδρύματος.">
              <a:hlinkClick r:id="rId4" tooltip="Μετάβαση στην ιστοσελίδα του Ιδρύματος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gray">
            <a:xfrm>
              <a:off x="611559" y="406230"/>
              <a:ext cx="1079624" cy="1041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6" name="Θέση περιεχομένου 1"/>
            <p:cNvSpPr txBox="1">
              <a:spLocks noChangeArrowheads="1"/>
            </p:cNvSpPr>
            <p:nvPr/>
          </p:nvSpPr>
          <p:spPr bwMode="auto">
            <a:xfrm>
              <a:off x="1810182" y="484376"/>
              <a:ext cx="2257761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l-GR" sz="2000" dirty="0" smtClean="0"/>
                <a:t>Τεχνολογικό Εκπαιδευτικό </a:t>
              </a:r>
            </a:p>
            <a:p>
              <a:pPr eaLnBrk="1" hangingPunct="1"/>
              <a:r>
                <a:rPr lang="el-GR" sz="2000" dirty="0" smtClean="0"/>
                <a:t>Ίδρυμα Θεσσαλίας</a:t>
              </a:r>
              <a:endParaRPr lang="el-GR" sz="2000" dirty="0"/>
            </a:p>
          </p:txBody>
        </p:sp>
      </p:grpSp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6200" y="1676400"/>
            <a:ext cx="8839200" cy="1470025"/>
          </a:xfrm>
        </p:spPr>
        <p:txBody>
          <a:bodyPr>
            <a:normAutofit/>
          </a:bodyPr>
          <a:lstStyle/>
          <a:p>
            <a:r>
              <a:rPr lang="el-GR" b="1" dirty="0" smtClean="0">
                <a:solidFill>
                  <a:prstClr val="black"/>
                </a:solidFill>
              </a:rPr>
              <a:t>Αρδευτική Μηχανική</a:t>
            </a:r>
            <a:endParaRPr lang="el-GR" dirty="0"/>
          </a:p>
        </p:txBody>
      </p:sp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1295400" y="3048000"/>
            <a:ext cx="6588967" cy="263813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  <a:defRPr/>
            </a:pPr>
            <a:r>
              <a:rPr lang="el-GR" sz="2800" b="1" dirty="0" smtClean="0">
                <a:solidFill>
                  <a:prstClr val="black"/>
                </a:solidFill>
                <a:ea typeface="+mj-ea"/>
                <a:cs typeface="+mj-cs"/>
              </a:rPr>
              <a:t>Εργαστήριο </a:t>
            </a:r>
            <a:r>
              <a:rPr lang="el-GR" sz="2800" b="1" dirty="0" smtClean="0">
                <a:solidFill>
                  <a:prstClr val="black"/>
                </a:solidFill>
                <a:ea typeface="+mj-ea"/>
                <a:cs typeface="+mj-cs"/>
              </a:rPr>
              <a:t>Ε</a:t>
            </a:r>
            <a:r>
              <a:rPr lang="en-US" sz="2800" b="1" dirty="0" smtClean="0">
                <a:solidFill>
                  <a:prstClr val="black"/>
                </a:solidFill>
                <a:ea typeface="+mj-ea"/>
                <a:cs typeface="+mj-cs"/>
              </a:rPr>
              <a:t>2</a:t>
            </a:r>
            <a:r>
              <a:rPr lang="el-GR" sz="2800" b="1" dirty="0" smtClean="0">
                <a:solidFill>
                  <a:prstClr val="black"/>
                </a:solidFill>
                <a:ea typeface="+mj-ea"/>
                <a:cs typeface="+mj-cs"/>
              </a:rPr>
              <a:t>: </a:t>
            </a:r>
            <a:r>
              <a:rPr lang="el-GR" sz="2800" dirty="0" smtClean="0">
                <a:solidFill>
                  <a:prstClr val="black"/>
                </a:solidFill>
                <a:ea typeface="+mj-ea"/>
                <a:cs typeface="+mj-cs"/>
              </a:rPr>
              <a:t>Έδαφος και Νερό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l-GR" sz="2800" dirty="0">
                <a:solidFill>
                  <a:prstClr val="black"/>
                </a:solidFill>
                <a:ea typeface="+mj-ea"/>
                <a:cs typeface="+mj-cs"/>
              </a:rPr>
              <a:t>Το </a:t>
            </a:r>
            <a:r>
              <a:rPr lang="el-GR" sz="2800" dirty="0" smtClean="0">
                <a:solidFill>
                  <a:prstClr val="black"/>
                </a:solidFill>
                <a:ea typeface="+mj-ea"/>
                <a:cs typeface="+mj-cs"/>
              </a:rPr>
              <a:t>έδαφος</a:t>
            </a:r>
            <a:endParaRPr lang="en-US" sz="2800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l-GR" sz="2800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el-GR" sz="2800" dirty="0" smtClean="0"/>
              <a:t>   Καθηγητής </a:t>
            </a:r>
            <a:r>
              <a:rPr lang="el-GR" sz="2800" dirty="0" smtClean="0">
                <a:solidFill>
                  <a:prstClr val="black"/>
                </a:solidFill>
                <a:ea typeface="+mj-ea"/>
                <a:cs typeface="+mj-cs"/>
              </a:rPr>
              <a:t>Παναγιώτης </a:t>
            </a:r>
            <a:r>
              <a:rPr lang="el-GR" sz="2800" dirty="0" err="1" smtClean="0">
                <a:solidFill>
                  <a:prstClr val="black"/>
                </a:solidFill>
                <a:ea typeface="+mj-ea"/>
                <a:cs typeface="+mj-cs"/>
              </a:rPr>
              <a:t>Βύρλας</a:t>
            </a:r>
            <a:r>
              <a:rPr lang="el-GR" sz="2800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</a:p>
          <a:p>
            <a:pPr marL="0" indent="0" algn="ctr" fontAlgn="auto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l-GR" sz="2800" dirty="0" smtClean="0">
                <a:solidFill>
                  <a:prstClr val="black"/>
                </a:solidFill>
                <a:ea typeface="+mj-ea"/>
                <a:cs typeface="+mj-cs"/>
              </a:rPr>
              <a:t>Σχολή </a:t>
            </a:r>
            <a:r>
              <a:rPr lang="el-GR" sz="2800" dirty="0" smtClean="0">
                <a:solidFill>
                  <a:prstClr val="black"/>
                </a:solidFill>
                <a:ea typeface="+mj-ea"/>
                <a:cs typeface="+mj-cs"/>
              </a:rPr>
              <a:t>Τεχνολόγων Γεωπόνων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l-GR" sz="2800" dirty="0" smtClean="0">
                <a:solidFill>
                  <a:prstClr val="black"/>
                </a:solidFill>
              </a:rPr>
              <a:t>Τμήμα Τεχνολόγων Γεωπόνων </a:t>
            </a:r>
            <a:endParaRPr lang="el-GR" sz="2800" dirty="0">
              <a:solidFill>
                <a:prstClr val="black"/>
              </a:solidFill>
            </a:endParaRPr>
          </a:p>
        </p:txBody>
      </p:sp>
      <p:pic>
        <p:nvPicPr>
          <p:cNvPr id="9" name="Εικόνα 2" descr=" Λογότυπο για άδειες χρήσης creative commons, b y, n c, s a ">
            <a:hlinkClick r:id="rId6" tooltip="Μετάβαση στην Άδεια Χρήσης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175" y="5971167"/>
            <a:ext cx="1583921" cy="554177"/>
          </a:xfrm>
          <a:prstGeom prst="rect">
            <a:avLst/>
          </a:prstGeom>
        </p:spPr>
      </p:pic>
      <p:pic>
        <p:nvPicPr>
          <p:cNvPr id="8" name="Εικόνα 3" descr="Λογότυπο επιχειρησιακού προγράμματος εκπαίδευση και δια βίου μάθηση του υπουργείου παιδείας, ΕΣΠΑ 2007 - 2013, με τη σημαία της Ευρωπαϊκής Ένωσης, το οποίο συγχρηματοδοτείται από την Ευρωπαϊκή Ένωση (Ευρωπαϊκό κοινωνικό ταμείο) και από εθνικούς πόρους. " title="Λογότυπο χρηματοδότησης">
            <a:hlinkClick r:id="rId8" tooltip="Μετάβαση σε www.edulll.gr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92500" y="5657850"/>
            <a:ext cx="4310063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8916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1" dirty="0" smtClean="0"/>
              <a:t>Σχηματισμός δομής</a:t>
            </a:r>
          </a:p>
        </p:txBody>
      </p:sp>
      <p:pic>
        <p:nvPicPr>
          <p:cNvPr id="20483" name="Picture 3" descr="r4082e1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89" t="13989"/>
          <a:stretch>
            <a:fillRect/>
          </a:stretch>
        </p:blipFill>
        <p:spPr bwMode="auto">
          <a:xfrm>
            <a:off x="6370638" y="2714625"/>
            <a:ext cx="2287587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 descr="r4082e1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89" r="85115"/>
          <a:stretch>
            <a:fillRect/>
          </a:stretch>
        </p:blipFill>
        <p:spPr bwMode="auto">
          <a:xfrm>
            <a:off x="1147763" y="2714625"/>
            <a:ext cx="1019175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 descr="r4082e1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8" t="13989" r="48109"/>
          <a:stretch>
            <a:fillRect/>
          </a:stretch>
        </p:blipFill>
        <p:spPr bwMode="auto">
          <a:xfrm>
            <a:off x="3581400" y="2714625"/>
            <a:ext cx="1227138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AutoShape 6"/>
          <p:cNvSpPr>
            <a:spLocks noChangeArrowheads="1"/>
          </p:cNvSpPr>
          <p:nvPr/>
        </p:nvSpPr>
        <p:spPr bwMode="auto">
          <a:xfrm>
            <a:off x="266700" y="1449388"/>
            <a:ext cx="2451100" cy="1125537"/>
          </a:xfrm>
          <a:prstGeom prst="wedgeEllipseCallout">
            <a:avLst>
              <a:gd name="adj1" fmla="val 15417"/>
              <a:gd name="adj2" fmla="val 157759"/>
            </a:avLst>
          </a:prstGeom>
          <a:solidFill>
            <a:srgbClr val="FFCC00"/>
          </a:solidFill>
          <a:ln w="9525" algn="ctr">
            <a:solidFill>
              <a:srgbClr val="3399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rIns="18000" bIns="10800"/>
          <a:lstStyle>
            <a:lvl1pPr algn="l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l-GR" sz="2000" b="0">
                <a:solidFill>
                  <a:srgbClr val="009900"/>
                </a:solidFill>
                <a:latin typeface="Tahoma" pitchFamily="34" charset="0"/>
              </a:rPr>
              <a:t>Τεμαχίδιο εδάφους</a:t>
            </a:r>
            <a:endParaRPr lang="en-GB" altLang="el-GR" sz="2000" b="0">
              <a:solidFill>
                <a:srgbClr val="009900"/>
              </a:solidFill>
              <a:latin typeface="Tahoma" pitchFamily="34" charset="0"/>
            </a:endParaRPr>
          </a:p>
        </p:txBody>
      </p:sp>
      <p:sp>
        <p:nvSpPr>
          <p:cNvPr id="20487" name="AutoShape 7"/>
          <p:cNvSpPr>
            <a:spLocks noChangeArrowheads="1"/>
          </p:cNvSpPr>
          <p:nvPr/>
        </p:nvSpPr>
        <p:spPr bwMode="auto">
          <a:xfrm>
            <a:off x="2922588" y="1476375"/>
            <a:ext cx="3041650" cy="1125538"/>
          </a:xfrm>
          <a:prstGeom prst="wedgeEllipseCallout">
            <a:avLst>
              <a:gd name="adj1" fmla="val -8403"/>
              <a:gd name="adj2" fmla="val 111074"/>
            </a:avLst>
          </a:prstGeom>
          <a:solidFill>
            <a:srgbClr val="FFCC00"/>
          </a:solidFill>
          <a:ln w="9525" algn="ctr">
            <a:solidFill>
              <a:srgbClr val="3399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rIns="18000" bIns="10800"/>
          <a:lstStyle>
            <a:lvl1pPr algn="l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l-GR" sz="2000" b="0">
                <a:solidFill>
                  <a:srgbClr val="009900"/>
                </a:solidFill>
                <a:latin typeface="Tahoma" pitchFamily="34" charset="0"/>
              </a:rPr>
              <a:t>Πολλά τεμαχίδια =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l-GR" sz="2000" b="0">
                <a:solidFill>
                  <a:srgbClr val="009900"/>
                </a:solidFill>
                <a:latin typeface="Tahoma" pitchFamily="34" charset="0"/>
              </a:rPr>
              <a:t>Συσσωμάτωμα</a:t>
            </a:r>
            <a:endParaRPr lang="en-GB" altLang="el-GR" sz="2000" b="0">
              <a:solidFill>
                <a:srgbClr val="009900"/>
              </a:solidFill>
              <a:latin typeface="Tahoma" pitchFamily="34" charset="0"/>
            </a:endParaRPr>
          </a:p>
        </p:txBody>
      </p:sp>
      <p:sp>
        <p:nvSpPr>
          <p:cNvPr id="20488" name="AutoShape 8"/>
          <p:cNvSpPr>
            <a:spLocks noChangeArrowheads="1"/>
          </p:cNvSpPr>
          <p:nvPr/>
        </p:nvSpPr>
        <p:spPr bwMode="auto">
          <a:xfrm>
            <a:off x="3914775" y="5260975"/>
            <a:ext cx="3614738" cy="1293813"/>
          </a:xfrm>
          <a:prstGeom prst="wedgeEllipseCallout">
            <a:avLst>
              <a:gd name="adj1" fmla="val 26458"/>
              <a:gd name="adj2" fmla="val -111718"/>
            </a:avLst>
          </a:prstGeom>
          <a:solidFill>
            <a:srgbClr val="FFCC00"/>
          </a:solidFill>
          <a:ln w="9525" algn="ctr">
            <a:solidFill>
              <a:srgbClr val="3399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/>
          <a:lstStyle>
            <a:lvl1pPr algn="l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l-GR" sz="2000" b="0">
                <a:solidFill>
                  <a:srgbClr val="009900"/>
                </a:solidFill>
                <a:latin typeface="Tahoma" pitchFamily="34" charset="0"/>
              </a:rPr>
              <a:t>Πολλά συσσωματώματα=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l-GR" sz="2000" b="0">
                <a:solidFill>
                  <a:srgbClr val="009900"/>
                </a:solidFill>
                <a:latin typeface="Tahoma" pitchFamily="34" charset="0"/>
              </a:rPr>
              <a:t>ΔΟΜΗ του εδάφους</a:t>
            </a:r>
            <a:endParaRPr lang="en-GB" altLang="el-GR" sz="2000" b="0">
              <a:solidFill>
                <a:srgbClr val="009900"/>
              </a:solidFill>
              <a:latin typeface="Tahom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729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1" dirty="0" err="1" smtClean="0"/>
              <a:t>Κοκκομετρική</a:t>
            </a:r>
            <a:r>
              <a:rPr lang="el-GR" altLang="el-GR" b="1" dirty="0" smtClean="0"/>
              <a:t> </a:t>
            </a:r>
            <a:r>
              <a:rPr lang="el-GR" altLang="el-GR" b="1" dirty="0" smtClean="0"/>
              <a:t>σύσταση</a:t>
            </a:r>
            <a:r>
              <a:rPr lang="en-US" altLang="el-GR" b="1" dirty="0" smtClean="0"/>
              <a:t> 1</a:t>
            </a:r>
            <a:endParaRPr lang="el-GR" altLang="el-GR" b="1" dirty="0" smtClean="0"/>
          </a:p>
        </p:txBody>
      </p:sp>
      <p:graphicFrame>
        <p:nvGraphicFramePr>
          <p:cNvPr id="313347" name="Group 3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09221701"/>
              </p:ext>
            </p:extLst>
          </p:nvPr>
        </p:nvGraphicFramePr>
        <p:xfrm>
          <a:off x="555625" y="1587500"/>
          <a:ext cx="8004175" cy="4267201"/>
        </p:xfrm>
        <a:graphic>
          <a:graphicData uri="http://schemas.openxmlformats.org/drawingml/2006/table">
            <a:tbl>
              <a:tblPr firstRow="1" firstCol="1"/>
              <a:tblGrid>
                <a:gridCol w="4002088"/>
                <a:gridCol w="4002087"/>
              </a:tblGrid>
              <a:tr h="854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ΣΥΣΤΑΤΙΚΑ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ΜΕΓΕΘΟΣ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</a:tr>
              <a:tr h="852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Χονδρή Άμμος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 ~ 0,2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mm</a:t>
                      </a:r>
                      <a:endParaRPr kumimoji="0" lang="el-G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4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Λεπτή Άμμος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0,2 ~ 0,05 mm</a:t>
                      </a:r>
                      <a:endParaRPr kumimoji="0" lang="el-G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4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Ιλύς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0,05 ~ 0,002 mm</a:t>
                      </a:r>
                      <a:endParaRPr kumimoji="0" lang="el-G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2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Άργιλος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&lt; 0,002 mm</a:t>
                      </a:r>
                      <a:endParaRPr kumimoji="0" lang="el-G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47673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1" dirty="0" err="1" smtClean="0"/>
              <a:t>Κοκκομετρική</a:t>
            </a:r>
            <a:r>
              <a:rPr lang="el-GR" altLang="el-GR" b="1" dirty="0" smtClean="0"/>
              <a:t> </a:t>
            </a:r>
            <a:r>
              <a:rPr lang="el-GR" altLang="el-GR" b="1" dirty="0" smtClean="0"/>
              <a:t>σύσταση</a:t>
            </a:r>
            <a:r>
              <a:rPr lang="en-US" altLang="el-GR" b="1" dirty="0" smtClean="0"/>
              <a:t> 2</a:t>
            </a:r>
            <a:endParaRPr lang="el-GR" altLang="el-GR" b="1" dirty="0" smtClean="0"/>
          </a:p>
        </p:txBody>
      </p:sp>
      <p:pic>
        <p:nvPicPr>
          <p:cNvPr id="315396" name="Picture 4" descr="basket-itemno-9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8" t="6521" r="5563" b="3261"/>
          <a:stretch/>
        </p:blipFill>
        <p:spPr bwMode="auto">
          <a:xfrm>
            <a:off x="0" y="1395413"/>
            <a:ext cx="5392566" cy="542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5398" name="AutoShape 6"/>
          <p:cNvSpPr>
            <a:spLocks noChangeArrowheads="1"/>
          </p:cNvSpPr>
          <p:nvPr/>
        </p:nvSpPr>
        <p:spPr bwMode="auto">
          <a:xfrm>
            <a:off x="457200" y="1957388"/>
            <a:ext cx="2451100" cy="1125537"/>
          </a:xfrm>
          <a:prstGeom prst="wedgeEllipseCallout">
            <a:avLst>
              <a:gd name="adj1" fmla="val 40931"/>
              <a:gd name="adj2" fmla="val 71014"/>
            </a:avLst>
          </a:prstGeom>
          <a:solidFill>
            <a:srgbClr val="CCFFFF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rIns="18000" bIns="10800"/>
          <a:lstStyle>
            <a:lvl1pPr algn="l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l-GR" sz="2000" b="0" dirty="0">
                <a:solidFill>
                  <a:srgbClr val="009900"/>
                </a:solidFill>
                <a:latin typeface="Tahoma" pitchFamily="34" charset="0"/>
              </a:rPr>
              <a:t>Άμμος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l-GR" sz="2000" b="0" dirty="0">
                <a:solidFill>
                  <a:srgbClr val="009900"/>
                </a:solidFill>
                <a:latin typeface="Tahoma" pitchFamily="34" charset="0"/>
              </a:rPr>
              <a:t>2,0 – 0,05 </a:t>
            </a:r>
            <a:r>
              <a:rPr lang="en-US" altLang="el-GR" sz="2000" b="0" dirty="0">
                <a:solidFill>
                  <a:srgbClr val="009900"/>
                </a:solidFill>
                <a:latin typeface="Tahoma" pitchFamily="34" charset="0"/>
              </a:rPr>
              <a:t>mm</a:t>
            </a:r>
            <a:endParaRPr lang="en-GB" altLang="el-GR" sz="2000" b="0" dirty="0">
              <a:solidFill>
                <a:srgbClr val="009900"/>
              </a:solidFill>
              <a:latin typeface="Tahoma" pitchFamily="34" charset="0"/>
            </a:endParaRPr>
          </a:p>
        </p:txBody>
      </p:sp>
      <p:sp>
        <p:nvSpPr>
          <p:cNvPr id="315399" name="AutoShape 7"/>
          <p:cNvSpPr>
            <a:spLocks noChangeArrowheads="1"/>
          </p:cNvSpPr>
          <p:nvPr/>
        </p:nvSpPr>
        <p:spPr bwMode="auto">
          <a:xfrm>
            <a:off x="2908300" y="4927600"/>
            <a:ext cx="3035300" cy="1125538"/>
          </a:xfrm>
          <a:prstGeom prst="wedgeEllipseCallout">
            <a:avLst>
              <a:gd name="adj1" fmla="val 62500"/>
              <a:gd name="adj2" fmla="val -47745"/>
            </a:avLst>
          </a:prstGeom>
          <a:solidFill>
            <a:srgbClr val="CCFFFF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rIns="18000" bIns="10800"/>
          <a:lstStyle>
            <a:lvl1pPr algn="l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l-GR" sz="2000" b="0">
                <a:solidFill>
                  <a:srgbClr val="009900"/>
                </a:solidFill>
                <a:latin typeface="Tahoma" pitchFamily="34" charset="0"/>
              </a:rPr>
              <a:t>Ιλύς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l-GR" sz="2000" b="0">
                <a:solidFill>
                  <a:srgbClr val="009900"/>
                </a:solidFill>
                <a:latin typeface="Tahoma" pitchFamily="34" charset="0"/>
              </a:rPr>
              <a:t>0,05 – 0,002 </a:t>
            </a:r>
            <a:r>
              <a:rPr lang="en-US" altLang="el-GR" sz="2000" b="0">
                <a:solidFill>
                  <a:srgbClr val="009900"/>
                </a:solidFill>
                <a:latin typeface="Tahoma" pitchFamily="34" charset="0"/>
              </a:rPr>
              <a:t>mm</a:t>
            </a:r>
            <a:endParaRPr lang="en-GB" altLang="el-GR" sz="2000" b="0">
              <a:solidFill>
                <a:srgbClr val="009900"/>
              </a:solidFill>
              <a:latin typeface="Tahoma" pitchFamily="34" charset="0"/>
            </a:endParaRPr>
          </a:p>
        </p:txBody>
      </p:sp>
      <p:sp>
        <p:nvSpPr>
          <p:cNvPr id="315400" name="AutoShape 8"/>
          <p:cNvSpPr>
            <a:spLocks noChangeArrowheads="1"/>
          </p:cNvSpPr>
          <p:nvPr/>
        </p:nvSpPr>
        <p:spPr bwMode="auto">
          <a:xfrm>
            <a:off x="5995988" y="1395413"/>
            <a:ext cx="2451100" cy="1125537"/>
          </a:xfrm>
          <a:prstGeom prst="wedgeEllipseCallout">
            <a:avLst>
              <a:gd name="adj1" fmla="val 37111"/>
              <a:gd name="adj2" fmla="val 116574"/>
            </a:avLst>
          </a:prstGeom>
          <a:solidFill>
            <a:srgbClr val="CCFFFF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rIns="18000" bIns="10800"/>
          <a:lstStyle>
            <a:lvl1pPr algn="l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l-GR" sz="2000" b="0">
                <a:solidFill>
                  <a:srgbClr val="009900"/>
                </a:solidFill>
                <a:latin typeface="Tahoma" pitchFamily="34" charset="0"/>
              </a:rPr>
              <a:t>Άργιλος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l-GR" sz="2000" b="0">
                <a:solidFill>
                  <a:srgbClr val="009900"/>
                </a:solidFill>
                <a:latin typeface="Tahoma" pitchFamily="34" charset="0"/>
              </a:rPr>
              <a:t>&lt; 0,002 </a:t>
            </a:r>
            <a:r>
              <a:rPr lang="en-US" altLang="el-GR" sz="2000" b="0">
                <a:solidFill>
                  <a:srgbClr val="009900"/>
                </a:solidFill>
                <a:latin typeface="Tahoma" pitchFamily="34" charset="0"/>
              </a:rPr>
              <a:t>mm</a:t>
            </a:r>
            <a:endParaRPr lang="en-GB" altLang="el-GR" sz="2000" b="0">
              <a:solidFill>
                <a:srgbClr val="009900"/>
              </a:solidFill>
              <a:latin typeface="Tahoma" pitchFamily="34" charset="0"/>
            </a:endParaRPr>
          </a:p>
        </p:txBody>
      </p:sp>
      <p:pic>
        <p:nvPicPr>
          <p:cNvPr id="315395" name="Picture 3" descr="golfball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7ABFF"/>
              </a:clrFrom>
              <a:clrTo>
                <a:srgbClr val="07AB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7" t="8185" r="9895" b="9895"/>
          <a:stretch>
            <a:fillRect/>
          </a:stretch>
        </p:blipFill>
        <p:spPr bwMode="auto">
          <a:xfrm>
            <a:off x="7854950" y="3295650"/>
            <a:ext cx="592138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397" name="Picture 5" descr="BALL%203_jpg82d62ee3-82d7-4e4a-82d1-155d1ca86caaLarger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6D8EFF"/>
              </a:clrFrom>
              <a:clrTo>
                <a:srgbClr val="6D8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0" t="20000" r="20473" b="20500"/>
          <a:stretch>
            <a:fillRect/>
          </a:stretch>
        </p:blipFill>
        <p:spPr bwMode="auto">
          <a:xfrm>
            <a:off x="6156325" y="4429125"/>
            <a:ext cx="1617663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617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5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5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5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53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53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53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53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53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53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53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53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153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153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15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15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5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5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5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5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53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15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5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5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8" grpId="0" animBg="1"/>
      <p:bldP spid="315399" grpId="0" animBg="1"/>
      <p:bldP spid="31540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1" dirty="0" smtClean="0"/>
              <a:t>Υφή του </a:t>
            </a:r>
            <a:r>
              <a:rPr lang="el-GR" altLang="el-GR" b="1" dirty="0" smtClean="0"/>
              <a:t>εδάφους</a:t>
            </a:r>
            <a:r>
              <a:rPr lang="en-US" altLang="el-GR" b="1" dirty="0" smtClean="0"/>
              <a:t> 1</a:t>
            </a:r>
            <a:endParaRPr lang="el-GR" altLang="el-GR" b="1" dirty="0" smtClean="0"/>
          </a:p>
        </p:txBody>
      </p:sp>
      <p:sp>
        <p:nvSpPr>
          <p:cNvPr id="317443" name="Text Box 3"/>
          <p:cNvSpPr txBox="1">
            <a:spLocks noChangeArrowheads="1"/>
          </p:cNvSpPr>
          <p:nvPr/>
        </p:nvSpPr>
        <p:spPr bwMode="auto">
          <a:xfrm>
            <a:off x="966788" y="1511561"/>
            <a:ext cx="7183437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l-GR" sz="2800" b="1" dirty="0">
                <a:solidFill>
                  <a:srgbClr val="0000FF"/>
                </a:solidFill>
                <a:latin typeface="Calibri" pitchFamily="34" charset="0"/>
              </a:rPr>
              <a:t>Μηχανική σύσταση </a:t>
            </a:r>
            <a:r>
              <a:rPr lang="el-GR" sz="2800" dirty="0">
                <a:latin typeface="Calibri" pitchFamily="34" charset="0"/>
              </a:rPr>
              <a:t>του </a:t>
            </a:r>
            <a:r>
              <a:rPr lang="el-GR" sz="2800" dirty="0" smtClean="0">
                <a:latin typeface="Calibri" pitchFamily="34" charset="0"/>
              </a:rPr>
              <a:t>εδάφους </a:t>
            </a:r>
            <a:r>
              <a:rPr lang="el-GR" sz="2800" dirty="0">
                <a:latin typeface="Calibri" pitchFamily="34" charset="0"/>
              </a:rPr>
              <a:t>είναι η επί τοις % αναλογία των προηγούμενων στοιχείων του εδάφους η οποία καθορίζει και τον τύπο του σε λεπτόκοκκα ή βαριά εδάφη, σε μέσης σύστασης και σε χονδρόκοκκα ή ελαφριά εδάφη.</a:t>
            </a:r>
          </a:p>
          <a:p>
            <a:pPr>
              <a:defRPr/>
            </a:pPr>
            <a:endParaRPr lang="en-US" sz="2800" dirty="0">
              <a:solidFill>
                <a:srgbClr val="0000FF"/>
              </a:solidFill>
              <a:latin typeface="Calibri" pitchFamily="34" charset="0"/>
            </a:endParaRPr>
          </a:p>
          <a:p>
            <a:pPr>
              <a:defRPr/>
            </a:pPr>
            <a:r>
              <a:rPr lang="el-GR" sz="2800" dirty="0">
                <a:solidFill>
                  <a:srgbClr val="0000FF"/>
                </a:solidFill>
                <a:latin typeface="Calibri" pitchFamily="34" charset="0"/>
              </a:rPr>
              <a:t>Μηχανική </a:t>
            </a:r>
            <a:r>
              <a:rPr lang="el-GR" sz="2800" dirty="0" smtClean="0">
                <a:solidFill>
                  <a:srgbClr val="0000FF"/>
                </a:solidFill>
                <a:latin typeface="Calibri" pitchFamily="34" charset="0"/>
              </a:rPr>
              <a:t>ανάλυση </a:t>
            </a:r>
            <a:r>
              <a:rPr lang="el-GR" sz="2800" dirty="0" smtClean="0">
                <a:latin typeface="Calibri" pitchFamily="34" charset="0"/>
              </a:rPr>
              <a:t>είναι </a:t>
            </a:r>
            <a:r>
              <a:rPr lang="el-GR" sz="2800" dirty="0">
                <a:latin typeface="Calibri" pitchFamily="34" charset="0"/>
              </a:rPr>
              <a:t>η μέθοδος με την οποία προσδιορίζουμε την μηχανική σύσταση του εδάφους.</a:t>
            </a:r>
            <a:endParaRPr lang="en-GB" sz="2800" dirty="0">
              <a:latin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945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dirty="0"/>
              <a:t>Υφή του εδάφους</a:t>
            </a:r>
            <a:r>
              <a:rPr lang="en-US" altLang="el-GR" b="1" dirty="0"/>
              <a:t> </a:t>
            </a:r>
            <a:r>
              <a:rPr lang="en-US" altLang="el-GR" b="1" dirty="0" smtClean="0"/>
              <a:t>2</a:t>
            </a:r>
            <a:endParaRPr lang="el-GR" altLang="el-GR" dirty="0" smtClean="0"/>
          </a:p>
        </p:txBody>
      </p:sp>
      <p:pic>
        <p:nvPicPr>
          <p:cNvPr id="24579" name="Picture 3" descr="Soil_sift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235075"/>
            <a:ext cx="3252787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2986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dirty="0"/>
              <a:t>Υφή του εδάφους</a:t>
            </a:r>
            <a:r>
              <a:rPr lang="en-US" altLang="el-GR" b="1" dirty="0"/>
              <a:t> </a:t>
            </a:r>
            <a:r>
              <a:rPr lang="en-US" altLang="el-GR" b="1" dirty="0" smtClean="0"/>
              <a:t>3</a:t>
            </a:r>
            <a:endParaRPr lang="el-GR" altLang="el-GR" dirty="0" smtClean="0"/>
          </a:p>
        </p:txBody>
      </p:sp>
      <p:pic>
        <p:nvPicPr>
          <p:cNvPr id="2" name="Εικόνα 1" descr="[DECORATIVE]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175" y="1451610"/>
            <a:ext cx="5459649" cy="51320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6854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dirty="0"/>
              <a:t>Υφή του εδάφους</a:t>
            </a:r>
            <a:r>
              <a:rPr lang="en-US" altLang="el-GR" b="1" dirty="0"/>
              <a:t> </a:t>
            </a:r>
            <a:r>
              <a:rPr lang="en-US" altLang="el-GR" b="1" dirty="0" smtClean="0"/>
              <a:t>4</a:t>
            </a:r>
            <a:endParaRPr lang="el-GR" altLang="el-GR" dirty="0" smtClean="0"/>
          </a:p>
        </p:txBody>
      </p:sp>
      <p:pic>
        <p:nvPicPr>
          <p:cNvPr id="3" name="Εικόνα 2" descr="[DECORATIVE]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724" y="1849753"/>
            <a:ext cx="6094549" cy="48025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799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dirty="0"/>
              <a:t>Υφή του εδάφους</a:t>
            </a:r>
            <a:r>
              <a:rPr lang="en-US" altLang="el-GR" b="1" dirty="0"/>
              <a:t> </a:t>
            </a:r>
            <a:r>
              <a:rPr lang="en-US" altLang="el-GR" b="1" dirty="0" smtClean="0"/>
              <a:t>5</a:t>
            </a:r>
            <a:endParaRPr lang="el-GR" altLang="el-GR" dirty="0" smtClean="0"/>
          </a:p>
        </p:txBody>
      </p:sp>
      <p:sp>
        <p:nvSpPr>
          <p:cNvPr id="321539" name="Text Box 3"/>
          <p:cNvSpPr txBox="1">
            <a:spLocks noChangeArrowheads="1"/>
          </p:cNvSpPr>
          <p:nvPr/>
        </p:nvSpPr>
        <p:spPr bwMode="auto">
          <a:xfrm>
            <a:off x="952500" y="1234245"/>
            <a:ext cx="7215188" cy="4937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538163" indent="-358775" algn="l"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20000"/>
              </a:lnSpc>
              <a:defRPr/>
            </a:pPr>
            <a:r>
              <a:rPr lang="el-GR" sz="2400" dirty="0" smtClean="0">
                <a:latin typeface="Calibri" pitchFamily="34" charset="0"/>
              </a:rPr>
              <a:t>Ανάλογα με τα ποσοστά των κλασμάτων αυτών έχουμε 12 κατηγορίες υφής (μηχανικής σύστασης), οι οποίες μπορούν να υπαχθούν σε τρεις γενικότερες κατηγορίες:</a:t>
            </a:r>
          </a:p>
          <a:p>
            <a:pPr lvl="1" algn="just">
              <a:lnSpc>
                <a:spcPct val="120000"/>
              </a:lnSpc>
              <a:buFont typeface="Wingdings" pitchFamily="2" charset="2"/>
              <a:buChar char="S"/>
              <a:defRPr/>
            </a:pPr>
            <a:r>
              <a:rPr lang="el-GR" sz="2400" dirty="0" smtClean="0">
                <a:latin typeface="Calibri" pitchFamily="34" charset="0"/>
              </a:rPr>
              <a:t>τα αμμώδη εδάφη (ονομάζονται εδάφη </a:t>
            </a:r>
            <a:r>
              <a:rPr lang="el-GR" sz="2400" dirty="0" err="1" smtClean="0">
                <a:latin typeface="Calibri" pitchFamily="34" charset="0"/>
              </a:rPr>
              <a:t>ελαφράς</a:t>
            </a:r>
            <a:r>
              <a:rPr lang="el-GR" sz="2400" dirty="0" smtClean="0">
                <a:latin typeface="Calibri" pitchFamily="34" charset="0"/>
              </a:rPr>
              <a:t> σύστασης ή </a:t>
            </a:r>
            <a:r>
              <a:rPr lang="el-GR" sz="2400" b="1" dirty="0" smtClean="0">
                <a:solidFill>
                  <a:srgbClr val="0000FF"/>
                </a:solidFill>
                <a:latin typeface="Calibri" pitchFamily="34" charset="0"/>
              </a:rPr>
              <a:t>ελαφρά </a:t>
            </a:r>
            <a:r>
              <a:rPr lang="el-GR" sz="2400" dirty="0" smtClean="0">
                <a:latin typeface="Calibri" pitchFamily="34" charset="0"/>
              </a:rPr>
              <a:t>εδάφη, διότι  </a:t>
            </a:r>
            <a:r>
              <a:rPr lang="el-GR" sz="2400" b="1" dirty="0" smtClean="0">
                <a:solidFill>
                  <a:srgbClr val="FF0000"/>
                </a:solidFill>
                <a:latin typeface="Calibri" pitchFamily="34" charset="0"/>
              </a:rPr>
              <a:t>είναι εύκολη η κατεργασία τους</a:t>
            </a:r>
            <a:r>
              <a:rPr lang="el-GR" sz="2400" dirty="0" smtClean="0">
                <a:latin typeface="Calibri" pitchFamily="34" charset="0"/>
              </a:rPr>
              <a:t> με τα γεωργικά μηχανήματα</a:t>
            </a:r>
            <a:r>
              <a:rPr lang="el-GR" sz="2400" dirty="0" smtClean="0">
                <a:latin typeface="Calibri" pitchFamily="34" charset="0"/>
              </a:rPr>
              <a:t>)</a:t>
            </a:r>
            <a:r>
              <a:rPr lang="en-US" sz="2400" dirty="0" smtClean="0">
                <a:latin typeface="Calibri" pitchFamily="34" charset="0"/>
              </a:rPr>
              <a:t>.</a:t>
            </a:r>
            <a:endParaRPr lang="el-GR" sz="2400" dirty="0" smtClean="0">
              <a:latin typeface="Calibri" pitchFamily="34" charset="0"/>
            </a:endParaRPr>
          </a:p>
          <a:p>
            <a:pPr lvl="1" algn="just">
              <a:lnSpc>
                <a:spcPct val="120000"/>
              </a:lnSpc>
              <a:buFont typeface="Wingdings" pitchFamily="2" charset="2"/>
              <a:buChar char="S"/>
              <a:defRPr/>
            </a:pPr>
            <a:r>
              <a:rPr lang="el-GR" sz="2400" dirty="0" smtClean="0">
                <a:latin typeface="Calibri" pitchFamily="34" charset="0"/>
              </a:rPr>
              <a:t>τα πηλώδη εδάφη (ονομάζονται εδάφη μέσης μηχανικής σύστασης ή </a:t>
            </a:r>
            <a:r>
              <a:rPr lang="el-GR" sz="2400" b="1" dirty="0" smtClean="0">
                <a:solidFill>
                  <a:srgbClr val="0000FF"/>
                </a:solidFill>
                <a:latin typeface="Calibri" pitchFamily="34" charset="0"/>
              </a:rPr>
              <a:t>μέσα</a:t>
            </a:r>
            <a:r>
              <a:rPr lang="el-GR" sz="2400" dirty="0" smtClean="0">
                <a:latin typeface="Calibri" pitchFamily="34" charset="0"/>
              </a:rPr>
              <a:t> εδάφη</a:t>
            </a:r>
            <a:r>
              <a:rPr lang="el-GR" sz="2400" dirty="0" smtClean="0">
                <a:latin typeface="Calibri" pitchFamily="34" charset="0"/>
              </a:rPr>
              <a:t>)</a:t>
            </a:r>
            <a:r>
              <a:rPr lang="en-US" sz="2400" dirty="0" smtClean="0">
                <a:latin typeface="Calibri" pitchFamily="34" charset="0"/>
              </a:rPr>
              <a:t>.</a:t>
            </a:r>
            <a:endParaRPr lang="el-GR" sz="2400" dirty="0" smtClean="0">
              <a:latin typeface="Calibri" pitchFamily="34" charset="0"/>
            </a:endParaRPr>
          </a:p>
          <a:p>
            <a:pPr lvl="1" algn="just">
              <a:lnSpc>
                <a:spcPct val="120000"/>
              </a:lnSpc>
              <a:buFont typeface="Wingdings" pitchFamily="2" charset="2"/>
              <a:buChar char="S"/>
              <a:defRPr/>
            </a:pPr>
            <a:r>
              <a:rPr lang="el-GR" sz="2400" dirty="0" smtClean="0">
                <a:latin typeface="Calibri" pitchFamily="34" charset="0"/>
              </a:rPr>
              <a:t>τα αργιλώδη εδάφη (ονομάζονται </a:t>
            </a:r>
            <a:r>
              <a:rPr lang="el-GR" sz="2400" b="1" dirty="0" smtClean="0">
                <a:solidFill>
                  <a:srgbClr val="0000FF"/>
                </a:solidFill>
                <a:latin typeface="Calibri" pitchFamily="34" charset="0"/>
              </a:rPr>
              <a:t>βαριά</a:t>
            </a:r>
            <a:r>
              <a:rPr lang="el-GR" sz="2400" dirty="0" smtClean="0">
                <a:latin typeface="Calibri" pitchFamily="34" charset="0"/>
              </a:rPr>
              <a:t> εδάφη, διότι </a:t>
            </a:r>
            <a:r>
              <a:rPr lang="el-GR" sz="2400" b="1" dirty="0" smtClean="0">
                <a:solidFill>
                  <a:srgbClr val="FF0000"/>
                </a:solidFill>
                <a:latin typeface="Calibri" pitchFamily="34" charset="0"/>
              </a:rPr>
              <a:t>είναι δύσκολη η κατεργασία τους </a:t>
            </a:r>
            <a:r>
              <a:rPr lang="el-GR" sz="2400" dirty="0" smtClean="0">
                <a:latin typeface="Calibri" pitchFamily="34" charset="0"/>
              </a:rPr>
              <a:t>με τα γεωργικά μηχανήματα</a:t>
            </a:r>
            <a:r>
              <a:rPr lang="el-GR" sz="2400" dirty="0" smtClean="0">
                <a:latin typeface="Calibri" pitchFamily="34" charset="0"/>
              </a:rPr>
              <a:t>)</a:t>
            </a:r>
            <a:r>
              <a:rPr lang="en-US" sz="2400" dirty="0" smtClean="0">
                <a:latin typeface="Calibri" pitchFamily="34" charset="0"/>
              </a:rPr>
              <a:t>.</a:t>
            </a:r>
            <a:endParaRPr lang="el-GR" sz="2400" dirty="0" smtClean="0">
              <a:latin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623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1" dirty="0" smtClean="0"/>
              <a:t>Τρίγωνο μηχανικής σύστασης</a:t>
            </a:r>
          </a:p>
        </p:txBody>
      </p:sp>
      <p:sp>
        <p:nvSpPr>
          <p:cNvPr id="26626" name="Rectangle 2" descr="[DECORATIVE]"/>
          <p:cNvSpPr>
            <a:spLocks noChangeArrowheads="1"/>
          </p:cNvSpPr>
          <p:nvPr/>
        </p:nvSpPr>
        <p:spPr bwMode="auto">
          <a:xfrm>
            <a:off x="1155700" y="1214438"/>
            <a:ext cx="6832600" cy="4960937"/>
          </a:xfrm>
          <a:prstGeom prst="rect">
            <a:avLst/>
          </a:prstGeom>
          <a:solidFill>
            <a:srgbClr val="CCFFFF">
              <a:alpha val="7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endParaRPr lang="el-GR" altLang="el-GR" sz="2000">
              <a:latin typeface="Tahoma" pitchFamily="34" charset="0"/>
            </a:endParaRPr>
          </a:p>
        </p:txBody>
      </p:sp>
      <p:pic>
        <p:nvPicPr>
          <p:cNvPr id="26628" name="Picture 4" descr="soil_gri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63" y="1252538"/>
            <a:ext cx="5578475" cy="496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999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 descr="[DECORATIVE]"/>
          <p:cNvSpPr>
            <a:spLocks noChangeArrowheads="1"/>
          </p:cNvSpPr>
          <p:nvPr/>
        </p:nvSpPr>
        <p:spPr bwMode="auto">
          <a:xfrm>
            <a:off x="1277938" y="1042988"/>
            <a:ext cx="6900862" cy="5815012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endParaRPr lang="el-GR" altLang="el-GR" sz="2000">
              <a:latin typeface="Tahoma" pitchFamily="34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l-GR" altLang="el-GR" b="1" dirty="0" smtClean="0"/>
              <a:t>Εφαρμογή</a:t>
            </a:r>
          </a:p>
        </p:txBody>
      </p:sp>
      <p:pic>
        <p:nvPicPr>
          <p:cNvPr id="27652" name="Picture 4" descr="soil_gri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563" y="1123950"/>
            <a:ext cx="6262687" cy="556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5637" name="Text Box 5"/>
          <p:cNvSpPr txBox="1">
            <a:spLocks noChangeArrowheads="1"/>
          </p:cNvSpPr>
          <p:nvPr/>
        </p:nvSpPr>
        <p:spPr bwMode="auto">
          <a:xfrm>
            <a:off x="263525" y="1304925"/>
            <a:ext cx="1990725" cy="3968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Άμμος = 30%</a:t>
            </a:r>
            <a:endParaRPr lang="en-GB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325638" name="Text Box 6"/>
          <p:cNvSpPr txBox="1">
            <a:spLocks noChangeArrowheads="1"/>
          </p:cNvSpPr>
          <p:nvPr/>
        </p:nvSpPr>
        <p:spPr bwMode="auto">
          <a:xfrm>
            <a:off x="265113" y="1814513"/>
            <a:ext cx="1990725" cy="396875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Άργιλος = 32%</a:t>
            </a:r>
            <a:endParaRPr lang="en-GB"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325639" name="Text Box 7"/>
          <p:cNvSpPr txBox="1">
            <a:spLocks noChangeArrowheads="1"/>
          </p:cNvSpPr>
          <p:nvPr/>
        </p:nvSpPr>
        <p:spPr bwMode="auto">
          <a:xfrm>
            <a:off x="266700" y="2338388"/>
            <a:ext cx="1990725" cy="396875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Ιλύς = 38%</a:t>
            </a:r>
            <a:endParaRPr lang="en-GB"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325640" name="Line 8"/>
          <p:cNvSpPr>
            <a:spLocks noChangeShapeType="1"/>
          </p:cNvSpPr>
          <p:nvPr/>
        </p:nvSpPr>
        <p:spPr bwMode="auto">
          <a:xfrm flipH="1" flipV="1">
            <a:off x="3911600" y="3038475"/>
            <a:ext cx="1766888" cy="2957513"/>
          </a:xfrm>
          <a:prstGeom prst="line">
            <a:avLst/>
          </a:prstGeom>
          <a:noFill/>
          <a:ln w="508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325641" name="Line 9"/>
          <p:cNvSpPr>
            <a:spLocks noChangeShapeType="1"/>
          </p:cNvSpPr>
          <p:nvPr/>
        </p:nvSpPr>
        <p:spPr bwMode="auto">
          <a:xfrm flipV="1">
            <a:off x="2627313" y="4454525"/>
            <a:ext cx="3062287" cy="0"/>
          </a:xfrm>
          <a:prstGeom prst="line">
            <a:avLst/>
          </a:prstGeom>
          <a:noFill/>
          <a:ln w="508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325642" name="AutoShape 10" descr="[DECORATIVE]"/>
          <p:cNvSpPr>
            <a:spLocks noChangeArrowheads="1"/>
          </p:cNvSpPr>
          <p:nvPr/>
        </p:nvSpPr>
        <p:spPr bwMode="auto">
          <a:xfrm rot="-1899529">
            <a:off x="5675313" y="6159500"/>
            <a:ext cx="358775" cy="2921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solidFill>
              <a:srgbClr val="3333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endParaRPr lang="el-GR" altLang="el-GR" sz="2000">
              <a:latin typeface="Tahoma" pitchFamily="34" charset="0"/>
            </a:endParaRPr>
          </a:p>
        </p:txBody>
      </p:sp>
      <p:sp>
        <p:nvSpPr>
          <p:cNvPr id="325643" name="AutoShape 11" descr="[DECORATIVE]"/>
          <p:cNvSpPr>
            <a:spLocks noChangeArrowheads="1"/>
          </p:cNvSpPr>
          <p:nvPr/>
        </p:nvSpPr>
        <p:spPr bwMode="auto">
          <a:xfrm rot="5400000">
            <a:off x="2211387" y="4303713"/>
            <a:ext cx="358775" cy="2921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solidFill>
              <a:srgbClr val="3333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endParaRPr lang="el-GR" altLang="el-GR" sz="2000">
              <a:latin typeface="Tahoma" pitchFamily="34" charset="0"/>
            </a:endParaRPr>
          </a:p>
        </p:txBody>
      </p:sp>
      <p:sp>
        <p:nvSpPr>
          <p:cNvPr id="325644" name="Line 12"/>
          <p:cNvSpPr>
            <a:spLocks noChangeShapeType="1"/>
          </p:cNvSpPr>
          <p:nvPr/>
        </p:nvSpPr>
        <p:spPr bwMode="auto">
          <a:xfrm flipV="1">
            <a:off x="4335463" y="3016250"/>
            <a:ext cx="1308100" cy="2092325"/>
          </a:xfrm>
          <a:prstGeom prst="line">
            <a:avLst/>
          </a:prstGeom>
          <a:noFill/>
          <a:ln w="508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325645" name="AutoShape 13" descr="[DECORATIVE]"/>
          <p:cNvSpPr>
            <a:spLocks noChangeArrowheads="1"/>
          </p:cNvSpPr>
          <p:nvPr/>
        </p:nvSpPr>
        <p:spPr bwMode="auto">
          <a:xfrm rot="-8634817">
            <a:off x="5632450" y="2635250"/>
            <a:ext cx="358775" cy="2921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solidFill>
              <a:srgbClr val="3333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endParaRPr lang="el-GR" altLang="el-GR" sz="2000">
              <a:latin typeface="Tahoma" pitchFamily="34" charset="0"/>
            </a:endParaRPr>
          </a:p>
        </p:txBody>
      </p:sp>
      <p:sp>
        <p:nvSpPr>
          <p:cNvPr id="325646" name="Oval 14" descr="[DECORATIVE]"/>
          <p:cNvSpPr>
            <a:spLocks noChangeArrowheads="1"/>
          </p:cNvSpPr>
          <p:nvPr/>
        </p:nvSpPr>
        <p:spPr bwMode="auto">
          <a:xfrm>
            <a:off x="4611688" y="4316413"/>
            <a:ext cx="231775" cy="250825"/>
          </a:xfrm>
          <a:prstGeom prst="ellipse">
            <a:avLst/>
          </a:prstGeom>
          <a:noFill/>
          <a:ln w="25400" algn="ctr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endParaRPr lang="el-GR" altLang="el-GR" sz="2000">
              <a:latin typeface="Tahoma" pitchFamily="34" charset="0"/>
            </a:endParaRPr>
          </a:p>
        </p:txBody>
      </p:sp>
      <p:sp>
        <p:nvSpPr>
          <p:cNvPr id="325647" name="AutoShape 1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10275" y="1082675"/>
            <a:ext cx="2857500" cy="1128713"/>
          </a:xfrm>
          <a:prstGeom prst="wedgeEllipseCallout">
            <a:avLst>
              <a:gd name="adj1" fmla="val -94833"/>
              <a:gd name="adj2" fmla="val 243954"/>
            </a:avLst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n-US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CL</a:t>
            </a:r>
          </a:p>
          <a:p>
            <a:pPr algn="ctr">
              <a:defRPr/>
            </a:pPr>
            <a:r>
              <a:rPr lang="el-GR" sz="1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Αργιλοπηλώδες</a:t>
            </a:r>
            <a:endParaRPr lang="en-GB" sz="1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199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5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5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25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5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5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25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5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5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25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1000"/>
                                        <p:tgtEl>
                                          <p:spTgt spid="325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564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564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5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40" grpId="0" animBg="1"/>
      <p:bldP spid="325641" grpId="0" animBg="1"/>
      <p:bldP spid="325642" grpId="0" animBg="1"/>
      <p:bldP spid="325643" grpId="0" animBg="1"/>
      <p:bldP spid="325644" grpId="0" animBg="1"/>
      <p:bldP spid="325645" grpId="0" animBg="1"/>
      <p:bldP spid="325646" grpId="0" animBg="1"/>
      <p:bldP spid="3256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l-GR" b="1" dirty="0" smtClean="0">
                <a:latin typeface="Calibri" panose="020F0502020204030204" pitchFamily="34" charset="0"/>
              </a:rPr>
              <a:t>Χρηματοδότηση</a:t>
            </a:r>
            <a:r>
              <a:rPr lang="el-GR" b="1" dirty="0" smtClean="0"/>
              <a:t> </a:t>
            </a:r>
          </a:p>
        </p:txBody>
      </p:sp>
      <p:sp>
        <p:nvSpPr>
          <p:cNvPr id="4099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l-GR" sz="2000" dirty="0" smtClean="0">
                <a:latin typeface="Calibri" panose="020F0502020204030204" pitchFamily="34" charset="0"/>
              </a:rPr>
              <a:t>Το παρόν εκπαιδευτικό υλικό έχει αναπτυχθεί στο πλαίσιο του εκπαιδευτικού έργου του διδάσκοντα</a:t>
            </a:r>
            <a:r>
              <a:rPr lang="en-US" sz="2000" dirty="0" smtClean="0">
                <a:latin typeface="Calibri" panose="020F0502020204030204" pitchFamily="34" charset="0"/>
              </a:rPr>
              <a:t>.</a:t>
            </a:r>
            <a:r>
              <a:rPr lang="el-GR" sz="2000" dirty="0" smtClean="0">
                <a:latin typeface="Calibri" panose="020F0502020204030204" pitchFamily="34" charset="0"/>
              </a:rPr>
              <a:t> </a:t>
            </a:r>
            <a:endParaRPr lang="en-US" sz="2000" dirty="0" smtClean="0">
              <a:latin typeface="Calibri" panose="020F0502020204030204" pitchFamily="34" charset="0"/>
            </a:endParaRP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l-GR" sz="2000" dirty="0">
                <a:solidFill>
                  <a:prstClr val="black"/>
                </a:solidFill>
                <a:latin typeface="Calibri" panose="020F0502020204030204" pitchFamily="34" charset="0"/>
              </a:rPr>
              <a:t>Το έργο «</a:t>
            </a:r>
            <a:r>
              <a:rPr lang="el-GR" sz="2000" b="1" dirty="0">
                <a:solidFill>
                  <a:prstClr val="black"/>
                </a:solidFill>
                <a:latin typeface="Calibri" panose="020F0502020204030204" pitchFamily="34" charset="0"/>
              </a:rPr>
              <a:t>Ανοικτά Ακαδημαϊκά Μαθήματα στο </a:t>
            </a:r>
            <a:r>
              <a:rPr lang="el-GR" sz="20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Τ.Ε.Ι. </a:t>
            </a:r>
            <a:r>
              <a:rPr lang="el-GR" sz="2000" b="1" dirty="0">
                <a:solidFill>
                  <a:prstClr val="black"/>
                </a:solidFill>
                <a:latin typeface="Calibri" panose="020F0502020204030204" pitchFamily="34" charset="0"/>
              </a:rPr>
              <a:t>Θεσσαλίας</a:t>
            </a:r>
            <a:r>
              <a:rPr lang="el-GR" sz="2000" dirty="0">
                <a:solidFill>
                  <a:prstClr val="black"/>
                </a:solidFill>
                <a:latin typeface="Calibri" panose="020F0502020204030204" pitchFamily="34" charset="0"/>
              </a:rPr>
              <a:t>» έχει χρηματοδοτήσει μόνο τη αναδιαμόρφωση του εκπαιδευτικού υλικού</a:t>
            </a:r>
            <a:r>
              <a:rPr lang="el-GR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.</a:t>
            </a:r>
            <a:endParaRPr lang="el-GR" sz="2000" dirty="0" smtClean="0">
              <a:latin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</a:pPr>
            <a:r>
              <a:rPr lang="el-GR" sz="2000" dirty="0" smtClean="0">
                <a:latin typeface="Calibri" panose="020F0502020204030204" pitchFamily="34" charset="0"/>
              </a:rPr>
              <a:t>Το έργο υλοποιείται στο πλαίσιο του Επιχειρησιακού Προγράμματος  «Εκπαίδευση και Δια Βίου Μάθηση» και συγχρηματοδοτείται από την Ευρωπαϊκή Ένωση (Ευρωπαϊκό Κοινωνικό Ταμείο) και από εθνικούς πόρους</a:t>
            </a:r>
            <a:r>
              <a:rPr lang="en-US" sz="2000" dirty="0" smtClean="0">
                <a:latin typeface="Calibri" panose="020F0502020204030204" pitchFamily="34" charset="0"/>
              </a:rPr>
              <a:t>. </a:t>
            </a:r>
            <a:endParaRPr lang="el-GR" sz="2000" dirty="0" smtClean="0">
              <a:latin typeface="Calibri" panose="020F0502020204030204" pitchFamily="34" charset="0"/>
            </a:endParaRPr>
          </a:p>
        </p:txBody>
      </p:sp>
      <p:pic>
        <p:nvPicPr>
          <p:cNvPr id="6" name="Εικόνα 1" descr=" Λογότυπο επιχειρησιακού προγράμματος εκπαίδευση και δια βίου μάθηση.   ">
            <a:hlinkClick r:id="rId4" tooltip="Μετάβαση σε www.edulll.gr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4221163"/>
            <a:ext cx="7848600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2</a:t>
            </a:fld>
            <a:endParaRPr lang="el-G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347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dirty="0" smtClean="0"/>
              <a:t>Έδαφος</a:t>
            </a:r>
            <a:endParaRPr lang="el-GR" altLang="el-GR" dirty="0" smtClean="0"/>
          </a:p>
        </p:txBody>
      </p:sp>
      <p:pic>
        <p:nvPicPr>
          <p:cNvPr id="28677" name="Picture 5" descr="quart_jar_with_clay_soil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53" r="37544"/>
          <a:stretch>
            <a:fillRect/>
          </a:stretch>
        </p:blipFill>
        <p:spPr bwMode="auto">
          <a:xfrm>
            <a:off x="355600" y="1722438"/>
            <a:ext cx="2678113" cy="454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757238" y="1157288"/>
            <a:ext cx="1816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l-GR" altLang="el-GR" sz="2000"/>
              <a:t>Αργιλώδες</a:t>
            </a:r>
            <a:endParaRPr lang="en-GB" altLang="el-GR" sz="2000"/>
          </a:p>
        </p:txBody>
      </p:sp>
      <p:sp>
        <p:nvSpPr>
          <p:cNvPr id="28678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22300" y="5080000"/>
            <a:ext cx="2057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l-GR" sz="1600" dirty="0"/>
              <a:t>50-100% </a:t>
            </a:r>
            <a:r>
              <a:rPr lang="el-GR" altLang="el-GR" sz="1600" dirty="0" err="1"/>
              <a:t>Άργιλλος</a:t>
            </a:r>
            <a:endParaRPr lang="en-GB" altLang="el-GR" sz="1600" dirty="0"/>
          </a:p>
        </p:txBody>
      </p:sp>
      <p:sp>
        <p:nvSpPr>
          <p:cNvPr id="28679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38188" y="5627688"/>
            <a:ext cx="1816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l-GR" sz="1600" dirty="0"/>
              <a:t>0-45% </a:t>
            </a:r>
            <a:r>
              <a:rPr lang="el-GR" altLang="el-GR" sz="1600" dirty="0"/>
              <a:t>Ιλύς</a:t>
            </a:r>
            <a:endParaRPr lang="en-GB" altLang="el-GR" sz="1600" dirty="0"/>
          </a:p>
        </p:txBody>
      </p:sp>
      <p:sp>
        <p:nvSpPr>
          <p:cNvPr id="28680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36600" y="5899150"/>
            <a:ext cx="1816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l-GR" sz="1600" dirty="0"/>
              <a:t>0-45% </a:t>
            </a:r>
            <a:r>
              <a:rPr lang="el-GR" altLang="el-GR" sz="1600" dirty="0"/>
              <a:t>Άμμος</a:t>
            </a:r>
            <a:endParaRPr lang="en-GB" altLang="el-GR" sz="1600" dirty="0"/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3622675" y="1157288"/>
            <a:ext cx="1816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l-GR" altLang="el-GR" sz="2000"/>
              <a:t>Πηλώδες</a:t>
            </a:r>
            <a:endParaRPr lang="en-GB" altLang="el-GR" sz="2000"/>
          </a:p>
        </p:txBody>
      </p:sp>
      <p:pic>
        <p:nvPicPr>
          <p:cNvPr id="28676" name="Picture 4" descr="quart_jar_with_loam_soil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6" r="36592"/>
          <a:stretch>
            <a:fillRect/>
          </a:stretch>
        </p:blipFill>
        <p:spPr bwMode="auto">
          <a:xfrm>
            <a:off x="3295650" y="1722438"/>
            <a:ext cx="2703513" cy="454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1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557588" y="4910138"/>
            <a:ext cx="20685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l-GR" sz="1600" dirty="0"/>
              <a:t>10-30% </a:t>
            </a:r>
            <a:r>
              <a:rPr lang="el-GR" altLang="el-GR" sz="1600" dirty="0" err="1"/>
              <a:t>Άργιλλος</a:t>
            </a:r>
            <a:endParaRPr lang="en-GB" altLang="el-GR" sz="1600" dirty="0"/>
          </a:p>
        </p:txBody>
      </p:sp>
      <p:sp>
        <p:nvSpPr>
          <p:cNvPr id="28682" name="Text Box 1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724275" y="5318125"/>
            <a:ext cx="1816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l-GR" sz="1600" dirty="0"/>
              <a:t>30-50% </a:t>
            </a:r>
            <a:r>
              <a:rPr lang="el-GR" altLang="el-GR" sz="1600" dirty="0"/>
              <a:t>Ιλύς</a:t>
            </a:r>
            <a:endParaRPr lang="en-GB" altLang="el-GR" sz="1600" dirty="0"/>
          </a:p>
        </p:txBody>
      </p:sp>
      <p:sp>
        <p:nvSpPr>
          <p:cNvPr id="28683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748088" y="5792788"/>
            <a:ext cx="1816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l-GR" sz="1600" dirty="0"/>
              <a:t>25-50% </a:t>
            </a:r>
            <a:r>
              <a:rPr lang="el-GR" altLang="el-GR" sz="1600" dirty="0"/>
              <a:t>Άμμος</a:t>
            </a:r>
            <a:endParaRPr lang="en-GB" altLang="el-GR" sz="1600" dirty="0"/>
          </a:p>
        </p:txBody>
      </p:sp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6664325" y="1157288"/>
            <a:ext cx="1816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l-GR" altLang="el-GR" sz="2000"/>
              <a:t>Αμμώδες</a:t>
            </a:r>
            <a:endParaRPr lang="en-GB" altLang="el-GR" sz="2000"/>
          </a:p>
        </p:txBody>
      </p:sp>
      <p:pic>
        <p:nvPicPr>
          <p:cNvPr id="28675" name="Picture 3" descr="quart_jar_with_sandy_soil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6" r="38597"/>
          <a:stretch>
            <a:fillRect/>
          </a:stretch>
        </p:blipFill>
        <p:spPr bwMode="auto">
          <a:xfrm>
            <a:off x="6230938" y="1722438"/>
            <a:ext cx="2684462" cy="454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4" name="Text Box 1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745288" y="4484461"/>
            <a:ext cx="1816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l-GR" sz="1600" dirty="0"/>
              <a:t>0-10% </a:t>
            </a:r>
            <a:r>
              <a:rPr lang="el-GR" altLang="el-GR" sz="1600" dirty="0" err="1"/>
              <a:t>Άργιλλος</a:t>
            </a:r>
            <a:endParaRPr lang="en-GB" altLang="el-GR" sz="1600" dirty="0"/>
          </a:p>
        </p:txBody>
      </p:sp>
      <p:sp>
        <p:nvSpPr>
          <p:cNvPr id="28685" name="Text Box 1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708775" y="4981575"/>
            <a:ext cx="1816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l-GR" sz="1600" dirty="0"/>
              <a:t>0-10% </a:t>
            </a:r>
            <a:r>
              <a:rPr lang="el-GR" altLang="el-GR" sz="1600" dirty="0"/>
              <a:t>Ιλύς</a:t>
            </a:r>
            <a:endParaRPr lang="en-GB" altLang="el-GR" sz="1600" dirty="0"/>
          </a:p>
        </p:txBody>
      </p:sp>
      <p:sp>
        <p:nvSpPr>
          <p:cNvPr id="28686" name="Text Box 14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707188" y="5502275"/>
            <a:ext cx="1816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l-GR" sz="1600" dirty="0"/>
              <a:t>80-100% </a:t>
            </a:r>
            <a:r>
              <a:rPr lang="el-GR" altLang="el-GR" sz="1600" dirty="0"/>
              <a:t>Άμμος</a:t>
            </a:r>
            <a:endParaRPr lang="en-GB" altLang="el-GR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714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1" dirty="0" smtClean="0"/>
              <a:t>Πλεονεκτήματα - Μειονεκτήματα</a:t>
            </a:r>
            <a:endParaRPr lang="en-GB" altLang="el-GR" b="1" dirty="0" smtClean="0"/>
          </a:p>
        </p:txBody>
      </p:sp>
      <p:sp>
        <p:nvSpPr>
          <p:cNvPr id="329731" name="Text Box 3"/>
          <p:cNvSpPr txBox="1">
            <a:spLocks noChangeArrowheads="1"/>
          </p:cNvSpPr>
          <p:nvPr/>
        </p:nvSpPr>
        <p:spPr bwMode="auto">
          <a:xfrm>
            <a:off x="952500" y="1712225"/>
            <a:ext cx="7215188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630238" algn="l"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200000"/>
              </a:lnSpc>
              <a:defRPr/>
            </a:pPr>
            <a:r>
              <a:rPr lang="el-GR" sz="2800" dirty="0" smtClean="0">
                <a:latin typeface="Calibri" pitchFamily="34" charset="0"/>
              </a:rPr>
              <a:t>Τα </a:t>
            </a:r>
            <a:r>
              <a:rPr lang="el-GR" sz="2800" b="1" dirty="0" smtClean="0">
                <a:solidFill>
                  <a:srgbClr val="0000FF"/>
                </a:solidFill>
                <a:latin typeface="Calibri" pitchFamily="34" charset="0"/>
              </a:rPr>
              <a:t>πλεονεκτήματα</a:t>
            </a:r>
            <a:r>
              <a:rPr lang="el-GR" sz="2800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l-GR" sz="2800" dirty="0" smtClean="0">
                <a:latin typeface="Calibri" pitchFamily="34" charset="0"/>
              </a:rPr>
              <a:t>και </a:t>
            </a:r>
            <a:r>
              <a:rPr lang="el-GR" sz="2800" b="1" dirty="0" smtClean="0">
                <a:solidFill>
                  <a:srgbClr val="FF0000"/>
                </a:solidFill>
                <a:latin typeface="Calibri" pitchFamily="34" charset="0"/>
              </a:rPr>
              <a:t>προβλήματα </a:t>
            </a:r>
            <a:r>
              <a:rPr lang="el-GR" sz="2800" dirty="0" smtClean="0">
                <a:latin typeface="Calibri" pitchFamily="34" charset="0"/>
              </a:rPr>
              <a:t>(</a:t>
            </a:r>
            <a:r>
              <a:rPr lang="el-GR" sz="2800" dirty="0" smtClean="0">
                <a:latin typeface="Calibri" pitchFamily="34" charset="0"/>
              </a:rPr>
              <a:t>από γεωργική άποψη π.χ. κατεργασία, σπορά συγκομιδή, παραγωγικότητα) των εδαφών με τη μηχανική σύσταση συνοψίζονται ως εξής: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92358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Εδάφη με </a:t>
            </a:r>
            <a:r>
              <a:rPr lang="el-GR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χονδρόκκοκη</a:t>
            </a:r>
            <a:r>
              <a:rPr lang="el-GR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el-GR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άμμο 1</a:t>
            </a:r>
            <a:endParaRPr lang="en-GB" altLang="el-GR" dirty="0" smtClean="0"/>
          </a:p>
        </p:txBody>
      </p:sp>
      <p:grpSp>
        <p:nvGrpSpPr>
          <p:cNvPr id="330757" name="Group 5" descr="[DECORATIVE]"/>
          <p:cNvGrpSpPr>
            <a:grpSpLocks/>
          </p:cNvGrpSpPr>
          <p:nvPr/>
        </p:nvGrpSpPr>
        <p:grpSpPr bwMode="auto">
          <a:xfrm>
            <a:off x="938213" y="2214563"/>
            <a:ext cx="5073650" cy="754062"/>
            <a:chOff x="591" y="1027"/>
            <a:chExt cx="3196" cy="475"/>
          </a:xfrm>
        </p:grpSpPr>
        <p:sp>
          <p:nvSpPr>
            <p:cNvPr id="330758" name="Text Box 6" descr="[DECORATIVE]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591" y="1027"/>
              <a:ext cx="295" cy="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0800" rIns="18000" bIns="1080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4800" dirty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  <a:cs typeface="Arial" charset="0"/>
                  <a:sym typeface="Wingdings" pitchFamily="2" charset="2"/>
                </a:rPr>
                <a:t></a:t>
              </a:r>
              <a:endParaRPr lang="el-GR" sz="48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330759" name="Text Box 7" descr="[DECORATIVE]"/>
            <p:cNvSpPr txBox="1">
              <a:spLocks noChangeArrowheads="1"/>
            </p:cNvSpPr>
            <p:nvPr/>
          </p:nvSpPr>
          <p:spPr bwMode="auto">
            <a:xfrm>
              <a:off x="1017" y="1059"/>
              <a:ext cx="2770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630238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>
                <a:lnSpc>
                  <a:spcPct val="120000"/>
                </a:lnSpc>
                <a:defRPr/>
              </a:pPr>
              <a:r>
                <a:rPr lang="el-GR" sz="24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Πλεονεκτήματα</a:t>
              </a:r>
            </a:p>
          </p:txBody>
        </p:sp>
      </p:grpSp>
      <p:sp>
        <p:nvSpPr>
          <p:cNvPr id="330756" name="Text Box 4"/>
          <p:cNvSpPr txBox="1">
            <a:spLocks noChangeArrowheads="1"/>
          </p:cNvSpPr>
          <p:nvPr/>
        </p:nvSpPr>
        <p:spPr bwMode="auto">
          <a:xfrm>
            <a:off x="941388" y="2951163"/>
            <a:ext cx="7215187" cy="184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0850" indent="-450850" algn="l">
              <a:defRPr>
                <a:solidFill>
                  <a:schemeClr val="tx1"/>
                </a:solidFill>
                <a:latin typeface="Arial" charset="0"/>
              </a:defRPr>
            </a:lvl1pPr>
            <a:lvl2pPr marL="630238" algn="l"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20000"/>
              </a:lnSpc>
              <a:buClr>
                <a:srgbClr val="00FF00"/>
              </a:buClr>
              <a:buFont typeface="Wingdings 2" pitchFamily="18" charset="2"/>
              <a:buChar char="Ì"/>
              <a:defRPr/>
            </a:pPr>
            <a:r>
              <a:rPr lang="el-GR" sz="2400" dirty="0" smtClean="0">
                <a:latin typeface="Calibri" pitchFamily="34" charset="0"/>
              </a:rPr>
              <a:t>Εύκολη στράγγιση.</a:t>
            </a:r>
          </a:p>
          <a:p>
            <a:pPr algn="just">
              <a:lnSpc>
                <a:spcPct val="120000"/>
              </a:lnSpc>
              <a:buClr>
                <a:srgbClr val="00FF00"/>
              </a:buClr>
              <a:buFont typeface="Wingdings 2" pitchFamily="18" charset="2"/>
              <a:buChar char="Ì"/>
              <a:defRPr/>
            </a:pPr>
            <a:r>
              <a:rPr lang="el-GR" sz="2400" dirty="0" smtClean="0">
                <a:latin typeface="Calibri" pitchFamily="34" charset="0"/>
              </a:rPr>
              <a:t>Εύκολη κατεργασία του εδάφους.</a:t>
            </a:r>
          </a:p>
          <a:p>
            <a:pPr algn="just">
              <a:lnSpc>
                <a:spcPct val="120000"/>
              </a:lnSpc>
              <a:buClr>
                <a:srgbClr val="00FF00"/>
              </a:buClr>
              <a:buFont typeface="Wingdings 2" pitchFamily="18" charset="2"/>
              <a:buChar char="Ì"/>
              <a:defRPr/>
            </a:pPr>
            <a:r>
              <a:rPr lang="el-GR" sz="2400" dirty="0" smtClean="0">
                <a:latin typeface="Calibri" pitchFamily="34" charset="0"/>
              </a:rPr>
              <a:t>Το έδαφος θερμαίνεται εύκολα και πιο γρήγορα την άνοιξη, διευκολύνοντας την πρώιμη σπορά.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951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0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0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30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307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307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756" grpId="0" build="p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Εδάφη με </a:t>
            </a:r>
            <a:r>
              <a:rPr lang="el-GR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χονδρόκκοκη</a:t>
            </a:r>
            <a:r>
              <a:rPr lang="el-GR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el-GR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άμμο 2</a:t>
            </a:r>
            <a:endParaRPr lang="en-GB" altLang="el-GR" dirty="0" smtClean="0"/>
          </a:p>
        </p:txBody>
      </p:sp>
      <p:grpSp>
        <p:nvGrpSpPr>
          <p:cNvPr id="331780" name="Group 4" descr="[DECORATIVE]"/>
          <p:cNvGrpSpPr>
            <a:grpSpLocks/>
          </p:cNvGrpSpPr>
          <p:nvPr/>
        </p:nvGrpSpPr>
        <p:grpSpPr bwMode="auto">
          <a:xfrm>
            <a:off x="952500" y="2130425"/>
            <a:ext cx="5059363" cy="754063"/>
            <a:chOff x="600" y="1342"/>
            <a:chExt cx="3187" cy="475"/>
          </a:xfrm>
        </p:grpSpPr>
        <p:sp>
          <p:nvSpPr>
            <p:cNvPr id="331781" name="Text Box 5" descr="[DECORATIVE]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00" y="1342"/>
              <a:ext cx="272" cy="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0800" rIns="18000" bIns="1080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4800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  <a:cs typeface="Arial" charset="0"/>
                  <a:sym typeface="Wingdings" pitchFamily="2" charset="2"/>
                </a:rPr>
                <a:t></a:t>
              </a:r>
              <a:endParaRPr lang="el-GR" sz="48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331782" name="Text Box 6" descr="[DECORATIVE]"/>
            <p:cNvSpPr txBox="1">
              <a:spLocks noChangeArrowheads="1"/>
            </p:cNvSpPr>
            <p:nvPr/>
          </p:nvSpPr>
          <p:spPr bwMode="auto">
            <a:xfrm>
              <a:off x="1017" y="1403"/>
              <a:ext cx="2770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630238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>
                <a:lnSpc>
                  <a:spcPct val="120000"/>
                </a:lnSpc>
                <a:defRPr/>
              </a:pPr>
              <a:r>
                <a:rPr lang="el-GR" sz="240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Προβλήματα</a:t>
              </a:r>
            </a:p>
          </p:txBody>
        </p:sp>
      </p:grpSp>
      <p:sp>
        <p:nvSpPr>
          <p:cNvPr id="331783" name="Text Box 7"/>
          <p:cNvSpPr txBox="1">
            <a:spLocks noChangeArrowheads="1"/>
          </p:cNvSpPr>
          <p:nvPr/>
        </p:nvSpPr>
        <p:spPr bwMode="auto">
          <a:xfrm>
            <a:off x="942975" y="2901950"/>
            <a:ext cx="7215188" cy="319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</a:defRPr>
            </a:lvl1pPr>
            <a:lvl2pPr marL="973138" indent="-342900" algn="l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20000"/>
              </a:lnSpc>
              <a:buClr>
                <a:srgbClr val="FF3300"/>
              </a:buClr>
              <a:buSzPct val="140000"/>
              <a:buFont typeface="Impact" pitchFamily="34" charset="0"/>
              <a:buChar char="-"/>
              <a:defRPr/>
            </a:pPr>
            <a:r>
              <a:rPr lang="el-GR" sz="2400" dirty="0" smtClean="0">
                <a:latin typeface="Calibri" pitchFamily="34" charset="0"/>
              </a:rPr>
              <a:t>Μικρή ικανότητα συγκράτησης του νερού, άρα δεν εφοδιάζουν τα φυτά με επαρκές νερό.</a:t>
            </a:r>
          </a:p>
          <a:p>
            <a:pPr algn="just">
              <a:lnSpc>
                <a:spcPct val="120000"/>
              </a:lnSpc>
              <a:buClr>
                <a:srgbClr val="FF3300"/>
              </a:buClr>
              <a:buSzPct val="140000"/>
              <a:buFont typeface="Impact" pitchFamily="34" charset="0"/>
              <a:buChar char="-"/>
              <a:defRPr/>
            </a:pPr>
            <a:r>
              <a:rPr lang="el-GR" sz="2400" dirty="0" smtClean="0">
                <a:latin typeface="Calibri" pitchFamily="34" charset="0"/>
              </a:rPr>
              <a:t>Μικρή ικανότητα συγκράτησης των θρεπτικών στοιχείων για τη θρέψη των φυτών.</a:t>
            </a:r>
          </a:p>
          <a:p>
            <a:pPr algn="just">
              <a:lnSpc>
                <a:spcPct val="120000"/>
              </a:lnSpc>
              <a:buClr>
                <a:srgbClr val="FF3300"/>
              </a:buClr>
              <a:buSzPct val="140000"/>
              <a:buFont typeface="Impact" pitchFamily="34" charset="0"/>
              <a:buChar char="-"/>
              <a:defRPr/>
            </a:pPr>
            <a:r>
              <a:rPr lang="el-GR" sz="2400" dirty="0" smtClean="0">
                <a:latin typeface="Calibri" pitchFamily="34" charset="0"/>
              </a:rPr>
              <a:t>Τα θρεπτικά στοιχεία εύκολα </a:t>
            </a:r>
            <a:r>
              <a:rPr lang="el-GR" sz="2400" dirty="0" err="1" smtClean="0">
                <a:latin typeface="Calibri" pitchFamily="34" charset="0"/>
              </a:rPr>
              <a:t>εκπλύνονται</a:t>
            </a:r>
            <a:r>
              <a:rPr lang="el-GR" sz="2400" dirty="0" smtClean="0">
                <a:latin typeface="Calibri" pitchFamily="34" charset="0"/>
              </a:rPr>
              <a:t> και μετακινούνται στους βαθύτερους ορίζοντες της εδαφικής κατανομής.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875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1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1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31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317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317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83" grpId="0" build="p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Εδάφη με </a:t>
            </a:r>
            <a:r>
              <a:rPr lang="el-GR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λεπτόκκοκη</a:t>
            </a:r>
            <a:r>
              <a:rPr lang="el-GR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άμμο και ιλυώδη </a:t>
            </a:r>
            <a:r>
              <a:rPr lang="el-GR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εδάφη</a:t>
            </a:r>
            <a:endParaRPr lang="en-GB" altLang="el-GR" dirty="0" smtClean="0"/>
          </a:p>
        </p:txBody>
      </p:sp>
      <p:grpSp>
        <p:nvGrpSpPr>
          <p:cNvPr id="332805" name="Group 5" descr="[DECORATIVE]"/>
          <p:cNvGrpSpPr>
            <a:grpSpLocks/>
          </p:cNvGrpSpPr>
          <p:nvPr/>
        </p:nvGrpSpPr>
        <p:grpSpPr bwMode="auto">
          <a:xfrm>
            <a:off x="938213" y="1681163"/>
            <a:ext cx="5073650" cy="754062"/>
            <a:chOff x="591" y="1059"/>
            <a:chExt cx="3196" cy="475"/>
          </a:xfrm>
        </p:grpSpPr>
        <p:sp>
          <p:nvSpPr>
            <p:cNvPr id="332806" name="Text Box 6" descr="[DECORATIVE]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91" y="1059"/>
              <a:ext cx="295" cy="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0800" rIns="18000" bIns="1080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4800" dirty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  <a:cs typeface="Arial" charset="0"/>
                  <a:sym typeface="Wingdings" pitchFamily="2" charset="2"/>
                </a:rPr>
                <a:t></a:t>
              </a:r>
              <a:endParaRPr lang="el-GR" sz="48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332807" name="Text Box 7" descr="[DECORATIVE]"/>
            <p:cNvSpPr txBox="1">
              <a:spLocks noChangeArrowheads="1"/>
            </p:cNvSpPr>
            <p:nvPr/>
          </p:nvSpPr>
          <p:spPr bwMode="auto">
            <a:xfrm>
              <a:off x="1017" y="1091"/>
              <a:ext cx="2770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630238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>
                <a:lnSpc>
                  <a:spcPct val="120000"/>
                </a:lnSpc>
                <a:defRPr/>
              </a:pPr>
              <a:r>
                <a:rPr lang="el-GR" sz="240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Πλεονεκτήματα</a:t>
              </a:r>
            </a:p>
          </p:txBody>
        </p:sp>
      </p:grpSp>
      <p:sp>
        <p:nvSpPr>
          <p:cNvPr id="332804" name="Text Box 4"/>
          <p:cNvSpPr txBox="1">
            <a:spLocks noChangeArrowheads="1"/>
          </p:cNvSpPr>
          <p:nvPr/>
        </p:nvSpPr>
        <p:spPr bwMode="auto">
          <a:xfrm>
            <a:off x="941388" y="2290763"/>
            <a:ext cx="7215187" cy="505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63538" algn="l">
              <a:defRPr>
                <a:solidFill>
                  <a:schemeClr val="tx1"/>
                </a:solidFill>
                <a:latin typeface="Arial" charset="0"/>
              </a:defRPr>
            </a:lvl1pPr>
            <a:lvl2pPr marL="630238" algn="l"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20000"/>
              </a:lnSpc>
              <a:buClr>
                <a:srgbClr val="00FF00"/>
              </a:buClr>
              <a:buFont typeface="Wingdings 2" pitchFamily="18" charset="2"/>
              <a:buChar char="Ì"/>
              <a:defRPr/>
            </a:pPr>
            <a:r>
              <a:rPr lang="el-GR" sz="2400" dirty="0" smtClean="0">
                <a:latin typeface="Calibri" pitchFamily="34" charset="0"/>
              </a:rPr>
              <a:t>Εύκολη κατεργασία του εδάφους</a:t>
            </a:r>
          </a:p>
        </p:txBody>
      </p:sp>
      <p:grpSp>
        <p:nvGrpSpPr>
          <p:cNvPr id="332808" name="Group 8" descr="[DECORATIVE]"/>
          <p:cNvGrpSpPr>
            <a:grpSpLocks/>
          </p:cNvGrpSpPr>
          <p:nvPr/>
        </p:nvGrpSpPr>
        <p:grpSpPr bwMode="auto">
          <a:xfrm>
            <a:off x="952500" y="2981325"/>
            <a:ext cx="5059363" cy="754063"/>
            <a:chOff x="600" y="1878"/>
            <a:chExt cx="3187" cy="475"/>
          </a:xfrm>
        </p:grpSpPr>
        <p:sp>
          <p:nvSpPr>
            <p:cNvPr id="332809" name="Text Box 9" descr="[DECORATIVE]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00" y="1878"/>
              <a:ext cx="272" cy="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0800" rIns="18000" bIns="1080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4800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  <a:cs typeface="Arial" charset="0"/>
                  <a:sym typeface="Wingdings" pitchFamily="2" charset="2"/>
                </a:rPr>
                <a:t></a:t>
              </a:r>
              <a:endParaRPr lang="el-GR" sz="48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332810" name="Text Box 10" descr="[DECORATIVE]"/>
            <p:cNvSpPr txBox="1">
              <a:spLocks noChangeArrowheads="1"/>
            </p:cNvSpPr>
            <p:nvPr/>
          </p:nvSpPr>
          <p:spPr bwMode="auto">
            <a:xfrm>
              <a:off x="1017" y="1939"/>
              <a:ext cx="2770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630238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>
                <a:lnSpc>
                  <a:spcPct val="120000"/>
                </a:lnSpc>
                <a:defRPr/>
              </a:pPr>
              <a:r>
                <a:rPr lang="el-GR" sz="240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Προβλήματα</a:t>
              </a:r>
            </a:p>
          </p:txBody>
        </p:sp>
      </p:grpSp>
      <p:sp>
        <p:nvSpPr>
          <p:cNvPr id="332811" name="Text Box 11"/>
          <p:cNvSpPr txBox="1">
            <a:spLocks noChangeArrowheads="1"/>
          </p:cNvSpPr>
          <p:nvPr/>
        </p:nvSpPr>
        <p:spPr bwMode="auto">
          <a:xfrm>
            <a:off x="942975" y="3651250"/>
            <a:ext cx="721518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</a:defRPr>
            </a:lvl1pPr>
            <a:lvl2pPr marL="973138" indent="-342900" algn="l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20000"/>
              </a:lnSpc>
              <a:buClr>
                <a:srgbClr val="FF3300"/>
              </a:buClr>
              <a:buSzPct val="140000"/>
              <a:buFont typeface="Impact" pitchFamily="34" charset="0"/>
              <a:buChar char="-"/>
              <a:defRPr/>
            </a:pPr>
            <a:r>
              <a:rPr lang="el-GR" sz="2400" dirty="0" smtClean="0">
                <a:latin typeface="Calibri" pitchFamily="34" charset="0"/>
              </a:rPr>
              <a:t>Εύκολη διάβρωση</a:t>
            </a:r>
          </a:p>
          <a:p>
            <a:pPr algn="just">
              <a:lnSpc>
                <a:spcPct val="120000"/>
              </a:lnSpc>
              <a:buClr>
                <a:srgbClr val="FF3300"/>
              </a:buClr>
              <a:buSzPct val="140000"/>
              <a:buFont typeface="Impact" pitchFamily="34" charset="0"/>
              <a:buChar char="-"/>
              <a:defRPr/>
            </a:pPr>
            <a:r>
              <a:rPr lang="el-GR" sz="2400" dirty="0" smtClean="0">
                <a:latin typeface="Calibri" pitchFamily="34" charset="0"/>
              </a:rPr>
              <a:t>Τα εδάφη αυτά υφίστανται συμπίεση με τις σταγόνες τις βροχής και σχηματίζεται μια επιφανειακή κρούστα από ιλύ. Στα εδάφη αυτά παρεμποδίζεται το φύτρωμα των σπόρων πολλών φυτών.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213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2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2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32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2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2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32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332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804" grpId="0" build="p" advAuto="0"/>
      <p:bldP spid="332811" grpId="0" build="p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Πηλώδη </a:t>
            </a:r>
            <a:r>
              <a:rPr lang="el-GR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εδάφη</a:t>
            </a:r>
            <a:endParaRPr lang="en-GB" altLang="el-GR" dirty="0" smtClean="0"/>
          </a:p>
        </p:txBody>
      </p:sp>
      <p:grpSp>
        <p:nvGrpSpPr>
          <p:cNvPr id="333829" name="Group 5" descr="[DECORATIVE]"/>
          <p:cNvGrpSpPr>
            <a:grpSpLocks/>
          </p:cNvGrpSpPr>
          <p:nvPr/>
        </p:nvGrpSpPr>
        <p:grpSpPr bwMode="auto">
          <a:xfrm>
            <a:off x="938213" y="1630363"/>
            <a:ext cx="5073650" cy="754062"/>
            <a:chOff x="591" y="1027"/>
            <a:chExt cx="3196" cy="475"/>
          </a:xfrm>
        </p:grpSpPr>
        <p:sp>
          <p:nvSpPr>
            <p:cNvPr id="333830" name="Text Box 6" descr="[DECORATIVE]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91" y="1027"/>
              <a:ext cx="295" cy="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0800" rIns="18000" bIns="1080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4800" dirty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  <a:cs typeface="Arial" charset="0"/>
                  <a:sym typeface="Wingdings" pitchFamily="2" charset="2"/>
                </a:rPr>
                <a:t></a:t>
              </a:r>
              <a:endParaRPr lang="el-GR" sz="48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333831" name="Text Box 7" descr="[DECORATIVE]"/>
            <p:cNvSpPr txBox="1">
              <a:spLocks noChangeArrowheads="1"/>
            </p:cNvSpPr>
            <p:nvPr/>
          </p:nvSpPr>
          <p:spPr bwMode="auto">
            <a:xfrm>
              <a:off x="1017" y="1059"/>
              <a:ext cx="2770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630238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>
                <a:lnSpc>
                  <a:spcPct val="120000"/>
                </a:lnSpc>
                <a:defRPr/>
              </a:pPr>
              <a:r>
                <a:rPr lang="el-GR" sz="24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Πλεονεκτήματα</a:t>
              </a:r>
            </a:p>
          </p:txBody>
        </p:sp>
      </p:grpSp>
      <p:sp>
        <p:nvSpPr>
          <p:cNvPr id="333828" name="Text Box 4"/>
          <p:cNvSpPr txBox="1">
            <a:spLocks noChangeArrowheads="1"/>
          </p:cNvSpPr>
          <p:nvPr/>
        </p:nvSpPr>
        <p:spPr bwMode="auto">
          <a:xfrm>
            <a:off x="941388" y="2366963"/>
            <a:ext cx="7215187" cy="2751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630238" algn="l"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20000"/>
              </a:lnSpc>
              <a:buClr>
                <a:srgbClr val="00FF00"/>
              </a:buClr>
              <a:buSzPct val="100000"/>
              <a:buFont typeface="Wingdings 2" panose="05020102010507070707" pitchFamily="18" charset="2"/>
              <a:buChar char="Ì"/>
              <a:defRPr/>
            </a:pPr>
            <a:r>
              <a:rPr lang="el-GR" sz="2400" dirty="0" smtClean="0">
                <a:latin typeface="Calibri" pitchFamily="34" charset="0"/>
              </a:rPr>
              <a:t> Εύκολη στράγγιση του πλεονάζοντος νερού</a:t>
            </a:r>
          </a:p>
          <a:p>
            <a:pPr marL="342900" indent="-342900" algn="just">
              <a:lnSpc>
                <a:spcPct val="120000"/>
              </a:lnSpc>
              <a:buClr>
                <a:srgbClr val="00FF00"/>
              </a:buClr>
              <a:buSzPct val="100000"/>
              <a:buFont typeface="Wingdings 2" panose="05020102010507070707" pitchFamily="18" charset="2"/>
              <a:buChar char="Ì"/>
              <a:defRPr/>
            </a:pPr>
            <a:r>
              <a:rPr lang="el-GR" sz="2400" dirty="0" smtClean="0">
                <a:latin typeface="Calibri" pitchFamily="34" charset="0"/>
              </a:rPr>
              <a:t> Καλή συγκράτηση του νερού από το έδαφος για χρήση των φυτών.</a:t>
            </a:r>
          </a:p>
          <a:p>
            <a:pPr marL="342900" indent="-342900" algn="just">
              <a:lnSpc>
                <a:spcPct val="120000"/>
              </a:lnSpc>
              <a:buClr>
                <a:srgbClr val="00FF00"/>
              </a:buClr>
              <a:buSzPct val="100000"/>
              <a:buFont typeface="Wingdings 2" panose="05020102010507070707" pitchFamily="18" charset="2"/>
              <a:buChar char="Ì"/>
              <a:defRPr/>
            </a:pPr>
            <a:r>
              <a:rPr lang="el-GR" sz="2400" dirty="0" smtClean="0">
                <a:latin typeface="Calibri" pitchFamily="34" charset="0"/>
              </a:rPr>
              <a:t> Εύκολη κατεργασία του εδάφους.</a:t>
            </a:r>
          </a:p>
          <a:p>
            <a:pPr marL="342900" indent="-342900" algn="just">
              <a:lnSpc>
                <a:spcPct val="120000"/>
              </a:lnSpc>
              <a:buClr>
                <a:srgbClr val="00FF00"/>
              </a:buClr>
              <a:buSzPct val="100000"/>
              <a:buFont typeface="Wingdings 2" panose="05020102010507070707" pitchFamily="18" charset="2"/>
              <a:buChar char="Ì"/>
              <a:defRPr/>
            </a:pPr>
            <a:r>
              <a:rPr lang="el-GR" sz="2400" dirty="0" smtClean="0">
                <a:latin typeface="Calibri" pitchFamily="34" charset="0"/>
              </a:rPr>
              <a:t> Καλός εφοδιασμός των φυτών με θρεπτικά στοιχεία του εδάφους.</a:t>
            </a:r>
          </a:p>
        </p:txBody>
      </p:sp>
      <p:sp>
        <p:nvSpPr>
          <p:cNvPr id="333835" name="Text Box 11"/>
          <p:cNvSpPr txBox="1">
            <a:spLocks noChangeArrowheads="1"/>
          </p:cNvSpPr>
          <p:nvPr/>
        </p:nvSpPr>
        <p:spPr bwMode="auto">
          <a:xfrm>
            <a:off x="942975" y="5721350"/>
            <a:ext cx="7215188" cy="505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</a:defRPr>
            </a:lvl1pPr>
            <a:lvl2pPr marL="973138" indent="-342900" algn="l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20000"/>
              </a:lnSpc>
              <a:buClr>
                <a:srgbClr val="FF3300"/>
              </a:buClr>
              <a:buSzPct val="140000"/>
              <a:buFont typeface="Impact" pitchFamily="34" charset="0"/>
              <a:buChar char="-"/>
              <a:defRPr/>
            </a:pPr>
            <a:r>
              <a:rPr lang="el-GR" sz="2400" dirty="0" smtClean="0">
                <a:latin typeface="Calibri" pitchFamily="34" charset="0"/>
              </a:rPr>
              <a:t>Όχι σοβαρά</a:t>
            </a:r>
          </a:p>
        </p:txBody>
      </p:sp>
      <p:grpSp>
        <p:nvGrpSpPr>
          <p:cNvPr id="333832" name="Group 8" descr="[DECORATIVE]"/>
          <p:cNvGrpSpPr>
            <a:grpSpLocks/>
          </p:cNvGrpSpPr>
          <p:nvPr/>
        </p:nvGrpSpPr>
        <p:grpSpPr bwMode="auto">
          <a:xfrm>
            <a:off x="952500" y="5191125"/>
            <a:ext cx="5059363" cy="754063"/>
            <a:chOff x="600" y="3270"/>
            <a:chExt cx="3187" cy="475"/>
          </a:xfrm>
        </p:grpSpPr>
        <p:sp>
          <p:nvSpPr>
            <p:cNvPr id="333833" name="Text Box 9" descr="[DECORATIVE]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00" y="3270"/>
              <a:ext cx="272" cy="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0800" rIns="18000" bIns="1080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4800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  <a:cs typeface="Arial" charset="0"/>
                  <a:sym typeface="Wingdings" pitchFamily="2" charset="2"/>
                </a:rPr>
                <a:t></a:t>
              </a:r>
              <a:endParaRPr lang="el-GR" sz="48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333834" name="Text Box 10" descr="[DECORATIVE]"/>
            <p:cNvSpPr txBox="1">
              <a:spLocks noChangeArrowheads="1"/>
            </p:cNvSpPr>
            <p:nvPr/>
          </p:nvSpPr>
          <p:spPr bwMode="auto">
            <a:xfrm>
              <a:off x="1017" y="3323"/>
              <a:ext cx="2770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630238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>
                <a:lnSpc>
                  <a:spcPct val="120000"/>
                </a:lnSpc>
                <a:defRPr/>
              </a:pPr>
              <a:r>
                <a:rPr lang="el-GR" sz="240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Προβλήματα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6809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3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3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33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33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33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3338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3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3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333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28" grpId="0" build="p" advAuto="0"/>
      <p:bldP spid="33383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b="1" dirty="0"/>
              <a:t>Αργιλώδη </a:t>
            </a:r>
            <a:r>
              <a:rPr lang="el-GR" altLang="el-GR" b="1" dirty="0" smtClean="0"/>
              <a:t>εδάφη 1</a:t>
            </a:r>
            <a:endParaRPr lang="en-GB" altLang="el-GR" b="1" dirty="0" smtClean="0"/>
          </a:p>
        </p:txBody>
      </p:sp>
      <p:sp>
        <p:nvSpPr>
          <p:cNvPr id="334852" name="Text Box 4"/>
          <p:cNvSpPr txBox="1">
            <a:spLocks noChangeArrowheads="1"/>
          </p:cNvSpPr>
          <p:nvPr/>
        </p:nvSpPr>
        <p:spPr bwMode="auto">
          <a:xfrm>
            <a:off x="941388" y="2366963"/>
            <a:ext cx="7215187" cy="2751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 algn="l">
              <a:defRPr>
                <a:solidFill>
                  <a:schemeClr val="tx1"/>
                </a:solidFill>
                <a:latin typeface="Arial" charset="0"/>
              </a:defRPr>
            </a:lvl1pPr>
            <a:lvl2pPr marL="630238" algn="l"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20000"/>
              </a:lnSpc>
              <a:buClr>
                <a:srgbClr val="00FF00"/>
              </a:buClr>
              <a:buFont typeface="Wingdings 2" pitchFamily="18" charset="2"/>
              <a:buChar char="Ì"/>
              <a:defRPr/>
            </a:pPr>
            <a:r>
              <a:rPr lang="el-GR" sz="2400" dirty="0" smtClean="0">
                <a:latin typeface="Calibri" pitchFamily="34" charset="0"/>
              </a:rPr>
              <a:t>Καλός εφοδιασμός των φυτών με θρεπτικά στοιχεία.</a:t>
            </a:r>
          </a:p>
          <a:p>
            <a:pPr algn="just">
              <a:lnSpc>
                <a:spcPct val="120000"/>
              </a:lnSpc>
              <a:buClr>
                <a:srgbClr val="00FF00"/>
              </a:buClr>
              <a:buFont typeface="Wingdings 2" pitchFamily="18" charset="2"/>
              <a:buChar char="Ì"/>
              <a:defRPr/>
            </a:pPr>
            <a:r>
              <a:rPr lang="el-GR" sz="2400" dirty="0" smtClean="0">
                <a:latin typeface="Calibri" pitchFamily="34" charset="0"/>
              </a:rPr>
              <a:t>Καλή συγκράτηση των θρεπτικών στοιχειών από την άργιλο. Τα θρεπτικά στοιχεία δεν </a:t>
            </a:r>
            <a:r>
              <a:rPr lang="el-GR" sz="2400" dirty="0" err="1" smtClean="0">
                <a:latin typeface="Calibri" pitchFamily="34" charset="0"/>
              </a:rPr>
              <a:t>εκπλύνονται</a:t>
            </a:r>
            <a:r>
              <a:rPr lang="el-GR" sz="2400" dirty="0" smtClean="0">
                <a:latin typeface="Calibri" pitchFamily="34" charset="0"/>
              </a:rPr>
              <a:t> εύκολα.</a:t>
            </a:r>
          </a:p>
          <a:p>
            <a:pPr algn="just">
              <a:lnSpc>
                <a:spcPct val="120000"/>
              </a:lnSpc>
              <a:buClr>
                <a:srgbClr val="00FF00"/>
              </a:buClr>
              <a:buFont typeface="Wingdings 2" pitchFamily="18" charset="2"/>
              <a:buChar char="Ì"/>
              <a:defRPr/>
            </a:pPr>
            <a:r>
              <a:rPr lang="el-GR" sz="2400" dirty="0" smtClean="0">
                <a:latin typeface="Calibri" pitchFamily="34" charset="0"/>
              </a:rPr>
              <a:t>καλή συγκράτηση του νερού και καλός εφοδιασμός των φυτών με νερό.</a:t>
            </a:r>
          </a:p>
        </p:txBody>
      </p:sp>
      <p:grpSp>
        <p:nvGrpSpPr>
          <p:cNvPr id="334853" name="Group 5" descr="[DECORATIVE]"/>
          <p:cNvGrpSpPr>
            <a:grpSpLocks/>
          </p:cNvGrpSpPr>
          <p:nvPr/>
        </p:nvGrpSpPr>
        <p:grpSpPr bwMode="auto">
          <a:xfrm>
            <a:off x="938213" y="1630363"/>
            <a:ext cx="5073650" cy="754062"/>
            <a:chOff x="591" y="1027"/>
            <a:chExt cx="3196" cy="475"/>
          </a:xfrm>
        </p:grpSpPr>
        <p:sp>
          <p:nvSpPr>
            <p:cNvPr id="334854" name="Text Box 6" descr="[DECORATIVE]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591" y="1027"/>
              <a:ext cx="295" cy="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0800" rIns="18000" bIns="1080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4800" dirty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  <a:cs typeface="Arial" charset="0"/>
                  <a:sym typeface="Wingdings" pitchFamily="2" charset="2"/>
                </a:rPr>
                <a:t></a:t>
              </a:r>
              <a:endParaRPr lang="el-GR" sz="48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334855" name="Text Box 7" descr="[DECORATIVE]"/>
            <p:cNvSpPr txBox="1">
              <a:spLocks noChangeArrowheads="1"/>
            </p:cNvSpPr>
            <p:nvPr/>
          </p:nvSpPr>
          <p:spPr bwMode="auto">
            <a:xfrm>
              <a:off x="1017" y="1059"/>
              <a:ext cx="2770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630238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>
                <a:lnSpc>
                  <a:spcPct val="120000"/>
                </a:lnSpc>
                <a:defRPr/>
              </a:pPr>
              <a:r>
                <a:rPr lang="el-GR" sz="240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Πλεονεκτήματα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2371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34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34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348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2" grpId="0" build="p" advAuto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Αργιλώδη </a:t>
            </a:r>
            <a:r>
              <a:rPr lang="el-GR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εδάφη 2</a:t>
            </a:r>
            <a:endParaRPr lang="en-GB" altLang="el-GR" dirty="0" smtClean="0"/>
          </a:p>
        </p:txBody>
      </p:sp>
      <p:grpSp>
        <p:nvGrpSpPr>
          <p:cNvPr id="335876" name="Group 4" descr="[DECORATIVE]"/>
          <p:cNvGrpSpPr>
            <a:grpSpLocks/>
          </p:cNvGrpSpPr>
          <p:nvPr/>
        </p:nvGrpSpPr>
        <p:grpSpPr bwMode="auto">
          <a:xfrm>
            <a:off x="952500" y="1647825"/>
            <a:ext cx="5059363" cy="754063"/>
            <a:chOff x="600" y="1038"/>
            <a:chExt cx="3187" cy="475"/>
          </a:xfrm>
        </p:grpSpPr>
        <p:sp>
          <p:nvSpPr>
            <p:cNvPr id="335877" name="Text Box 5" descr="[DECORATIVE]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00" y="1038"/>
              <a:ext cx="272" cy="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0800" rIns="18000" bIns="1080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4800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  <a:cs typeface="Arial" charset="0"/>
                  <a:sym typeface="Wingdings" pitchFamily="2" charset="2"/>
                </a:rPr>
                <a:t></a:t>
              </a:r>
              <a:endParaRPr lang="el-GR" sz="48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335878" name="Text Box 6" descr="[DECORATIVE]"/>
            <p:cNvSpPr txBox="1">
              <a:spLocks noChangeArrowheads="1"/>
            </p:cNvSpPr>
            <p:nvPr/>
          </p:nvSpPr>
          <p:spPr bwMode="auto">
            <a:xfrm>
              <a:off x="1017" y="1099"/>
              <a:ext cx="2770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630238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>
                <a:lnSpc>
                  <a:spcPct val="120000"/>
                </a:lnSpc>
                <a:defRPr/>
              </a:pPr>
              <a:r>
                <a:rPr lang="el-GR" sz="240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Προβλήματα</a:t>
              </a:r>
            </a:p>
          </p:txBody>
        </p:sp>
      </p:grpSp>
      <p:sp>
        <p:nvSpPr>
          <p:cNvPr id="335879" name="Text Box 7"/>
          <p:cNvSpPr txBox="1">
            <a:spLocks noChangeArrowheads="1"/>
          </p:cNvSpPr>
          <p:nvPr/>
        </p:nvSpPr>
        <p:spPr bwMode="auto">
          <a:xfrm>
            <a:off x="942975" y="2368550"/>
            <a:ext cx="7215188" cy="426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</a:defRPr>
            </a:lvl1pPr>
            <a:lvl2pPr marL="973138" indent="-342900" algn="l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95000"/>
              </a:lnSpc>
              <a:buClr>
                <a:srgbClr val="FF3300"/>
              </a:buClr>
              <a:buSzPct val="140000"/>
              <a:buFont typeface="Impact" pitchFamily="34" charset="0"/>
              <a:buChar char="-"/>
              <a:defRPr/>
            </a:pPr>
            <a:r>
              <a:rPr lang="el-GR" sz="2400" dirty="0" smtClean="0">
                <a:latin typeface="Calibri" pitchFamily="34" charset="0"/>
              </a:rPr>
              <a:t>Κακή στράγγιση του πλεονάζοντος νερού, άρα εύκολη κατάκλιση.</a:t>
            </a:r>
          </a:p>
          <a:p>
            <a:pPr algn="just">
              <a:lnSpc>
                <a:spcPct val="95000"/>
              </a:lnSpc>
              <a:buClr>
                <a:srgbClr val="FF3300"/>
              </a:buClr>
              <a:buSzPct val="140000"/>
              <a:buFont typeface="Impact" pitchFamily="34" charset="0"/>
              <a:buChar char="-"/>
              <a:defRPr/>
            </a:pPr>
            <a:r>
              <a:rPr lang="el-GR" sz="2400" dirty="0" smtClean="0">
                <a:latin typeface="Calibri" pitchFamily="34" charset="0"/>
              </a:rPr>
              <a:t>Για την κατεργασία του εδάφους χρειάζονται μηχανήματα μεγάλης ισχύος.</a:t>
            </a:r>
          </a:p>
          <a:p>
            <a:pPr algn="just">
              <a:lnSpc>
                <a:spcPct val="95000"/>
              </a:lnSpc>
              <a:buClr>
                <a:srgbClr val="FF3300"/>
              </a:buClr>
              <a:buSzPct val="140000"/>
              <a:buFont typeface="Impact" pitchFamily="34" charset="0"/>
              <a:buChar char="-"/>
              <a:defRPr/>
            </a:pPr>
            <a:r>
              <a:rPr lang="el-GR" sz="2400" dirty="0" smtClean="0">
                <a:latin typeface="Calibri" pitchFamily="34" charset="0"/>
              </a:rPr>
              <a:t>Στα εδάφη αυτά όταν είναι υγρά βουλιάζουν τα μηχανήματα ή τα ζώα.</a:t>
            </a:r>
          </a:p>
          <a:p>
            <a:pPr algn="just">
              <a:lnSpc>
                <a:spcPct val="95000"/>
              </a:lnSpc>
              <a:buClr>
                <a:srgbClr val="FF3300"/>
              </a:buClr>
              <a:buSzPct val="140000"/>
              <a:buFont typeface="Impact" pitchFamily="34" charset="0"/>
              <a:buChar char="-"/>
              <a:defRPr/>
            </a:pPr>
            <a:r>
              <a:rPr lang="el-GR" sz="2400" dirty="0" smtClean="0">
                <a:latin typeface="Calibri" pitchFamily="34" charset="0"/>
              </a:rPr>
              <a:t>Τα εδάφη αυτά όταν είναι ξηρά είναι πολύ δύσκολο να υποστούν κατεργασία.</a:t>
            </a:r>
          </a:p>
          <a:p>
            <a:pPr algn="just">
              <a:lnSpc>
                <a:spcPct val="95000"/>
              </a:lnSpc>
              <a:buClr>
                <a:srgbClr val="FF3300"/>
              </a:buClr>
              <a:buSzPct val="140000"/>
              <a:buFont typeface="Impact" pitchFamily="34" charset="0"/>
              <a:buChar char="-"/>
              <a:defRPr/>
            </a:pPr>
            <a:r>
              <a:rPr lang="el-GR" sz="2400" dirty="0" smtClean="0">
                <a:latin typeface="Calibri" pitchFamily="34" charset="0"/>
              </a:rPr>
              <a:t>Μπορούν να οργωθούν μόνο όταν το ποσοστό εδαφικής υγρασίας βρίσκεται σε πολύ στενό εύρος.</a:t>
            </a:r>
          </a:p>
          <a:p>
            <a:pPr algn="just">
              <a:lnSpc>
                <a:spcPct val="95000"/>
              </a:lnSpc>
              <a:buClr>
                <a:srgbClr val="FF3300"/>
              </a:buClr>
              <a:buSzPct val="140000"/>
              <a:buFont typeface="Impact" pitchFamily="34" charset="0"/>
              <a:buChar char="-"/>
              <a:defRPr/>
            </a:pPr>
            <a:r>
              <a:rPr lang="el-GR" sz="2400" dirty="0" smtClean="0">
                <a:latin typeface="Calibri" pitchFamily="34" charset="0"/>
              </a:rPr>
              <a:t>Τα εδάφη αυτά θερμαίνονται πολύ αργά την άνοιξη, άρα η σπορά καθυστερεί.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987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5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5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35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358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358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3358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358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358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879" grpId="0" build="p" advAuto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1" dirty="0" smtClean="0"/>
              <a:t>Κατηγορίες 1</a:t>
            </a:r>
            <a:endParaRPr lang="el-GR" altLang="el-GR" b="1" dirty="0" smtClean="0"/>
          </a:p>
        </p:txBody>
      </p:sp>
      <p:pic>
        <p:nvPicPr>
          <p:cNvPr id="37891" name="Picture 3" descr="text_leach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2" t="23044" r="59622" b="44687"/>
          <a:stretch>
            <a:fillRect/>
          </a:stretch>
        </p:blipFill>
        <p:spPr bwMode="auto">
          <a:xfrm>
            <a:off x="2424113" y="2225675"/>
            <a:ext cx="1473200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8" name="Text Box 20"/>
          <p:cNvSpPr txBox="1">
            <a:spLocks noChangeArrowheads="1"/>
          </p:cNvSpPr>
          <p:nvPr/>
        </p:nvSpPr>
        <p:spPr bwMode="auto">
          <a:xfrm>
            <a:off x="841972" y="1339850"/>
            <a:ext cx="586182" cy="32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0800" rIns="18000" bIns="10800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FontTx/>
              <a:buNone/>
            </a:pPr>
            <a:r>
              <a:rPr lang="el-GR" altLang="el-GR" sz="2000" b="1" dirty="0">
                <a:solidFill>
                  <a:srgbClr val="0000FF"/>
                </a:solidFill>
                <a:latin typeface="Tahoma" pitchFamily="34" charset="0"/>
              </a:rPr>
              <a:t>Υφή</a:t>
            </a:r>
            <a:endParaRPr lang="en-GB" altLang="el-GR" sz="2000" b="1" dirty="0">
              <a:solidFill>
                <a:srgbClr val="0000FF"/>
              </a:solidFill>
              <a:latin typeface="Tahoma" pitchFamily="34" charset="0"/>
            </a:endParaRPr>
          </a:p>
        </p:txBody>
      </p:sp>
      <p:sp>
        <p:nvSpPr>
          <p:cNvPr id="37905" name="Text Box 17"/>
          <p:cNvSpPr txBox="1">
            <a:spLocks noChangeArrowheads="1"/>
          </p:cNvSpPr>
          <p:nvPr/>
        </p:nvSpPr>
        <p:spPr bwMode="auto">
          <a:xfrm>
            <a:off x="2506663" y="1339850"/>
            <a:ext cx="1258887" cy="360363"/>
          </a:xfrm>
          <a:prstGeom prst="rect">
            <a:avLst/>
          </a:prstGeom>
          <a:solidFill>
            <a:srgbClr val="00FF00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0800" rIns="18000" bIns="82800"/>
          <a:lstStyle>
            <a:lvl1pPr algn="l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l-GR" altLang="el-GR" sz="2000" b="1" dirty="0">
                <a:solidFill>
                  <a:srgbClr val="0000FF"/>
                </a:solidFill>
                <a:latin typeface="Tahoma" pitchFamily="34" charset="0"/>
              </a:rPr>
              <a:t>Άμμος</a:t>
            </a:r>
            <a:endParaRPr lang="en-GB" altLang="el-GR" sz="2000" b="1" dirty="0">
              <a:solidFill>
                <a:srgbClr val="0000FF"/>
              </a:solidFill>
              <a:latin typeface="Tahoma" pitchFamily="34" charset="0"/>
            </a:endParaRPr>
          </a:p>
        </p:txBody>
      </p:sp>
      <p:sp>
        <p:nvSpPr>
          <p:cNvPr id="37906" name="Text Box 18"/>
          <p:cNvSpPr txBox="1">
            <a:spLocks noChangeArrowheads="1"/>
          </p:cNvSpPr>
          <p:nvPr/>
        </p:nvSpPr>
        <p:spPr bwMode="auto">
          <a:xfrm>
            <a:off x="4437063" y="1339850"/>
            <a:ext cx="1258887" cy="360363"/>
          </a:xfrm>
          <a:prstGeom prst="rect">
            <a:avLst/>
          </a:prstGeom>
          <a:solidFill>
            <a:srgbClr val="00FF00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0800" rIns="18000" bIns="10800"/>
          <a:lstStyle>
            <a:lvl1pPr algn="l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l-GR" altLang="el-GR" sz="2000" b="1">
                <a:solidFill>
                  <a:srgbClr val="0000FF"/>
                </a:solidFill>
                <a:latin typeface="Tahoma" pitchFamily="34" charset="0"/>
              </a:rPr>
              <a:t>Ιλύς</a:t>
            </a:r>
            <a:endParaRPr lang="en-GB" altLang="el-GR" sz="2000" b="1">
              <a:solidFill>
                <a:srgbClr val="0000FF"/>
              </a:solidFill>
              <a:latin typeface="Tahoma" pitchFamily="34" charset="0"/>
            </a:endParaRPr>
          </a:p>
        </p:txBody>
      </p:sp>
      <p:sp>
        <p:nvSpPr>
          <p:cNvPr id="37907" name="Text Box 19"/>
          <p:cNvSpPr txBox="1">
            <a:spLocks noChangeArrowheads="1"/>
          </p:cNvSpPr>
          <p:nvPr/>
        </p:nvSpPr>
        <p:spPr bwMode="auto">
          <a:xfrm>
            <a:off x="6356350" y="1339850"/>
            <a:ext cx="1258888" cy="360363"/>
          </a:xfrm>
          <a:prstGeom prst="rect">
            <a:avLst/>
          </a:prstGeom>
          <a:solidFill>
            <a:srgbClr val="00FF00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0800" rIns="18000" bIns="10800"/>
          <a:lstStyle>
            <a:lvl1pPr algn="l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l-GR" altLang="el-GR" sz="2000" b="1" dirty="0" err="1">
                <a:solidFill>
                  <a:srgbClr val="0000FF"/>
                </a:solidFill>
                <a:latin typeface="Tahoma" pitchFamily="34" charset="0"/>
              </a:rPr>
              <a:t>Άργιλλος</a:t>
            </a:r>
            <a:endParaRPr lang="en-GB" altLang="el-GR" sz="2000" b="1" dirty="0">
              <a:solidFill>
                <a:srgbClr val="0000FF"/>
              </a:solidFill>
              <a:latin typeface="Tahoma" pitchFamily="34" charset="0"/>
            </a:endParaRPr>
          </a:p>
        </p:txBody>
      </p:sp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342451" y="4187825"/>
            <a:ext cx="1623324" cy="32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0800" rIns="18000" bIns="10800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FontTx/>
              <a:buNone/>
            </a:pPr>
            <a:r>
              <a:rPr lang="el-GR" altLang="el-GR" sz="2000" b="1" dirty="0" err="1">
                <a:solidFill>
                  <a:srgbClr val="0000FF"/>
                </a:solidFill>
                <a:latin typeface="Tahoma" pitchFamily="34" charset="0"/>
              </a:rPr>
              <a:t>Μακροπόροι</a:t>
            </a:r>
            <a:endParaRPr lang="en-GB" altLang="el-GR" sz="2000" b="1" dirty="0">
              <a:solidFill>
                <a:srgbClr val="0000FF"/>
              </a:solidFill>
              <a:latin typeface="Tahoma" pitchFamily="34" charset="0"/>
            </a:endParaRPr>
          </a:p>
        </p:txBody>
      </p:sp>
      <p:sp>
        <p:nvSpPr>
          <p:cNvPr id="37903" name="Text Box 15"/>
          <p:cNvSpPr txBox="1">
            <a:spLocks noChangeArrowheads="1"/>
          </p:cNvSpPr>
          <p:nvPr/>
        </p:nvSpPr>
        <p:spPr bwMode="auto">
          <a:xfrm>
            <a:off x="457200" y="4559300"/>
            <a:ext cx="158750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FontTx/>
              <a:buNone/>
            </a:pPr>
            <a:r>
              <a:rPr lang="el-GR" altLang="el-GR" sz="2000" b="1" dirty="0">
                <a:solidFill>
                  <a:srgbClr val="0000FF"/>
                </a:solidFill>
                <a:latin typeface="Tahoma" pitchFamily="34" charset="0"/>
              </a:rPr>
              <a:t>Μέσοι </a:t>
            </a:r>
            <a:r>
              <a:rPr lang="el-GR" altLang="el-GR" sz="2000" b="1" dirty="0" smtClean="0">
                <a:solidFill>
                  <a:srgbClr val="0000FF"/>
                </a:solidFill>
                <a:latin typeface="Tahoma" pitchFamily="34" charset="0"/>
              </a:rPr>
              <a:t>πόροι</a:t>
            </a:r>
            <a:endParaRPr lang="en-GB" altLang="el-GR" sz="2000" b="1" dirty="0">
              <a:solidFill>
                <a:srgbClr val="0000FF"/>
              </a:solidFill>
              <a:latin typeface="Tahoma" pitchFamily="34" charset="0"/>
            </a:endParaRPr>
          </a:p>
        </p:txBody>
      </p: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343655" y="4943475"/>
            <a:ext cx="1538366" cy="32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0800" rIns="18000" bIns="10800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FontTx/>
              <a:buNone/>
            </a:pPr>
            <a:r>
              <a:rPr lang="el-GR" altLang="el-GR" sz="2000" b="1">
                <a:solidFill>
                  <a:srgbClr val="0000FF"/>
                </a:solidFill>
                <a:latin typeface="Tahoma" pitchFamily="34" charset="0"/>
              </a:rPr>
              <a:t>Μικροπόροι</a:t>
            </a:r>
            <a:endParaRPr lang="en-GB" altLang="el-GR" sz="2000" b="1">
              <a:solidFill>
                <a:srgbClr val="0000FF"/>
              </a:solidFill>
              <a:latin typeface="Tahoma" pitchFamily="34" charset="0"/>
            </a:endParaRPr>
          </a:p>
        </p:txBody>
      </p:sp>
      <p:sp>
        <p:nvSpPr>
          <p:cNvPr id="37904" name="Text Box 16"/>
          <p:cNvSpPr txBox="1">
            <a:spLocks noChangeArrowheads="1"/>
          </p:cNvSpPr>
          <p:nvPr/>
        </p:nvSpPr>
        <p:spPr bwMode="auto">
          <a:xfrm>
            <a:off x="573925" y="5848350"/>
            <a:ext cx="1357226" cy="32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0800" rIns="18000" bIns="10800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FontTx/>
              <a:buNone/>
            </a:pPr>
            <a:r>
              <a:rPr lang="el-GR" altLang="el-GR" sz="2000" b="1" dirty="0">
                <a:solidFill>
                  <a:srgbClr val="0000FF"/>
                </a:solidFill>
                <a:latin typeface="Tahoma" pitchFamily="34" charset="0"/>
              </a:rPr>
              <a:t>Στράγγιση</a:t>
            </a:r>
            <a:endParaRPr lang="en-GB" altLang="el-GR" sz="2000" b="1" dirty="0">
              <a:solidFill>
                <a:srgbClr val="0000FF"/>
              </a:solidFill>
              <a:latin typeface="Tahoma" pitchFamily="34" charset="0"/>
            </a:endParaRP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2762250" y="4187825"/>
            <a:ext cx="65881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0800" rIns="18000" bIns="10800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FontTx/>
              <a:buNone/>
            </a:pPr>
            <a:r>
              <a:rPr lang="el-GR" altLang="el-GR" sz="2000">
                <a:solidFill>
                  <a:srgbClr val="00FF00"/>
                </a:solidFill>
                <a:latin typeface="Tahoma" pitchFamily="34" charset="0"/>
              </a:rPr>
              <a:t>+++</a:t>
            </a:r>
            <a:endParaRPr lang="en-GB" altLang="el-GR" sz="2000">
              <a:solidFill>
                <a:srgbClr val="00FF00"/>
              </a:solidFill>
              <a:latin typeface="Tahoma" pitchFamily="34" charset="0"/>
            </a:endParaRP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4959350" y="4187825"/>
            <a:ext cx="45085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0800" rIns="18000" bIns="10800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FontTx/>
              <a:buNone/>
            </a:pPr>
            <a:r>
              <a:rPr lang="el-GR" altLang="el-GR" sz="2000">
                <a:solidFill>
                  <a:srgbClr val="00FF00"/>
                </a:solidFill>
                <a:latin typeface="Tahoma" pitchFamily="34" charset="0"/>
              </a:rPr>
              <a:t>++</a:t>
            </a:r>
            <a:endParaRPr lang="en-GB" altLang="el-GR" sz="2000">
              <a:solidFill>
                <a:srgbClr val="00FF00"/>
              </a:solidFill>
              <a:latin typeface="Tahoma" pitchFamily="34" charset="0"/>
            </a:endParaRP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2876550" y="4559300"/>
            <a:ext cx="45085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0800" rIns="18000" bIns="10800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FontTx/>
              <a:buNone/>
            </a:pPr>
            <a:r>
              <a:rPr lang="el-GR" altLang="el-GR" sz="2000">
                <a:solidFill>
                  <a:srgbClr val="00FF00"/>
                </a:solidFill>
                <a:latin typeface="Tahoma" pitchFamily="34" charset="0"/>
              </a:rPr>
              <a:t>++</a:t>
            </a:r>
            <a:endParaRPr lang="en-GB" altLang="el-GR" sz="2000">
              <a:solidFill>
                <a:srgbClr val="00FF00"/>
              </a:solidFill>
              <a:latin typeface="Tahoma" pitchFamily="34" charset="0"/>
            </a:endParaRP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6992938" y="4187825"/>
            <a:ext cx="474662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0800" rIns="18000" bIns="10800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FontTx/>
              <a:buNone/>
            </a:pPr>
            <a:r>
              <a:rPr lang="el-GR" altLang="el-GR" sz="2000">
                <a:solidFill>
                  <a:srgbClr val="00FF00"/>
                </a:solidFill>
                <a:latin typeface="Tahoma" pitchFamily="34" charset="0"/>
              </a:rPr>
              <a:t>(+)</a:t>
            </a:r>
            <a:endParaRPr lang="en-GB" altLang="el-GR" sz="2000">
              <a:solidFill>
                <a:srgbClr val="00FF00"/>
              </a:solidFill>
              <a:latin typeface="Tahoma" pitchFamily="34" charset="0"/>
            </a:endParaRP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6992938" y="4559300"/>
            <a:ext cx="45085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0800" rIns="18000" bIns="10800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FontTx/>
              <a:buNone/>
            </a:pPr>
            <a:r>
              <a:rPr lang="el-GR" altLang="el-GR" sz="2000">
                <a:solidFill>
                  <a:srgbClr val="00FF00"/>
                </a:solidFill>
                <a:latin typeface="Tahoma" pitchFamily="34" charset="0"/>
              </a:rPr>
              <a:t>++</a:t>
            </a:r>
            <a:endParaRPr lang="en-GB" altLang="el-GR" sz="2000">
              <a:solidFill>
                <a:srgbClr val="00FF00"/>
              </a:solidFill>
              <a:latin typeface="Tahoma" pitchFamily="34" charset="0"/>
            </a:endParaRP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6904038" y="4943475"/>
            <a:ext cx="658812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0800" rIns="18000" bIns="10800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FontTx/>
              <a:buNone/>
            </a:pPr>
            <a:r>
              <a:rPr lang="el-GR" altLang="el-GR" sz="2000">
                <a:solidFill>
                  <a:srgbClr val="00FF00"/>
                </a:solidFill>
                <a:latin typeface="Tahoma" pitchFamily="34" charset="0"/>
              </a:rPr>
              <a:t>+++</a:t>
            </a:r>
            <a:endParaRPr lang="en-GB" altLang="el-GR" sz="2000">
              <a:solidFill>
                <a:srgbClr val="00FF00"/>
              </a:solidFill>
              <a:latin typeface="Tahoma" pitchFamily="34" charset="0"/>
            </a:endParaRPr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4959350" y="4943475"/>
            <a:ext cx="45085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0800" rIns="18000" bIns="10800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FontTx/>
              <a:buNone/>
            </a:pPr>
            <a:r>
              <a:rPr lang="el-GR" altLang="el-GR" sz="2000">
                <a:solidFill>
                  <a:srgbClr val="00FF00"/>
                </a:solidFill>
                <a:latin typeface="Tahoma" pitchFamily="34" charset="0"/>
              </a:rPr>
              <a:t>++</a:t>
            </a:r>
            <a:endParaRPr lang="en-GB" altLang="el-GR" sz="2000">
              <a:solidFill>
                <a:srgbClr val="00FF00"/>
              </a:solidFill>
              <a:latin typeface="Tahoma" pitchFamily="34" charset="0"/>
            </a:endParaRPr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4959350" y="4559300"/>
            <a:ext cx="45085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0800" rIns="18000" bIns="10800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FontTx/>
              <a:buNone/>
            </a:pPr>
            <a:r>
              <a:rPr lang="el-GR" altLang="el-GR" sz="2000">
                <a:solidFill>
                  <a:srgbClr val="00FF00"/>
                </a:solidFill>
                <a:latin typeface="Tahoma" pitchFamily="34" charset="0"/>
              </a:rPr>
              <a:t>++</a:t>
            </a:r>
            <a:endParaRPr lang="en-GB" altLang="el-GR" sz="2000">
              <a:solidFill>
                <a:srgbClr val="00FF00"/>
              </a:solidFill>
              <a:latin typeface="Tahoma" pitchFamily="34" charset="0"/>
            </a:endParaRPr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2876550" y="4943475"/>
            <a:ext cx="47466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0800" rIns="18000" bIns="10800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FontTx/>
              <a:buNone/>
            </a:pPr>
            <a:r>
              <a:rPr lang="el-GR" altLang="el-GR" sz="2000">
                <a:solidFill>
                  <a:srgbClr val="00FF00"/>
                </a:solidFill>
                <a:latin typeface="Tahoma" pitchFamily="34" charset="0"/>
              </a:rPr>
              <a:t>(+)</a:t>
            </a:r>
            <a:endParaRPr lang="en-GB" altLang="el-GR" sz="2000">
              <a:solidFill>
                <a:srgbClr val="00FF00"/>
              </a:solidFill>
              <a:latin typeface="Tahoma" pitchFamily="34" charset="0"/>
            </a:endParaRPr>
          </a:p>
        </p:txBody>
      </p:sp>
      <p:sp>
        <p:nvSpPr>
          <p:cNvPr id="37909" name="AutoShape 22" descr="[DECORATIVE]"/>
          <p:cNvSpPr>
            <a:spLocks noChangeArrowheads="1"/>
          </p:cNvSpPr>
          <p:nvPr/>
        </p:nvSpPr>
        <p:spPr bwMode="auto">
          <a:xfrm>
            <a:off x="2539320" y="5357586"/>
            <a:ext cx="1116012" cy="1017587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endParaRPr lang="el-GR" altLang="el-GR" sz="2000">
              <a:latin typeface="Tahoma" pitchFamily="34" charset="0"/>
            </a:endParaRPr>
          </a:p>
        </p:txBody>
      </p:sp>
      <p:pic>
        <p:nvPicPr>
          <p:cNvPr id="37910" name="Picture 23" descr="text_leach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28" t="23044" r="31616" b="44794"/>
          <a:stretch>
            <a:fillRect/>
          </a:stretch>
        </p:blipFill>
        <p:spPr bwMode="auto">
          <a:xfrm>
            <a:off x="4349750" y="2227263"/>
            <a:ext cx="1473200" cy="178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1" name="Picture 24" descr="text_leach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2" t="23044" r="4413" b="44794"/>
          <a:stretch>
            <a:fillRect/>
          </a:stretch>
        </p:blipFill>
        <p:spPr bwMode="auto">
          <a:xfrm>
            <a:off x="6276975" y="2227263"/>
            <a:ext cx="1471613" cy="178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12" name="AutoShape 28" descr="[DECORATIVE]"/>
          <p:cNvSpPr>
            <a:spLocks noChangeArrowheads="1"/>
          </p:cNvSpPr>
          <p:nvPr/>
        </p:nvSpPr>
        <p:spPr bwMode="auto">
          <a:xfrm>
            <a:off x="4802187" y="5389029"/>
            <a:ext cx="765175" cy="83502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endParaRPr lang="el-GR" altLang="el-GR" sz="2000">
              <a:latin typeface="Tahoma" pitchFamily="34" charset="0"/>
            </a:endParaRPr>
          </a:p>
        </p:txBody>
      </p:sp>
      <p:sp>
        <p:nvSpPr>
          <p:cNvPr id="37913" name="AutoShape 29" descr="[DECORATIVE]"/>
          <p:cNvSpPr>
            <a:spLocks noChangeArrowheads="1"/>
          </p:cNvSpPr>
          <p:nvPr/>
        </p:nvSpPr>
        <p:spPr bwMode="auto">
          <a:xfrm>
            <a:off x="7012781" y="5346394"/>
            <a:ext cx="295275" cy="666750"/>
          </a:xfrm>
          <a:prstGeom prst="downArrow">
            <a:avLst>
              <a:gd name="adj1" fmla="val 50000"/>
              <a:gd name="adj2" fmla="val 2822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endParaRPr lang="el-GR" altLang="el-GR" sz="2000">
              <a:latin typeface="Tahom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215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dirty="0" smtClean="0"/>
              <a:t>Κατηγορίες 2</a:t>
            </a:r>
            <a:endParaRPr lang="el-GR" altLang="el-GR" dirty="0" smtClean="0"/>
          </a:p>
        </p:txBody>
      </p:sp>
      <p:pic>
        <p:nvPicPr>
          <p:cNvPr id="38915" name="Picture 3" descr="r4082e1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3" y="1036638"/>
            <a:ext cx="6846887" cy="526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621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dirty="0" smtClean="0"/>
              <a:t>Περιεχόμενα ενότητας</a:t>
            </a: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</a:pPr>
            <a:r>
              <a:rPr lang="el-GR" sz="2800" dirty="0" smtClean="0">
                <a:solidFill>
                  <a:srgbClr val="0070C0"/>
                </a:solidFill>
                <a:hlinkClick r:id="rId3" action="ppaction://hlinksldjump"/>
              </a:rPr>
              <a:t>Μονάδα ελέγχου</a:t>
            </a:r>
            <a:endParaRPr lang="el-GR" sz="2800" dirty="0">
              <a:solidFill>
                <a:srgbClr val="0070C0"/>
              </a:solidFill>
            </a:endParaRPr>
          </a:p>
          <a:p>
            <a:pPr marL="457200" indent="-457200">
              <a:spcBef>
                <a:spcPts val="0"/>
              </a:spcBef>
            </a:pPr>
            <a:r>
              <a:rPr lang="el-GR" sz="2800" dirty="0" smtClean="0">
                <a:solidFill>
                  <a:srgbClr val="0070C0"/>
                </a:solidFill>
                <a:hlinkClick r:id="rId4" action="ppaction://hlinksldjump"/>
              </a:rPr>
              <a:t>Φίλτρα δίσκων</a:t>
            </a:r>
            <a:endParaRPr lang="el-GR" sz="2800" dirty="0">
              <a:solidFill>
                <a:srgbClr val="0070C0"/>
              </a:solidFill>
            </a:endParaRPr>
          </a:p>
          <a:p>
            <a:pPr marL="457200" indent="-457200">
              <a:spcBef>
                <a:spcPts val="0"/>
              </a:spcBef>
            </a:pPr>
            <a:r>
              <a:rPr lang="el-GR" sz="2800" dirty="0" smtClean="0">
                <a:solidFill>
                  <a:srgbClr val="0070C0"/>
                </a:solidFill>
                <a:hlinkClick r:id="rId5" action="ppaction://hlinksldjump"/>
              </a:rPr>
              <a:t>Συστοιχία δίσκων</a:t>
            </a:r>
            <a:endParaRPr lang="en-US" sz="2800" dirty="0" smtClean="0">
              <a:solidFill>
                <a:srgbClr val="0070C0"/>
              </a:solidFill>
            </a:endParaRPr>
          </a:p>
          <a:p>
            <a:pPr marL="457200" indent="-457200">
              <a:spcBef>
                <a:spcPts val="0"/>
              </a:spcBef>
            </a:pPr>
            <a:r>
              <a:rPr lang="el-GR" sz="2800" dirty="0" smtClean="0">
                <a:solidFill>
                  <a:srgbClr val="0070C0"/>
                </a:solidFill>
                <a:hlinkClick r:id="rId6" action="ppaction://hlinksldjump"/>
              </a:rPr>
              <a:t>Υδροκυκλώνες</a:t>
            </a:r>
            <a:endParaRPr lang="el-GR" sz="2800" dirty="0" smtClean="0">
              <a:solidFill>
                <a:srgbClr val="0070C0"/>
              </a:solidFill>
            </a:endParaRPr>
          </a:p>
          <a:p>
            <a:pPr marL="457200" indent="-457200">
              <a:spcBef>
                <a:spcPts val="0"/>
              </a:spcBef>
            </a:pPr>
            <a:r>
              <a:rPr lang="el-GR" sz="2800" dirty="0" smtClean="0">
                <a:solidFill>
                  <a:srgbClr val="0070C0"/>
                </a:solidFill>
                <a:hlinkClick r:id="rId7" action="ppaction://hlinksldjump"/>
              </a:rPr>
              <a:t>Φίλτρα μάζας</a:t>
            </a:r>
            <a:endParaRPr lang="el-GR" sz="2800" dirty="0" smtClean="0">
              <a:solidFill>
                <a:srgbClr val="0070C0"/>
              </a:solidFill>
            </a:endParaRPr>
          </a:p>
        </p:txBody>
      </p:sp>
      <p:sp>
        <p:nvSpPr>
          <p:cNvPr id="6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AE728C-E611-4819-AE43-A6ECB79E445A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3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06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Βιβλιογραφία</a:t>
            </a:r>
            <a:endParaRPr lang="el-GR" b="1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 fontScale="92500"/>
          </a:bodyPr>
          <a:lstStyle/>
          <a:p>
            <a:r>
              <a:rPr lang="en-GB" sz="2400" dirty="0"/>
              <a:t>Allen R.G., Pereira </a:t>
            </a:r>
            <a:r>
              <a:rPr lang="en-GB" sz="2400" dirty="0" err="1"/>
              <a:t>L.S</a:t>
            </a:r>
            <a:r>
              <a:rPr lang="en-GB" sz="2400" dirty="0"/>
              <a:t>., </a:t>
            </a:r>
            <a:r>
              <a:rPr lang="en-GB" sz="2400" dirty="0" err="1"/>
              <a:t>Raes</a:t>
            </a:r>
            <a:r>
              <a:rPr lang="en-GB" sz="2400" dirty="0"/>
              <a:t> D. and Smith M. </a:t>
            </a:r>
            <a:r>
              <a:rPr lang="el-GR" sz="2400" dirty="0" smtClean="0"/>
              <a:t>,</a:t>
            </a:r>
            <a:r>
              <a:rPr lang="en-GB" sz="2400" dirty="0" smtClean="0"/>
              <a:t>1998</a:t>
            </a:r>
            <a:r>
              <a:rPr lang="el-GR" sz="2400" dirty="0" smtClean="0"/>
              <a:t>.</a:t>
            </a:r>
            <a:r>
              <a:rPr lang="en-GB" sz="2400" dirty="0" smtClean="0"/>
              <a:t> Crop </a:t>
            </a:r>
            <a:r>
              <a:rPr lang="en-GB" sz="2400" dirty="0"/>
              <a:t>evapotranspiration: Guidelines for computing crop water </a:t>
            </a:r>
            <a:r>
              <a:rPr lang="en-GB" sz="2400" dirty="0" smtClean="0"/>
              <a:t>requirements</a:t>
            </a:r>
            <a:r>
              <a:rPr lang="el-GR" sz="2400" dirty="0" smtClean="0"/>
              <a:t>.</a:t>
            </a:r>
            <a:r>
              <a:rPr lang="en-GB" sz="2400" dirty="0" smtClean="0"/>
              <a:t> </a:t>
            </a:r>
            <a:r>
              <a:rPr lang="en-GB" sz="2400" dirty="0" err="1"/>
              <a:t>FAO</a:t>
            </a:r>
            <a:r>
              <a:rPr lang="en-GB" sz="2400" dirty="0"/>
              <a:t> Irrigation and Drainage Paper 56, </a:t>
            </a:r>
            <a:r>
              <a:rPr lang="en-GB" sz="2400" dirty="0" err="1"/>
              <a:t>FAO</a:t>
            </a:r>
            <a:r>
              <a:rPr lang="en-GB" sz="2400" dirty="0"/>
              <a:t>, Rome</a:t>
            </a:r>
            <a:r>
              <a:rPr lang="en-GB" sz="2400" dirty="0" smtClean="0"/>
              <a:t>.</a:t>
            </a:r>
            <a:endParaRPr lang="el-GR" sz="2400" dirty="0" smtClean="0"/>
          </a:p>
          <a:p>
            <a:r>
              <a:rPr lang="en-US" sz="2400" dirty="0" err="1"/>
              <a:t>Doorenbos</a:t>
            </a:r>
            <a:r>
              <a:rPr lang="en-US" sz="2400" dirty="0"/>
              <a:t>, J. and Pruitt, W. O., 1977. Crop water requirements. Irrigation and Drainage Paper No. 24, (rev.) </a:t>
            </a:r>
            <a:r>
              <a:rPr lang="en-US" sz="2400" dirty="0" err="1"/>
              <a:t>FAO</a:t>
            </a:r>
            <a:r>
              <a:rPr lang="en-US" sz="2400" dirty="0"/>
              <a:t>, Rome, Italy. </a:t>
            </a:r>
            <a:r>
              <a:rPr lang="en-US" sz="2400" dirty="0" smtClean="0"/>
              <a:t> </a:t>
            </a:r>
            <a:endParaRPr lang="en-GB" sz="2400" dirty="0"/>
          </a:p>
          <a:p>
            <a:r>
              <a:rPr lang="en-GB" sz="2400" dirty="0" err="1"/>
              <a:t>Hilel</a:t>
            </a:r>
            <a:r>
              <a:rPr lang="en-GB" sz="2400" dirty="0"/>
              <a:t> D</a:t>
            </a:r>
            <a:r>
              <a:rPr lang="en-GB" sz="2400" dirty="0" smtClean="0"/>
              <a:t>.</a:t>
            </a:r>
            <a:r>
              <a:rPr lang="el-GR" sz="2400" dirty="0" smtClean="0"/>
              <a:t>,</a:t>
            </a:r>
            <a:r>
              <a:rPr lang="en-GB" sz="2400" dirty="0" smtClean="0"/>
              <a:t> 1980</a:t>
            </a:r>
            <a:r>
              <a:rPr lang="el-GR" sz="2400" dirty="0" smtClean="0"/>
              <a:t>. </a:t>
            </a:r>
            <a:r>
              <a:rPr lang="en-GB" sz="2400" dirty="0" smtClean="0"/>
              <a:t>Fundamentals </a:t>
            </a:r>
            <a:r>
              <a:rPr lang="en-GB" sz="2400" dirty="0"/>
              <a:t>of soil </a:t>
            </a:r>
            <a:r>
              <a:rPr lang="en-GB" sz="2400" dirty="0" smtClean="0"/>
              <a:t>physics</a:t>
            </a:r>
            <a:r>
              <a:rPr lang="el-GR" sz="2400" dirty="0" smtClean="0"/>
              <a:t>.</a:t>
            </a:r>
            <a:r>
              <a:rPr lang="en-GB" sz="2400" dirty="0" smtClean="0"/>
              <a:t> </a:t>
            </a:r>
            <a:r>
              <a:rPr lang="en-GB" sz="2400" dirty="0"/>
              <a:t>Academic Press.</a:t>
            </a:r>
          </a:p>
          <a:p>
            <a:r>
              <a:rPr lang="en-GB" sz="2400" dirty="0"/>
              <a:t>Keller, J. and R.D. </a:t>
            </a:r>
            <a:r>
              <a:rPr lang="en-GB" sz="2400" dirty="0" err="1"/>
              <a:t>Bliesner</a:t>
            </a:r>
            <a:r>
              <a:rPr lang="en-GB" sz="2400" dirty="0"/>
              <a:t>, 1990. Sprinkle and Trickle Irrigation. New York: Van </a:t>
            </a:r>
            <a:r>
              <a:rPr lang="en-GB" sz="2400" dirty="0" err="1"/>
              <a:t>Nostrand</a:t>
            </a:r>
            <a:r>
              <a:rPr lang="en-GB" sz="2400" dirty="0"/>
              <a:t> </a:t>
            </a:r>
            <a:r>
              <a:rPr lang="en-GB" sz="2400" dirty="0" smtClean="0"/>
              <a:t>Reinhold.</a:t>
            </a:r>
            <a:endParaRPr lang="en-GB" sz="2400" dirty="0"/>
          </a:p>
          <a:p>
            <a:r>
              <a:rPr lang="el-GR" sz="2400" dirty="0" err="1"/>
              <a:t>Μιχελάκης</a:t>
            </a:r>
            <a:r>
              <a:rPr lang="el-GR" sz="2400" dirty="0"/>
              <a:t>, </a:t>
            </a:r>
            <a:r>
              <a:rPr lang="el-GR" sz="2400" dirty="0" err="1"/>
              <a:t>Ν.Γ</a:t>
            </a:r>
            <a:r>
              <a:rPr lang="el-GR" sz="2400" dirty="0"/>
              <a:t>., 1992. Συστήματα αυτόματου  άρδευσης, άρδευση με  σταγόνες.  Εκδόσεις: Εκδοτική  </a:t>
            </a:r>
            <a:r>
              <a:rPr lang="el-GR" sz="2400" dirty="0" smtClean="0"/>
              <a:t>Αγροτεχνική.</a:t>
            </a:r>
            <a:endParaRPr lang="el-GR" sz="2400" dirty="0"/>
          </a:p>
          <a:p>
            <a:r>
              <a:rPr lang="el-GR" sz="2400" dirty="0" err="1"/>
              <a:t>Παπαζαφειρίου</a:t>
            </a:r>
            <a:r>
              <a:rPr lang="el-GR" sz="2400" dirty="0"/>
              <a:t>, </a:t>
            </a:r>
            <a:r>
              <a:rPr lang="el-GR" sz="2400" dirty="0" err="1"/>
              <a:t>Γ.Ζ</a:t>
            </a:r>
            <a:r>
              <a:rPr lang="el-GR" sz="2400" dirty="0"/>
              <a:t>. 1984. Αρχές και πρακτική των αρδεύσεων. Εκδόσεις Ζήτη, Θεσσαλονίκη.</a:t>
            </a:r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70418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Τέλος ενότητας</a:t>
            </a:r>
            <a:endParaRPr lang="el-GR" b="1" dirty="0"/>
          </a:p>
        </p:txBody>
      </p:sp>
      <p:sp>
        <p:nvSpPr>
          <p:cNvPr id="3" name="Υπότιτλος 1"/>
          <p:cNvSpPr>
            <a:spLocks noGrp="1"/>
          </p:cNvSpPr>
          <p:nvPr>
            <p:ph type="subTitle" idx="1"/>
          </p:nvPr>
        </p:nvSpPr>
        <p:spPr bwMode="gray"/>
        <p:txBody>
          <a:bodyPr>
            <a:normAutofit/>
          </a:bodyPr>
          <a:lstStyle/>
          <a:p>
            <a:pPr algn="r"/>
            <a:endParaRPr lang="el-GR" sz="4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/>
            <a:r>
              <a:rPr lang="el-G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Επεξεργασία: Μέγας Χρήστος</a:t>
            </a:r>
            <a:endParaRPr lang="el-G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Εικόνα 1" descr=" Λογότυπο για άδειες χρήσης creative commons, b y, n c, s a ">
            <a:hlinkClick r:id="rId4" tooltip="Μετάβαση στην Άδεια Χρήσης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959" y="5949280"/>
            <a:ext cx="1583921" cy="554177"/>
          </a:xfrm>
          <a:prstGeom prst="rect">
            <a:avLst/>
          </a:prstGeom>
        </p:spPr>
      </p:pic>
      <p:pic>
        <p:nvPicPr>
          <p:cNvPr id="7" name="Εικόνα 2" descr="Λογότυπο επιχειρησιακού προγράμματος εκπαίδευση και δια βίου μάθηση ">
            <a:hlinkClick r:id="rId6" tooltip="Μετάβαση στο www.edulll.gr/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2500" y="5638800"/>
            <a:ext cx="4310063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31</a:t>
            </a:fld>
            <a:endParaRPr lang="el-G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756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cap="none" dirty="0" smtClean="0"/>
              <a:t>Σημειώματα</a:t>
            </a:r>
            <a:endParaRPr lang="el-GR" cap="none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32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/>
              <a:t>Εργαστηριακό μάθημα 6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4342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l-GR" sz="4000" b="1" dirty="0"/>
              <a:t>Σημείωμα Ιστορικού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Εκδόσεων</a:t>
            </a:r>
            <a:r>
              <a:rPr lang="en-US" sz="4000" b="1" dirty="0" smtClean="0"/>
              <a:t> </a:t>
            </a:r>
            <a:r>
              <a:rPr lang="el-GR" sz="4000" b="1" dirty="0" smtClean="0"/>
              <a:t>Έργου</a:t>
            </a:r>
            <a:endParaRPr lang="el-GR" sz="4000" b="1" dirty="0"/>
          </a:p>
        </p:txBody>
      </p:sp>
      <p:sp>
        <p:nvSpPr>
          <p:cNvPr id="5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l-GR" sz="2000" dirty="0" smtClean="0"/>
          </a:p>
          <a:p>
            <a:pPr marL="0" indent="0">
              <a:spcBef>
                <a:spcPts val="0"/>
              </a:spcBef>
              <a:spcAft>
                <a:spcPts val="4200"/>
              </a:spcAft>
              <a:buNone/>
            </a:pPr>
            <a:r>
              <a:rPr lang="el-GR" sz="2800" dirty="0" smtClean="0"/>
              <a:t>Το </a:t>
            </a:r>
            <a:r>
              <a:rPr lang="el-GR" sz="2800" dirty="0"/>
              <a:t>παρόν έργο αποτελεί την έκδοση </a:t>
            </a:r>
            <a:r>
              <a:rPr lang="en-US" sz="2800" dirty="0" smtClean="0"/>
              <a:t>1</a:t>
            </a:r>
            <a:r>
              <a:rPr lang="el-GR" sz="2800" dirty="0" smtClean="0"/>
              <a:t>.</a:t>
            </a:r>
            <a:r>
              <a:rPr lang="en-US" sz="2800" dirty="0" smtClean="0"/>
              <a:t>00</a:t>
            </a:r>
            <a:r>
              <a:rPr lang="el-GR" sz="2800" dirty="0" smtClean="0"/>
              <a:t>.</a:t>
            </a:r>
            <a:endParaRPr lang="el-GR" sz="2800" dirty="0"/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l-GR" sz="2400" dirty="0" smtClean="0"/>
              <a:t>Έχουν προηγηθεί οι κάτωθι εκδόσεις: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sz="2000" dirty="0" smtClean="0"/>
              <a:t>Έκδοση </a:t>
            </a:r>
            <a:r>
              <a:rPr lang="el-GR" sz="2000" dirty="0" smtClean="0">
                <a:solidFill>
                  <a:srgbClr val="FF0000"/>
                </a:solidFill>
              </a:rPr>
              <a:t>Χ1</a:t>
            </a:r>
            <a:r>
              <a:rPr lang="el-GR" sz="2000" dirty="0" smtClean="0"/>
              <a:t>.</a:t>
            </a:r>
            <a:r>
              <a:rPr lang="el-GR" sz="2000" dirty="0" smtClean="0">
                <a:solidFill>
                  <a:srgbClr val="FF0000"/>
                </a:solidFill>
              </a:rPr>
              <a:t>Υ1Ζ1</a:t>
            </a:r>
            <a:r>
              <a:rPr lang="el-GR" sz="2000" dirty="0" smtClean="0"/>
              <a:t> διαθέσιμη εδώ. </a:t>
            </a:r>
            <a:r>
              <a:rPr lang="el-GR" sz="2000" dirty="0" smtClean="0">
                <a:solidFill>
                  <a:srgbClr val="92D050"/>
                </a:solidFill>
              </a:rPr>
              <a:t>(Συνδέστε στο «εδώ» τον </a:t>
            </a:r>
            <a:r>
              <a:rPr lang="el-GR" sz="2000" dirty="0" err="1" smtClean="0">
                <a:solidFill>
                  <a:srgbClr val="92D050"/>
                </a:solidFill>
              </a:rPr>
              <a:t>υπερσύνδεσμο</a:t>
            </a:r>
            <a:r>
              <a:rPr lang="el-GR" sz="2000" dirty="0" smtClean="0">
                <a:solidFill>
                  <a:srgbClr val="92D050"/>
                </a:solidFill>
              </a:rPr>
              <a:t>). 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sz="2000" dirty="0" smtClean="0"/>
              <a:t>Έκδοση </a:t>
            </a:r>
            <a:r>
              <a:rPr lang="el-GR" sz="2000" dirty="0" smtClean="0">
                <a:solidFill>
                  <a:srgbClr val="FF0000"/>
                </a:solidFill>
              </a:rPr>
              <a:t>Χ2</a:t>
            </a:r>
            <a:r>
              <a:rPr lang="el-GR" sz="2000" dirty="0" smtClean="0"/>
              <a:t>.</a:t>
            </a:r>
            <a:r>
              <a:rPr lang="el-GR" sz="2000" dirty="0" smtClean="0">
                <a:solidFill>
                  <a:srgbClr val="FF0000"/>
                </a:solidFill>
              </a:rPr>
              <a:t>Υ2Ζ2</a:t>
            </a:r>
            <a:r>
              <a:rPr lang="el-GR" sz="2000" dirty="0" smtClean="0"/>
              <a:t> διαθέσιμη εδώ. </a:t>
            </a:r>
            <a:r>
              <a:rPr lang="el-GR" sz="2000" dirty="0" smtClean="0">
                <a:solidFill>
                  <a:srgbClr val="92D050"/>
                </a:solidFill>
              </a:rPr>
              <a:t>(Συνδέστε στο «εδώ» τον </a:t>
            </a:r>
            <a:r>
              <a:rPr lang="el-GR" sz="2000" dirty="0" err="1" smtClean="0">
                <a:solidFill>
                  <a:srgbClr val="92D050"/>
                </a:solidFill>
              </a:rPr>
              <a:t>υπερσύνδεσμο</a:t>
            </a:r>
            <a:r>
              <a:rPr lang="el-GR" sz="2000" dirty="0" smtClean="0">
                <a:solidFill>
                  <a:srgbClr val="92D050"/>
                </a:solidFill>
              </a:rPr>
              <a:t>). 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2000" dirty="0" smtClean="0"/>
              <a:t>Έκδοση </a:t>
            </a:r>
            <a:r>
              <a:rPr lang="el-GR" sz="2000" dirty="0" smtClean="0">
                <a:solidFill>
                  <a:srgbClr val="FF0000"/>
                </a:solidFill>
              </a:rPr>
              <a:t>Χ3</a:t>
            </a:r>
            <a:r>
              <a:rPr lang="el-GR" sz="2000" dirty="0" smtClean="0"/>
              <a:t>.</a:t>
            </a:r>
            <a:r>
              <a:rPr lang="el-GR" sz="2000" dirty="0" smtClean="0">
                <a:solidFill>
                  <a:srgbClr val="FF0000"/>
                </a:solidFill>
              </a:rPr>
              <a:t>Υ3Ζ3</a:t>
            </a:r>
            <a:r>
              <a:rPr lang="el-GR" sz="2000" dirty="0" smtClean="0"/>
              <a:t> διαθέσιμη εδώ. </a:t>
            </a:r>
            <a:r>
              <a:rPr lang="el-GR" sz="2000" dirty="0" smtClean="0">
                <a:solidFill>
                  <a:srgbClr val="92D050"/>
                </a:solidFill>
              </a:rPr>
              <a:t>(Συνδέστε στο «εδώ» τον </a:t>
            </a:r>
            <a:r>
              <a:rPr lang="el-GR" sz="2000" dirty="0" err="1" smtClean="0">
                <a:solidFill>
                  <a:srgbClr val="92D050"/>
                </a:solidFill>
              </a:rPr>
              <a:t>υπερσύνδεσμο</a:t>
            </a:r>
            <a:r>
              <a:rPr lang="el-GR" sz="2000" dirty="0" smtClean="0">
                <a:solidFill>
                  <a:srgbClr val="92D050"/>
                </a:solidFill>
              </a:rPr>
              <a:t>). </a:t>
            </a:r>
          </a:p>
          <a:p>
            <a:endParaRPr lang="el-GR" sz="20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259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l-GR" b="1" dirty="0"/>
              <a:t>Σημείωμα </a:t>
            </a:r>
            <a:r>
              <a:rPr lang="el-GR" b="1" dirty="0" smtClean="0"/>
              <a:t>Αναφοράς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l-GR" sz="2400" dirty="0" smtClean="0"/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r>
              <a:rPr lang="en-US" sz="2400" dirty="0" smtClean="0"/>
              <a:t>Copyright</a:t>
            </a:r>
            <a:r>
              <a:rPr lang="el-GR" sz="2400" dirty="0" smtClean="0"/>
              <a:t> Τεχνολογικό Εκπαιδευτικό Ίδρυμα Θεσσαλίας</a:t>
            </a:r>
            <a:r>
              <a:rPr lang="en-US" sz="2400" dirty="0" smtClean="0"/>
              <a:t>, </a:t>
            </a:r>
            <a:r>
              <a:rPr lang="el-GR" sz="2400" dirty="0" smtClean="0"/>
              <a:t>Παναγιώτης </a:t>
            </a:r>
            <a:r>
              <a:rPr lang="el-GR" sz="2400" dirty="0" err="1" smtClean="0"/>
              <a:t>Βύρλας</a:t>
            </a:r>
            <a:r>
              <a:rPr lang="el-GR" sz="2400" dirty="0" smtClean="0"/>
              <a:t> 2015. Παναγιώτης </a:t>
            </a:r>
            <a:r>
              <a:rPr lang="el-GR" sz="2400" dirty="0" err="1" smtClean="0"/>
              <a:t>Βύρλας</a:t>
            </a:r>
            <a:r>
              <a:rPr lang="el-GR" sz="2400" dirty="0" smtClean="0"/>
              <a:t> </a:t>
            </a:r>
            <a:br>
              <a:rPr lang="el-GR" sz="2400" dirty="0" smtClean="0"/>
            </a:br>
            <a:r>
              <a:rPr lang="el-GR" sz="2400" dirty="0" smtClean="0"/>
              <a:t>«Αρδευτική Μηχανική» Έκδοση 1.0 Λάρισα  01/09/2015 . </a:t>
            </a:r>
            <a:r>
              <a:rPr lang="el-GR" sz="2400" dirty="0"/>
              <a:t>Διαθέσιμο από τη δικτυακή </a:t>
            </a:r>
            <a:r>
              <a:rPr lang="el-GR" sz="2400" dirty="0" smtClean="0"/>
              <a:t>διεύθυνση: </a:t>
            </a:r>
            <a:r>
              <a:rPr lang="en-US" sz="2400" dirty="0" smtClean="0">
                <a:solidFill>
                  <a:srgbClr val="FF0000"/>
                </a:solidFill>
                <a:hlinkClick r:id="rId3" tooltip="Μετάβαση στην ιστοσελίδα του μαθήματος"/>
              </a:rPr>
              <a:t>http://cdev.teilar.gr/courses/AGR100/index.php</a:t>
            </a:r>
            <a:r>
              <a:rPr lang="el-GR" sz="2400" dirty="0" smtClean="0"/>
              <a:t>.</a:t>
            </a:r>
            <a:endParaRPr lang="el-GR" sz="2400" dirty="0"/>
          </a:p>
          <a:p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510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l-GR" b="1" dirty="0"/>
              <a:t>Σημείωμα </a:t>
            </a:r>
            <a:r>
              <a:rPr lang="el-GR" b="1" dirty="0" smtClean="0"/>
              <a:t>Αδειοδότησης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905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</a:t>
            </a:r>
            <a:r>
              <a:rPr lang="en-US" sz="2000" dirty="0" smtClean="0"/>
              <a:t>Creative Commons</a:t>
            </a:r>
            <a:r>
              <a:rPr lang="el-GR" sz="2000" dirty="0" smtClean="0"/>
              <a:t>: Αναφορά - </a:t>
            </a:r>
            <a:r>
              <a:rPr lang="el-GR" sz="2000" dirty="0"/>
              <a:t>Μη Εμπορική </a:t>
            </a:r>
            <a:r>
              <a:rPr lang="el-GR" sz="2000" dirty="0" smtClean="0"/>
              <a:t>Χρήση - </a:t>
            </a:r>
            <a:r>
              <a:rPr lang="el-GR" sz="2000" dirty="0"/>
              <a:t>Παρόμοια </a:t>
            </a:r>
            <a:r>
              <a:rPr lang="el-GR" sz="2000" dirty="0" smtClean="0"/>
              <a:t>Διανομή, </a:t>
            </a:r>
            <a:r>
              <a:rPr lang="el-GR" sz="2000" dirty="0"/>
              <a:t>4.0 [1] ή μεταγενέστερη, Διεθνής </a:t>
            </a:r>
            <a:r>
              <a:rPr lang="el-GR" sz="2000" dirty="0" smtClean="0"/>
              <a:t>Έκδοση.</a:t>
            </a:r>
            <a:r>
              <a:rPr lang="en-US" sz="2000" dirty="0" smtClean="0"/>
              <a:t> </a:t>
            </a:r>
            <a:r>
              <a:rPr lang="el-GR" sz="2000" dirty="0" smtClean="0"/>
              <a:t>Εξαιρούνται </a:t>
            </a:r>
            <a:r>
              <a:rPr lang="el-GR" sz="2000" dirty="0"/>
              <a:t>τα αυτοτελή έργα τρίτων π.χ. φωτογραφίες, διαγράμματα </a:t>
            </a:r>
            <a:r>
              <a:rPr lang="el-GR" sz="2000" dirty="0" smtClean="0"/>
              <a:t>κ.λπ., τα </a:t>
            </a:r>
            <a:r>
              <a:rPr lang="el-GR" sz="2000" dirty="0"/>
              <a:t>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Εικόνα 1" descr=" Λογότυπο για άδειες χρήσης creative commons, b y, n c, s a " title="Λογότυπο creative commons">
            <a:hlinkClick r:id="rId4" tooltip="Μετάβαση στην Άδεια Χρήσης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422" y="358140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Θέση περιεχομένου 2"/>
          <p:cNvSpPr txBox="1"/>
          <p:nvPr/>
        </p:nvSpPr>
        <p:spPr>
          <a:xfrm>
            <a:off x="533400" y="4224704"/>
            <a:ext cx="8229600" cy="225229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l-GR" sz="1400" dirty="0"/>
              <a:t>[1] </a:t>
            </a:r>
            <a:r>
              <a:rPr lang="en-US" sz="1400" dirty="0" smtClean="0">
                <a:hlinkClick r:id="rId4" tooltip="Μετάβαση στην Άδεια Χρήσης"/>
              </a:rPr>
              <a:t>http://creativecommons.org/licenses/by-nc-sa/4.0/</a:t>
            </a:r>
            <a:endParaRPr lang="el-GR" sz="1400" dirty="0"/>
          </a:p>
          <a:p>
            <a:r>
              <a:rPr lang="el-GR" sz="1400" dirty="0"/>
              <a:t>Ως </a:t>
            </a:r>
            <a:r>
              <a:rPr lang="el-GR" sz="1400" b="1" dirty="0"/>
              <a:t>Μη Εμπορική</a:t>
            </a:r>
            <a:r>
              <a:rPr lang="el-GR" sz="1400" dirty="0"/>
              <a:t> ορίζεται η χρήση: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sz="1400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sz="1400" dirty="0" err="1" smtClean="0"/>
              <a:t>αδειοδόχο</a:t>
            </a:r>
            <a:r>
              <a:rPr lang="el-GR" sz="1400" dirty="0"/>
              <a:t>,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sz="1400" dirty="0"/>
              <a:t>που</a:t>
            </a:r>
            <a:r>
              <a:rPr lang="en-GB" sz="1400" dirty="0"/>
              <a:t> </a:t>
            </a:r>
            <a:r>
              <a:rPr lang="el-GR" sz="1400" dirty="0"/>
              <a:t>δεν περιλαμβάνει οικονομική συναλλαγή ως προϋπόθεση για τη χρήση ή πρόσβαση στο </a:t>
            </a:r>
            <a:r>
              <a:rPr lang="el-GR" sz="1400" dirty="0" smtClean="0"/>
              <a:t>έργο,</a:t>
            </a:r>
            <a:endParaRPr lang="el-GR" sz="1400" dirty="0"/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400" dirty="0"/>
              <a:t>που</a:t>
            </a:r>
            <a:r>
              <a:rPr lang="en-GB" sz="1400" dirty="0"/>
              <a:t> </a:t>
            </a:r>
            <a:r>
              <a:rPr lang="el-GR" sz="1400" dirty="0"/>
              <a:t>δεν προσπορίζει στο διανομέα του έργου και</a:t>
            </a:r>
            <a:r>
              <a:rPr lang="en-GB" sz="1400" dirty="0"/>
              <a:t> </a:t>
            </a:r>
            <a:r>
              <a:rPr lang="el-GR" sz="1400" dirty="0" err="1"/>
              <a:t>αδειοδόχο</a:t>
            </a:r>
            <a:r>
              <a:rPr lang="en-GB" sz="1400" dirty="0"/>
              <a:t> </a:t>
            </a:r>
            <a:r>
              <a:rPr lang="el-GR" sz="1400" dirty="0"/>
              <a:t>έμμεσο οικονομικό όφελος (π.χ. διαφημίσεις) από την προβολή του έργου σε διαδικτυακό </a:t>
            </a:r>
            <a:r>
              <a:rPr lang="el-GR" sz="1400" dirty="0" smtClean="0"/>
              <a:t>τόπο.</a:t>
            </a:r>
            <a:endParaRPr lang="el-GR" sz="1400" dirty="0"/>
          </a:p>
          <a:p>
            <a:r>
              <a:rPr lang="el-GR" sz="1400" dirty="0" smtClean="0"/>
              <a:t>Ο </a:t>
            </a:r>
            <a:r>
              <a:rPr lang="el-GR" sz="1400" dirty="0"/>
              <a:t>δικαιούχος μπορεί να παρέχει στον </a:t>
            </a:r>
            <a:r>
              <a:rPr lang="el-GR" sz="1400" dirty="0" err="1"/>
              <a:t>αδειοδόχο</a:t>
            </a:r>
            <a:r>
              <a:rPr lang="el-GR" sz="1400" dirty="0"/>
              <a:t> ξεχωριστή άδεια να χρησιμοποιεί το έργο για εμπορική χρήση, εφόσον αυτό του ζητηθεί</a:t>
            </a:r>
            <a:r>
              <a:rPr lang="el-GR" sz="1400" dirty="0" smtClean="0"/>
              <a:t>.</a:t>
            </a:r>
            <a:endParaRPr lang="el-GR" sz="1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35</a:t>
            </a:fld>
            <a:endParaRPr lang="el-G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167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l-GR" sz="4000" b="1" dirty="0"/>
              <a:t>Σημείωμα Χρήσης </a:t>
            </a:r>
            <a:r>
              <a:rPr lang="el-GR" sz="4000" b="1" dirty="0" smtClean="0"/>
              <a:t>Έργων Τρίτων</a:t>
            </a:r>
            <a:r>
              <a:rPr lang="en-US" sz="4000" b="1" dirty="0" smtClean="0"/>
              <a:t>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n-US" sz="4000" b="1" dirty="0" smtClean="0"/>
              <a:t>(1/2)</a:t>
            </a:r>
            <a:endParaRPr lang="el-GR" sz="4000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dirty="0" smtClean="0"/>
              <a:t>Το </a:t>
            </a:r>
            <a:r>
              <a:rPr lang="el-GR" sz="24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400" b="1" dirty="0" smtClean="0"/>
              <a:t>Εικόνες/Σχήματα/Διαγράμματα</a:t>
            </a:r>
            <a:r>
              <a:rPr lang="en-US" sz="2400" b="1" dirty="0" smtClean="0"/>
              <a:t>/</a:t>
            </a:r>
            <a:r>
              <a:rPr lang="el-GR" sz="2400" b="1" dirty="0" smtClean="0"/>
              <a:t>Φωτογραφίες</a:t>
            </a:r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Εικόνα 1: &lt;αναφορά</a:t>
            </a:r>
            <a:r>
              <a:rPr lang="el-GR" sz="2000" dirty="0">
                <a:solidFill>
                  <a:srgbClr val="FF0000"/>
                </a:solidFill>
              </a:rPr>
              <a:t>&gt;&lt;άδεια με την οποία διατίθεται&gt; </a:t>
            </a:r>
            <a:r>
              <a:rPr lang="el-GR" sz="2000" dirty="0" smtClean="0">
                <a:solidFill>
                  <a:srgbClr val="FF0000"/>
                </a:solidFill>
              </a:rPr>
              <a:t>&lt;σύνδεσμος&gt;&lt;πηγή&gt;&lt;</a:t>
            </a:r>
            <a:r>
              <a:rPr lang="el-GR" sz="2000" dirty="0" err="1" smtClean="0">
                <a:solidFill>
                  <a:srgbClr val="FF0000"/>
                </a:solidFill>
              </a:rPr>
              <a:t>κ.τ.λ</a:t>
            </a:r>
            <a:r>
              <a:rPr lang="el-GR" sz="2000" dirty="0" smtClean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l-GR" sz="2000" dirty="0">
                <a:solidFill>
                  <a:srgbClr val="FF0000"/>
                </a:solidFill>
              </a:rPr>
              <a:t>Εικόνα </a:t>
            </a:r>
            <a:r>
              <a:rPr lang="el-GR" sz="2000" dirty="0" smtClean="0">
                <a:solidFill>
                  <a:srgbClr val="FF0000"/>
                </a:solidFill>
              </a:rPr>
              <a:t>2: </a:t>
            </a:r>
            <a:r>
              <a:rPr lang="el-GR" sz="2000" dirty="0">
                <a:solidFill>
                  <a:srgbClr val="FF0000"/>
                </a:solidFill>
              </a:rPr>
              <a:t>&lt;αναφορά&gt;&lt;άδεια με την οποία διατίθεται&gt; &lt;σύνδεσμος</a:t>
            </a:r>
            <a:r>
              <a:rPr lang="el-GR" sz="2000" dirty="0" smtClean="0">
                <a:solidFill>
                  <a:srgbClr val="FF0000"/>
                </a:solidFill>
              </a:rPr>
              <a:t>&gt;&lt;</a:t>
            </a:r>
            <a:r>
              <a:rPr lang="el-GR" sz="2000" dirty="0">
                <a:solidFill>
                  <a:srgbClr val="FF0000"/>
                </a:solidFill>
              </a:rPr>
              <a:t>πηγή</a:t>
            </a:r>
            <a:r>
              <a:rPr lang="el-GR" sz="2000" dirty="0" smtClean="0">
                <a:solidFill>
                  <a:srgbClr val="FF0000"/>
                </a:solidFill>
              </a:rPr>
              <a:t>&gt;&lt;</a:t>
            </a:r>
            <a:r>
              <a:rPr lang="el-GR" sz="2000" dirty="0" err="1">
                <a:solidFill>
                  <a:srgbClr val="FF0000"/>
                </a:solidFill>
              </a:rPr>
              <a:t>κ.τ.λ</a:t>
            </a:r>
            <a:r>
              <a:rPr lang="el-GR" sz="2000" dirty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l-GR" sz="2000" dirty="0">
                <a:solidFill>
                  <a:srgbClr val="FF0000"/>
                </a:solidFill>
              </a:rPr>
              <a:t>Εικόνα </a:t>
            </a:r>
            <a:r>
              <a:rPr lang="el-GR" sz="2000" dirty="0" smtClean="0">
                <a:solidFill>
                  <a:srgbClr val="FF0000"/>
                </a:solidFill>
              </a:rPr>
              <a:t>3: </a:t>
            </a:r>
            <a:r>
              <a:rPr lang="el-GR" sz="2000" dirty="0">
                <a:solidFill>
                  <a:srgbClr val="FF0000"/>
                </a:solidFill>
              </a:rPr>
              <a:t>&lt;αναφορά&gt;&lt;άδεια με την οποία διατίθεται&gt; &lt;σύνδεσμος</a:t>
            </a:r>
            <a:r>
              <a:rPr lang="el-GR" sz="2000" dirty="0" smtClean="0">
                <a:solidFill>
                  <a:srgbClr val="FF0000"/>
                </a:solidFill>
              </a:rPr>
              <a:t>&gt;&lt;πηγή&gt;&lt;</a:t>
            </a:r>
            <a:r>
              <a:rPr lang="el-GR" sz="2000" dirty="0" err="1">
                <a:solidFill>
                  <a:srgbClr val="FF0000"/>
                </a:solidFill>
              </a:rPr>
              <a:t>κ.τ.λ</a:t>
            </a:r>
            <a:r>
              <a:rPr lang="el-GR" sz="2000" dirty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l-GR" sz="2000" dirty="0">
                <a:solidFill>
                  <a:srgbClr val="FF0000"/>
                </a:solidFill>
              </a:rPr>
              <a:t>Εικόνα </a:t>
            </a:r>
            <a:r>
              <a:rPr lang="el-GR" sz="2000" dirty="0" smtClean="0">
                <a:solidFill>
                  <a:srgbClr val="FF0000"/>
                </a:solidFill>
              </a:rPr>
              <a:t>4: </a:t>
            </a:r>
            <a:r>
              <a:rPr lang="el-GR" sz="2000" dirty="0">
                <a:solidFill>
                  <a:srgbClr val="FF0000"/>
                </a:solidFill>
              </a:rPr>
              <a:t>&lt;αναφορά&gt;&lt;άδεια με την οποία διατίθεται&gt; &lt;σύνδεσμος</a:t>
            </a:r>
            <a:r>
              <a:rPr lang="el-GR" sz="2000" dirty="0" smtClean="0">
                <a:solidFill>
                  <a:srgbClr val="FF0000"/>
                </a:solidFill>
              </a:rPr>
              <a:t>&gt;&lt;πηγή&gt;&lt;</a:t>
            </a:r>
            <a:r>
              <a:rPr lang="el-GR" sz="2000" dirty="0" err="1">
                <a:solidFill>
                  <a:srgbClr val="FF0000"/>
                </a:solidFill>
              </a:rPr>
              <a:t>κ.τ.λ</a:t>
            </a:r>
            <a:r>
              <a:rPr lang="el-GR" sz="2000" dirty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l-GR" sz="2000" dirty="0">
                <a:solidFill>
                  <a:srgbClr val="FF0000"/>
                </a:solidFill>
              </a:rPr>
              <a:t>Εικόνα </a:t>
            </a:r>
            <a:r>
              <a:rPr lang="el-GR" sz="2000" dirty="0" smtClean="0">
                <a:solidFill>
                  <a:srgbClr val="FF0000"/>
                </a:solidFill>
              </a:rPr>
              <a:t>5: </a:t>
            </a:r>
            <a:r>
              <a:rPr lang="el-GR" sz="2000" dirty="0">
                <a:solidFill>
                  <a:srgbClr val="FF0000"/>
                </a:solidFill>
              </a:rPr>
              <a:t>&lt;αναφορά&gt;&lt;άδεια με την οποία διατίθεται&gt; &lt;</a:t>
            </a:r>
            <a:r>
              <a:rPr lang="el-GR" sz="2000" dirty="0" err="1">
                <a:solidFill>
                  <a:srgbClr val="FF0000"/>
                </a:solidFill>
              </a:rPr>
              <a:t>σύνδεσμος</a:t>
            </a:r>
            <a:r>
              <a:rPr lang="el-GR" sz="2000" dirty="0" err="1" smtClean="0">
                <a:solidFill>
                  <a:srgbClr val="FF0000"/>
                </a:solidFill>
              </a:rPr>
              <a:t>&gt;&lt;πηγή&gt;&lt;</a:t>
            </a:r>
            <a:r>
              <a:rPr lang="el-GR" sz="2000" dirty="0" err="1">
                <a:solidFill>
                  <a:srgbClr val="FF0000"/>
                </a:solidFill>
              </a:rPr>
              <a:t>κ.τ.λ</a:t>
            </a:r>
            <a:r>
              <a:rPr lang="el-GR" sz="2000" dirty="0" smtClean="0">
                <a:solidFill>
                  <a:srgbClr val="FF0000"/>
                </a:solidFill>
              </a:rPr>
              <a:t>&gt;</a:t>
            </a:r>
            <a:endParaRPr lang="el-GR" sz="2000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762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l-GR" sz="4000" b="1" dirty="0"/>
              <a:t>Σημείωμα Χρήσης </a:t>
            </a:r>
            <a:r>
              <a:rPr lang="el-GR" sz="4000" b="1" dirty="0" smtClean="0"/>
              <a:t>Έργων Τρίτων</a:t>
            </a:r>
            <a:r>
              <a:rPr lang="en-US" sz="4000" b="1" dirty="0" smtClean="0"/>
              <a:t>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n-US" sz="4000" b="1" dirty="0" smtClean="0"/>
              <a:t>(2/2)</a:t>
            </a:r>
            <a:r>
              <a:rPr lang="el-GR" sz="4000" b="1" dirty="0" smtClean="0"/>
              <a:t> </a:t>
            </a:r>
            <a:endParaRPr lang="el-GR" sz="4000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Το </a:t>
            </a:r>
            <a:r>
              <a:rPr lang="el-GR" sz="24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400" b="1" dirty="0" smtClean="0"/>
              <a:t>Πίνακες</a:t>
            </a:r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Πίνακας 1: &lt;αναφορά</a:t>
            </a:r>
            <a:r>
              <a:rPr lang="el-GR" sz="2000" dirty="0">
                <a:solidFill>
                  <a:srgbClr val="FF0000"/>
                </a:solidFill>
              </a:rPr>
              <a:t>&gt;&lt;άδεια με την οποία διατίθεται&gt; </a:t>
            </a:r>
            <a:r>
              <a:rPr lang="el-GR" sz="2000" dirty="0" smtClean="0">
                <a:solidFill>
                  <a:srgbClr val="FF0000"/>
                </a:solidFill>
              </a:rPr>
              <a:t>&lt;σύνδεσμος&gt;&lt;πηγή&gt;&lt;</a:t>
            </a:r>
            <a:r>
              <a:rPr lang="el-GR" sz="2000" dirty="0" err="1" smtClean="0">
                <a:solidFill>
                  <a:srgbClr val="FF0000"/>
                </a:solidFill>
              </a:rPr>
              <a:t>κ.τ.λ</a:t>
            </a:r>
            <a:r>
              <a:rPr lang="el-GR" sz="2000" dirty="0" smtClean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Πίνακας 2: </a:t>
            </a:r>
            <a:r>
              <a:rPr lang="el-GR" sz="2000" dirty="0">
                <a:solidFill>
                  <a:srgbClr val="FF0000"/>
                </a:solidFill>
              </a:rPr>
              <a:t>&lt;αναφορά&gt;&lt;άδεια με την οποία διατίθεται&gt; &lt;σύνδεσμος</a:t>
            </a:r>
            <a:r>
              <a:rPr lang="el-GR" sz="2000" dirty="0" smtClean="0">
                <a:solidFill>
                  <a:srgbClr val="FF0000"/>
                </a:solidFill>
              </a:rPr>
              <a:t>&gt;&lt;πηγή&gt;&lt;</a:t>
            </a:r>
            <a:r>
              <a:rPr lang="el-GR" sz="2000" dirty="0" err="1">
                <a:solidFill>
                  <a:srgbClr val="FF0000"/>
                </a:solidFill>
              </a:rPr>
              <a:t>κ.τ.λ</a:t>
            </a:r>
            <a:r>
              <a:rPr lang="el-GR" sz="2000" dirty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Πίνακας 3: </a:t>
            </a:r>
            <a:r>
              <a:rPr lang="el-GR" sz="2000" dirty="0">
                <a:solidFill>
                  <a:srgbClr val="FF0000"/>
                </a:solidFill>
              </a:rPr>
              <a:t>&lt;αναφορά&gt;&lt;άδεια με την οποία διατίθεται&gt; &lt;σύνδεσμος</a:t>
            </a:r>
            <a:r>
              <a:rPr lang="el-GR" sz="2000" dirty="0" smtClean="0">
                <a:solidFill>
                  <a:srgbClr val="FF0000"/>
                </a:solidFill>
              </a:rPr>
              <a:t>&gt;&lt;πηγή&gt;&lt;</a:t>
            </a:r>
            <a:r>
              <a:rPr lang="el-GR" sz="2000" dirty="0" err="1" smtClean="0">
                <a:solidFill>
                  <a:srgbClr val="FF0000"/>
                </a:solidFill>
              </a:rPr>
              <a:t>κ.τ.λ</a:t>
            </a:r>
            <a:r>
              <a:rPr lang="el-GR" sz="2000" dirty="0" smtClean="0">
                <a:solidFill>
                  <a:srgbClr val="FF0000"/>
                </a:solidFill>
              </a:rPr>
              <a:t>&gt;</a:t>
            </a:r>
            <a:endParaRPr lang="el-GR" sz="2000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214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l-GR" b="1" dirty="0"/>
              <a:t>Διατήρηση </a:t>
            </a:r>
            <a:r>
              <a:rPr lang="el-GR" b="1" dirty="0" smtClean="0"/>
              <a:t>Σημειωμάτων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l-GR" sz="2400" dirty="0" smtClean="0"/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2" indent="-34747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000" dirty="0" smtClean="0"/>
              <a:t>το</a:t>
            </a:r>
            <a:r>
              <a:rPr lang="en-US" sz="2000" dirty="0" smtClean="0"/>
              <a:t> </a:t>
            </a:r>
            <a:r>
              <a:rPr lang="el-GR" sz="2000" dirty="0" smtClean="0"/>
              <a:t>Σημείωμα</a:t>
            </a:r>
            <a:r>
              <a:rPr lang="en-US" sz="2000" dirty="0" smtClean="0"/>
              <a:t> Αναφοράς</a:t>
            </a:r>
            <a:r>
              <a:rPr lang="el-GR" sz="2000" dirty="0" smtClean="0"/>
              <a:t>,</a:t>
            </a:r>
            <a:endParaRPr lang="el-GR" sz="2000" dirty="0"/>
          </a:p>
          <a:p>
            <a:pPr lvl="2" indent="-34747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000" dirty="0" smtClean="0"/>
              <a:t>το</a:t>
            </a:r>
            <a:r>
              <a:rPr lang="en-US" sz="2000" dirty="0" smtClean="0"/>
              <a:t> </a:t>
            </a:r>
            <a:r>
              <a:rPr lang="el-GR" sz="2000" dirty="0" smtClean="0"/>
              <a:t>Σημείωμα</a:t>
            </a:r>
            <a:r>
              <a:rPr lang="en-US" sz="2000" dirty="0" smtClean="0"/>
              <a:t> Αδειοδότησης</a:t>
            </a:r>
            <a:r>
              <a:rPr lang="el-GR" sz="2000" dirty="0" smtClean="0"/>
              <a:t>,</a:t>
            </a:r>
            <a:endParaRPr lang="el-GR" sz="2000" dirty="0"/>
          </a:p>
          <a:p>
            <a:pPr lvl="2" indent="-34747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000" dirty="0" smtClean="0"/>
              <a:t>τη</a:t>
            </a:r>
            <a:r>
              <a:rPr lang="en-US" sz="2000" dirty="0" smtClean="0"/>
              <a:t> </a:t>
            </a:r>
            <a:r>
              <a:rPr lang="el-GR" sz="2000" dirty="0"/>
              <a:t>Δ</a:t>
            </a:r>
            <a:r>
              <a:rPr lang="el-GR" sz="2000" dirty="0" smtClean="0"/>
              <a:t>ήλωση</a:t>
            </a:r>
            <a:r>
              <a:rPr lang="en-US" sz="2000" dirty="0" smtClean="0"/>
              <a:t> </a:t>
            </a:r>
            <a:r>
              <a:rPr lang="el-GR" sz="2000" dirty="0" smtClean="0"/>
              <a:t>Διατήρησης Σημειωμάτων,</a:t>
            </a:r>
            <a:endParaRPr lang="el-GR" sz="2000" dirty="0"/>
          </a:p>
          <a:p>
            <a:pPr lvl="2" indent="-347472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</a:t>
            </a:r>
            <a:r>
              <a:rPr lang="el-GR" sz="2000" dirty="0" smtClean="0"/>
              <a:t>).</a:t>
            </a:r>
            <a:endParaRPr lang="el-GR" sz="2000" dirty="0"/>
          </a:p>
          <a:p>
            <a:pPr marL="0" indent="0">
              <a:spcBef>
                <a:spcPts val="0"/>
              </a:spcBef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498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1" dirty="0" smtClean="0"/>
              <a:t>Έδαφος</a:t>
            </a:r>
          </a:p>
        </p:txBody>
      </p:sp>
      <p:sp>
        <p:nvSpPr>
          <p:cNvPr id="273411" name="Text Box 3"/>
          <p:cNvSpPr txBox="1">
            <a:spLocks noChangeArrowheads="1"/>
          </p:cNvSpPr>
          <p:nvPr/>
        </p:nvSpPr>
        <p:spPr bwMode="auto">
          <a:xfrm>
            <a:off x="1165990" y="1631950"/>
            <a:ext cx="6828472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0850" indent="-450850" algn="l">
              <a:defRPr>
                <a:solidFill>
                  <a:schemeClr val="tx1"/>
                </a:solidFill>
                <a:latin typeface="Arial" charset="0"/>
              </a:defRPr>
            </a:lvl1pPr>
            <a:lvl2pPr marL="630238" algn="l"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  <a:defRPr/>
            </a:pPr>
            <a:r>
              <a:rPr lang="el-GR" sz="2800" dirty="0" smtClean="0">
                <a:latin typeface="Calibri" pitchFamily="34" charset="0"/>
              </a:rPr>
              <a:t>Έδαφος από γεωργική άποψη είναι:</a:t>
            </a:r>
          </a:p>
          <a:p>
            <a:pPr algn="just">
              <a:lnSpc>
                <a:spcPct val="150000"/>
              </a:lnSpc>
              <a:buClr>
                <a:schemeClr val="tx2">
                  <a:lumMod val="75000"/>
                </a:schemeClr>
              </a:buClr>
              <a:buSzPct val="90000"/>
              <a:buFont typeface="Wingdings 2" panose="05020102010507070707" pitchFamily="18" charset="2"/>
              <a:buChar char=""/>
              <a:defRPr/>
            </a:pPr>
            <a:r>
              <a:rPr lang="el-GR" sz="2800" dirty="0" smtClean="0">
                <a:latin typeface="Calibri" pitchFamily="34" charset="0"/>
              </a:rPr>
              <a:t>μία αποθήκη θρεπτικών στοιχείων,</a:t>
            </a:r>
          </a:p>
          <a:p>
            <a:pPr algn="just">
              <a:lnSpc>
                <a:spcPct val="150000"/>
              </a:lnSpc>
              <a:buClr>
                <a:schemeClr val="tx2">
                  <a:lumMod val="75000"/>
                </a:schemeClr>
              </a:buClr>
              <a:buSzPct val="90000"/>
              <a:buFont typeface="Wingdings 2" panose="05020102010507070707" pitchFamily="18" charset="2"/>
              <a:buChar char=""/>
              <a:defRPr/>
            </a:pPr>
            <a:r>
              <a:rPr lang="el-GR" sz="2800" dirty="0" smtClean="0">
                <a:latin typeface="Calibri" pitchFamily="34" charset="0"/>
              </a:rPr>
              <a:t>ένα μέσο ανάπτυξης μικροοργανισμών,</a:t>
            </a:r>
          </a:p>
          <a:p>
            <a:pPr algn="just">
              <a:lnSpc>
                <a:spcPct val="150000"/>
              </a:lnSpc>
              <a:buClr>
                <a:schemeClr val="tx2">
                  <a:lumMod val="75000"/>
                </a:schemeClr>
              </a:buClr>
              <a:buSzPct val="90000"/>
              <a:buFont typeface="Wingdings 2" panose="05020102010507070707" pitchFamily="18" charset="2"/>
              <a:buChar char=""/>
              <a:defRPr/>
            </a:pPr>
            <a:r>
              <a:rPr lang="el-GR" sz="2800" dirty="0" smtClean="0">
                <a:latin typeface="Calibri" pitchFamily="34" charset="0"/>
              </a:rPr>
              <a:t>ένα μέσο στερέωσης των φυτών,</a:t>
            </a:r>
          </a:p>
          <a:p>
            <a:pPr algn="just">
              <a:lnSpc>
                <a:spcPct val="150000"/>
              </a:lnSpc>
              <a:buClr>
                <a:schemeClr val="tx2">
                  <a:lumMod val="75000"/>
                </a:schemeClr>
              </a:buClr>
              <a:buSzPct val="90000"/>
              <a:buFont typeface="Wingdings 2" panose="05020102010507070707" pitchFamily="18" charset="2"/>
              <a:buChar char=""/>
              <a:defRPr/>
            </a:pPr>
            <a:r>
              <a:rPr lang="el-GR" sz="2800" dirty="0" smtClean="0">
                <a:latin typeface="Calibri" pitchFamily="34" charset="0"/>
              </a:rPr>
              <a:t>ένα μέσο διακίνησης του νερού και</a:t>
            </a:r>
          </a:p>
          <a:p>
            <a:pPr algn="just">
              <a:lnSpc>
                <a:spcPct val="150000"/>
              </a:lnSpc>
              <a:buClr>
                <a:schemeClr val="tx2">
                  <a:lumMod val="75000"/>
                </a:schemeClr>
              </a:buClr>
              <a:buSzPct val="90000"/>
              <a:buFont typeface="Wingdings 2" panose="05020102010507070707" pitchFamily="18" charset="2"/>
              <a:buChar char=""/>
              <a:defRPr/>
            </a:pPr>
            <a:r>
              <a:rPr lang="el-GR" sz="2800" b="1" dirty="0" smtClean="0">
                <a:solidFill>
                  <a:srgbClr val="0000FF"/>
                </a:solidFill>
                <a:latin typeface="Calibri" pitchFamily="34" charset="0"/>
              </a:rPr>
              <a:t>μία αποθήκη νερού.</a:t>
            </a:r>
            <a:endParaRPr lang="en-GB" sz="2800" b="1" dirty="0" smtClean="0">
              <a:solidFill>
                <a:srgbClr val="0000FF"/>
              </a:solidFill>
              <a:latin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327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1" dirty="0" smtClean="0"/>
              <a:t>Σύσταση του εδάφους</a:t>
            </a:r>
          </a:p>
        </p:txBody>
      </p:sp>
      <p:sp>
        <p:nvSpPr>
          <p:cNvPr id="301059" name="Text Box 3"/>
          <p:cNvSpPr txBox="1">
            <a:spLocks noChangeArrowheads="1"/>
          </p:cNvSpPr>
          <p:nvPr/>
        </p:nvSpPr>
        <p:spPr bwMode="auto">
          <a:xfrm>
            <a:off x="952500" y="2022475"/>
            <a:ext cx="7215188" cy="3160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630238" algn="l"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20000"/>
              </a:lnSpc>
              <a:defRPr/>
            </a:pPr>
            <a:r>
              <a:rPr lang="el-GR" sz="2800" dirty="0" smtClean="0">
                <a:latin typeface="Calibri" pitchFamily="34" charset="0"/>
              </a:rPr>
              <a:t>Το έδαφος στην φυσική του κατάσταση αποτελείται από τέσσερα κύρια συστατικά:</a:t>
            </a:r>
          </a:p>
          <a:p>
            <a:pPr lvl="1" algn="just">
              <a:lnSpc>
                <a:spcPct val="120000"/>
              </a:lnSpc>
              <a:buFont typeface="Wingdings" pitchFamily="2" charset="2"/>
              <a:buChar char="S"/>
              <a:defRPr/>
            </a:pPr>
            <a:r>
              <a:rPr lang="el-GR" sz="2800" dirty="0" smtClean="0">
                <a:latin typeface="Calibri" pitchFamily="34" charset="0"/>
              </a:rPr>
              <a:t> τα ανόργανα υλικά</a:t>
            </a:r>
          </a:p>
          <a:p>
            <a:pPr lvl="1" algn="just">
              <a:lnSpc>
                <a:spcPct val="120000"/>
              </a:lnSpc>
              <a:buFont typeface="Wingdings" pitchFamily="2" charset="2"/>
              <a:buChar char="S"/>
              <a:defRPr/>
            </a:pPr>
            <a:r>
              <a:rPr lang="el-GR" sz="2800" dirty="0" smtClean="0">
                <a:latin typeface="Calibri" pitchFamily="34" charset="0"/>
              </a:rPr>
              <a:t> τα οργανικά υλικά</a:t>
            </a:r>
          </a:p>
          <a:p>
            <a:pPr lvl="1" algn="just">
              <a:lnSpc>
                <a:spcPct val="120000"/>
              </a:lnSpc>
              <a:buFont typeface="Wingdings" pitchFamily="2" charset="2"/>
              <a:buChar char="S"/>
              <a:defRPr/>
            </a:pPr>
            <a:r>
              <a:rPr lang="el-GR" sz="2800" dirty="0" smtClean="0">
                <a:latin typeface="Calibri" pitchFamily="34" charset="0"/>
              </a:rPr>
              <a:t> το νερό</a:t>
            </a:r>
          </a:p>
          <a:p>
            <a:pPr lvl="1" algn="just">
              <a:lnSpc>
                <a:spcPct val="120000"/>
              </a:lnSpc>
              <a:buFont typeface="Wingdings" pitchFamily="2" charset="2"/>
              <a:buChar char="S"/>
              <a:defRPr/>
            </a:pPr>
            <a:r>
              <a:rPr lang="el-GR" sz="2800" dirty="0" smtClean="0">
                <a:latin typeface="Calibri" pitchFamily="34" charset="0"/>
              </a:rPr>
              <a:t> τον αέρα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428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1" dirty="0" smtClean="0"/>
              <a:t>Σύσταση του εδάφους</a:t>
            </a:r>
          </a:p>
        </p:txBody>
      </p:sp>
      <p:pic>
        <p:nvPicPr>
          <p:cNvPr id="13315" name="Picture 3" descr="SoilChartP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0" y="1181100"/>
            <a:ext cx="5780088" cy="4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3108" name="Text Box 4"/>
          <p:cNvSpPr txBox="1">
            <a:spLocks noChangeArrowheads="1"/>
          </p:cNvSpPr>
          <p:nvPr/>
        </p:nvSpPr>
        <p:spPr bwMode="auto">
          <a:xfrm>
            <a:off x="4914900" y="3314700"/>
            <a:ext cx="140970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l-GR" sz="1800" i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Ανόργανα υλικά</a:t>
            </a:r>
          </a:p>
          <a:p>
            <a:pPr algn="ctr">
              <a:spcBef>
                <a:spcPct val="20000"/>
              </a:spcBef>
              <a:defRPr/>
            </a:pPr>
            <a:r>
              <a:rPr lang="el-GR" sz="1800" i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45%</a:t>
            </a:r>
            <a:endParaRPr lang="en-GB" sz="1800" i="1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03109" name="Text Box 5"/>
          <p:cNvSpPr txBox="1">
            <a:spLocks noChangeArrowheads="1"/>
          </p:cNvSpPr>
          <p:nvPr/>
        </p:nvSpPr>
        <p:spPr bwMode="auto">
          <a:xfrm>
            <a:off x="3036888" y="2630488"/>
            <a:ext cx="1409700" cy="6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l-GR" sz="18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Αέρας</a:t>
            </a:r>
          </a:p>
          <a:p>
            <a:pPr algn="ctr">
              <a:spcBef>
                <a:spcPct val="20000"/>
              </a:spcBef>
              <a:defRPr/>
            </a:pPr>
            <a:r>
              <a:rPr lang="el-GR" sz="18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20-30%</a:t>
            </a:r>
            <a:endParaRPr lang="en-GB" sz="1800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03110" name="Text Box 6"/>
          <p:cNvSpPr txBox="1">
            <a:spLocks noChangeArrowheads="1"/>
          </p:cNvSpPr>
          <p:nvPr/>
        </p:nvSpPr>
        <p:spPr bwMode="auto">
          <a:xfrm>
            <a:off x="2820988" y="4205288"/>
            <a:ext cx="1409700" cy="6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l-GR" sz="180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Νερό</a:t>
            </a:r>
          </a:p>
          <a:p>
            <a:pPr algn="ctr">
              <a:spcBef>
                <a:spcPct val="20000"/>
              </a:spcBef>
              <a:defRPr/>
            </a:pPr>
            <a:r>
              <a:rPr lang="el-GR" sz="180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20-30%</a:t>
            </a:r>
            <a:endParaRPr lang="en-GB" sz="1800" i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03111" name="Text Box 7"/>
          <p:cNvSpPr txBox="1">
            <a:spLocks noChangeArrowheads="1"/>
          </p:cNvSpPr>
          <p:nvPr/>
        </p:nvSpPr>
        <p:spPr bwMode="auto">
          <a:xfrm>
            <a:off x="3957638" y="4713288"/>
            <a:ext cx="140970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l-GR" sz="1800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Οργανικά υλικά</a:t>
            </a:r>
          </a:p>
          <a:p>
            <a:pPr algn="ctr">
              <a:spcBef>
                <a:spcPct val="20000"/>
              </a:spcBef>
              <a:defRPr/>
            </a:pPr>
            <a:r>
              <a:rPr lang="el-GR" sz="1800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5%</a:t>
            </a:r>
            <a:endParaRPr lang="en-GB" sz="1800" i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03112" name="Text Box 8"/>
          <p:cNvSpPr txBox="1">
            <a:spLocks noChangeArrowheads="1"/>
          </p:cNvSpPr>
          <p:nvPr/>
        </p:nvSpPr>
        <p:spPr bwMode="auto">
          <a:xfrm>
            <a:off x="6464300" y="3162300"/>
            <a:ext cx="11191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l-GR" sz="1800" i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ΣΤΕΡΕΑ</a:t>
            </a:r>
            <a:endParaRPr lang="en-GB" sz="1800" i="1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03113" name="Text Box 9"/>
          <p:cNvSpPr txBox="1">
            <a:spLocks noChangeArrowheads="1"/>
          </p:cNvSpPr>
          <p:nvPr/>
        </p:nvSpPr>
        <p:spPr bwMode="auto">
          <a:xfrm>
            <a:off x="1574800" y="3471863"/>
            <a:ext cx="1263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l-GR" sz="180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ΠΟΡΩΔΕΣ</a:t>
            </a:r>
            <a:endParaRPr lang="en-GB" sz="1800" i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687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1" dirty="0" smtClean="0"/>
              <a:t>Πορώδες του εδάφους</a:t>
            </a:r>
          </a:p>
        </p:txBody>
      </p:sp>
      <p:sp>
        <p:nvSpPr>
          <p:cNvPr id="14345" name="Text Box 12"/>
          <p:cNvSpPr txBox="1">
            <a:spLocks noChangeArrowheads="1"/>
          </p:cNvSpPr>
          <p:nvPr/>
        </p:nvSpPr>
        <p:spPr bwMode="auto">
          <a:xfrm>
            <a:off x="837860" y="5181600"/>
            <a:ext cx="145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FontTx/>
              <a:buNone/>
            </a:pPr>
            <a:r>
              <a:rPr lang="el-GR" altLang="el-GR" sz="2000" b="0" dirty="0">
                <a:latin typeface="Tahoma" pitchFamily="34" charset="0"/>
              </a:rPr>
              <a:t>Έδαφος</a:t>
            </a:r>
            <a:endParaRPr lang="en-GB" altLang="el-GR" sz="2000" b="0" dirty="0">
              <a:latin typeface="Tahoma" pitchFamily="34" charset="0"/>
            </a:endParaRPr>
          </a:p>
        </p:txBody>
      </p:sp>
      <p:sp>
        <p:nvSpPr>
          <p:cNvPr id="14344" name="Text Box 11"/>
          <p:cNvSpPr txBox="1">
            <a:spLocks noChangeArrowheads="1"/>
          </p:cNvSpPr>
          <p:nvPr/>
        </p:nvSpPr>
        <p:spPr bwMode="auto">
          <a:xfrm>
            <a:off x="3832225" y="2366963"/>
            <a:ext cx="145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FontTx/>
              <a:buNone/>
            </a:pPr>
            <a:r>
              <a:rPr lang="el-GR" altLang="el-GR" sz="2000" b="0">
                <a:latin typeface="Tahoma" pitchFamily="34" charset="0"/>
              </a:rPr>
              <a:t>«Συμπίεση»</a:t>
            </a:r>
            <a:endParaRPr lang="en-GB" altLang="el-GR" sz="2000" b="0">
              <a:latin typeface="Tahoma" pitchFamily="34" charset="0"/>
            </a:endParaRPr>
          </a:p>
        </p:txBody>
      </p:sp>
      <p:sp>
        <p:nvSpPr>
          <p:cNvPr id="14341" name="Text Box 8"/>
          <p:cNvSpPr txBox="1">
            <a:spLocks noChangeArrowheads="1"/>
          </p:cNvSpPr>
          <p:nvPr/>
        </p:nvSpPr>
        <p:spPr bwMode="auto">
          <a:xfrm>
            <a:off x="6261100" y="5044621"/>
            <a:ext cx="145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FontTx/>
              <a:buNone/>
            </a:pPr>
            <a:r>
              <a:rPr lang="el-GR" altLang="el-GR" sz="2000" b="0" dirty="0">
                <a:latin typeface="Tahoma" pitchFamily="34" charset="0"/>
              </a:rPr>
              <a:t>Στερεά</a:t>
            </a:r>
            <a:endParaRPr lang="en-GB" altLang="el-GR" sz="2000" b="0" dirty="0">
              <a:latin typeface="Tahoma" pitchFamily="34" charset="0"/>
            </a:endParaRPr>
          </a:p>
        </p:txBody>
      </p:sp>
      <p:sp>
        <p:nvSpPr>
          <p:cNvPr id="14343" name="Text Box 10"/>
          <p:cNvSpPr txBox="1">
            <a:spLocks noChangeArrowheads="1"/>
          </p:cNvSpPr>
          <p:nvPr/>
        </p:nvSpPr>
        <p:spPr bwMode="auto">
          <a:xfrm>
            <a:off x="6696075" y="2366963"/>
            <a:ext cx="145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FontTx/>
              <a:buNone/>
            </a:pPr>
            <a:r>
              <a:rPr lang="el-GR" altLang="el-GR" sz="2000" b="0">
                <a:latin typeface="Tahoma" pitchFamily="34" charset="0"/>
              </a:rPr>
              <a:t>Πορώδες</a:t>
            </a:r>
            <a:endParaRPr lang="en-GB" altLang="el-GR" sz="2000" b="0">
              <a:latin typeface="Tahoma" pitchFamily="34" charset="0"/>
            </a:endParaRPr>
          </a:p>
        </p:txBody>
      </p:sp>
      <p:grpSp>
        <p:nvGrpSpPr>
          <p:cNvPr id="14340" name="Group 4" descr="[DECORATIVE]"/>
          <p:cNvGrpSpPr>
            <a:grpSpLocks/>
          </p:cNvGrpSpPr>
          <p:nvPr/>
        </p:nvGrpSpPr>
        <p:grpSpPr bwMode="auto">
          <a:xfrm>
            <a:off x="5818188" y="2187575"/>
            <a:ext cx="2868612" cy="2852738"/>
            <a:chOff x="3488" y="2038"/>
            <a:chExt cx="1807" cy="1797"/>
          </a:xfrm>
        </p:grpSpPr>
        <p:sp>
          <p:nvSpPr>
            <p:cNvPr id="14346" name="AutoShape 5" descr="[DECORATIVE]"/>
            <p:cNvSpPr>
              <a:spLocks noChangeAspect="1" noChangeArrowheads="1"/>
            </p:cNvSpPr>
            <p:nvPr/>
          </p:nvSpPr>
          <p:spPr bwMode="auto">
            <a:xfrm>
              <a:off x="3488" y="2705"/>
              <a:ext cx="1807" cy="1130"/>
            </a:xfrm>
            <a:prstGeom prst="cube">
              <a:avLst>
                <a:gd name="adj" fmla="val 40884"/>
              </a:avLst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ClrTx/>
                <a:buFontTx/>
                <a:buNone/>
              </a:pPr>
              <a:endParaRPr lang="el-GR" altLang="el-GR" sz="2000">
                <a:latin typeface="Tahoma" pitchFamily="34" charset="0"/>
              </a:endParaRPr>
            </a:p>
          </p:txBody>
        </p:sp>
        <p:sp>
          <p:nvSpPr>
            <p:cNvPr id="14347" name="AutoShape 6" descr="[DECORATIVE]"/>
            <p:cNvSpPr>
              <a:spLocks noChangeAspect="1" noChangeArrowheads="1"/>
            </p:cNvSpPr>
            <p:nvPr/>
          </p:nvSpPr>
          <p:spPr bwMode="auto">
            <a:xfrm>
              <a:off x="3488" y="2038"/>
              <a:ext cx="1807" cy="1130"/>
            </a:xfrm>
            <a:prstGeom prst="cube">
              <a:avLst>
                <a:gd name="adj" fmla="val 4088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ClrTx/>
                <a:buFontTx/>
                <a:buNone/>
              </a:pPr>
              <a:endParaRPr lang="el-GR" altLang="el-GR" sz="2000">
                <a:latin typeface="Tahoma" pitchFamily="34" charset="0"/>
              </a:endParaRPr>
            </a:p>
          </p:txBody>
        </p:sp>
        <p:sp>
          <p:nvSpPr>
            <p:cNvPr id="14348" name="Line 7" descr="[DECORATIVE]"/>
            <p:cNvSpPr>
              <a:spLocks noChangeShapeType="1"/>
            </p:cNvSpPr>
            <p:nvPr/>
          </p:nvSpPr>
          <p:spPr bwMode="auto">
            <a:xfrm>
              <a:off x="3953" y="2038"/>
              <a:ext cx="0" cy="6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</p:grpSp>
      <p:sp>
        <p:nvSpPr>
          <p:cNvPr id="14342" name="AutoShape 9"/>
          <p:cNvSpPr>
            <a:spLocks noChangeArrowheads="1"/>
          </p:cNvSpPr>
          <p:nvPr/>
        </p:nvSpPr>
        <p:spPr bwMode="auto">
          <a:xfrm>
            <a:off x="3832225" y="3036888"/>
            <a:ext cx="1277938" cy="79851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14339" name="AutoShape 3" descr="[DECORATIVE]"/>
          <p:cNvSpPr>
            <a:spLocks noChangeAspect="1" noChangeArrowheads="1"/>
          </p:cNvSpPr>
          <p:nvPr/>
        </p:nvSpPr>
        <p:spPr bwMode="auto">
          <a:xfrm>
            <a:off x="457200" y="2187575"/>
            <a:ext cx="2868613" cy="2841625"/>
          </a:xfrm>
          <a:prstGeom prst="cube">
            <a:avLst>
              <a:gd name="adj" fmla="val 25000"/>
            </a:avLst>
          </a:prstGeom>
          <a:pattFill prst="pct90">
            <a:fgClr>
              <a:srgbClr val="993300"/>
            </a:fgClr>
            <a:bgClr>
              <a:schemeClr val="tx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endParaRPr lang="el-GR" altLang="el-GR" sz="2000">
              <a:latin typeface="Tahom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417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smtClean="0"/>
              <a:t>Πορώδες του εδάφους</a:t>
            </a:r>
            <a:br>
              <a:rPr lang="el-GR" b="1" smtClean="0"/>
            </a:br>
            <a:endParaRPr lang="el-GR" b="1" dirty="0"/>
          </a:p>
        </p:txBody>
      </p:sp>
      <p:sp>
        <p:nvSpPr>
          <p:cNvPr id="3" name="Rectangle 2" hidden="1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altLang="el-GR" b="1" dirty="0" smtClean="0"/>
              <a:t>Πορώδες του εδάφους</a:t>
            </a:r>
            <a:endParaRPr lang="el-GR" altLang="el-GR" b="1" dirty="0" smtClean="0"/>
          </a:p>
        </p:txBody>
      </p:sp>
      <p:sp>
        <p:nvSpPr>
          <p:cNvPr id="307203" name="Text Box 3"/>
          <p:cNvSpPr txBox="1">
            <a:spLocks noChangeArrowheads="1"/>
          </p:cNvSpPr>
          <p:nvPr/>
        </p:nvSpPr>
        <p:spPr bwMode="auto">
          <a:xfrm>
            <a:off x="865187" y="990600"/>
            <a:ext cx="7413625" cy="4130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630238" algn="l"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20000"/>
              </a:lnSpc>
              <a:defRPr/>
            </a:pPr>
            <a:r>
              <a:rPr lang="el-GR" sz="2000" dirty="0" smtClean="0">
                <a:latin typeface="Calibri" pitchFamily="34" charset="0"/>
              </a:rPr>
              <a:t>Κάθε έδαφος στο οποίο ζει και αναπτύσσεται ένα φυτό πρέπει: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S"/>
              <a:defRPr/>
            </a:pPr>
            <a:r>
              <a:rPr lang="el-GR" sz="2000" dirty="0" smtClean="0">
                <a:latin typeface="Calibri" pitchFamily="34" charset="0"/>
              </a:rPr>
              <a:t> να είναι αρκετά χαλαρό, ώστε να επιτρέπεται η διείσδυση του νερού της βροχής ή του ποτίσματος μέσα σε αυτό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S"/>
              <a:defRPr/>
            </a:pPr>
            <a:r>
              <a:rPr lang="el-GR" sz="2000" dirty="0" smtClean="0">
                <a:latin typeface="Calibri" pitchFamily="34" charset="0"/>
              </a:rPr>
              <a:t> να συγκρατεί επαρκή υγρασία, ώστε να βρίσκεται στη διάθεση των ριζών όσο νερό χρειάζονται τα φυτά, χωρίς όμως να ξεπερνά τα κανονικά όρια, διότι η υπερβολική υγρασία δυσκολεύει την ανάπτυξη των φυτών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S"/>
              <a:defRPr/>
            </a:pPr>
            <a:r>
              <a:rPr lang="el-GR" sz="2000" dirty="0" smtClean="0">
                <a:latin typeface="Calibri" pitchFamily="34" charset="0"/>
              </a:rPr>
              <a:t> να αερίζεται κανονικά ώστε να επιτρέπει στις ρίζες να προμηθεύονται το οξυγόνο που χρειάζεται το φυτό</a:t>
            </a:r>
          </a:p>
          <a:p>
            <a:pPr algn="just">
              <a:lnSpc>
                <a:spcPct val="120000"/>
              </a:lnSpc>
              <a:defRPr/>
            </a:pPr>
            <a:r>
              <a:rPr lang="el-GR" sz="2000" b="1" dirty="0" smtClean="0">
                <a:solidFill>
                  <a:srgbClr val="0000FF"/>
                </a:solidFill>
                <a:latin typeface="Calibri" pitchFamily="34" charset="0"/>
              </a:rPr>
              <a:t>Στο έδαφος έχει μεγάλη σημασία όχι μόνο η ύπαρξη νερού αλλά και του αέρα και μάλιστα η σωστή τους αναλογία.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834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1" dirty="0" smtClean="0"/>
              <a:t>Έδαφος</a:t>
            </a:r>
          </a:p>
        </p:txBody>
      </p:sp>
      <p:sp>
        <p:nvSpPr>
          <p:cNvPr id="262148" name="Text Box 4"/>
          <p:cNvSpPr txBox="1">
            <a:spLocks noChangeArrowheads="1"/>
          </p:cNvSpPr>
          <p:nvPr/>
        </p:nvSpPr>
        <p:spPr bwMode="auto">
          <a:xfrm>
            <a:off x="941388" y="1566863"/>
            <a:ext cx="72485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2400" dirty="0">
                <a:latin typeface="Calibri" pitchFamily="34" charset="0"/>
              </a:rPr>
              <a:t>Φυσικά χαρακτηριστικά του εδάφους είναι</a:t>
            </a:r>
          </a:p>
          <a:p>
            <a:pPr algn="ctr">
              <a:defRPr/>
            </a:pPr>
            <a:r>
              <a:rPr lang="el-GR" sz="2400" dirty="0">
                <a:latin typeface="Calibri" pitchFamily="34" charset="0"/>
              </a:rPr>
              <a:t> η Υφή και η Δομή του.</a:t>
            </a:r>
            <a:endParaRPr lang="en-GB" sz="2400" dirty="0">
              <a:latin typeface="Calibri" pitchFamily="34" charset="0"/>
            </a:endParaRPr>
          </a:p>
        </p:txBody>
      </p:sp>
      <p:sp>
        <p:nvSpPr>
          <p:cNvPr id="262149" name="Text Box 5"/>
          <p:cNvSpPr txBox="1">
            <a:spLocks noChangeArrowheads="1"/>
          </p:cNvSpPr>
          <p:nvPr/>
        </p:nvSpPr>
        <p:spPr bwMode="auto">
          <a:xfrm>
            <a:off x="941388" y="2960688"/>
            <a:ext cx="7248525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l-GR" sz="2800" b="1" u="sng" dirty="0">
                <a:solidFill>
                  <a:srgbClr val="0000FF"/>
                </a:solidFill>
                <a:latin typeface="Calibri" pitchFamily="34" charset="0"/>
              </a:rPr>
              <a:t>ΥΦΗ</a:t>
            </a:r>
            <a:r>
              <a:rPr lang="el-GR" sz="2800" b="1" dirty="0">
                <a:solidFill>
                  <a:srgbClr val="0000FF"/>
                </a:solidFill>
                <a:latin typeface="Calibri" pitchFamily="34" charset="0"/>
              </a:rPr>
              <a:t>: </a:t>
            </a:r>
            <a:r>
              <a:rPr lang="el-GR" sz="2800" dirty="0">
                <a:solidFill>
                  <a:schemeClr val="tx2"/>
                </a:solidFill>
                <a:latin typeface="Calibri" pitchFamily="34" charset="0"/>
              </a:rPr>
              <a:t>είναι η ποσοστιαία αναλογία των διαφόρου μεγέθους ορυκτών σωματιδίων που απαρτίζουν το έδαφος.</a:t>
            </a:r>
          </a:p>
          <a:p>
            <a:pPr>
              <a:defRPr/>
            </a:pPr>
            <a:endParaRPr lang="el-GR" sz="2800" dirty="0">
              <a:solidFill>
                <a:schemeClr val="tx2"/>
              </a:solidFill>
              <a:latin typeface="Calibri" pitchFamily="34" charset="0"/>
            </a:endParaRPr>
          </a:p>
          <a:p>
            <a:pPr>
              <a:defRPr/>
            </a:pPr>
            <a:r>
              <a:rPr lang="el-GR" sz="2800" b="1" u="sng" dirty="0">
                <a:solidFill>
                  <a:srgbClr val="0000FF"/>
                </a:solidFill>
                <a:latin typeface="Calibri" pitchFamily="34" charset="0"/>
              </a:rPr>
              <a:t>ΔΟΜΗ</a:t>
            </a:r>
            <a:r>
              <a:rPr lang="el-GR" sz="2800" b="1" dirty="0">
                <a:solidFill>
                  <a:srgbClr val="0000FF"/>
                </a:solidFill>
                <a:latin typeface="Calibri" pitchFamily="34" charset="0"/>
              </a:rPr>
              <a:t>: </a:t>
            </a:r>
            <a:r>
              <a:rPr lang="el-GR" sz="2800" dirty="0">
                <a:solidFill>
                  <a:schemeClr val="tx2"/>
                </a:solidFill>
                <a:latin typeface="Calibri" pitchFamily="34" charset="0"/>
              </a:rPr>
              <a:t>είναι ο τρόπος διάταξης των σωματιδίων αυτών, για τον σχηματισμό ομάδων ή συσσωματωμάτων.</a:t>
            </a:r>
            <a:endParaRPr lang="en-GB" sz="280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257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DEFAULTLANGUAGE" val="msoLanguageIDGreek"/>
  <p:tag name="ZHAW.ACCESSIBILITYADDIN.CHECKTIMEDATE" val="15/3/2016 12:22:39 μμ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0482,20483,20484,20485,20486,20487,20488,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1506,313347,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  <p:tag name="ZHAW.ACCESSIBILITYADDIN.TABLEHEADER" val="R0;C0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2530,315396,315398,315399,315400,315395,315397,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3554,317443,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4578,24579,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4578,2,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4578,3,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5602,321539,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6627,26626,26628,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050,2,6,9,8,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7650,27651,27652,325637,325638,325639,325640,325641,325642,325643,325644,325645,325646,325647,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8674,28677,28687,28678,28679,28680,28688,28676,28681,28682,28683,28689,28675,28684,28685,28686,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4098,4099,6,2,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9698,329731,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30722,330757,330756,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31746,331780,331783,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32770,332805,332804,332808,332811,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6146,273411,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33794,333829,333828,333835,333832,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34818,334852,334853,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35842,335876,335879,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37890,37891,37908,37905,37906,37907,37902,37903,37901,37904,37892,37893,37894,37895,37896,37897,37898,37899,37900,37909,37910,37911,37912,37913,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38914,38915,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K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12290,301059,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6,7,4,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2056,6,4,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13314,13315,303108,303109,303110,303111,303112,303113,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14338,14345,14344,14341,14343,14340,14342,14339,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307203,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19458,262148,262149,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d = " h t t p : / / w w w . w 3 . o r g / 2 0 0 1 / X M L S c h e m a "   x m l n s : x s i = " h t t p : / / w w w . w 3 . o r g / 2 0 0 1 / X M L S c h e m a - i n s t a n c e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89F9A443-9E68-4866-84E3-FD17C19D58FE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1974</TotalTime>
  <Words>1551</Words>
  <Application>Microsoft Office PowerPoint</Application>
  <PresentationFormat>Προβολή στην οθόνη (4:3)</PresentationFormat>
  <Paragraphs>275</Paragraphs>
  <Slides>38</Slides>
  <Notes>30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38</vt:i4>
      </vt:variant>
    </vt:vector>
  </HeadingPairs>
  <TitlesOfParts>
    <vt:vector size="39" baseType="lpstr">
      <vt:lpstr>Θέμα του Office</vt:lpstr>
      <vt:lpstr>Αρδευτική Μηχανική</vt:lpstr>
      <vt:lpstr>Χρηματοδότηση </vt:lpstr>
      <vt:lpstr>Περιεχόμενα ενότητας</vt:lpstr>
      <vt:lpstr>Έδαφος</vt:lpstr>
      <vt:lpstr>Σύσταση του εδάφους</vt:lpstr>
      <vt:lpstr>Σύσταση του εδάφους</vt:lpstr>
      <vt:lpstr>Πορώδες του εδάφους</vt:lpstr>
      <vt:lpstr>Πορώδες του εδάφους </vt:lpstr>
      <vt:lpstr>Έδαφος</vt:lpstr>
      <vt:lpstr>Σχηματισμός δομής</vt:lpstr>
      <vt:lpstr>Κοκκομετρική σύσταση 1</vt:lpstr>
      <vt:lpstr>Κοκκομετρική σύσταση 2</vt:lpstr>
      <vt:lpstr>Υφή του εδάφους 1</vt:lpstr>
      <vt:lpstr>Υφή του εδάφους 2</vt:lpstr>
      <vt:lpstr>Υφή του εδάφους 3</vt:lpstr>
      <vt:lpstr>Υφή του εδάφους 4</vt:lpstr>
      <vt:lpstr>Υφή του εδάφους 5</vt:lpstr>
      <vt:lpstr>Τρίγωνο μηχανικής σύστασης</vt:lpstr>
      <vt:lpstr>Εφαρμογή</vt:lpstr>
      <vt:lpstr>Έδαφος</vt:lpstr>
      <vt:lpstr>Πλεονεκτήματα - Μειονεκτήματα</vt:lpstr>
      <vt:lpstr>Εδάφη με χονδρόκκοκη άμμο 1</vt:lpstr>
      <vt:lpstr>Εδάφη με χονδρόκκοκη άμμο 2</vt:lpstr>
      <vt:lpstr>Εδάφη με λεπτόκκοκη άμμο και ιλυώδη εδάφη</vt:lpstr>
      <vt:lpstr>Πηλώδη εδάφη</vt:lpstr>
      <vt:lpstr>Αργιλώδη εδάφη 1</vt:lpstr>
      <vt:lpstr>Αργιλώδη εδάφη 2</vt:lpstr>
      <vt:lpstr>Κατηγορίες 1</vt:lpstr>
      <vt:lpstr>Κατηγορίες 2</vt:lpstr>
      <vt:lpstr>Βιβλιογραφία</vt:lpstr>
      <vt:lpstr>Τέλος ενότητας</vt:lpstr>
      <vt:lpstr>Σημειώματα</vt:lpstr>
      <vt:lpstr>Σημείωμα Ιστορικού  Εκδόσεων Έργου</vt:lpstr>
      <vt:lpstr>Σημείωμα Αναφοράς</vt:lpstr>
      <vt:lpstr>Σημείωμα Αδειοδότησης</vt:lpstr>
      <vt:lpstr>Σημείωμα Χρήσης Έργων Τρίτων  (1/2)</vt:lpstr>
      <vt:lpstr>Σημείωμα Χρήσης Έργων Τρίτων  (2/2) </vt:lpstr>
      <vt:lpstr>Διατήρηση Σημειωμάτων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Προγραμματισμός Επιχειρησιακών Πόρων ERP</dc:title>
  <dc:creator>IOANNIS TZIGOYRAS</dc:creator>
  <cp:lastModifiedBy>Alex</cp:lastModifiedBy>
  <cp:revision>207</cp:revision>
  <dcterms:created xsi:type="dcterms:W3CDTF">2014-09-20T14:32:06Z</dcterms:created>
  <dcterms:modified xsi:type="dcterms:W3CDTF">2016-03-15T10:22:41Z</dcterms:modified>
</cp:coreProperties>
</file>