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5"/>
  </p:notesMasterIdLst>
  <p:handoutMasterIdLst>
    <p:handoutMasterId r:id="rId26"/>
  </p:handoutMasterIdLst>
  <p:sldIdLst>
    <p:sldId id="257" r:id="rId3"/>
    <p:sldId id="264" r:id="rId4"/>
    <p:sldId id="414" r:id="rId5"/>
    <p:sldId id="540" r:id="rId6"/>
    <p:sldId id="565" r:id="rId7"/>
    <p:sldId id="566" r:id="rId8"/>
    <p:sldId id="567" r:id="rId9"/>
    <p:sldId id="568" r:id="rId10"/>
    <p:sldId id="569" r:id="rId11"/>
    <p:sldId id="570" r:id="rId12"/>
    <p:sldId id="571" r:id="rId13"/>
    <p:sldId id="572" r:id="rId14"/>
    <p:sldId id="573" r:id="rId15"/>
    <p:sldId id="574" r:id="rId16"/>
    <p:sldId id="325" r:id="rId17"/>
    <p:sldId id="271" r:id="rId18"/>
    <p:sldId id="258" r:id="rId19"/>
    <p:sldId id="259" r:id="rId20"/>
    <p:sldId id="260" r:id="rId21"/>
    <p:sldId id="272" r:id="rId22"/>
    <p:sldId id="273" r:id="rId23"/>
    <p:sldId id="261" r:id="rId24"/>
  </p:sldIdLst>
  <p:sldSz cx="9144000" cy="6858000" type="screen4x3"/>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53" autoAdjust="0"/>
    <p:restoredTop sz="94660"/>
  </p:normalViewPr>
  <p:slideViewPr>
    <p:cSldViewPr>
      <p:cViewPr>
        <p:scale>
          <a:sx n="75" d="100"/>
          <a:sy n="75" d="100"/>
        </p:scale>
        <p:origin x="-72" y="-570"/>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0EF50A-55ED-4A03-87BC-716CA1045112}" type="datetimeFigureOut">
              <a:rPr lang="el-GR" smtClean="0"/>
              <a:t>15/3/2016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0F05BE-2FF4-4054-B69B-EBAD88308E2B}" type="slidenum">
              <a:rPr lang="el-GR" smtClean="0"/>
              <a:t>‹#›</a:t>
            </a:fld>
            <a:endParaRPr lang="el-GR"/>
          </a:p>
        </p:txBody>
      </p:sp>
    </p:spTree>
    <p:extLst>
      <p:ext uri="{BB962C8B-B14F-4D97-AF65-F5344CB8AC3E}">
        <p14:creationId xmlns:p14="http://schemas.microsoft.com/office/powerpoint/2010/main" val="3128286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15/3/2016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43995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29006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05180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1016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2495F7-EA5A-4BF1-97BD-3EA59B1C7344}" type="datetime1">
              <a:rPr lang="el-GR" smtClean="0"/>
              <a:t>15/3/2016</a:t>
            </a:fld>
            <a:endParaRPr lang="el-GR"/>
          </a:p>
        </p:txBody>
      </p:sp>
      <p:sp>
        <p:nvSpPr>
          <p:cNvPr id="5" name="Θέση υποσέλιδου 4"/>
          <p:cNvSpPr>
            <a:spLocks noGrp="1"/>
          </p:cNvSpPr>
          <p:nvPr>
            <p:ph type="ftr" sz="quarter" idx="11"/>
          </p:nvPr>
        </p:nvSpPr>
        <p:spPr/>
        <p:txBody>
          <a:bodyPr/>
          <a:lstStyle>
            <a:lvl1pPr>
              <a:defRPr sz="800"/>
            </a:lvl1pPr>
          </a:lstStyle>
          <a:p>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A5B6F5-F0C7-458C-A13A-62C9F54F26FB}"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5451EE-4AFD-4E30-94E7-779BB40A6C08}"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1D64D9E6-9565-4989-AE67-B0B222932FCC}" type="datetime1">
              <a:rPr lang="el-GR" smtClean="0"/>
              <a:t>15/3/2016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smtClean="0">
                <a:solidFill>
                  <a:schemeClr val="tx1"/>
                </a:solidFill>
              </a:rPr>
              <a:t>Χλοοτάπητας: Προϋποθέσεις καλής εγκατάστασης</a:t>
            </a:r>
            <a:endParaRPr lang="el-GR" dirty="0">
              <a:solidFill>
                <a:schemeClr val="tx1"/>
              </a:solidFill>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22B44DB-6D97-497F-BD65-D3248C0465B8}" type="datetime1">
              <a:rPr lang="el-GR" smtClean="0"/>
              <a:t>15/3/2016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4CA372-A07A-4F9E-AB9D-249D071CA329}"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3E9470-2C9B-4770-A0BB-AA86A47F2429}" type="datetime1">
              <a:rPr lang="el-GR" smtClean="0"/>
              <a:t>15/3/2016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F67F7D-A137-40D2-8B5B-46F1E696C3E3}" type="datetime1">
              <a:rPr lang="el-GR" smtClean="0"/>
              <a:t>15/3/2016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E7EBF60-C644-404F-9D80-F5A58E5BEFAD}" type="datetime1">
              <a:rPr lang="el-GR" smtClean="0"/>
              <a:t>15/3/2016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9432B2C-BCC9-47A6-A818-E481BEA29FEF}"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D23FF57-4A9C-49A1-B1AF-59DE18437DEC}"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8FB7-7C6D-4000-9B4E-97B23EE7D007}" type="datetime1">
              <a:rPr lang="el-GR" smtClean="0"/>
              <a:t>15/3/2016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hyperlink" Target="http://creativecommons.org/licenses/by-nc-sa/4.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notesSlide" Target="../notesSlides/notesSlide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cdev.teilar.gr/courses/AGR102/index.ph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hyperlink" Target="http://creativecommons.org/licenses/by-nc-sa/4.0/deed.e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5" tooltip="Μετάβαση στην ιστοσελίδα του Ιδρύματος"/>
            </p:cNvPr>
            <p:cNvPicPr>
              <a:picLocks noChangeAspect="1" noChangeArrowheads="1"/>
            </p:cNvPicPr>
            <p:nvPr/>
          </p:nvPicPr>
          <p:blipFill>
            <a:blip r:embed="rId6"/>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custDataLst>
                <p:tags r:id="rId2"/>
              </p:custDataLst>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a:solidFill>
                  <a:prstClr val="black"/>
                </a:solidFill>
              </a:rPr>
              <a:t>Τεχνολογία Πρασίνου</a:t>
            </a:r>
            <a:endParaRPr lang="el-GR" dirty="0"/>
          </a:p>
        </p:txBody>
      </p:sp>
      <p:sp>
        <p:nvSpPr>
          <p:cNvPr id="6" name="Θέση περιεχομένου 2"/>
          <p:cNvSpPr txBox="1">
            <a:spLocks/>
          </p:cNvSpPr>
          <p:nvPr/>
        </p:nvSpPr>
        <p:spPr>
          <a:xfrm>
            <a:off x="533400" y="3323930"/>
            <a:ext cx="7350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a:solidFill>
                  <a:prstClr val="black"/>
                </a:solidFill>
                <a:ea typeface="+mj-ea"/>
                <a:cs typeface="+mj-cs"/>
              </a:rPr>
              <a:t>Ενότητα </a:t>
            </a:r>
            <a:r>
              <a:rPr lang="en-US" sz="2800" b="1" dirty="0" smtClean="0">
                <a:solidFill>
                  <a:prstClr val="black"/>
                </a:solidFill>
                <a:ea typeface="+mj-ea"/>
                <a:cs typeface="+mj-cs"/>
              </a:rPr>
              <a:t>2</a:t>
            </a:r>
            <a:r>
              <a:rPr lang="el-GR" sz="2800" b="1" dirty="0" smtClean="0">
                <a:solidFill>
                  <a:prstClr val="black"/>
                </a:solidFill>
                <a:ea typeface="+mj-ea"/>
                <a:cs typeface="+mj-cs"/>
              </a:rPr>
              <a:t>_1α</a:t>
            </a:r>
            <a:r>
              <a:rPr lang="el-GR" sz="2800" b="1" dirty="0" smtClean="0">
                <a:solidFill>
                  <a:prstClr val="black"/>
                </a:solidFill>
                <a:ea typeface="+mj-ea"/>
                <a:cs typeface="+mj-cs"/>
              </a:rPr>
              <a:t>: </a:t>
            </a:r>
            <a:r>
              <a:rPr lang="el-GR" sz="2800" dirty="0">
                <a:solidFill>
                  <a:prstClr val="black"/>
                </a:solidFill>
                <a:ea typeface="+mj-ea"/>
                <a:cs typeface="+mj-cs"/>
              </a:rPr>
              <a:t>Χλοοτάπητας:</a:t>
            </a:r>
            <a:r>
              <a:rPr lang="el-GR" sz="2800" b="1" dirty="0">
                <a:solidFill>
                  <a:prstClr val="black"/>
                </a:solidFill>
                <a:ea typeface="+mj-ea"/>
                <a:cs typeface="+mj-cs"/>
              </a:rPr>
              <a:t> </a:t>
            </a:r>
            <a:endParaRPr lang="el-GR" sz="2800" b="1" dirty="0" smtClean="0">
              <a:solidFill>
                <a:prstClr val="black"/>
              </a:solidFill>
              <a:ea typeface="+mj-ea"/>
              <a:cs typeface="+mj-cs"/>
            </a:endParaRPr>
          </a:p>
          <a:p>
            <a:pPr marL="0" indent="0" algn="ctr">
              <a:spcBef>
                <a:spcPts val="0"/>
              </a:spcBef>
              <a:buNone/>
              <a:defRPr/>
            </a:pPr>
            <a:r>
              <a:rPr lang="el-GR" sz="2800" dirty="0" smtClean="0">
                <a:solidFill>
                  <a:prstClr val="black"/>
                </a:solidFill>
                <a:ea typeface="+mj-ea"/>
                <a:cs typeface="+mj-cs"/>
              </a:rPr>
              <a:t>Προϋποθέσεις εγκατάστασης</a:t>
            </a:r>
          </a:p>
          <a:p>
            <a:pPr marL="0" indent="0" algn="ctr">
              <a:spcBef>
                <a:spcPts val="0"/>
              </a:spcBef>
              <a:buNone/>
              <a:defRPr/>
            </a:pPr>
            <a:r>
              <a:rPr lang="el-GR" sz="2800" dirty="0" smtClean="0"/>
              <a:t>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7" tooltip="Μετάβαση στην Άδεια Χρήσης"/>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t>Εργασίες πριν την εγκατάσταση 1</a:t>
            </a:r>
            <a:endParaRPr lang="el-GR" dirty="0"/>
          </a:p>
        </p:txBody>
      </p:sp>
      <p:sp>
        <p:nvSpPr>
          <p:cNvPr id="3" name="Θέση περιεχομένου 2"/>
          <p:cNvSpPr>
            <a:spLocks noGrp="1"/>
          </p:cNvSpPr>
          <p:nvPr>
            <p:ph idx="1"/>
          </p:nvPr>
        </p:nvSpPr>
        <p:spPr/>
        <p:txBody>
          <a:bodyPr/>
          <a:lstStyle/>
          <a:p>
            <a:r>
              <a:rPr lang="el-GR" dirty="0"/>
              <a:t>	Έλεγχος και καταστροφή της υπάρχουσας βλάστησης με μηχανικό μέσο (ελαφρύ φρεζάρισμα) ή ψεκασμό με καθολικό ζιζανιοκτόνο. Έπειτα από διάστημα 3 έως 7 ημερών μπορεί να γίνει η σπορά. Σε περίπτωση που υπάρξουν </a:t>
            </a:r>
            <a:r>
              <a:rPr lang="el-GR" dirty="0" err="1"/>
              <a:t>δυσεξόντωτα</a:t>
            </a:r>
            <a:r>
              <a:rPr lang="el-GR" dirty="0"/>
              <a:t> ζιζάνια (Αγριάδα, Κύπερη κ.α.), είτε υποψία ύπαρξης μυκήτων ή νηματωδών τότε θα πρέπει να γίνει απολύμανση του εδάφους.</a:t>
            </a:r>
          </a:p>
        </p:txBody>
      </p:sp>
    </p:spTree>
    <p:extLst>
      <p:ext uri="{BB962C8B-B14F-4D97-AF65-F5344CB8AC3E}">
        <p14:creationId xmlns:p14="http://schemas.microsoft.com/office/powerpoint/2010/main" val="435031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Εργασίες πριν την εγκατάσταση </a:t>
            </a:r>
            <a:r>
              <a:rPr lang="el-GR" b="1" dirty="0" smtClean="0"/>
              <a:t>2</a:t>
            </a:r>
            <a:endParaRPr lang="el-GR" b="1" dirty="0"/>
          </a:p>
        </p:txBody>
      </p:sp>
      <p:sp>
        <p:nvSpPr>
          <p:cNvPr id="3" name="Θέση περιεχομένου 2"/>
          <p:cNvSpPr>
            <a:spLocks noGrp="1"/>
          </p:cNvSpPr>
          <p:nvPr>
            <p:ph idx="1"/>
          </p:nvPr>
        </p:nvSpPr>
        <p:spPr/>
        <p:txBody>
          <a:bodyPr>
            <a:normAutofit fontScale="92500" lnSpcReduction="10000"/>
          </a:bodyPr>
          <a:lstStyle/>
          <a:p>
            <a:r>
              <a:rPr lang="el-GR" dirty="0"/>
              <a:t>	Απομάκρυνση ξένων σωμάτων όπως πέτρες, χαλίκια, υπολείμματα σπόρων και ριζών ανεπιθύμητων ειδών και ζιζανίων.</a:t>
            </a:r>
          </a:p>
          <a:p>
            <a:r>
              <a:rPr lang="el-GR" dirty="0"/>
              <a:t>	Βελτίωση, αναβάθμιση, μετάπλαση και λίπανση του εδάφους είτε με την προσθήκη και ενσωμάτωση διαφόρων λιπαντικών και μεταπλαστικών ουσιών όπως τύρφη, άμμος, ασβέστιο </a:t>
            </a:r>
            <a:r>
              <a:rPr lang="el-GR" dirty="0" err="1"/>
              <a:t>κ.λ.π</a:t>
            </a:r>
            <a:r>
              <a:rPr lang="el-GR" dirty="0"/>
              <a:t>., είτε με τη συμπλήρωση </a:t>
            </a:r>
            <a:r>
              <a:rPr lang="el-GR" dirty="0" err="1"/>
              <a:t>κηπαίου</a:t>
            </a:r>
            <a:r>
              <a:rPr lang="el-GR" dirty="0"/>
              <a:t> χώματος και να ακολουθήσει έπειτα η μετάπλαση και η κατεργασία του.</a:t>
            </a:r>
          </a:p>
          <a:p>
            <a:endParaRPr lang="el-GR" dirty="0"/>
          </a:p>
        </p:txBody>
      </p:sp>
    </p:spTree>
    <p:extLst>
      <p:ext uri="{BB962C8B-B14F-4D97-AF65-F5344CB8AC3E}">
        <p14:creationId xmlns:p14="http://schemas.microsoft.com/office/powerpoint/2010/main" val="82007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Εργασίες πριν την εγκατάσταση 3</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	Βασική διαμόρφωση και δημιουργία ανάγλυφου της επιφάνειας του εδάφους όπου θα εγκατασταθεί ο χλοοτάπητας. Δεν είναι απαραίτητη η απόλυτη οριζοντίωση του χώρου. Μια μικρή κλίση είναι αποδεκτή και έχει το πλεονέκτημα ότι θα βοηθήσει στη βελτίωση της αποστράγγισης του εδάφους. Αφαιρείται πρώτα όλο το επιφανειακό χώμα, ακολουθεί ισοπέδωση του υπεδάφους και επανατοποθέτηση του επιφανειακού χώματος. Αν υπάρξουν απότομες κλίσεις, είναι προτιμότερο να μεταφερθεί χώμα ώστε να τις απαλύνει</a:t>
            </a:r>
            <a:r>
              <a:rPr lang="el-GR" dirty="0" smtClean="0"/>
              <a:t>.</a:t>
            </a:r>
            <a:endParaRPr lang="el-GR" dirty="0"/>
          </a:p>
        </p:txBody>
      </p:sp>
    </p:spTree>
    <p:extLst>
      <p:ext uri="{BB962C8B-B14F-4D97-AF65-F5344CB8AC3E}">
        <p14:creationId xmlns:p14="http://schemas.microsoft.com/office/powerpoint/2010/main" val="2235418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Εργασίες πριν την εγκατάσταση </a:t>
            </a:r>
            <a:r>
              <a:rPr lang="el-GR" b="1" dirty="0" smtClean="0"/>
              <a:t>4</a:t>
            </a:r>
            <a:endParaRPr lang="el-GR" dirty="0"/>
          </a:p>
        </p:txBody>
      </p:sp>
      <p:sp>
        <p:nvSpPr>
          <p:cNvPr id="3" name="Θέση περιεχομένου 2"/>
          <p:cNvSpPr>
            <a:spLocks noGrp="1"/>
          </p:cNvSpPr>
          <p:nvPr>
            <p:ph idx="1"/>
          </p:nvPr>
        </p:nvSpPr>
        <p:spPr/>
        <p:txBody>
          <a:bodyPr/>
          <a:lstStyle/>
          <a:p>
            <a:r>
              <a:rPr lang="el-GR" dirty="0"/>
              <a:t>	Εγκατάσταση υπόγειων συστημάτων (σωληνώσεις στραγγίσεως, δικτύων άρδευσης και φωτισμού).</a:t>
            </a:r>
          </a:p>
          <a:p>
            <a:r>
              <a:rPr lang="el-GR" dirty="0"/>
              <a:t>	Τελική διαμόρφωση </a:t>
            </a:r>
            <a:r>
              <a:rPr lang="el-GR" dirty="0" smtClean="0"/>
              <a:t>εδάφους.</a:t>
            </a:r>
            <a:endParaRPr lang="el-GR" dirty="0"/>
          </a:p>
          <a:p>
            <a:endParaRPr lang="el-GR" dirty="0"/>
          </a:p>
        </p:txBody>
      </p:sp>
    </p:spTree>
    <p:extLst>
      <p:ext uri="{BB962C8B-B14F-4D97-AF65-F5344CB8AC3E}">
        <p14:creationId xmlns:p14="http://schemas.microsoft.com/office/powerpoint/2010/main" val="81150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Βιβλιογραφία</a:t>
            </a:r>
            <a:endParaRPr lang="el-GR" b="1" dirty="0"/>
          </a:p>
        </p:txBody>
      </p:sp>
      <p:sp>
        <p:nvSpPr>
          <p:cNvPr id="3" name="Θέση περιεχομένου 2"/>
          <p:cNvSpPr>
            <a:spLocks noGrp="1"/>
          </p:cNvSpPr>
          <p:nvPr>
            <p:ph idx="1"/>
            <p:custDataLst>
              <p:tags r:id="rId1"/>
            </p:custDataLst>
          </p:nvPr>
        </p:nvSpPr>
        <p:spPr/>
        <p:txBody>
          <a:bodyPr>
            <a:normAutofit fontScale="92500"/>
          </a:bodyPr>
          <a:lstStyle/>
          <a:p>
            <a:r>
              <a:rPr lang="en-GB" sz="2800" dirty="0" err="1" smtClean="0"/>
              <a:t>Melby</a:t>
            </a:r>
            <a:r>
              <a:rPr lang="el-GR" sz="2800" dirty="0" smtClean="0"/>
              <a:t> </a:t>
            </a:r>
            <a:r>
              <a:rPr lang="en-GB" sz="2800" dirty="0" smtClean="0"/>
              <a:t>P.</a:t>
            </a:r>
            <a:r>
              <a:rPr lang="el-GR" sz="2800" dirty="0" smtClean="0"/>
              <a:t> </a:t>
            </a:r>
            <a:r>
              <a:rPr lang="en-GB" sz="2800" dirty="0" smtClean="0"/>
              <a:t>(1995).</a:t>
            </a:r>
            <a:r>
              <a:rPr lang="el-GR" sz="2800" dirty="0" smtClean="0"/>
              <a:t> </a:t>
            </a:r>
            <a:r>
              <a:rPr lang="en-GB" sz="2800" dirty="0" smtClean="0"/>
              <a:t>Simplified</a:t>
            </a:r>
            <a:r>
              <a:rPr lang="el-GR" sz="2800" dirty="0" smtClean="0"/>
              <a:t> </a:t>
            </a:r>
            <a:r>
              <a:rPr lang="en-GB" sz="2800" dirty="0" smtClean="0"/>
              <a:t>Irrigation</a:t>
            </a:r>
            <a:r>
              <a:rPr lang="el-GR" sz="2800" dirty="0" smtClean="0"/>
              <a:t> </a:t>
            </a:r>
            <a:r>
              <a:rPr lang="en-GB" sz="2800" dirty="0" smtClean="0"/>
              <a:t>Design,</a:t>
            </a:r>
            <a:r>
              <a:rPr lang="el-GR" sz="2800" dirty="0" smtClean="0"/>
              <a:t> </a:t>
            </a:r>
            <a:r>
              <a:rPr lang="en-GB" sz="2800" dirty="0" smtClean="0"/>
              <a:t>Van</a:t>
            </a:r>
            <a:r>
              <a:rPr lang="el-GR" sz="2800" dirty="0" smtClean="0"/>
              <a:t> </a:t>
            </a:r>
            <a:r>
              <a:rPr lang="en-GB" sz="2800" dirty="0" err="1" smtClean="0"/>
              <a:t>Nostrand</a:t>
            </a:r>
            <a:r>
              <a:rPr lang="el-GR" sz="2800" dirty="0" smtClean="0"/>
              <a:t> </a:t>
            </a:r>
            <a:r>
              <a:rPr lang="en-GB" sz="2800" dirty="0" smtClean="0"/>
              <a:t>Reinhold</a:t>
            </a:r>
            <a:r>
              <a:rPr lang="el-GR" sz="2800" dirty="0" smtClean="0"/>
              <a:t>.</a:t>
            </a:r>
            <a:endParaRPr lang="en-GB" sz="2800" dirty="0" smtClean="0"/>
          </a:p>
          <a:p>
            <a:r>
              <a:rPr lang="el-GR" sz="2800" dirty="0" err="1" smtClean="0"/>
              <a:t>Μπαμπίλης</a:t>
            </a:r>
            <a:r>
              <a:rPr lang="el-GR" sz="2800" dirty="0" smtClean="0"/>
              <a:t> Δ. (2008)</a:t>
            </a:r>
            <a:r>
              <a:rPr lang="en-US" sz="2800" dirty="0" smtClean="0"/>
              <a:t>.</a:t>
            </a:r>
            <a:r>
              <a:rPr lang="el-GR" sz="2800" dirty="0" smtClean="0"/>
              <a:t> Αρδευτικά δίκτυα πρασίνου. Εκδόσεις </a:t>
            </a:r>
            <a:r>
              <a:rPr lang="el-GR" sz="2800" dirty="0" err="1" smtClean="0"/>
              <a:t>Σταμούλη</a:t>
            </a:r>
            <a:r>
              <a:rPr lang="el-GR" sz="2800" dirty="0" smtClean="0"/>
              <a:t>, Αθήνα.</a:t>
            </a:r>
          </a:p>
          <a:p>
            <a:r>
              <a:rPr lang="el-GR" sz="2800" dirty="0" err="1" smtClean="0"/>
              <a:t>Σπαντιδάκης</a:t>
            </a:r>
            <a:r>
              <a:rPr lang="el-GR" sz="2800" dirty="0" smtClean="0"/>
              <a:t> Ι. (1999) </a:t>
            </a:r>
            <a:r>
              <a:rPr lang="el-GR" sz="2800" dirty="0" err="1" smtClean="0"/>
              <a:t>Γράστις</a:t>
            </a:r>
            <a:r>
              <a:rPr lang="el-GR" sz="2800" dirty="0" smtClean="0"/>
              <a:t> – Επιστήμη και Τεχνική του Χλοοτάπητα. Εκδόσεις </a:t>
            </a:r>
            <a:r>
              <a:rPr lang="el-GR" sz="2800" dirty="0" err="1" smtClean="0"/>
              <a:t>Σταµούλης</a:t>
            </a:r>
            <a:r>
              <a:rPr lang="el-GR" sz="2800" dirty="0" smtClean="0"/>
              <a:t>, Αθήνα</a:t>
            </a:r>
          </a:p>
          <a:p>
            <a:r>
              <a:rPr lang="el-GR" sz="2800" dirty="0" err="1" smtClean="0"/>
              <a:t>Pycraft</a:t>
            </a:r>
            <a:r>
              <a:rPr lang="el-GR" sz="2800" dirty="0" smtClean="0"/>
              <a:t> D. (1990) Γκαζόν, Φυτά </a:t>
            </a:r>
            <a:r>
              <a:rPr lang="el-GR" sz="2800" dirty="0" err="1" smtClean="0"/>
              <a:t>Εδαφοκάλυψης</a:t>
            </a:r>
            <a:r>
              <a:rPr lang="el-GR" sz="2800" dirty="0" smtClean="0"/>
              <a:t>: Τα Ζιζάνια και η Καταπολέμησή τους.</a:t>
            </a:r>
          </a:p>
          <a:p>
            <a:r>
              <a:rPr lang="en-US" sz="2800" dirty="0" smtClean="0"/>
              <a:t>Watkins, </a:t>
            </a:r>
            <a:r>
              <a:rPr lang="en-US" sz="2800" dirty="0" err="1" smtClean="0"/>
              <a:t>J.A</a:t>
            </a:r>
            <a:r>
              <a:rPr lang="en-US" sz="2800" dirty="0" smtClean="0"/>
              <a:t>. (1987). Turf Irrigation Manual. </a:t>
            </a:r>
            <a:r>
              <a:rPr lang="en-US" sz="2800" dirty="0" err="1" smtClean="0"/>
              <a:t>Telsco</a:t>
            </a:r>
            <a:r>
              <a:rPr lang="en-US" sz="2800" dirty="0" smtClean="0"/>
              <a:t>, Dallas.</a:t>
            </a:r>
            <a:endParaRPr lang="el-GR" sz="2800" dirty="0"/>
          </a:p>
          <a:p>
            <a:endParaRPr lang="el-GR" sz="2800" dirty="0" smtClean="0"/>
          </a:p>
        </p:txBody>
      </p:sp>
    </p:spTree>
    <p:extLst>
      <p:ext uri="{BB962C8B-B14F-4D97-AF65-F5344CB8AC3E}">
        <p14:creationId xmlns:p14="http://schemas.microsoft.com/office/powerpoint/2010/main" val="3147160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4"/>
          <p:cNvSpPr>
            <a:spLocks noGrp="1"/>
          </p:cNvSpPr>
          <p:nvPr>
            <p:ph type="sldNum" sz="quarter" idx="12"/>
          </p:nvPr>
        </p:nvSpPr>
        <p:spPr/>
        <p:txBody>
          <a:bodyPr/>
          <a:lstStyle/>
          <a:p>
            <a:fld id="{2F6EEB8D-302B-4BB7-AB7B-5E18E67E8EEA}" type="slidenum">
              <a:rPr lang="el-GR" smtClean="0"/>
              <a:pPr/>
              <a:t>15</a:t>
            </a:fld>
            <a:endParaRPr lang="el-GR" dirty="0"/>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16</a:t>
            </a:fld>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υπερσύνδεσμο). </a:t>
            </a:r>
          </a:p>
          <a:p>
            <a:endParaRPr lang="el-GR" sz="20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17</a:t>
            </a:fld>
            <a:endParaRPr lang="el-GR"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«Τεχνολογία Πρασίνου»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a:t>
            </a:r>
            <a:r>
              <a:rPr lang="el-GR" sz="2400" dirty="0" smtClean="0">
                <a:solidFill>
                  <a:srgbClr val="FF0000"/>
                </a:solidFill>
                <a:hlinkClick r:id="rId3" tooltip="Μετάβαση στην ιστοσελίδα του μαθήματος"/>
              </a:rPr>
              <a:t>2</a:t>
            </a:r>
            <a:r>
              <a:rPr lang="en-US" sz="2400" dirty="0" smtClean="0">
                <a:solidFill>
                  <a:srgbClr val="FF0000"/>
                </a:solidFill>
                <a:hlinkClick r:id="rId3" tooltip="Μετάβαση στην ιστοσελίδα του μαθήματος"/>
              </a:rPr>
              <a:t>/</a:t>
            </a:r>
            <a:r>
              <a:rPr lang="en-US" sz="2400" dirty="0" err="1" smtClean="0">
                <a:solidFill>
                  <a:srgbClr val="FF0000"/>
                </a:solidFill>
                <a:hlinkClick r:id="rId3" tooltip="Μετάβαση στην ιστοσελίδα του μαθήματος"/>
              </a:rPr>
              <a:t>index.php</a:t>
            </a:r>
            <a:r>
              <a:rPr lang="el-GR" sz="2400" dirty="0" smtClean="0"/>
              <a:t>.</a:t>
            </a:r>
            <a:endParaRPr lang="el-GR" sz="2400" dirty="0"/>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18</a:t>
            </a:fld>
            <a:endParaRPr lang="el-GR"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19</a:t>
            </a:fld>
            <a:endParaRPr lang="el-GR"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2"/>
          <p:cNvSpPr>
            <a:spLocks noGrp="1"/>
          </p:cNvSpPr>
          <p:nvPr>
            <p:ph type="sldNum" sz="quarter" idx="12"/>
          </p:nvPr>
        </p:nvSpPr>
        <p:spPr/>
        <p:txBody>
          <a:bodyPr/>
          <a:lstStyle/>
          <a:p>
            <a:fld id="{2F6EEB8D-302B-4BB7-AB7B-5E18E67E8EEA}" type="slidenum">
              <a:rPr lang="el-GR" smtClean="0"/>
              <a:t>2</a:t>
            </a:fld>
            <a:endParaRPr lang="el-GR" dirty="0"/>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20</a:t>
            </a:fld>
            <a:endParaRPr lang="el-GR" dirty="0"/>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21</a:t>
            </a:fld>
            <a:endParaRPr lang="el-GR" dirty="0"/>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22</a:t>
            </a:fld>
            <a:endParaRPr lang="el-GR"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2" name="Θέση περιεχομένου 1"/>
          <p:cNvSpPr>
            <a:spLocks noGrp="1"/>
          </p:cNvSpPr>
          <p:nvPr>
            <p:ph idx="1"/>
          </p:nvPr>
        </p:nvSpPr>
        <p:spPr/>
        <p:txBody>
          <a:bodyPr>
            <a:normAutofit/>
          </a:bodyPr>
          <a:lstStyle/>
          <a:p>
            <a:pPr marL="457200" indent="-457200">
              <a:spcBef>
                <a:spcPts val="0"/>
              </a:spcBef>
            </a:pPr>
            <a:r>
              <a:rPr lang="el-GR" sz="2800" dirty="0">
                <a:solidFill>
                  <a:srgbClr val="0070C0"/>
                </a:solidFill>
              </a:rPr>
              <a:t>Προϋποθέσεις καλής εγκατάστασης .</a:t>
            </a:r>
            <a:endParaRPr lang="el-GR" sz="2800" dirty="0" smtClean="0">
              <a:solidFill>
                <a:srgbClr val="0070C0"/>
              </a:solidFill>
            </a:endParaRPr>
          </a:p>
          <a:p>
            <a:pPr marL="457200" indent="-457200">
              <a:spcBef>
                <a:spcPts val="0"/>
              </a:spcBef>
            </a:pPr>
            <a:r>
              <a:rPr lang="el-GR" sz="2800" dirty="0">
                <a:solidFill>
                  <a:srgbClr val="0070C0"/>
                </a:solidFill>
              </a:rPr>
              <a:t>Εργασίες πριν την εγκατάσταση . </a:t>
            </a:r>
            <a:endParaRPr lang="el-GR" sz="2800" dirty="0" smtClean="0">
              <a:solidFill>
                <a:srgbClr val="0070C0"/>
              </a:solidFill>
            </a:endParaRPr>
          </a:p>
          <a:p>
            <a:pPr marL="457200" indent="-457200">
              <a:spcBef>
                <a:spcPts val="0"/>
              </a:spcBef>
            </a:pPr>
            <a:endParaRPr lang="el-GR" sz="2800" dirty="0">
              <a:solidFill>
                <a:srgbClr val="0070C0"/>
              </a:solidFill>
            </a:endParaRPr>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3</a:t>
            </a:fld>
            <a:endParaRPr lang="el-GR" dirty="0"/>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Τεχνολογία Πρασίνου</a:t>
            </a:r>
          </a:p>
        </p:txBody>
      </p:sp>
      <p:sp>
        <p:nvSpPr>
          <p:cNvPr id="2" name="Θέση περιεχομένου 1"/>
          <p:cNvSpPr>
            <a:spLocks noGrp="1"/>
          </p:cNvSpPr>
          <p:nvPr>
            <p:ph idx="1"/>
          </p:nvPr>
        </p:nvSpPr>
        <p:spPr/>
        <p:txBody>
          <a:bodyPr>
            <a:normAutofit/>
          </a:bodyPr>
          <a:lstStyle/>
          <a:p>
            <a:r>
              <a:rPr lang="el-GR" sz="2800" b="1" dirty="0"/>
              <a:t>Χλοοτάπητας: </a:t>
            </a:r>
            <a:r>
              <a:rPr lang="el-GR" sz="2800" dirty="0"/>
              <a:t>Προϋποθέσεις καλής εγκατάστασης</a:t>
            </a:r>
            <a:endParaRPr lang="el-GR" sz="28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4</a:t>
            </a:fld>
            <a:endParaRPr lang="el-GR" dirty="0"/>
          </a:p>
        </p:txBody>
      </p:sp>
    </p:spTree>
    <p:extLst>
      <p:ext uri="{BB962C8B-B14F-4D97-AF65-F5344CB8AC3E}">
        <p14:creationId xmlns:p14="http://schemas.microsoft.com/office/powerpoint/2010/main" val="3756918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Προϋποθέσεις καλής </a:t>
            </a:r>
            <a:r>
              <a:rPr lang="el-GR" b="1" dirty="0" smtClean="0"/>
              <a:t>εγκατάστασης 1</a:t>
            </a:r>
            <a:endParaRPr lang="el-GR" b="1" dirty="0"/>
          </a:p>
        </p:txBody>
      </p:sp>
      <p:sp>
        <p:nvSpPr>
          <p:cNvPr id="3" name="Θέση περιεχομένου 2"/>
          <p:cNvSpPr>
            <a:spLocks noGrp="1"/>
          </p:cNvSpPr>
          <p:nvPr>
            <p:ph idx="1"/>
          </p:nvPr>
        </p:nvSpPr>
        <p:spPr/>
        <p:txBody>
          <a:bodyPr>
            <a:normAutofit fontScale="92500" lnSpcReduction="20000"/>
          </a:bodyPr>
          <a:lstStyle/>
          <a:p>
            <a:r>
              <a:rPr lang="el-GR" b="1" dirty="0"/>
              <a:t>Συνθήκες περιβάλλοντος: </a:t>
            </a:r>
            <a:r>
              <a:rPr lang="el-GR" dirty="0"/>
              <a:t>Καθοριστικές συνθήκες για έναν χλοοτάπητα αποτελούν το γεωγραφικό πλάτος, η κλίση του εδάφους, ο προσανατολισμός, η διεύθυνση και η ταχύτητα πνεόντων ανέμων (όχι ισχυρής έντασης ώστε να ανανεώνεται η ατμόσφαιρα) και η ύπαρξη ανταγωνιστικών φυτών κυρίως με επιφανειακό ριζικό σύστημα και δέντρων. Επίσης, σημαντικό ρόλο παίζει το μήκος ημέρας καθώς και διάφορα ανθρωπογενή προβλήματα όπως η ρύπανση του περιβάλλοντος ή η κυκλοφορία ανθρώπων κλπ.</a:t>
            </a:r>
          </a:p>
        </p:txBody>
      </p:sp>
    </p:spTree>
    <p:extLst>
      <p:ext uri="{BB962C8B-B14F-4D97-AF65-F5344CB8AC3E}">
        <p14:creationId xmlns:p14="http://schemas.microsoft.com/office/powerpoint/2010/main" val="663726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Προϋποθέσεις καλής εγκατάστασης </a:t>
            </a:r>
            <a:r>
              <a:rPr lang="el-GR" b="1" dirty="0" smtClean="0"/>
              <a:t>2</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b="1" dirty="0" smtClean="0"/>
              <a:t>Κλιματολογικές </a:t>
            </a:r>
            <a:r>
              <a:rPr lang="el-GR" b="1" dirty="0"/>
              <a:t>συνθήκες: </a:t>
            </a:r>
            <a:r>
              <a:rPr lang="el-GR" dirty="0"/>
              <a:t>Σ’ αυτές περιλαμβάνονται η υψηλή ατμοσφαιρική υγρασία, οι πλούσιες βροχοπτώσεις ισομερώς κατανεμημένες καθ’ όλη τη διάρκεια του έτους, ο μεγάλος αριθμός ωρών ηλιοφάνειας, ένα μέσο ετήσιο εύρος θερμοκρασίας μεταξύ 10-12οC το ελάχιστο έως 25οC το μέγιστο και γενικά να μην υπάρχουν ακραίες κλιματολογικές συνθήκες και έντονα καιρικά φαινόμενα όπως σοβαρός παγετός ή καύσωνας</a:t>
            </a:r>
          </a:p>
        </p:txBody>
      </p:sp>
    </p:spTree>
    <p:extLst>
      <p:ext uri="{BB962C8B-B14F-4D97-AF65-F5344CB8AC3E}">
        <p14:creationId xmlns:p14="http://schemas.microsoft.com/office/powerpoint/2010/main" val="94787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Προϋποθέσεις καλής εγκατάστασης </a:t>
            </a:r>
            <a:r>
              <a:rPr lang="el-GR" b="1" dirty="0" smtClean="0"/>
              <a:t>3</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solidFill>
                  <a:srgbClr val="FFC000"/>
                </a:solidFill>
              </a:rPr>
              <a:t>Έδαφος:</a:t>
            </a:r>
            <a:r>
              <a:rPr lang="el-GR" dirty="0" smtClean="0"/>
              <a:t> </a:t>
            </a:r>
            <a:r>
              <a:rPr lang="el-GR" dirty="0"/>
              <a:t>Η μηχανική σύσταση του εδάφους θα πρέπει να είναι αμμώδης έως </a:t>
            </a:r>
            <a:r>
              <a:rPr lang="el-GR" dirty="0" err="1"/>
              <a:t>αμμοπηλώδης</a:t>
            </a:r>
            <a:r>
              <a:rPr lang="el-GR" dirty="0"/>
              <a:t> (η περιεκτικότητα άμμου να είναι τουλάχιστον 50%) χωρίς χαλίκια, πέτρες κ.τ.λ. Η ικανότητα στράγγισης, η οποία συνήθως εξαρτάται και από το αντίστοιχο υπέδαφος, πρέπει να είναι άριστη. Το πορώδες του εδάφους θα πρέπει να εξασφαλίζει καλό αερισμό, ενώ παράλληλα να έχει καλή </a:t>
            </a:r>
            <a:r>
              <a:rPr lang="el-GR" dirty="0" err="1"/>
              <a:t>υδατοχωρητικότητα</a:t>
            </a:r>
            <a:r>
              <a:rPr lang="el-GR" dirty="0"/>
              <a:t>, καλή ικανότητα συγκράτησης θρεπτικών στοιχείων, ωφέλιμους μικροοργανισμούς (μύκητες, βακτήρια, </a:t>
            </a:r>
            <a:r>
              <a:rPr lang="el-GR" dirty="0" err="1"/>
              <a:t>κ.λ.π</a:t>
            </a:r>
            <a:r>
              <a:rPr lang="el-GR" dirty="0"/>
              <a:t>.), μεγάλη διηθητικότητα του νερού και τέλος </a:t>
            </a:r>
            <a:r>
              <a:rPr lang="el-GR" dirty="0" err="1"/>
              <a:t>pH</a:t>
            </a:r>
            <a:r>
              <a:rPr lang="el-GR" dirty="0"/>
              <a:t> που να κυμαίνεται από 5,5 έως 7,5, ανάλογα με το είδος του χλοοτάπητα που θα φιλοξενηθεί.</a:t>
            </a:r>
          </a:p>
        </p:txBody>
      </p:sp>
    </p:spTree>
    <p:extLst>
      <p:ext uri="{BB962C8B-B14F-4D97-AF65-F5344CB8AC3E}">
        <p14:creationId xmlns:p14="http://schemas.microsoft.com/office/powerpoint/2010/main" val="726664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Προϋποθέσεις καλής εγκατάστασης </a:t>
            </a:r>
            <a:r>
              <a:rPr lang="el-GR" b="1" dirty="0" smtClean="0"/>
              <a:t>4</a:t>
            </a:r>
            <a:endParaRPr lang="el-GR" dirty="0"/>
          </a:p>
        </p:txBody>
      </p:sp>
      <p:sp>
        <p:nvSpPr>
          <p:cNvPr id="3" name="Θέση περιεχομένου 2"/>
          <p:cNvSpPr>
            <a:spLocks noGrp="1"/>
          </p:cNvSpPr>
          <p:nvPr>
            <p:ph idx="1"/>
          </p:nvPr>
        </p:nvSpPr>
        <p:spPr/>
        <p:txBody>
          <a:bodyPr/>
          <a:lstStyle/>
          <a:p>
            <a:r>
              <a:rPr lang="el-GR" dirty="0">
                <a:solidFill>
                  <a:srgbClr val="FFC000"/>
                </a:solidFill>
              </a:rPr>
              <a:t>Νερό </a:t>
            </a:r>
            <a:r>
              <a:rPr lang="el-GR" dirty="0" smtClean="0">
                <a:solidFill>
                  <a:srgbClr val="FFC000"/>
                </a:solidFill>
              </a:rPr>
              <a:t>άρδευσης: </a:t>
            </a:r>
            <a:r>
              <a:rPr lang="el-GR" dirty="0"/>
              <a:t>Το 75-80% κατά βάρος του χλοοτάπητα είναι νερό. Η ύπαρξη νερού σε ποσότητα και ποιότητα καθώς επίσης και η διαθεσιμότητα για άμεση χρήση είναι καθοριστική για την εγκατάσταση, την ανάπτυξη και τη διατήρηση του χλοοτάπητα</a:t>
            </a:r>
          </a:p>
        </p:txBody>
      </p:sp>
    </p:spTree>
    <p:extLst>
      <p:ext uri="{BB962C8B-B14F-4D97-AF65-F5344CB8AC3E}">
        <p14:creationId xmlns:p14="http://schemas.microsoft.com/office/powerpoint/2010/main" val="424748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Προϋποθέσεις καλής εγκατάστασης </a:t>
            </a:r>
            <a:r>
              <a:rPr lang="el-GR" b="1" dirty="0" smtClean="0"/>
              <a:t>5</a:t>
            </a:r>
            <a:endParaRPr lang="el-GR" dirty="0"/>
          </a:p>
        </p:txBody>
      </p:sp>
      <p:sp>
        <p:nvSpPr>
          <p:cNvPr id="3" name="Θέση περιεχομένου 2"/>
          <p:cNvSpPr>
            <a:spLocks noGrp="1"/>
          </p:cNvSpPr>
          <p:nvPr>
            <p:ph idx="1"/>
          </p:nvPr>
        </p:nvSpPr>
        <p:spPr/>
        <p:txBody>
          <a:bodyPr>
            <a:normAutofit lnSpcReduction="10000"/>
          </a:bodyPr>
          <a:lstStyle/>
          <a:p>
            <a:r>
              <a:rPr lang="el-GR" dirty="0"/>
              <a:t>Ανεξάρτητα του τρόπου εγκατάστασης θα πρέπει να έχει προηγηθεί η κατάλληλη προετοιμασία του εδάφους που θα φιλοξενήσει τον χλοοτάπητα. Ο χώρος όπου θα αφεθεί να αναπτυχθεί ο χλοοτάπητας πρέπει να προετοιμαστεί δύο με τρεις μήνες πριν τη σπορά του. Με αυτόν τον τρόπο δίνεται χρόνος στο έδαφος να εδραιωθεί και να ελεγχθούν τα ζιζάνια. Οι εργασίες που γίνονται πριν την εγκατάστασή του είναι:</a:t>
            </a:r>
          </a:p>
        </p:txBody>
      </p:sp>
    </p:spTree>
    <p:extLst>
      <p:ext uri="{BB962C8B-B14F-4D97-AF65-F5344CB8AC3E}">
        <p14:creationId xmlns:p14="http://schemas.microsoft.com/office/powerpoint/2010/main" val="22691250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5/3/2016 3:29:12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2056,6,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15C47E8-07EE-4DC6-A1C7-F2E26CF60983}">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1861</TotalTime>
  <Words>1003</Words>
  <Application>Microsoft Office PowerPoint</Application>
  <PresentationFormat>Προβολή στην οθόνη (4:3)</PresentationFormat>
  <Paragraphs>99</Paragraphs>
  <Slides>22</Slides>
  <Notes>12</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Τεχνολογία Πρασίνου</vt:lpstr>
      <vt:lpstr>Χρηματοδότηση </vt:lpstr>
      <vt:lpstr>Περιεχόμενα ενότητας</vt:lpstr>
      <vt:lpstr>Τεχνολογία Πρασίνου</vt:lpstr>
      <vt:lpstr>Προϋποθέσεις καλής εγκατάστασης 1</vt:lpstr>
      <vt:lpstr>Προϋποθέσεις καλής εγκατάστασης 2</vt:lpstr>
      <vt:lpstr>Προϋποθέσεις καλής εγκατάστασης 3</vt:lpstr>
      <vt:lpstr>Προϋποθέσεις καλής εγκατάστασης 4</vt:lpstr>
      <vt:lpstr>Προϋποθέσεις καλής εγκατάστασης 5</vt:lpstr>
      <vt:lpstr>Εργασίες πριν την εγκατάσταση 1</vt:lpstr>
      <vt:lpstr>Εργασίες πριν την εγκατάσταση 2</vt:lpstr>
      <vt:lpstr>Εργασίες πριν την εγκατάσταση 3</vt:lpstr>
      <vt:lpstr>Εργασίες πριν την εγκατάσταση 4</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218</cp:revision>
  <dcterms:created xsi:type="dcterms:W3CDTF">2014-09-20T14:32:06Z</dcterms:created>
  <dcterms:modified xsi:type="dcterms:W3CDTF">2016-03-15T01:29:57Z</dcterms:modified>
</cp:coreProperties>
</file>