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52"/>
  </p:notesMasterIdLst>
  <p:sldIdLst>
    <p:sldId id="257" r:id="rId3"/>
    <p:sldId id="258" r:id="rId4"/>
    <p:sldId id="324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5" r:id="rId15"/>
    <p:sldId id="336" r:id="rId16"/>
    <p:sldId id="337" r:id="rId17"/>
    <p:sldId id="338" r:id="rId18"/>
    <p:sldId id="339" r:id="rId19"/>
    <p:sldId id="340" r:id="rId20"/>
    <p:sldId id="341" r:id="rId21"/>
    <p:sldId id="342" r:id="rId22"/>
    <p:sldId id="343" r:id="rId23"/>
    <p:sldId id="344" r:id="rId24"/>
    <p:sldId id="345" r:id="rId25"/>
    <p:sldId id="346" r:id="rId26"/>
    <p:sldId id="347" r:id="rId27"/>
    <p:sldId id="348" r:id="rId28"/>
    <p:sldId id="349" r:id="rId29"/>
    <p:sldId id="350" r:id="rId30"/>
    <p:sldId id="351" r:id="rId31"/>
    <p:sldId id="352" r:id="rId32"/>
    <p:sldId id="353" r:id="rId33"/>
    <p:sldId id="354" r:id="rId34"/>
    <p:sldId id="355" r:id="rId35"/>
    <p:sldId id="356" r:id="rId36"/>
    <p:sldId id="357" r:id="rId37"/>
    <p:sldId id="358" r:id="rId38"/>
    <p:sldId id="359" r:id="rId39"/>
    <p:sldId id="360" r:id="rId40"/>
    <p:sldId id="361" r:id="rId41"/>
    <p:sldId id="362" r:id="rId42"/>
    <p:sldId id="363" r:id="rId43"/>
    <p:sldId id="364" r:id="rId44"/>
    <p:sldId id="365" r:id="rId45"/>
    <p:sldId id="366" r:id="rId46"/>
    <p:sldId id="367" r:id="rId47"/>
    <p:sldId id="368" r:id="rId48"/>
    <p:sldId id="369" r:id="rId49"/>
    <p:sldId id="370" r:id="rId50"/>
    <p:sldId id="325" r:id="rId51"/>
  </p:sldIdLst>
  <p:sldSz cx="9144000" cy="6858000" type="screen4x3"/>
  <p:notesSz cx="6858000" cy="9144000"/>
  <p:custDataLst>
    <p:tags r:id="rId53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663300"/>
    <a:srgbClr val="66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Φωτεινό στυλ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714" autoAdjust="0"/>
  </p:normalViewPr>
  <p:slideViewPr>
    <p:cSldViewPr>
      <p:cViewPr>
        <p:scale>
          <a:sx n="80" d="100"/>
          <a:sy n="80" d="100"/>
        </p:scale>
        <p:origin x="-391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gs" Target="tags/tag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8E4AFB-8964-4648-9BED-E37557B2F096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</dgm:pt>
    <dgm:pt modelId="{F823E582-18B5-491F-B990-6C608E10D7E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cs typeface="Arial" charset="0"/>
            </a:rPr>
            <a:t>↑Ασθένειες</a:t>
          </a:r>
          <a:endParaRPr kumimoji="0" lang="el-GR" altLang="el-GR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cs typeface="Arial" charset="0"/>
          </a:endParaRPr>
        </a:p>
      </dgm:t>
    </dgm:pt>
    <dgm:pt modelId="{DA44BD65-FB0D-47C5-9674-0907674CE4A4}" type="parTrans" cxnId="{8C4376E9-5662-4354-A039-2A457D79FD59}">
      <dgm:prSet/>
      <dgm:spPr/>
    </dgm:pt>
    <dgm:pt modelId="{917722EF-AF04-43D4-A147-ED7C731450A8}" type="sibTrans" cxnId="{8C4376E9-5662-4354-A039-2A457D79FD59}">
      <dgm:prSet/>
      <dgm:spPr/>
    </dgm:pt>
    <dgm:pt modelId="{D5881BB6-98BD-44D5-8BB0-DFB164A5A30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cs typeface="Arial" charset="0"/>
            </a:rPr>
            <a:t>↓ Θερμοκρασία</a:t>
          </a:r>
          <a:endParaRPr kumimoji="0" lang="el-GR" altLang="el-GR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cs typeface="Arial" charset="0"/>
          </a:endParaRPr>
        </a:p>
      </dgm:t>
    </dgm:pt>
    <dgm:pt modelId="{84856876-45D0-455B-B9EA-104536C5C298}" type="parTrans" cxnId="{81032CA4-EFB0-4FB6-8340-D4629A8F7B96}">
      <dgm:prSet/>
      <dgm:spPr/>
    </dgm:pt>
    <dgm:pt modelId="{5815A138-D1B0-4DC5-AD0D-C21D3E9E2CD3}" type="sibTrans" cxnId="{81032CA4-EFB0-4FB6-8340-D4629A8F7B96}">
      <dgm:prSet/>
      <dgm:spPr/>
    </dgm:pt>
    <dgm:pt modelId="{C407EBBA-99C5-4793-B2C3-E7672B0DE34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cs typeface="Arial" charset="0"/>
            </a:rPr>
            <a:t>↑</a:t>
          </a:r>
          <a:r>
            <a:rPr kumimoji="0" lang="en-US" altLang="el-GR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cs typeface="Arial" charset="0"/>
            </a:rPr>
            <a:t>CO</a:t>
          </a:r>
          <a:r>
            <a:rPr kumimoji="0" lang="en-US" altLang="el-GR" b="0" i="0" u="none" strike="noStrike" cap="none" normalizeH="0" baseline="-25000" smtClean="0">
              <a:ln>
                <a:noFill/>
              </a:ln>
              <a:solidFill>
                <a:srgbClr val="FFFF00"/>
              </a:solidFill>
              <a:effectLst/>
              <a:cs typeface="Arial" charset="0"/>
            </a:rPr>
            <a:t>2</a:t>
          </a:r>
          <a:endParaRPr kumimoji="0" lang="el-GR" altLang="el-GR" b="0" i="0" u="none" strike="noStrike" cap="none" normalizeH="0" baseline="-25000" smtClean="0">
            <a:ln>
              <a:noFill/>
            </a:ln>
            <a:solidFill>
              <a:srgbClr val="FFFF00"/>
            </a:solidFill>
            <a:effectLst/>
            <a:cs typeface="Arial" charset="0"/>
          </a:endParaRPr>
        </a:p>
      </dgm:t>
    </dgm:pt>
    <dgm:pt modelId="{CECA1D4F-1E7E-4D28-BC98-5D44E39A12A8}" type="parTrans" cxnId="{37D20FE1-C12B-4025-8884-3A3F8BE6E914}">
      <dgm:prSet/>
      <dgm:spPr/>
    </dgm:pt>
    <dgm:pt modelId="{28341A9E-03A9-41C0-A183-FD9508301BAA}" type="sibTrans" cxnId="{37D20FE1-C12B-4025-8884-3A3F8BE6E914}">
      <dgm:prSet/>
      <dgm:spPr/>
    </dgm:pt>
    <dgm:pt modelId="{461E12F4-EF2B-463B-BE4F-3C6BC96F736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cs typeface="Arial" charset="0"/>
            </a:rPr>
            <a:t>↓</a:t>
          </a:r>
          <a:r>
            <a:rPr kumimoji="0" lang="en-US" altLang="el-GR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cs typeface="Arial" charset="0"/>
            </a:rPr>
            <a:t>O</a:t>
          </a:r>
          <a:r>
            <a:rPr kumimoji="0" lang="en-US" altLang="el-GR" b="0" i="0" u="none" strike="noStrike" cap="none" normalizeH="0" baseline="-25000" smtClean="0">
              <a:ln>
                <a:noFill/>
              </a:ln>
              <a:solidFill>
                <a:srgbClr val="FFFF00"/>
              </a:solidFill>
              <a:effectLst/>
              <a:cs typeface="Arial" charset="0"/>
            </a:rPr>
            <a:t>2</a:t>
          </a:r>
          <a:endParaRPr kumimoji="0" lang="el-GR" altLang="el-GR" b="0" i="0" u="none" strike="noStrike" cap="none" normalizeH="0" baseline="-25000" smtClean="0">
            <a:ln>
              <a:noFill/>
            </a:ln>
            <a:solidFill>
              <a:srgbClr val="FFFF00"/>
            </a:solidFill>
            <a:effectLst/>
            <a:cs typeface="Arial" charset="0"/>
          </a:endParaRPr>
        </a:p>
      </dgm:t>
    </dgm:pt>
    <dgm:pt modelId="{024B81B1-88DC-4288-BCA5-F105FB8696C5}" type="parTrans" cxnId="{B5467ED2-E5F1-458E-8855-06C1E41A1779}">
      <dgm:prSet/>
      <dgm:spPr/>
    </dgm:pt>
    <dgm:pt modelId="{C1220273-9A66-47AF-9C3A-A73334879D94}" type="sibTrans" cxnId="{B5467ED2-E5F1-458E-8855-06C1E41A1779}">
      <dgm:prSet/>
      <dgm:spPr/>
    </dgm:pt>
    <dgm:pt modelId="{3523418E-21CB-49E6-97B0-BE1E1FF5305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cs typeface="Arial" charset="0"/>
            </a:rPr>
            <a:t>↑</a:t>
          </a:r>
          <a:r>
            <a:rPr kumimoji="0" lang="en-US" altLang="el-GR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cs typeface="Arial" charset="0"/>
            </a:rPr>
            <a:t>RH</a:t>
          </a:r>
          <a:endParaRPr kumimoji="0" lang="el-GR" altLang="el-GR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cs typeface="Arial" charset="0"/>
          </a:endParaRPr>
        </a:p>
      </dgm:t>
    </dgm:pt>
    <dgm:pt modelId="{A812145A-486A-4825-8D1C-1FB542D1C97B}" type="parTrans" cxnId="{A865467F-D8AC-46B6-85AC-243D0E4AFE21}">
      <dgm:prSet/>
      <dgm:spPr/>
    </dgm:pt>
    <dgm:pt modelId="{6B886705-EB5E-406B-8AE9-4E89435DA1EC}" type="sibTrans" cxnId="{A865467F-D8AC-46B6-85AC-243D0E4AFE21}">
      <dgm:prSet/>
      <dgm:spPr/>
    </dgm:pt>
    <dgm:pt modelId="{3917CFC2-C3D3-41E9-AE4B-FF2945FC8E3D}" type="pres">
      <dgm:prSet presAssocID="{558E4AFB-8964-4648-9BED-E37557B2F096}" presName="cycle" presStyleCnt="0">
        <dgm:presLayoutVars>
          <dgm:dir/>
          <dgm:resizeHandles val="exact"/>
        </dgm:presLayoutVars>
      </dgm:prSet>
      <dgm:spPr/>
    </dgm:pt>
    <dgm:pt modelId="{52DD6330-7AF6-4C15-AC9C-DADDA2FC522D}" type="pres">
      <dgm:prSet presAssocID="{F823E582-18B5-491F-B990-6C608E10D7EF}" presName="dummy" presStyleCnt="0"/>
      <dgm:spPr/>
    </dgm:pt>
    <dgm:pt modelId="{A3567479-FE64-4328-BCBD-BC792C9B8C7A}" type="pres">
      <dgm:prSet presAssocID="{F823E582-18B5-491F-B990-6C608E10D7EF}" presName="node" presStyleLbl="revTx" presStyleIdx="0" presStyleCnt="5">
        <dgm:presLayoutVars>
          <dgm:bulletEnabled val="1"/>
        </dgm:presLayoutVars>
      </dgm:prSet>
      <dgm:spPr/>
    </dgm:pt>
    <dgm:pt modelId="{32154F5E-9BD1-4724-9AEA-787F3E43BF16}" type="pres">
      <dgm:prSet presAssocID="{917722EF-AF04-43D4-A147-ED7C731450A8}" presName="sibTrans" presStyleLbl="node1" presStyleIdx="0" presStyleCnt="5"/>
      <dgm:spPr/>
    </dgm:pt>
    <dgm:pt modelId="{B5F02011-BF3B-4030-BFFF-EDA7A8AF7B25}" type="pres">
      <dgm:prSet presAssocID="{D5881BB6-98BD-44D5-8BB0-DFB164A5A30E}" presName="dummy" presStyleCnt="0"/>
      <dgm:spPr/>
    </dgm:pt>
    <dgm:pt modelId="{C80D9206-F2FB-45E5-AAE2-EC0B739F6F0C}" type="pres">
      <dgm:prSet presAssocID="{D5881BB6-98BD-44D5-8BB0-DFB164A5A30E}" presName="node" presStyleLbl="revTx" presStyleIdx="1" presStyleCnt="5">
        <dgm:presLayoutVars>
          <dgm:bulletEnabled val="1"/>
        </dgm:presLayoutVars>
      </dgm:prSet>
      <dgm:spPr/>
    </dgm:pt>
    <dgm:pt modelId="{6E5CC259-6FDA-4704-9910-3CDFB565E446}" type="pres">
      <dgm:prSet presAssocID="{5815A138-D1B0-4DC5-AD0D-C21D3E9E2CD3}" presName="sibTrans" presStyleLbl="node1" presStyleIdx="1" presStyleCnt="5"/>
      <dgm:spPr/>
    </dgm:pt>
    <dgm:pt modelId="{7368FCDE-D00C-4A21-98EB-525C8124824E}" type="pres">
      <dgm:prSet presAssocID="{C407EBBA-99C5-4793-B2C3-E7672B0DE341}" presName="dummy" presStyleCnt="0"/>
      <dgm:spPr/>
    </dgm:pt>
    <dgm:pt modelId="{316CCA83-8211-4D50-A803-3CD44DC2602D}" type="pres">
      <dgm:prSet presAssocID="{C407EBBA-99C5-4793-B2C3-E7672B0DE341}" presName="node" presStyleLbl="revTx" presStyleIdx="2" presStyleCnt="5">
        <dgm:presLayoutVars>
          <dgm:bulletEnabled val="1"/>
        </dgm:presLayoutVars>
      </dgm:prSet>
      <dgm:spPr/>
    </dgm:pt>
    <dgm:pt modelId="{CF3FAD9B-5A1E-44AE-B095-EE189DA76C02}" type="pres">
      <dgm:prSet presAssocID="{28341A9E-03A9-41C0-A183-FD9508301BAA}" presName="sibTrans" presStyleLbl="node1" presStyleIdx="2" presStyleCnt="5"/>
      <dgm:spPr/>
    </dgm:pt>
    <dgm:pt modelId="{00865439-402D-45D4-BD79-22F4E8FD0024}" type="pres">
      <dgm:prSet presAssocID="{461E12F4-EF2B-463B-BE4F-3C6BC96F7363}" presName="dummy" presStyleCnt="0"/>
      <dgm:spPr/>
    </dgm:pt>
    <dgm:pt modelId="{F22E3312-D8F4-45A4-8CA5-5752EBE5FC12}" type="pres">
      <dgm:prSet presAssocID="{461E12F4-EF2B-463B-BE4F-3C6BC96F7363}" presName="node" presStyleLbl="revTx" presStyleIdx="3" presStyleCnt="5">
        <dgm:presLayoutVars>
          <dgm:bulletEnabled val="1"/>
        </dgm:presLayoutVars>
      </dgm:prSet>
      <dgm:spPr/>
    </dgm:pt>
    <dgm:pt modelId="{2FEF593F-D0CE-40F1-9A6A-AD07020CD6B1}" type="pres">
      <dgm:prSet presAssocID="{C1220273-9A66-47AF-9C3A-A73334879D94}" presName="sibTrans" presStyleLbl="node1" presStyleIdx="3" presStyleCnt="5"/>
      <dgm:spPr/>
    </dgm:pt>
    <dgm:pt modelId="{B08A7E3C-7984-4BF4-AD63-5DC8E50F8A6E}" type="pres">
      <dgm:prSet presAssocID="{3523418E-21CB-49E6-97B0-BE1E1FF5305F}" presName="dummy" presStyleCnt="0"/>
      <dgm:spPr/>
    </dgm:pt>
    <dgm:pt modelId="{D1D9131D-6241-4C82-B044-83A44047F198}" type="pres">
      <dgm:prSet presAssocID="{3523418E-21CB-49E6-97B0-BE1E1FF5305F}" presName="node" presStyleLbl="revTx" presStyleIdx="4" presStyleCnt="5">
        <dgm:presLayoutVars>
          <dgm:bulletEnabled val="1"/>
        </dgm:presLayoutVars>
      </dgm:prSet>
      <dgm:spPr/>
    </dgm:pt>
    <dgm:pt modelId="{F984B520-3F7C-44EC-8B31-49EDE2F52A03}" type="pres">
      <dgm:prSet presAssocID="{6B886705-EB5E-406B-8AE9-4E89435DA1EC}" presName="sibTrans" presStyleLbl="node1" presStyleIdx="4" presStyleCnt="5"/>
      <dgm:spPr/>
    </dgm:pt>
  </dgm:ptLst>
  <dgm:cxnLst>
    <dgm:cxn modelId="{81032CA4-EFB0-4FB6-8340-D4629A8F7B96}" srcId="{558E4AFB-8964-4648-9BED-E37557B2F096}" destId="{D5881BB6-98BD-44D5-8BB0-DFB164A5A30E}" srcOrd="1" destOrd="0" parTransId="{84856876-45D0-455B-B9EA-104536C5C298}" sibTransId="{5815A138-D1B0-4DC5-AD0D-C21D3E9E2CD3}"/>
    <dgm:cxn modelId="{8C4376E9-5662-4354-A039-2A457D79FD59}" srcId="{558E4AFB-8964-4648-9BED-E37557B2F096}" destId="{F823E582-18B5-491F-B990-6C608E10D7EF}" srcOrd="0" destOrd="0" parTransId="{DA44BD65-FB0D-47C5-9674-0907674CE4A4}" sibTransId="{917722EF-AF04-43D4-A147-ED7C731450A8}"/>
    <dgm:cxn modelId="{4D9D0D96-1F3B-469C-9D59-B7AF849F93AD}" type="presOf" srcId="{C1220273-9A66-47AF-9C3A-A73334879D94}" destId="{2FEF593F-D0CE-40F1-9A6A-AD07020CD6B1}" srcOrd="0" destOrd="0" presId="urn:microsoft.com/office/officeart/2005/8/layout/cycle1"/>
    <dgm:cxn modelId="{038FF321-4854-4284-B64C-3F78BA3E3898}" type="presOf" srcId="{3523418E-21CB-49E6-97B0-BE1E1FF5305F}" destId="{D1D9131D-6241-4C82-B044-83A44047F198}" srcOrd="0" destOrd="0" presId="urn:microsoft.com/office/officeart/2005/8/layout/cycle1"/>
    <dgm:cxn modelId="{0E99B125-164F-4804-A311-7EC7579B81EE}" type="presOf" srcId="{6B886705-EB5E-406B-8AE9-4E89435DA1EC}" destId="{F984B520-3F7C-44EC-8B31-49EDE2F52A03}" srcOrd="0" destOrd="0" presId="urn:microsoft.com/office/officeart/2005/8/layout/cycle1"/>
    <dgm:cxn modelId="{4F174457-243F-459F-8F74-AC50D8E2883F}" type="presOf" srcId="{558E4AFB-8964-4648-9BED-E37557B2F096}" destId="{3917CFC2-C3D3-41E9-AE4B-FF2945FC8E3D}" srcOrd="0" destOrd="0" presId="urn:microsoft.com/office/officeart/2005/8/layout/cycle1"/>
    <dgm:cxn modelId="{E65AE640-6CCC-4602-A3C0-D07D965705E3}" type="presOf" srcId="{917722EF-AF04-43D4-A147-ED7C731450A8}" destId="{32154F5E-9BD1-4724-9AEA-787F3E43BF16}" srcOrd="0" destOrd="0" presId="urn:microsoft.com/office/officeart/2005/8/layout/cycle1"/>
    <dgm:cxn modelId="{EEABE919-6DC5-4D46-8446-98B05A58A9A9}" type="presOf" srcId="{461E12F4-EF2B-463B-BE4F-3C6BC96F7363}" destId="{F22E3312-D8F4-45A4-8CA5-5752EBE5FC12}" srcOrd="0" destOrd="0" presId="urn:microsoft.com/office/officeart/2005/8/layout/cycle1"/>
    <dgm:cxn modelId="{1B5786A4-B62F-4E1A-B77C-0712D4D78341}" type="presOf" srcId="{5815A138-D1B0-4DC5-AD0D-C21D3E9E2CD3}" destId="{6E5CC259-6FDA-4704-9910-3CDFB565E446}" srcOrd="0" destOrd="0" presId="urn:microsoft.com/office/officeart/2005/8/layout/cycle1"/>
    <dgm:cxn modelId="{559353C8-289E-4B8B-A5E0-659DABCD7DE6}" type="presOf" srcId="{F823E582-18B5-491F-B990-6C608E10D7EF}" destId="{A3567479-FE64-4328-BCBD-BC792C9B8C7A}" srcOrd="0" destOrd="0" presId="urn:microsoft.com/office/officeart/2005/8/layout/cycle1"/>
    <dgm:cxn modelId="{2DC94091-3891-435F-A709-FC4BEA015654}" type="presOf" srcId="{D5881BB6-98BD-44D5-8BB0-DFB164A5A30E}" destId="{C80D9206-F2FB-45E5-AAE2-EC0B739F6F0C}" srcOrd="0" destOrd="0" presId="urn:microsoft.com/office/officeart/2005/8/layout/cycle1"/>
    <dgm:cxn modelId="{37D20FE1-C12B-4025-8884-3A3F8BE6E914}" srcId="{558E4AFB-8964-4648-9BED-E37557B2F096}" destId="{C407EBBA-99C5-4793-B2C3-E7672B0DE341}" srcOrd="2" destOrd="0" parTransId="{CECA1D4F-1E7E-4D28-BC98-5D44E39A12A8}" sibTransId="{28341A9E-03A9-41C0-A183-FD9508301BAA}"/>
    <dgm:cxn modelId="{A865467F-D8AC-46B6-85AC-243D0E4AFE21}" srcId="{558E4AFB-8964-4648-9BED-E37557B2F096}" destId="{3523418E-21CB-49E6-97B0-BE1E1FF5305F}" srcOrd="4" destOrd="0" parTransId="{A812145A-486A-4825-8D1C-1FB542D1C97B}" sibTransId="{6B886705-EB5E-406B-8AE9-4E89435DA1EC}"/>
    <dgm:cxn modelId="{B5467ED2-E5F1-458E-8855-06C1E41A1779}" srcId="{558E4AFB-8964-4648-9BED-E37557B2F096}" destId="{461E12F4-EF2B-463B-BE4F-3C6BC96F7363}" srcOrd="3" destOrd="0" parTransId="{024B81B1-88DC-4288-BCA5-F105FB8696C5}" sibTransId="{C1220273-9A66-47AF-9C3A-A73334879D94}"/>
    <dgm:cxn modelId="{02A09769-26B0-4BCC-8542-E6A9DBCDBE25}" type="presOf" srcId="{28341A9E-03A9-41C0-A183-FD9508301BAA}" destId="{CF3FAD9B-5A1E-44AE-B095-EE189DA76C02}" srcOrd="0" destOrd="0" presId="urn:microsoft.com/office/officeart/2005/8/layout/cycle1"/>
    <dgm:cxn modelId="{C0CC6C20-592A-4566-ABCE-DEDB85326EE4}" type="presOf" srcId="{C407EBBA-99C5-4793-B2C3-E7672B0DE341}" destId="{316CCA83-8211-4D50-A803-3CD44DC2602D}" srcOrd="0" destOrd="0" presId="urn:microsoft.com/office/officeart/2005/8/layout/cycle1"/>
    <dgm:cxn modelId="{E6045E9F-ED5E-4BCA-9D39-C42D6D71840C}" type="presParOf" srcId="{3917CFC2-C3D3-41E9-AE4B-FF2945FC8E3D}" destId="{52DD6330-7AF6-4C15-AC9C-DADDA2FC522D}" srcOrd="0" destOrd="0" presId="urn:microsoft.com/office/officeart/2005/8/layout/cycle1"/>
    <dgm:cxn modelId="{A48D5AB1-ADFB-4089-807A-676F7C7D5778}" type="presParOf" srcId="{3917CFC2-C3D3-41E9-AE4B-FF2945FC8E3D}" destId="{A3567479-FE64-4328-BCBD-BC792C9B8C7A}" srcOrd="1" destOrd="0" presId="urn:microsoft.com/office/officeart/2005/8/layout/cycle1"/>
    <dgm:cxn modelId="{90FA2BE7-B71C-420B-8B1C-7DE71BC445A7}" type="presParOf" srcId="{3917CFC2-C3D3-41E9-AE4B-FF2945FC8E3D}" destId="{32154F5E-9BD1-4724-9AEA-787F3E43BF16}" srcOrd="2" destOrd="0" presId="urn:microsoft.com/office/officeart/2005/8/layout/cycle1"/>
    <dgm:cxn modelId="{9548A440-F7BF-4D2C-AB78-3534B85E41FB}" type="presParOf" srcId="{3917CFC2-C3D3-41E9-AE4B-FF2945FC8E3D}" destId="{B5F02011-BF3B-4030-BFFF-EDA7A8AF7B25}" srcOrd="3" destOrd="0" presId="urn:microsoft.com/office/officeart/2005/8/layout/cycle1"/>
    <dgm:cxn modelId="{593A6A17-3345-46F4-BE64-2DE3112D218F}" type="presParOf" srcId="{3917CFC2-C3D3-41E9-AE4B-FF2945FC8E3D}" destId="{C80D9206-F2FB-45E5-AAE2-EC0B739F6F0C}" srcOrd="4" destOrd="0" presId="urn:microsoft.com/office/officeart/2005/8/layout/cycle1"/>
    <dgm:cxn modelId="{8AF6E7EF-6BB6-4967-8D1B-0F45DBE08FA4}" type="presParOf" srcId="{3917CFC2-C3D3-41E9-AE4B-FF2945FC8E3D}" destId="{6E5CC259-6FDA-4704-9910-3CDFB565E446}" srcOrd="5" destOrd="0" presId="urn:microsoft.com/office/officeart/2005/8/layout/cycle1"/>
    <dgm:cxn modelId="{D26106E1-8AEC-4D2D-87E5-2380547D2F79}" type="presParOf" srcId="{3917CFC2-C3D3-41E9-AE4B-FF2945FC8E3D}" destId="{7368FCDE-D00C-4A21-98EB-525C8124824E}" srcOrd="6" destOrd="0" presId="urn:microsoft.com/office/officeart/2005/8/layout/cycle1"/>
    <dgm:cxn modelId="{759E0149-F5CC-480A-B8AA-D196AE68C20B}" type="presParOf" srcId="{3917CFC2-C3D3-41E9-AE4B-FF2945FC8E3D}" destId="{316CCA83-8211-4D50-A803-3CD44DC2602D}" srcOrd="7" destOrd="0" presId="urn:microsoft.com/office/officeart/2005/8/layout/cycle1"/>
    <dgm:cxn modelId="{A1636E8A-44EC-4572-AAAD-0F3A567B56B6}" type="presParOf" srcId="{3917CFC2-C3D3-41E9-AE4B-FF2945FC8E3D}" destId="{CF3FAD9B-5A1E-44AE-B095-EE189DA76C02}" srcOrd="8" destOrd="0" presId="urn:microsoft.com/office/officeart/2005/8/layout/cycle1"/>
    <dgm:cxn modelId="{85AC646D-19B8-490F-9B09-0EEFC64C0AEA}" type="presParOf" srcId="{3917CFC2-C3D3-41E9-AE4B-FF2945FC8E3D}" destId="{00865439-402D-45D4-BD79-22F4E8FD0024}" srcOrd="9" destOrd="0" presId="urn:microsoft.com/office/officeart/2005/8/layout/cycle1"/>
    <dgm:cxn modelId="{45F4613C-B7DD-41F9-860A-5235D293CC28}" type="presParOf" srcId="{3917CFC2-C3D3-41E9-AE4B-FF2945FC8E3D}" destId="{F22E3312-D8F4-45A4-8CA5-5752EBE5FC12}" srcOrd="10" destOrd="0" presId="urn:microsoft.com/office/officeart/2005/8/layout/cycle1"/>
    <dgm:cxn modelId="{986E12D8-A1C2-4FAE-9CCA-221F6D87475B}" type="presParOf" srcId="{3917CFC2-C3D3-41E9-AE4B-FF2945FC8E3D}" destId="{2FEF593F-D0CE-40F1-9A6A-AD07020CD6B1}" srcOrd="11" destOrd="0" presId="urn:microsoft.com/office/officeart/2005/8/layout/cycle1"/>
    <dgm:cxn modelId="{5CBED16F-B6B4-4CF2-8077-B84310448701}" type="presParOf" srcId="{3917CFC2-C3D3-41E9-AE4B-FF2945FC8E3D}" destId="{B08A7E3C-7984-4BF4-AD63-5DC8E50F8A6E}" srcOrd="12" destOrd="0" presId="urn:microsoft.com/office/officeart/2005/8/layout/cycle1"/>
    <dgm:cxn modelId="{3E87E5E9-DFAD-49C0-BAC3-CA4C1A2392B0}" type="presParOf" srcId="{3917CFC2-C3D3-41E9-AE4B-FF2945FC8E3D}" destId="{D1D9131D-6241-4C82-B044-83A44047F198}" srcOrd="13" destOrd="0" presId="urn:microsoft.com/office/officeart/2005/8/layout/cycle1"/>
    <dgm:cxn modelId="{99AFF98F-9806-4746-AD3B-5C4E832BFE43}" type="presParOf" srcId="{3917CFC2-C3D3-41E9-AE4B-FF2945FC8E3D}" destId="{F984B520-3F7C-44EC-8B31-49EDE2F52A03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567479-FE64-4328-BCBD-BC792C9B8C7A}">
      <dsp:nvSpPr>
        <dsp:cNvPr id="0" name=""/>
        <dsp:cNvSpPr/>
      </dsp:nvSpPr>
      <dsp:spPr>
        <a:xfrm>
          <a:off x="2390357" y="266133"/>
          <a:ext cx="932081" cy="932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200" b="0" i="0" u="none" strike="noStrike" kern="1200" cap="none" normalizeH="0" baseline="0" smtClean="0">
              <a:ln>
                <a:noFill/>
              </a:ln>
              <a:solidFill>
                <a:srgbClr val="FFFF00"/>
              </a:solidFill>
              <a:effectLst/>
              <a:cs typeface="Arial" charset="0"/>
            </a:rPr>
            <a:t>↑Ασθένειες</a:t>
          </a:r>
          <a:endParaRPr kumimoji="0" lang="el-GR" altLang="el-GR" sz="1200" b="0" i="0" u="none" strike="noStrike" kern="1200" cap="none" normalizeH="0" baseline="0" smtClean="0">
            <a:ln>
              <a:noFill/>
            </a:ln>
            <a:solidFill>
              <a:srgbClr val="FFFF00"/>
            </a:solidFill>
            <a:effectLst/>
            <a:cs typeface="Arial" charset="0"/>
          </a:endParaRPr>
        </a:p>
      </dsp:txBody>
      <dsp:txXfrm>
        <a:off x="2390357" y="266133"/>
        <a:ext cx="932081" cy="932081"/>
      </dsp:txXfrm>
    </dsp:sp>
    <dsp:sp modelId="{32154F5E-9BD1-4724-9AEA-787F3E43BF16}">
      <dsp:nvSpPr>
        <dsp:cNvPr id="0" name=""/>
        <dsp:cNvSpPr/>
      </dsp:nvSpPr>
      <dsp:spPr>
        <a:xfrm>
          <a:off x="194546" y="238781"/>
          <a:ext cx="3498695" cy="3498695"/>
        </a:xfrm>
        <a:prstGeom prst="circularArrow">
          <a:avLst>
            <a:gd name="adj1" fmla="val 5195"/>
            <a:gd name="adj2" fmla="val 335535"/>
            <a:gd name="adj3" fmla="val 21294783"/>
            <a:gd name="adj4" fmla="val 19764888"/>
            <a:gd name="adj5" fmla="val 606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0D9206-F2FB-45E5-AAE2-EC0B739F6F0C}">
      <dsp:nvSpPr>
        <dsp:cNvPr id="0" name=""/>
        <dsp:cNvSpPr/>
      </dsp:nvSpPr>
      <dsp:spPr>
        <a:xfrm>
          <a:off x="2954316" y="2001820"/>
          <a:ext cx="932081" cy="932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200" b="0" i="0" u="none" strike="noStrike" kern="1200" cap="none" normalizeH="0" baseline="0" smtClean="0">
              <a:ln>
                <a:noFill/>
              </a:ln>
              <a:solidFill>
                <a:srgbClr val="FFFF00"/>
              </a:solidFill>
              <a:effectLst/>
              <a:cs typeface="Arial" charset="0"/>
            </a:rPr>
            <a:t>↓ Θερμοκρασία</a:t>
          </a:r>
          <a:endParaRPr kumimoji="0" lang="el-GR" altLang="el-GR" sz="1200" b="0" i="0" u="none" strike="noStrike" kern="1200" cap="none" normalizeH="0" baseline="0" smtClean="0">
            <a:ln>
              <a:noFill/>
            </a:ln>
            <a:solidFill>
              <a:srgbClr val="FFFF00"/>
            </a:solidFill>
            <a:effectLst/>
            <a:cs typeface="Arial" charset="0"/>
          </a:endParaRPr>
        </a:p>
      </dsp:txBody>
      <dsp:txXfrm>
        <a:off x="2954316" y="2001820"/>
        <a:ext cx="932081" cy="932081"/>
      </dsp:txXfrm>
    </dsp:sp>
    <dsp:sp modelId="{6E5CC259-6FDA-4704-9910-3CDFB565E446}">
      <dsp:nvSpPr>
        <dsp:cNvPr id="0" name=""/>
        <dsp:cNvSpPr/>
      </dsp:nvSpPr>
      <dsp:spPr>
        <a:xfrm>
          <a:off x="194546" y="238781"/>
          <a:ext cx="3498695" cy="3498695"/>
        </a:xfrm>
        <a:prstGeom prst="circularArrow">
          <a:avLst>
            <a:gd name="adj1" fmla="val 5195"/>
            <a:gd name="adj2" fmla="val 335535"/>
            <a:gd name="adj3" fmla="val 4016296"/>
            <a:gd name="adj4" fmla="val 2251966"/>
            <a:gd name="adj5" fmla="val 606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6CCA83-8211-4D50-A803-3CD44DC2602D}">
      <dsp:nvSpPr>
        <dsp:cNvPr id="0" name=""/>
        <dsp:cNvSpPr/>
      </dsp:nvSpPr>
      <dsp:spPr>
        <a:xfrm>
          <a:off x="1477853" y="3074533"/>
          <a:ext cx="932081" cy="932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200" b="0" i="0" u="none" strike="noStrike" kern="1200" cap="none" normalizeH="0" baseline="0" smtClean="0">
              <a:ln>
                <a:noFill/>
              </a:ln>
              <a:solidFill>
                <a:srgbClr val="FFFF00"/>
              </a:solidFill>
              <a:effectLst/>
              <a:cs typeface="Arial" charset="0"/>
            </a:rPr>
            <a:t>↑</a:t>
          </a:r>
          <a:r>
            <a:rPr kumimoji="0" lang="en-US" altLang="el-GR" sz="1200" b="0" i="0" u="none" strike="noStrike" kern="1200" cap="none" normalizeH="0" baseline="0" smtClean="0">
              <a:ln>
                <a:noFill/>
              </a:ln>
              <a:solidFill>
                <a:srgbClr val="FFFF00"/>
              </a:solidFill>
              <a:effectLst/>
              <a:cs typeface="Arial" charset="0"/>
            </a:rPr>
            <a:t>CO</a:t>
          </a:r>
          <a:r>
            <a:rPr kumimoji="0" lang="en-US" altLang="el-GR" sz="1200" b="0" i="0" u="none" strike="noStrike" kern="1200" cap="none" normalizeH="0" baseline="-25000" smtClean="0">
              <a:ln>
                <a:noFill/>
              </a:ln>
              <a:solidFill>
                <a:srgbClr val="FFFF00"/>
              </a:solidFill>
              <a:effectLst/>
              <a:cs typeface="Arial" charset="0"/>
            </a:rPr>
            <a:t>2</a:t>
          </a:r>
          <a:endParaRPr kumimoji="0" lang="el-GR" altLang="el-GR" sz="1200" b="0" i="0" u="none" strike="noStrike" kern="1200" cap="none" normalizeH="0" baseline="-25000" smtClean="0">
            <a:ln>
              <a:noFill/>
            </a:ln>
            <a:solidFill>
              <a:srgbClr val="FFFF00"/>
            </a:solidFill>
            <a:effectLst/>
            <a:cs typeface="Arial" charset="0"/>
          </a:endParaRPr>
        </a:p>
      </dsp:txBody>
      <dsp:txXfrm>
        <a:off x="1477853" y="3074533"/>
        <a:ext cx="932081" cy="932081"/>
      </dsp:txXfrm>
    </dsp:sp>
    <dsp:sp modelId="{CF3FAD9B-5A1E-44AE-B095-EE189DA76C02}">
      <dsp:nvSpPr>
        <dsp:cNvPr id="0" name=""/>
        <dsp:cNvSpPr/>
      </dsp:nvSpPr>
      <dsp:spPr>
        <a:xfrm>
          <a:off x="194546" y="238781"/>
          <a:ext cx="3498695" cy="3498695"/>
        </a:xfrm>
        <a:prstGeom prst="circularArrow">
          <a:avLst>
            <a:gd name="adj1" fmla="val 5195"/>
            <a:gd name="adj2" fmla="val 335535"/>
            <a:gd name="adj3" fmla="val 8212500"/>
            <a:gd name="adj4" fmla="val 6448170"/>
            <a:gd name="adj5" fmla="val 606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2E3312-D8F4-45A4-8CA5-5752EBE5FC12}">
      <dsp:nvSpPr>
        <dsp:cNvPr id="0" name=""/>
        <dsp:cNvSpPr/>
      </dsp:nvSpPr>
      <dsp:spPr>
        <a:xfrm>
          <a:off x="1389" y="2001820"/>
          <a:ext cx="932081" cy="932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200" b="0" i="0" u="none" strike="noStrike" kern="1200" cap="none" normalizeH="0" baseline="0" smtClean="0">
              <a:ln>
                <a:noFill/>
              </a:ln>
              <a:solidFill>
                <a:srgbClr val="FFFF00"/>
              </a:solidFill>
              <a:effectLst/>
              <a:cs typeface="Arial" charset="0"/>
            </a:rPr>
            <a:t>↓</a:t>
          </a:r>
          <a:r>
            <a:rPr kumimoji="0" lang="en-US" altLang="el-GR" sz="1200" b="0" i="0" u="none" strike="noStrike" kern="1200" cap="none" normalizeH="0" baseline="0" smtClean="0">
              <a:ln>
                <a:noFill/>
              </a:ln>
              <a:solidFill>
                <a:srgbClr val="FFFF00"/>
              </a:solidFill>
              <a:effectLst/>
              <a:cs typeface="Arial" charset="0"/>
            </a:rPr>
            <a:t>O</a:t>
          </a:r>
          <a:r>
            <a:rPr kumimoji="0" lang="en-US" altLang="el-GR" sz="1200" b="0" i="0" u="none" strike="noStrike" kern="1200" cap="none" normalizeH="0" baseline="-25000" smtClean="0">
              <a:ln>
                <a:noFill/>
              </a:ln>
              <a:solidFill>
                <a:srgbClr val="FFFF00"/>
              </a:solidFill>
              <a:effectLst/>
              <a:cs typeface="Arial" charset="0"/>
            </a:rPr>
            <a:t>2</a:t>
          </a:r>
          <a:endParaRPr kumimoji="0" lang="el-GR" altLang="el-GR" sz="1200" b="0" i="0" u="none" strike="noStrike" kern="1200" cap="none" normalizeH="0" baseline="-25000" smtClean="0">
            <a:ln>
              <a:noFill/>
            </a:ln>
            <a:solidFill>
              <a:srgbClr val="FFFF00"/>
            </a:solidFill>
            <a:effectLst/>
            <a:cs typeface="Arial" charset="0"/>
          </a:endParaRPr>
        </a:p>
      </dsp:txBody>
      <dsp:txXfrm>
        <a:off x="1389" y="2001820"/>
        <a:ext cx="932081" cy="932081"/>
      </dsp:txXfrm>
    </dsp:sp>
    <dsp:sp modelId="{2FEF593F-D0CE-40F1-9A6A-AD07020CD6B1}">
      <dsp:nvSpPr>
        <dsp:cNvPr id="0" name=""/>
        <dsp:cNvSpPr/>
      </dsp:nvSpPr>
      <dsp:spPr>
        <a:xfrm>
          <a:off x="194546" y="238781"/>
          <a:ext cx="3498695" cy="3498695"/>
        </a:xfrm>
        <a:prstGeom prst="circularArrow">
          <a:avLst>
            <a:gd name="adj1" fmla="val 5195"/>
            <a:gd name="adj2" fmla="val 335535"/>
            <a:gd name="adj3" fmla="val 12299577"/>
            <a:gd name="adj4" fmla="val 10769682"/>
            <a:gd name="adj5" fmla="val 606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D9131D-6241-4C82-B044-83A44047F198}">
      <dsp:nvSpPr>
        <dsp:cNvPr id="0" name=""/>
        <dsp:cNvSpPr/>
      </dsp:nvSpPr>
      <dsp:spPr>
        <a:xfrm>
          <a:off x="565348" y="266133"/>
          <a:ext cx="932081" cy="932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200" b="0" i="0" u="none" strike="noStrike" kern="1200" cap="none" normalizeH="0" baseline="0" smtClean="0">
              <a:ln>
                <a:noFill/>
              </a:ln>
              <a:solidFill>
                <a:srgbClr val="FFFF00"/>
              </a:solidFill>
              <a:effectLst/>
              <a:cs typeface="Arial" charset="0"/>
            </a:rPr>
            <a:t>↑</a:t>
          </a:r>
          <a:r>
            <a:rPr kumimoji="0" lang="en-US" altLang="el-GR" sz="1200" b="0" i="0" u="none" strike="noStrike" kern="1200" cap="none" normalizeH="0" baseline="0" smtClean="0">
              <a:ln>
                <a:noFill/>
              </a:ln>
              <a:solidFill>
                <a:srgbClr val="FFFF00"/>
              </a:solidFill>
              <a:effectLst/>
              <a:cs typeface="Arial" charset="0"/>
            </a:rPr>
            <a:t>RH</a:t>
          </a:r>
          <a:endParaRPr kumimoji="0" lang="el-GR" altLang="el-GR" sz="1200" b="0" i="0" u="none" strike="noStrike" kern="1200" cap="none" normalizeH="0" baseline="0" smtClean="0">
            <a:ln>
              <a:noFill/>
            </a:ln>
            <a:solidFill>
              <a:srgbClr val="FFFF00"/>
            </a:solidFill>
            <a:effectLst/>
            <a:cs typeface="Arial" charset="0"/>
          </a:endParaRPr>
        </a:p>
      </dsp:txBody>
      <dsp:txXfrm>
        <a:off x="565348" y="266133"/>
        <a:ext cx="932081" cy="932081"/>
      </dsp:txXfrm>
    </dsp:sp>
    <dsp:sp modelId="{F984B520-3F7C-44EC-8B31-49EDE2F52A03}">
      <dsp:nvSpPr>
        <dsp:cNvPr id="0" name=""/>
        <dsp:cNvSpPr/>
      </dsp:nvSpPr>
      <dsp:spPr>
        <a:xfrm>
          <a:off x="194546" y="238781"/>
          <a:ext cx="3498695" cy="3498695"/>
        </a:xfrm>
        <a:prstGeom prst="circularArrow">
          <a:avLst>
            <a:gd name="adj1" fmla="val 5195"/>
            <a:gd name="adj2" fmla="val 335535"/>
            <a:gd name="adj3" fmla="val 16867279"/>
            <a:gd name="adj4" fmla="val 15197186"/>
            <a:gd name="adj5" fmla="val 606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5C097-04B7-44E1-9968-25C5DB2563B3}" type="datetimeFigureOut">
              <a:rPr lang="el-GR" smtClean="0"/>
              <a:pPr/>
              <a:t>16/3/2016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EBB63-910B-484B-BBB9-ECB9018BB68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6633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CA508-3B63-4BA9-93AF-AA2EFF565143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6342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FA974-A4D3-4386-9B28-E238D6122B3B}" type="datetime1">
              <a:rPr lang="el-GR" smtClean="0"/>
              <a:t>16/3/2016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Αρχιτεκτονική και Μέθοδοι Σχεδίασης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404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244AB-14E7-4BA4-AA57-16F5F94F0E99}" type="datetime1">
              <a:rPr lang="el-GR" smtClean="0"/>
              <a:t>16/3/2016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Αρχιτεκτονική και Μέθοδοι Σχεδίασης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5766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0740D-1395-499A-955C-FFF014101766}" type="datetime1">
              <a:rPr lang="el-GR" smtClean="0"/>
              <a:t>16/3/2016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Αρχιτεκτονική και Μέθοδοι Σχεδίασης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7411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BD550-2BEE-4CDA-94BE-5DE989BF626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6653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C7255-3D6A-4564-AF66-FFC634536FD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3957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Τίτλος, 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3AD0C-1940-48C1-AB6D-A2DC72A9187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687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ίνακα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84234-4932-4728-B92F-6EBC5AFC30A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36172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Τίτλος, Αντι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2651B-0249-4F49-B2AF-C123F27B0E4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0926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6EA1-E7A3-4BBB-B8E2-2983E235ABAE}" type="datetime1">
              <a:rPr lang="el-GR" smtClean="0"/>
              <a:t>16/3/2016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Αρχιτεκτονική και Μέθοδοι Σχεδίασης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403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0783-A3A2-481A-BEDF-252B2FC0A574}" type="datetime1">
              <a:rPr lang="el-GR" smtClean="0"/>
              <a:t>16/3/2016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Αρχιτεκτονική και Μέθοδοι Σχεδίασης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2651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36AA7-863B-4B0F-887B-095D92A18AA0}" type="datetime1">
              <a:rPr lang="el-GR" smtClean="0"/>
              <a:t>16/3/2016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Αρχιτεκτονική και Μέθοδοι Σχεδίασης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6594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E4AC3-BD7F-4632-B540-42AF09E2A914}" type="datetime1">
              <a:rPr lang="el-GR" smtClean="0"/>
              <a:t>16/3/2016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Αρχιτεκτονική και Μέθοδοι Σχεδίασης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4660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0973-578F-413A-993F-19F1A107374D}" type="datetime1">
              <a:rPr lang="el-GR" smtClean="0"/>
              <a:t>16/3/2016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Αρχιτεκτονική και Μέθοδοι Σχεδίασης</a:t>
            </a: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8247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743D1-52A0-4361-A273-911C935310A0}" type="datetime1">
              <a:rPr lang="el-GR" smtClean="0"/>
              <a:t>16/3/2016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Αρχιτεκτονική και Μέθοδοι Σχεδίασης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7687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8E624-292B-44F6-BB0F-B2503EC8A7C9}" type="datetime1">
              <a:rPr lang="el-GR" smtClean="0"/>
              <a:t>16/3/2016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Αρχιτεκτονική και Μέθοδοι Σχεδίασης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7089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6ADF1-F392-49BA-BD63-DA3306198ED7}" type="datetime1">
              <a:rPr lang="el-GR" smtClean="0"/>
              <a:t>16/3/2016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Αρχιτεκτονική και Μέθοδοι Σχεδίασης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5363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85726-A0E9-425D-BE55-CC000B26024D}" type="datetime1">
              <a:rPr lang="el-GR" smtClean="0"/>
              <a:t>16/3/2016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/>
              <a:t>Αρχιτεκτονική και Μέθοδοι Σχεδίασης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3E41E-24DC-44E5-A242-12538B377E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6209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://www.teilar.gr/" TargetMode="External"/><Relationship Id="rId7" Type="http://schemas.openxmlformats.org/officeDocument/2006/relationships/hyperlink" Target="http://www.edulll.gr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hyperlink" Target="http://creativecommons.org/licenses/by-nc-nd/3.0/deed.el" TargetMode="Externa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3.0/deed.el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hyperlink" Target="http://www.edulll.gr/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1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lll.gr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hyperlink" Target="http://creativecommons.org/licenses/by-nc-nd/3.0/deed.el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1</a:t>
            </a:fld>
            <a:endParaRPr lang="el-GR"/>
          </a:p>
        </p:txBody>
      </p:sp>
      <p:pic>
        <p:nvPicPr>
          <p:cNvPr id="9" name="Εικόνα 1" descr="Λογότυπο Τεχνολογικό Εκπαιδευτικό Ίδρυμα Θεσσαλίας.">
            <a:hlinkClick r:id="rId3" tooltip="Μετάβαση στην Ιστοσελίδα του Ιδρύματος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449376"/>
            <a:ext cx="3456432" cy="114604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55576" y="1628801"/>
            <a:ext cx="7628012" cy="936103"/>
          </a:xfrm>
        </p:spPr>
        <p:txBody>
          <a:bodyPr>
            <a:noAutofit/>
          </a:bodyPr>
          <a:lstStyle/>
          <a:p>
            <a:r>
              <a:rPr lang="el-GR" sz="4100" b="1" dirty="0" err="1" smtClean="0">
                <a:solidFill>
                  <a:prstClr val="black"/>
                </a:solidFill>
              </a:rPr>
              <a:t>Μετασυλλεκτικοί</a:t>
            </a:r>
            <a:r>
              <a:rPr lang="el-GR" sz="4100" b="1" dirty="0" smtClean="0">
                <a:solidFill>
                  <a:prstClr val="black"/>
                </a:solidFill>
              </a:rPr>
              <a:t> Χειρισμοί Γεωργικών Προϊόντων</a:t>
            </a:r>
            <a:endParaRPr lang="el-GR" sz="4100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type="subTitle" idx="1"/>
          </p:nvPr>
        </p:nvSpPr>
        <p:spPr>
          <a:xfrm>
            <a:off x="395536" y="2564904"/>
            <a:ext cx="8352928" cy="3092946"/>
          </a:xfrm>
        </p:spPr>
        <p:txBody>
          <a:bodyPr>
            <a:normAutofit/>
          </a:bodyPr>
          <a:lstStyle/>
          <a:p>
            <a:pPr lvl="0" algn="l">
              <a:lnSpc>
                <a:spcPct val="110000"/>
              </a:lnSpc>
              <a:spcBef>
                <a:spcPts val="0"/>
              </a:spcBef>
              <a:defRPr/>
            </a:pPr>
            <a:r>
              <a:rPr lang="el-GR" sz="3000" b="1" dirty="0">
                <a:solidFill>
                  <a:prstClr val="black"/>
                </a:solidFill>
                <a:cs typeface="Arial" charset="0"/>
              </a:rPr>
              <a:t>Ενότητα </a:t>
            </a:r>
            <a:r>
              <a:rPr lang="el-GR" sz="3000" b="1" dirty="0" smtClean="0">
                <a:solidFill>
                  <a:prstClr val="black"/>
                </a:solidFill>
                <a:cs typeface="Arial" charset="0"/>
              </a:rPr>
              <a:t>10</a:t>
            </a:r>
            <a:r>
              <a:rPr lang="en-US" sz="3000" b="1" dirty="0" smtClean="0">
                <a:solidFill>
                  <a:prstClr val="black"/>
                </a:solidFill>
                <a:cs typeface="Arial" charset="0"/>
              </a:rPr>
              <a:t>:</a:t>
            </a:r>
            <a:r>
              <a:rPr lang="el-GR" sz="3000" b="1" dirty="0" smtClean="0">
                <a:solidFill>
                  <a:prstClr val="black"/>
                </a:solidFill>
                <a:cs typeface="Arial" charset="0"/>
              </a:rPr>
              <a:t>  </a:t>
            </a:r>
            <a:r>
              <a:rPr lang="el-GR" sz="3000" dirty="0">
                <a:solidFill>
                  <a:prstClr val="black"/>
                </a:solidFill>
                <a:cs typeface="Arial" charset="0"/>
              </a:rPr>
              <a:t>Ελεγχόμενη ατμόσφαιρα - Τροποποιημένη ατμόσφαιρα συντήρησης</a:t>
            </a:r>
            <a:r>
              <a:rPr lang="en-US" sz="3000" dirty="0" smtClean="0">
                <a:solidFill>
                  <a:prstClr val="black"/>
                </a:solidFill>
                <a:cs typeface="Arial" charset="0"/>
              </a:rPr>
              <a:t>.</a:t>
            </a:r>
            <a:endParaRPr lang="el-GR" sz="3000" dirty="0">
              <a:solidFill>
                <a:prstClr val="black"/>
              </a:solidFill>
              <a:cs typeface="Arial" charset="0"/>
            </a:endParaRPr>
          </a:p>
          <a:p>
            <a:pPr lvl="0" algn="l">
              <a:lnSpc>
                <a:spcPct val="110000"/>
              </a:lnSpc>
              <a:spcBef>
                <a:spcPts val="0"/>
              </a:spcBef>
              <a:defRPr/>
            </a:pPr>
            <a:r>
              <a:rPr lang="el-GR" sz="3000" dirty="0" smtClean="0">
                <a:solidFill>
                  <a:prstClr val="black"/>
                </a:solidFill>
                <a:cs typeface="Arial" charset="0"/>
              </a:rPr>
              <a:t>Διδάσκων</a:t>
            </a:r>
            <a:r>
              <a:rPr lang="el-GR" sz="3000" dirty="0">
                <a:solidFill>
                  <a:prstClr val="black"/>
                </a:solidFill>
                <a:cs typeface="Arial" charset="0"/>
              </a:rPr>
              <a:t>: </a:t>
            </a:r>
            <a:r>
              <a:rPr lang="el-GR" sz="3000" dirty="0" err="1" smtClean="0">
                <a:solidFill>
                  <a:prstClr val="black"/>
                </a:solidFill>
                <a:cs typeface="Arial" charset="0"/>
              </a:rPr>
              <a:t>Παπαιωάννου</a:t>
            </a:r>
            <a:r>
              <a:rPr lang="el-GR" sz="3000" dirty="0" smtClean="0">
                <a:solidFill>
                  <a:prstClr val="black"/>
                </a:solidFill>
                <a:cs typeface="Arial" charset="0"/>
              </a:rPr>
              <a:t> Χρυσούλα,</a:t>
            </a:r>
          </a:p>
          <a:p>
            <a:pPr lvl="0"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l-GR" sz="3000" dirty="0" smtClean="0">
                <a:solidFill>
                  <a:prstClr val="black"/>
                </a:solidFill>
                <a:cs typeface="Arial" charset="0"/>
              </a:rPr>
              <a:t>Αναπληρώτρια Καθηγήτρια.</a:t>
            </a:r>
            <a:endParaRPr lang="el-GR" sz="3000" dirty="0">
              <a:solidFill>
                <a:prstClr val="black"/>
              </a:solidFill>
              <a:cs typeface="Arial" charset="0"/>
            </a:endParaRPr>
          </a:p>
          <a:p>
            <a:pPr lvl="0" algn="l">
              <a:lnSpc>
                <a:spcPct val="110000"/>
              </a:lnSpc>
              <a:spcBef>
                <a:spcPts val="0"/>
              </a:spcBef>
              <a:defRPr/>
            </a:pPr>
            <a:r>
              <a:rPr lang="el-GR" sz="3000" dirty="0" smtClean="0">
                <a:solidFill>
                  <a:prstClr val="black"/>
                </a:solidFill>
                <a:cs typeface="Arial" charset="0"/>
              </a:rPr>
              <a:t>Τμήμα Τεχνολόγων Γεωπόνων</a:t>
            </a:r>
            <a:r>
              <a:rPr lang="el-GR" sz="2800" dirty="0" smtClean="0">
                <a:solidFill>
                  <a:prstClr val="black"/>
                </a:solidFill>
                <a:cs typeface="Arial" charset="0"/>
              </a:rPr>
              <a:t>. </a:t>
            </a:r>
            <a:endParaRPr lang="en-US" sz="2800" b="1" dirty="0">
              <a:solidFill>
                <a:prstClr val="black"/>
              </a:solidFill>
              <a:cs typeface="Arial" charset="0"/>
            </a:endParaRPr>
          </a:p>
          <a:p>
            <a:endParaRPr lang="el-GR" dirty="0"/>
          </a:p>
        </p:txBody>
      </p:sp>
      <p:pic>
        <p:nvPicPr>
          <p:cNvPr id="7" name="Εικόνα 2" descr="Λογότυπο για Άδειες χρήσης Creative Commons, B Y, NC, ND.">
            <a:hlinkClick r:id="rId5" tooltip="Μετάβαση στην Άδεια Χρήσης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8175" y="5949950"/>
            <a:ext cx="1584325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Εικόνα 3" descr="Λογότυπο Επιχειρησιακού Προγράμματος Εκπαίδευση και Δια βίου Μάθηση του Υπουργείου Παιδείας, ΕΣΠΑ 2007 - 2013, με τη σημαία της Ευρωπαϊκής Ένωσης, το οποίο συγχρηματοδοτείται από την Ευρωπαϊκή Ένωση (Ευρωπαϊκό Κοινωνικό Ταμείο) και από εθνικούς πόρους. ">
            <a:hlinkClick r:id="rId7" tooltip="Μετάβαση σε www.edulll.gr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2500" y="5657850"/>
            <a:ext cx="4310063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660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l-GR" altLang="el-GR" sz="2800" b="1" smtClean="0">
                <a:solidFill>
                  <a:srgbClr val="FFFF00"/>
                </a:solidFill>
                <a:latin typeface="Comic Sans MS" pitchFamily="66" charset="0"/>
              </a:rPr>
              <a:t>ΕΛΕΓΧΟΜΕΝΗ Ή ΡΥΘΜΙΖΟΜΕΝΗ  ΑΤΜΟΣΦΑΙΡΑ (ΕΑ)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1700213"/>
            <a:ext cx="8856663" cy="2384425"/>
          </a:xfrm>
          <a:noFill/>
        </p:spPr>
        <p:txBody>
          <a:bodyPr>
            <a:normAutofit lnSpcReduction="10000"/>
          </a:bodyPr>
          <a:lstStyle/>
          <a:p>
            <a:pPr marL="0" indent="0" algn="ctr" eaLnBrk="1" hangingPunct="1">
              <a:lnSpc>
                <a:spcPct val="150000"/>
              </a:lnSpc>
              <a:buClr>
                <a:srgbClr val="FF0066"/>
              </a:buClr>
              <a:buFontTx/>
              <a:buNone/>
            </a:pPr>
            <a:r>
              <a:rPr lang="el-GR" altLang="el-GR" sz="2400" smtClean="0">
                <a:solidFill>
                  <a:srgbClr val="FFFFFF"/>
                </a:solidFill>
                <a:latin typeface="Comic Sans MS" pitchFamily="66" charset="0"/>
              </a:rPr>
              <a:t>Υπάρχει </a:t>
            </a:r>
            <a:r>
              <a:rPr lang="el-GR" altLang="el-GR" sz="2400" u="sng" smtClean="0">
                <a:solidFill>
                  <a:srgbClr val="FFFFFF"/>
                </a:solidFill>
                <a:latin typeface="Comic Sans MS" pitchFamily="66" charset="0"/>
              </a:rPr>
              <a:t>συνεχής ρύθμιση </a:t>
            </a:r>
            <a:r>
              <a:rPr lang="el-GR" altLang="el-GR" sz="2400" smtClean="0">
                <a:solidFill>
                  <a:srgbClr val="FFFFFF"/>
                </a:solidFill>
                <a:latin typeface="Comic Sans MS" pitchFamily="66" charset="0"/>
              </a:rPr>
              <a:t>με διάφορα μέσα </a:t>
            </a:r>
          </a:p>
          <a:p>
            <a:pPr marL="0" indent="0" algn="ctr" eaLnBrk="1" hangingPunct="1">
              <a:lnSpc>
                <a:spcPct val="150000"/>
              </a:lnSpc>
              <a:buClr>
                <a:srgbClr val="FF0066"/>
              </a:buClr>
              <a:buFontTx/>
              <a:buNone/>
            </a:pPr>
            <a:r>
              <a:rPr lang="el-GR" altLang="el-GR" sz="2400" smtClean="0">
                <a:solidFill>
                  <a:srgbClr val="FFFFFF"/>
                </a:solidFill>
                <a:latin typeface="Comic Sans MS" pitchFamily="66" charset="0"/>
              </a:rPr>
              <a:t>και η σύσταση της ατμόσφαιρας </a:t>
            </a:r>
          </a:p>
          <a:p>
            <a:pPr marL="0" indent="0" algn="ctr" eaLnBrk="1" hangingPunct="1">
              <a:lnSpc>
                <a:spcPct val="150000"/>
              </a:lnSpc>
              <a:buClr>
                <a:srgbClr val="FF0066"/>
              </a:buClr>
              <a:buFontTx/>
              <a:buNone/>
            </a:pPr>
            <a:r>
              <a:rPr lang="el-GR" altLang="el-GR" sz="2400" smtClean="0">
                <a:solidFill>
                  <a:srgbClr val="FFFFFF"/>
                </a:solidFill>
                <a:latin typeface="Comic Sans MS" pitchFamily="66" charset="0"/>
              </a:rPr>
              <a:t>σε </a:t>
            </a:r>
            <a:r>
              <a:rPr lang="en-US" altLang="el-GR" sz="2400" smtClean="0">
                <a:solidFill>
                  <a:srgbClr val="FFFFFF"/>
                </a:solidFill>
                <a:latin typeface="Comic Sans MS" pitchFamily="66" charset="0"/>
              </a:rPr>
              <a:t>O</a:t>
            </a:r>
            <a:r>
              <a:rPr lang="el-GR" altLang="el-GR" sz="2400" baseline="-25000" smtClean="0">
                <a:solidFill>
                  <a:srgbClr val="FFFFFF"/>
                </a:solidFill>
                <a:latin typeface="Comic Sans MS" pitchFamily="66" charset="0"/>
              </a:rPr>
              <a:t>2</a:t>
            </a:r>
            <a:r>
              <a:rPr lang="el-GR" altLang="el-GR" sz="2400" smtClean="0">
                <a:solidFill>
                  <a:srgbClr val="FFFFFF"/>
                </a:solidFill>
                <a:latin typeface="Comic Sans MS" pitchFamily="66" charset="0"/>
              </a:rPr>
              <a:t> και </a:t>
            </a:r>
            <a:r>
              <a:rPr lang="en-US" altLang="el-GR" sz="2400" smtClean="0">
                <a:solidFill>
                  <a:srgbClr val="FFFFFF"/>
                </a:solidFill>
                <a:latin typeface="Comic Sans MS" pitchFamily="66" charset="0"/>
              </a:rPr>
              <a:t>CO</a:t>
            </a:r>
            <a:r>
              <a:rPr lang="el-GR" altLang="el-GR" sz="2400" baseline="-25000" smtClean="0">
                <a:solidFill>
                  <a:srgbClr val="FFFFFF"/>
                </a:solidFill>
                <a:latin typeface="Comic Sans MS" pitchFamily="66" charset="0"/>
              </a:rPr>
              <a:t>2</a:t>
            </a:r>
            <a:r>
              <a:rPr lang="el-GR" altLang="el-GR" sz="2400" smtClean="0">
                <a:solidFill>
                  <a:srgbClr val="FFFFFF"/>
                </a:solidFill>
                <a:latin typeface="Comic Sans MS" pitchFamily="66" charset="0"/>
              </a:rPr>
              <a:t> </a:t>
            </a:r>
          </a:p>
          <a:p>
            <a:pPr marL="0" indent="0" algn="ctr" eaLnBrk="1" hangingPunct="1">
              <a:lnSpc>
                <a:spcPct val="150000"/>
              </a:lnSpc>
              <a:buClr>
                <a:srgbClr val="FF0066"/>
              </a:buClr>
              <a:buFontTx/>
              <a:buNone/>
            </a:pPr>
            <a:r>
              <a:rPr lang="el-GR" altLang="el-GR" sz="2400" u="sng" smtClean="0">
                <a:solidFill>
                  <a:srgbClr val="FFFFFF"/>
                </a:solidFill>
                <a:latin typeface="Comic Sans MS" pitchFamily="66" charset="0"/>
              </a:rPr>
              <a:t>παραμένει σταθερή σε ορισμένα επίπεδα. </a:t>
            </a:r>
          </a:p>
        </p:txBody>
      </p:sp>
      <p:pic>
        <p:nvPicPr>
          <p:cNvPr id="9220" name="Picture 27" descr="watermelon_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5013" y="4365625"/>
            <a:ext cx="3384550" cy="2538413"/>
          </a:xfrm>
        </p:spPr>
      </p:pic>
      <p:pic>
        <p:nvPicPr>
          <p:cNvPr id="9221" name="Picture 28" descr="Qual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8800"/>
            <a:ext cx="374650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30" descr="Photo:  Raspberry Qualit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56325" y="4373563"/>
            <a:ext cx="2987675" cy="2582862"/>
          </a:xfrm>
          <a:noFill/>
        </p:spPr>
      </p:pic>
    </p:spTree>
    <p:extLst>
      <p:ext uri="{BB962C8B-B14F-4D97-AF65-F5344CB8AC3E}">
        <p14:creationId xmlns:p14="http://schemas.microsoft.com/office/powerpoint/2010/main" val="395682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631112" cy="874712"/>
          </a:xfrm>
          <a:noFill/>
        </p:spPr>
        <p:txBody>
          <a:bodyPr/>
          <a:lstStyle/>
          <a:p>
            <a:pPr eaLnBrk="1" hangingPunct="1"/>
            <a:r>
              <a:rPr lang="el-GR" altLang="el-GR" sz="2800" b="1" smtClean="0">
                <a:solidFill>
                  <a:srgbClr val="FFFFCC"/>
                </a:solidFill>
                <a:latin typeface="Comic Sans MS" pitchFamily="66" charset="0"/>
              </a:rPr>
              <a:t>ΤΡΟΠΟΠΟΙΗΜΕΝΗ ΑΤΜΟΣΦΑΙΡΑ (ΤΑ)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981075"/>
            <a:ext cx="9036050" cy="3455988"/>
          </a:xfrm>
        </p:spPr>
        <p:txBody>
          <a:bodyPr>
            <a:normAutofit fontScale="92500"/>
          </a:bodyPr>
          <a:lstStyle/>
          <a:p>
            <a:pPr algn="ctr" eaLnBrk="1" hangingPunct="1"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v"/>
              <a:defRPr/>
            </a:pPr>
            <a:r>
              <a:rPr lang="el-GR" altLang="el-GR" sz="2400" u="sng" dirty="0" smtClean="0">
                <a:solidFill>
                  <a:srgbClr val="99FF99"/>
                </a:solidFill>
                <a:latin typeface="Comic Sans MS" pitchFamily="66" charset="0"/>
              </a:rPr>
              <a:t>Μειώνεται η σύσταση του αέρα σε </a:t>
            </a:r>
            <a:r>
              <a:rPr lang="en-US" altLang="el-GR" sz="2400" u="sng" dirty="0" smtClean="0">
                <a:solidFill>
                  <a:srgbClr val="99FF99"/>
                </a:solidFill>
                <a:latin typeface="Comic Sans MS" pitchFamily="66" charset="0"/>
              </a:rPr>
              <a:t>O</a:t>
            </a:r>
            <a:r>
              <a:rPr lang="el-GR" altLang="el-GR" sz="2400" u="sng" baseline="-25000" dirty="0" smtClean="0">
                <a:solidFill>
                  <a:srgbClr val="99FF99"/>
                </a:solidFill>
                <a:latin typeface="Comic Sans MS" pitchFamily="66" charset="0"/>
              </a:rPr>
              <a:t>2</a:t>
            </a:r>
            <a:r>
              <a:rPr lang="el-GR" altLang="el-GR" sz="2400" u="sng" dirty="0" smtClean="0">
                <a:solidFill>
                  <a:srgbClr val="99FF99"/>
                </a:solidFill>
                <a:latin typeface="Comic Sans MS" pitchFamily="66" charset="0"/>
              </a:rPr>
              <a:t> και αυξάνεται σε </a:t>
            </a:r>
            <a:r>
              <a:rPr lang="en-US" altLang="el-GR" sz="2400" u="sng" dirty="0" smtClean="0">
                <a:solidFill>
                  <a:srgbClr val="99FF99"/>
                </a:solidFill>
                <a:latin typeface="Comic Sans MS" pitchFamily="66" charset="0"/>
              </a:rPr>
              <a:t>CO</a:t>
            </a:r>
            <a:r>
              <a:rPr lang="el-GR" altLang="el-GR" sz="2400" u="sng" baseline="-25000" dirty="0" smtClean="0">
                <a:solidFill>
                  <a:srgbClr val="99FF99"/>
                </a:solidFill>
                <a:latin typeface="Comic Sans MS" pitchFamily="66" charset="0"/>
              </a:rPr>
              <a:t>2</a:t>
            </a:r>
            <a:r>
              <a:rPr lang="el-GR" altLang="el-GR" sz="2400" u="sng" dirty="0" smtClean="0">
                <a:solidFill>
                  <a:srgbClr val="99FF99"/>
                </a:solidFill>
                <a:latin typeface="Comic Sans MS" pitchFamily="66" charset="0"/>
              </a:rPr>
              <a:t> </a:t>
            </a:r>
          </a:p>
          <a:p>
            <a:pPr marL="0" indent="0" algn="ctr" eaLnBrk="1" hangingPunct="1">
              <a:lnSpc>
                <a:spcPct val="150000"/>
              </a:lnSpc>
              <a:buClr>
                <a:srgbClr val="FF0066"/>
              </a:buClr>
              <a:buFontTx/>
              <a:buNone/>
              <a:defRPr/>
            </a:pPr>
            <a:r>
              <a:rPr lang="el-GR" altLang="el-GR" sz="2400" dirty="0" smtClean="0">
                <a:solidFill>
                  <a:srgbClr val="99FF99"/>
                </a:solidFill>
                <a:latin typeface="Comic Sans MS" pitchFamily="66" charset="0"/>
              </a:rPr>
              <a:t>αλλά η τελική σύσταση </a:t>
            </a:r>
            <a:r>
              <a:rPr lang="el-GR" altLang="el-GR" sz="2400" u="sng" dirty="0" smtClean="0">
                <a:solidFill>
                  <a:srgbClr val="99FF99"/>
                </a:solidFill>
                <a:latin typeface="Comic Sans MS" pitchFamily="66" charset="0"/>
              </a:rPr>
              <a:t>δεν παραμένει σταθερή </a:t>
            </a:r>
          </a:p>
          <a:p>
            <a:pPr marL="0" indent="0" algn="ctr" eaLnBrk="1" hangingPunct="1">
              <a:lnSpc>
                <a:spcPct val="150000"/>
              </a:lnSpc>
              <a:buClr>
                <a:srgbClr val="FF0066"/>
              </a:buClr>
              <a:buFontTx/>
              <a:buNone/>
              <a:defRPr/>
            </a:pPr>
            <a:r>
              <a:rPr lang="el-GR" altLang="el-GR" sz="2400" dirty="0" smtClean="0">
                <a:solidFill>
                  <a:srgbClr val="99FF99"/>
                </a:solidFill>
                <a:latin typeface="Comic Sans MS" pitchFamily="66" charset="0"/>
              </a:rPr>
              <a:t>και εξαρτάται από</a:t>
            </a:r>
            <a:r>
              <a:rPr lang="en-US" altLang="el-GR" sz="2400" dirty="0" smtClean="0">
                <a:solidFill>
                  <a:srgbClr val="99FF99"/>
                </a:solidFill>
                <a:latin typeface="Comic Sans MS" pitchFamily="66" charset="0"/>
              </a:rPr>
              <a:t>:</a:t>
            </a:r>
            <a:endParaRPr lang="el-GR" altLang="el-GR" sz="2400" dirty="0" smtClean="0">
              <a:solidFill>
                <a:srgbClr val="99FF99"/>
              </a:solidFill>
              <a:latin typeface="Comic Sans MS" pitchFamily="66" charset="0"/>
            </a:endParaRPr>
          </a:p>
          <a:p>
            <a:pPr algn="ctr" eaLnBrk="1" hangingPunct="1">
              <a:lnSpc>
                <a:spcPct val="150000"/>
              </a:lnSpc>
              <a:buClr>
                <a:srgbClr val="FF0066"/>
              </a:buClr>
              <a:defRPr/>
            </a:pPr>
            <a:r>
              <a:rPr lang="el-GR" altLang="el-GR" sz="2400" dirty="0" smtClean="0">
                <a:solidFill>
                  <a:srgbClr val="99FF99"/>
                </a:solidFill>
                <a:latin typeface="Comic Sans MS" pitchFamily="66" charset="0"/>
              </a:rPr>
              <a:t> την αναπνευστική δραστηριότητα των καρπών και </a:t>
            </a:r>
            <a:endParaRPr lang="en-US" altLang="el-GR" sz="2400" dirty="0" smtClean="0">
              <a:solidFill>
                <a:srgbClr val="99FF99"/>
              </a:solidFill>
              <a:latin typeface="Comic Sans MS" pitchFamily="66" charset="0"/>
            </a:endParaRPr>
          </a:p>
          <a:p>
            <a:pPr algn="ctr" eaLnBrk="1" hangingPunct="1">
              <a:lnSpc>
                <a:spcPct val="150000"/>
              </a:lnSpc>
              <a:buClr>
                <a:srgbClr val="FF0066"/>
              </a:buClr>
              <a:defRPr/>
            </a:pPr>
            <a:r>
              <a:rPr lang="el-GR" altLang="el-GR" sz="2400" dirty="0" smtClean="0">
                <a:solidFill>
                  <a:srgbClr val="99FF99"/>
                </a:solidFill>
                <a:latin typeface="Comic Sans MS" pitchFamily="66" charset="0"/>
              </a:rPr>
              <a:t>από τη διάχυση των αερίων διαμέσου των φυσικών φραγμάτων που περιβάλλουν τους καρπούς. </a:t>
            </a:r>
          </a:p>
        </p:txBody>
      </p:sp>
      <p:pic>
        <p:nvPicPr>
          <p:cNvPr id="10244" name="Picture 6" descr="Photo:  Starfruit Quality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4868863"/>
            <a:ext cx="2992438" cy="1981200"/>
          </a:xfrm>
          <a:noFill/>
        </p:spPr>
      </p:pic>
      <p:pic>
        <p:nvPicPr>
          <p:cNvPr id="10245" name="Picture 15" descr="berri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868863"/>
            <a:ext cx="2916237" cy="205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8" descr="apricot_666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46475" y="4868863"/>
            <a:ext cx="2232025" cy="2024062"/>
          </a:xfrm>
          <a:noFill/>
        </p:spPr>
      </p:pic>
    </p:spTree>
    <p:extLst>
      <p:ext uri="{BB962C8B-B14F-4D97-AF65-F5344CB8AC3E}">
        <p14:creationId xmlns:p14="http://schemas.microsoft.com/office/powerpoint/2010/main" val="70216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7772400" cy="4103687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l-GR" altLang="el-GR" sz="2400" smtClean="0">
                <a:solidFill>
                  <a:srgbClr val="FFFF00"/>
                </a:solidFill>
                <a:latin typeface="Comic Sans MS" pitchFamily="66" charset="0"/>
              </a:rPr>
              <a:t>Οι παραπάνω όροι </a:t>
            </a:r>
            <a:r>
              <a:rPr lang="el-GR" altLang="el-GR" sz="2400" smtClean="0">
                <a:solidFill>
                  <a:schemeClr val="bg1"/>
                </a:solidFill>
                <a:latin typeface="Comic Sans MS" pitchFamily="66" charset="0"/>
              </a:rPr>
              <a:t>δεν χρησιμοποιούνται όταν τροποποιείται ή ρυθμίζεται η σύσταση του αέρα ως προς ένα μόνο αέριο </a:t>
            </a:r>
            <a:r>
              <a:rPr lang="el-GR" altLang="el-GR" sz="2400" smtClean="0">
                <a:solidFill>
                  <a:srgbClr val="FFFF00"/>
                </a:solidFill>
                <a:latin typeface="Comic Sans MS" pitchFamily="66" charset="0"/>
              </a:rPr>
              <a:t>(</a:t>
            </a:r>
            <a:r>
              <a:rPr lang="en-US" altLang="el-GR" sz="2400" smtClean="0">
                <a:solidFill>
                  <a:srgbClr val="FFFF00"/>
                </a:solidFill>
                <a:latin typeface="Comic Sans MS" pitchFamily="66" charset="0"/>
              </a:rPr>
              <a:t>O</a:t>
            </a:r>
            <a:r>
              <a:rPr lang="el-GR" altLang="el-GR" sz="2400" baseline="-25000" smtClean="0">
                <a:solidFill>
                  <a:srgbClr val="FFFF00"/>
                </a:solidFill>
                <a:latin typeface="Comic Sans MS" pitchFamily="66" charset="0"/>
              </a:rPr>
              <a:t>2</a:t>
            </a:r>
            <a:r>
              <a:rPr lang="en-US" altLang="el-GR" sz="2400" smtClean="0">
                <a:solidFill>
                  <a:srgbClr val="FFFF00"/>
                </a:solidFill>
                <a:latin typeface="Comic Sans MS" pitchFamily="66" charset="0"/>
              </a:rPr>
              <a:t>,CO</a:t>
            </a:r>
            <a:r>
              <a:rPr lang="el-GR" altLang="el-GR" sz="2400" baseline="-25000" smtClean="0">
                <a:solidFill>
                  <a:srgbClr val="FFFF00"/>
                </a:solidFill>
                <a:latin typeface="Comic Sans MS" pitchFamily="66" charset="0"/>
              </a:rPr>
              <a:t>2</a:t>
            </a:r>
            <a:r>
              <a:rPr lang="en-US" altLang="el-GR" sz="2400" smtClean="0">
                <a:solidFill>
                  <a:srgbClr val="FFFF00"/>
                </a:solidFill>
                <a:latin typeface="Comic Sans MS" pitchFamily="66" charset="0"/>
              </a:rPr>
              <a:t>,C</a:t>
            </a:r>
            <a:r>
              <a:rPr lang="en-US" altLang="el-GR" sz="2400" baseline="-25000" smtClean="0">
                <a:solidFill>
                  <a:srgbClr val="FFFF00"/>
                </a:solidFill>
                <a:latin typeface="Comic Sans MS" pitchFamily="66" charset="0"/>
              </a:rPr>
              <a:t>2</a:t>
            </a:r>
            <a:r>
              <a:rPr lang="en-US" altLang="el-GR" sz="2400" smtClean="0">
                <a:solidFill>
                  <a:srgbClr val="FFFF00"/>
                </a:solidFill>
                <a:latin typeface="Comic Sans MS" pitchFamily="66" charset="0"/>
              </a:rPr>
              <a:t>H</a:t>
            </a:r>
            <a:r>
              <a:rPr lang="en-US" altLang="el-GR" sz="2400" baseline="-25000" smtClean="0">
                <a:solidFill>
                  <a:srgbClr val="FFFF00"/>
                </a:solidFill>
                <a:latin typeface="Comic Sans MS" pitchFamily="66" charset="0"/>
              </a:rPr>
              <a:t>4</a:t>
            </a:r>
            <a:r>
              <a:rPr lang="en-US" altLang="el-GR" sz="2400" smtClean="0">
                <a:solidFill>
                  <a:srgbClr val="FFFF00"/>
                </a:solidFill>
                <a:latin typeface="Comic Sans MS" pitchFamily="66" charset="0"/>
              </a:rPr>
              <a:t>)</a:t>
            </a:r>
            <a:r>
              <a:rPr lang="el-GR" altLang="el-GR" sz="2400" smtClean="0">
                <a:solidFill>
                  <a:srgbClr val="FFFF00"/>
                </a:solidFill>
                <a:latin typeface="Comic Sans MS" pitchFamily="66" charset="0"/>
              </a:rPr>
              <a:t>.</a:t>
            </a:r>
            <a:r>
              <a:rPr lang="en-US" altLang="el-GR" sz="240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l-GR" altLang="el-GR" sz="2400" smtClean="0">
                <a:solidFill>
                  <a:srgbClr val="FFFF00"/>
                </a:solidFill>
                <a:latin typeface="Comic Sans MS" pitchFamily="66" charset="0"/>
              </a:rPr>
              <a:t>Στην περίπτωση αυτή αναφέρεται το αέριο στη μέθοδο συντήρησης του προϊόντος.</a:t>
            </a:r>
          </a:p>
          <a:p>
            <a:pPr>
              <a:buFontTx/>
              <a:buNone/>
            </a:pPr>
            <a:r>
              <a:rPr lang="el-GR" altLang="el-GR" sz="2400" smtClean="0">
                <a:solidFill>
                  <a:srgbClr val="FFFF00"/>
                </a:solidFill>
                <a:latin typeface="Comic Sans MS" pitchFamily="66" charset="0"/>
              </a:rPr>
              <a:t>Αν χρησιμοποιείται </a:t>
            </a:r>
            <a:r>
              <a:rPr lang="el-GR" altLang="el-GR" sz="2400" smtClean="0">
                <a:solidFill>
                  <a:srgbClr val="FF0000"/>
                </a:solidFill>
                <a:latin typeface="Comic Sans MS" pitchFamily="66" charset="0"/>
              </a:rPr>
              <a:t>100% Ν</a:t>
            </a:r>
            <a:r>
              <a:rPr lang="el-GR" altLang="el-GR" sz="2400" baseline="-2500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l-GR" altLang="el-GR" sz="2400" smtClean="0">
                <a:solidFill>
                  <a:srgbClr val="FF0000"/>
                </a:solidFill>
                <a:latin typeface="Comic Sans MS" pitchFamily="66" charset="0"/>
              </a:rPr>
              <a:t> για αντικατάσταση του κανονικού αέρα η μέθοδος ονομάζεται «συντήρηση σε ατμόσφαιρα αζώτου» </a:t>
            </a:r>
            <a:r>
              <a:rPr lang="el-GR" altLang="el-GR" sz="2400" smtClean="0">
                <a:solidFill>
                  <a:srgbClr val="FFFF00"/>
                </a:solidFill>
                <a:latin typeface="Comic Sans MS" pitchFamily="66" charset="0"/>
              </a:rPr>
              <a:t>ή αν χρησιμοποιείται μειωμένη συγκέντρωση Ο</a:t>
            </a:r>
            <a:r>
              <a:rPr lang="el-GR" altLang="el-GR" sz="2400" baseline="-25000" smtClean="0">
                <a:solidFill>
                  <a:srgbClr val="FFFF00"/>
                </a:solidFill>
                <a:latin typeface="Comic Sans MS" pitchFamily="66" charset="0"/>
              </a:rPr>
              <a:t>2</a:t>
            </a:r>
            <a:r>
              <a:rPr lang="el-GR" altLang="el-GR" sz="2400" smtClean="0">
                <a:solidFill>
                  <a:srgbClr val="FFFF00"/>
                </a:solidFill>
                <a:latin typeface="Comic Sans MS" pitchFamily="66" charset="0"/>
              </a:rPr>
              <a:t> ονομάζεται «συντήρηση με μειωμένη συγκέντρωση Ο</a:t>
            </a:r>
            <a:r>
              <a:rPr lang="el-GR" altLang="el-GR" sz="2400" baseline="-25000" smtClean="0">
                <a:solidFill>
                  <a:srgbClr val="FFFF00"/>
                </a:solidFill>
                <a:latin typeface="Comic Sans MS" pitchFamily="66" charset="0"/>
              </a:rPr>
              <a:t>2</a:t>
            </a:r>
            <a:r>
              <a:rPr lang="el-GR" altLang="el-GR" sz="2400" smtClean="0">
                <a:solidFill>
                  <a:srgbClr val="FFFF00"/>
                </a:solidFill>
                <a:latin typeface="Comic Sans MS" pitchFamily="66" charset="0"/>
              </a:rPr>
              <a:t>».   </a:t>
            </a:r>
          </a:p>
        </p:txBody>
      </p:sp>
    </p:spTree>
    <p:extLst>
      <p:ext uri="{BB962C8B-B14F-4D97-AF65-F5344CB8AC3E}">
        <p14:creationId xmlns:p14="http://schemas.microsoft.com/office/powerpoint/2010/main" val="82657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- Τίτλος"/>
          <p:cNvSpPr>
            <a:spLocks noGrp="1"/>
          </p:cNvSpPr>
          <p:nvPr>
            <p:ph type="title"/>
          </p:nvPr>
        </p:nvSpPr>
        <p:spPr>
          <a:xfrm>
            <a:off x="714375" y="214313"/>
            <a:ext cx="7772400" cy="1143000"/>
          </a:xfrm>
        </p:spPr>
        <p:txBody>
          <a:bodyPr/>
          <a:lstStyle/>
          <a:p>
            <a:pPr eaLnBrk="1" hangingPunct="1"/>
            <a:r>
              <a:rPr lang="el-GR" altLang="el-GR" sz="2800" b="1" u="sng" smtClean="0">
                <a:solidFill>
                  <a:srgbClr val="FF33CC"/>
                </a:solidFill>
                <a:latin typeface="Comic Sans MS" pitchFamily="66" charset="0"/>
              </a:rPr>
              <a:t>Επιδράσεις της ΕΑ ή ΤΑ</a:t>
            </a:r>
          </a:p>
        </p:txBody>
      </p:sp>
      <p:sp>
        <p:nvSpPr>
          <p:cNvPr id="12291" name="2 - Θέση περιεχομένου"/>
          <p:cNvSpPr>
            <a:spLocks noGrp="1"/>
          </p:cNvSpPr>
          <p:nvPr>
            <p:ph idx="1"/>
          </p:nvPr>
        </p:nvSpPr>
        <p:spPr>
          <a:xfrm>
            <a:off x="685800" y="1285875"/>
            <a:ext cx="7772400" cy="48101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altLang="el-GR" sz="2000" smtClean="0">
                <a:solidFill>
                  <a:srgbClr val="0000FF"/>
                </a:solidFill>
                <a:latin typeface="Comic Sans MS" pitchFamily="66" charset="0"/>
              </a:rPr>
              <a:t>Οι φυσιολογικές επιδράσεις της ΕΑ ή ΤΑ εξαρτώνται από:</a:t>
            </a:r>
          </a:p>
          <a:p>
            <a:pPr eaLnBrk="1" hangingPunct="1">
              <a:buClr>
                <a:srgbClr val="FF3399"/>
              </a:buClr>
              <a:buFontTx/>
              <a:buChar char="o"/>
            </a:pPr>
            <a:r>
              <a:rPr lang="el-GR" altLang="el-GR" sz="2000" smtClean="0">
                <a:solidFill>
                  <a:srgbClr val="0000FF"/>
                </a:solidFill>
                <a:latin typeface="Comic Sans MS" pitchFamily="66" charset="0"/>
              </a:rPr>
              <a:t>το είδος </a:t>
            </a:r>
          </a:p>
          <a:p>
            <a:pPr eaLnBrk="1" hangingPunct="1">
              <a:buClr>
                <a:srgbClr val="FF3399"/>
              </a:buClr>
              <a:buFontTx/>
              <a:buChar char="o"/>
            </a:pPr>
            <a:r>
              <a:rPr lang="el-GR" altLang="el-GR" sz="2000" smtClean="0">
                <a:solidFill>
                  <a:srgbClr val="0000FF"/>
                </a:solidFill>
                <a:latin typeface="Comic Sans MS" pitchFamily="66" charset="0"/>
              </a:rPr>
              <a:t>την ποικιλία </a:t>
            </a:r>
          </a:p>
          <a:p>
            <a:pPr eaLnBrk="1" hangingPunct="1">
              <a:buClr>
                <a:srgbClr val="FF3399"/>
              </a:buClr>
              <a:buFontTx/>
              <a:buChar char="o"/>
            </a:pPr>
            <a:r>
              <a:rPr lang="el-GR" altLang="el-GR" sz="2000" smtClean="0">
                <a:solidFill>
                  <a:srgbClr val="0000FF"/>
                </a:solidFill>
                <a:latin typeface="Comic Sans MS" pitchFamily="66" charset="0"/>
              </a:rPr>
              <a:t>το φυσιολογικό στάδιο </a:t>
            </a:r>
          </a:p>
          <a:p>
            <a:pPr eaLnBrk="1" hangingPunct="1">
              <a:buClr>
                <a:srgbClr val="FF3399"/>
              </a:buClr>
              <a:buFontTx/>
              <a:buChar char="o"/>
            </a:pPr>
            <a:r>
              <a:rPr lang="el-GR" altLang="el-GR" sz="2000" smtClean="0">
                <a:solidFill>
                  <a:srgbClr val="0000FF"/>
                </a:solidFill>
                <a:latin typeface="Comic Sans MS" pitchFamily="66" charset="0"/>
              </a:rPr>
              <a:t>τη σύσταση της ατμόσφαιρας </a:t>
            </a:r>
          </a:p>
          <a:p>
            <a:pPr eaLnBrk="1" hangingPunct="1">
              <a:buClr>
                <a:srgbClr val="FF3399"/>
              </a:buClr>
              <a:buFontTx/>
              <a:buChar char="o"/>
            </a:pPr>
            <a:r>
              <a:rPr lang="el-GR" altLang="el-GR" sz="2000" smtClean="0">
                <a:solidFill>
                  <a:srgbClr val="0000FF"/>
                </a:solidFill>
                <a:latin typeface="Comic Sans MS" pitchFamily="66" charset="0"/>
              </a:rPr>
              <a:t>τη θερμοκρασία και </a:t>
            </a:r>
          </a:p>
          <a:p>
            <a:pPr eaLnBrk="1" hangingPunct="1">
              <a:buClr>
                <a:srgbClr val="FF3399"/>
              </a:buClr>
              <a:buFontTx/>
              <a:buChar char="o"/>
            </a:pPr>
            <a:r>
              <a:rPr lang="el-GR" altLang="el-GR" sz="2000" smtClean="0">
                <a:solidFill>
                  <a:srgbClr val="0000FF"/>
                </a:solidFill>
                <a:latin typeface="Comic Sans MS" pitchFamily="66" charset="0"/>
              </a:rPr>
              <a:t>τη διάρκεια διατήρησης.</a:t>
            </a:r>
          </a:p>
          <a:p>
            <a:pPr eaLnBrk="1" hangingPunct="1"/>
            <a:endParaRPr lang="el-GR" altLang="el-GR" sz="2000" smtClean="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l-GR" altLang="el-GR" sz="2000" smtClean="0">
                <a:solidFill>
                  <a:srgbClr val="FF33CC"/>
                </a:solidFill>
                <a:latin typeface="Comic Sans MS" pitchFamily="66" charset="0"/>
              </a:rPr>
              <a:t>Τα όρια ανοχής έκθεσης σε Ο</a:t>
            </a:r>
            <a:r>
              <a:rPr lang="el-GR" altLang="el-GR" sz="2000" baseline="-25000" smtClean="0">
                <a:solidFill>
                  <a:srgbClr val="FF33CC"/>
                </a:solidFill>
                <a:latin typeface="Comic Sans MS" pitchFamily="66" charset="0"/>
              </a:rPr>
              <a:t>2</a:t>
            </a:r>
            <a:r>
              <a:rPr lang="el-GR" altLang="el-GR" sz="2000" smtClean="0">
                <a:solidFill>
                  <a:srgbClr val="FF33CC"/>
                </a:solidFill>
                <a:latin typeface="Comic Sans MS" pitchFamily="66" charset="0"/>
              </a:rPr>
              <a:t> ή </a:t>
            </a:r>
            <a:r>
              <a:rPr lang="en-US" altLang="el-GR" sz="2000" smtClean="0">
                <a:solidFill>
                  <a:srgbClr val="FF33CC"/>
                </a:solidFill>
                <a:latin typeface="Comic Sans MS" pitchFamily="66" charset="0"/>
              </a:rPr>
              <a:t>CO</a:t>
            </a:r>
            <a:r>
              <a:rPr lang="en-US" altLang="el-GR" sz="2000" baseline="-25000" smtClean="0">
                <a:solidFill>
                  <a:srgbClr val="FF33CC"/>
                </a:solidFill>
                <a:latin typeface="Comic Sans MS" pitchFamily="66" charset="0"/>
              </a:rPr>
              <a:t>2</a:t>
            </a:r>
            <a:r>
              <a:rPr lang="en-US" altLang="el-GR" sz="2000" smtClean="0">
                <a:solidFill>
                  <a:srgbClr val="FF33CC"/>
                </a:solidFill>
                <a:latin typeface="Comic Sans MS" pitchFamily="66" charset="0"/>
              </a:rPr>
              <a:t> </a:t>
            </a:r>
            <a:r>
              <a:rPr lang="el-GR" altLang="el-GR" sz="2000" smtClean="0">
                <a:solidFill>
                  <a:srgbClr val="FF33CC"/>
                </a:solidFill>
                <a:latin typeface="Comic Sans MS" pitchFamily="66" charset="0"/>
              </a:rPr>
              <a:t>εξαρτώνται από το είδος.</a:t>
            </a:r>
          </a:p>
          <a:p>
            <a:pPr eaLnBrk="1" hangingPunct="1">
              <a:buFontTx/>
              <a:buNone/>
            </a:pPr>
            <a:r>
              <a:rPr lang="el-GR" altLang="el-GR" sz="2000" smtClean="0">
                <a:solidFill>
                  <a:srgbClr val="FF33CC"/>
                </a:solidFill>
                <a:latin typeface="Comic Sans MS" pitchFamily="66" charset="0"/>
              </a:rPr>
              <a:t>Συνήθως τα φρούτα δεν ανέχονται συγκεντρώσεις Ο</a:t>
            </a:r>
            <a:r>
              <a:rPr lang="el-GR" altLang="el-GR" sz="2000" baseline="-25000" smtClean="0">
                <a:solidFill>
                  <a:srgbClr val="FF33CC"/>
                </a:solidFill>
                <a:latin typeface="Comic Sans MS" pitchFamily="66" charset="0"/>
              </a:rPr>
              <a:t>2</a:t>
            </a:r>
            <a:r>
              <a:rPr lang="el-GR" altLang="el-GR" sz="2000" smtClean="0">
                <a:solidFill>
                  <a:srgbClr val="FF33CC"/>
                </a:solidFill>
                <a:latin typeface="Comic Sans MS" pitchFamily="66" charset="0"/>
              </a:rPr>
              <a:t> &lt;2% ενώ ως προς το </a:t>
            </a:r>
            <a:r>
              <a:rPr lang="en-US" altLang="el-GR" sz="2000" smtClean="0">
                <a:solidFill>
                  <a:srgbClr val="FF33CC"/>
                </a:solidFill>
                <a:latin typeface="Comic Sans MS" pitchFamily="66" charset="0"/>
              </a:rPr>
              <a:t>CO</a:t>
            </a:r>
            <a:r>
              <a:rPr lang="en-US" altLang="el-GR" sz="2000" baseline="-25000" smtClean="0">
                <a:solidFill>
                  <a:srgbClr val="FF33CC"/>
                </a:solidFill>
                <a:latin typeface="Comic Sans MS" pitchFamily="66" charset="0"/>
              </a:rPr>
              <a:t>2</a:t>
            </a:r>
            <a:r>
              <a:rPr lang="en-US" altLang="el-GR" sz="2000" smtClean="0">
                <a:solidFill>
                  <a:srgbClr val="FF33CC"/>
                </a:solidFill>
                <a:latin typeface="Comic Sans MS" pitchFamily="66" charset="0"/>
              </a:rPr>
              <a:t> </a:t>
            </a:r>
            <a:r>
              <a:rPr lang="el-GR" altLang="el-GR" sz="2000" smtClean="0">
                <a:solidFill>
                  <a:srgbClr val="FF33CC"/>
                </a:solidFill>
                <a:latin typeface="Comic Sans MS" pitchFamily="66" charset="0"/>
              </a:rPr>
              <a:t>ποικίλουν.</a:t>
            </a:r>
          </a:p>
          <a:p>
            <a:pPr eaLnBrk="1" hangingPunct="1">
              <a:buFontTx/>
              <a:buNone/>
            </a:pPr>
            <a:endParaRPr lang="el-GR" altLang="el-GR" sz="2000" smtClean="0">
              <a:solidFill>
                <a:srgbClr val="FF33CC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l-GR" altLang="el-GR" sz="2000" smtClean="0">
                <a:solidFill>
                  <a:srgbClr val="0000FF"/>
                </a:solidFill>
                <a:latin typeface="Comic Sans MS" pitchFamily="66" charset="0"/>
              </a:rPr>
              <a:t>Τα λαχανικά παρουσιάζουν μεγάλες διαφορές λόγω διαφοροποίησης των ιστών τους (ρίζες, βλαστοί, φύλλα, άνθη, καρποί). </a:t>
            </a:r>
          </a:p>
          <a:p>
            <a:pPr eaLnBrk="1" hangingPunct="1">
              <a:buFontTx/>
              <a:buNone/>
            </a:pPr>
            <a:endParaRPr lang="el-GR" altLang="el-GR" sz="2000" smtClean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4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684213" y="260350"/>
            <a:ext cx="7775575" cy="5764213"/>
          </a:xfrm>
        </p:spPr>
        <p:txBody>
          <a:bodyPr/>
          <a:lstStyle/>
          <a:p>
            <a:pPr>
              <a:buClr>
                <a:srgbClr val="FF33CC"/>
              </a:buClr>
              <a:buFont typeface="Wingdings" pitchFamily="2" charset="2"/>
              <a:buChar char="ü"/>
            </a:pPr>
            <a:r>
              <a:rPr lang="el-GR" altLang="el-GR" sz="2400" b="1" smtClean="0">
                <a:solidFill>
                  <a:srgbClr val="0000FF"/>
                </a:solidFill>
                <a:latin typeface="Comic Sans MS" pitchFamily="66" charset="0"/>
              </a:rPr>
              <a:t>Επιδράσεις στην ποιότητα</a:t>
            </a:r>
          </a:p>
          <a:p>
            <a:pPr>
              <a:buClr>
                <a:srgbClr val="FF33CC"/>
              </a:buClr>
              <a:buFont typeface="Wingdings" pitchFamily="2" charset="2"/>
              <a:buNone/>
            </a:pPr>
            <a:endParaRPr lang="el-GR" altLang="el-GR" sz="2400" b="1" smtClean="0">
              <a:solidFill>
                <a:srgbClr val="0000FF"/>
              </a:solidFill>
              <a:latin typeface="Comic Sans MS" pitchFamily="66" charset="0"/>
            </a:endParaRPr>
          </a:p>
          <a:p>
            <a:pPr>
              <a:buClr>
                <a:srgbClr val="FF33CC"/>
              </a:buClr>
              <a:buFont typeface="Wingdings" pitchFamily="2" charset="2"/>
              <a:buNone/>
            </a:pPr>
            <a:r>
              <a:rPr lang="el-GR" altLang="el-GR" sz="2000" smtClean="0">
                <a:solidFill>
                  <a:srgbClr val="FF3399"/>
                </a:solidFill>
                <a:latin typeface="Comic Sans MS" pitchFamily="66" charset="0"/>
              </a:rPr>
              <a:t>Η καθυστέρηση της ωρίμανσης με την επίδραση της ΕΑ για σύντομο διάστημα (1-4 εβδομάδες ανάλογα το είδος του καρπού) δεν έχει δυσμενή επίδραση στην ποιότητα.</a:t>
            </a:r>
          </a:p>
          <a:p>
            <a:pPr>
              <a:buClr>
                <a:srgbClr val="FF33CC"/>
              </a:buClr>
              <a:buFont typeface="Wingdings" pitchFamily="2" charset="2"/>
              <a:buNone/>
            </a:pPr>
            <a:endParaRPr lang="el-GR" altLang="el-GR" sz="2000" smtClean="0">
              <a:solidFill>
                <a:srgbClr val="FF3399"/>
              </a:solidFill>
              <a:latin typeface="Comic Sans MS" pitchFamily="66" charset="0"/>
            </a:endParaRPr>
          </a:p>
          <a:p>
            <a:pPr>
              <a:buClr>
                <a:srgbClr val="FF33CC"/>
              </a:buClr>
              <a:buFont typeface="Wingdings" pitchFamily="2" charset="2"/>
              <a:buNone/>
            </a:pPr>
            <a:r>
              <a:rPr lang="el-GR" altLang="el-GR" sz="2000" smtClean="0">
                <a:solidFill>
                  <a:srgbClr val="FF3399"/>
                </a:solidFill>
                <a:latin typeface="Comic Sans MS" pitchFamily="66" charset="0"/>
              </a:rPr>
              <a:t>Η παράταση </a:t>
            </a:r>
            <a:r>
              <a:rPr lang="el-GR" altLang="el-GR" sz="2000" u="sng" smtClean="0">
                <a:solidFill>
                  <a:srgbClr val="FF3399"/>
                </a:solidFill>
                <a:latin typeface="Comic Sans MS" pitchFamily="66" charset="0"/>
              </a:rPr>
              <a:t>του χρόνου  συντήρησης (&gt;4εβδομάδες) σε συνθήκες ΕΑ μπορεί να έχει δυσμενή επίδραση </a:t>
            </a:r>
            <a:r>
              <a:rPr lang="el-GR" altLang="el-GR" sz="2000" smtClean="0">
                <a:solidFill>
                  <a:srgbClr val="FF3399"/>
                </a:solidFill>
                <a:latin typeface="Comic Sans MS" pitchFamily="66" charset="0"/>
              </a:rPr>
              <a:t>στη ποιότητα ΓΙΑΤΙ οι καρποί μετά την έξοδό τους από τη συντήρηση ΑΥΤΗ,  δεν αναπτύσσουν τα επιθυμητά άρωμα και γεύση.</a:t>
            </a:r>
          </a:p>
          <a:p>
            <a:pPr>
              <a:buClr>
                <a:srgbClr val="FF33CC"/>
              </a:buClr>
              <a:buFont typeface="Wingdings" pitchFamily="2" charset="2"/>
              <a:buNone/>
            </a:pPr>
            <a:endParaRPr lang="el-GR" altLang="el-GR" sz="2000" smtClean="0">
              <a:solidFill>
                <a:srgbClr val="FF3399"/>
              </a:solidFill>
              <a:latin typeface="Comic Sans MS" pitchFamily="66" charset="0"/>
            </a:endParaRPr>
          </a:p>
          <a:p>
            <a:pPr>
              <a:buClr>
                <a:srgbClr val="FF33CC"/>
              </a:buClr>
              <a:buFont typeface="Wingdings" pitchFamily="2" charset="2"/>
              <a:buNone/>
            </a:pPr>
            <a:r>
              <a:rPr lang="el-GR" altLang="el-GR" sz="2000" smtClean="0">
                <a:solidFill>
                  <a:srgbClr val="0000FF"/>
                </a:solidFill>
                <a:latin typeface="Comic Sans MS" pitchFamily="66" charset="0"/>
              </a:rPr>
              <a:t>Μόνο οι </a:t>
            </a:r>
            <a:r>
              <a:rPr lang="el-GR" altLang="el-GR" sz="2000" u="sng" smtClean="0">
                <a:solidFill>
                  <a:srgbClr val="FF0000"/>
                </a:solidFill>
                <a:latin typeface="Comic Sans MS" pitchFamily="66" charset="0"/>
              </a:rPr>
              <a:t>ξηροί καρποί, τα αχλάδια και τα μήλα </a:t>
            </a:r>
            <a:r>
              <a:rPr lang="el-GR" altLang="el-GR" sz="2000" smtClean="0">
                <a:solidFill>
                  <a:srgbClr val="0000FF"/>
                </a:solidFill>
                <a:latin typeface="Comic Sans MS" pitchFamily="66" charset="0"/>
              </a:rPr>
              <a:t>μπορούν να συντηρούνται για μακρύ χρονικό διάστημα σε ΕΑ, χωρίς να μειώνεται αισθητά η ποιότητά τους. </a:t>
            </a:r>
          </a:p>
        </p:txBody>
      </p:sp>
    </p:spTree>
    <p:extLst>
      <p:ext uri="{BB962C8B-B14F-4D97-AF65-F5344CB8AC3E}">
        <p14:creationId xmlns:p14="http://schemas.microsoft.com/office/powerpoint/2010/main" val="60811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2276475"/>
            <a:ext cx="7773988" cy="731838"/>
          </a:xfrm>
        </p:spPr>
        <p:txBody>
          <a:bodyPr/>
          <a:lstStyle/>
          <a:p>
            <a:pPr eaLnBrk="1" hangingPunct="1"/>
            <a:r>
              <a:rPr lang="el-GR" altLang="el-GR" sz="4000" smtClean="0">
                <a:solidFill>
                  <a:srgbClr val="FF66FF"/>
                </a:solidFill>
                <a:latin typeface="Comic Sans MS" pitchFamily="66" charset="0"/>
              </a:rPr>
              <a:t>Φυσιολογικές επιδράσεις της </a:t>
            </a:r>
            <a:r>
              <a:rPr lang="en-US" altLang="el-GR" sz="4000" smtClean="0">
                <a:solidFill>
                  <a:srgbClr val="FF66FF"/>
                </a:solidFill>
                <a:latin typeface="Comic Sans MS" pitchFamily="66" charset="0"/>
              </a:rPr>
              <a:t/>
            </a:r>
            <a:br>
              <a:rPr lang="en-US" altLang="el-GR" sz="4000" smtClean="0">
                <a:solidFill>
                  <a:srgbClr val="FF66FF"/>
                </a:solidFill>
                <a:latin typeface="Comic Sans MS" pitchFamily="66" charset="0"/>
              </a:rPr>
            </a:br>
            <a:r>
              <a:rPr lang="el-GR" altLang="el-GR" sz="4000" smtClean="0">
                <a:solidFill>
                  <a:srgbClr val="FF66FF"/>
                </a:solidFill>
                <a:latin typeface="Comic Sans MS" pitchFamily="66" charset="0"/>
              </a:rPr>
              <a:t>ΤΑ ή ΕΑ</a:t>
            </a:r>
          </a:p>
        </p:txBody>
      </p:sp>
    </p:spTree>
    <p:extLst>
      <p:ext uri="{BB962C8B-B14F-4D97-AF65-F5344CB8AC3E}">
        <p14:creationId xmlns:p14="http://schemas.microsoft.com/office/powerpoint/2010/main" val="149161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888" y="1125538"/>
            <a:ext cx="7129462" cy="51831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altLang="el-GR" sz="2400" b="1" u="sng" smtClean="0">
                <a:solidFill>
                  <a:srgbClr val="9966FF"/>
                </a:solidFill>
                <a:latin typeface="Comic Sans MS" pitchFamily="66" charset="0"/>
              </a:rPr>
              <a:t>Επίδραση της μειωμένης συγκέντρωσης Ο</a:t>
            </a:r>
            <a:r>
              <a:rPr lang="el-GR" altLang="el-GR" sz="2400" b="1" baseline="-25000" smtClean="0">
                <a:solidFill>
                  <a:srgbClr val="9966FF"/>
                </a:solidFill>
                <a:latin typeface="Comic Sans MS" pitchFamily="66" charset="0"/>
              </a:rPr>
              <a:t>2</a:t>
            </a:r>
          </a:p>
          <a:p>
            <a:pPr eaLnBrk="1" hangingPunct="1">
              <a:buFontTx/>
              <a:buNone/>
            </a:pPr>
            <a:endParaRPr lang="el-GR" altLang="el-GR" sz="2400" b="1" u="sng" baseline="-25000" smtClean="0">
              <a:solidFill>
                <a:srgbClr val="9966FF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l-GR" altLang="el-GR" sz="2400" b="1" smtClean="0">
                <a:solidFill>
                  <a:srgbClr val="0066FF"/>
                </a:solidFill>
                <a:latin typeface="Comic Sans MS" pitchFamily="66" charset="0"/>
              </a:rPr>
              <a:t>Αξιοσημείωτες αλλαγές συμβαίνουν μόνο όταν το ατμοσφαιρικό Ο</a:t>
            </a:r>
            <a:r>
              <a:rPr lang="el-GR" altLang="el-GR" sz="2400" b="1" baseline="-25000" smtClean="0">
                <a:solidFill>
                  <a:srgbClr val="0066FF"/>
                </a:solidFill>
                <a:latin typeface="Comic Sans MS" pitchFamily="66" charset="0"/>
              </a:rPr>
              <a:t>2</a:t>
            </a:r>
            <a:r>
              <a:rPr lang="el-GR" altLang="el-GR" sz="2400" b="1" smtClean="0">
                <a:solidFill>
                  <a:srgbClr val="0066FF"/>
                </a:solidFill>
                <a:latin typeface="Comic Sans MS" pitchFamily="66" charset="0"/>
              </a:rPr>
              <a:t> ελαττωθεί αισθητά &lt;10%.</a:t>
            </a:r>
          </a:p>
          <a:p>
            <a:pPr eaLnBrk="1" hangingPunct="1">
              <a:buFontTx/>
              <a:buNone/>
            </a:pPr>
            <a:endParaRPr lang="el-GR" altLang="el-GR" sz="2400" b="1" smtClean="0">
              <a:solidFill>
                <a:srgbClr val="0066FF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l-GR" altLang="el-GR" sz="2400" b="1" smtClean="0">
                <a:solidFill>
                  <a:srgbClr val="0066FF"/>
                </a:solidFill>
                <a:latin typeface="Comic Sans MS" pitchFamily="66" charset="0"/>
              </a:rPr>
              <a:t>Όταν το Ο</a:t>
            </a:r>
            <a:r>
              <a:rPr lang="el-GR" altLang="el-GR" sz="2400" b="1" baseline="-25000" smtClean="0">
                <a:solidFill>
                  <a:srgbClr val="0066FF"/>
                </a:solidFill>
                <a:latin typeface="Comic Sans MS" pitchFamily="66" charset="0"/>
              </a:rPr>
              <a:t>2</a:t>
            </a:r>
            <a:r>
              <a:rPr lang="el-GR" altLang="el-GR" sz="2400" b="1" smtClean="0">
                <a:solidFill>
                  <a:srgbClr val="0066FF"/>
                </a:solidFill>
                <a:latin typeface="Comic Sans MS" pitchFamily="66" charset="0"/>
              </a:rPr>
              <a:t> ελαττωθεί &lt;8% η παραγωγή αλλά και η δράση του </a:t>
            </a:r>
            <a:r>
              <a:rPr lang="en-US" altLang="el-GR" sz="2400" b="1" smtClean="0">
                <a:solidFill>
                  <a:srgbClr val="0066FF"/>
                </a:solidFill>
                <a:latin typeface="Comic Sans MS" pitchFamily="66" charset="0"/>
              </a:rPr>
              <a:t>C</a:t>
            </a:r>
            <a:r>
              <a:rPr lang="en-US" altLang="el-GR" sz="2400" b="1" baseline="-25000" smtClean="0">
                <a:solidFill>
                  <a:srgbClr val="0066FF"/>
                </a:solidFill>
                <a:latin typeface="Comic Sans MS" pitchFamily="66" charset="0"/>
              </a:rPr>
              <a:t>2</a:t>
            </a:r>
            <a:r>
              <a:rPr lang="en-US" altLang="el-GR" sz="2400" b="1" smtClean="0">
                <a:solidFill>
                  <a:srgbClr val="0066FF"/>
                </a:solidFill>
                <a:latin typeface="Comic Sans MS" pitchFamily="66" charset="0"/>
              </a:rPr>
              <a:t>H</a:t>
            </a:r>
            <a:r>
              <a:rPr lang="el-GR" altLang="el-GR" sz="2400" b="1" baseline="-25000" smtClean="0">
                <a:solidFill>
                  <a:srgbClr val="0066FF"/>
                </a:solidFill>
                <a:latin typeface="Comic Sans MS" pitchFamily="66" charset="0"/>
              </a:rPr>
              <a:t>4</a:t>
            </a:r>
            <a:r>
              <a:rPr lang="en-US" altLang="el-GR" sz="2400" b="1" smtClean="0">
                <a:solidFill>
                  <a:srgbClr val="0066FF"/>
                </a:solidFill>
                <a:latin typeface="Comic Sans MS" pitchFamily="66" charset="0"/>
              </a:rPr>
              <a:t> </a:t>
            </a:r>
            <a:r>
              <a:rPr lang="el-GR" altLang="el-GR" sz="2400" b="1" smtClean="0">
                <a:solidFill>
                  <a:srgbClr val="0066FF"/>
                </a:solidFill>
                <a:latin typeface="Comic Sans MS" pitchFamily="66" charset="0"/>
              </a:rPr>
              <a:t>αναστέλλεται σημαντικά σε ακτινίδια, αβοκάντο, μήλα κ.α.</a:t>
            </a:r>
          </a:p>
          <a:p>
            <a:pPr eaLnBrk="1" hangingPunct="1">
              <a:buFontTx/>
              <a:buNone/>
            </a:pPr>
            <a:endParaRPr lang="el-GR" altLang="el-GR" sz="2400" b="1" smtClean="0">
              <a:solidFill>
                <a:srgbClr val="0066FF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l-GR" altLang="el-GR" sz="2400" b="1" smtClean="0">
                <a:solidFill>
                  <a:srgbClr val="0066FF"/>
                </a:solidFill>
                <a:latin typeface="Comic Sans MS" pitchFamily="66" charset="0"/>
              </a:rPr>
              <a:t>Αυτό οδηγεί σε παρεμπόδιση της ωρίμανσης των καρπών.</a:t>
            </a:r>
          </a:p>
          <a:p>
            <a:pPr eaLnBrk="1" hangingPunct="1">
              <a:buFontTx/>
              <a:buNone/>
            </a:pPr>
            <a:endParaRPr lang="el-GR" altLang="el-GR" sz="2400" b="1" smtClean="0">
              <a:solidFill>
                <a:srgbClr val="0066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39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" y="214313"/>
            <a:ext cx="8804275" cy="62865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altLang="el-GR" sz="2400" u="sng" smtClean="0">
                <a:solidFill>
                  <a:srgbClr val="CC0099"/>
                </a:solidFill>
                <a:latin typeface="Comic Sans MS" pitchFamily="66" charset="0"/>
              </a:rPr>
              <a:t>Ισχυρή καταπόνηση χαμηλού </a:t>
            </a:r>
            <a:r>
              <a:rPr lang="el-GR" altLang="el-GR" sz="2400" b="1" u="sng" smtClean="0">
                <a:solidFill>
                  <a:srgbClr val="CC0099"/>
                </a:solidFill>
                <a:latin typeface="Comic Sans MS" pitchFamily="66" charset="0"/>
              </a:rPr>
              <a:t>Ο</a:t>
            </a:r>
            <a:r>
              <a:rPr lang="el-GR" altLang="el-GR" sz="2400" b="1" baseline="-25000" smtClean="0">
                <a:solidFill>
                  <a:srgbClr val="CC0099"/>
                </a:solidFill>
                <a:latin typeface="Comic Sans MS" pitchFamily="66" charset="0"/>
              </a:rPr>
              <a:t>2</a:t>
            </a:r>
          </a:p>
          <a:p>
            <a:pPr eaLnBrk="1" hangingPunct="1">
              <a:buFontTx/>
              <a:buNone/>
            </a:pPr>
            <a:endParaRPr lang="el-GR" altLang="el-GR" sz="2400" b="1" u="sng" baseline="-25000" smtClean="0">
              <a:solidFill>
                <a:srgbClr val="CC0099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l-GR" altLang="el-GR" sz="2000" smtClean="0">
                <a:solidFill>
                  <a:srgbClr val="0066FF"/>
                </a:solidFill>
                <a:latin typeface="Comic Sans MS" pitchFamily="66" charset="0"/>
              </a:rPr>
              <a:t>Δημιουργούνται αναερόβιες συνθήκες και αν συνεχιστεί η κατάσταση για πολύ χρόνο οι ζημιές δεν είναι αναστρέψιμες,</a:t>
            </a:r>
          </a:p>
          <a:p>
            <a:pPr eaLnBrk="1" hangingPunct="1">
              <a:buFontTx/>
              <a:buNone/>
            </a:pPr>
            <a:r>
              <a:rPr lang="el-GR" altLang="el-GR" sz="2000" smtClean="0">
                <a:solidFill>
                  <a:srgbClr val="0066FF"/>
                </a:solidFill>
                <a:latin typeface="Comic Sans MS" pitchFamily="66" charset="0"/>
              </a:rPr>
              <a:t> με αποτέλεσμα </a:t>
            </a:r>
            <a:r>
              <a:rPr lang="el-GR" altLang="el-GR" sz="2000" u="sng" smtClean="0">
                <a:solidFill>
                  <a:srgbClr val="0066FF"/>
                </a:solidFill>
                <a:latin typeface="Comic Sans MS" pitchFamily="66" charset="0"/>
              </a:rPr>
              <a:t>την υποβάθμιση του προϊόντος.</a:t>
            </a:r>
            <a:r>
              <a:rPr lang="el-GR" altLang="el-GR" sz="2400" u="sng" smtClean="0">
                <a:solidFill>
                  <a:srgbClr val="0066FF"/>
                </a:solidFill>
                <a:latin typeface="Comic Sans MS" pitchFamily="66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l-GR" altLang="el-GR" sz="2000" smtClean="0">
                <a:solidFill>
                  <a:srgbClr val="FF0000"/>
                </a:solidFill>
                <a:latin typeface="Comic Sans MS" pitchFamily="66" charset="0"/>
              </a:rPr>
              <a:t>Οι αναερόβιες συνθήκες οδηγούν στη σύνθεση αιθανόλης και ακεταλδεΰδης που είναι τοξικά για τα κύτταρα, </a:t>
            </a:r>
          </a:p>
          <a:p>
            <a:pPr eaLnBrk="1" hangingPunct="1">
              <a:buFontTx/>
              <a:buNone/>
            </a:pPr>
            <a:r>
              <a:rPr lang="el-GR" altLang="el-GR" sz="2000" smtClean="0">
                <a:solidFill>
                  <a:srgbClr val="FF0000"/>
                </a:solidFill>
                <a:latin typeface="Comic Sans MS" pitchFamily="66" charset="0"/>
              </a:rPr>
              <a:t>γιατί συντελούν στην αποδιοργάνωση των κυτταρικών μεμβρανών.</a:t>
            </a:r>
          </a:p>
          <a:p>
            <a:pPr eaLnBrk="1" hangingPunct="1">
              <a:buFontTx/>
              <a:buNone/>
            </a:pPr>
            <a:endParaRPr lang="el-GR" altLang="el-GR" sz="2400" u="sng" smtClean="0">
              <a:solidFill>
                <a:srgbClr val="0066FF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l-GR" altLang="el-GR" sz="2400" u="sng" smtClean="0">
                <a:solidFill>
                  <a:srgbClr val="CC0099"/>
                </a:solidFill>
                <a:latin typeface="Comic Sans MS" pitchFamily="66" charset="0"/>
              </a:rPr>
              <a:t>Μέτρια καταπόνηση μειωμένου </a:t>
            </a:r>
            <a:r>
              <a:rPr lang="el-GR" altLang="el-GR" sz="2400" b="1" u="sng" smtClean="0">
                <a:solidFill>
                  <a:srgbClr val="CC0099"/>
                </a:solidFill>
                <a:latin typeface="Comic Sans MS" pitchFamily="66" charset="0"/>
              </a:rPr>
              <a:t>Ο</a:t>
            </a:r>
            <a:r>
              <a:rPr lang="el-GR" altLang="el-GR" sz="2400" b="1" baseline="-25000" smtClean="0">
                <a:solidFill>
                  <a:srgbClr val="CC0099"/>
                </a:solidFill>
                <a:latin typeface="Comic Sans MS" pitchFamily="66" charset="0"/>
              </a:rPr>
              <a:t>2</a:t>
            </a:r>
          </a:p>
          <a:p>
            <a:pPr eaLnBrk="1" hangingPunct="1">
              <a:buFontTx/>
              <a:buNone/>
            </a:pPr>
            <a:r>
              <a:rPr lang="el-GR" altLang="el-GR" sz="2400" baseline="-25000" smtClean="0">
                <a:solidFill>
                  <a:srgbClr val="0066FF"/>
                </a:solidFill>
                <a:latin typeface="Comic Sans MS" pitchFamily="66" charset="0"/>
              </a:rPr>
              <a:t> </a:t>
            </a:r>
            <a:r>
              <a:rPr lang="el-GR" altLang="el-GR" sz="2000" smtClean="0">
                <a:solidFill>
                  <a:srgbClr val="0066FF"/>
                </a:solidFill>
                <a:latin typeface="Comic Sans MS" pitchFamily="66" charset="0"/>
              </a:rPr>
              <a:t>Υποβάθμιση ποιότητας (άρωμα, γεύση).</a:t>
            </a:r>
          </a:p>
          <a:p>
            <a:pPr eaLnBrk="1" hangingPunct="1">
              <a:buFontTx/>
              <a:buNone/>
            </a:pPr>
            <a:endParaRPr lang="el-GR" altLang="el-GR" sz="2000" smtClean="0">
              <a:solidFill>
                <a:srgbClr val="0066FF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l-GR" altLang="el-GR" sz="2400" u="sng" smtClean="0">
                <a:solidFill>
                  <a:srgbClr val="CC0099"/>
                </a:solidFill>
                <a:latin typeface="Comic Sans MS" pitchFamily="66" charset="0"/>
              </a:rPr>
              <a:t>Ελαφριά καταπόνηση μειωμένου Ο</a:t>
            </a:r>
            <a:r>
              <a:rPr lang="el-GR" altLang="el-GR" sz="2400" b="1" baseline="-25000" smtClean="0">
                <a:solidFill>
                  <a:srgbClr val="CC0099"/>
                </a:solidFill>
                <a:latin typeface="Comic Sans MS" pitchFamily="66" charset="0"/>
              </a:rPr>
              <a:t>2</a:t>
            </a:r>
          </a:p>
          <a:p>
            <a:pPr eaLnBrk="1" hangingPunct="1">
              <a:buFontTx/>
              <a:buNone/>
            </a:pPr>
            <a:r>
              <a:rPr lang="el-GR" altLang="el-GR" sz="2000" smtClean="0">
                <a:solidFill>
                  <a:srgbClr val="0066FF"/>
                </a:solidFill>
                <a:latin typeface="Comic Sans MS" pitchFamily="66" charset="0"/>
              </a:rPr>
              <a:t>Οι επιδράσεις είναι αντιστρέψιμες χωρίς ζημιές και το αποτέλεσμα είναι θετικό ως προς τη συντηρησιμότητα και τη διατήρηση της ποιότητας του προϊόντος.  </a:t>
            </a:r>
          </a:p>
          <a:p>
            <a:pPr eaLnBrk="1" hangingPunct="1">
              <a:buFontTx/>
              <a:buNone/>
            </a:pPr>
            <a:endParaRPr lang="el-GR" altLang="el-GR" sz="2400" u="sng" smtClean="0">
              <a:solidFill>
                <a:srgbClr val="0066FF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l-GR" altLang="el-GR" sz="2400" u="sng" smtClean="0">
              <a:solidFill>
                <a:srgbClr val="0066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37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404813"/>
            <a:ext cx="8928100" cy="3527425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Tx/>
              <a:buNone/>
            </a:pPr>
            <a:r>
              <a:rPr lang="el-GR" altLang="el-GR" sz="2800" u="sng" smtClean="0">
                <a:solidFill>
                  <a:srgbClr val="CC0099"/>
                </a:solidFill>
                <a:latin typeface="Comic Sans MS" pitchFamily="66" charset="0"/>
              </a:rPr>
              <a:t>Στα πιο ογκώδη και συμπαγή προϊόντα </a:t>
            </a:r>
            <a:endParaRPr lang="en-US" altLang="el-GR" sz="2800" u="sng" smtClean="0">
              <a:solidFill>
                <a:srgbClr val="CC0099"/>
              </a:solidFill>
              <a:latin typeface="Comic Sans MS" pitchFamily="66" charset="0"/>
            </a:endParaRP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l-GR" altLang="el-GR" sz="2800" smtClean="0">
                <a:solidFill>
                  <a:srgbClr val="CC0099"/>
                </a:solidFill>
                <a:latin typeface="Comic Sans MS" pitchFamily="66" charset="0"/>
              </a:rPr>
              <a:t>υπάρχει ο κίνδυνος να αναπτυχθούν στο εσωτερικό τους πολύ μειωμένες συγκεντρώσεις Ο</a:t>
            </a:r>
            <a:r>
              <a:rPr lang="el-GR" altLang="el-GR" sz="2400" b="1" baseline="-25000" smtClean="0">
                <a:solidFill>
                  <a:srgbClr val="CC0099"/>
                </a:solidFill>
                <a:latin typeface="Comic Sans MS" pitchFamily="66" charset="0"/>
              </a:rPr>
              <a:t>2</a:t>
            </a:r>
            <a:r>
              <a:rPr lang="el-GR" altLang="el-GR" sz="2800" smtClean="0">
                <a:solidFill>
                  <a:srgbClr val="CC0099"/>
                </a:solidFill>
                <a:latin typeface="Comic Sans MS" pitchFamily="66" charset="0"/>
              </a:rPr>
              <a:t> </a:t>
            </a:r>
            <a:endParaRPr lang="en-US" altLang="el-GR" sz="2800" smtClean="0">
              <a:solidFill>
                <a:srgbClr val="CC0099"/>
              </a:solidFill>
              <a:latin typeface="Comic Sans MS" pitchFamily="66" charset="0"/>
            </a:endParaRPr>
          </a:p>
          <a:p>
            <a:pPr algn="ctr" eaLnBrk="1" hangingPunct="1">
              <a:lnSpc>
                <a:spcPct val="130000"/>
              </a:lnSpc>
              <a:buFontTx/>
              <a:buNone/>
            </a:pPr>
            <a:r>
              <a:rPr lang="el-GR" altLang="el-GR" sz="2800" smtClean="0">
                <a:solidFill>
                  <a:srgbClr val="CC0099"/>
                </a:solidFill>
                <a:latin typeface="Comic Sans MS" pitchFamily="66" charset="0"/>
              </a:rPr>
              <a:t>και γι’ αυτό </a:t>
            </a:r>
            <a:endParaRPr lang="en-US" altLang="el-GR" sz="2800" smtClean="0">
              <a:solidFill>
                <a:srgbClr val="CC0099"/>
              </a:solidFill>
              <a:latin typeface="Comic Sans MS" pitchFamily="66" charset="0"/>
            </a:endParaRPr>
          </a:p>
          <a:p>
            <a:pPr algn="ctr" eaLnBrk="1" hangingPunct="1">
              <a:lnSpc>
                <a:spcPct val="130000"/>
              </a:lnSpc>
              <a:buFontTx/>
              <a:buNone/>
            </a:pPr>
            <a:r>
              <a:rPr lang="el-GR" altLang="el-GR" sz="2800" smtClean="0">
                <a:solidFill>
                  <a:srgbClr val="CC0099"/>
                </a:solidFill>
                <a:latin typeface="Comic Sans MS" pitchFamily="66" charset="0"/>
              </a:rPr>
              <a:t>απαιτούν</a:t>
            </a:r>
            <a:r>
              <a:rPr lang="en-US" altLang="el-GR" sz="2800" smtClean="0">
                <a:solidFill>
                  <a:srgbClr val="CC0099"/>
                </a:solidFill>
                <a:latin typeface="Comic Sans MS" pitchFamily="66" charset="0"/>
              </a:rPr>
              <a:t>:</a:t>
            </a:r>
            <a:r>
              <a:rPr lang="el-GR" altLang="el-GR" sz="2800" smtClean="0">
                <a:solidFill>
                  <a:srgbClr val="CC0099"/>
                </a:solidFill>
                <a:latin typeface="Comic Sans MS" pitchFamily="66" charset="0"/>
              </a:rPr>
              <a:t> </a:t>
            </a:r>
            <a:endParaRPr lang="en-US" altLang="el-GR" sz="2800" smtClean="0">
              <a:solidFill>
                <a:srgbClr val="CC0099"/>
              </a:solidFill>
              <a:latin typeface="Comic Sans MS" pitchFamily="66" charset="0"/>
            </a:endParaRP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l-GR" altLang="el-GR" sz="2800" u="sng" smtClean="0">
                <a:solidFill>
                  <a:srgbClr val="CC0099"/>
                </a:solidFill>
                <a:latin typeface="Comic Sans MS" pitchFamily="66" charset="0"/>
              </a:rPr>
              <a:t>πολύ </a:t>
            </a:r>
            <a:r>
              <a:rPr lang="en-US" altLang="el-GR" sz="2800" u="sng" smtClean="0">
                <a:solidFill>
                  <a:srgbClr val="CC0099"/>
                </a:solidFill>
                <a:latin typeface="Comic Sans MS" pitchFamily="66" charset="0"/>
              </a:rPr>
              <a:t>XAMH</a:t>
            </a:r>
            <a:r>
              <a:rPr lang="el-GR" altLang="el-GR" sz="2800" u="sng" smtClean="0">
                <a:solidFill>
                  <a:srgbClr val="CC0099"/>
                </a:solidFill>
                <a:latin typeface="Comic Sans MS" pitchFamily="66" charset="0"/>
              </a:rPr>
              <a:t>Λ</a:t>
            </a:r>
            <a:r>
              <a:rPr lang="en-US" altLang="el-GR" sz="2800" u="sng" smtClean="0">
                <a:solidFill>
                  <a:srgbClr val="CC0099"/>
                </a:solidFill>
                <a:latin typeface="Comic Sans MS" pitchFamily="66" charset="0"/>
              </a:rPr>
              <a:t>OTE</a:t>
            </a:r>
            <a:r>
              <a:rPr lang="el-GR" altLang="el-GR" sz="2800" u="sng" smtClean="0">
                <a:solidFill>
                  <a:srgbClr val="CC0099"/>
                </a:solidFill>
                <a:latin typeface="Comic Sans MS" pitchFamily="66" charset="0"/>
              </a:rPr>
              <a:t>Ρ</a:t>
            </a:r>
            <a:r>
              <a:rPr lang="en-US" altLang="el-GR" sz="2800" u="sng" smtClean="0">
                <a:solidFill>
                  <a:srgbClr val="CC0099"/>
                </a:solidFill>
                <a:latin typeface="Comic Sans MS" pitchFamily="66" charset="0"/>
              </a:rPr>
              <a:t>E</a:t>
            </a:r>
            <a:r>
              <a:rPr lang="el-GR" altLang="el-GR" sz="2800" u="sng" smtClean="0">
                <a:solidFill>
                  <a:srgbClr val="CC0099"/>
                </a:solidFill>
                <a:latin typeface="Comic Sans MS" pitchFamily="66" charset="0"/>
              </a:rPr>
              <a:t>Σ</a:t>
            </a:r>
            <a:r>
              <a:rPr lang="en-US" altLang="el-GR" sz="2800" u="sng" smtClean="0">
                <a:solidFill>
                  <a:srgbClr val="CC0099"/>
                </a:solidFill>
                <a:latin typeface="Comic Sans MS" pitchFamily="66" charset="0"/>
              </a:rPr>
              <a:t> </a:t>
            </a:r>
            <a:r>
              <a:rPr lang="el-GR" altLang="el-GR" sz="2800" u="sng" smtClean="0">
                <a:solidFill>
                  <a:srgbClr val="CC0099"/>
                </a:solidFill>
                <a:latin typeface="Comic Sans MS" pitchFamily="66" charset="0"/>
              </a:rPr>
              <a:t>εξωτερικές συγκεντρώσεις Ο</a:t>
            </a:r>
            <a:r>
              <a:rPr lang="el-GR" altLang="el-GR" sz="2400" b="1" u="sng" baseline="-25000" smtClean="0">
                <a:solidFill>
                  <a:srgbClr val="CC0099"/>
                </a:solidFill>
                <a:latin typeface="Comic Sans MS" pitchFamily="66" charset="0"/>
              </a:rPr>
              <a:t>2</a:t>
            </a:r>
            <a:r>
              <a:rPr lang="el-GR" altLang="el-GR" sz="2800" u="sng" smtClean="0">
                <a:solidFill>
                  <a:srgbClr val="CC0099"/>
                </a:solidFill>
                <a:latin typeface="Comic Sans MS" pitchFamily="66" charset="0"/>
              </a:rPr>
              <a:t> </a:t>
            </a:r>
            <a:endParaRPr lang="en-US" altLang="el-GR" sz="2800" u="sng" smtClean="0">
              <a:solidFill>
                <a:srgbClr val="CC0099"/>
              </a:solidFill>
              <a:latin typeface="Comic Sans MS" pitchFamily="66" charset="0"/>
            </a:endParaRP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l-GR" altLang="el-GR" sz="2800" smtClean="0">
                <a:solidFill>
                  <a:srgbClr val="CC0099"/>
                </a:solidFill>
                <a:latin typeface="Comic Sans MS" pitchFamily="66" charset="0"/>
              </a:rPr>
              <a:t>σε σχέση με τα μικρού όγκου </a:t>
            </a:r>
            <a:r>
              <a:rPr lang="el-GR" altLang="el-GR" sz="2800" u="sng" smtClean="0">
                <a:solidFill>
                  <a:srgbClr val="CC0099"/>
                </a:solidFill>
                <a:latin typeface="Comic Sans MS" pitchFamily="66" charset="0"/>
              </a:rPr>
              <a:t>προϊόντα </a:t>
            </a:r>
            <a:r>
              <a:rPr lang="el-GR" altLang="el-GR" sz="2800" smtClean="0">
                <a:solidFill>
                  <a:srgbClr val="CC0099"/>
                </a:solidFill>
                <a:latin typeface="Comic Sans MS" pitchFamily="66" charset="0"/>
              </a:rPr>
              <a:t>και τα λιγότερο συμπαγή.  </a:t>
            </a:r>
          </a:p>
        </p:txBody>
      </p:sp>
    </p:spTree>
    <p:extLst>
      <p:ext uri="{BB962C8B-B14F-4D97-AF65-F5344CB8AC3E}">
        <p14:creationId xmlns:p14="http://schemas.microsoft.com/office/powerpoint/2010/main" val="259142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- Τίτλος"/>
          <p:cNvSpPr>
            <a:spLocks noGrp="1"/>
          </p:cNvSpPr>
          <p:nvPr>
            <p:ph type="title"/>
          </p:nvPr>
        </p:nvSpPr>
        <p:spPr>
          <a:xfrm>
            <a:off x="685800" y="285750"/>
            <a:ext cx="7815263" cy="1071563"/>
          </a:xfrm>
        </p:spPr>
        <p:txBody>
          <a:bodyPr/>
          <a:lstStyle/>
          <a:p>
            <a:pPr eaLnBrk="1" hangingPunct="1"/>
            <a:r>
              <a:rPr lang="el-GR" altLang="el-GR" sz="2800" b="1" u="sng" smtClean="0">
                <a:solidFill>
                  <a:srgbClr val="9966FF"/>
                </a:solidFill>
                <a:latin typeface="Comic Sans MS" pitchFamily="66" charset="0"/>
              </a:rPr>
              <a:t/>
            </a:r>
            <a:br>
              <a:rPr lang="el-GR" altLang="el-GR" sz="2800" b="1" u="sng" smtClean="0">
                <a:solidFill>
                  <a:srgbClr val="9966FF"/>
                </a:solidFill>
                <a:latin typeface="Comic Sans MS" pitchFamily="66" charset="0"/>
              </a:rPr>
            </a:br>
            <a:r>
              <a:rPr lang="el-GR" altLang="el-GR" sz="2800" b="1" u="sng" smtClean="0">
                <a:solidFill>
                  <a:srgbClr val="CC0099"/>
                </a:solidFill>
                <a:latin typeface="Comic Sans MS" pitchFamily="66" charset="0"/>
              </a:rPr>
              <a:t>Ευνοϊκές επιδράσεις </a:t>
            </a:r>
            <a:br>
              <a:rPr lang="el-GR" altLang="el-GR" sz="2800" b="1" u="sng" smtClean="0">
                <a:solidFill>
                  <a:srgbClr val="CC0099"/>
                </a:solidFill>
                <a:latin typeface="Comic Sans MS" pitchFamily="66" charset="0"/>
              </a:rPr>
            </a:br>
            <a:r>
              <a:rPr lang="el-GR" altLang="el-GR" sz="2800" b="1" u="sng" smtClean="0">
                <a:solidFill>
                  <a:srgbClr val="CC0099"/>
                </a:solidFill>
                <a:latin typeface="Comic Sans MS" pitchFamily="66" charset="0"/>
              </a:rPr>
              <a:t>από τη μειωμένη συγκέντρωση Ο</a:t>
            </a:r>
            <a:r>
              <a:rPr lang="el-GR" altLang="el-GR" sz="2800" b="1" baseline="-25000" smtClean="0">
                <a:solidFill>
                  <a:srgbClr val="CC0099"/>
                </a:solidFill>
                <a:latin typeface="Comic Sans MS" pitchFamily="66" charset="0"/>
              </a:rPr>
              <a:t>2</a:t>
            </a:r>
            <a:r>
              <a:rPr lang="el-GR" altLang="el-GR" b="1" u="sng" baseline="-25000" smtClean="0">
                <a:solidFill>
                  <a:srgbClr val="CC0099"/>
                </a:solidFill>
                <a:latin typeface="Comic Sans MS" pitchFamily="66" charset="0"/>
              </a:rPr>
              <a:t/>
            </a:r>
            <a:br>
              <a:rPr lang="el-GR" altLang="el-GR" b="1" u="sng" baseline="-25000" smtClean="0">
                <a:solidFill>
                  <a:srgbClr val="CC0099"/>
                </a:solidFill>
                <a:latin typeface="Comic Sans MS" pitchFamily="66" charset="0"/>
              </a:rPr>
            </a:br>
            <a:endParaRPr lang="el-GR" altLang="el-GR" smtClean="0">
              <a:solidFill>
                <a:srgbClr val="CC0099"/>
              </a:solidFill>
            </a:endParaRPr>
          </a:p>
        </p:txBody>
      </p:sp>
      <p:sp>
        <p:nvSpPr>
          <p:cNvPr id="18435" name="2 - Θέση περιεχομένου"/>
          <p:cNvSpPr>
            <a:spLocks noGrp="1"/>
          </p:cNvSpPr>
          <p:nvPr>
            <p:ph idx="1"/>
          </p:nvPr>
        </p:nvSpPr>
        <p:spPr>
          <a:xfrm>
            <a:off x="685800" y="1428750"/>
            <a:ext cx="7772400" cy="4667250"/>
          </a:xfrm>
        </p:spPr>
        <p:txBody>
          <a:bodyPr/>
          <a:lstStyle/>
          <a:p>
            <a:pPr eaLnBrk="1" hangingPunct="1">
              <a:buClr>
                <a:srgbClr val="FF33CC"/>
              </a:buClr>
              <a:buFont typeface="Wingdings" pitchFamily="2" charset="2"/>
              <a:buChar char="ü"/>
            </a:pPr>
            <a:r>
              <a:rPr lang="el-GR" altLang="el-GR" sz="2000" smtClean="0">
                <a:solidFill>
                  <a:srgbClr val="0033CC"/>
                </a:solidFill>
                <a:latin typeface="Comic Sans MS" pitchFamily="66" charset="0"/>
              </a:rPr>
              <a:t>Μείωση μεταβολικών αντιδράσεων στα συγκομισμένα προϊόντα (</a:t>
            </a:r>
            <a:r>
              <a:rPr lang="el-GR" altLang="el-GR" sz="2000" u="sng" smtClean="0">
                <a:solidFill>
                  <a:srgbClr val="0033CC"/>
                </a:solidFill>
                <a:latin typeface="Comic Sans MS" pitchFamily="66" charset="0"/>
              </a:rPr>
              <a:t>μείωση αναπνοής, μείωση απωλειών σε αναπνευστικό υπόστρωμα, περιορισμός απώλειας ποιότητας, παράταση ζωής συγκομισμένων προϊόντων</a:t>
            </a:r>
            <a:r>
              <a:rPr lang="el-GR" altLang="el-GR" sz="2000" smtClean="0">
                <a:solidFill>
                  <a:srgbClr val="0033CC"/>
                </a:solidFill>
                <a:latin typeface="Comic Sans MS" pitchFamily="66" charset="0"/>
              </a:rPr>
              <a:t>).</a:t>
            </a:r>
          </a:p>
          <a:p>
            <a:pPr eaLnBrk="1" hangingPunct="1"/>
            <a:endParaRPr lang="el-GR" altLang="el-GR" sz="2000" smtClean="0">
              <a:solidFill>
                <a:srgbClr val="0033CC"/>
              </a:solidFill>
              <a:latin typeface="Comic Sans MS" pitchFamily="66" charset="0"/>
            </a:endParaRPr>
          </a:p>
          <a:p>
            <a:pPr eaLnBrk="1" hangingPunct="1">
              <a:buClr>
                <a:srgbClr val="FF33CC"/>
              </a:buClr>
              <a:buFont typeface="Wingdings" pitchFamily="2" charset="2"/>
              <a:buChar char="ü"/>
            </a:pPr>
            <a:r>
              <a:rPr lang="el-GR" altLang="el-GR" sz="2000" smtClean="0">
                <a:solidFill>
                  <a:srgbClr val="0033CC"/>
                </a:solidFill>
                <a:latin typeface="Comic Sans MS" pitchFamily="66" charset="0"/>
              </a:rPr>
              <a:t>Επιβράδυνση ωρίμανσης και </a:t>
            </a:r>
            <a:r>
              <a:rPr lang="el-GR" altLang="el-GR" sz="2000" u="sng" smtClean="0">
                <a:solidFill>
                  <a:srgbClr val="0033CC"/>
                </a:solidFill>
                <a:latin typeface="Comic Sans MS" pitchFamily="66" charset="0"/>
              </a:rPr>
              <a:t>κυρίως μαλακώματος της σάρκας, διάσπασης χλωροφύλλης</a:t>
            </a:r>
            <a:r>
              <a:rPr lang="el-GR" altLang="el-GR" sz="2000" smtClean="0">
                <a:solidFill>
                  <a:srgbClr val="0033CC"/>
                </a:solidFill>
                <a:latin typeface="Comic Sans MS" pitchFamily="66" charset="0"/>
              </a:rPr>
              <a:t> και άλλων φυσιολογικών αντιδράσεων.</a:t>
            </a:r>
          </a:p>
          <a:p>
            <a:pPr eaLnBrk="1" hangingPunct="1"/>
            <a:endParaRPr lang="el-GR" altLang="el-GR" sz="2000" smtClean="0">
              <a:solidFill>
                <a:srgbClr val="0033CC"/>
              </a:solidFill>
              <a:latin typeface="Comic Sans MS" pitchFamily="66" charset="0"/>
            </a:endParaRPr>
          </a:p>
          <a:p>
            <a:pPr eaLnBrk="1" hangingPunct="1">
              <a:buClr>
                <a:srgbClr val="FF33CC"/>
              </a:buClr>
              <a:buFont typeface="Wingdings" pitchFamily="2" charset="2"/>
              <a:buChar char="ü"/>
            </a:pPr>
            <a:r>
              <a:rPr lang="el-GR" altLang="el-GR" sz="2000" smtClean="0">
                <a:solidFill>
                  <a:srgbClr val="0033CC"/>
                </a:solidFill>
                <a:latin typeface="Comic Sans MS" pitchFamily="66" charset="0"/>
              </a:rPr>
              <a:t>Μείωση παραγωγής αιθυλενίου των κλιμακτηρικών καρπών (όπως μήλο, αβοκάντο, ακτινίδιο).</a:t>
            </a:r>
          </a:p>
          <a:p>
            <a:pPr eaLnBrk="1" hangingPunct="1"/>
            <a:endParaRPr lang="el-GR" altLang="el-GR" sz="2000" smtClean="0">
              <a:solidFill>
                <a:srgbClr val="0033CC"/>
              </a:solidFill>
              <a:latin typeface="Comic Sans MS" pitchFamily="66" charset="0"/>
            </a:endParaRPr>
          </a:p>
          <a:p>
            <a:pPr eaLnBrk="1" hangingPunct="1">
              <a:buClr>
                <a:srgbClr val="FF33CC"/>
              </a:buClr>
              <a:buFont typeface="Wingdings" pitchFamily="2" charset="2"/>
              <a:buChar char="ü"/>
            </a:pPr>
            <a:r>
              <a:rPr lang="el-GR" altLang="el-GR" sz="2000" smtClean="0">
                <a:solidFill>
                  <a:srgbClr val="0033CC"/>
                </a:solidFill>
                <a:latin typeface="Comic Sans MS" pitchFamily="66" charset="0"/>
              </a:rPr>
              <a:t>Μείωση της δράσης αιθυλενίου.</a:t>
            </a:r>
          </a:p>
          <a:p>
            <a:pPr eaLnBrk="1" hangingPunct="1">
              <a:buFontTx/>
              <a:buNone/>
            </a:pPr>
            <a:endParaRPr lang="el-GR" altLang="el-GR" sz="2000" smtClean="0">
              <a:solidFill>
                <a:srgbClr val="0033CC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l-GR" altLang="el-GR" sz="2000" u="sng" smtClean="0">
                <a:solidFill>
                  <a:srgbClr val="FF3399"/>
                </a:solidFill>
                <a:latin typeface="Comic Sans MS" pitchFamily="66" charset="0"/>
              </a:rPr>
              <a:t>Τα ευνοϊκά αποτελέσματα αίρονται αν στον χώρο των ψυγείων αυξηθεί η συγκέντρωση αιθυλενίου.</a:t>
            </a:r>
          </a:p>
        </p:txBody>
      </p:sp>
    </p:spTree>
    <p:extLst>
      <p:ext uri="{BB962C8B-B14F-4D97-AF65-F5344CB8AC3E}">
        <p14:creationId xmlns:p14="http://schemas.microsoft.com/office/powerpoint/2010/main" val="111697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34B054-DA0D-4AD9-A3C5-59235BE4FE8B}" type="slidenum">
              <a:rPr lang="el-GR" sz="1400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 sz="1400" dirty="0">
              <a:solidFill>
                <a:prstClr val="black"/>
              </a:solidFill>
            </a:endParaRPr>
          </a:p>
        </p:txBody>
      </p:sp>
      <p:pic>
        <p:nvPicPr>
          <p:cNvPr id="5" name="Εικόνα 1" descr="  Λογότυπο για Άδειες χρήσης Creative Commons, B Y, NC, ND. ">
            <a:hlinkClick r:id="rId3" tooltip="Μετάβαση στην Άδεια Χρήσης 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838" y="5516563"/>
            <a:ext cx="1584325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l-GR" sz="2800" dirty="0" smtClean="0"/>
              <a:t>Το παρόν εκπαιδευτικό υλικό υπόκειται στην παρακάτω άδεια χρήσ</a:t>
            </a:r>
            <a:r>
              <a:rPr lang="el-GR" sz="2800" dirty="0"/>
              <a:t>η</a:t>
            </a:r>
            <a:r>
              <a:rPr lang="el-GR" sz="2800" dirty="0" smtClean="0"/>
              <a:t>ς </a:t>
            </a:r>
            <a:r>
              <a:rPr lang="en-US" sz="2800" dirty="0" smtClean="0"/>
              <a:t>Creative Commons</a:t>
            </a:r>
            <a:r>
              <a:rPr lang="el-GR" sz="2800" dirty="0" smtClean="0"/>
              <a:t> (</a:t>
            </a:r>
            <a:r>
              <a:rPr lang="en-US" sz="2800" dirty="0" smtClean="0"/>
              <a:t>C C)</a:t>
            </a:r>
            <a:r>
              <a:rPr lang="el-GR" sz="2800" dirty="0" smtClean="0"/>
              <a:t>: </a:t>
            </a:r>
            <a:r>
              <a:rPr lang="el-GR" sz="2400" b="1" dirty="0" smtClean="0"/>
              <a:t>Αναφορά δημιουργού</a:t>
            </a:r>
            <a:r>
              <a:rPr lang="en-US" sz="2400" b="1" dirty="0" smtClean="0"/>
              <a:t> (B</a:t>
            </a:r>
            <a:r>
              <a:rPr lang="el-GR" sz="2400" b="1" dirty="0" smtClean="0"/>
              <a:t> </a:t>
            </a:r>
            <a:r>
              <a:rPr lang="en-US" sz="2400" b="1" dirty="0" smtClean="0"/>
              <a:t>Y)</a:t>
            </a:r>
            <a:r>
              <a:rPr lang="en-US" sz="2400" dirty="0" smtClean="0"/>
              <a:t>,</a:t>
            </a:r>
            <a:r>
              <a:rPr lang="el-GR" sz="2400" dirty="0" smtClean="0"/>
              <a:t> </a:t>
            </a:r>
            <a:r>
              <a:rPr lang="el-GR" sz="2400" b="1" dirty="0" smtClean="0"/>
              <a:t>Μη εμπορική χρήση</a:t>
            </a:r>
            <a:r>
              <a:rPr lang="en-US" sz="2400" b="1" dirty="0" smtClean="0"/>
              <a:t> (N</a:t>
            </a:r>
            <a:r>
              <a:rPr lang="el-GR" sz="2400" b="1" dirty="0" smtClean="0"/>
              <a:t> </a:t>
            </a:r>
            <a:r>
              <a:rPr lang="en-US" sz="2400" b="1" dirty="0" smtClean="0"/>
              <a:t>C)</a:t>
            </a:r>
            <a:r>
              <a:rPr lang="en-US" sz="2400" dirty="0" smtClean="0"/>
              <a:t>,</a:t>
            </a:r>
            <a:r>
              <a:rPr lang="el-GR" sz="2400" dirty="0" smtClean="0"/>
              <a:t> </a:t>
            </a:r>
            <a:r>
              <a:rPr lang="el-GR" sz="2400" b="1" dirty="0" smtClean="0"/>
              <a:t>Μη τροποποίηση</a:t>
            </a:r>
            <a:r>
              <a:rPr lang="en-US" sz="2400" b="1" dirty="0" smtClean="0"/>
              <a:t> (N</a:t>
            </a:r>
            <a:r>
              <a:rPr lang="el-GR" sz="2400" b="1" dirty="0" smtClean="0"/>
              <a:t> </a:t>
            </a:r>
            <a:r>
              <a:rPr lang="en-US" sz="2400" b="1" dirty="0" smtClean="0"/>
              <a:t>D)</a:t>
            </a:r>
            <a:r>
              <a:rPr lang="el-GR" sz="2400" dirty="0"/>
              <a:t>,</a:t>
            </a:r>
            <a:r>
              <a:rPr lang="en-US" sz="2400" dirty="0" smtClean="0"/>
              <a:t> </a:t>
            </a:r>
            <a:r>
              <a:rPr lang="el-GR" sz="2400" b="1" dirty="0" smtClean="0"/>
              <a:t>3.0</a:t>
            </a:r>
            <a:r>
              <a:rPr lang="en-US" sz="2400" b="1" dirty="0" smtClean="0"/>
              <a:t>,</a:t>
            </a:r>
            <a:r>
              <a:rPr lang="el-GR" sz="2400" b="1" dirty="0" smtClean="0"/>
              <a:t> Μη εισαγόμενο</a:t>
            </a:r>
            <a:r>
              <a:rPr lang="en-US" sz="2400" b="1" dirty="0" smtClean="0"/>
              <a:t>.</a:t>
            </a:r>
            <a:r>
              <a:rPr lang="en-US" sz="2400" dirty="0" smtClean="0"/>
              <a:t> </a:t>
            </a:r>
            <a:endParaRPr lang="el-GR" sz="2400" dirty="0" smtClean="0"/>
          </a:p>
          <a:p>
            <a:pPr eaLnBrk="1" hangingPunct="1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sp>
        <p:nvSpPr>
          <p:cNvPr id="307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dirty="0" smtClean="0"/>
              <a:t>Άδειες χρήσης </a:t>
            </a:r>
            <a:endParaRPr lang="el-GR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69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88913"/>
            <a:ext cx="7772400" cy="1143000"/>
          </a:xfrm>
        </p:spPr>
        <p:txBody>
          <a:bodyPr/>
          <a:lstStyle/>
          <a:p>
            <a:r>
              <a:rPr lang="el-GR" altLang="el-GR" sz="2800" smtClean="0">
                <a:solidFill>
                  <a:srgbClr val="FFFF00"/>
                </a:solidFill>
                <a:latin typeface="Comic Sans MS" pitchFamily="66" charset="0"/>
              </a:rPr>
              <a:t>Κατάταξη καρπών-λαχανικών με βάση την αντοχή τους σε χαμηλές συγκεντρώσεις Ο</a:t>
            </a:r>
            <a:r>
              <a:rPr lang="el-GR" altLang="el-GR" sz="2800" baseline="-25000" smtClean="0">
                <a:solidFill>
                  <a:srgbClr val="FFFF00"/>
                </a:solidFill>
                <a:latin typeface="Comic Sans MS" pitchFamily="66" charset="0"/>
              </a:rPr>
              <a:t>2</a:t>
            </a:r>
          </a:p>
        </p:txBody>
      </p:sp>
      <p:graphicFrame>
        <p:nvGraphicFramePr>
          <p:cNvPr id="79913" name="Group 41"/>
          <p:cNvGraphicFramePr>
            <a:graphicFrameLocks noGrp="1"/>
          </p:cNvGraphicFramePr>
          <p:nvPr>
            <p:ph type="tbl" idx="1"/>
          </p:nvPr>
        </p:nvGraphicFramePr>
        <p:xfrm>
          <a:off x="827088" y="1628775"/>
          <a:ext cx="7772400" cy="4800600"/>
        </p:xfrm>
        <a:graphic>
          <a:graphicData uri="http://schemas.openxmlformats.org/drawingml/2006/table">
            <a:tbl>
              <a:tblPr/>
              <a:tblGrid>
                <a:gridCol w="2662237"/>
                <a:gridCol w="5110163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</a:rPr>
                        <a:t>Ελάχιστη συγκέντρωση Ο</a:t>
                      </a:r>
                      <a:r>
                        <a:rPr kumimoji="0" lang="el-G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</a:rPr>
                        <a:t> (%)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</a:rPr>
                        <a:t>Προϊόν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</a:rPr>
                        <a:t>0,5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</a:rPr>
                        <a:t>καρύδια, αποξηραμένοι καρποί και λαχανικά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</a:rPr>
                        <a:t>ορισμένες ποικιλίες μήλων και αχλαδιών, μπρόκολο, μανιτάρια,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</a:rPr>
                        <a:t>περισσότερες ποικιλίες μήλων και αχλαδιών, ακτινίδιο, βερίκοκο, κεράσι, νεκταρίνι, ροδάκινο, δαμάσκηνο, φράουλα, παπάγια, ελιά, πεπόνι, μαρούλι, κουνουπίδι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</a:rPr>
                        <a:t>αβοκάντο, τομάτα, πιπεριά, αγγούρι, αγκινάρα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</a:rPr>
                        <a:t>εσπεριδοειδή, μπιζέλι, σπαράγγι, πατάτα, γλυκοπατάτα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120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Low Oxygen Effects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908050"/>
            <a:ext cx="7345362" cy="5827713"/>
          </a:xfrm>
          <a:noFill/>
        </p:spPr>
      </p:pic>
      <p:sp>
        <p:nvSpPr>
          <p:cNvPr id="20483" name="Rectangle 7"/>
          <p:cNvSpPr>
            <a:spLocks noChangeArrowheads="1"/>
          </p:cNvSpPr>
          <p:nvPr/>
        </p:nvSpPr>
        <p:spPr bwMode="auto">
          <a:xfrm>
            <a:off x="1187450" y="0"/>
            <a:ext cx="66008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400" b="1">
                <a:solidFill>
                  <a:srgbClr val="66FF66"/>
                </a:solidFill>
                <a:latin typeface="Comic Sans MS" pitchFamily="66" charset="0"/>
              </a:rPr>
              <a:t>Συνθήκες ΕΑ</a:t>
            </a:r>
            <a:r>
              <a:rPr lang="el-GR" altLang="el-GR" sz="2400">
                <a:solidFill>
                  <a:srgbClr val="66FF66"/>
                </a:solidFill>
                <a:latin typeface="Comic Sans MS" pitchFamily="66" charset="0"/>
              </a:rPr>
              <a:t> </a:t>
            </a:r>
            <a:endParaRPr lang="en-US" altLang="el-GR" sz="2400" b="1">
              <a:solidFill>
                <a:srgbClr val="66FF66"/>
              </a:solidFill>
              <a:latin typeface="Comic Sans MS" pitchFamily="66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400" b="1">
                <a:solidFill>
                  <a:srgbClr val="66FF66"/>
                </a:solidFill>
                <a:latin typeface="Comic Sans MS" pitchFamily="66" charset="0"/>
              </a:rPr>
              <a:t>Επίδραση από χαμηλές συγκεντρώσεις Ο</a:t>
            </a:r>
            <a:r>
              <a:rPr lang="el-GR" altLang="el-GR" sz="2400" b="1" baseline="-25000">
                <a:solidFill>
                  <a:srgbClr val="66FF66"/>
                </a:solidFill>
                <a:latin typeface="Comic Sans MS" pitchFamily="66" charset="0"/>
              </a:rPr>
              <a:t>2</a:t>
            </a:r>
            <a:r>
              <a:rPr lang="en-US" altLang="el-GR" sz="2400">
                <a:solidFill>
                  <a:srgbClr val="66FF66"/>
                </a:solidFill>
                <a:latin typeface="Comic Sans MS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7635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title"/>
          </p:nvPr>
        </p:nvSpPr>
        <p:spPr>
          <a:xfrm>
            <a:off x="1403350" y="115888"/>
            <a:ext cx="6697663" cy="936625"/>
          </a:xfrm>
        </p:spPr>
        <p:txBody>
          <a:bodyPr/>
          <a:lstStyle/>
          <a:p>
            <a:pPr eaLnBrk="1" hangingPunct="1"/>
            <a:r>
              <a:rPr lang="el-GR" altLang="el-GR" sz="2400" b="1" smtClean="0">
                <a:solidFill>
                  <a:srgbClr val="CC0099"/>
                </a:solidFill>
                <a:latin typeface="Comic Sans MS" pitchFamily="66" charset="0"/>
              </a:rPr>
              <a:t>Συνθήκες ΕΑ </a:t>
            </a:r>
            <a:r>
              <a:rPr lang="en-US" altLang="el-GR" sz="2400" b="1" smtClean="0">
                <a:solidFill>
                  <a:srgbClr val="CC0099"/>
                </a:solidFill>
                <a:latin typeface="Comic Sans MS" pitchFamily="66" charset="0"/>
              </a:rPr>
              <a:t/>
            </a:r>
            <a:br>
              <a:rPr lang="en-US" altLang="el-GR" sz="2400" b="1" smtClean="0">
                <a:solidFill>
                  <a:srgbClr val="CC0099"/>
                </a:solidFill>
                <a:latin typeface="Comic Sans MS" pitchFamily="66" charset="0"/>
              </a:rPr>
            </a:br>
            <a:r>
              <a:rPr lang="el-GR" altLang="el-GR" sz="2400" b="1" smtClean="0">
                <a:solidFill>
                  <a:srgbClr val="CC0099"/>
                </a:solidFill>
                <a:latin typeface="Comic Sans MS" pitchFamily="66" charset="0"/>
              </a:rPr>
              <a:t>Επίδραση από χαμηλές συγκεντρώσεις Ο</a:t>
            </a:r>
            <a:r>
              <a:rPr lang="el-GR" altLang="el-GR" sz="2400" b="1" baseline="-25000" smtClean="0">
                <a:solidFill>
                  <a:srgbClr val="CC0099"/>
                </a:solidFill>
                <a:latin typeface="Comic Sans MS" pitchFamily="66" charset="0"/>
              </a:rPr>
              <a:t>2</a:t>
            </a:r>
            <a:br>
              <a:rPr lang="el-GR" altLang="el-GR" sz="2400" b="1" baseline="-25000" smtClean="0">
                <a:solidFill>
                  <a:srgbClr val="CC0099"/>
                </a:solidFill>
                <a:latin typeface="Comic Sans MS" pitchFamily="66" charset="0"/>
              </a:rPr>
            </a:br>
            <a:r>
              <a:rPr lang="el-GR" altLang="el-GR" sz="2400" b="1" smtClean="0">
                <a:solidFill>
                  <a:srgbClr val="CC0099"/>
                </a:solidFill>
                <a:latin typeface="Comic Sans MS" pitchFamily="66" charset="0"/>
              </a:rPr>
              <a:t>Μη ομαλή ωρίμανση σε τομάτα</a:t>
            </a:r>
            <a:endParaRPr lang="el-GR" altLang="el-GR" sz="2400" b="1" baseline="-25000" smtClean="0">
              <a:solidFill>
                <a:srgbClr val="CC0099"/>
              </a:solidFill>
              <a:latin typeface="Comic Sans MS" pitchFamily="66" charset="0"/>
            </a:endParaRPr>
          </a:p>
        </p:txBody>
      </p:sp>
      <p:pic>
        <p:nvPicPr>
          <p:cNvPr id="21507" name="Picture 5" descr="Effects of Low Oxygen on Tomato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7338" y="1222375"/>
            <a:ext cx="8532812" cy="5727700"/>
          </a:xfrm>
          <a:noFill/>
        </p:spPr>
      </p:pic>
    </p:spTree>
    <p:extLst>
      <p:ext uri="{BB962C8B-B14F-4D97-AF65-F5344CB8AC3E}">
        <p14:creationId xmlns:p14="http://schemas.microsoft.com/office/powerpoint/2010/main" val="301691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1143000"/>
          </a:xfrm>
        </p:spPr>
        <p:txBody>
          <a:bodyPr/>
          <a:lstStyle/>
          <a:p>
            <a:pPr eaLnBrk="1" hangingPunct="1"/>
            <a:r>
              <a:rPr lang="el-GR" altLang="el-GR" sz="2400" b="1" smtClean="0">
                <a:solidFill>
                  <a:srgbClr val="66FF66"/>
                </a:solidFill>
                <a:latin typeface="Comic Sans MS" pitchFamily="66" charset="0"/>
              </a:rPr>
              <a:t>Συνθήκες ΕΑ </a:t>
            </a:r>
            <a:r>
              <a:rPr lang="en-US" altLang="el-GR" sz="2400" b="1" smtClean="0">
                <a:solidFill>
                  <a:srgbClr val="66FF66"/>
                </a:solidFill>
                <a:latin typeface="Comic Sans MS" pitchFamily="66" charset="0"/>
              </a:rPr>
              <a:t/>
            </a:r>
            <a:br>
              <a:rPr lang="en-US" altLang="el-GR" sz="2400" b="1" smtClean="0">
                <a:solidFill>
                  <a:srgbClr val="66FF66"/>
                </a:solidFill>
                <a:latin typeface="Comic Sans MS" pitchFamily="66" charset="0"/>
              </a:rPr>
            </a:br>
            <a:r>
              <a:rPr lang="el-GR" altLang="el-GR" sz="2400" b="1" smtClean="0">
                <a:solidFill>
                  <a:srgbClr val="66FF66"/>
                </a:solidFill>
                <a:latin typeface="Comic Sans MS" pitchFamily="66" charset="0"/>
              </a:rPr>
              <a:t>Επίδραση από χαμηλές συγκεντρώσεις Ο</a:t>
            </a:r>
            <a:r>
              <a:rPr lang="el-GR" altLang="el-GR" sz="2400" b="1" baseline="-25000" smtClean="0">
                <a:solidFill>
                  <a:srgbClr val="66FF66"/>
                </a:solidFill>
                <a:latin typeface="Comic Sans MS" pitchFamily="66" charset="0"/>
              </a:rPr>
              <a:t>2</a:t>
            </a:r>
            <a:r>
              <a:rPr lang="en-US" altLang="el-GR" sz="2400" smtClean="0">
                <a:solidFill>
                  <a:srgbClr val="66FF66"/>
                </a:solidFill>
              </a:rPr>
              <a:t> </a:t>
            </a:r>
            <a:r>
              <a:rPr lang="el-GR" altLang="el-GR" sz="2400" smtClean="0">
                <a:solidFill>
                  <a:srgbClr val="66FF66"/>
                </a:solidFill>
              </a:rPr>
              <a:t/>
            </a:r>
            <a:br>
              <a:rPr lang="el-GR" altLang="el-GR" sz="2400" smtClean="0">
                <a:solidFill>
                  <a:srgbClr val="66FF66"/>
                </a:solidFill>
              </a:rPr>
            </a:br>
            <a:r>
              <a:rPr lang="el-GR" altLang="el-GR" sz="2400" b="1" smtClean="0">
                <a:solidFill>
                  <a:srgbClr val="66FF66"/>
                </a:solidFill>
                <a:latin typeface="Comic Sans MS" pitchFamily="66" charset="0"/>
              </a:rPr>
              <a:t>Καφέ καρδιά σε 'Red Delicious' </a:t>
            </a:r>
            <a:r>
              <a:rPr lang="en-US" altLang="el-GR" sz="2400" b="1" smtClean="0">
                <a:solidFill>
                  <a:srgbClr val="66FF66"/>
                </a:solidFill>
                <a:latin typeface="Comic Sans MS" pitchFamily="66" charset="0"/>
              </a:rPr>
              <a:t/>
            </a:r>
            <a:br>
              <a:rPr lang="en-US" altLang="el-GR" sz="2400" b="1" smtClean="0">
                <a:solidFill>
                  <a:srgbClr val="66FF66"/>
                </a:solidFill>
                <a:latin typeface="Comic Sans MS" pitchFamily="66" charset="0"/>
              </a:rPr>
            </a:br>
            <a:endParaRPr lang="el-GR" altLang="el-GR" sz="2400" b="1" smtClean="0">
              <a:solidFill>
                <a:srgbClr val="66FF66"/>
              </a:solidFill>
              <a:latin typeface="Comic Sans MS" pitchFamily="66" charset="0"/>
            </a:endParaRPr>
          </a:p>
        </p:txBody>
      </p:sp>
      <p:pic>
        <p:nvPicPr>
          <p:cNvPr id="22531" name="Picture 5" descr="Low O2 Inju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1196975"/>
            <a:ext cx="8459787" cy="567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700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- Τίτλος"/>
          <p:cNvSpPr>
            <a:spLocks noGrp="1"/>
          </p:cNvSpPr>
          <p:nvPr>
            <p:ph type="title"/>
          </p:nvPr>
        </p:nvSpPr>
        <p:spPr>
          <a:xfrm>
            <a:off x="539750" y="188913"/>
            <a:ext cx="7772400" cy="927100"/>
          </a:xfrm>
        </p:spPr>
        <p:txBody>
          <a:bodyPr/>
          <a:lstStyle/>
          <a:p>
            <a:pPr eaLnBrk="1" hangingPunct="1"/>
            <a:r>
              <a:rPr lang="el-GR" altLang="el-GR" sz="2800" b="1" u="sng" smtClean="0">
                <a:solidFill>
                  <a:srgbClr val="FF33CC"/>
                </a:solidFill>
                <a:latin typeface="Comic Sans MS" pitchFamily="66" charset="0"/>
              </a:rPr>
              <a:t>Επίδραση της αυξημένης συγκέντρωσης </a:t>
            </a:r>
            <a:r>
              <a:rPr lang="en-US" altLang="el-GR" sz="2800" b="1" u="sng" smtClean="0">
                <a:solidFill>
                  <a:srgbClr val="FF33CC"/>
                </a:solidFill>
                <a:latin typeface="Comic Sans MS" pitchFamily="66" charset="0"/>
              </a:rPr>
              <a:t>C</a:t>
            </a:r>
            <a:r>
              <a:rPr lang="el-GR" altLang="el-GR" sz="2800" b="1" u="sng" smtClean="0">
                <a:solidFill>
                  <a:srgbClr val="FF33CC"/>
                </a:solidFill>
                <a:latin typeface="Comic Sans MS" pitchFamily="66" charset="0"/>
              </a:rPr>
              <a:t>Ο</a:t>
            </a:r>
            <a:r>
              <a:rPr lang="el-GR" altLang="el-GR" sz="2800" b="1" baseline="-25000" smtClean="0">
                <a:solidFill>
                  <a:srgbClr val="FF33CC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23555" name="2 - Θέση περιεχομένου"/>
          <p:cNvSpPr>
            <a:spLocks noGrp="1"/>
          </p:cNvSpPr>
          <p:nvPr>
            <p:ph idx="1"/>
          </p:nvPr>
        </p:nvSpPr>
        <p:spPr>
          <a:xfrm>
            <a:off x="685800" y="1357313"/>
            <a:ext cx="7600950" cy="47386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altLang="el-GR" sz="2000" smtClean="0">
                <a:solidFill>
                  <a:srgbClr val="0000FF"/>
                </a:solidFill>
                <a:latin typeface="Comic Sans MS" pitchFamily="66" charset="0"/>
              </a:rPr>
              <a:t>Παρεμποδίζει την αναπνοή με αποτέλεσμα τη συσσώρευση τοξικών ποσοτήτων ακεταλδεΰδης και αιθανόλης. </a:t>
            </a:r>
          </a:p>
          <a:p>
            <a:pPr eaLnBrk="1" hangingPunct="1"/>
            <a:endParaRPr lang="el-GR" altLang="el-GR" sz="2000" smtClean="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l-GR" altLang="el-GR" sz="2000" smtClean="0">
                <a:solidFill>
                  <a:srgbClr val="FF33CC"/>
                </a:solidFill>
                <a:latin typeface="Comic Sans MS" pitchFamily="66" charset="0"/>
              </a:rPr>
              <a:t>Εκδήλωση φυσιολογικών ασθενειών όπως:</a:t>
            </a:r>
          </a:p>
          <a:p>
            <a:pPr eaLnBrk="1" hangingPunct="1">
              <a:buFontTx/>
              <a:buNone/>
            </a:pPr>
            <a:endParaRPr lang="el-GR" altLang="el-GR" sz="2000" smtClean="0">
              <a:solidFill>
                <a:srgbClr val="FF33CC"/>
              </a:solidFill>
              <a:latin typeface="Comic Sans MS" pitchFamily="66" charset="0"/>
            </a:endParaRPr>
          </a:p>
          <a:p>
            <a:pPr eaLnBrk="1" hangingPunct="1"/>
            <a:r>
              <a:rPr lang="el-GR" altLang="el-GR" sz="2000" smtClean="0">
                <a:solidFill>
                  <a:srgbClr val="0000FF"/>
                </a:solidFill>
                <a:latin typeface="Comic Sans MS" pitchFamily="66" charset="0"/>
              </a:rPr>
              <a:t>εσωτερικό καφέτιασμα στα λάχανα </a:t>
            </a:r>
          </a:p>
          <a:p>
            <a:pPr eaLnBrk="1" hangingPunct="1"/>
            <a:endParaRPr lang="el-GR" altLang="el-GR" sz="2000" smtClean="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/>
            <a:r>
              <a:rPr lang="el-GR" altLang="el-GR" sz="2000" smtClean="0">
                <a:solidFill>
                  <a:srgbClr val="0000FF"/>
                </a:solidFill>
                <a:latin typeface="Comic Sans MS" pitchFamily="66" charset="0"/>
              </a:rPr>
              <a:t>καστανή κηλίδωση στα μαρούλια </a:t>
            </a:r>
          </a:p>
          <a:p>
            <a:pPr eaLnBrk="1" hangingPunct="1"/>
            <a:endParaRPr lang="el-GR" altLang="el-GR" sz="2000" smtClean="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/>
            <a:r>
              <a:rPr lang="el-GR" altLang="el-GR" sz="2000" smtClean="0">
                <a:solidFill>
                  <a:srgbClr val="0000FF"/>
                </a:solidFill>
                <a:latin typeface="Comic Sans MS" pitchFamily="66" charset="0"/>
              </a:rPr>
              <a:t>ανώμαλη ωρίμανση σε τομάτες, αχλάδια, ακτινίδια ή δυσάρεστη οσμή σε φράουλες και στο μπρόκολο (&gt;5% </a:t>
            </a:r>
            <a:r>
              <a:rPr lang="en-US" altLang="el-GR" sz="2000" smtClean="0">
                <a:solidFill>
                  <a:srgbClr val="0000FF"/>
                </a:solidFill>
                <a:latin typeface="Comic Sans MS" pitchFamily="66" charset="0"/>
              </a:rPr>
              <a:t>CO</a:t>
            </a:r>
            <a:r>
              <a:rPr lang="en-US" altLang="el-GR" sz="2000" baseline="-25000" smtClean="0">
                <a:solidFill>
                  <a:srgbClr val="0000FF"/>
                </a:solidFill>
                <a:latin typeface="Comic Sans MS" pitchFamily="66" charset="0"/>
              </a:rPr>
              <a:t>2</a:t>
            </a:r>
            <a:r>
              <a:rPr lang="el-GR" altLang="el-GR" sz="2000" smtClean="0">
                <a:solidFill>
                  <a:srgbClr val="0000FF"/>
                </a:solidFill>
                <a:latin typeface="Comic Sans MS" pitchFamily="66" charset="0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346343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- Τίτλος"/>
          <p:cNvSpPr>
            <a:spLocks noGrp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pPr eaLnBrk="1" hangingPunct="1"/>
            <a:r>
              <a:rPr lang="el-GR" altLang="el-GR" sz="2800" b="1" u="sng" smtClean="0">
                <a:solidFill>
                  <a:srgbClr val="FF3399"/>
                </a:solidFill>
                <a:latin typeface="Comic Sans MS" pitchFamily="66" charset="0"/>
              </a:rPr>
              <a:t>Ευνοϊκές επιδράσεις από την αυξημένη συγκέντρωση </a:t>
            </a:r>
            <a:r>
              <a:rPr lang="en-US" altLang="el-GR" sz="2800" b="1" u="sng" smtClean="0">
                <a:solidFill>
                  <a:srgbClr val="FF3399"/>
                </a:solidFill>
                <a:latin typeface="Comic Sans MS" pitchFamily="66" charset="0"/>
              </a:rPr>
              <a:t>C</a:t>
            </a:r>
            <a:r>
              <a:rPr lang="el-GR" altLang="el-GR" sz="2800" b="1" u="sng" smtClean="0">
                <a:solidFill>
                  <a:srgbClr val="FF3399"/>
                </a:solidFill>
                <a:latin typeface="Comic Sans MS" pitchFamily="66" charset="0"/>
              </a:rPr>
              <a:t>Ο</a:t>
            </a:r>
            <a:r>
              <a:rPr lang="el-GR" altLang="el-GR" sz="2800" b="1" baseline="-25000" smtClean="0">
                <a:solidFill>
                  <a:srgbClr val="FF3399"/>
                </a:solidFill>
                <a:latin typeface="Comic Sans MS" pitchFamily="66" charset="0"/>
              </a:rPr>
              <a:t>2</a:t>
            </a:r>
            <a:r>
              <a:rPr lang="el-GR" altLang="el-GR" sz="2800" b="1" u="sng" baseline="-25000" smtClean="0">
                <a:solidFill>
                  <a:srgbClr val="FF3399"/>
                </a:solidFill>
                <a:latin typeface="Comic Sans MS" pitchFamily="66" charset="0"/>
              </a:rPr>
              <a:t/>
            </a:r>
            <a:br>
              <a:rPr lang="el-GR" altLang="el-GR" sz="2800" b="1" u="sng" baseline="-25000" smtClean="0">
                <a:solidFill>
                  <a:srgbClr val="FF3399"/>
                </a:solidFill>
                <a:latin typeface="Comic Sans MS" pitchFamily="66" charset="0"/>
              </a:rPr>
            </a:br>
            <a:endParaRPr lang="el-GR" altLang="el-GR" sz="2800" smtClean="0">
              <a:solidFill>
                <a:srgbClr val="FF3399"/>
              </a:solidFill>
            </a:endParaRPr>
          </a:p>
        </p:txBody>
      </p:sp>
      <p:sp>
        <p:nvSpPr>
          <p:cNvPr id="24579" name="2 - Θέση περιεχομένου"/>
          <p:cNvSpPr>
            <a:spLocks noGrp="1"/>
          </p:cNvSpPr>
          <p:nvPr>
            <p:ph idx="1"/>
          </p:nvPr>
        </p:nvSpPr>
        <p:spPr>
          <a:xfrm>
            <a:off x="395288" y="1196975"/>
            <a:ext cx="8497887" cy="54721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altLang="el-GR" sz="2000" smtClean="0">
                <a:solidFill>
                  <a:srgbClr val="0000FF"/>
                </a:solidFill>
                <a:latin typeface="Comic Sans MS" pitchFamily="66" charset="0"/>
              </a:rPr>
              <a:t>Μέτριες συγκεντρώσεις </a:t>
            </a:r>
            <a:r>
              <a:rPr lang="en-US" altLang="el-GR" sz="2000" smtClean="0">
                <a:solidFill>
                  <a:srgbClr val="0000FF"/>
                </a:solidFill>
                <a:latin typeface="Comic Sans MS" pitchFamily="66" charset="0"/>
              </a:rPr>
              <a:t>CO</a:t>
            </a:r>
            <a:r>
              <a:rPr lang="en-US" altLang="el-GR" sz="2000" baseline="-25000" smtClean="0">
                <a:solidFill>
                  <a:srgbClr val="0000FF"/>
                </a:solidFill>
                <a:latin typeface="Comic Sans MS" pitchFamily="66" charset="0"/>
              </a:rPr>
              <a:t>2</a:t>
            </a:r>
            <a:r>
              <a:rPr lang="en-US" altLang="el-GR" sz="200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l-GR" altLang="el-GR" sz="2000" smtClean="0">
                <a:solidFill>
                  <a:srgbClr val="0000FF"/>
                </a:solidFill>
                <a:latin typeface="Comic Sans MS" pitchFamily="66" charset="0"/>
              </a:rPr>
              <a:t>έχουν ωφέλιμη επίδραση στη συντήρηση  ορισμένων νωπών οπωροκηπευτικών προϊόντων και ο συνδυασμός με συντήρηση σε μειωμένο Ο</a:t>
            </a:r>
            <a:r>
              <a:rPr lang="el-GR" altLang="el-GR" sz="2000" baseline="-25000" smtClean="0">
                <a:solidFill>
                  <a:srgbClr val="0000FF"/>
                </a:solidFill>
                <a:latin typeface="Comic Sans MS" pitchFamily="66" charset="0"/>
              </a:rPr>
              <a:t>2</a:t>
            </a:r>
            <a:r>
              <a:rPr lang="el-GR" altLang="el-GR" sz="2000" smtClean="0">
                <a:solidFill>
                  <a:srgbClr val="0000FF"/>
                </a:solidFill>
                <a:latin typeface="Comic Sans MS" pitchFamily="66" charset="0"/>
              </a:rPr>
              <a:t> έχει ακόμα καλύτερα αποτελέσματα.</a:t>
            </a:r>
          </a:p>
          <a:p>
            <a:pPr eaLnBrk="1" hangingPunct="1"/>
            <a:endParaRPr lang="el-GR" altLang="el-GR" sz="2000" smtClean="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l-GR" altLang="el-GR" sz="2000" smtClean="0">
                <a:solidFill>
                  <a:srgbClr val="0000FF"/>
                </a:solidFill>
                <a:latin typeface="Comic Sans MS" pitchFamily="66" charset="0"/>
              </a:rPr>
              <a:t>Η </a:t>
            </a:r>
            <a:r>
              <a:rPr lang="el-GR" altLang="el-GR" sz="2000" u="sng" smtClean="0">
                <a:solidFill>
                  <a:srgbClr val="0000FF"/>
                </a:solidFill>
                <a:latin typeface="Comic Sans MS" pitchFamily="66" charset="0"/>
              </a:rPr>
              <a:t>διατήρηση της ποιότητας και η αύξηση της συντηρησιμότητας των προϊόντων με αυξημένη συγκέντρωση </a:t>
            </a:r>
            <a:r>
              <a:rPr lang="en-US" altLang="el-GR" sz="2000" u="sng" smtClean="0">
                <a:solidFill>
                  <a:srgbClr val="0000FF"/>
                </a:solidFill>
                <a:latin typeface="Comic Sans MS" pitchFamily="66" charset="0"/>
              </a:rPr>
              <a:t>CO</a:t>
            </a:r>
            <a:r>
              <a:rPr lang="en-US" altLang="el-GR" sz="2000" u="sng" baseline="-25000" smtClean="0">
                <a:solidFill>
                  <a:srgbClr val="0000FF"/>
                </a:solidFill>
                <a:latin typeface="Comic Sans MS" pitchFamily="66" charset="0"/>
              </a:rPr>
              <a:t>2</a:t>
            </a:r>
            <a:r>
              <a:rPr lang="el-GR" altLang="el-GR" sz="2000" u="sng" smtClean="0">
                <a:solidFill>
                  <a:srgbClr val="0000FF"/>
                </a:solidFill>
                <a:latin typeface="Comic Sans MS" pitchFamily="66" charset="0"/>
              </a:rPr>
              <a:t> οφείλεται</a:t>
            </a:r>
            <a:r>
              <a:rPr lang="el-GR" altLang="el-GR" sz="2000" smtClean="0">
                <a:solidFill>
                  <a:srgbClr val="0000FF"/>
                </a:solidFill>
                <a:latin typeface="Comic Sans MS" pitchFamily="66" charset="0"/>
              </a:rPr>
              <a:t>:</a:t>
            </a:r>
          </a:p>
          <a:p>
            <a:pPr eaLnBrk="1" hangingPunct="1">
              <a:buFontTx/>
              <a:buNone/>
            </a:pPr>
            <a:endParaRPr lang="el-GR" altLang="el-GR" sz="2000" smtClean="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>
              <a:buClr>
                <a:srgbClr val="FF33CC"/>
              </a:buClr>
              <a:buFont typeface="Wingdings" pitchFamily="2" charset="2"/>
              <a:buChar char="v"/>
            </a:pPr>
            <a:r>
              <a:rPr lang="el-GR" altLang="el-GR" sz="2000" smtClean="0">
                <a:solidFill>
                  <a:srgbClr val="0000FF"/>
                </a:solidFill>
                <a:latin typeface="Comic Sans MS" pitchFamily="66" charset="0"/>
              </a:rPr>
              <a:t>στην ανασταλτική επίδραση του </a:t>
            </a:r>
            <a:r>
              <a:rPr lang="en-US" altLang="el-GR" sz="2000" smtClean="0">
                <a:solidFill>
                  <a:srgbClr val="0000FF"/>
                </a:solidFill>
                <a:latin typeface="Comic Sans MS" pitchFamily="66" charset="0"/>
              </a:rPr>
              <a:t>CO</a:t>
            </a:r>
            <a:r>
              <a:rPr lang="en-US" altLang="el-GR" sz="2000" baseline="-25000" smtClean="0">
                <a:solidFill>
                  <a:srgbClr val="0000FF"/>
                </a:solidFill>
                <a:latin typeface="Comic Sans MS" pitchFamily="66" charset="0"/>
              </a:rPr>
              <a:t>2</a:t>
            </a:r>
            <a:r>
              <a:rPr lang="el-GR" altLang="el-GR" sz="2000" smtClean="0">
                <a:solidFill>
                  <a:srgbClr val="0000FF"/>
                </a:solidFill>
                <a:latin typeface="Comic Sans MS" pitchFamily="66" charset="0"/>
              </a:rPr>
              <a:t> στην αναπνοή (αβοκάντο, κεράσια, μήλα) </a:t>
            </a:r>
          </a:p>
          <a:p>
            <a:pPr eaLnBrk="1" hangingPunct="1">
              <a:buClr>
                <a:srgbClr val="FF33CC"/>
              </a:buClr>
              <a:buFont typeface="Wingdings" pitchFamily="2" charset="2"/>
              <a:buChar char="v"/>
            </a:pPr>
            <a:r>
              <a:rPr lang="el-GR" altLang="el-GR" sz="2000" smtClean="0">
                <a:solidFill>
                  <a:srgbClr val="0000FF"/>
                </a:solidFill>
                <a:latin typeface="Comic Sans MS" pitchFamily="66" charset="0"/>
              </a:rPr>
              <a:t>στην ανασταλτική επίδραση στο μαλάκωμα της σάρκας (ακτινίδια, μήλα)</a:t>
            </a:r>
          </a:p>
          <a:p>
            <a:pPr eaLnBrk="1" hangingPunct="1">
              <a:buClr>
                <a:srgbClr val="FF33CC"/>
              </a:buClr>
              <a:buFont typeface="Wingdings" pitchFamily="2" charset="2"/>
              <a:buChar char="v"/>
            </a:pPr>
            <a:r>
              <a:rPr lang="el-GR" altLang="el-GR" sz="2000" smtClean="0">
                <a:solidFill>
                  <a:srgbClr val="0000FF"/>
                </a:solidFill>
                <a:latin typeface="Comic Sans MS" pitchFamily="66" charset="0"/>
              </a:rPr>
              <a:t>στην παράταση της ωρίμανσης των καρπών καθώς ανταγωνίζεται τη δράση του αιθυλενίου (αβοκάντο, ακτινίδιο).</a:t>
            </a:r>
          </a:p>
        </p:txBody>
      </p:sp>
    </p:spTree>
    <p:extLst>
      <p:ext uri="{BB962C8B-B14F-4D97-AF65-F5344CB8AC3E}">
        <p14:creationId xmlns:p14="http://schemas.microsoft.com/office/powerpoint/2010/main" val="17947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88913"/>
            <a:ext cx="7772400" cy="1143000"/>
          </a:xfrm>
        </p:spPr>
        <p:txBody>
          <a:bodyPr/>
          <a:lstStyle/>
          <a:p>
            <a:r>
              <a:rPr lang="el-GR" altLang="el-GR" sz="2800" smtClean="0">
                <a:solidFill>
                  <a:srgbClr val="FFFF00"/>
                </a:solidFill>
                <a:latin typeface="Comic Sans MS" pitchFamily="66" charset="0"/>
              </a:rPr>
              <a:t>Κατάταξη καρπών-λαχανικών με βάση την αντοχή τους σε υψηλές συγκεντρώσεις </a:t>
            </a:r>
            <a:r>
              <a:rPr lang="en-US" altLang="el-GR" sz="2800" smtClean="0">
                <a:solidFill>
                  <a:srgbClr val="FFFF00"/>
                </a:solidFill>
                <a:latin typeface="Comic Sans MS" pitchFamily="66" charset="0"/>
              </a:rPr>
              <a:t>C</a:t>
            </a:r>
            <a:r>
              <a:rPr lang="el-GR" altLang="el-GR" sz="2800" smtClean="0">
                <a:solidFill>
                  <a:srgbClr val="FFFF00"/>
                </a:solidFill>
                <a:latin typeface="Comic Sans MS" pitchFamily="66" charset="0"/>
              </a:rPr>
              <a:t>Ο</a:t>
            </a:r>
            <a:r>
              <a:rPr lang="el-GR" altLang="el-GR" sz="2800" baseline="-25000" smtClean="0">
                <a:solidFill>
                  <a:srgbClr val="FFFF00"/>
                </a:solidFill>
                <a:latin typeface="Comic Sans MS" pitchFamily="66" charset="0"/>
              </a:rPr>
              <a:t>2</a:t>
            </a:r>
          </a:p>
        </p:txBody>
      </p:sp>
      <p:graphicFrame>
        <p:nvGraphicFramePr>
          <p:cNvPr id="81967" name="Group 47"/>
          <p:cNvGraphicFramePr>
            <a:graphicFrameLocks noGrp="1"/>
          </p:cNvGraphicFramePr>
          <p:nvPr>
            <p:ph type="tbl" idx="1"/>
          </p:nvPr>
        </p:nvGraphicFramePr>
        <p:xfrm>
          <a:off x="827088" y="1341438"/>
          <a:ext cx="7772400" cy="5334000"/>
        </p:xfrm>
        <a:graphic>
          <a:graphicData uri="http://schemas.openxmlformats.org/drawingml/2006/table">
            <a:tbl>
              <a:tblPr/>
              <a:tblGrid>
                <a:gridCol w="2736850"/>
                <a:gridCol w="503555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</a:rPr>
                        <a:t>Μέγιστη συγκέντρωση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</a:rPr>
                        <a:t>C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</a:rPr>
                        <a:t>Ο</a:t>
                      </a:r>
                      <a:r>
                        <a:rPr kumimoji="0" lang="el-G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</a:rPr>
                        <a:t> (%)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</a:rPr>
                        <a:t>Προϊόν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</a:rPr>
                        <a:t>μήλο (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</a:rPr>
                        <a:t>Golden delicious), 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</a:rPr>
                        <a:t>ιαπωνικό αχλάδι, ευρωπαϊκό αχλάδι,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</a:rPr>
                        <a:t>βερίκοκο, σταφύλι, ελιά, τομάτα, πιπεριά, μαρούλι, κινέζικο μαρούλι, γλυκοπατάτα, σέλινο, αντίδι, αγκινάρα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</a:rPr>
                        <a:t>μήλο (περισσότερες ποικιλίες),  ροδάκινο, νεκταρίνι, δαμάσκηνο, πορτοκάλι, αβοκάντο, μπανάνα, μάνγκο, παπάγια, ακτινίδιο, καρότο, κουνουπίδι, λάχανο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</a:rPr>
                        <a:t>λεμόνι, γκρέϊπ φρουτ, ανανάς, αγγούρι, σπαράγγι, μπρόκολο, κρεμμύδι, σκόρδο, πατάτα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</a:rPr>
                        <a:t>φράουλα, πεπόνι, κεράσι, σπανάκι, κατσαρό λάχανο, μανιτάρια, σύκα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69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Carbon Dioxide Injur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928688"/>
            <a:ext cx="8893175" cy="5929312"/>
          </a:xfrm>
        </p:spPr>
      </p:pic>
      <p:sp>
        <p:nvSpPr>
          <p:cNvPr id="26627" name="1 - Τίτλος"/>
          <p:cNvSpPr>
            <a:spLocks/>
          </p:cNvSpPr>
          <p:nvPr/>
        </p:nvSpPr>
        <p:spPr bwMode="auto">
          <a:xfrm>
            <a:off x="684213" y="0"/>
            <a:ext cx="77724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800" b="1" u="sng">
                <a:solidFill>
                  <a:srgbClr val="FF33CC"/>
                </a:solidFill>
                <a:latin typeface="Comic Sans MS" pitchFamily="66" charset="0"/>
              </a:rPr>
              <a:t>Επίδραση της αυξημένης συγκέντρωσης </a:t>
            </a:r>
            <a:r>
              <a:rPr lang="en-US" altLang="el-GR" sz="2800" b="1" u="sng">
                <a:solidFill>
                  <a:srgbClr val="FF33CC"/>
                </a:solidFill>
                <a:latin typeface="Comic Sans MS" pitchFamily="66" charset="0"/>
              </a:rPr>
              <a:t>C</a:t>
            </a:r>
            <a:r>
              <a:rPr lang="el-GR" altLang="el-GR" sz="2800" b="1" u="sng">
                <a:solidFill>
                  <a:srgbClr val="FF33CC"/>
                </a:solidFill>
                <a:latin typeface="Comic Sans MS" pitchFamily="66" charset="0"/>
              </a:rPr>
              <a:t>Ο</a:t>
            </a:r>
            <a:r>
              <a:rPr lang="el-GR" altLang="el-GR" sz="2800" b="1" u="sng" baseline="-25000">
                <a:solidFill>
                  <a:srgbClr val="FF33CC"/>
                </a:solidFill>
                <a:latin typeface="Comic Sans MS" pitchFamily="66" charset="0"/>
              </a:rPr>
              <a:t>2 </a:t>
            </a:r>
            <a:r>
              <a:rPr lang="el-GR" altLang="el-GR" sz="2800" b="1" u="sng">
                <a:solidFill>
                  <a:srgbClr val="FF33CC"/>
                </a:solidFill>
                <a:latin typeface="Comic Sans MS" pitchFamily="66" charset="0"/>
              </a:rPr>
              <a:t>σε συνθήκες ΕΑ</a:t>
            </a:r>
            <a:endParaRPr lang="el-GR" altLang="el-GR" sz="2800" b="1" u="sng" baseline="-25000">
              <a:solidFill>
                <a:srgbClr val="FF33CC"/>
              </a:solidFill>
              <a:latin typeface="Comic Sans MS" pitchFamily="66" charset="0"/>
            </a:endParaRPr>
          </a:p>
        </p:txBody>
      </p:sp>
      <p:sp>
        <p:nvSpPr>
          <p:cNvPr id="26628" name="Rectangle 9"/>
          <p:cNvSpPr>
            <a:spLocks noChangeArrowheads="1"/>
          </p:cNvSpPr>
          <p:nvPr/>
        </p:nvSpPr>
        <p:spPr bwMode="auto">
          <a:xfrm>
            <a:off x="7164388" y="1022350"/>
            <a:ext cx="1797050" cy="51911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l-GR" sz="2800" b="1">
                <a:solidFill>
                  <a:srgbClr val="FFFF00"/>
                </a:solidFill>
              </a:rPr>
              <a:t>&gt;5% CO2</a:t>
            </a:r>
            <a:r>
              <a:rPr lang="en-US" altLang="el-GR" sz="2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90266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9" descr="Brown Stai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214438"/>
            <a:ext cx="8604250" cy="5643562"/>
          </a:xfrm>
          <a:noFill/>
        </p:spPr>
      </p:pic>
      <p:sp>
        <p:nvSpPr>
          <p:cNvPr id="27651" name="Rectangle 9"/>
          <p:cNvSpPr>
            <a:spLocks noChangeArrowheads="1"/>
          </p:cNvSpPr>
          <p:nvPr/>
        </p:nvSpPr>
        <p:spPr bwMode="auto">
          <a:xfrm>
            <a:off x="468313" y="1341438"/>
            <a:ext cx="1797050" cy="519112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l-GR" sz="2800" b="1">
                <a:solidFill>
                  <a:srgbClr val="FFFF00"/>
                </a:solidFill>
              </a:rPr>
              <a:t>&gt;</a:t>
            </a:r>
            <a:r>
              <a:rPr lang="el-GR" altLang="el-GR" sz="2800" b="1">
                <a:solidFill>
                  <a:srgbClr val="FFFF00"/>
                </a:solidFill>
              </a:rPr>
              <a:t>2</a:t>
            </a:r>
            <a:r>
              <a:rPr lang="en-US" altLang="el-GR" sz="2800" b="1">
                <a:solidFill>
                  <a:srgbClr val="FFFF00"/>
                </a:solidFill>
              </a:rPr>
              <a:t>% CO2</a:t>
            </a:r>
            <a:r>
              <a:rPr lang="en-US" altLang="el-GR" sz="2400"/>
              <a:t> </a:t>
            </a:r>
          </a:p>
        </p:txBody>
      </p:sp>
      <p:sp>
        <p:nvSpPr>
          <p:cNvPr id="27652" name="1 - Τίτλος"/>
          <p:cNvSpPr>
            <a:spLocks/>
          </p:cNvSpPr>
          <p:nvPr/>
        </p:nvSpPr>
        <p:spPr bwMode="auto">
          <a:xfrm>
            <a:off x="971550" y="0"/>
            <a:ext cx="705643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800" b="1" u="sng">
                <a:solidFill>
                  <a:srgbClr val="FF33CC"/>
                </a:solidFill>
                <a:latin typeface="Comic Sans MS" pitchFamily="66" charset="0"/>
              </a:rPr>
              <a:t>Επίδραση της αυξημένης συγκέντρωσης </a:t>
            </a:r>
            <a:r>
              <a:rPr lang="en-US" altLang="el-GR" sz="2800" b="1" u="sng">
                <a:solidFill>
                  <a:srgbClr val="FF33CC"/>
                </a:solidFill>
                <a:latin typeface="Comic Sans MS" pitchFamily="66" charset="0"/>
              </a:rPr>
              <a:t>C</a:t>
            </a:r>
            <a:r>
              <a:rPr lang="el-GR" altLang="el-GR" sz="2800" b="1" u="sng">
                <a:solidFill>
                  <a:srgbClr val="FF33CC"/>
                </a:solidFill>
                <a:latin typeface="Comic Sans MS" pitchFamily="66" charset="0"/>
              </a:rPr>
              <a:t>Ο</a:t>
            </a:r>
            <a:r>
              <a:rPr lang="el-GR" altLang="el-GR" sz="2800" b="1" baseline="-25000">
                <a:solidFill>
                  <a:srgbClr val="FF33CC"/>
                </a:solidFill>
                <a:latin typeface="Comic Sans MS" pitchFamily="66" charset="0"/>
              </a:rPr>
              <a:t>2</a:t>
            </a:r>
            <a:r>
              <a:rPr lang="el-GR" altLang="el-GR" sz="2800" b="1" u="sng" baseline="-25000">
                <a:solidFill>
                  <a:srgbClr val="FF33CC"/>
                </a:solidFill>
                <a:latin typeface="Comic Sans MS" pitchFamily="66" charset="0"/>
              </a:rPr>
              <a:t> </a:t>
            </a:r>
            <a:r>
              <a:rPr lang="el-GR" altLang="el-GR" sz="2800" b="1" u="sng">
                <a:solidFill>
                  <a:srgbClr val="FF33CC"/>
                </a:solidFill>
                <a:latin typeface="Comic Sans MS" pitchFamily="66" charset="0"/>
              </a:rPr>
              <a:t>σε συνθήκες ΕΑ</a:t>
            </a:r>
            <a:endParaRPr lang="el-GR" altLang="el-GR" sz="2800" b="1" u="sng" baseline="-25000">
              <a:solidFill>
                <a:srgbClr val="FF33CC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20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- Τίτλος"/>
          <p:cNvSpPr>
            <a:spLocks noGrp="1"/>
          </p:cNvSpPr>
          <p:nvPr>
            <p:ph type="title"/>
          </p:nvPr>
        </p:nvSpPr>
        <p:spPr>
          <a:xfrm>
            <a:off x="684213" y="333375"/>
            <a:ext cx="7773987" cy="658813"/>
          </a:xfrm>
        </p:spPr>
        <p:txBody>
          <a:bodyPr/>
          <a:lstStyle/>
          <a:p>
            <a:pPr eaLnBrk="1" hangingPunct="1"/>
            <a:r>
              <a:rPr lang="el-GR" altLang="el-GR" sz="2800" b="1" u="sng" smtClean="0">
                <a:solidFill>
                  <a:srgbClr val="FF33CC"/>
                </a:solidFill>
                <a:latin typeface="Comic Sans MS" pitchFamily="66" charset="0"/>
              </a:rPr>
              <a:t>Ευνοϊκές επιδράσεις της ΕΑ ή ΤΑ</a:t>
            </a:r>
            <a:endParaRPr lang="el-GR" altLang="el-GR" sz="2800" smtClean="0">
              <a:solidFill>
                <a:srgbClr val="FF33CC"/>
              </a:solidFill>
            </a:endParaRPr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1125538"/>
            <a:ext cx="7991475" cy="53276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l-GR" altLang="el-GR" sz="2000" smtClean="0">
                <a:solidFill>
                  <a:schemeClr val="accent2"/>
                </a:solidFill>
                <a:latin typeface="Comic Sans MS" pitchFamily="66" charset="0"/>
              </a:rPr>
              <a:t>Οι ευνοϊκές επιδράσεις της ΕΑ ή ΤΑ στη συντήρηση είναι οι ακόλουθες:</a:t>
            </a:r>
          </a:p>
          <a:p>
            <a:pPr>
              <a:lnSpc>
                <a:spcPct val="90000"/>
              </a:lnSpc>
              <a:buFontTx/>
              <a:buNone/>
            </a:pPr>
            <a:endParaRPr lang="el-GR" altLang="el-GR" sz="2000" smtClean="0">
              <a:solidFill>
                <a:schemeClr val="accent2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  <a:buClr>
                <a:srgbClr val="FF33CC"/>
              </a:buClr>
              <a:buFont typeface="Wingdings" pitchFamily="2" charset="2"/>
              <a:buChar char="q"/>
            </a:pPr>
            <a:r>
              <a:rPr lang="el-GR" altLang="el-GR" sz="2000" smtClean="0">
                <a:solidFill>
                  <a:schemeClr val="accent2"/>
                </a:solidFill>
                <a:latin typeface="Comic Sans MS" pitchFamily="66" charset="0"/>
              </a:rPr>
              <a:t>Καθυστέρηση του γηρασμού και όλων των βιοχημικών αντιδράσεων και φυσιολογικών μεταβολών (αναπνοή, παραγωγή και δράση αιθυλενίου, μαλάκωμα)</a:t>
            </a:r>
          </a:p>
          <a:p>
            <a:pPr>
              <a:lnSpc>
                <a:spcPct val="90000"/>
              </a:lnSpc>
              <a:buClr>
                <a:srgbClr val="FF33CC"/>
              </a:buClr>
              <a:buFont typeface="Wingdings" pitchFamily="2" charset="2"/>
              <a:buChar char="q"/>
            </a:pPr>
            <a:endParaRPr lang="el-GR" altLang="el-GR" sz="2000" smtClean="0">
              <a:solidFill>
                <a:schemeClr val="accent2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  <a:buClr>
                <a:srgbClr val="FF33CC"/>
              </a:buClr>
              <a:buFont typeface="Wingdings" pitchFamily="2" charset="2"/>
              <a:buChar char="q"/>
            </a:pPr>
            <a:r>
              <a:rPr lang="el-GR" altLang="el-GR" sz="2000" smtClean="0">
                <a:solidFill>
                  <a:schemeClr val="accent2"/>
                </a:solidFill>
                <a:latin typeface="Comic Sans MS" pitchFamily="66" charset="0"/>
              </a:rPr>
              <a:t>Μείωση της ευαισθησίας των ιστών στην επίδραση του αιθυλενίου  (ιδίως όταν Ο</a:t>
            </a:r>
            <a:r>
              <a:rPr lang="el-GR" altLang="el-GR" sz="2000" baseline="-25000" smtClean="0">
                <a:solidFill>
                  <a:schemeClr val="accent2"/>
                </a:solidFill>
                <a:latin typeface="Comic Sans MS" pitchFamily="66" charset="0"/>
              </a:rPr>
              <a:t>2</a:t>
            </a:r>
            <a:r>
              <a:rPr lang="el-GR" altLang="el-GR" sz="2000" smtClean="0">
                <a:solidFill>
                  <a:schemeClr val="accent2"/>
                </a:solidFill>
                <a:latin typeface="Comic Sans MS" pitchFamily="66" charset="0"/>
              </a:rPr>
              <a:t>&lt;8% και </a:t>
            </a:r>
            <a:r>
              <a:rPr lang="en-US" altLang="el-GR" sz="2000" smtClean="0">
                <a:solidFill>
                  <a:schemeClr val="accent2"/>
                </a:solidFill>
                <a:latin typeface="Comic Sans MS" pitchFamily="66" charset="0"/>
              </a:rPr>
              <a:t>CO</a:t>
            </a:r>
            <a:r>
              <a:rPr lang="el-GR" altLang="el-GR" sz="2000" baseline="-25000" smtClean="0">
                <a:solidFill>
                  <a:schemeClr val="accent2"/>
                </a:solidFill>
                <a:latin typeface="Comic Sans MS" pitchFamily="66" charset="0"/>
              </a:rPr>
              <a:t>2</a:t>
            </a:r>
            <a:r>
              <a:rPr lang="el-GR" altLang="el-GR" sz="2000" smtClean="0">
                <a:solidFill>
                  <a:schemeClr val="accent2"/>
                </a:solidFill>
                <a:latin typeface="Comic Sans MS" pitchFamily="66" charset="0"/>
              </a:rPr>
              <a:t>&gt;1%)</a:t>
            </a:r>
          </a:p>
          <a:p>
            <a:pPr>
              <a:lnSpc>
                <a:spcPct val="90000"/>
              </a:lnSpc>
              <a:buClr>
                <a:srgbClr val="FF33CC"/>
              </a:buClr>
              <a:buFont typeface="Wingdings" pitchFamily="2" charset="2"/>
              <a:buChar char="q"/>
            </a:pPr>
            <a:endParaRPr lang="el-GR" altLang="el-GR" sz="2000" smtClean="0">
              <a:solidFill>
                <a:schemeClr val="accent2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  <a:buClr>
                <a:srgbClr val="FF33CC"/>
              </a:buClr>
              <a:buFont typeface="Wingdings" pitchFamily="2" charset="2"/>
              <a:buChar char="q"/>
            </a:pPr>
            <a:r>
              <a:rPr lang="el-GR" altLang="el-GR" sz="2000" smtClean="0">
                <a:solidFill>
                  <a:schemeClr val="accent2"/>
                </a:solidFill>
                <a:latin typeface="Comic Sans MS" pitchFamily="66" charset="0"/>
              </a:rPr>
              <a:t>Μείωση στην ένταση της εμφάνισης ορισμένων φυσιολογικών ασθενειών όπως των ζημιών από χαμηλές θερμοκρασίες από παρατεταμένες περιόδους ψυχρής συντήρησης (όπως επιφανειακό καφέτιασμα μήλων).</a:t>
            </a:r>
          </a:p>
          <a:p>
            <a:pPr>
              <a:lnSpc>
                <a:spcPct val="90000"/>
              </a:lnSpc>
              <a:buClr>
                <a:srgbClr val="FF33CC"/>
              </a:buClr>
              <a:buFont typeface="Wingdings" pitchFamily="2" charset="2"/>
              <a:buChar char="q"/>
            </a:pPr>
            <a:endParaRPr lang="el-GR" altLang="el-GR" sz="2000" smtClean="0">
              <a:solidFill>
                <a:schemeClr val="accent2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  <a:buClr>
                <a:srgbClr val="FF33CC"/>
              </a:buClr>
              <a:buFont typeface="Wingdings" pitchFamily="2" charset="2"/>
              <a:buChar char="q"/>
            </a:pPr>
            <a:r>
              <a:rPr lang="el-GR" altLang="el-GR" sz="2000" smtClean="0">
                <a:solidFill>
                  <a:schemeClr val="accent2"/>
                </a:solidFill>
                <a:latin typeface="Comic Sans MS" pitchFamily="66" charset="0"/>
              </a:rPr>
              <a:t>Έλεγχος ασθενειών και εντόμων</a:t>
            </a:r>
          </a:p>
          <a:p>
            <a:pPr>
              <a:lnSpc>
                <a:spcPct val="90000"/>
              </a:lnSpc>
              <a:buClr>
                <a:srgbClr val="FF33CC"/>
              </a:buClr>
              <a:buFont typeface="Wingdings" pitchFamily="2" charset="2"/>
              <a:buNone/>
            </a:pPr>
            <a:r>
              <a:rPr lang="el-GR" altLang="el-GR" sz="200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el-GR" altLang="el-GR" sz="2000" smtClean="0">
              <a:solidFill>
                <a:schemeClr val="accent2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endParaRPr lang="el-GR" altLang="el-GR" sz="2000" smtClean="0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05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34B054-DA0D-4AD9-A3C5-59235BE4FE8B}" type="slidenum">
              <a:rPr lang="el-GR" sz="1400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 sz="1400" dirty="0">
              <a:solidFill>
                <a:prstClr val="black"/>
              </a:solidFill>
            </a:endParaRPr>
          </a:p>
        </p:txBody>
      </p:sp>
      <p:pic>
        <p:nvPicPr>
          <p:cNvPr id="6" name="Εικόνα 1" descr=" Λογότυπο Επιχειρησιακού Προγράμματος Εκπαίδευση και Δια βίου Μάθηση.   ">
            <a:hlinkClick r:id="rId4" tooltip="Μετάβαση σε www.edulll.gr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4221163"/>
            <a:ext cx="7848600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l-GR" sz="2000" dirty="0" smtClean="0"/>
              <a:t>Το παρόν εκπαιδευτικό υλικό έχει αναπτυχθεί στα πλαίσια του εκπαιδευτικού έργου του διδάσκοντα</a:t>
            </a:r>
            <a:r>
              <a:rPr lang="en-US" sz="2000" dirty="0" smtClean="0"/>
              <a:t>.</a:t>
            </a:r>
            <a:r>
              <a:rPr lang="el-GR" sz="2000" dirty="0" smtClean="0"/>
              <a:t> </a:t>
            </a:r>
            <a:endParaRPr lang="en-US" sz="2000" dirty="0" smtClean="0"/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l-GR" sz="2000" dirty="0">
                <a:solidFill>
                  <a:prstClr val="black"/>
                </a:solidFill>
              </a:rPr>
              <a:t>Το έργο «</a:t>
            </a:r>
            <a:r>
              <a:rPr lang="el-GR" sz="2000" b="1" dirty="0">
                <a:solidFill>
                  <a:prstClr val="black"/>
                </a:solidFill>
              </a:rPr>
              <a:t>Ανοικτά Ακαδημαϊκά Μαθήματα στο ΤΕΙ Θεσσαλίας</a:t>
            </a:r>
            <a:r>
              <a:rPr lang="el-GR" sz="2000" dirty="0">
                <a:solidFill>
                  <a:prstClr val="black"/>
                </a:solidFill>
              </a:rPr>
              <a:t>» έχει χρηματοδοτήσει μόνο τη αναδιαμόρφωση του εκπαιδευτικού υλικού</a:t>
            </a:r>
            <a:r>
              <a:rPr lang="el-GR" sz="2000" dirty="0" smtClean="0">
                <a:solidFill>
                  <a:prstClr val="black"/>
                </a:solidFill>
              </a:rPr>
              <a:t>.</a:t>
            </a:r>
            <a:endParaRPr lang="el-GR" sz="2000" dirty="0" smtClean="0"/>
          </a:p>
          <a:p>
            <a:pPr eaLnBrk="1" hangingPunct="1">
              <a:spcBef>
                <a:spcPts val="0"/>
              </a:spcBef>
            </a:pPr>
            <a:r>
              <a:rPr lang="el-GR" sz="2000" dirty="0" smtClean="0"/>
              <a:t>Το έργο υλοποιείται στο πλαίσιο του Επιχειρησιακού Προγράμματος  «Εκπαίδευση και Δια Βίου Μάθηση» και συγχρηματοδοτείται από την Ευρωπαϊκή Ένωση (Ευρωπαϊκό Κοινωνικό Ταμείο) και από εθνικούς πόρους</a:t>
            </a:r>
            <a:r>
              <a:rPr lang="en-US" sz="2000" dirty="0" smtClean="0"/>
              <a:t>. </a:t>
            </a:r>
            <a:endParaRPr lang="el-GR" sz="2000" dirty="0" smtClean="0"/>
          </a:p>
        </p:txBody>
      </p:sp>
      <p:sp>
        <p:nvSpPr>
          <p:cNvPr id="409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dirty="0" smtClean="0"/>
              <a:t>Χρηματοδότηση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181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7745412" cy="766763"/>
          </a:xfrm>
        </p:spPr>
        <p:txBody>
          <a:bodyPr/>
          <a:lstStyle/>
          <a:p>
            <a:pPr eaLnBrk="1" hangingPunct="1"/>
            <a:r>
              <a:rPr lang="el-GR" altLang="el-GR" sz="2800" b="1" u="sng" smtClean="0">
                <a:solidFill>
                  <a:srgbClr val="FF33CC"/>
                </a:solidFill>
                <a:latin typeface="Comic Sans MS" pitchFamily="66" charset="0"/>
              </a:rPr>
              <a:t>Ευνοϊκές επιδράσεις της ΕΑ ή ΤΑ</a:t>
            </a:r>
            <a:br>
              <a:rPr lang="el-GR" altLang="el-GR" sz="2800" b="1" u="sng" smtClean="0">
                <a:solidFill>
                  <a:srgbClr val="FF33CC"/>
                </a:solidFill>
                <a:latin typeface="Comic Sans MS" pitchFamily="66" charset="0"/>
              </a:rPr>
            </a:br>
            <a:r>
              <a:rPr lang="el-GR" altLang="el-GR" sz="2800" b="1" u="sng" smtClean="0">
                <a:solidFill>
                  <a:srgbClr val="FF33CC"/>
                </a:solidFill>
                <a:latin typeface="Comic Sans MS" pitchFamily="66" charset="0"/>
              </a:rPr>
              <a:t> Καθυστέρηση ωρίμανσης</a:t>
            </a:r>
          </a:p>
        </p:txBody>
      </p:sp>
      <p:pic>
        <p:nvPicPr>
          <p:cNvPr id="29699" name="Picture 5" descr="Responses to Controlled Atmosphe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2013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 Box 6"/>
          <p:cNvSpPr txBox="1">
            <a:spLocks noChangeArrowheads="1"/>
          </p:cNvSpPr>
          <p:nvPr/>
        </p:nvSpPr>
        <p:spPr bwMode="auto">
          <a:xfrm>
            <a:off x="4140200" y="6338888"/>
            <a:ext cx="10810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l-GR" altLang="el-GR" sz="2800">
                <a:solidFill>
                  <a:srgbClr val="0000FF"/>
                </a:solidFill>
                <a:latin typeface="Comic Sans MS" pitchFamily="66" charset="0"/>
              </a:rPr>
              <a:t>-</a:t>
            </a:r>
            <a:r>
              <a:rPr lang="en-US" altLang="el-GR" sz="2800">
                <a:solidFill>
                  <a:srgbClr val="0000FF"/>
                </a:solidFill>
                <a:latin typeface="Comic Sans MS" pitchFamily="66" charset="0"/>
              </a:rPr>
              <a:t>1</a:t>
            </a:r>
            <a:r>
              <a:rPr lang="en-US" altLang="el-GR" sz="2800" baseline="30000">
                <a:solidFill>
                  <a:srgbClr val="0000FF"/>
                </a:solidFill>
                <a:latin typeface="Comic Sans MS" pitchFamily="66" charset="0"/>
              </a:rPr>
              <a:t>o</a:t>
            </a:r>
            <a:r>
              <a:rPr lang="en-US" altLang="el-GR" sz="2800">
                <a:solidFill>
                  <a:srgbClr val="0000FF"/>
                </a:solidFill>
                <a:latin typeface="Comic Sans MS" pitchFamily="66" charset="0"/>
              </a:rPr>
              <a:t>C</a:t>
            </a:r>
            <a:endParaRPr lang="el-GR" altLang="el-GR" sz="2800">
              <a:solidFill>
                <a:srgbClr val="0000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73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title"/>
          </p:nvPr>
        </p:nvSpPr>
        <p:spPr>
          <a:xfrm>
            <a:off x="755650" y="88900"/>
            <a:ext cx="7315200" cy="676275"/>
          </a:xfrm>
        </p:spPr>
        <p:txBody>
          <a:bodyPr/>
          <a:lstStyle/>
          <a:p>
            <a:pPr eaLnBrk="1" hangingPunct="1"/>
            <a:r>
              <a:rPr lang="el-GR" altLang="el-GR" sz="2800" b="1" u="sng" smtClean="0">
                <a:solidFill>
                  <a:srgbClr val="FF33CC"/>
                </a:solidFill>
                <a:latin typeface="Comic Sans MS" pitchFamily="66" charset="0"/>
              </a:rPr>
              <a:t>Ευνοϊκές επιδράσεις της ΕΑ ή ΤΑ</a:t>
            </a:r>
            <a:br>
              <a:rPr lang="el-GR" altLang="el-GR" sz="2800" b="1" u="sng" smtClean="0">
                <a:solidFill>
                  <a:srgbClr val="FF33CC"/>
                </a:solidFill>
                <a:latin typeface="Comic Sans MS" pitchFamily="66" charset="0"/>
              </a:rPr>
            </a:br>
            <a:r>
              <a:rPr lang="el-GR" altLang="el-GR" sz="2800" b="1" u="sng" smtClean="0">
                <a:solidFill>
                  <a:srgbClr val="FF33CC"/>
                </a:solidFill>
                <a:latin typeface="Comic Sans MS" pitchFamily="66" charset="0"/>
              </a:rPr>
              <a:t>Καθυστέρηση ωρίμανσης</a:t>
            </a:r>
            <a:r>
              <a:rPr lang="en-US" altLang="el-GR" sz="2800" b="1" u="sng" smtClean="0">
                <a:solidFill>
                  <a:srgbClr val="FF33CC"/>
                </a:solidFill>
                <a:latin typeface="Comic Sans MS" pitchFamily="66" charset="0"/>
              </a:rPr>
              <a:t> </a:t>
            </a:r>
            <a:r>
              <a:rPr lang="el-GR" altLang="el-GR" sz="2800" b="1" u="sng" smtClean="0">
                <a:solidFill>
                  <a:srgbClr val="FF33CC"/>
                </a:solidFill>
                <a:latin typeface="Comic Sans MS" pitchFamily="66" charset="0"/>
              </a:rPr>
              <a:t>σε δαμάσκηνο</a:t>
            </a:r>
          </a:p>
        </p:txBody>
      </p:sp>
      <p:pic>
        <p:nvPicPr>
          <p:cNvPr id="30723" name="Picture 14" descr="Photo:  CA Effects in Plu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438" y="901700"/>
            <a:ext cx="8964612" cy="5956300"/>
          </a:xfrm>
          <a:noFill/>
        </p:spPr>
      </p:pic>
    </p:spTree>
    <p:extLst>
      <p:ext uri="{BB962C8B-B14F-4D97-AF65-F5344CB8AC3E}">
        <p14:creationId xmlns:p14="http://schemas.microsoft.com/office/powerpoint/2010/main" val="394913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 descr="Chilling Injur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36713"/>
            <a:ext cx="9144000" cy="5221287"/>
          </a:xfrm>
          <a:noFill/>
        </p:spPr>
      </p:pic>
      <p:sp>
        <p:nvSpPr>
          <p:cNvPr id="31747" name="Rectangle 5"/>
          <p:cNvSpPr>
            <a:spLocks noChangeArrowheads="1"/>
          </p:cNvSpPr>
          <p:nvPr/>
        </p:nvSpPr>
        <p:spPr bwMode="auto">
          <a:xfrm>
            <a:off x="1692275" y="188913"/>
            <a:ext cx="60166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800" b="1" u="sng">
                <a:solidFill>
                  <a:srgbClr val="FF33CC"/>
                </a:solidFill>
                <a:latin typeface="Comic Sans MS" pitchFamily="66" charset="0"/>
              </a:rPr>
              <a:t>Αρνητικές επιδράσεις της ΕΑ ή ΤΑ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800" b="1" u="sng">
                <a:solidFill>
                  <a:srgbClr val="FF33CC"/>
                </a:solidFill>
                <a:latin typeface="Comic Sans MS" pitchFamily="66" charset="0"/>
              </a:rPr>
              <a:t>Μαύρη καρδιά σε πατάτα</a:t>
            </a:r>
          </a:p>
        </p:txBody>
      </p:sp>
    </p:spTree>
    <p:extLst>
      <p:ext uri="{BB962C8B-B14F-4D97-AF65-F5344CB8AC3E}">
        <p14:creationId xmlns:p14="http://schemas.microsoft.com/office/powerpoint/2010/main" val="34518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115888"/>
            <a:ext cx="7772400" cy="1143000"/>
          </a:xfrm>
        </p:spPr>
        <p:txBody>
          <a:bodyPr/>
          <a:lstStyle/>
          <a:p>
            <a:r>
              <a:rPr lang="el-GR" altLang="el-GR" sz="2800" smtClean="0">
                <a:solidFill>
                  <a:srgbClr val="FFFF00"/>
                </a:solidFill>
                <a:latin typeface="Comic Sans MS" pitchFamily="66" charset="0"/>
              </a:rPr>
              <a:t>Χρήσεις ΕΑ για μακρά συντήρηση φρούτων και λαχανικών</a:t>
            </a:r>
          </a:p>
        </p:txBody>
      </p:sp>
      <p:graphicFrame>
        <p:nvGraphicFramePr>
          <p:cNvPr id="69662" name="Group 30"/>
          <p:cNvGraphicFramePr>
            <a:graphicFrameLocks noGrp="1"/>
          </p:cNvGraphicFramePr>
          <p:nvPr>
            <p:ph type="tbl" idx="1"/>
          </p:nvPr>
        </p:nvGraphicFramePr>
        <p:xfrm>
          <a:off x="684213" y="1268413"/>
          <a:ext cx="7920037" cy="4967289"/>
        </p:xfrm>
        <a:graphic>
          <a:graphicData uri="http://schemas.openxmlformats.org/drawingml/2006/table">
            <a:tbl>
              <a:tblPr/>
              <a:tblGrid>
                <a:gridCol w="2663825"/>
                <a:gridCol w="5256212"/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</a:rPr>
                        <a:t>Διάρκεια συντήρησης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</a:rPr>
                        <a:t>(Μήνες)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</a:rPr>
                        <a:t>Είδος προϊόντος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10525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</a:rPr>
                        <a:t>Περισσότερο από 12 μήνες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</a:rPr>
                        <a:t>Αμύγδαλα, καρύδια,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</a:rPr>
                        <a:t>macademia, 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</a:rPr>
                        <a:t>πεκάν, φουντούκια, φιστίκια, αποξηραμένα φρούτα και λαχανικά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10493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</a:rPr>
                        <a:t>6-12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</a:rPr>
                        <a:t>Ορισμένες ποικιλίες μήλων, αχλαδιών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10525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</a:rPr>
                        <a:t>3-6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</a:rPr>
                        <a:t>Λάχανα κοινά, κινέζικα λαχανα, ακτινίδια, ορισμένες ποικιλίες αχλαδιών ασιατικής προέλευσης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10509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</a:rPr>
                        <a:t>1-3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</a:rPr>
                        <a:t>Αβοκάντο, ελιές, λωτοί, ορισμένες ποικιλίες ροδακινιάς, νεκταρινιάς και δαμασκηνιάς, ρόδια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53776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925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5575" cy="647700"/>
          </a:xfrm>
        </p:spPr>
        <p:txBody>
          <a:bodyPr/>
          <a:lstStyle/>
          <a:p>
            <a:pPr eaLnBrk="1" hangingPunct="1"/>
            <a:r>
              <a:rPr lang="el-GR" altLang="el-GR" sz="2400" b="1" smtClean="0">
                <a:solidFill>
                  <a:srgbClr val="99FF99"/>
                </a:solidFill>
                <a:latin typeface="Comic Sans MS" pitchFamily="66" charset="0"/>
              </a:rPr>
              <a:t>Συνιστώμενες συνθήκες Ε.Α. κατά τη διάρκεια μεταφοράς και /ή αποθήκευσης των φρούτων</a:t>
            </a:r>
          </a:p>
        </p:txBody>
      </p:sp>
      <p:graphicFrame>
        <p:nvGraphicFramePr>
          <p:cNvPr id="23469" name="Group 941"/>
          <p:cNvGraphicFramePr>
            <a:graphicFrameLocks noGrp="1"/>
          </p:cNvGraphicFramePr>
          <p:nvPr>
            <p:ph idx="1"/>
          </p:nvPr>
        </p:nvGraphicFramePr>
        <p:xfrm>
          <a:off x="539750" y="1125538"/>
          <a:ext cx="8064500" cy="5029200"/>
        </p:xfrm>
        <a:graphic>
          <a:graphicData uri="http://schemas.openxmlformats.org/drawingml/2006/table">
            <a:tbl>
              <a:tblPr/>
              <a:tblGrid>
                <a:gridCol w="2116138"/>
                <a:gridCol w="1620837"/>
                <a:gridCol w="1214438"/>
                <a:gridCol w="1309687"/>
                <a:gridCol w="1803400"/>
              </a:tblGrid>
              <a:tr h="120650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Προϊόν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Θερμοκρασία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</a:t>
                      </a:r>
                      <a:r>
                        <a:rPr kumimoji="0" lang="el-GR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ο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Ε.Α.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Δυναμικό για αξιοποίηση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33350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% Ο</a:t>
                      </a:r>
                      <a:r>
                        <a:rPr kumimoji="0" lang="en-US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%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</a:t>
                      </a:r>
                      <a:r>
                        <a:rPr kumimoji="0" lang="en-US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196850">
                <a:tc gridSpan="5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Φ ρ ο ύ τ α  φ υ λ λ ο β ό λ ω ν  δ έ ν δ ρ ω ν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1190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Μήλο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 – 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 – 3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1 - 2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Άριστο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190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Βερίκοκο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 – 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 – 3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 – 3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Μέτριο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174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Κεράσι, γλυκό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 – 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 – 10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 – 12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Καλό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190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Σύκο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 – 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Καλό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952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Σταφύλι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 – 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Πολύ μικρό ή καθόλου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174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Μηλοροδάκινο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 – 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 – 2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Καλό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190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Ροδάκινο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 – 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 – 2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Καλό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190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Αχλάδι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 – 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 – 3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 – 1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Άριστο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174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Δαμάσκηνο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 – 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 – 2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 – 5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Καλό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190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Φράουλα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 – 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15 – 20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Άριστο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603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894" name="Group 342"/>
          <p:cNvGraphicFramePr>
            <a:graphicFrameLocks noGrp="1"/>
          </p:cNvGraphicFramePr>
          <p:nvPr>
            <p:ph idx="1"/>
          </p:nvPr>
        </p:nvGraphicFramePr>
        <p:xfrm>
          <a:off x="684213" y="981075"/>
          <a:ext cx="7848600" cy="5545140"/>
        </p:xfrm>
        <a:graphic>
          <a:graphicData uri="http://schemas.openxmlformats.org/drawingml/2006/table">
            <a:tbl>
              <a:tblPr/>
              <a:tblGrid>
                <a:gridCol w="2136775"/>
                <a:gridCol w="1636712"/>
                <a:gridCol w="1227138"/>
                <a:gridCol w="1322387"/>
                <a:gridCol w="1525588"/>
              </a:tblGrid>
              <a:tr h="4222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Προϊόν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Θερμοκρασία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</a:t>
                      </a:r>
                      <a:r>
                        <a:rPr kumimoji="0" lang="el-GR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ο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Ε.Α.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Δυναμικό για αξιοποίηση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92125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% Ο</a:t>
                      </a:r>
                      <a:r>
                        <a:rPr kumimoji="0" lang="en-US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%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</a:t>
                      </a:r>
                      <a:r>
                        <a:rPr kumimoji="0" lang="en-US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422275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Υ π ο τ ρ ο π ι κ ά  &amp;  Τ ρ ο π ι κ ά  Φ ρ ο ύ τ α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Αβοκάντο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 – 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 – 5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 – 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Καλό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Μπανάνα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12 – 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 – 5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 – 5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Άριστο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Γκρέιπ Φρουτ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 – 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 – 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 – 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Μέτριο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Λεμόνι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 – 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 – 5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Καλό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Γλυκολέμονο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 – 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 – 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Καλό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Ελιά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 – 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 – 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 – 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Μέτριο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Πορτοκάλι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 – 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Μέτριο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Μάνγκο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 – 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Μέτριο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Παπάγια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 – 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Μέτριο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Ανανάς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 – 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Μέτριο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34901" name="Rectangle 925"/>
          <p:cNvSpPr>
            <a:spLocks noGrp="1" noChangeArrowheads="1"/>
          </p:cNvSpPr>
          <p:nvPr>
            <p:ph type="title"/>
          </p:nvPr>
        </p:nvSpPr>
        <p:spPr>
          <a:xfrm>
            <a:off x="900113" y="115888"/>
            <a:ext cx="7775575" cy="647700"/>
          </a:xfrm>
        </p:spPr>
        <p:txBody>
          <a:bodyPr/>
          <a:lstStyle/>
          <a:p>
            <a:pPr eaLnBrk="1" hangingPunct="1"/>
            <a:r>
              <a:rPr lang="el-GR" altLang="el-GR" sz="2400" b="1" smtClean="0">
                <a:solidFill>
                  <a:srgbClr val="99FF99"/>
                </a:solidFill>
                <a:latin typeface="Comic Sans MS" pitchFamily="66" charset="0"/>
              </a:rPr>
              <a:t>Συνιστώμενες συνθήκες Ε.Α. κατά τη διάρκεια μεταφοράς και /ή αποθήκευσης των φρούτων</a:t>
            </a:r>
          </a:p>
        </p:txBody>
      </p:sp>
    </p:spTree>
    <p:extLst>
      <p:ext uri="{BB962C8B-B14F-4D97-AF65-F5344CB8AC3E}">
        <p14:creationId xmlns:p14="http://schemas.microsoft.com/office/powerpoint/2010/main" val="6888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786" name="Group 210"/>
          <p:cNvGraphicFramePr>
            <a:graphicFrameLocks noGrp="1"/>
          </p:cNvGraphicFramePr>
          <p:nvPr>
            <p:ph idx="1"/>
          </p:nvPr>
        </p:nvGraphicFramePr>
        <p:xfrm>
          <a:off x="684213" y="1341438"/>
          <a:ext cx="7772400" cy="4929189"/>
        </p:xfrm>
        <a:graphic>
          <a:graphicData uri="http://schemas.openxmlformats.org/drawingml/2006/table">
            <a:tbl>
              <a:tblPr/>
              <a:tblGrid>
                <a:gridCol w="2116137"/>
                <a:gridCol w="1620838"/>
                <a:gridCol w="1214437"/>
                <a:gridCol w="1309688"/>
                <a:gridCol w="1511300"/>
              </a:tblGrid>
              <a:tr h="56352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Προϊόν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Θερμοκρασία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</a:t>
                      </a:r>
                      <a:r>
                        <a:rPr kumimoji="0" lang="el-GR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ο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Ε.Α.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Δυναμικό για αξιοποίηση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63522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% Ο</a:t>
                      </a:r>
                      <a:r>
                        <a:rPr kumimoji="0" lang="en-US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%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</a:t>
                      </a:r>
                      <a:r>
                        <a:rPr kumimoji="0" lang="en-US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563522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Φ ρ ο ύ τ α  -  Λ α χ α ν ι κ ά</a:t>
                      </a:r>
                    </a:p>
                  </a:txBody>
                  <a:tcPr marT="45717" marB="4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5412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Πεπόνια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 – 12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 – 5 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Μέτριο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635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Πιπεριές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(Bell)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 – 12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 – 5 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Μέτριο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635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Πιπεριές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(Chili)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 – 12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 – 5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Μέτριο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9302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Τομάτες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Ώριμες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– </a:t>
                      </a: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Πράσινες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12 – 20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 – 5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Καλό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6400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Μερικώς ώριμες για κατανάλωση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8 - 12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 – 5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Καλό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35897" name="Rectangle 925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5575" cy="647700"/>
          </a:xfrm>
        </p:spPr>
        <p:txBody>
          <a:bodyPr/>
          <a:lstStyle/>
          <a:p>
            <a:pPr eaLnBrk="1" hangingPunct="1"/>
            <a:r>
              <a:rPr lang="el-GR" altLang="el-GR" sz="2400" b="1" smtClean="0">
                <a:solidFill>
                  <a:srgbClr val="99FF99"/>
                </a:solidFill>
                <a:latin typeface="Comic Sans MS" pitchFamily="66" charset="0"/>
              </a:rPr>
              <a:t>Συνιστώμενες συνθήκες Ε.Α. κατά τη διάρκεια μεταφοράς και /ή αποθήκευσης των φρούτων</a:t>
            </a:r>
          </a:p>
        </p:txBody>
      </p:sp>
    </p:spTree>
    <p:extLst>
      <p:ext uri="{BB962C8B-B14F-4D97-AF65-F5344CB8AC3E}">
        <p14:creationId xmlns:p14="http://schemas.microsoft.com/office/powerpoint/2010/main" val="291653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7772400" cy="1143000"/>
          </a:xfrm>
        </p:spPr>
        <p:txBody>
          <a:bodyPr/>
          <a:lstStyle/>
          <a:p>
            <a:r>
              <a:rPr lang="el-GR" altLang="el-GR" sz="2800" smtClean="0">
                <a:solidFill>
                  <a:srgbClr val="FFFF00"/>
                </a:solidFill>
                <a:latin typeface="Comic Sans MS" pitchFamily="66" charset="0"/>
              </a:rPr>
              <a:t>Δυσμενείς επιδράσεις από τη χρησιμοποίηση ΤΑ ή ΕΑ στη συντήρηση των οπωροκηπευτικών </a:t>
            </a:r>
            <a:r>
              <a:rPr lang="el-GR" altLang="el-GR" sz="4000" smtClean="0"/>
              <a:t>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28775"/>
            <a:ext cx="7918450" cy="4824413"/>
          </a:xfrm>
        </p:spPr>
        <p:txBody>
          <a:bodyPr/>
          <a:lstStyle/>
          <a:p>
            <a:r>
              <a:rPr lang="el-GR" altLang="el-GR" sz="2400" u="sng" smtClean="0">
                <a:solidFill>
                  <a:srgbClr val="FF0000"/>
                </a:solidFill>
                <a:latin typeface="Comic Sans MS" pitchFamily="66" charset="0"/>
              </a:rPr>
              <a:t>Πρόκληση ή επιδείνωση της εμφάνισης ορισμένων φυσιολογικών ασθενειών όπως </a:t>
            </a:r>
            <a:r>
              <a:rPr lang="el-GR" altLang="el-GR" sz="2400" smtClean="0">
                <a:solidFill>
                  <a:srgbClr val="00FF00"/>
                </a:solidFill>
                <a:latin typeface="Comic Sans MS" pitchFamily="66" charset="0"/>
              </a:rPr>
              <a:t>της καστανής καρδιάς στα μήλα και αχλάδια και της μαύρης καρδιάς στην πατάτα.</a:t>
            </a:r>
          </a:p>
          <a:p>
            <a:r>
              <a:rPr lang="el-GR" altLang="el-GR" sz="2400" smtClean="0">
                <a:solidFill>
                  <a:srgbClr val="00FF00"/>
                </a:solidFill>
                <a:latin typeface="Comic Sans MS" pitchFamily="66" charset="0"/>
              </a:rPr>
              <a:t>Αν</a:t>
            </a:r>
            <a:r>
              <a:rPr lang="el-GR" altLang="el-GR" sz="2400" smtClean="0">
                <a:solidFill>
                  <a:srgbClr val="FF0000"/>
                </a:solidFill>
                <a:latin typeface="Comic Sans MS" pitchFamily="66" charset="0"/>
              </a:rPr>
              <a:t>ώμαλη ωρίμανση στους καρπούς όπως της μπανάνας</a:t>
            </a:r>
            <a:r>
              <a:rPr lang="el-GR" altLang="el-GR" sz="2400" smtClean="0">
                <a:solidFill>
                  <a:srgbClr val="00FF00"/>
                </a:solidFill>
                <a:latin typeface="Comic Sans MS" pitchFamily="66" charset="0"/>
              </a:rPr>
              <a:t>, αχλαδιών, αβοκάντο και τομάτας σε ατμόσφαιρα  με συγκέντρωση Ο</a:t>
            </a:r>
            <a:r>
              <a:rPr lang="el-GR" altLang="el-GR" sz="2400" baseline="-25000" smtClean="0">
                <a:solidFill>
                  <a:srgbClr val="00FF00"/>
                </a:solidFill>
                <a:latin typeface="Comic Sans MS" pitchFamily="66" charset="0"/>
              </a:rPr>
              <a:t>2</a:t>
            </a:r>
            <a:r>
              <a:rPr lang="el-GR" altLang="el-GR" sz="2400" smtClean="0">
                <a:solidFill>
                  <a:srgbClr val="00FF00"/>
                </a:solidFill>
                <a:latin typeface="Comic Sans MS" pitchFamily="66" charset="0"/>
              </a:rPr>
              <a:t>&lt;2% ή και πολύ υψηλού </a:t>
            </a:r>
            <a:r>
              <a:rPr lang="en-US" altLang="el-GR" sz="2400" smtClean="0">
                <a:solidFill>
                  <a:srgbClr val="00FF00"/>
                </a:solidFill>
                <a:latin typeface="Comic Sans MS" pitchFamily="66" charset="0"/>
              </a:rPr>
              <a:t>CO</a:t>
            </a:r>
            <a:r>
              <a:rPr lang="en-US" altLang="el-GR" sz="2400" baseline="-25000" smtClean="0">
                <a:solidFill>
                  <a:srgbClr val="00FF00"/>
                </a:solidFill>
                <a:latin typeface="Comic Sans MS" pitchFamily="66" charset="0"/>
              </a:rPr>
              <a:t>2</a:t>
            </a:r>
            <a:r>
              <a:rPr lang="el-GR" altLang="el-GR" sz="2400" smtClean="0">
                <a:solidFill>
                  <a:srgbClr val="00FF00"/>
                </a:solidFill>
                <a:latin typeface="Comic Sans MS" pitchFamily="66" charset="0"/>
              </a:rPr>
              <a:t>&gt;5%.</a:t>
            </a:r>
          </a:p>
          <a:p>
            <a:r>
              <a:rPr lang="el-GR" altLang="el-GR" sz="2400" u="sng" smtClean="0">
                <a:solidFill>
                  <a:srgbClr val="FF0000"/>
                </a:solidFill>
                <a:latin typeface="Comic Sans MS" pitchFamily="66" charset="0"/>
              </a:rPr>
              <a:t>Ανάπτυξη δυσάρεστης γεύσης και οσμής σε πολύ μειωμένο </a:t>
            </a:r>
            <a:r>
              <a:rPr lang="el-GR" altLang="el-GR" sz="2400" smtClean="0">
                <a:solidFill>
                  <a:srgbClr val="00FF00"/>
                </a:solidFill>
                <a:latin typeface="Comic Sans MS" pitchFamily="66" charset="0"/>
              </a:rPr>
              <a:t>Ο2 ως αποτέλεσμα αναερόβιων συνθηκών (π.χ. φράουλα).</a:t>
            </a:r>
          </a:p>
          <a:p>
            <a:r>
              <a:rPr lang="el-GR" altLang="el-GR" sz="2400" smtClean="0">
                <a:solidFill>
                  <a:srgbClr val="00FF00"/>
                </a:solidFill>
                <a:latin typeface="Comic Sans MS" pitchFamily="66" charset="0"/>
              </a:rPr>
              <a:t>Επιτάχυνση στη </a:t>
            </a:r>
            <a:r>
              <a:rPr lang="el-GR" altLang="el-GR" sz="2400" smtClean="0">
                <a:solidFill>
                  <a:srgbClr val="FF0000"/>
                </a:solidFill>
                <a:latin typeface="Comic Sans MS" pitchFamily="66" charset="0"/>
              </a:rPr>
              <a:t>βλάστηση</a:t>
            </a:r>
            <a:r>
              <a:rPr lang="el-GR" altLang="el-GR" sz="2400" smtClean="0">
                <a:solidFill>
                  <a:srgbClr val="00FF00"/>
                </a:solidFill>
                <a:latin typeface="Comic Sans MS" pitchFamily="66" charset="0"/>
              </a:rPr>
              <a:t> στις πατάτες.</a:t>
            </a:r>
          </a:p>
          <a:p>
            <a:pPr>
              <a:buFontTx/>
              <a:buNone/>
            </a:pPr>
            <a:endParaRPr lang="el-GR" altLang="el-GR" sz="2400" smtClean="0">
              <a:solidFill>
                <a:srgbClr val="00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4100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631112" cy="442913"/>
          </a:xfrm>
        </p:spPr>
        <p:txBody>
          <a:bodyPr/>
          <a:lstStyle/>
          <a:p>
            <a:pPr eaLnBrk="1" hangingPunct="1"/>
            <a:r>
              <a:rPr lang="el-GR" altLang="el-GR" sz="2800" b="1" smtClean="0">
                <a:solidFill>
                  <a:srgbClr val="FF33CC"/>
                </a:solidFill>
                <a:latin typeface="Comic Sans MS" pitchFamily="66" charset="0"/>
              </a:rPr>
              <a:t>Επιδράσεις ΕΑ</a:t>
            </a:r>
            <a:r>
              <a:rPr lang="el-GR" altLang="el-GR" sz="4000" b="1" smtClean="0"/>
              <a:t> </a:t>
            </a:r>
            <a:r>
              <a:rPr lang="el-GR" altLang="el-GR" sz="4000" smtClean="0"/>
              <a:t> </a:t>
            </a:r>
          </a:p>
        </p:txBody>
      </p:sp>
      <p:pic>
        <p:nvPicPr>
          <p:cNvPr id="37891" name="Picture 9" descr="Cherry CA Effect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549275"/>
            <a:ext cx="7632700" cy="5156200"/>
          </a:xfrm>
          <a:noFill/>
        </p:spPr>
      </p:pic>
      <p:sp>
        <p:nvSpPr>
          <p:cNvPr id="37892" name="Rectangle 5"/>
          <p:cNvSpPr>
            <a:spLocks noChangeArrowheads="1"/>
          </p:cNvSpPr>
          <p:nvPr/>
        </p:nvSpPr>
        <p:spPr bwMode="auto">
          <a:xfrm>
            <a:off x="179388" y="5699125"/>
            <a:ext cx="8058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l-GR" sz="2000">
                <a:solidFill>
                  <a:srgbClr val="FF33CC"/>
                </a:solidFill>
                <a:latin typeface="Comic Sans MS" pitchFamily="66" charset="0"/>
              </a:rPr>
              <a:t>3</a:t>
            </a:r>
            <a:r>
              <a:rPr lang="el-GR" altLang="el-GR" sz="2000">
                <a:solidFill>
                  <a:srgbClr val="FF33CC"/>
                </a:solidFill>
                <a:latin typeface="Comic Sans MS" pitchFamily="66" charset="0"/>
              </a:rPr>
              <a:t>-</a:t>
            </a:r>
            <a:r>
              <a:rPr lang="en-US" altLang="el-GR" sz="2000">
                <a:solidFill>
                  <a:srgbClr val="FF33CC"/>
                </a:solidFill>
                <a:latin typeface="Comic Sans MS" pitchFamily="66" charset="0"/>
              </a:rPr>
              <a:t>10% O</a:t>
            </a:r>
            <a:r>
              <a:rPr lang="en-US" altLang="el-GR" sz="2000" baseline="-25000">
                <a:solidFill>
                  <a:srgbClr val="FF33CC"/>
                </a:solidFill>
                <a:latin typeface="Comic Sans MS" pitchFamily="66" charset="0"/>
              </a:rPr>
              <a:t>2</a:t>
            </a:r>
            <a:r>
              <a:rPr lang="en-US" altLang="el-GR" sz="2000">
                <a:solidFill>
                  <a:srgbClr val="FF33CC"/>
                </a:solidFill>
                <a:latin typeface="Comic Sans MS" pitchFamily="66" charset="0"/>
              </a:rPr>
              <a:t> </a:t>
            </a:r>
            <a:r>
              <a:rPr lang="el-GR" altLang="el-GR" sz="2000">
                <a:solidFill>
                  <a:srgbClr val="FF33CC"/>
                </a:solidFill>
                <a:latin typeface="Comic Sans MS" pitchFamily="66" charset="0"/>
              </a:rPr>
              <a:t>  και   </a:t>
            </a:r>
            <a:r>
              <a:rPr lang="en-US" altLang="el-GR" sz="2000">
                <a:solidFill>
                  <a:srgbClr val="FF33CC"/>
                </a:solidFill>
                <a:latin typeface="Comic Sans MS" pitchFamily="66" charset="0"/>
              </a:rPr>
              <a:t>10</a:t>
            </a:r>
            <a:r>
              <a:rPr lang="el-GR" altLang="el-GR" sz="2000">
                <a:solidFill>
                  <a:srgbClr val="FF33CC"/>
                </a:solidFill>
                <a:latin typeface="Comic Sans MS" pitchFamily="66" charset="0"/>
              </a:rPr>
              <a:t>-</a:t>
            </a:r>
            <a:r>
              <a:rPr lang="en-US" altLang="el-GR" sz="2000">
                <a:solidFill>
                  <a:srgbClr val="FF33CC"/>
                </a:solidFill>
                <a:latin typeface="Comic Sans MS" pitchFamily="66" charset="0"/>
              </a:rPr>
              <a:t>15% CO</a:t>
            </a:r>
            <a:r>
              <a:rPr lang="en-US" altLang="el-GR" sz="2000" baseline="-25000">
                <a:solidFill>
                  <a:srgbClr val="FF33CC"/>
                </a:solidFill>
                <a:latin typeface="Comic Sans MS" pitchFamily="66" charset="0"/>
              </a:rPr>
              <a:t>2</a:t>
            </a:r>
            <a:r>
              <a:rPr lang="en-US" altLang="el-GR" sz="2000">
                <a:solidFill>
                  <a:srgbClr val="FF33CC"/>
                </a:solidFill>
                <a:latin typeface="Comic Sans MS" pitchFamily="66" charset="0"/>
              </a:rPr>
              <a:t> </a:t>
            </a:r>
            <a:br>
              <a:rPr lang="en-US" altLang="el-GR" sz="2000">
                <a:solidFill>
                  <a:srgbClr val="FF33CC"/>
                </a:solidFill>
                <a:latin typeface="Comic Sans MS" pitchFamily="66" charset="0"/>
              </a:rPr>
            </a:br>
            <a:r>
              <a:rPr lang="en-US" altLang="el-GR" sz="2000">
                <a:solidFill>
                  <a:srgbClr val="FF33CC"/>
                </a:solidFill>
                <a:latin typeface="Comic Sans MS" pitchFamily="66" charset="0"/>
              </a:rPr>
              <a:t>&lt; 1% O</a:t>
            </a:r>
            <a:r>
              <a:rPr lang="en-US" altLang="el-GR" sz="2000" baseline="-25000">
                <a:solidFill>
                  <a:srgbClr val="FF33CC"/>
                </a:solidFill>
                <a:latin typeface="Comic Sans MS" pitchFamily="66" charset="0"/>
              </a:rPr>
              <a:t>2</a:t>
            </a:r>
            <a:r>
              <a:rPr lang="el-GR" altLang="el-GR" sz="2000">
                <a:solidFill>
                  <a:srgbClr val="FF33CC"/>
                </a:solidFill>
                <a:latin typeface="Comic Sans MS" pitchFamily="66" charset="0"/>
              </a:rPr>
              <a:t>             βαθουλώματα στην επιφάνεια και απώλεια αρώματος</a:t>
            </a:r>
            <a:r>
              <a:rPr lang="en-US" altLang="el-GR" sz="2000">
                <a:solidFill>
                  <a:srgbClr val="FF33CC"/>
                </a:solidFill>
                <a:latin typeface="Comic Sans MS" pitchFamily="66" charset="0"/>
              </a:rPr>
              <a:t> </a:t>
            </a:r>
            <a:br>
              <a:rPr lang="en-US" altLang="el-GR" sz="2000">
                <a:solidFill>
                  <a:srgbClr val="FF33CC"/>
                </a:solidFill>
                <a:latin typeface="Comic Sans MS" pitchFamily="66" charset="0"/>
              </a:rPr>
            </a:br>
            <a:r>
              <a:rPr lang="en-US" altLang="el-GR" sz="2000">
                <a:solidFill>
                  <a:srgbClr val="FF33CC"/>
                </a:solidFill>
                <a:latin typeface="Comic Sans MS" pitchFamily="66" charset="0"/>
              </a:rPr>
              <a:t>&gt; 30% CO</a:t>
            </a:r>
            <a:r>
              <a:rPr lang="en-US" altLang="el-GR" sz="2000" baseline="-25000">
                <a:solidFill>
                  <a:srgbClr val="FF33CC"/>
                </a:solidFill>
                <a:latin typeface="Comic Sans MS" pitchFamily="66" charset="0"/>
              </a:rPr>
              <a:t>2</a:t>
            </a:r>
            <a:r>
              <a:rPr lang="en-US" altLang="el-GR" sz="2000">
                <a:solidFill>
                  <a:srgbClr val="FF33CC"/>
                </a:solidFill>
                <a:latin typeface="Comic Sans MS" pitchFamily="66" charset="0"/>
              </a:rPr>
              <a:t> </a:t>
            </a:r>
            <a:r>
              <a:rPr lang="el-GR" altLang="el-GR" sz="2000">
                <a:solidFill>
                  <a:srgbClr val="FF33CC"/>
                </a:solidFill>
                <a:latin typeface="Comic Sans MS" pitchFamily="66" charset="0"/>
              </a:rPr>
              <a:t>          καφέ μεταχρωματισμό και απώλεια αρώματος</a:t>
            </a:r>
            <a:r>
              <a:rPr lang="en-US" altLang="el-GR" sz="2000">
                <a:solidFill>
                  <a:srgbClr val="FF33CC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37893" name="Line 6"/>
          <p:cNvSpPr>
            <a:spLocks noChangeShapeType="1"/>
          </p:cNvSpPr>
          <p:nvPr/>
        </p:nvSpPr>
        <p:spPr bwMode="auto">
          <a:xfrm>
            <a:off x="1331913" y="6237288"/>
            <a:ext cx="719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7894" name="Line 8"/>
          <p:cNvSpPr>
            <a:spLocks noChangeShapeType="1"/>
          </p:cNvSpPr>
          <p:nvPr/>
        </p:nvSpPr>
        <p:spPr bwMode="auto">
          <a:xfrm>
            <a:off x="1547813" y="6524625"/>
            <a:ext cx="719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50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37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02550" cy="803275"/>
          </a:xfrm>
        </p:spPr>
        <p:txBody>
          <a:bodyPr/>
          <a:lstStyle/>
          <a:p>
            <a:pPr eaLnBrk="1" hangingPunct="1"/>
            <a:r>
              <a:rPr lang="el-GR" altLang="el-GR" sz="2800" smtClean="0">
                <a:solidFill>
                  <a:srgbClr val="FFFF00"/>
                </a:solidFill>
                <a:latin typeface="Comic Sans MS" pitchFamily="66" charset="0"/>
              </a:rPr>
              <a:t>ΚΑΤΑΣΚΕΥΑΣΤΙΚΕΣ ΛΕΠΤΟΜΕΡΕΙΕΣ</a:t>
            </a:r>
          </a:p>
        </p:txBody>
      </p:sp>
      <p:sp>
        <p:nvSpPr>
          <p:cNvPr id="38915" name="Rectangle 438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135937" cy="51847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l-GR" sz="2000" u="sng" smtClean="0">
                <a:solidFill>
                  <a:srgbClr val="FFFF00"/>
                </a:solidFill>
                <a:latin typeface="Comic Sans MS" pitchFamily="66" charset="0"/>
              </a:rPr>
              <a:t>Αεροστεγανότητα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l-GR" sz="2000" smtClean="0">
                <a:solidFill>
                  <a:srgbClr val="FFFF00"/>
                </a:solidFill>
                <a:latin typeface="Comic Sans MS" pitchFamily="66" charset="0"/>
              </a:rPr>
              <a:t>Κύριο χαρακτηριστικό των ψυκτικών θαλάμων για συντήρηση υπό ΤΑ ή ΕΑ είναι η αεροστεγανότητα. </a:t>
            </a:r>
          </a:p>
          <a:p>
            <a:pPr eaLnBrk="1" hangingPunct="1">
              <a:lnSpc>
                <a:spcPct val="90000"/>
              </a:lnSpc>
            </a:pPr>
            <a:endParaRPr lang="el-GR" altLang="el-GR" sz="2000" smtClean="0">
              <a:solidFill>
                <a:srgbClr val="FFFF00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l-GR" sz="2000" u="sng" smtClean="0">
                <a:solidFill>
                  <a:srgbClr val="FFFF00"/>
                </a:solidFill>
                <a:latin typeface="Comic Sans MS" pitchFamily="66" charset="0"/>
              </a:rPr>
              <a:t>Η δημιουργία συνθηκών</a:t>
            </a:r>
            <a:r>
              <a:rPr lang="en-US" altLang="el-GR" sz="2000" u="sng" smtClean="0">
                <a:solidFill>
                  <a:srgbClr val="FFFF00"/>
                </a:solidFill>
                <a:latin typeface="Comic Sans MS" pitchFamily="66" charset="0"/>
              </a:rPr>
              <a:t> EA </a:t>
            </a:r>
            <a:r>
              <a:rPr lang="el-GR" altLang="el-GR" sz="2000" u="sng" smtClean="0">
                <a:solidFill>
                  <a:srgbClr val="FFFF00"/>
                </a:solidFill>
                <a:latin typeface="Comic Sans MS" pitchFamily="66" charset="0"/>
              </a:rPr>
              <a:t>ή ΤΑ</a:t>
            </a:r>
          </a:p>
          <a:p>
            <a:pPr eaLnBrk="1" hangingPunct="1">
              <a:lnSpc>
                <a:spcPct val="90000"/>
              </a:lnSpc>
            </a:pPr>
            <a:endParaRPr lang="el-GR" altLang="el-GR" sz="2000" u="sng" smtClean="0">
              <a:solidFill>
                <a:srgbClr val="FFFF00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Clr>
                <a:srgbClr val="FF0066"/>
              </a:buClr>
              <a:buFont typeface="Wingdings" pitchFamily="2" charset="2"/>
              <a:buChar char="v"/>
            </a:pPr>
            <a:r>
              <a:rPr lang="el-GR" altLang="el-GR" sz="2000" smtClean="0">
                <a:solidFill>
                  <a:srgbClr val="FFFF00"/>
                </a:solidFill>
                <a:latin typeface="Comic Sans MS" pitchFamily="66" charset="0"/>
              </a:rPr>
              <a:t>Τροποποίηση της ατμόσφαιρας από την αναπνευστική δραστηριότητα του ίδιου του προϊόντος (παθητική ρύθμιση κατά τη συντήρηση ή τη συσκευασία).</a:t>
            </a:r>
          </a:p>
          <a:p>
            <a:pPr eaLnBrk="1" hangingPunct="1">
              <a:lnSpc>
                <a:spcPct val="90000"/>
              </a:lnSpc>
              <a:buClr>
                <a:srgbClr val="FF0066"/>
              </a:buClr>
              <a:buFont typeface="Wingdings" pitchFamily="2" charset="2"/>
              <a:buChar char="v"/>
            </a:pPr>
            <a:r>
              <a:rPr lang="el-GR" altLang="el-GR" sz="2000" smtClean="0">
                <a:solidFill>
                  <a:srgbClr val="FFFF00"/>
                </a:solidFill>
                <a:latin typeface="Comic Sans MS" pitchFamily="66" charset="0"/>
              </a:rPr>
              <a:t>Χρήση συστημάτων εμπλουτισμού της ατμόσφαιρας με Ν</a:t>
            </a:r>
            <a:r>
              <a:rPr lang="el-GR" altLang="el-GR" sz="2000" baseline="-25000" smtClean="0">
                <a:solidFill>
                  <a:srgbClr val="FFFF00"/>
                </a:solidFill>
                <a:latin typeface="Comic Sans MS" pitchFamily="66" charset="0"/>
              </a:rPr>
              <a:t>2.</a:t>
            </a:r>
            <a:endParaRPr lang="el-GR" altLang="el-GR" sz="2000" smtClean="0">
              <a:solidFill>
                <a:srgbClr val="FFFF00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Clr>
                <a:srgbClr val="FF0066"/>
              </a:buClr>
              <a:buFont typeface="Wingdings" pitchFamily="2" charset="2"/>
              <a:buChar char="v"/>
            </a:pPr>
            <a:r>
              <a:rPr lang="el-GR" altLang="el-GR" sz="2000" smtClean="0">
                <a:solidFill>
                  <a:srgbClr val="FFFF00"/>
                </a:solidFill>
                <a:latin typeface="Comic Sans MS" pitchFamily="66" charset="0"/>
              </a:rPr>
              <a:t>Αφαίρεση ή προσθήκη Ο</a:t>
            </a:r>
            <a:r>
              <a:rPr lang="el-GR" altLang="el-GR" sz="2000" baseline="-25000" smtClean="0">
                <a:solidFill>
                  <a:srgbClr val="FFFF00"/>
                </a:solidFill>
                <a:latin typeface="Comic Sans MS" pitchFamily="66" charset="0"/>
              </a:rPr>
              <a:t>2</a:t>
            </a:r>
          </a:p>
          <a:p>
            <a:pPr eaLnBrk="1" hangingPunct="1">
              <a:lnSpc>
                <a:spcPct val="90000"/>
              </a:lnSpc>
              <a:buClr>
                <a:srgbClr val="FF0066"/>
              </a:buClr>
              <a:buFont typeface="Wingdings" pitchFamily="2" charset="2"/>
              <a:buChar char="v"/>
            </a:pPr>
            <a:r>
              <a:rPr lang="el-GR" altLang="el-GR" sz="2000" smtClean="0">
                <a:solidFill>
                  <a:srgbClr val="FFFF00"/>
                </a:solidFill>
                <a:latin typeface="Comic Sans MS" pitchFamily="66" charset="0"/>
              </a:rPr>
              <a:t>Αφαίρεση ή προσθήκη </a:t>
            </a:r>
            <a:r>
              <a:rPr lang="en-US" altLang="el-GR" sz="2000" smtClean="0">
                <a:solidFill>
                  <a:srgbClr val="FFFF00"/>
                </a:solidFill>
                <a:latin typeface="Comic Sans MS" pitchFamily="66" charset="0"/>
              </a:rPr>
              <a:t>C</a:t>
            </a:r>
            <a:r>
              <a:rPr lang="el-GR" altLang="el-GR" sz="2000" smtClean="0">
                <a:solidFill>
                  <a:srgbClr val="FFFF00"/>
                </a:solidFill>
                <a:latin typeface="Comic Sans MS" pitchFamily="66" charset="0"/>
              </a:rPr>
              <a:t>Ο</a:t>
            </a:r>
            <a:r>
              <a:rPr lang="el-GR" altLang="el-GR" sz="2000" baseline="-25000" smtClean="0">
                <a:solidFill>
                  <a:srgbClr val="FFFF00"/>
                </a:solidFill>
                <a:latin typeface="Comic Sans MS" pitchFamily="66" charset="0"/>
              </a:rPr>
              <a:t>2</a:t>
            </a:r>
          </a:p>
          <a:p>
            <a:pPr eaLnBrk="1" hangingPunct="1">
              <a:lnSpc>
                <a:spcPct val="90000"/>
              </a:lnSpc>
              <a:buClr>
                <a:srgbClr val="FF0066"/>
              </a:buClr>
              <a:buFont typeface="Wingdings" pitchFamily="2" charset="2"/>
              <a:buChar char="v"/>
            </a:pPr>
            <a:r>
              <a:rPr lang="el-GR" altLang="el-GR" sz="2000" smtClean="0">
                <a:solidFill>
                  <a:srgbClr val="FFFF00"/>
                </a:solidFill>
                <a:latin typeface="Comic Sans MS" pitchFamily="66" charset="0"/>
              </a:rPr>
              <a:t>Αφαίρεση ή προσθήκη </a:t>
            </a:r>
            <a:r>
              <a:rPr lang="en-US" altLang="el-GR" sz="2000" smtClean="0">
                <a:solidFill>
                  <a:srgbClr val="FFFF00"/>
                </a:solidFill>
                <a:latin typeface="Comic Sans MS" pitchFamily="66" charset="0"/>
              </a:rPr>
              <a:t>C</a:t>
            </a:r>
            <a:r>
              <a:rPr lang="en-US" altLang="el-GR" sz="2000" baseline="-25000" smtClean="0">
                <a:solidFill>
                  <a:srgbClr val="FFFF00"/>
                </a:solidFill>
                <a:latin typeface="Comic Sans MS" pitchFamily="66" charset="0"/>
              </a:rPr>
              <a:t>2</a:t>
            </a:r>
            <a:r>
              <a:rPr lang="en-US" altLang="el-GR" sz="2000" smtClean="0">
                <a:solidFill>
                  <a:srgbClr val="FFFF00"/>
                </a:solidFill>
                <a:latin typeface="Comic Sans MS" pitchFamily="66" charset="0"/>
              </a:rPr>
              <a:t>H</a:t>
            </a:r>
            <a:r>
              <a:rPr lang="en-US" altLang="el-GR" sz="2000" baseline="-25000" smtClean="0">
                <a:solidFill>
                  <a:srgbClr val="FFFF00"/>
                </a:solidFill>
                <a:latin typeface="Comic Sans MS" pitchFamily="66" charset="0"/>
              </a:rPr>
              <a:t>4</a:t>
            </a:r>
            <a:endParaRPr lang="el-GR" altLang="el-GR" sz="2000" baseline="-25000" smtClean="0">
              <a:solidFill>
                <a:srgbClr val="FFFF00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Clr>
                <a:srgbClr val="FF0066"/>
              </a:buClr>
              <a:buFont typeface="Wingdings" pitchFamily="2" charset="2"/>
              <a:buChar char="v"/>
            </a:pPr>
            <a:r>
              <a:rPr lang="el-GR" altLang="el-GR" sz="2000" smtClean="0">
                <a:solidFill>
                  <a:srgbClr val="FFFF00"/>
                </a:solidFill>
                <a:latin typeface="Comic Sans MS" pitchFamily="66" charset="0"/>
              </a:rPr>
              <a:t>Με χαμηλή πίεση και εξαερισμό</a:t>
            </a:r>
          </a:p>
          <a:p>
            <a:pPr eaLnBrk="1" hangingPunct="1">
              <a:lnSpc>
                <a:spcPct val="90000"/>
              </a:lnSpc>
              <a:buClr>
                <a:srgbClr val="FF0066"/>
              </a:buClr>
              <a:buFont typeface="Wingdings" pitchFamily="2" charset="2"/>
              <a:buChar char="v"/>
            </a:pPr>
            <a:endParaRPr lang="el-GR" altLang="el-GR" sz="2000" smtClean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25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78" name="Group 38"/>
          <p:cNvGraphicFramePr>
            <a:graphicFrameLocks noGrp="1"/>
          </p:cNvGraphicFramePr>
          <p:nvPr>
            <p:ph sz="half" idx="1"/>
          </p:nvPr>
        </p:nvGraphicFramePr>
        <p:xfrm>
          <a:off x="0" y="2565400"/>
          <a:ext cx="4284663" cy="3095626"/>
        </p:xfrm>
        <a:graphic>
          <a:graphicData uri="http://schemas.openxmlformats.org/drawingml/2006/table">
            <a:tbl>
              <a:tblPr/>
              <a:tblGrid>
                <a:gridCol w="1498600"/>
                <a:gridCol w="1012825"/>
                <a:gridCol w="1773238"/>
              </a:tblGrid>
              <a:tr h="885825">
                <a:tc>
                  <a:txBody>
                    <a:bodyPr/>
                    <a:lstStyle>
                      <a:lvl1pPr marL="342900" indent="-342900"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Συστατικό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Σύμβολο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Περιεκτικότητα % </a:t>
                      </a:r>
                      <a:r>
                        <a:rPr kumimoji="0" lang="en-US" alt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v/v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99"/>
                    </a:solidFill>
                  </a:tcPr>
                </a:tc>
              </a:tr>
              <a:tr h="365125">
                <a:tc>
                  <a:txBody>
                    <a:bodyPr/>
                    <a:lstStyle>
                      <a:lvl1pPr marL="342900" indent="-342900"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Άζωτο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l-GR" altLang="el-GR" sz="16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</a:t>
                      </a:r>
                      <a:endParaRPr kumimoji="0" lang="el-GR" alt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78,08</a:t>
                      </a:r>
                      <a:endParaRPr kumimoji="0" lang="el-GR" alt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99"/>
                    </a:solidFill>
                  </a:tcPr>
                </a:tc>
              </a:tr>
              <a:tr h="365125">
                <a:tc>
                  <a:txBody>
                    <a:bodyPr/>
                    <a:lstStyle>
                      <a:lvl1pPr marL="342900" indent="-342900"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Οξυγόνο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l-GR" altLang="el-GR" sz="16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</a:t>
                      </a:r>
                      <a:endParaRPr kumimoji="0" lang="el-GR" alt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20,95</a:t>
                      </a:r>
                      <a:endParaRPr kumimoji="0" lang="el-GR" alt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99"/>
                    </a:solidFill>
                  </a:tcPr>
                </a:tc>
              </a:tr>
              <a:tr h="363538">
                <a:tc>
                  <a:txBody>
                    <a:bodyPr/>
                    <a:lstStyle>
                      <a:lvl1pPr marL="342900" indent="-342900"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Αργό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Ar</a:t>
                      </a:r>
                      <a:endParaRPr kumimoji="0" lang="en-US" alt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0,93</a:t>
                      </a:r>
                      <a:endParaRPr kumimoji="0" lang="el-GR" alt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99"/>
                    </a:solidFill>
                  </a:tcPr>
                </a:tc>
              </a:tr>
              <a:tr h="615950">
                <a:tc>
                  <a:txBody>
                    <a:bodyPr/>
                    <a:lstStyle>
                      <a:lvl1pPr marL="342900" indent="-342900"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Διοξείδιο του άνθρακα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CO</a:t>
                      </a:r>
                      <a:r>
                        <a:rPr kumimoji="0" lang="el-GR" altLang="el-GR" sz="16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</a:t>
                      </a:r>
                      <a:endParaRPr kumimoji="0" lang="el-GR" alt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0,03</a:t>
                      </a:r>
                      <a:endParaRPr kumimoji="0" lang="el-GR" alt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99"/>
                    </a:solidFill>
                  </a:tcPr>
                </a:tc>
              </a:tr>
              <a:tr h="500063">
                <a:tc>
                  <a:txBody>
                    <a:bodyPr/>
                    <a:lstStyle>
                      <a:lvl1pPr marL="342900" indent="-342900"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636838" algn="ctr"/>
                          <a:tab pos="5273675" algn="r"/>
                        </a:tabLst>
                      </a:pPr>
                      <a:r>
                        <a:rPr kumimoji="0" lang="el-GR" alt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Άλλα αέρια 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636838" algn="ctr"/>
                          <a:tab pos="5273675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636838" algn="ctr"/>
                          <a:tab pos="5273675" algn="r"/>
                        </a:tabLst>
                      </a:pPr>
                      <a:r>
                        <a:rPr kumimoji="0" lang="el-GR" alt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0,01</a:t>
                      </a:r>
                      <a:endParaRPr kumimoji="0" lang="el-GR" alt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99"/>
                    </a:solidFill>
                  </a:tcPr>
                </a:tc>
              </a:tr>
            </a:tbl>
          </a:graphicData>
        </a:graphic>
      </p:graphicFrame>
      <p:sp>
        <p:nvSpPr>
          <p:cNvPr id="4128" name="Rectangle 44"/>
          <p:cNvSpPr>
            <a:spLocks noChangeArrowheads="1"/>
          </p:cNvSpPr>
          <p:nvPr/>
        </p:nvSpPr>
        <p:spPr bwMode="auto">
          <a:xfrm>
            <a:off x="725488" y="6985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000" b="1">
                <a:latin typeface="Comic Sans MS" pitchFamily="66" charset="0"/>
              </a:rPr>
              <a:t>ΣΥΣΤΑΣΗ ΑΤΜΟΣΦΑΙΡΙΚΟΥ ΑΕΡΑ</a:t>
            </a:r>
          </a:p>
        </p:txBody>
      </p:sp>
      <p:graphicFrame>
        <p:nvGraphicFramePr>
          <p:cNvPr id="4129" name="Object 37"/>
          <p:cNvGraphicFramePr>
            <a:graphicFrameLocks noChangeAspect="1"/>
          </p:cNvGraphicFramePr>
          <p:nvPr/>
        </p:nvGraphicFramePr>
        <p:xfrm>
          <a:off x="4238625" y="2781300"/>
          <a:ext cx="4905375" cy="282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Γράφημα" r:id="rId3" imgW="4905392" imgH="2828857" progId="Excel.Chart.8">
                  <p:embed/>
                </p:oleObj>
              </mc:Choice>
              <mc:Fallback>
                <p:oleObj name="Γράφημα" r:id="rId3" imgW="4905392" imgH="2828857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8625" y="2781300"/>
                        <a:ext cx="4905375" cy="282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9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404813"/>
            <a:ext cx="7772400" cy="540385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l-GR" altLang="el-GR" sz="2000" smtClean="0">
                <a:solidFill>
                  <a:srgbClr val="0000FF"/>
                </a:solidFill>
                <a:latin typeface="Comic Sans MS" pitchFamily="66" charset="0"/>
              </a:rPr>
              <a:t>Το καθαρό Ν</a:t>
            </a:r>
            <a:r>
              <a:rPr lang="el-GR" altLang="el-GR" sz="2000" baseline="-25000" smtClean="0">
                <a:solidFill>
                  <a:srgbClr val="0000FF"/>
                </a:solidFill>
                <a:latin typeface="Comic Sans MS" pitchFamily="66" charset="0"/>
              </a:rPr>
              <a:t>2</a:t>
            </a:r>
            <a:r>
              <a:rPr lang="el-GR" altLang="el-GR" sz="2000" smtClean="0">
                <a:solidFill>
                  <a:srgbClr val="0000FF"/>
                </a:solidFill>
                <a:latin typeface="Comic Sans MS" pitchFamily="66" charset="0"/>
              </a:rPr>
              <a:t> παράγεται με τη διέλευση φιλτραρισμένου και θερμού εξωτερικού αέρα (43</a:t>
            </a:r>
            <a:r>
              <a:rPr lang="el-GR" altLang="el-GR" sz="2000" baseline="30000" smtClean="0">
                <a:solidFill>
                  <a:srgbClr val="0000FF"/>
                </a:solidFill>
                <a:latin typeface="Comic Sans MS" pitchFamily="66" charset="0"/>
              </a:rPr>
              <a:t>ο</a:t>
            </a:r>
            <a:r>
              <a:rPr lang="en-US" altLang="el-GR" sz="2000" smtClean="0">
                <a:solidFill>
                  <a:srgbClr val="0000FF"/>
                </a:solidFill>
                <a:latin typeface="Comic Sans MS" pitchFamily="66" charset="0"/>
              </a:rPr>
              <a:t>C), </a:t>
            </a:r>
            <a:r>
              <a:rPr lang="el-GR" altLang="el-GR" sz="2000" smtClean="0">
                <a:solidFill>
                  <a:srgbClr val="0000FF"/>
                </a:solidFill>
                <a:latin typeface="Comic Sans MS" pitchFamily="66" charset="0"/>
              </a:rPr>
              <a:t>μέσα από ένα διαχωριστή ο οποίος αποτελείται από δέσμες ημιδιαπερατών μεμβρανών.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l-GR" altLang="el-GR" sz="2000" smtClean="0">
                <a:solidFill>
                  <a:srgbClr val="0000FF"/>
                </a:solidFill>
                <a:latin typeface="Comic Sans MS" pitchFamily="66" charset="0"/>
              </a:rPr>
              <a:t>Ο διαχωριστής συγκρατεί το περισσότερο Ν</a:t>
            </a:r>
            <a:r>
              <a:rPr lang="el-GR" altLang="el-GR" sz="2000" baseline="-25000" smtClean="0">
                <a:solidFill>
                  <a:srgbClr val="0000FF"/>
                </a:solidFill>
                <a:latin typeface="Comic Sans MS" pitchFamily="66" charset="0"/>
              </a:rPr>
              <a:t>2</a:t>
            </a:r>
            <a:r>
              <a:rPr lang="el-GR" altLang="el-GR" sz="2000" smtClean="0">
                <a:solidFill>
                  <a:srgbClr val="0000FF"/>
                </a:solidFill>
                <a:latin typeface="Comic Sans MS" pitchFamily="66" charset="0"/>
              </a:rPr>
              <a:t> του αέρα και λίγο Ο</a:t>
            </a:r>
            <a:r>
              <a:rPr lang="el-GR" altLang="el-GR" sz="2000" baseline="-25000" smtClean="0">
                <a:solidFill>
                  <a:srgbClr val="0000FF"/>
                </a:solidFill>
                <a:latin typeface="Comic Sans MS" pitchFamily="66" charset="0"/>
              </a:rPr>
              <a:t>2</a:t>
            </a:r>
            <a:r>
              <a:rPr lang="el-GR" altLang="el-GR" sz="2000" smtClean="0">
                <a:solidFill>
                  <a:srgbClr val="0000FF"/>
                </a:solidFill>
                <a:latin typeface="Comic Sans MS" pitchFamily="66" charset="0"/>
              </a:rPr>
              <a:t>. Αυτό το εμπλουτισμένο με Ν</a:t>
            </a:r>
            <a:r>
              <a:rPr lang="el-GR" altLang="el-GR" sz="2000" baseline="-25000" smtClean="0">
                <a:solidFill>
                  <a:srgbClr val="0000FF"/>
                </a:solidFill>
                <a:latin typeface="Comic Sans MS" pitchFamily="66" charset="0"/>
              </a:rPr>
              <a:t>2</a:t>
            </a:r>
            <a:r>
              <a:rPr lang="el-GR" altLang="el-GR" sz="2000" smtClean="0">
                <a:solidFill>
                  <a:srgbClr val="0000FF"/>
                </a:solidFill>
                <a:latin typeface="Comic Sans MS" pitchFamily="66" charset="0"/>
              </a:rPr>
              <a:t> αέριο εισάγεται στον ψυκτικό θάλαμο προοδευτικά μέσω αναλογικής βάνας ενώ ο εμπλουτισμένος με Ο</a:t>
            </a:r>
            <a:r>
              <a:rPr lang="el-GR" altLang="el-GR" sz="2000" baseline="-25000" smtClean="0">
                <a:solidFill>
                  <a:srgbClr val="0000FF"/>
                </a:solidFill>
                <a:latin typeface="Comic Sans MS" pitchFamily="66" charset="0"/>
              </a:rPr>
              <a:t>2</a:t>
            </a:r>
            <a:r>
              <a:rPr lang="el-GR" altLang="el-GR" sz="2000" smtClean="0">
                <a:solidFill>
                  <a:srgbClr val="0000FF"/>
                </a:solidFill>
                <a:latin typeface="Comic Sans MS" pitchFamily="66" charset="0"/>
              </a:rPr>
              <a:t> αέρας που διέρχεται από το διαχωριστήρα ελευθερώνεται στο περιβάλλον (ανοιχτό σύστημα).</a:t>
            </a:r>
          </a:p>
          <a:p>
            <a:pPr>
              <a:lnSpc>
                <a:spcPct val="80000"/>
              </a:lnSpc>
              <a:buFontTx/>
              <a:buNone/>
            </a:pPr>
            <a:endParaRPr lang="el-GR" altLang="el-GR" sz="2000" smtClean="0">
              <a:solidFill>
                <a:srgbClr val="0000FF"/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l-GR" altLang="el-GR" sz="2000" smtClean="0">
                <a:solidFill>
                  <a:srgbClr val="CC0099"/>
                </a:solidFill>
                <a:latin typeface="Comic Sans MS" pitchFamily="66" charset="0"/>
              </a:rPr>
              <a:t>Τα πιο βελτιωμένα συστήματα είναι κλειστού τύπου.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l-GR" altLang="el-GR" sz="2000" smtClean="0">
                <a:solidFill>
                  <a:srgbClr val="CC0099"/>
                </a:solidFill>
                <a:latin typeface="Comic Sans MS" pitchFamily="66" charset="0"/>
              </a:rPr>
              <a:t>Σε αυτά διοχετεύεται στο διαχωριστήρα ο αέρας του θαλάμου ο οποίος επιστρέφει στο θάλαμο απαλλαγμένος από Ο</a:t>
            </a:r>
            <a:r>
              <a:rPr lang="el-GR" altLang="el-GR" sz="2000" baseline="-25000" smtClean="0">
                <a:solidFill>
                  <a:srgbClr val="CC0099"/>
                </a:solidFill>
                <a:latin typeface="Comic Sans MS" pitchFamily="66" charset="0"/>
              </a:rPr>
              <a:t>2</a:t>
            </a:r>
            <a:r>
              <a:rPr lang="el-GR" altLang="el-GR" sz="2000" smtClean="0">
                <a:solidFill>
                  <a:srgbClr val="CC0099"/>
                </a:solidFill>
                <a:latin typeface="Comic Sans MS" pitchFamily="66" charset="0"/>
              </a:rPr>
              <a:t>, </a:t>
            </a:r>
            <a:r>
              <a:rPr lang="en-US" altLang="el-GR" sz="2000" smtClean="0">
                <a:solidFill>
                  <a:srgbClr val="CC0099"/>
                </a:solidFill>
                <a:latin typeface="Comic Sans MS" pitchFamily="66" charset="0"/>
              </a:rPr>
              <a:t>CO</a:t>
            </a:r>
            <a:r>
              <a:rPr lang="en-US" altLang="el-GR" sz="2000" baseline="-25000" smtClean="0">
                <a:solidFill>
                  <a:srgbClr val="CC0099"/>
                </a:solidFill>
                <a:latin typeface="Comic Sans MS" pitchFamily="66" charset="0"/>
              </a:rPr>
              <a:t>2</a:t>
            </a:r>
            <a:r>
              <a:rPr lang="en-US" altLang="el-GR" sz="2000" smtClean="0">
                <a:solidFill>
                  <a:srgbClr val="CC0099"/>
                </a:solidFill>
                <a:latin typeface="Comic Sans MS" pitchFamily="66" charset="0"/>
              </a:rPr>
              <a:t>, C</a:t>
            </a:r>
            <a:r>
              <a:rPr lang="en-US" altLang="el-GR" sz="2000" baseline="-25000" smtClean="0">
                <a:solidFill>
                  <a:srgbClr val="CC0099"/>
                </a:solidFill>
                <a:latin typeface="Comic Sans MS" pitchFamily="66" charset="0"/>
              </a:rPr>
              <a:t>2</a:t>
            </a:r>
            <a:r>
              <a:rPr lang="en-US" altLang="el-GR" sz="2000" smtClean="0">
                <a:solidFill>
                  <a:srgbClr val="CC0099"/>
                </a:solidFill>
                <a:latin typeface="Comic Sans MS" pitchFamily="66" charset="0"/>
              </a:rPr>
              <a:t>H</a:t>
            </a:r>
            <a:r>
              <a:rPr lang="en-US" altLang="el-GR" sz="2000" baseline="-25000" smtClean="0">
                <a:solidFill>
                  <a:srgbClr val="CC0099"/>
                </a:solidFill>
                <a:latin typeface="Comic Sans MS" pitchFamily="66" charset="0"/>
              </a:rPr>
              <a:t>4</a:t>
            </a:r>
            <a:r>
              <a:rPr lang="el-GR" altLang="el-GR" sz="2000" smtClean="0">
                <a:solidFill>
                  <a:srgbClr val="CC0099"/>
                </a:solidFill>
                <a:latin typeface="Comic Sans MS" pitchFamily="66" charset="0"/>
              </a:rPr>
              <a:t> κ.α.   </a:t>
            </a:r>
          </a:p>
          <a:p>
            <a:pPr>
              <a:lnSpc>
                <a:spcPct val="80000"/>
              </a:lnSpc>
              <a:buFontTx/>
              <a:buNone/>
            </a:pPr>
            <a:endParaRPr lang="el-GR" altLang="el-GR" sz="2000" smtClean="0">
              <a:solidFill>
                <a:srgbClr val="CC0099"/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l-GR" altLang="el-GR" sz="2000" smtClean="0">
                <a:solidFill>
                  <a:srgbClr val="CC0099"/>
                </a:solidFill>
                <a:latin typeface="Comic Sans MS" pitchFamily="66" charset="0"/>
              </a:rPr>
              <a:t>Άλλος τύπος διαχωριστήρα είναι αυτός που χρησιμοποιεί ενεργό άνθρακα</a:t>
            </a:r>
            <a:r>
              <a:rPr lang="en-US" altLang="el-GR" sz="2000" smtClean="0">
                <a:solidFill>
                  <a:srgbClr val="CC0099"/>
                </a:solidFill>
                <a:latin typeface="Comic Sans MS" pitchFamily="66" charset="0"/>
              </a:rPr>
              <a:t> </a:t>
            </a:r>
            <a:r>
              <a:rPr lang="el-GR" altLang="el-GR" sz="2000" smtClean="0">
                <a:solidFill>
                  <a:srgbClr val="CC0099"/>
                </a:solidFill>
                <a:latin typeface="Comic Sans MS" pitchFamily="66" charset="0"/>
              </a:rPr>
              <a:t>ο οποίος προκαλεί εκλεκτική προσρόφηση του Ο</a:t>
            </a:r>
            <a:r>
              <a:rPr lang="el-GR" altLang="el-GR" sz="2000" baseline="-25000" smtClean="0">
                <a:solidFill>
                  <a:srgbClr val="CC0099"/>
                </a:solidFill>
                <a:latin typeface="Comic Sans MS" pitchFamily="66" charset="0"/>
              </a:rPr>
              <a:t>2</a:t>
            </a:r>
            <a:r>
              <a:rPr lang="el-GR" altLang="el-GR" sz="2000" smtClean="0">
                <a:solidFill>
                  <a:srgbClr val="CC0099"/>
                </a:solidFill>
                <a:latin typeface="Comic Sans MS" pitchFamily="66" charset="0"/>
              </a:rPr>
              <a:t> και του </a:t>
            </a:r>
            <a:r>
              <a:rPr lang="en-US" altLang="el-GR" sz="2000" smtClean="0">
                <a:solidFill>
                  <a:srgbClr val="CC0099"/>
                </a:solidFill>
                <a:latin typeface="Comic Sans MS" pitchFamily="66" charset="0"/>
              </a:rPr>
              <a:t>CO</a:t>
            </a:r>
            <a:r>
              <a:rPr lang="en-US" altLang="el-GR" sz="2000" baseline="-25000" smtClean="0">
                <a:solidFill>
                  <a:srgbClr val="CC0099"/>
                </a:solidFill>
                <a:latin typeface="Comic Sans MS" pitchFamily="66" charset="0"/>
              </a:rPr>
              <a:t>2</a:t>
            </a:r>
            <a:r>
              <a:rPr lang="el-GR" altLang="el-GR" sz="2000" smtClean="0">
                <a:solidFill>
                  <a:srgbClr val="CC0099"/>
                </a:solidFill>
                <a:latin typeface="Comic Sans MS" pitchFamily="66" charset="0"/>
              </a:rPr>
              <a:t>. Ο αέρας του θαλάμου αφού περάσει από φίλτρα ξήρανσης εισέρχεται στο διαχωριστήρα από τον οποίο εξέρχεται χωρίς Ο</a:t>
            </a:r>
            <a:r>
              <a:rPr lang="el-GR" altLang="el-GR" sz="2000" baseline="-25000" smtClean="0">
                <a:solidFill>
                  <a:srgbClr val="CC0099"/>
                </a:solidFill>
                <a:latin typeface="Comic Sans MS" pitchFamily="66" charset="0"/>
              </a:rPr>
              <a:t>2</a:t>
            </a:r>
            <a:r>
              <a:rPr lang="el-GR" altLang="el-GR" sz="2000" smtClean="0">
                <a:solidFill>
                  <a:srgbClr val="CC0099"/>
                </a:solidFill>
                <a:latin typeface="Comic Sans MS" pitchFamily="66" charset="0"/>
              </a:rPr>
              <a:t> και </a:t>
            </a:r>
            <a:r>
              <a:rPr lang="en-US" altLang="el-GR" sz="2000" smtClean="0">
                <a:solidFill>
                  <a:srgbClr val="CC0099"/>
                </a:solidFill>
                <a:latin typeface="Comic Sans MS" pitchFamily="66" charset="0"/>
              </a:rPr>
              <a:t>CO</a:t>
            </a:r>
            <a:r>
              <a:rPr lang="en-US" altLang="el-GR" sz="2000" baseline="-25000" smtClean="0">
                <a:solidFill>
                  <a:srgbClr val="CC0099"/>
                </a:solidFill>
                <a:latin typeface="Comic Sans MS" pitchFamily="66" charset="0"/>
              </a:rPr>
              <a:t>2</a:t>
            </a:r>
            <a:r>
              <a:rPr lang="el-GR" altLang="el-GR" sz="2000" smtClean="0">
                <a:solidFill>
                  <a:srgbClr val="CC0099"/>
                </a:solidFill>
                <a:latin typeface="Comic Sans MS" pitchFamily="66" charset="0"/>
              </a:rPr>
              <a:t> και επιστρέφει στο θάλαμο αφού πρώτα εμπλουτιστεί με Ν</a:t>
            </a:r>
            <a:r>
              <a:rPr lang="el-GR" altLang="el-GR" sz="2000" baseline="-25000" smtClean="0">
                <a:solidFill>
                  <a:srgbClr val="CC0099"/>
                </a:solidFill>
                <a:latin typeface="Comic Sans MS" pitchFamily="66" charset="0"/>
              </a:rPr>
              <a:t>2</a:t>
            </a:r>
            <a:r>
              <a:rPr lang="el-GR" altLang="el-GR" sz="2000" smtClean="0">
                <a:solidFill>
                  <a:srgbClr val="CC0099"/>
                </a:solidFill>
                <a:latin typeface="Comic Sans MS" pitchFamily="66" charset="0"/>
              </a:rPr>
              <a:t>.</a:t>
            </a:r>
            <a:br>
              <a:rPr lang="el-GR" altLang="el-GR" sz="2000" smtClean="0">
                <a:solidFill>
                  <a:srgbClr val="CC0099"/>
                </a:solidFill>
                <a:latin typeface="Comic Sans MS" pitchFamily="66" charset="0"/>
              </a:rPr>
            </a:br>
            <a:endParaRPr lang="el-GR" altLang="el-GR" sz="2000" smtClean="0">
              <a:solidFill>
                <a:srgbClr val="CC0099"/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l-GR" altLang="el-GR" sz="2000" smtClean="0">
                <a:solidFill>
                  <a:srgbClr val="CC0099"/>
                </a:solidFill>
                <a:latin typeface="Comic Sans MS" pitchFamily="66" charset="0"/>
              </a:rPr>
              <a:t> </a:t>
            </a:r>
            <a:r>
              <a:rPr lang="en-US" altLang="el-GR" sz="2000" smtClean="0">
                <a:solidFill>
                  <a:srgbClr val="CC0099"/>
                </a:solidFill>
                <a:latin typeface="Comic Sans MS" pitchFamily="66" charset="0"/>
              </a:rPr>
              <a:t> </a:t>
            </a:r>
            <a:r>
              <a:rPr lang="el-GR" altLang="el-GR" sz="2000" smtClean="0">
                <a:solidFill>
                  <a:srgbClr val="CC0099"/>
                </a:solidFill>
                <a:latin typeface="Comic Sans MS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54226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2 - Θέση περιεχομένου"/>
          <p:cNvSpPr>
            <a:spLocks noGrp="1"/>
          </p:cNvSpPr>
          <p:nvPr>
            <p:ph idx="1"/>
          </p:nvPr>
        </p:nvSpPr>
        <p:spPr>
          <a:xfrm>
            <a:off x="827088" y="692150"/>
            <a:ext cx="8001000" cy="92868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l-GR" altLang="el-GR" sz="2800" b="1" smtClean="0">
                <a:solidFill>
                  <a:srgbClr val="0000FF"/>
                </a:solidFill>
                <a:latin typeface="Comic Sans MS" pitchFamily="66" charset="0"/>
              </a:rPr>
              <a:t>Εξοπλισμός Ελεγχόμενης Ατμόσφαιρας</a:t>
            </a:r>
          </a:p>
        </p:txBody>
      </p:sp>
      <p:pic>
        <p:nvPicPr>
          <p:cNvPr id="40963" name="Picture 2" descr="absoger o2 oxygen co2 carbon dioxide generators, analyzers and adsorption dryer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60350"/>
            <a:ext cx="6096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3" descr="controlled atmosphere and ULO - Ultra Low Oxy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5938"/>
            <a:ext cx="912018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2 - Θέση περιεχομένου"/>
          <p:cNvSpPr txBox="1">
            <a:spLocks/>
          </p:cNvSpPr>
          <p:nvPr/>
        </p:nvSpPr>
        <p:spPr bwMode="auto">
          <a:xfrm>
            <a:off x="0" y="260350"/>
            <a:ext cx="19081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el-GR" altLang="el-GR" sz="1600" b="1" kern="0" dirty="0" smtClean="0">
                <a:solidFill>
                  <a:srgbClr val="FF0000"/>
                </a:solidFill>
                <a:latin typeface="Comic Sans MS" pitchFamily="66" charset="0"/>
              </a:rPr>
              <a:t>ΑΠΟΡΡΟΦΗΣΗ</a:t>
            </a:r>
            <a:r>
              <a:rPr lang="en-US" altLang="el-GR" sz="1600" b="1" kern="0" dirty="0" smtClean="0">
                <a:solidFill>
                  <a:srgbClr val="FF0000"/>
                </a:solidFill>
                <a:latin typeface="Comic Sans MS" pitchFamily="66" charset="0"/>
              </a:rPr>
              <a:t>:</a:t>
            </a:r>
            <a:endParaRPr lang="el-GR" altLang="el-GR" sz="1600" b="1" kern="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57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8"/>
          <p:cNvSpPr>
            <a:spLocks noGrp="1" noChangeArrowheads="1"/>
          </p:cNvSpPr>
          <p:nvPr>
            <p:ph type="title"/>
          </p:nvPr>
        </p:nvSpPr>
        <p:spPr>
          <a:xfrm>
            <a:off x="827088" y="260350"/>
            <a:ext cx="7772400" cy="1143000"/>
          </a:xfrm>
        </p:spPr>
        <p:txBody>
          <a:bodyPr/>
          <a:lstStyle/>
          <a:p>
            <a:r>
              <a:rPr lang="el-GR" altLang="el-GR" sz="2800" b="1" smtClean="0">
                <a:solidFill>
                  <a:srgbClr val="0000FF"/>
                </a:solidFill>
                <a:latin typeface="Comic Sans MS" pitchFamily="66" charset="0"/>
              </a:rPr>
              <a:t>Ψυχροί θάλαμοι ΕΑ</a:t>
            </a:r>
          </a:p>
        </p:txBody>
      </p:sp>
      <p:pic>
        <p:nvPicPr>
          <p:cNvPr id="41987" name="Picture 4" descr="installation nitrogen generators and oxygen generators on sit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276475"/>
            <a:ext cx="9144000" cy="4105275"/>
          </a:xfrm>
        </p:spPr>
      </p:pic>
    </p:spTree>
    <p:extLst>
      <p:ext uri="{BB962C8B-B14F-4D97-AF65-F5344CB8AC3E}">
        <p14:creationId xmlns:p14="http://schemas.microsoft.com/office/powerpoint/2010/main" val="16948400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>
            <a:spLocks noGrp="1" noChangeArrowheads="1"/>
          </p:cNvSpPr>
          <p:nvPr>
            <p:ph type="title"/>
          </p:nvPr>
        </p:nvSpPr>
        <p:spPr>
          <a:xfrm>
            <a:off x="755650" y="260350"/>
            <a:ext cx="7772400" cy="1143000"/>
          </a:xfrm>
        </p:spPr>
        <p:txBody>
          <a:bodyPr/>
          <a:lstStyle/>
          <a:p>
            <a:r>
              <a:rPr lang="el-GR" altLang="el-GR" sz="2800" b="1" smtClean="0">
                <a:solidFill>
                  <a:srgbClr val="0000FF"/>
                </a:solidFill>
                <a:latin typeface="Comic Sans MS" pitchFamily="66" charset="0"/>
              </a:rPr>
              <a:t>Γεννήτρια αζώτου Ν</a:t>
            </a:r>
            <a:r>
              <a:rPr lang="el-GR" altLang="el-GR" sz="2800" b="1" baseline="-25000" smtClean="0">
                <a:solidFill>
                  <a:srgbClr val="0000FF"/>
                </a:solidFill>
                <a:latin typeface="Comic Sans MS" pitchFamily="66" charset="0"/>
              </a:rPr>
              <a:t>2</a:t>
            </a:r>
          </a:p>
        </p:txBody>
      </p:sp>
      <p:pic>
        <p:nvPicPr>
          <p:cNvPr id="43011" name="Picture 4" descr="absoger nitrogen generato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41438"/>
            <a:ext cx="3454400" cy="4464050"/>
          </a:xfrm>
        </p:spPr>
      </p:pic>
      <p:sp>
        <p:nvSpPr>
          <p:cNvPr id="43012" name="1 - Τίτλος"/>
          <p:cNvSpPr>
            <a:spLocks/>
          </p:cNvSpPr>
          <p:nvPr/>
        </p:nvSpPr>
        <p:spPr bwMode="auto">
          <a:xfrm>
            <a:off x="3851275" y="1700213"/>
            <a:ext cx="489585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>
                <a:solidFill>
                  <a:srgbClr val="CC0099"/>
                </a:solidFill>
                <a:latin typeface="Comic Sans MS" pitchFamily="66" charset="0"/>
              </a:rPr>
              <a:t>Οι καρποί τοποθετούνται σε αεροστεγείς χώρους και το περιβάλλον του ψυγείου ανανεώνεται συνεχώς με αέρα που περιέχει </a:t>
            </a:r>
            <a:r>
              <a:rPr lang="en-US" altLang="el-GR" sz="2000">
                <a:solidFill>
                  <a:srgbClr val="CC0099"/>
                </a:solidFill>
                <a:latin typeface="Comic Sans MS" pitchFamily="66" charset="0"/>
              </a:rPr>
              <a:t>C</a:t>
            </a:r>
            <a:r>
              <a:rPr lang="el-GR" altLang="el-GR" sz="2000">
                <a:solidFill>
                  <a:srgbClr val="CC0099"/>
                </a:solidFill>
                <a:latin typeface="Comic Sans MS" pitchFamily="66" charset="0"/>
              </a:rPr>
              <a:t>Ο</a:t>
            </a:r>
            <a:r>
              <a:rPr lang="el-GR" altLang="el-GR" sz="2000" baseline="-25000">
                <a:solidFill>
                  <a:srgbClr val="CC0099"/>
                </a:solidFill>
                <a:latin typeface="Comic Sans MS" pitchFamily="66" charset="0"/>
              </a:rPr>
              <a:t>2</a:t>
            </a:r>
            <a:r>
              <a:rPr lang="el-GR" altLang="el-GR" sz="2000">
                <a:solidFill>
                  <a:srgbClr val="CC0099"/>
                </a:solidFill>
                <a:latin typeface="Comic Sans MS" pitchFamily="66" charset="0"/>
              </a:rPr>
              <a:t> και ελάχιστο Ο</a:t>
            </a:r>
            <a:r>
              <a:rPr lang="el-GR" altLang="el-GR" sz="2000" baseline="-25000">
                <a:solidFill>
                  <a:srgbClr val="CC0099"/>
                </a:solidFill>
                <a:latin typeface="Comic Sans MS" pitchFamily="66" charset="0"/>
              </a:rPr>
              <a:t>2.</a:t>
            </a:r>
            <a:r>
              <a:rPr lang="el-GR" altLang="el-GR" sz="2000">
                <a:solidFill>
                  <a:srgbClr val="CC0099"/>
                </a:solidFill>
                <a:latin typeface="Comic Sans MS" pitchFamily="66" charset="0"/>
              </a:rPr>
              <a:t> </a:t>
            </a:r>
            <a:br>
              <a:rPr lang="el-GR" altLang="el-GR" sz="2000">
                <a:solidFill>
                  <a:srgbClr val="CC0099"/>
                </a:solidFill>
                <a:latin typeface="Comic Sans MS" pitchFamily="66" charset="0"/>
              </a:rPr>
            </a:br>
            <a:r>
              <a:rPr lang="el-GR" altLang="el-GR" sz="2000">
                <a:solidFill>
                  <a:srgbClr val="CC0099"/>
                </a:solidFill>
                <a:latin typeface="Comic Sans MS" pitchFamily="66" charset="0"/>
              </a:rPr>
              <a:t/>
            </a:r>
            <a:br>
              <a:rPr lang="el-GR" altLang="el-GR" sz="2000">
                <a:solidFill>
                  <a:srgbClr val="CC0099"/>
                </a:solidFill>
                <a:latin typeface="Comic Sans MS" pitchFamily="66" charset="0"/>
              </a:rPr>
            </a:br>
            <a:r>
              <a:rPr lang="el-GR" altLang="el-GR" sz="2000">
                <a:solidFill>
                  <a:srgbClr val="CC0099"/>
                </a:solidFill>
                <a:latin typeface="Comic Sans MS" pitchFamily="66" charset="0"/>
              </a:rPr>
              <a:t>Τα παραπάνω επιτυγχάνονται με τη γεννήτρια Ν</a:t>
            </a:r>
            <a:r>
              <a:rPr lang="el-GR" altLang="el-GR" sz="2000" baseline="-25000">
                <a:solidFill>
                  <a:srgbClr val="CC0099"/>
                </a:solidFill>
                <a:latin typeface="Comic Sans MS" pitchFamily="66" charset="0"/>
              </a:rPr>
              <a:t>2</a:t>
            </a:r>
            <a:r>
              <a:rPr lang="el-GR" altLang="el-GR" sz="2000">
                <a:solidFill>
                  <a:srgbClr val="CC0099"/>
                </a:solidFill>
                <a:latin typeface="Comic Sans MS" pitchFamily="66" charset="0"/>
              </a:rPr>
              <a:t> η οποία συνδέεται με τους ψυχρούς θαλάμους ΕΑ και μειώνει γρήγορα τα επίπεδα του Ο</a:t>
            </a:r>
            <a:r>
              <a:rPr lang="el-GR" altLang="el-GR" sz="2000" baseline="-25000">
                <a:solidFill>
                  <a:srgbClr val="CC0099"/>
                </a:solidFill>
                <a:latin typeface="Comic Sans MS" pitchFamily="66" charset="0"/>
              </a:rPr>
              <a:t>2</a:t>
            </a:r>
            <a:r>
              <a:rPr lang="el-GR" altLang="el-GR" sz="2000">
                <a:solidFill>
                  <a:srgbClr val="CC0099"/>
                </a:solidFill>
                <a:latin typeface="Comic Sans MS" pitchFamily="66" charset="0"/>
              </a:rPr>
              <a:t>.</a:t>
            </a:r>
            <a:br>
              <a:rPr lang="el-GR" altLang="el-GR" sz="2000">
                <a:solidFill>
                  <a:srgbClr val="CC0099"/>
                </a:solidFill>
                <a:latin typeface="Comic Sans MS" pitchFamily="66" charset="0"/>
              </a:rPr>
            </a:br>
            <a:r>
              <a:rPr lang="el-GR" altLang="el-GR" sz="2000">
                <a:solidFill>
                  <a:srgbClr val="CC0099"/>
                </a:solidFill>
                <a:latin typeface="Comic Sans MS" pitchFamily="66" charset="0"/>
              </a:rPr>
              <a:t/>
            </a:r>
            <a:br>
              <a:rPr lang="el-GR" altLang="el-GR" sz="2000">
                <a:solidFill>
                  <a:srgbClr val="CC0099"/>
                </a:solidFill>
                <a:latin typeface="Comic Sans MS" pitchFamily="66" charset="0"/>
              </a:rPr>
            </a:br>
            <a:r>
              <a:rPr lang="el-GR" altLang="el-GR" sz="2000">
                <a:solidFill>
                  <a:srgbClr val="CC0099"/>
                </a:solidFill>
                <a:latin typeface="Comic Sans MS" pitchFamily="66" charset="0"/>
              </a:rPr>
              <a:t/>
            </a:r>
            <a:br>
              <a:rPr lang="el-GR" altLang="el-GR" sz="2000">
                <a:solidFill>
                  <a:srgbClr val="CC0099"/>
                </a:solidFill>
                <a:latin typeface="Comic Sans MS" pitchFamily="66" charset="0"/>
              </a:rPr>
            </a:br>
            <a:r>
              <a:rPr lang="el-GR" altLang="el-GR" sz="2000">
                <a:solidFill>
                  <a:srgbClr val="CC0099"/>
                </a:solidFill>
                <a:latin typeface="Comic Sans MS" pitchFamily="66" charset="0"/>
              </a:rPr>
              <a:t/>
            </a:r>
            <a:br>
              <a:rPr lang="el-GR" altLang="el-GR" sz="2000">
                <a:solidFill>
                  <a:srgbClr val="CC0099"/>
                </a:solidFill>
                <a:latin typeface="Comic Sans MS" pitchFamily="66" charset="0"/>
              </a:rPr>
            </a:br>
            <a:endParaRPr lang="el-GR" altLang="el-GR" sz="2000">
              <a:solidFill>
                <a:srgbClr val="CC0099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71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6" descr="absoger o2 oxygen co2 carbon dioxide scrubbers analyz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349500"/>
            <a:ext cx="21431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404813"/>
            <a:ext cx="7772400" cy="1143000"/>
          </a:xfrm>
        </p:spPr>
        <p:txBody>
          <a:bodyPr/>
          <a:lstStyle/>
          <a:p>
            <a:r>
              <a:rPr lang="el-GR" altLang="el-GR" sz="2800" b="1" smtClean="0">
                <a:solidFill>
                  <a:srgbClr val="0000FF"/>
                </a:solidFill>
                <a:latin typeface="Comic Sans MS" pitchFamily="66" charset="0"/>
              </a:rPr>
              <a:t>Απορρόφηση </a:t>
            </a:r>
            <a:r>
              <a:rPr lang="en-US" altLang="el-GR" sz="2800" b="1" smtClean="0">
                <a:solidFill>
                  <a:srgbClr val="0000FF"/>
                </a:solidFill>
                <a:latin typeface="Comic Sans MS" pitchFamily="66" charset="0"/>
              </a:rPr>
              <a:t>CO</a:t>
            </a:r>
            <a:r>
              <a:rPr lang="el-GR" altLang="el-GR" sz="2800" b="1" baseline="-25000" smtClean="0">
                <a:solidFill>
                  <a:srgbClr val="0000FF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44036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2916238" y="2565400"/>
            <a:ext cx="5759450" cy="2239963"/>
          </a:xfrm>
        </p:spPr>
        <p:txBody>
          <a:bodyPr/>
          <a:lstStyle/>
          <a:p>
            <a:pPr>
              <a:buFontTx/>
              <a:buNone/>
            </a:pPr>
            <a:r>
              <a:rPr lang="el-GR" altLang="el-GR" sz="2400" smtClean="0">
                <a:solidFill>
                  <a:srgbClr val="CC0099"/>
                </a:solidFill>
                <a:latin typeface="Comic Sans MS" pitchFamily="66" charset="0"/>
              </a:rPr>
              <a:t>Η περίσσεια </a:t>
            </a:r>
            <a:r>
              <a:rPr lang="en-US" altLang="el-GR" sz="2400" smtClean="0">
                <a:solidFill>
                  <a:srgbClr val="CC0099"/>
                </a:solidFill>
                <a:latin typeface="Comic Sans MS" pitchFamily="66" charset="0"/>
              </a:rPr>
              <a:t>CO</a:t>
            </a:r>
            <a:r>
              <a:rPr lang="en-US" altLang="el-GR" sz="2400" baseline="-25000" smtClean="0">
                <a:solidFill>
                  <a:srgbClr val="CC0099"/>
                </a:solidFill>
                <a:latin typeface="Comic Sans MS" pitchFamily="66" charset="0"/>
              </a:rPr>
              <a:t>2</a:t>
            </a:r>
            <a:r>
              <a:rPr lang="en-US" altLang="el-GR" sz="2400" smtClean="0">
                <a:solidFill>
                  <a:srgbClr val="CC0099"/>
                </a:solidFill>
                <a:latin typeface="Comic Sans MS" pitchFamily="66" charset="0"/>
              </a:rPr>
              <a:t> </a:t>
            </a:r>
            <a:r>
              <a:rPr lang="el-GR" altLang="el-GR" sz="2400" smtClean="0">
                <a:solidFill>
                  <a:srgbClr val="CC0099"/>
                </a:solidFill>
                <a:latin typeface="Comic Sans MS" pitchFamily="66" charset="0"/>
              </a:rPr>
              <a:t>από την αναπνοή των καρπών αφαιρείται με ειδικές συσκευές που χρησιμοποιούν ενεργό άνθρακα που απορροφά το </a:t>
            </a:r>
            <a:r>
              <a:rPr lang="en-US" altLang="el-GR" sz="2400" smtClean="0">
                <a:solidFill>
                  <a:srgbClr val="CC0099"/>
                </a:solidFill>
                <a:latin typeface="Comic Sans MS" pitchFamily="66" charset="0"/>
              </a:rPr>
              <a:t>CO</a:t>
            </a:r>
            <a:r>
              <a:rPr lang="en-US" altLang="el-GR" sz="2400" baseline="-25000" smtClean="0">
                <a:solidFill>
                  <a:srgbClr val="CC0099"/>
                </a:solidFill>
                <a:latin typeface="Comic Sans MS" pitchFamily="66" charset="0"/>
              </a:rPr>
              <a:t>2</a:t>
            </a:r>
            <a:r>
              <a:rPr lang="el-GR" altLang="el-GR" sz="2400" smtClean="0">
                <a:solidFill>
                  <a:srgbClr val="CC0099"/>
                </a:solidFill>
                <a:latin typeface="Comic Sans MS" pitchFamily="66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762678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 descr="absoger ethylene scrubb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700213"/>
            <a:ext cx="271780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l-GR" altLang="el-GR" sz="2800" b="1" smtClean="0">
                <a:solidFill>
                  <a:srgbClr val="0000FF"/>
                </a:solidFill>
                <a:latin typeface="Comic Sans MS" pitchFamily="66" charset="0"/>
              </a:rPr>
              <a:t>Απορρόφηση </a:t>
            </a:r>
            <a:r>
              <a:rPr lang="en-US" altLang="el-GR" sz="2800" b="1" smtClean="0">
                <a:solidFill>
                  <a:srgbClr val="0000FF"/>
                </a:solidFill>
                <a:latin typeface="Comic Sans MS" pitchFamily="66" charset="0"/>
              </a:rPr>
              <a:t>C</a:t>
            </a:r>
            <a:r>
              <a:rPr lang="el-GR" altLang="el-GR" sz="2800" b="1" baseline="-25000" smtClean="0">
                <a:solidFill>
                  <a:srgbClr val="0000FF"/>
                </a:solidFill>
                <a:latin typeface="Comic Sans MS" pitchFamily="66" charset="0"/>
              </a:rPr>
              <a:t>2</a:t>
            </a:r>
            <a:r>
              <a:rPr lang="el-GR" altLang="el-GR" sz="2800" b="1" smtClean="0">
                <a:solidFill>
                  <a:srgbClr val="0000FF"/>
                </a:solidFill>
                <a:latin typeface="Comic Sans MS" pitchFamily="66" charset="0"/>
              </a:rPr>
              <a:t>Η</a:t>
            </a:r>
            <a:r>
              <a:rPr lang="el-GR" altLang="el-GR" sz="2800" b="1" baseline="-25000" smtClean="0">
                <a:solidFill>
                  <a:srgbClr val="0000FF"/>
                </a:solidFill>
                <a:latin typeface="Comic Sans MS" pitchFamily="66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8534841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5" descr="absoger o2 oxygen co2 carbon dioxide controll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188913"/>
            <a:ext cx="5618162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ext Box 6"/>
          <p:cNvSpPr txBox="1">
            <a:spLocks noChangeArrowheads="1"/>
          </p:cNvSpPr>
          <p:nvPr/>
        </p:nvSpPr>
        <p:spPr bwMode="auto">
          <a:xfrm>
            <a:off x="5795963" y="2349500"/>
            <a:ext cx="270033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l-GR" altLang="el-GR" sz="2800" b="1">
                <a:solidFill>
                  <a:srgbClr val="0000FF"/>
                </a:solidFill>
                <a:latin typeface="Comic Sans MS" pitchFamily="66" charset="0"/>
              </a:rPr>
              <a:t>Αυτόματος έλεγχος ρύθμισης Ο</a:t>
            </a:r>
            <a:r>
              <a:rPr lang="el-GR" altLang="el-GR" sz="2800" b="1" baseline="-25000">
                <a:solidFill>
                  <a:srgbClr val="0000FF"/>
                </a:solidFill>
                <a:latin typeface="Comic Sans MS" pitchFamily="66" charset="0"/>
              </a:rPr>
              <a:t>2</a:t>
            </a:r>
            <a:r>
              <a:rPr lang="el-GR" altLang="el-GR" sz="2800" b="1">
                <a:solidFill>
                  <a:srgbClr val="0000FF"/>
                </a:solidFill>
                <a:latin typeface="Comic Sans MS" pitchFamily="66" charset="0"/>
              </a:rPr>
              <a:t> και </a:t>
            </a:r>
            <a:r>
              <a:rPr lang="en-US" altLang="el-GR" sz="2800" b="1">
                <a:solidFill>
                  <a:srgbClr val="0000FF"/>
                </a:solidFill>
                <a:latin typeface="Comic Sans MS" pitchFamily="66" charset="0"/>
              </a:rPr>
              <a:t>C</a:t>
            </a:r>
            <a:r>
              <a:rPr lang="el-GR" altLang="el-GR" sz="2800" b="1">
                <a:solidFill>
                  <a:srgbClr val="0000FF"/>
                </a:solidFill>
                <a:latin typeface="Comic Sans MS" pitchFamily="66" charset="0"/>
              </a:rPr>
              <a:t>Ο</a:t>
            </a:r>
            <a:r>
              <a:rPr lang="el-GR" altLang="el-GR" sz="2800" b="1" baseline="-25000">
                <a:solidFill>
                  <a:srgbClr val="0000FF"/>
                </a:solidFill>
                <a:latin typeface="Comic Sans MS" pitchFamily="66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3902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2800" smtClean="0">
                <a:solidFill>
                  <a:srgbClr val="CC0099"/>
                </a:solidFill>
                <a:latin typeface="Comic Sans MS" pitchFamily="66" charset="0"/>
              </a:rPr>
              <a:t>Συστήματα συσκευασίας με συνθήκες ΕΑ</a:t>
            </a:r>
          </a:p>
        </p:txBody>
      </p:sp>
      <p:pic>
        <p:nvPicPr>
          <p:cNvPr id="47107" name="Picture 7" descr="strawberri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7000" y="2233613"/>
            <a:ext cx="3810000" cy="3609975"/>
          </a:xfrm>
        </p:spPr>
      </p:pic>
    </p:spTree>
    <p:extLst>
      <p:ext uri="{BB962C8B-B14F-4D97-AF65-F5344CB8AC3E}">
        <p14:creationId xmlns:p14="http://schemas.microsoft.com/office/powerpoint/2010/main" val="37529746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7772400" cy="1143000"/>
          </a:xfrm>
        </p:spPr>
        <p:txBody>
          <a:bodyPr/>
          <a:lstStyle/>
          <a:p>
            <a:r>
              <a:rPr lang="el-GR" altLang="el-GR" sz="3200" smtClean="0">
                <a:solidFill>
                  <a:srgbClr val="FF33CC"/>
                </a:solidFill>
                <a:latin typeface="Comic Sans MS" pitchFamily="66" charset="0"/>
              </a:rPr>
              <a:t>Τυπική επιθυμητή ΕΑ ή ΤΑ</a:t>
            </a:r>
          </a:p>
        </p:txBody>
      </p:sp>
      <p:graphicFrame>
        <p:nvGraphicFramePr>
          <p:cNvPr id="48131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323850" y="981075"/>
          <a:ext cx="8820150" cy="461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Γράφημα" r:id="rId3" imgW="6927027" imgH="3493739" progId="MSGraph.Chart.8">
                  <p:embed followColorScheme="full"/>
                </p:oleObj>
              </mc:Choice>
              <mc:Fallback>
                <p:oleObj name="Γράφημα" r:id="rId3" imgW="6927027" imgH="3493739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981075"/>
                        <a:ext cx="8820150" cy="461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890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49</a:t>
            </a:fld>
            <a:endParaRPr lang="el-GR"/>
          </a:p>
        </p:txBody>
      </p:sp>
      <p:pic>
        <p:nvPicPr>
          <p:cNvPr id="7" name="Εικόνα 2" descr="Λογότυπο Επιχειρησιακού Προγράμματος Εκπαίδευση και Δια βίου Μάθηση. ">
            <a:hlinkClick r:id="rId3" tooltip="Μετάβαση στο www.edulll.gr/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00" y="5638800"/>
            <a:ext cx="4310063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Εικόνα 1" descr="Λογότυπο για Άδειες χρήσης Creative Commons B Y, NC, ND.">
            <a:hlinkClick r:id="rId5" tooltip="Μετάβαση στην Άδεια Χρήσης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8175" y="5949950"/>
            <a:ext cx="1584325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Υπότιτλος 1"/>
          <p:cNvSpPr>
            <a:spLocks noGrp="1"/>
          </p:cNvSpPr>
          <p:nvPr>
            <p:ph type="subTitle" idx="1"/>
          </p:nvPr>
        </p:nvSpPr>
        <p:spPr bwMode="gray"/>
        <p:txBody>
          <a:bodyPr>
            <a:normAutofit/>
          </a:bodyPr>
          <a:lstStyle/>
          <a:p>
            <a:pPr algn="r"/>
            <a:endParaRPr lang="el-GR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/>
            <a:r>
              <a:rPr lang="el-G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Επεξεργασία υλικού: </a:t>
            </a:r>
          </a:p>
          <a:p>
            <a:pPr algn="r"/>
            <a:r>
              <a:rPr lang="el-G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Μέγας Χρήστος</a:t>
            </a:r>
            <a:endParaRPr lang="el-G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Τέλος </a:t>
            </a:r>
            <a:r>
              <a:rPr lang="el-GR" b="1" dirty="0" smtClean="0"/>
              <a:t>ενότητας</a:t>
            </a:r>
            <a:endParaRPr lang="el-GR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178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88913"/>
            <a:ext cx="8135938" cy="4895850"/>
          </a:xfrm>
          <a:solidFill>
            <a:srgbClr val="006600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el-GR" altLang="el-GR" sz="1800" u="sng" smtClean="0">
                <a:solidFill>
                  <a:schemeClr val="accent1"/>
                </a:solidFill>
                <a:latin typeface="Comic Sans MS" pitchFamily="66" charset="0"/>
              </a:rPr>
              <a:t>Οι μέθοδοι αποθήκευσης των νωπών φρούτων και λαχανικών αποσκοπούν σε:</a:t>
            </a:r>
          </a:p>
          <a:p>
            <a:pPr eaLnBrk="1" hangingPunct="1">
              <a:buFontTx/>
              <a:buNone/>
            </a:pPr>
            <a:endParaRPr lang="el-GR" altLang="el-GR" sz="1800" u="sng" smtClean="0">
              <a:solidFill>
                <a:schemeClr val="accent1"/>
              </a:solidFill>
              <a:latin typeface="Comic Sans MS" pitchFamily="66" charset="0"/>
            </a:endParaRPr>
          </a:p>
          <a:p>
            <a:pPr algn="ctr" eaLnBrk="1" hangingPunct="1">
              <a:buClr>
                <a:srgbClr val="FF0066"/>
              </a:buClr>
              <a:buFont typeface="Wingdings" pitchFamily="2" charset="2"/>
              <a:buChar char="v"/>
            </a:pPr>
            <a:r>
              <a:rPr lang="el-GR" altLang="el-GR" sz="1800" smtClean="0">
                <a:solidFill>
                  <a:srgbClr val="FFFF00"/>
                </a:solidFill>
                <a:latin typeface="Comic Sans MS" pitchFamily="66" charset="0"/>
              </a:rPr>
              <a:t>Μείωση της αναπνοής </a:t>
            </a:r>
          </a:p>
          <a:p>
            <a:pPr algn="ctr" eaLnBrk="1" hangingPunct="1">
              <a:buClr>
                <a:srgbClr val="FF0066"/>
              </a:buClr>
              <a:buFont typeface="Wingdings" pitchFamily="2" charset="2"/>
              <a:buChar char="v"/>
            </a:pPr>
            <a:endParaRPr lang="el-GR" altLang="el-GR" sz="1800" smtClean="0">
              <a:solidFill>
                <a:srgbClr val="FFFF00"/>
              </a:solidFill>
              <a:latin typeface="Comic Sans MS" pitchFamily="66" charset="0"/>
            </a:endParaRPr>
          </a:p>
          <a:p>
            <a:pPr algn="ctr" eaLnBrk="1" hangingPunct="1">
              <a:buClr>
                <a:srgbClr val="FF0066"/>
              </a:buClr>
              <a:buFont typeface="Wingdings" pitchFamily="2" charset="2"/>
              <a:buChar char="v"/>
            </a:pPr>
            <a:r>
              <a:rPr lang="el-GR" altLang="el-GR" sz="1800" smtClean="0">
                <a:solidFill>
                  <a:srgbClr val="FFFF00"/>
                </a:solidFill>
                <a:latin typeface="Comic Sans MS" pitchFamily="66" charset="0"/>
              </a:rPr>
              <a:t>Μείωση της διαπνοής</a:t>
            </a:r>
          </a:p>
          <a:p>
            <a:pPr algn="ctr" eaLnBrk="1" hangingPunct="1">
              <a:buClr>
                <a:srgbClr val="FF0066"/>
              </a:buClr>
              <a:buFont typeface="Wingdings" pitchFamily="2" charset="2"/>
              <a:buChar char="v"/>
            </a:pPr>
            <a:endParaRPr lang="el-GR" altLang="el-GR" sz="1800" smtClean="0">
              <a:solidFill>
                <a:srgbClr val="FFFF00"/>
              </a:solidFill>
              <a:latin typeface="Comic Sans MS" pitchFamily="66" charset="0"/>
            </a:endParaRPr>
          </a:p>
          <a:p>
            <a:pPr algn="ctr" eaLnBrk="1" hangingPunct="1">
              <a:buClr>
                <a:srgbClr val="FF0066"/>
              </a:buClr>
              <a:buFont typeface="Wingdings" pitchFamily="2" charset="2"/>
              <a:buChar char="v"/>
            </a:pPr>
            <a:r>
              <a:rPr lang="el-GR" altLang="el-GR" sz="1800" smtClean="0">
                <a:solidFill>
                  <a:srgbClr val="FFFF00"/>
                </a:solidFill>
                <a:latin typeface="Comic Sans MS" pitchFamily="66" charset="0"/>
              </a:rPr>
              <a:t>Παρεμπόδιση ανάπτυξης εχθρών και ασθενειών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2555875" y="2611438"/>
          <a:ext cx="3887788" cy="4246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70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333375"/>
            <a:ext cx="7777163" cy="6191250"/>
          </a:xfrm>
          <a:solidFill>
            <a:schemeClr val="bg1"/>
          </a:solidFill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l-GR" altLang="el-GR" sz="2000" dirty="0" smtClean="0">
                <a:solidFill>
                  <a:srgbClr val="FF0000"/>
                </a:solidFill>
                <a:latin typeface="Comic Sans MS" pitchFamily="66" charset="0"/>
              </a:rPr>
              <a:t>Η σύσταση της ατμόσφαιρας εντός των ιστών ενός προϊόντος εξαρτάται από:</a:t>
            </a:r>
          </a:p>
          <a:p>
            <a:pPr eaLnBrk="1" hangingPunct="1">
              <a:defRPr/>
            </a:pPr>
            <a:endParaRPr lang="el-GR" altLang="el-GR" sz="20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>
              <a:lnSpc>
                <a:spcPct val="130000"/>
              </a:lnSpc>
              <a:buClr>
                <a:srgbClr val="FF0066"/>
              </a:buClr>
              <a:buFont typeface="Wingdings" pitchFamily="2" charset="2"/>
              <a:buChar char="Ø"/>
              <a:defRPr/>
            </a:pPr>
            <a:r>
              <a:rPr lang="el-GR" altLang="el-GR" sz="2000" dirty="0" smtClean="0">
                <a:solidFill>
                  <a:srgbClr val="0000FF"/>
                </a:solidFill>
                <a:latin typeface="Comic Sans MS" pitchFamily="66" charset="0"/>
              </a:rPr>
              <a:t>το</a:t>
            </a:r>
            <a:r>
              <a:rPr lang="el-GR" altLang="el-GR" sz="2000" dirty="0" smtClean="0">
                <a:solidFill>
                  <a:srgbClr val="0000FF"/>
                </a:solidFill>
                <a:latin typeface="Arial" charset="0"/>
              </a:rPr>
              <a:t>ν</a:t>
            </a:r>
            <a:r>
              <a:rPr lang="el-GR" altLang="el-GR" sz="2000" dirty="0" smtClean="0">
                <a:solidFill>
                  <a:srgbClr val="0000FF"/>
                </a:solidFill>
                <a:latin typeface="Comic Sans MS" pitchFamily="66" charset="0"/>
              </a:rPr>
              <a:t> βαθμό αναπνοής</a:t>
            </a:r>
            <a:r>
              <a:rPr lang="en-US" altLang="el-GR" sz="2000" dirty="0" smtClean="0">
                <a:solidFill>
                  <a:srgbClr val="0000FF"/>
                </a:solidFill>
                <a:latin typeface="Comic Sans MS" pitchFamily="66" charset="0"/>
              </a:rPr>
              <a:t> (</a:t>
            </a:r>
            <a:r>
              <a:rPr lang="el-GR" altLang="el-GR" sz="2000" dirty="0" smtClean="0">
                <a:solidFill>
                  <a:srgbClr val="0000FF"/>
                </a:solidFill>
                <a:latin typeface="Comic Sans MS" pitchFamily="66" charset="0"/>
              </a:rPr>
              <a:t>κατανάλωση Ο</a:t>
            </a:r>
            <a:r>
              <a:rPr lang="el-GR" altLang="el-GR" sz="2000" b="1" baseline="-300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2</a:t>
            </a:r>
            <a:r>
              <a:rPr lang="el-GR" altLang="el-GR" sz="2000" dirty="0" smtClean="0">
                <a:solidFill>
                  <a:srgbClr val="0000FF"/>
                </a:solidFill>
                <a:latin typeface="Comic Sans MS" pitchFamily="66" charset="0"/>
              </a:rPr>
              <a:t> και παραγωγή </a:t>
            </a:r>
            <a:r>
              <a:rPr lang="en-US" altLang="el-GR" sz="2000" dirty="0" smtClean="0">
                <a:solidFill>
                  <a:srgbClr val="0000FF"/>
                </a:solidFill>
                <a:latin typeface="Comic Sans MS" pitchFamily="66" charset="0"/>
              </a:rPr>
              <a:t>CO</a:t>
            </a:r>
            <a:r>
              <a:rPr lang="en-US" altLang="el-GR" sz="2000" b="1" baseline="-300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2</a:t>
            </a:r>
            <a:r>
              <a:rPr lang="en-US" altLang="el-GR" sz="2000" dirty="0" smtClean="0">
                <a:solidFill>
                  <a:srgbClr val="0000FF"/>
                </a:solidFill>
                <a:latin typeface="Comic Sans MS" pitchFamily="66" charset="0"/>
              </a:rPr>
              <a:t>)</a:t>
            </a:r>
            <a:endParaRPr lang="el-GR" altLang="el-GR" sz="2000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>
              <a:lnSpc>
                <a:spcPct val="130000"/>
              </a:lnSpc>
              <a:buClr>
                <a:srgbClr val="FF0066"/>
              </a:buClr>
              <a:buFont typeface="Wingdings" pitchFamily="2" charset="2"/>
              <a:buChar char="Ø"/>
              <a:defRPr/>
            </a:pPr>
            <a:r>
              <a:rPr lang="el-GR" altLang="el-GR" sz="2000" dirty="0" smtClean="0">
                <a:solidFill>
                  <a:srgbClr val="0000FF"/>
                </a:solidFill>
                <a:latin typeface="Comic Sans MS" pitchFamily="66" charset="0"/>
              </a:rPr>
              <a:t>την παραγωγή αιθυλενίου</a:t>
            </a:r>
          </a:p>
          <a:p>
            <a:pPr eaLnBrk="1" hangingPunct="1">
              <a:lnSpc>
                <a:spcPct val="130000"/>
              </a:lnSpc>
              <a:buClr>
                <a:srgbClr val="FF0066"/>
              </a:buClr>
              <a:buFont typeface="Wingdings" pitchFamily="2" charset="2"/>
              <a:buChar char="Ø"/>
              <a:defRPr/>
            </a:pPr>
            <a:r>
              <a:rPr lang="el-GR" altLang="el-GR" sz="2000" dirty="0" smtClean="0">
                <a:solidFill>
                  <a:srgbClr val="0000FF"/>
                </a:solidFill>
                <a:latin typeface="Comic Sans MS" pitchFamily="66" charset="0"/>
              </a:rPr>
              <a:t>τη διαπερατότητα των κυτταρικών μεμβρανών και </a:t>
            </a:r>
          </a:p>
          <a:p>
            <a:pPr eaLnBrk="1" hangingPunct="1">
              <a:lnSpc>
                <a:spcPct val="130000"/>
              </a:lnSpc>
              <a:buClr>
                <a:srgbClr val="FF0066"/>
              </a:buClr>
              <a:buFont typeface="Wingdings" pitchFamily="2" charset="2"/>
              <a:buChar char="Ø"/>
              <a:defRPr/>
            </a:pPr>
            <a:r>
              <a:rPr lang="el-GR" altLang="el-GR" sz="2000" dirty="0" smtClean="0">
                <a:solidFill>
                  <a:srgbClr val="0000FF"/>
                </a:solidFill>
                <a:latin typeface="Comic Sans MS" pitchFamily="66" charset="0"/>
              </a:rPr>
              <a:t>από τις διαφορές μερικής πίεσης των παραπάνω αερίων εντός και εκτός των φυτικών ιστών </a:t>
            </a:r>
            <a:endParaRPr lang="en-US" altLang="el-GR" sz="2000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 marL="0" indent="0" eaLnBrk="1" hangingPunct="1">
              <a:lnSpc>
                <a:spcPct val="130000"/>
              </a:lnSpc>
              <a:buClr>
                <a:srgbClr val="FF0066"/>
              </a:buClr>
              <a:buFontTx/>
              <a:buNone/>
              <a:defRPr/>
            </a:pPr>
            <a:endParaRPr lang="en-US" altLang="el-GR" sz="2000" dirty="0" smtClean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33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333375"/>
            <a:ext cx="7777163" cy="6191250"/>
          </a:xfrm>
          <a:solidFill>
            <a:schemeClr val="bg1"/>
          </a:solidFill>
        </p:spPr>
        <p:txBody>
          <a:bodyPr/>
          <a:lstStyle/>
          <a:p>
            <a:pPr marL="0" indent="0" eaLnBrk="1" hangingPunct="1">
              <a:lnSpc>
                <a:spcPct val="130000"/>
              </a:lnSpc>
              <a:buClr>
                <a:srgbClr val="FF0066"/>
              </a:buClr>
              <a:buFontTx/>
              <a:buNone/>
              <a:defRPr/>
            </a:pPr>
            <a:endParaRPr lang="en-US" altLang="el-GR" sz="2000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 algn="ctr" eaLnBrk="1" hangingPunct="1">
              <a:lnSpc>
                <a:spcPct val="130000"/>
              </a:lnSpc>
              <a:buClr>
                <a:srgbClr val="FF0066"/>
              </a:buClr>
              <a:buFontTx/>
              <a:buNone/>
              <a:defRPr/>
            </a:pPr>
            <a:r>
              <a:rPr lang="el-GR" altLang="el-GR" sz="2000" u="sng" dirty="0" smtClean="0">
                <a:solidFill>
                  <a:srgbClr val="006600"/>
                </a:solidFill>
                <a:latin typeface="Comic Sans MS" pitchFamily="66" charset="0"/>
              </a:rPr>
              <a:t>ΦΡΑΓΜΑΤΑ ΣΤΗ ΜΕΤΑΚΙΝΗΣΗ </a:t>
            </a:r>
            <a:r>
              <a:rPr lang="en-US" altLang="el-GR" sz="2000" u="sng" dirty="0" smtClean="0">
                <a:solidFill>
                  <a:srgbClr val="006600"/>
                </a:solidFill>
                <a:latin typeface="Comic Sans MS" pitchFamily="66" charset="0"/>
              </a:rPr>
              <a:t>:</a:t>
            </a:r>
          </a:p>
          <a:p>
            <a:pPr algn="ctr" eaLnBrk="1" hangingPunct="1">
              <a:lnSpc>
                <a:spcPct val="130000"/>
              </a:lnSpc>
              <a:buClr>
                <a:srgbClr val="FF0066"/>
              </a:buClr>
              <a:buFontTx/>
              <a:buNone/>
              <a:defRPr/>
            </a:pPr>
            <a:endParaRPr lang="en-US" altLang="el-GR" sz="2000" dirty="0">
              <a:solidFill>
                <a:srgbClr val="006600"/>
              </a:solidFill>
              <a:latin typeface="Comic Sans MS" pitchFamily="66" charset="0"/>
            </a:endParaRPr>
          </a:p>
          <a:p>
            <a:pPr algn="ctr" eaLnBrk="1" hangingPunct="1">
              <a:lnSpc>
                <a:spcPct val="130000"/>
              </a:lnSpc>
              <a:buClr>
                <a:srgbClr val="FF0066"/>
              </a:buClr>
              <a:buFontTx/>
              <a:buNone/>
              <a:defRPr/>
            </a:pPr>
            <a:r>
              <a:rPr lang="el-GR" altLang="el-GR" sz="2000" dirty="0" smtClean="0">
                <a:solidFill>
                  <a:srgbClr val="006600"/>
                </a:solidFill>
                <a:latin typeface="Comic Sans MS" pitchFamily="66" charset="0"/>
              </a:rPr>
              <a:t> ΔΙΑΧΥΣΗ ΑΕΡΙΩΝ  ΚΑΤΑ ΤΗΝ ΑΠΟΘΗΚΕΥΣΗ ΠΡΟΪΟΝΤΩΝ </a:t>
            </a:r>
            <a:endParaRPr lang="en-US" altLang="el-GR" sz="2000" dirty="0" smtClean="0">
              <a:solidFill>
                <a:srgbClr val="006600"/>
              </a:solidFill>
              <a:latin typeface="Comic Sans MS" pitchFamily="66" charset="0"/>
            </a:endParaRPr>
          </a:p>
          <a:p>
            <a:pPr algn="ctr" eaLnBrk="1" hangingPunct="1">
              <a:lnSpc>
                <a:spcPct val="130000"/>
              </a:lnSpc>
              <a:buClr>
                <a:srgbClr val="FF0066"/>
              </a:buClr>
              <a:buFontTx/>
              <a:buNone/>
              <a:defRPr/>
            </a:pPr>
            <a:r>
              <a:rPr lang="el-GR" altLang="el-GR" sz="2000" dirty="0" smtClean="0">
                <a:solidFill>
                  <a:srgbClr val="006600"/>
                </a:solidFill>
                <a:latin typeface="Comic Sans MS" pitchFamily="66" charset="0"/>
              </a:rPr>
              <a:t>ΣΕ (ΤΑ) Ή (ΕΑ), </a:t>
            </a:r>
            <a:endParaRPr lang="en-US" altLang="el-GR" sz="2000" dirty="0" smtClean="0">
              <a:solidFill>
                <a:srgbClr val="006600"/>
              </a:solidFill>
              <a:latin typeface="Comic Sans MS" pitchFamily="66" charset="0"/>
            </a:endParaRPr>
          </a:p>
          <a:p>
            <a:pPr algn="ctr" eaLnBrk="1" hangingPunct="1">
              <a:lnSpc>
                <a:spcPct val="130000"/>
              </a:lnSpc>
              <a:buClr>
                <a:srgbClr val="FF0066"/>
              </a:buClr>
              <a:buFontTx/>
              <a:buNone/>
              <a:defRPr/>
            </a:pPr>
            <a:r>
              <a:rPr lang="el-GR" altLang="el-GR" sz="2000" dirty="0" smtClean="0">
                <a:solidFill>
                  <a:srgbClr val="006600"/>
                </a:solidFill>
                <a:latin typeface="Comic Sans MS" pitchFamily="66" charset="0"/>
              </a:rPr>
              <a:t>ΤΑ ΟΠΟΙΑ ΠΡΕΠΕΙ ΝΑ ΛΑΜΒΑΝΟΝΤΑΙ </a:t>
            </a:r>
            <a:endParaRPr lang="en-US" altLang="el-GR" sz="2000" dirty="0" smtClean="0">
              <a:solidFill>
                <a:srgbClr val="006600"/>
              </a:solidFill>
              <a:latin typeface="Comic Sans MS" pitchFamily="66" charset="0"/>
            </a:endParaRPr>
          </a:p>
          <a:p>
            <a:pPr algn="ctr" eaLnBrk="1" hangingPunct="1">
              <a:lnSpc>
                <a:spcPct val="130000"/>
              </a:lnSpc>
              <a:buClr>
                <a:srgbClr val="FF0066"/>
              </a:buClr>
              <a:buFontTx/>
              <a:buNone/>
              <a:defRPr/>
            </a:pPr>
            <a:r>
              <a:rPr lang="el-GR" altLang="el-GR" sz="2000" dirty="0" smtClean="0">
                <a:solidFill>
                  <a:srgbClr val="006600"/>
                </a:solidFill>
                <a:latin typeface="Comic Sans MS" pitchFamily="66" charset="0"/>
              </a:rPr>
              <a:t>ΥΠΟΨΗ </a:t>
            </a:r>
            <a:endParaRPr lang="en-US" altLang="el-GR" sz="2000" dirty="0" smtClean="0">
              <a:solidFill>
                <a:srgbClr val="006600"/>
              </a:solidFill>
              <a:latin typeface="Comic Sans MS" pitchFamily="66" charset="0"/>
            </a:endParaRPr>
          </a:p>
          <a:p>
            <a:pPr algn="ctr" eaLnBrk="1" hangingPunct="1">
              <a:lnSpc>
                <a:spcPct val="130000"/>
              </a:lnSpc>
              <a:buClr>
                <a:srgbClr val="FF0066"/>
              </a:buClr>
              <a:buFontTx/>
              <a:buNone/>
              <a:defRPr/>
            </a:pPr>
            <a:r>
              <a:rPr lang="el-GR" altLang="el-GR" sz="2000" dirty="0" smtClean="0">
                <a:solidFill>
                  <a:srgbClr val="006600"/>
                </a:solidFill>
                <a:latin typeface="Comic Sans MS" pitchFamily="66" charset="0"/>
              </a:rPr>
              <a:t>ΣΤΟΝ ΚΑΘΟΡΙΣΜΟ ΤΩΝ ΑΡΙΣΤΩΝ ΣΥΝΘΗΚΩΝ ΜΕΤΑΣΥΛΛΕΚΤΙΚΗΣ ΜΕΤΑΧΕΙΡΙΣΗΣ</a:t>
            </a:r>
          </a:p>
        </p:txBody>
      </p:sp>
      <p:sp>
        <p:nvSpPr>
          <p:cNvPr id="2" name="Δεξιό βέλος 1"/>
          <p:cNvSpPr/>
          <p:nvPr/>
        </p:nvSpPr>
        <p:spPr>
          <a:xfrm>
            <a:off x="5508625" y="5445125"/>
            <a:ext cx="1655763" cy="10080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648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ChangeArrowheads="1"/>
          </p:cNvSpPr>
          <p:nvPr/>
        </p:nvSpPr>
        <p:spPr bwMode="auto">
          <a:xfrm>
            <a:off x="755650" y="476250"/>
            <a:ext cx="6769100" cy="5040313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  <p:sp>
        <p:nvSpPr>
          <p:cNvPr id="7171" name="Text Box 9"/>
          <p:cNvSpPr txBox="1">
            <a:spLocks noChangeArrowheads="1"/>
          </p:cNvSpPr>
          <p:nvPr/>
        </p:nvSpPr>
        <p:spPr bwMode="auto">
          <a:xfrm>
            <a:off x="2268538" y="549275"/>
            <a:ext cx="46085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sz="1800" b="1">
                <a:latin typeface="Comic Sans MS" pitchFamily="66" charset="0"/>
              </a:rPr>
              <a:t>Ελεγχόμενη ή Τροποποιημένη Ατμόσφαιρα</a:t>
            </a:r>
          </a:p>
        </p:txBody>
      </p:sp>
      <p:sp>
        <p:nvSpPr>
          <p:cNvPr id="7172" name="Line 13"/>
          <p:cNvSpPr>
            <a:spLocks noChangeShapeType="1"/>
          </p:cNvSpPr>
          <p:nvPr/>
        </p:nvSpPr>
        <p:spPr bwMode="auto">
          <a:xfrm flipH="1">
            <a:off x="1619250" y="4941888"/>
            <a:ext cx="5762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173" name="Text Box 14"/>
          <p:cNvSpPr txBox="1">
            <a:spLocks noChangeArrowheads="1"/>
          </p:cNvSpPr>
          <p:nvPr/>
        </p:nvSpPr>
        <p:spPr bwMode="auto">
          <a:xfrm>
            <a:off x="1403350" y="5157788"/>
            <a:ext cx="1439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600" b="1">
                <a:latin typeface="Comic Sans MS" pitchFamily="66" charset="0"/>
              </a:rPr>
              <a:t>Φράγμα </a:t>
            </a:r>
            <a:r>
              <a:rPr lang="en-US" altLang="el-GR" sz="1600" b="1">
                <a:latin typeface="Comic Sans MS" pitchFamily="66" charset="0"/>
              </a:rPr>
              <a:t>R3</a:t>
            </a:r>
            <a:endParaRPr lang="el-GR" altLang="el-GR" sz="1600" b="1">
              <a:latin typeface="Comic Sans MS" pitchFamily="66" charset="0"/>
            </a:endParaRPr>
          </a:p>
        </p:txBody>
      </p:sp>
      <p:sp>
        <p:nvSpPr>
          <p:cNvPr id="7174" name="Line 15"/>
          <p:cNvSpPr>
            <a:spLocks noChangeShapeType="1"/>
          </p:cNvSpPr>
          <p:nvPr/>
        </p:nvSpPr>
        <p:spPr bwMode="auto">
          <a:xfrm flipH="1">
            <a:off x="827088" y="5373688"/>
            <a:ext cx="5762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175" name="Text Box 32"/>
          <p:cNvSpPr txBox="1">
            <a:spLocks noChangeArrowheads="1"/>
          </p:cNvSpPr>
          <p:nvPr/>
        </p:nvSpPr>
        <p:spPr bwMode="auto">
          <a:xfrm>
            <a:off x="2195513" y="4748213"/>
            <a:ext cx="1439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600" b="1">
                <a:latin typeface="Comic Sans MS" pitchFamily="66" charset="0"/>
              </a:rPr>
              <a:t>Φράγμα </a:t>
            </a:r>
            <a:r>
              <a:rPr lang="en-US" altLang="el-GR" sz="1600" b="1">
                <a:latin typeface="Comic Sans MS" pitchFamily="66" charset="0"/>
              </a:rPr>
              <a:t>R2</a:t>
            </a:r>
            <a:endParaRPr lang="el-GR" altLang="el-GR" sz="1600" b="1">
              <a:latin typeface="Comic Sans MS" pitchFamily="66" charset="0"/>
            </a:endParaRPr>
          </a:p>
        </p:txBody>
      </p:sp>
      <p:sp>
        <p:nvSpPr>
          <p:cNvPr id="7176" name="Rectangle 33"/>
          <p:cNvSpPr>
            <a:spLocks noChangeArrowheads="1"/>
          </p:cNvSpPr>
          <p:nvPr/>
        </p:nvSpPr>
        <p:spPr bwMode="auto">
          <a:xfrm>
            <a:off x="1547813" y="1268413"/>
            <a:ext cx="5184775" cy="3816350"/>
          </a:xfrm>
          <a:prstGeom prst="rect">
            <a:avLst/>
          </a:prstGeom>
          <a:noFill/>
          <a:ln w="476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  <p:graphicFrame>
        <p:nvGraphicFramePr>
          <p:cNvPr id="7177" name="Object 34"/>
          <p:cNvGraphicFramePr>
            <a:graphicFrameLocks noGrp="1" noChangeAspect="1"/>
          </p:cNvGraphicFramePr>
          <p:nvPr>
            <p:ph/>
          </p:nvPr>
        </p:nvGraphicFramePr>
        <p:xfrm>
          <a:off x="2268538" y="1628775"/>
          <a:ext cx="3241675" cy="310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Φωτογραφία του Photo Editor" r:id="rId3" imgW="4219048" imgH="4048690" progId="MSPhotoEd.3">
                  <p:embed/>
                </p:oleObj>
              </mc:Choice>
              <mc:Fallback>
                <p:oleObj name="Φωτογραφία του Photo Editor" r:id="rId3" imgW="4219048" imgH="4048690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1628775"/>
                        <a:ext cx="3241675" cy="310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8" name="Text Box 36"/>
          <p:cNvSpPr txBox="1">
            <a:spLocks noChangeArrowheads="1"/>
          </p:cNvSpPr>
          <p:nvPr/>
        </p:nvSpPr>
        <p:spPr bwMode="auto">
          <a:xfrm>
            <a:off x="2771775" y="1557338"/>
            <a:ext cx="50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l-GR" altLang="el-GR" sz="2400"/>
          </a:p>
        </p:txBody>
      </p:sp>
      <p:sp>
        <p:nvSpPr>
          <p:cNvPr id="7179" name="Text Box 38"/>
          <p:cNvSpPr txBox="1">
            <a:spLocks noChangeArrowheads="1"/>
          </p:cNvSpPr>
          <p:nvPr/>
        </p:nvSpPr>
        <p:spPr bwMode="auto">
          <a:xfrm>
            <a:off x="5003800" y="1412875"/>
            <a:ext cx="1439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600" b="1">
                <a:latin typeface="Comic Sans MS" pitchFamily="66" charset="0"/>
              </a:rPr>
              <a:t>Φράγμα </a:t>
            </a:r>
            <a:r>
              <a:rPr lang="en-US" altLang="el-GR" sz="1600" b="1">
                <a:latin typeface="Comic Sans MS" pitchFamily="66" charset="0"/>
              </a:rPr>
              <a:t>R1</a:t>
            </a:r>
            <a:endParaRPr lang="el-GR" altLang="el-GR" sz="1600" b="1">
              <a:latin typeface="Comic Sans MS" pitchFamily="66" charset="0"/>
            </a:endParaRPr>
          </a:p>
        </p:txBody>
      </p:sp>
      <p:sp>
        <p:nvSpPr>
          <p:cNvPr id="7180" name="Line 39"/>
          <p:cNvSpPr>
            <a:spLocks noChangeShapeType="1"/>
          </p:cNvSpPr>
          <p:nvPr/>
        </p:nvSpPr>
        <p:spPr bwMode="auto">
          <a:xfrm flipH="1">
            <a:off x="5076825" y="1773238"/>
            <a:ext cx="360363" cy="576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181" name="Line 40"/>
          <p:cNvSpPr>
            <a:spLocks noChangeShapeType="1"/>
          </p:cNvSpPr>
          <p:nvPr/>
        </p:nvSpPr>
        <p:spPr bwMode="auto">
          <a:xfrm>
            <a:off x="5076825" y="2852738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182" name="Line 41"/>
          <p:cNvSpPr>
            <a:spLocks noChangeShapeType="1"/>
          </p:cNvSpPr>
          <p:nvPr/>
        </p:nvSpPr>
        <p:spPr bwMode="auto">
          <a:xfrm>
            <a:off x="6227763" y="2852738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183" name="Line 42"/>
          <p:cNvSpPr>
            <a:spLocks noChangeShapeType="1"/>
          </p:cNvSpPr>
          <p:nvPr/>
        </p:nvSpPr>
        <p:spPr bwMode="auto">
          <a:xfrm>
            <a:off x="7092950" y="2852738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184" name="Line 43"/>
          <p:cNvSpPr>
            <a:spLocks noChangeShapeType="1"/>
          </p:cNvSpPr>
          <p:nvPr/>
        </p:nvSpPr>
        <p:spPr bwMode="auto">
          <a:xfrm>
            <a:off x="5076825" y="3357563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185" name="Line 44"/>
          <p:cNvSpPr>
            <a:spLocks noChangeShapeType="1"/>
          </p:cNvSpPr>
          <p:nvPr/>
        </p:nvSpPr>
        <p:spPr bwMode="auto">
          <a:xfrm>
            <a:off x="5148263" y="3860800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186" name="Line 45"/>
          <p:cNvSpPr>
            <a:spLocks noChangeShapeType="1"/>
          </p:cNvSpPr>
          <p:nvPr/>
        </p:nvSpPr>
        <p:spPr bwMode="auto">
          <a:xfrm>
            <a:off x="6227763" y="3357563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187" name="Line 46"/>
          <p:cNvSpPr>
            <a:spLocks noChangeShapeType="1"/>
          </p:cNvSpPr>
          <p:nvPr/>
        </p:nvSpPr>
        <p:spPr bwMode="auto">
          <a:xfrm>
            <a:off x="7092950" y="3357563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188" name="Line 47"/>
          <p:cNvSpPr>
            <a:spLocks noChangeShapeType="1"/>
          </p:cNvSpPr>
          <p:nvPr/>
        </p:nvSpPr>
        <p:spPr bwMode="auto">
          <a:xfrm>
            <a:off x="6229350" y="3933825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189" name="Line 48"/>
          <p:cNvSpPr>
            <a:spLocks noChangeShapeType="1"/>
          </p:cNvSpPr>
          <p:nvPr/>
        </p:nvSpPr>
        <p:spPr bwMode="auto">
          <a:xfrm>
            <a:off x="7092950" y="3933825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190" name="Line 49"/>
          <p:cNvSpPr>
            <a:spLocks noChangeShapeType="1"/>
          </p:cNvSpPr>
          <p:nvPr/>
        </p:nvSpPr>
        <p:spPr bwMode="auto">
          <a:xfrm flipH="1">
            <a:off x="6229350" y="4076700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191" name="Line 50"/>
          <p:cNvSpPr>
            <a:spLocks noChangeShapeType="1"/>
          </p:cNvSpPr>
          <p:nvPr/>
        </p:nvSpPr>
        <p:spPr bwMode="auto">
          <a:xfrm flipH="1">
            <a:off x="5148263" y="4005263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192" name="Line 51"/>
          <p:cNvSpPr>
            <a:spLocks noChangeShapeType="1"/>
          </p:cNvSpPr>
          <p:nvPr/>
        </p:nvSpPr>
        <p:spPr bwMode="auto">
          <a:xfrm flipH="1">
            <a:off x="7092950" y="4076700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193" name="Line 52"/>
          <p:cNvSpPr>
            <a:spLocks noChangeShapeType="1"/>
          </p:cNvSpPr>
          <p:nvPr/>
        </p:nvSpPr>
        <p:spPr bwMode="auto">
          <a:xfrm flipH="1">
            <a:off x="7019925" y="3500438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194" name="Line 53"/>
          <p:cNvSpPr>
            <a:spLocks noChangeShapeType="1"/>
          </p:cNvSpPr>
          <p:nvPr/>
        </p:nvSpPr>
        <p:spPr bwMode="auto">
          <a:xfrm flipH="1">
            <a:off x="5076825" y="3500438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195" name="Line 54"/>
          <p:cNvSpPr>
            <a:spLocks noChangeShapeType="1"/>
          </p:cNvSpPr>
          <p:nvPr/>
        </p:nvSpPr>
        <p:spPr bwMode="auto">
          <a:xfrm flipH="1">
            <a:off x="6156325" y="3500438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196" name="Line 55"/>
          <p:cNvSpPr>
            <a:spLocks noChangeShapeType="1"/>
          </p:cNvSpPr>
          <p:nvPr/>
        </p:nvSpPr>
        <p:spPr bwMode="auto">
          <a:xfrm flipH="1">
            <a:off x="7092950" y="2997200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197" name="Line 56"/>
          <p:cNvSpPr>
            <a:spLocks noChangeShapeType="1"/>
          </p:cNvSpPr>
          <p:nvPr/>
        </p:nvSpPr>
        <p:spPr bwMode="auto">
          <a:xfrm flipH="1">
            <a:off x="5076825" y="2997200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198" name="Line 57"/>
          <p:cNvSpPr>
            <a:spLocks noChangeShapeType="1"/>
          </p:cNvSpPr>
          <p:nvPr/>
        </p:nvSpPr>
        <p:spPr bwMode="auto">
          <a:xfrm flipH="1">
            <a:off x="6227763" y="2997200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199" name="Text Box 58"/>
          <p:cNvSpPr txBox="1">
            <a:spLocks noChangeArrowheads="1"/>
          </p:cNvSpPr>
          <p:nvPr/>
        </p:nvSpPr>
        <p:spPr bwMode="auto">
          <a:xfrm>
            <a:off x="7848600" y="2403475"/>
            <a:ext cx="11160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400" b="1">
                <a:latin typeface="Comic Sans MS" pitchFamily="66" charset="0"/>
              </a:rPr>
              <a:t>CO</a:t>
            </a:r>
            <a:r>
              <a:rPr lang="en-US" altLang="el-GR" sz="1400" b="1" baseline="-25000">
                <a:latin typeface="Comic Sans MS" pitchFamily="66" charset="0"/>
              </a:rPr>
              <a:t>2 </a:t>
            </a:r>
            <a:r>
              <a:rPr lang="en-US" altLang="el-GR" sz="1400" b="1">
                <a:latin typeface="Comic Sans MS" pitchFamily="66" charset="0"/>
              </a:rPr>
              <a:t>0</a:t>
            </a:r>
            <a:r>
              <a:rPr lang="el-GR" altLang="el-GR" sz="1400" b="1">
                <a:latin typeface="Comic Sans MS" pitchFamily="66" charset="0"/>
              </a:rPr>
              <a:t>,</a:t>
            </a:r>
            <a:r>
              <a:rPr lang="en-US" altLang="el-GR" sz="1400" b="1">
                <a:latin typeface="Comic Sans MS" pitchFamily="66" charset="0"/>
              </a:rPr>
              <a:t>03%</a:t>
            </a:r>
            <a:endParaRPr lang="el-GR" altLang="el-GR" sz="1400" b="1">
              <a:latin typeface="Comic Sans MS" pitchFamily="66" charset="0"/>
            </a:endParaRPr>
          </a:p>
        </p:txBody>
      </p:sp>
      <p:sp>
        <p:nvSpPr>
          <p:cNvPr id="7200" name="Text Box 59"/>
          <p:cNvSpPr txBox="1">
            <a:spLocks noChangeArrowheads="1"/>
          </p:cNvSpPr>
          <p:nvPr/>
        </p:nvSpPr>
        <p:spPr bwMode="auto">
          <a:xfrm>
            <a:off x="4500563" y="2781300"/>
            <a:ext cx="7191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400" b="1">
                <a:latin typeface="Comic Sans MS" pitchFamily="66" charset="0"/>
              </a:rPr>
              <a:t>CO</a:t>
            </a:r>
            <a:r>
              <a:rPr lang="en-US" altLang="el-GR" sz="1400" b="1" baseline="-25000">
                <a:latin typeface="Comic Sans MS" pitchFamily="66" charset="0"/>
              </a:rPr>
              <a:t>2</a:t>
            </a:r>
            <a:endParaRPr lang="el-GR" altLang="el-GR" sz="1400" b="1" baseline="-25000">
              <a:latin typeface="Comic Sans MS" pitchFamily="66" charset="0"/>
            </a:endParaRPr>
          </a:p>
        </p:txBody>
      </p:sp>
      <p:sp>
        <p:nvSpPr>
          <p:cNvPr id="7201" name="Text Box 60"/>
          <p:cNvSpPr txBox="1">
            <a:spLocks noChangeArrowheads="1"/>
          </p:cNvSpPr>
          <p:nvPr/>
        </p:nvSpPr>
        <p:spPr bwMode="auto">
          <a:xfrm>
            <a:off x="4572000" y="2997200"/>
            <a:ext cx="5032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400" b="1">
                <a:latin typeface="Comic Sans MS" pitchFamily="66" charset="0"/>
              </a:rPr>
              <a:t>O</a:t>
            </a:r>
            <a:r>
              <a:rPr lang="en-US" altLang="el-GR" sz="1400" b="1" baseline="-25000">
                <a:latin typeface="Comic Sans MS" pitchFamily="66" charset="0"/>
              </a:rPr>
              <a:t>2</a:t>
            </a:r>
            <a:endParaRPr lang="el-GR" altLang="el-GR" sz="1400" b="1" baseline="-25000">
              <a:latin typeface="Comic Sans MS" pitchFamily="66" charset="0"/>
            </a:endParaRPr>
          </a:p>
        </p:txBody>
      </p:sp>
      <p:sp>
        <p:nvSpPr>
          <p:cNvPr id="7202" name="Text Box 61"/>
          <p:cNvSpPr txBox="1">
            <a:spLocks noChangeArrowheads="1"/>
          </p:cNvSpPr>
          <p:nvPr/>
        </p:nvSpPr>
        <p:spPr bwMode="auto">
          <a:xfrm>
            <a:off x="7885113" y="27813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400" b="1">
                <a:latin typeface="Comic Sans MS" pitchFamily="66" charset="0"/>
              </a:rPr>
              <a:t>O</a:t>
            </a:r>
            <a:r>
              <a:rPr lang="en-US" altLang="el-GR" sz="1400" b="1" baseline="-25000">
                <a:latin typeface="Comic Sans MS" pitchFamily="66" charset="0"/>
              </a:rPr>
              <a:t>2</a:t>
            </a:r>
            <a:r>
              <a:rPr lang="el-GR" altLang="el-GR" sz="1400" b="1" baseline="-25000">
                <a:latin typeface="Comic Sans MS" pitchFamily="66" charset="0"/>
              </a:rPr>
              <a:t> </a:t>
            </a:r>
            <a:r>
              <a:rPr lang="el-GR" altLang="el-GR" sz="1400" b="1">
                <a:latin typeface="Comic Sans MS" pitchFamily="66" charset="0"/>
              </a:rPr>
              <a:t>20,9%</a:t>
            </a:r>
            <a:endParaRPr lang="el-GR" altLang="el-GR" sz="1400" b="1" baseline="-25000">
              <a:latin typeface="Comic Sans MS" pitchFamily="66" charset="0"/>
            </a:endParaRPr>
          </a:p>
        </p:txBody>
      </p:sp>
      <p:sp>
        <p:nvSpPr>
          <p:cNvPr id="7203" name="Text Box 62"/>
          <p:cNvSpPr txBox="1">
            <a:spLocks noChangeArrowheads="1"/>
          </p:cNvSpPr>
          <p:nvPr/>
        </p:nvSpPr>
        <p:spPr bwMode="auto">
          <a:xfrm>
            <a:off x="8027988" y="3860800"/>
            <a:ext cx="9001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400" b="1">
                <a:latin typeface="Comic Sans MS" pitchFamily="66" charset="0"/>
              </a:rPr>
              <a:t>C</a:t>
            </a:r>
            <a:r>
              <a:rPr lang="en-US" altLang="el-GR" sz="1400" b="1" baseline="-25000">
                <a:latin typeface="Comic Sans MS" pitchFamily="66" charset="0"/>
              </a:rPr>
              <a:t>2 </a:t>
            </a:r>
            <a:r>
              <a:rPr lang="en-US" altLang="el-GR" sz="1400" b="1">
                <a:latin typeface="Comic Sans MS" pitchFamily="66" charset="0"/>
              </a:rPr>
              <a:t>H</a:t>
            </a:r>
            <a:r>
              <a:rPr lang="el-GR" altLang="el-GR" sz="1400" b="1" baseline="-25000">
                <a:latin typeface="Comic Sans MS" pitchFamily="66" charset="0"/>
              </a:rPr>
              <a:t>4 </a:t>
            </a:r>
            <a:endParaRPr lang="el-GR" altLang="el-GR" sz="1400" b="1">
              <a:latin typeface="Comic Sans MS" pitchFamily="66" charset="0"/>
            </a:endParaRPr>
          </a:p>
        </p:txBody>
      </p:sp>
      <p:sp>
        <p:nvSpPr>
          <p:cNvPr id="7204" name="Text Box 63"/>
          <p:cNvSpPr txBox="1">
            <a:spLocks noChangeArrowheads="1"/>
          </p:cNvSpPr>
          <p:nvPr/>
        </p:nvSpPr>
        <p:spPr bwMode="auto">
          <a:xfrm>
            <a:off x="8101013" y="3500438"/>
            <a:ext cx="720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400" b="1">
                <a:latin typeface="Comic Sans MS" pitchFamily="66" charset="0"/>
              </a:rPr>
              <a:t>Η</a:t>
            </a:r>
            <a:r>
              <a:rPr lang="en-US" altLang="el-GR" sz="1400" b="1" baseline="-25000">
                <a:latin typeface="Comic Sans MS" pitchFamily="66" charset="0"/>
              </a:rPr>
              <a:t>2</a:t>
            </a:r>
            <a:r>
              <a:rPr lang="en-US" altLang="el-GR" sz="1400" b="1">
                <a:latin typeface="Comic Sans MS" pitchFamily="66" charset="0"/>
              </a:rPr>
              <a:t>O</a:t>
            </a:r>
            <a:r>
              <a:rPr lang="el-GR" altLang="el-GR" sz="1400" b="1" baseline="-25000">
                <a:latin typeface="Comic Sans MS" pitchFamily="66" charset="0"/>
              </a:rPr>
              <a:t> </a:t>
            </a:r>
            <a:endParaRPr lang="el-GR" altLang="el-GR" sz="1400" b="1">
              <a:latin typeface="Comic Sans MS" pitchFamily="66" charset="0"/>
            </a:endParaRPr>
          </a:p>
        </p:txBody>
      </p:sp>
      <p:sp>
        <p:nvSpPr>
          <p:cNvPr id="7205" name="Text Box 64"/>
          <p:cNvSpPr txBox="1">
            <a:spLocks noChangeArrowheads="1"/>
          </p:cNvSpPr>
          <p:nvPr/>
        </p:nvSpPr>
        <p:spPr bwMode="auto">
          <a:xfrm>
            <a:off x="8172450" y="3141663"/>
            <a:ext cx="43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400" b="1">
                <a:latin typeface="Comic Sans MS" pitchFamily="66" charset="0"/>
              </a:rPr>
              <a:t>Ν</a:t>
            </a:r>
            <a:r>
              <a:rPr lang="en-US" altLang="el-GR" sz="1400" b="1" baseline="-25000">
                <a:latin typeface="Comic Sans MS" pitchFamily="66" charset="0"/>
              </a:rPr>
              <a:t>2</a:t>
            </a:r>
            <a:endParaRPr lang="el-GR" altLang="el-GR" sz="1400" b="1" baseline="-25000">
              <a:latin typeface="Comic Sans MS" pitchFamily="66" charset="0"/>
            </a:endParaRPr>
          </a:p>
        </p:txBody>
      </p:sp>
      <p:sp>
        <p:nvSpPr>
          <p:cNvPr id="7206" name="Text Box 65"/>
          <p:cNvSpPr txBox="1">
            <a:spLocks noChangeArrowheads="1"/>
          </p:cNvSpPr>
          <p:nvPr/>
        </p:nvSpPr>
        <p:spPr bwMode="auto">
          <a:xfrm>
            <a:off x="7920038" y="4221163"/>
            <a:ext cx="12239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400" b="1">
                <a:latin typeface="Comic Sans MS" pitchFamily="66" charset="0"/>
              </a:rPr>
              <a:t>Θερμότητα</a:t>
            </a:r>
          </a:p>
        </p:txBody>
      </p:sp>
      <p:sp>
        <p:nvSpPr>
          <p:cNvPr id="7207" name="Text Box 66"/>
          <p:cNvSpPr txBox="1">
            <a:spLocks noChangeArrowheads="1"/>
          </p:cNvSpPr>
          <p:nvPr/>
        </p:nvSpPr>
        <p:spPr bwMode="auto">
          <a:xfrm>
            <a:off x="4572000" y="3284538"/>
            <a:ext cx="43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400" b="1">
                <a:latin typeface="Comic Sans MS" pitchFamily="66" charset="0"/>
              </a:rPr>
              <a:t>Ν</a:t>
            </a:r>
            <a:r>
              <a:rPr lang="en-US" altLang="el-GR" sz="1400" b="1" baseline="-25000">
                <a:latin typeface="Comic Sans MS" pitchFamily="66" charset="0"/>
              </a:rPr>
              <a:t>2</a:t>
            </a:r>
            <a:endParaRPr lang="el-GR" altLang="el-GR" sz="1400" b="1" baseline="-25000">
              <a:latin typeface="Comic Sans MS" pitchFamily="66" charset="0"/>
            </a:endParaRPr>
          </a:p>
        </p:txBody>
      </p:sp>
      <p:sp>
        <p:nvSpPr>
          <p:cNvPr id="7208" name="Text Box 67"/>
          <p:cNvSpPr txBox="1">
            <a:spLocks noChangeArrowheads="1"/>
          </p:cNvSpPr>
          <p:nvPr/>
        </p:nvSpPr>
        <p:spPr bwMode="auto">
          <a:xfrm>
            <a:off x="4572000" y="3573463"/>
            <a:ext cx="720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400" b="1">
                <a:latin typeface="Comic Sans MS" pitchFamily="66" charset="0"/>
              </a:rPr>
              <a:t>Η</a:t>
            </a:r>
            <a:r>
              <a:rPr lang="en-US" altLang="el-GR" sz="1400" b="1" baseline="-25000">
                <a:latin typeface="Comic Sans MS" pitchFamily="66" charset="0"/>
              </a:rPr>
              <a:t>2</a:t>
            </a:r>
            <a:r>
              <a:rPr lang="en-US" altLang="el-GR" sz="1400" b="1">
                <a:latin typeface="Comic Sans MS" pitchFamily="66" charset="0"/>
              </a:rPr>
              <a:t>O</a:t>
            </a:r>
            <a:r>
              <a:rPr lang="el-GR" altLang="el-GR" sz="1400" b="1" baseline="-25000">
                <a:latin typeface="Comic Sans MS" pitchFamily="66" charset="0"/>
              </a:rPr>
              <a:t> </a:t>
            </a:r>
            <a:endParaRPr lang="el-GR" altLang="el-GR" sz="1400" b="1">
              <a:latin typeface="Comic Sans MS" pitchFamily="66" charset="0"/>
            </a:endParaRPr>
          </a:p>
        </p:txBody>
      </p:sp>
      <p:sp>
        <p:nvSpPr>
          <p:cNvPr id="7209" name="Text Box 68"/>
          <p:cNvSpPr txBox="1">
            <a:spLocks noChangeArrowheads="1"/>
          </p:cNvSpPr>
          <p:nvPr/>
        </p:nvSpPr>
        <p:spPr bwMode="auto">
          <a:xfrm>
            <a:off x="4608513" y="3860800"/>
            <a:ext cx="9001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400" b="1">
                <a:latin typeface="Comic Sans MS" pitchFamily="66" charset="0"/>
              </a:rPr>
              <a:t>C</a:t>
            </a:r>
            <a:r>
              <a:rPr lang="en-US" altLang="el-GR" sz="1400" b="1" baseline="-25000">
                <a:latin typeface="Comic Sans MS" pitchFamily="66" charset="0"/>
              </a:rPr>
              <a:t>2 </a:t>
            </a:r>
            <a:r>
              <a:rPr lang="en-US" altLang="el-GR" sz="1400" b="1">
                <a:latin typeface="Comic Sans MS" pitchFamily="66" charset="0"/>
              </a:rPr>
              <a:t>H</a:t>
            </a:r>
            <a:r>
              <a:rPr lang="el-GR" altLang="el-GR" sz="1400" b="1" baseline="-25000">
                <a:latin typeface="Comic Sans MS" pitchFamily="66" charset="0"/>
              </a:rPr>
              <a:t>4 </a:t>
            </a:r>
            <a:endParaRPr lang="el-GR" altLang="el-GR" sz="1400" b="1">
              <a:latin typeface="Comic Sans MS" pitchFamily="66" charset="0"/>
            </a:endParaRPr>
          </a:p>
        </p:txBody>
      </p:sp>
      <p:sp>
        <p:nvSpPr>
          <p:cNvPr id="7210" name="Text Box 69"/>
          <p:cNvSpPr txBox="1">
            <a:spLocks noChangeArrowheads="1"/>
          </p:cNvSpPr>
          <p:nvPr/>
        </p:nvSpPr>
        <p:spPr bwMode="auto">
          <a:xfrm>
            <a:off x="4211638" y="4132263"/>
            <a:ext cx="12239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400" b="1">
                <a:latin typeface="Comic Sans MS" pitchFamily="66" charset="0"/>
              </a:rPr>
              <a:t>Θερμότητα</a:t>
            </a:r>
          </a:p>
        </p:txBody>
      </p:sp>
      <p:sp>
        <p:nvSpPr>
          <p:cNvPr id="7211" name="Text Box 70"/>
          <p:cNvSpPr txBox="1">
            <a:spLocks noChangeArrowheads="1"/>
          </p:cNvSpPr>
          <p:nvPr/>
        </p:nvSpPr>
        <p:spPr bwMode="auto">
          <a:xfrm>
            <a:off x="2555875" y="2492375"/>
            <a:ext cx="1296988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l-GR" altLang="el-GR" sz="1400" b="1">
                <a:latin typeface="Comic Sans MS" pitchFamily="66" charset="0"/>
              </a:rPr>
              <a:t>Υπόστρωμα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l-GR" altLang="el-GR" sz="1400">
                <a:latin typeface="Comic Sans MS" pitchFamily="66" charset="0"/>
              </a:rPr>
              <a:t>Άμυλο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l-GR" altLang="el-GR" sz="1400">
                <a:latin typeface="Comic Sans MS" pitchFamily="66" charset="0"/>
              </a:rPr>
              <a:t>Σάκχαρο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l-GR" altLang="el-GR" sz="1400">
                <a:latin typeface="Comic Sans MS" pitchFamily="66" charset="0"/>
              </a:rPr>
              <a:t>Οργ. Οξέα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l-GR" altLang="el-GR" sz="1400">
                <a:latin typeface="Comic Sans MS" pitchFamily="66" charset="0"/>
              </a:rPr>
              <a:t>Πρωτεΐνες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l-GR" altLang="el-GR" sz="1400">
                <a:latin typeface="Comic Sans MS" pitchFamily="66" charset="0"/>
              </a:rPr>
              <a:t>Πηκτίνες κ.λπ.</a:t>
            </a:r>
          </a:p>
        </p:txBody>
      </p:sp>
      <p:sp>
        <p:nvSpPr>
          <p:cNvPr id="7212" name="Line 71"/>
          <p:cNvSpPr>
            <a:spLocks noChangeShapeType="1"/>
          </p:cNvSpPr>
          <p:nvPr/>
        </p:nvSpPr>
        <p:spPr bwMode="auto">
          <a:xfrm>
            <a:off x="3635375" y="2708275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213" name="Text Box 72"/>
          <p:cNvSpPr txBox="1">
            <a:spLocks noChangeArrowheads="1"/>
          </p:cNvSpPr>
          <p:nvPr/>
        </p:nvSpPr>
        <p:spPr bwMode="auto">
          <a:xfrm>
            <a:off x="3924300" y="2420938"/>
            <a:ext cx="13668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400" b="1">
                <a:latin typeface="Comic Sans MS" pitchFamily="66" charset="0"/>
              </a:rPr>
              <a:t>Τελικό προϊόν</a:t>
            </a:r>
          </a:p>
        </p:txBody>
      </p:sp>
      <p:sp>
        <p:nvSpPr>
          <p:cNvPr id="7214" name="Text Box 73"/>
          <p:cNvSpPr txBox="1">
            <a:spLocks noChangeArrowheads="1"/>
          </p:cNvSpPr>
          <p:nvPr/>
        </p:nvSpPr>
        <p:spPr bwMode="auto">
          <a:xfrm>
            <a:off x="755650" y="5661025"/>
            <a:ext cx="799306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l-GR" altLang="el-GR" sz="1800" b="1">
                <a:latin typeface="Comic Sans MS" pitchFamily="66" charset="0"/>
              </a:rPr>
              <a:t>Φράγμα </a:t>
            </a:r>
            <a:r>
              <a:rPr lang="en-US" altLang="el-GR" sz="1800" b="1">
                <a:latin typeface="Comic Sans MS" pitchFamily="66" charset="0"/>
              </a:rPr>
              <a:t>R1 (</a:t>
            </a:r>
            <a:r>
              <a:rPr lang="el-GR" altLang="el-GR" sz="1800" b="1">
                <a:latin typeface="Comic Sans MS" pitchFamily="66" charset="0"/>
              </a:rPr>
              <a:t>επιδερμίδα, αποθέσεις ουσιών στην εφυμενίδα κ.λπ.)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l-GR" altLang="el-GR" sz="1800" b="1">
                <a:latin typeface="Comic Sans MS" pitchFamily="66" charset="0"/>
              </a:rPr>
              <a:t>Φράγμα </a:t>
            </a:r>
            <a:r>
              <a:rPr lang="en-US" altLang="el-GR" sz="1800" b="1">
                <a:latin typeface="Comic Sans MS" pitchFamily="66" charset="0"/>
              </a:rPr>
              <a:t>R2 </a:t>
            </a:r>
            <a:r>
              <a:rPr lang="el-GR" altLang="el-GR" sz="1800" b="1">
                <a:latin typeface="Comic Sans MS" pitchFamily="66" charset="0"/>
              </a:rPr>
              <a:t>(τοιχώματα κιβωτίου, πλαστικά φιλμ κ.λπ.)</a:t>
            </a:r>
            <a:r>
              <a:rPr lang="el-GR" altLang="el-GR" sz="2000" b="1">
                <a:latin typeface="Comic Sans MS" pitchFamily="66" charset="0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l-GR" altLang="el-GR" sz="1800" b="1">
                <a:latin typeface="Comic Sans MS" pitchFamily="66" charset="0"/>
              </a:rPr>
              <a:t>Φράγμα </a:t>
            </a:r>
            <a:r>
              <a:rPr lang="en-US" altLang="el-GR" sz="1800" b="1">
                <a:latin typeface="Comic Sans MS" pitchFamily="66" charset="0"/>
              </a:rPr>
              <a:t>R3</a:t>
            </a:r>
            <a:r>
              <a:rPr lang="el-GR" altLang="el-GR" sz="1800" b="1">
                <a:latin typeface="Comic Sans MS" pitchFamily="66" charset="0"/>
              </a:rPr>
              <a:t> (τοιχώματα ψυγείου ή βαγόνια </a:t>
            </a:r>
            <a:r>
              <a:rPr lang="en-US" altLang="el-GR" sz="1800" b="1">
                <a:latin typeface="Comic Sans MS" pitchFamily="66" charset="0"/>
              </a:rPr>
              <a:t>Interfrigo</a:t>
            </a:r>
            <a:r>
              <a:rPr lang="el-GR" altLang="el-GR" sz="1800" b="1">
                <a:latin typeface="Comic Sans MS" pitchFamily="66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166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-812800" y="714375"/>
            <a:ext cx="5467350" cy="1143000"/>
          </a:xfrm>
        </p:spPr>
        <p:txBody>
          <a:bodyPr/>
          <a:lstStyle/>
          <a:p>
            <a:pPr eaLnBrk="1" hangingPunct="1"/>
            <a:r>
              <a:rPr lang="el-GR" altLang="el-GR" sz="2400" b="1" smtClean="0">
                <a:solidFill>
                  <a:srgbClr val="FFCC66"/>
                </a:solidFill>
                <a:latin typeface="Comic Sans MS" pitchFamily="66" charset="0"/>
              </a:rPr>
              <a:t>ΤΡΟΠΟΠΟΙΗΜΕΝΗ </a:t>
            </a:r>
            <a:r>
              <a:rPr lang="en-US" altLang="el-GR" sz="2400" b="1" smtClean="0">
                <a:solidFill>
                  <a:srgbClr val="FFCC66"/>
                </a:solidFill>
                <a:latin typeface="Comic Sans MS" pitchFamily="66" charset="0"/>
              </a:rPr>
              <a:t/>
            </a:r>
            <a:br>
              <a:rPr lang="en-US" altLang="el-GR" sz="2400" b="1" smtClean="0">
                <a:solidFill>
                  <a:srgbClr val="FFCC66"/>
                </a:solidFill>
                <a:latin typeface="Comic Sans MS" pitchFamily="66" charset="0"/>
              </a:rPr>
            </a:br>
            <a:r>
              <a:rPr lang="el-GR" altLang="el-GR" sz="2400" b="1" smtClean="0">
                <a:solidFill>
                  <a:srgbClr val="FFCC66"/>
                </a:solidFill>
                <a:latin typeface="Comic Sans MS" pitchFamily="66" charset="0"/>
              </a:rPr>
              <a:t>ΑΤΜΟΣΦΑΙΡΑ (ΤΑ)</a:t>
            </a:r>
          </a:p>
        </p:txBody>
      </p:sp>
      <p:sp>
        <p:nvSpPr>
          <p:cNvPr id="8195" name="Rectangle 7"/>
          <p:cNvSpPr>
            <a:spLocks noChangeArrowheads="1"/>
          </p:cNvSpPr>
          <p:nvPr/>
        </p:nvSpPr>
        <p:spPr bwMode="auto">
          <a:xfrm>
            <a:off x="3924300" y="908050"/>
            <a:ext cx="51689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400" b="1">
                <a:solidFill>
                  <a:srgbClr val="FFFF00"/>
                </a:solidFill>
                <a:latin typeface="Comic Sans MS" pitchFamily="66" charset="0"/>
              </a:rPr>
              <a:t>ΕΛΕΓΧΟΜΕΝΗ Ή ΡΥΘΜΙΖΟΜΕΝΗ  ΑΤΜΟΣΦΑΙΡΑ (ΕΑ)</a:t>
            </a:r>
          </a:p>
        </p:txBody>
      </p:sp>
      <p:sp>
        <p:nvSpPr>
          <p:cNvPr id="8196" name="Rectangle 10"/>
          <p:cNvSpPr>
            <a:spLocks noChangeArrowheads="1"/>
          </p:cNvSpPr>
          <p:nvPr/>
        </p:nvSpPr>
        <p:spPr bwMode="auto">
          <a:xfrm>
            <a:off x="971550" y="4746625"/>
            <a:ext cx="7848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400" b="1">
                <a:solidFill>
                  <a:srgbClr val="66FF66"/>
                </a:solidFill>
                <a:latin typeface="Comic Sans MS" pitchFamily="66" charset="0"/>
              </a:rPr>
              <a:t>ΑΠΑΙΤΗΣΗ </a:t>
            </a:r>
            <a:r>
              <a:rPr lang="en-US" altLang="el-GR" sz="2400" b="1">
                <a:solidFill>
                  <a:srgbClr val="66FF66"/>
                </a:solidFill>
                <a:latin typeface="Comic Sans MS" pitchFamily="66" charset="0"/>
              </a:rPr>
              <a:t>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2400" b="1">
                <a:solidFill>
                  <a:srgbClr val="66FF66"/>
                </a:solidFill>
                <a:latin typeface="Comic Sans MS" pitchFamily="66" charset="0"/>
              </a:rPr>
              <a:t>O </a:t>
            </a:r>
            <a:r>
              <a:rPr lang="el-GR" altLang="el-GR" sz="2400" b="1">
                <a:solidFill>
                  <a:srgbClr val="66FF66"/>
                </a:solidFill>
                <a:latin typeface="Comic Sans MS" pitchFamily="66" charset="0"/>
              </a:rPr>
              <a:t>ΘΑΛΑΜΟΣ ΝΑ ΚΛΕΙΝΕΙ ΕΡΜΗΤΙΚΑ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400" b="1">
                <a:solidFill>
                  <a:srgbClr val="66FF66"/>
                </a:solidFill>
                <a:latin typeface="Comic Sans MS" pitchFamily="66" charset="0"/>
              </a:rPr>
              <a:t>(ΨΥΚΤΙΚΟΣ ΘΑΛΑΜΟΣ)</a:t>
            </a:r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254000" y="2997200"/>
            <a:ext cx="8710613" cy="830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sz="2400">
                <a:solidFill>
                  <a:srgbClr val="CC0099"/>
                </a:solidFill>
                <a:latin typeface="Comic Sans MS" pitchFamily="66" charset="0"/>
              </a:rPr>
              <a:t>Οι δύο τύποι διαφέρουν στο</a:t>
            </a:r>
            <a:r>
              <a:rPr lang="el-GR" altLang="el-GR" sz="2400">
                <a:solidFill>
                  <a:srgbClr val="CC0099"/>
                </a:solidFill>
                <a:latin typeface="Arial" charset="0"/>
              </a:rPr>
              <a:t>ν</a:t>
            </a:r>
            <a:r>
              <a:rPr lang="el-GR" altLang="el-GR" sz="2400">
                <a:solidFill>
                  <a:srgbClr val="CC0099"/>
                </a:solidFill>
                <a:latin typeface="Comic Sans MS" pitchFamily="66" charset="0"/>
              </a:rPr>
              <a:t> βαθμό ελέγχου των επιδιωκόμενων συγκεντρώσεων των αερίων</a:t>
            </a:r>
          </a:p>
        </p:txBody>
      </p:sp>
    </p:spTree>
    <p:extLst>
      <p:ext uri="{BB962C8B-B14F-4D97-AF65-F5344CB8AC3E}">
        <p14:creationId xmlns:p14="http://schemas.microsoft.com/office/powerpoint/2010/main" val="137284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HECKTIMEDATE" val="11/3/2016 11:16:35 πμ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4,9,2,3,7,8,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3,5,3075,3074,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3,6,4099,4098,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4,7,6,3,2,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d = " h t t p : / / w w w . w 3 . o r g / 2 0 0 1 / X M L S c h e m a "   x m l n s : x s i = " h t t p : / / w w w . w 3 . o r g / 2 0 0 1 / X M L S c h e m a - i n s t a n c e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8CEEAFCC-CFA5-4667-9D27-5866CA6929C0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2375</Words>
  <Application>Microsoft Office PowerPoint</Application>
  <PresentationFormat>On-screen Show (4:3)</PresentationFormat>
  <Paragraphs>435</Paragraphs>
  <Slides>49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2" baseType="lpstr">
      <vt:lpstr>Θέμα του Office</vt:lpstr>
      <vt:lpstr>Γράφημα</vt:lpstr>
      <vt:lpstr>Φωτογραφία του Photo Editor</vt:lpstr>
      <vt:lpstr>Μετασυλλεκτικοί Χειρισμοί Γεωργικών Προϊόντων</vt:lpstr>
      <vt:lpstr>Άδειες χρήσης </vt:lpstr>
      <vt:lpstr>Χρηματοδότηση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ΤΡΟΠΟΠΟΙΗΜΕΝΗ  ΑΤΜΟΣΦΑΙΡΑ (ΤΑ)</vt:lpstr>
      <vt:lpstr>ΕΛΕΓΧΟΜΕΝΗ Ή ΡΥΘΜΙΖΟΜΕΝΗ  ΑΤΜΟΣΦΑΙΡΑ (ΕΑ)</vt:lpstr>
      <vt:lpstr>ΤΡΟΠΟΠΟΙΗΜΕΝΗ ΑΤΜΟΣΦΑΙΡΑ (ΤΑ)</vt:lpstr>
      <vt:lpstr>PowerPoint Presentation</vt:lpstr>
      <vt:lpstr>Επιδράσεις της ΕΑ ή ΤΑ</vt:lpstr>
      <vt:lpstr>PowerPoint Presentation</vt:lpstr>
      <vt:lpstr>Φυσιολογικές επιδράσεις της  ΤΑ ή ΕΑ</vt:lpstr>
      <vt:lpstr>PowerPoint Presentation</vt:lpstr>
      <vt:lpstr>PowerPoint Presentation</vt:lpstr>
      <vt:lpstr>PowerPoint Presentation</vt:lpstr>
      <vt:lpstr> Ευνοϊκές επιδράσεις  από τη μειωμένη συγκέντρωση Ο2 </vt:lpstr>
      <vt:lpstr>Κατάταξη καρπών-λαχανικών με βάση την αντοχή τους σε χαμηλές συγκεντρώσεις Ο2</vt:lpstr>
      <vt:lpstr>PowerPoint Presentation</vt:lpstr>
      <vt:lpstr>Συνθήκες ΕΑ  Επίδραση από χαμηλές συγκεντρώσεις Ο2 Μη ομαλή ωρίμανση σε τομάτα</vt:lpstr>
      <vt:lpstr>Συνθήκες ΕΑ  Επίδραση από χαμηλές συγκεντρώσεις Ο2  Καφέ καρδιά σε 'Red Delicious'  </vt:lpstr>
      <vt:lpstr>Επίδραση της αυξημένης συγκέντρωσης CΟ2</vt:lpstr>
      <vt:lpstr>Ευνοϊκές επιδράσεις από την αυξημένη συγκέντρωση CΟ2 </vt:lpstr>
      <vt:lpstr>Κατάταξη καρπών-λαχανικών με βάση την αντοχή τους σε υψηλές συγκεντρώσεις CΟ2</vt:lpstr>
      <vt:lpstr>PowerPoint Presentation</vt:lpstr>
      <vt:lpstr>PowerPoint Presentation</vt:lpstr>
      <vt:lpstr>Ευνοϊκές επιδράσεις της ΕΑ ή ΤΑ</vt:lpstr>
      <vt:lpstr>Ευνοϊκές επιδράσεις της ΕΑ ή ΤΑ  Καθυστέρηση ωρίμανσης</vt:lpstr>
      <vt:lpstr>Ευνοϊκές επιδράσεις της ΕΑ ή ΤΑ Καθυστέρηση ωρίμανσης σε δαμάσκηνο</vt:lpstr>
      <vt:lpstr>PowerPoint Presentation</vt:lpstr>
      <vt:lpstr>Χρήσεις ΕΑ για μακρά συντήρηση φρούτων και λαχανικών</vt:lpstr>
      <vt:lpstr>Συνιστώμενες συνθήκες Ε.Α. κατά τη διάρκεια μεταφοράς και /ή αποθήκευσης των φρούτων</vt:lpstr>
      <vt:lpstr>Συνιστώμενες συνθήκες Ε.Α. κατά τη διάρκεια μεταφοράς και /ή αποθήκευσης των φρούτων</vt:lpstr>
      <vt:lpstr>Συνιστώμενες συνθήκες Ε.Α. κατά τη διάρκεια μεταφοράς και /ή αποθήκευσης των φρούτων</vt:lpstr>
      <vt:lpstr>Δυσμενείς επιδράσεις από τη χρησιμοποίηση ΤΑ ή ΕΑ στη συντήρηση των οπωροκηπευτικών  </vt:lpstr>
      <vt:lpstr>Επιδράσεις ΕΑ  </vt:lpstr>
      <vt:lpstr>ΚΑΤΑΣΚΕΥΑΣΤΙΚΕΣ ΛΕΠΤΟΜΕΡΕΙΕΣ</vt:lpstr>
      <vt:lpstr>PowerPoint Presentation</vt:lpstr>
      <vt:lpstr>PowerPoint Presentation</vt:lpstr>
      <vt:lpstr>Ψυχροί θάλαμοι ΕΑ</vt:lpstr>
      <vt:lpstr>Γεννήτρια αζώτου Ν2</vt:lpstr>
      <vt:lpstr>Απορρόφηση CO2</vt:lpstr>
      <vt:lpstr>Απορρόφηση C2Η4</vt:lpstr>
      <vt:lpstr>PowerPoint Presentation</vt:lpstr>
      <vt:lpstr>Συστήματα συσκευασίας με συνθήκες ΕΑ</vt:lpstr>
      <vt:lpstr>Τυπική επιθυμητή ΕΑ ή ΤΑ</vt:lpstr>
      <vt:lpstr>Τέλος ενότητας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2016-03-11T07:15:02Z</dcterms:created>
  <dcterms:modified xsi:type="dcterms:W3CDTF">2016-03-16T10:49:28Z</dcterms:modified>
</cp:coreProperties>
</file>