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2"/>
  </p:sldMasterIdLst>
  <p:notesMasterIdLst>
    <p:notesMasterId r:id="rId141"/>
  </p:notesMasterIdLst>
  <p:sldIdLst>
    <p:sldId id="256" r:id="rId3"/>
    <p:sldId id="257" r:id="rId4"/>
    <p:sldId id="258"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259" r:id="rId140"/>
  </p:sldIdLst>
  <p:sldSz cx="9144000" cy="6858000" type="screen4x3"/>
  <p:notesSz cx="6858000" cy="9144000"/>
  <p:custDataLst>
    <p:tags r:id="rId142"/>
  </p:custDataLst>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663300"/>
    <a:srgbClr val="6600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Φωτεινό στυλ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9" d="100"/>
          <a:sy n="89" d="100"/>
        </p:scale>
        <p:origin x="-147" y="16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notesMaster" Target="notesMasters/notesMaster1.xml"/><Relationship Id="rId14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1.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tags" Target="tags/tag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57.wmf"/><Relationship Id="rId1" Type="http://schemas.openxmlformats.org/officeDocument/2006/relationships/image" Target="../media/image56.wmf"/><Relationship Id="rId6" Type="http://schemas.openxmlformats.org/officeDocument/2006/relationships/image" Target="../media/image61.wmf"/><Relationship Id="rId5" Type="http://schemas.openxmlformats.org/officeDocument/2006/relationships/image" Target="../media/image60.wmf"/><Relationship Id="rId4" Type="http://schemas.openxmlformats.org/officeDocument/2006/relationships/image" Target="../media/image59.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6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image" Target="../media/image43.emf"/><Relationship Id="rId4" Type="http://schemas.openxmlformats.org/officeDocument/2006/relationships/image" Target="../media/image4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05C097-04B7-44E1-9968-25C5DB2563B3}" type="datetimeFigureOut">
              <a:rPr lang="el-GR" smtClean="0"/>
              <a:pPr/>
              <a:t>16/3/2016</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0EBB63-910B-484B-BBB9-ECB9018BB688}" type="slidenum">
              <a:rPr lang="el-GR" smtClean="0"/>
              <a:pPr/>
              <a:t>‹#›</a:t>
            </a:fld>
            <a:endParaRPr lang="el-GR"/>
          </a:p>
        </p:txBody>
      </p:sp>
    </p:spTree>
    <p:extLst>
      <p:ext uri="{BB962C8B-B14F-4D97-AF65-F5344CB8AC3E}">
        <p14:creationId xmlns:p14="http://schemas.microsoft.com/office/powerpoint/2010/main" val="3616633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0DCCA508-3B63-4BA9-93AF-AA2EFF565143}" type="slidenum">
              <a:rPr lang="el-GR" smtClean="0"/>
              <a:pPr/>
              <a:t>3</a:t>
            </a:fld>
            <a:endParaRPr lang="el-GR"/>
          </a:p>
        </p:txBody>
      </p:sp>
    </p:spTree>
    <p:extLst>
      <p:ext uri="{BB962C8B-B14F-4D97-AF65-F5344CB8AC3E}">
        <p14:creationId xmlns:p14="http://schemas.microsoft.com/office/powerpoint/2010/main" val="836342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D8626789-406F-4DC4-BC10-9CF062962411}" type="datetime1">
              <a:rPr lang="el-GR" smtClean="0"/>
              <a:t>16/3/2016</a:t>
            </a:fld>
            <a:endParaRPr lang="el-GR"/>
          </a:p>
        </p:txBody>
      </p:sp>
      <p:sp>
        <p:nvSpPr>
          <p:cNvPr id="5" name="Θέση υποσέλιδου 4"/>
          <p:cNvSpPr>
            <a:spLocks noGrp="1"/>
          </p:cNvSpPr>
          <p:nvPr>
            <p:ph type="ftr" sz="quarter" idx="11"/>
          </p:nvPr>
        </p:nvSpPr>
        <p:spPr/>
        <p:txBody>
          <a:bodyPr/>
          <a:lstStyle/>
          <a:p>
            <a:r>
              <a:rPr lang="el-GR" smtClean="0"/>
              <a:t>Αρχιτεκτονική και Μέθοδοι Σχεδίασης</a:t>
            </a:r>
            <a:endParaRPr lang="el-GR"/>
          </a:p>
        </p:txBody>
      </p:sp>
      <p:sp>
        <p:nvSpPr>
          <p:cNvPr id="6" name="Θέση αριθμού διαφάνειας 5"/>
          <p:cNvSpPr>
            <a:spLocks noGrp="1"/>
          </p:cNvSpPr>
          <p:nvPr>
            <p:ph type="sldNum" sz="quarter" idx="12"/>
          </p:nvPr>
        </p:nvSpPr>
        <p:spPr/>
        <p:txBody>
          <a:bodyPr/>
          <a:lstStyle/>
          <a:p>
            <a:fld id="{74B3E41E-24DC-44E5-A242-12538B377EB6}" type="slidenum">
              <a:rPr lang="el-GR" smtClean="0"/>
              <a:pPr/>
              <a:t>‹#›</a:t>
            </a:fld>
            <a:endParaRPr lang="el-GR"/>
          </a:p>
        </p:txBody>
      </p:sp>
    </p:spTree>
    <p:extLst>
      <p:ext uri="{BB962C8B-B14F-4D97-AF65-F5344CB8AC3E}">
        <p14:creationId xmlns:p14="http://schemas.microsoft.com/office/powerpoint/2010/main" val="624041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0E2446BF-AAF6-4426-B4C8-F1BD8042796C}" type="datetime1">
              <a:rPr lang="el-GR" smtClean="0"/>
              <a:t>16/3/2016</a:t>
            </a:fld>
            <a:endParaRPr lang="el-GR"/>
          </a:p>
        </p:txBody>
      </p:sp>
      <p:sp>
        <p:nvSpPr>
          <p:cNvPr id="5" name="Θέση υποσέλιδου 4"/>
          <p:cNvSpPr>
            <a:spLocks noGrp="1"/>
          </p:cNvSpPr>
          <p:nvPr>
            <p:ph type="ftr" sz="quarter" idx="11"/>
          </p:nvPr>
        </p:nvSpPr>
        <p:spPr/>
        <p:txBody>
          <a:bodyPr/>
          <a:lstStyle/>
          <a:p>
            <a:r>
              <a:rPr lang="el-GR" smtClean="0"/>
              <a:t>Αρχιτεκτονική και Μέθοδοι Σχεδίασης</a:t>
            </a:r>
            <a:endParaRPr lang="el-GR"/>
          </a:p>
        </p:txBody>
      </p:sp>
      <p:sp>
        <p:nvSpPr>
          <p:cNvPr id="6" name="Θέση αριθμού διαφάνειας 5"/>
          <p:cNvSpPr>
            <a:spLocks noGrp="1"/>
          </p:cNvSpPr>
          <p:nvPr>
            <p:ph type="sldNum" sz="quarter" idx="12"/>
          </p:nvPr>
        </p:nvSpPr>
        <p:spPr/>
        <p:txBody>
          <a:bodyPr/>
          <a:lstStyle/>
          <a:p>
            <a:fld id="{74B3E41E-24DC-44E5-A242-12538B377EB6}" type="slidenum">
              <a:rPr lang="el-GR" smtClean="0"/>
              <a:pPr/>
              <a:t>‹#›</a:t>
            </a:fld>
            <a:endParaRPr lang="el-GR"/>
          </a:p>
        </p:txBody>
      </p:sp>
    </p:spTree>
    <p:extLst>
      <p:ext uri="{BB962C8B-B14F-4D97-AF65-F5344CB8AC3E}">
        <p14:creationId xmlns:p14="http://schemas.microsoft.com/office/powerpoint/2010/main" val="3055766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20804798-E022-4994-B30E-D22CC1FBF7CA}" type="datetime1">
              <a:rPr lang="el-GR" smtClean="0"/>
              <a:t>16/3/2016</a:t>
            </a:fld>
            <a:endParaRPr lang="el-GR"/>
          </a:p>
        </p:txBody>
      </p:sp>
      <p:sp>
        <p:nvSpPr>
          <p:cNvPr id="5" name="Θέση υποσέλιδου 4"/>
          <p:cNvSpPr>
            <a:spLocks noGrp="1"/>
          </p:cNvSpPr>
          <p:nvPr>
            <p:ph type="ftr" sz="quarter" idx="11"/>
          </p:nvPr>
        </p:nvSpPr>
        <p:spPr/>
        <p:txBody>
          <a:bodyPr/>
          <a:lstStyle/>
          <a:p>
            <a:r>
              <a:rPr lang="el-GR" smtClean="0"/>
              <a:t>Αρχιτεκτονική και Μέθοδοι Σχεδίασης</a:t>
            </a:r>
            <a:endParaRPr lang="el-GR"/>
          </a:p>
        </p:txBody>
      </p:sp>
      <p:sp>
        <p:nvSpPr>
          <p:cNvPr id="6" name="Θέση αριθμού διαφάνειας 5"/>
          <p:cNvSpPr>
            <a:spLocks noGrp="1"/>
          </p:cNvSpPr>
          <p:nvPr>
            <p:ph type="sldNum" sz="quarter" idx="12"/>
          </p:nvPr>
        </p:nvSpPr>
        <p:spPr/>
        <p:txBody>
          <a:bodyPr/>
          <a:lstStyle/>
          <a:p>
            <a:fld id="{74B3E41E-24DC-44E5-A242-12538B377EB6}" type="slidenum">
              <a:rPr lang="el-GR" smtClean="0"/>
              <a:pPr/>
              <a:t>‹#›</a:t>
            </a:fld>
            <a:endParaRPr lang="el-GR"/>
          </a:p>
        </p:txBody>
      </p:sp>
    </p:spTree>
    <p:extLst>
      <p:ext uri="{BB962C8B-B14F-4D97-AF65-F5344CB8AC3E}">
        <p14:creationId xmlns:p14="http://schemas.microsoft.com/office/powerpoint/2010/main" val="1947411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Αντικείμενο">
    <p:spTree>
      <p:nvGrpSpPr>
        <p:cNvPr id="1" name=""/>
        <p:cNvGrpSpPr/>
        <p:nvPr/>
      </p:nvGrpSpPr>
      <p:grpSpPr>
        <a:xfrm>
          <a:off x="0" y="0"/>
          <a:ext cx="0" cy="0"/>
          <a:chOff x="0" y="0"/>
          <a:chExt cx="0" cy="0"/>
        </a:xfrm>
      </p:grpSpPr>
      <p:sp>
        <p:nvSpPr>
          <p:cNvPr id="2" name="Θέση περιεχομένου 1"/>
          <p:cNvSpPr>
            <a:spLocks noGrp="1"/>
          </p:cNvSpPr>
          <p:nvPr>
            <p:ph/>
          </p:nvPr>
        </p:nvSpPr>
        <p:spPr>
          <a:xfrm>
            <a:off x="457200" y="292100"/>
            <a:ext cx="8229600" cy="57277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el-GR" altLang="el-GR"/>
          </a:p>
        </p:txBody>
      </p:sp>
      <p:sp>
        <p:nvSpPr>
          <p:cNvPr id="4" name="Rectangle 5"/>
          <p:cNvSpPr>
            <a:spLocks noGrp="1" noChangeArrowheads="1"/>
          </p:cNvSpPr>
          <p:nvPr>
            <p:ph type="ftr" sz="quarter" idx="11"/>
          </p:nvPr>
        </p:nvSpPr>
        <p:spPr>
          <a:ln/>
        </p:spPr>
        <p:txBody>
          <a:bodyPr/>
          <a:lstStyle>
            <a:lvl1pPr>
              <a:defRPr/>
            </a:lvl1pPr>
          </a:lstStyle>
          <a:p>
            <a:pPr>
              <a:defRPr/>
            </a:pPr>
            <a:endParaRPr lang="el-GR" altLang="el-GR"/>
          </a:p>
        </p:txBody>
      </p:sp>
      <p:sp>
        <p:nvSpPr>
          <p:cNvPr id="5" name="Rectangle 6"/>
          <p:cNvSpPr>
            <a:spLocks noGrp="1" noChangeArrowheads="1"/>
          </p:cNvSpPr>
          <p:nvPr>
            <p:ph type="sldNum" sz="quarter" idx="12"/>
          </p:nvPr>
        </p:nvSpPr>
        <p:spPr>
          <a:ln/>
        </p:spPr>
        <p:txBody>
          <a:bodyPr/>
          <a:lstStyle>
            <a:lvl1pPr>
              <a:defRPr/>
            </a:lvl1pPr>
          </a:lstStyle>
          <a:p>
            <a:pPr>
              <a:defRPr/>
            </a:pPr>
            <a:fld id="{A823DDDA-0F15-4A56-923A-2E11AB73027B}" type="slidenum">
              <a:rPr lang="el-GR" altLang="el-GR"/>
              <a:pPr>
                <a:defRPr/>
              </a:pPr>
              <a:t>‹#›</a:t>
            </a:fld>
            <a:endParaRPr lang="el-GR" altLang="el-GR"/>
          </a:p>
        </p:txBody>
      </p:sp>
    </p:spTree>
    <p:extLst>
      <p:ext uri="{BB962C8B-B14F-4D97-AF65-F5344CB8AC3E}">
        <p14:creationId xmlns:p14="http://schemas.microsoft.com/office/powerpoint/2010/main" val="34607331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Τίτλος και 4 Αντικείμενα">
    <p:spTree>
      <p:nvGrpSpPr>
        <p:cNvPr id="1" name=""/>
        <p:cNvGrpSpPr/>
        <p:nvPr/>
      </p:nvGrpSpPr>
      <p:grpSpPr>
        <a:xfrm>
          <a:off x="0" y="0"/>
          <a:ext cx="0" cy="0"/>
          <a:chOff x="0" y="0"/>
          <a:chExt cx="0" cy="0"/>
        </a:xfrm>
      </p:grpSpPr>
      <p:sp>
        <p:nvSpPr>
          <p:cNvPr id="2" name="Τίτλος 1"/>
          <p:cNvSpPr>
            <a:spLocks noGrp="1"/>
          </p:cNvSpPr>
          <p:nvPr>
            <p:ph type="title" sz="quarter"/>
          </p:nvPr>
        </p:nvSpPr>
        <p:spPr>
          <a:xfrm>
            <a:off x="457200" y="292100"/>
            <a:ext cx="8229600" cy="1384300"/>
          </a:xfrm>
        </p:spPr>
        <p:txBody>
          <a:bodyPr/>
          <a:lstStyle/>
          <a:p>
            <a:r>
              <a:rPr lang="el-GR" smtClean="0"/>
              <a:t>Στυλ κύριου τίτλου</a:t>
            </a:r>
            <a:endParaRPr lang="el-GR"/>
          </a:p>
        </p:txBody>
      </p:sp>
      <p:sp>
        <p:nvSpPr>
          <p:cNvPr id="3" name="Θέση περιεχομένου 2"/>
          <p:cNvSpPr>
            <a:spLocks noGrp="1"/>
          </p:cNvSpPr>
          <p:nvPr>
            <p:ph sz="quarter" idx="1"/>
          </p:nvPr>
        </p:nvSpPr>
        <p:spPr>
          <a:xfrm>
            <a:off x="457200" y="1905000"/>
            <a:ext cx="40386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quarter" idx="2"/>
          </p:nvPr>
        </p:nvSpPr>
        <p:spPr>
          <a:xfrm>
            <a:off x="4648200" y="1905000"/>
            <a:ext cx="40386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περιεχομένου 4"/>
          <p:cNvSpPr>
            <a:spLocks noGrp="1"/>
          </p:cNvSpPr>
          <p:nvPr>
            <p:ph sz="quarter" idx="3"/>
          </p:nvPr>
        </p:nvSpPr>
        <p:spPr>
          <a:xfrm>
            <a:off x="457200" y="4038600"/>
            <a:ext cx="40386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περιεχομένου 5"/>
          <p:cNvSpPr>
            <a:spLocks noGrp="1"/>
          </p:cNvSpPr>
          <p:nvPr>
            <p:ph sz="quarter" idx="4"/>
          </p:nvPr>
        </p:nvSpPr>
        <p:spPr>
          <a:xfrm>
            <a:off x="4648200" y="4038600"/>
            <a:ext cx="40386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Rectangle 4"/>
          <p:cNvSpPr>
            <a:spLocks noGrp="1" noChangeArrowheads="1"/>
          </p:cNvSpPr>
          <p:nvPr>
            <p:ph type="dt" sz="half" idx="10"/>
          </p:nvPr>
        </p:nvSpPr>
        <p:spPr>
          <a:ln/>
        </p:spPr>
        <p:txBody>
          <a:bodyPr/>
          <a:lstStyle>
            <a:lvl1pPr>
              <a:defRPr/>
            </a:lvl1pPr>
          </a:lstStyle>
          <a:p>
            <a:pPr>
              <a:defRPr/>
            </a:pPr>
            <a:endParaRPr lang="el-GR" altLang="el-GR"/>
          </a:p>
        </p:txBody>
      </p:sp>
      <p:sp>
        <p:nvSpPr>
          <p:cNvPr id="8" name="Rectangle 5"/>
          <p:cNvSpPr>
            <a:spLocks noGrp="1" noChangeArrowheads="1"/>
          </p:cNvSpPr>
          <p:nvPr>
            <p:ph type="ftr" sz="quarter" idx="11"/>
          </p:nvPr>
        </p:nvSpPr>
        <p:spPr>
          <a:ln/>
        </p:spPr>
        <p:txBody>
          <a:bodyPr/>
          <a:lstStyle>
            <a:lvl1pPr>
              <a:defRPr/>
            </a:lvl1pPr>
          </a:lstStyle>
          <a:p>
            <a:pPr>
              <a:defRPr/>
            </a:pPr>
            <a:endParaRPr lang="el-GR" altLang="el-GR"/>
          </a:p>
        </p:txBody>
      </p:sp>
      <p:sp>
        <p:nvSpPr>
          <p:cNvPr id="9" name="Rectangle 6"/>
          <p:cNvSpPr>
            <a:spLocks noGrp="1" noChangeArrowheads="1"/>
          </p:cNvSpPr>
          <p:nvPr>
            <p:ph type="sldNum" sz="quarter" idx="12"/>
          </p:nvPr>
        </p:nvSpPr>
        <p:spPr>
          <a:ln/>
        </p:spPr>
        <p:txBody>
          <a:bodyPr/>
          <a:lstStyle>
            <a:lvl1pPr>
              <a:defRPr/>
            </a:lvl1pPr>
          </a:lstStyle>
          <a:p>
            <a:pPr>
              <a:defRPr/>
            </a:pPr>
            <a:fld id="{AFEF9EF9-BB17-43B5-9C3F-B4B115F5A8BF}" type="slidenum">
              <a:rPr lang="el-GR" altLang="el-GR"/>
              <a:pPr>
                <a:defRPr/>
              </a:pPr>
              <a:t>‹#›</a:t>
            </a:fld>
            <a:endParaRPr lang="el-GR" altLang="el-GR"/>
          </a:p>
        </p:txBody>
      </p:sp>
    </p:spTree>
    <p:extLst>
      <p:ext uri="{BB962C8B-B14F-4D97-AF65-F5344CB8AC3E}">
        <p14:creationId xmlns:p14="http://schemas.microsoft.com/office/powerpoint/2010/main" val="1089585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5C974CE9-7708-494F-ADE1-7DECE2C712F4}" type="datetime1">
              <a:rPr lang="el-GR" smtClean="0"/>
              <a:t>16/3/2016</a:t>
            </a:fld>
            <a:endParaRPr lang="el-GR"/>
          </a:p>
        </p:txBody>
      </p:sp>
      <p:sp>
        <p:nvSpPr>
          <p:cNvPr id="5" name="Θέση υποσέλιδου 4"/>
          <p:cNvSpPr>
            <a:spLocks noGrp="1"/>
          </p:cNvSpPr>
          <p:nvPr>
            <p:ph type="ftr" sz="quarter" idx="11"/>
          </p:nvPr>
        </p:nvSpPr>
        <p:spPr/>
        <p:txBody>
          <a:bodyPr/>
          <a:lstStyle/>
          <a:p>
            <a:r>
              <a:rPr lang="el-GR" smtClean="0"/>
              <a:t>Αρχιτεκτονική και Μέθοδοι Σχεδίασης</a:t>
            </a:r>
            <a:endParaRPr lang="el-GR"/>
          </a:p>
        </p:txBody>
      </p:sp>
      <p:sp>
        <p:nvSpPr>
          <p:cNvPr id="6" name="Θέση αριθμού διαφάνειας 5"/>
          <p:cNvSpPr>
            <a:spLocks noGrp="1"/>
          </p:cNvSpPr>
          <p:nvPr>
            <p:ph type="sldNum" sz="quarter" idx="12"/>
          </p:nvPr>
        </p:nvSpPr>
        <p:spPr/>
        <p:txBody>
          <a:bodyPr/>
          <a:lstStyle/>
          <a:p>
            <a:fld id="{74B3E41E-24DC-44E5-A242-12538B377EB6}" type="slidenum">
              <a:rPr lang="el-GR" smtClean="0"/>
              <a:pPr/>
              <a:t>‹#›</a:t>
            </a:fld>
            <a:endParaRPr lang="el-GR"/>
          </a:p>
        </p:txBody>
      </p:sp>
    </p:spTree>
    <p:extLst>
      <p:ext uri="{BB962C8B-B14F-4D97-AF65-F5344CB8AC3E}">
        <p14:creationId xmlns:p14="http://schemas.microsoft.com/office/powerpoint/2010/main" val="227403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078E8714-05BA-4EE9-A43E-30DFA97EC4F4}" type="datetime1">
              <a:rPr lang="el-GR" smtClean="0"/>
              <a:t>16/3/2016</a:t>
            </a:fld>
            <a:endParaRPr lang="el-GR"/>
          </a:p>
        </p:txBody>
      </p:sp>
      <p:sp>
        <p:nvSpPr>
          <p:cNvPr id="5" name="Θέση υποσέλιδου 4"/>
          <p:cNvSpPr>
            <a:spLocks noGrp="1"/>
          </p:cNvSpPr>
          <p:nvPr>
            <p:ph type="ftr" sz="quarter" idx="11"/>
          </p:nvPr>
        </p:nvSpPr>
        <p:spPr/>
        <p:txBody>
          <a:bodyPr/>
          <a:lstStyle/>
          <a:p>
            <a:r>
              <a:rPr lang="el-GR" smtClean="0"/>
              <a:t>Αρχιτεκτονική και Μέθοδοι Σχεδίασης</a:t>
            </a:r>
            <a:endParaRPr lang="el-GR"/>
          </a:p>
        </p:txBody>
      </p:sp>
      <p:sp>
        <p:nvSpPr>
          <p:cNvPr id="6" name="Θέση αριθμού διαφάνειας 5"/>
          <p:cNvSpPr>
            <a:spLocks noGrp="1"/>
          </p:cNvSpPr>
          <p:nvPr>
            <p:ph type="sldNum" sz="quarter" idx="12"/>
          </p:nvPr>
        </p:nvSpPr>
        <p:spPr/>
        <p:txBody>
          <a:bodyPr/>
          <a:lstStyle/>
          <a:p>
            <a:fld id="{74B3E41E-24DC-44E5-A242-12538B377EB6}" type="slidenum">
              <a:rPr lang="el-GR" smtClean="0"/>
              <a:pPr/>
              <a:t>‹#›</a:t>
            </a:fld>
            <a:endParaRPr lang="el-GR"/>
          </a:p>
        </p:txBody>
      </p:sp>
    </p:spTree>
    <p:extLst>
      <p:ext uri="{BB962C8B-B14F-4D97-AF65-F5344CB8AC3E}">
        <p14:creationId xmlns:p14="http://schemas.microsoft.com/office/powerpoint/2010/main" val="2552651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7ECC904E-CB0A-4CAC-B70D-918F719C25D8}" type="datetime1">
              <a:rPr lang="el-GR" smtClean="0"/>
              <a:t>16/3/2016</a:t>
            </a:fld>
            <a:endParaRPr lang="el-GR"/>
          </a:p>
        </p:txBody>
      </p:sp>
      <p:sp>
        <p:nvSpPr>
          <p:cNvPr id="6" name="Θέση υποσέλιδου 5"/>
          <p:cNvSpPr>
            <a:spLocks noGrp="1"/>
          </p:cNvSpPr>
          <p:nvPr>
            <p:ph type="ftr" sz="quarter" idx="11"/>
          </p:nvPr>
        </p:nvSpPr>
        <p:spPr/>
        <p:txBody>
          <a:bodyPr/>
          <a:lstStyle/>
          <a:p>
            <a:r>
              <a:rPr lang="el-GR" smtClean="0"/>
              <a:t>Αρχιτεκτονική και Μέθοδοι Σχεδίασης</a:t>
            </a:r>
            <a:endParaRPr lang="el-GR"/>
          </a:p>
        </p:txBody>
      </p:sp>
      <p:sp>
        <p:nvSpPr>
          <p:cNvPr id="7" name="Θέση αριθμού διαφάνειας 6"/>
          <p:cNvSpPr>
            <a:spLocks noGrp="1"/>
          </p:cNvSpPr>
          <p:nvPr>
            <p:ph type="sldNum" sz="quarter" idx="12"/>
          </p:nvPr>
        </p:nvSpPr>
        <p:spPr/>
        <p:txBody>
          <a:bodyPr/>
          <a:lstStyle/>
          <a:p>
            <a:fld id="{74B3E41E-24DC-44E5-A242-12538B377EB6}" type="slidenum">
              <a:rPr lang="el-GR" smtClean="0"/>
              <a:pPr/>
              <a:t>‹#›</a:t>
            </a:fld>
            <a:endParaRPr lang="el-GR"/>
          </a:p>
        </p:txBody>
      </p:sp>
    </p:spTree>
    <p:extLst>
      <p:ext uri="{BB962C8B-B14F-4D97-AF65-F5344CB8AC3E}">
        <p14:creationId xmlns:p14="http://schemas.microsoft.com/office/powerpoint/2010/main" val="3036594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728B2502-AD22-4BCC-9AF3-A5E76BE8EAD7}" type="datetime1">
              <a:rPr lang="el-GR" smtClean="0"/>
              <a:t>16/3/2016</a:t>
            </a:fld>
            <a:endParaRPr lang="el-GR"/>
          </a:p>
        </p:txBody>
      </p:sp>
      <p:sp>
        <p:nvSpPr>
          <p:cNvPr id="8" name="Θέση υποσέλιδου 7"/>
          <p:cNvSpPr>
            <a:spLocks noGrp="1"/>
          </p:cNvSpPr>
          <p:nvPr>
            <p:ph type="ftr" sz="quarter" idx="11"/>
          </p:nvPr>
        </p:nvSpPr>
        <p:spPr/>
        <p:txBody>
          <a:bodyPr/>
          <a:lstStyle/>
          <a:p>
            <a:r>
              <a:rPr lang="el-GR" smtClean="0"/>
              <a:t>Αρχιτεκτονική και Μέθοδοι Σχεδίασης</a:t>
            </a:r>
            <a:endParaRPr lang="el-GR"/>
          </a:p>
        </p:txBody>
      </p:sp>
      <p:sp>
        <p:nvSpPr>
          <p:cNvPr id="9" name="Θέση αριθμού διαφάνειας 8"/>
          <p:cNvSpPr>
            <a:spLocks noGrp="1"/>
          </p:cNvSpPr>
          <p:nvPr>
            <p:ph type="sldNum" sz="quarter" idx="12"/>
          </p:nvPr>
        </p:nvSpPr>
        <p:spPr/>
        <p:txBody>
          <a:bodyPr/>
          <a:lstStyle/>
          <a:p>
            <a:fld id="{74B3E41E-24DC-44E5-A242-12538B377EB6}" type="slidenum">
              <a:rPr lang="el-GR" smtClean="0"/>
              <a:pPr/>
              <a:t>‹#›</a:t>
            </a:fld>
            <a:endParaRPr lang="el-GR"/>
          </a:p>
        </p:txBody>
      </p:sp>
    </p:spTree>
    <p:extLst>
      <p:ext uri="{BB962C8B-B14F-4D97-AF65-F5344CB8AC3E}">
        <p14:creationId xmlns:p14="http://schemas.microsoft.com/office/powerpoint/2010/main" val="3074660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9B358A3C-98A1-4CE9-A86C-DCBFE69C403F}" type="datetime1">
              <a:rPr lang="el-GR" smtClean="0"/>
              <a:t>16/3/2016</a:t>
            </a:fld>
            <a:endParaRPr lang="el-GR"/>
          </a:p>
        </p:txBody>
      </p:sp>
      <p:sp>
        <p:nvSpPr>
          <p:cNvPr id="4" name="Θέση υποσέλιδου 3"/>
          <p:cNvSpPr>
            <a:spLocks noGrp="1"/>
          </p:cNvSpPr>
          <p:nvPr>
            <p:ph type="ftr" sz="quarter" idx="11"/>
          </p:nvPr>
        </p:nvSpPr>
        <p:spPr/>
        <p:txBody>
          <a:bodyPr/>
          <a:lstStyle/>
          <a:p>
            <a:r>
              <a:rPr lang="el-GR" smtClean="0"/>
              <a:t>Αρχιτεκτονική και Μέθοδοι Σχεδίασης</a:t>
            </a:r>
            <a:endParaRPr lang="el-GR"/>
          </a:p>
        </p:txBody>
      </p:sp>
      <p:sp>
        <p:nvSpPr>
          <p:cNvPr id="5" name="Θέση αριθμού διαφάνειας 4"/>
          <p:cNvSpPr>
            <a:spLocks noGrp="1"/>
          </p:cNvSpPr>
          <p:nvPr>
            <p:ph type="sldNum" sz="quarter" idx="12"/>
          </p:nvPr>
        </p:nvSpPr>
        <p:spPr/>
        <p:txBody>
          <a:bodyPr/>
          <a:lstStyle/>
          <a:p>
            <a:fld id="{74B3E41E-24DC-44E5-A242-12538B377EB6}" type="slidenum">
              <a:rPr lang="el-GR" smtClean="0"/>
              <a:pPr/>
              <a:t>‹#›</a:t>
            </a:fld>
            <a:endParaRPr lang="el-GR"/>
          </a:p>
        </p:txBody>
      </p:sp>
    </p:spTree>
    <p:extLst>
      <p:ext uri="{BB962C8B-B14F-4D97-AF65-F5344CB8AC3E}">
        <p14:creationId xmlns:p14="http://schemas.microsoft.com/office/powerpoint/2010/main" val="37782472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F26BB097-0634-45E3-BA5E-885CE017914A}" type="datetime1">
              <a:rPr lang="el-GR" smtClean="0"/>
              <a:t>16/3/2016</a:t>
            </a:fld>
            <a:endParaRPr lang="el-GR"/>
          </a:p>
        </p:txBody>
      </p:sp>
      <p:sp>
        <p:nvSpPr>
          <p:cNvPr id="3" name="Θέση υποσέλιδου 2"/>
          <p:cNvSpPr>
            <a:spLocks noGrp="1"/>
          </p:cNvSpPr>
          <p:nvPr>
            <p:ph type="ftr" sz="quarter" idx="11"/>
          </p:nvPr>
        </p:nvSpPr>
        <p:spPr/>
        <p:txBody>
          <a:bodyPr/>
          <a:lstStyle/>
          <a:p>
            <a:r>
              <a:rPr lang="el-GR" smtClean="0"/>
              <a:t>Αρχιτεκτονική και Μέθοδοι Σχεδίασης</a:t>
            </a:r>
            <a:endParaRPr lang="el-GR"/>
          </a:p>
        </p:txBody>
      </p:sp>
      <p:sp>
        <p:nvSpPr>
          <p:cNvPr id="4" name="Θέση αριθμού διαφάνειας 3"/>
          <p:cNvSpPr>
            <a:spLocks noGrp="1"/>
          </p:cNvSpPr>
          <p:nvPr>
            <p:ph type="sldNum" sz="quarter" idx="12"/>
          </p:nvPr>
        </p:nvSpPr>
        <p:spPr/>
        <p:txBody>
          <a:bodyPr/>
          <a:lstStyle/>
          <a:p>
            <a:fld id="{74B3E41E-24DC-44E5-A242-12538B377EB6}" type="slidenum">
              <a:rPr lang="el-GR" smtClean="0"/>
              <a:pPr/>
              <a:t>‹#›</a:t>
            </a:fld>
            <a:endParaRPr lang="el-GR"/>
          </a:p>
        </p:txBody>
      </p:sp>
    </p:spTree>
    <p:extLst>
      <p:ext uri="{BB962C8B-B14F-4D97-AF65-F5344CB8AC3E}">
        <p14:creationId xmlns:p14="http://schemas.microsoft.com/office/powerpoint/2010/main" val="1167687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610AF58C-8822-4286-8AF4-6D2CAE7931FC}" type="datetime1">
              <a:rPr lang="el-GR" smtClean="0"/>
              <a:t>16/3/2016</a:t>
            </a:fld>
            <a:endParaRPr lang="el-GR"/>
          </a:p>
        </p:txBody>
      </p:sp>
      <p:sp>
        <p:nvSpPr>
          <p:cNvPr id="6" name="Θέση υποσέλιδου 5"/>
          <p:cNvSpPr>
            <a:spLocks noGrp="1"/>
          </p:cNvSpPr>
          <p:nvPr>
            <p:ph type="ftr" sz="quarter" idx="11"/>
          </p:nvPr>
        </p:nvSpPr>
        <p:spPr/>
        <p:txBody>
          <a:bodyPr/>
          <a:lstStyle/>
          <a:p>
            <a:r>
              <a:rPr lang="el-GR" smtClean="0"/>
              <a:t>Αρχιτεκτονική και Μέθοδοι Σχεδίασης</a:t>
            </a:r>
            <a:endParaRPr lang="el-GR"/>
          </a:p>
        </p:txBody>
      </p:sp>
      <p:sp>
        <p:nvSpPr>
          <p:cNvPr id="7" name="Θέση αριθμού διαφάνειας 6"/>
          <p:cNvSpPr>
            <a:spLocks noGrp="1"/>
          </p:cNvSpPr>
          <p:nvPr>
            <p:ph type="sldNum" sz="quarter" idx="12"/>
          </p:nvPr>
        </p:nvSpPr>
        <p:spPr/>
        <p:txBody>
          <a:bodyPr/>
          <a:lstStyle/>
          <a:p>
            <a:fld id="{74B3E41E-24DC-44E5-A242-12538B377EB6}" type="slidenum">
              <a:rPr lang="el-GR" smtClean="0"/>
              <a:pPr/>
              <a:t>‹#›</a:t>
            </a:fld>
            <a:endParaRPr lang="el-GR"/>
          </a:p>
        </p:txBody>
      </p:sp>
    </p:spTree>
    <p:extLst>
      <p:ext uri="{BB962C8B-B14F-4D97-AF65-F5344CB8AC3E}">
        <p14:creationId xmlns:p14="http://schemas.microsoft.com/office/powerpoint/2010/main" val="2437089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3AB5EEA-61CD-4CA0-BFC4-30912C1529CA}" type="datetime1">
              <a:rPr lang="el-GR" smtClean="0"/>
              <a:t>16/3/2016</a:t>
            </a:fld>
            <a:endParaRPr lang="el-GR"/>
          </a:p>
        </p:txBody>
      </p:sp>
      <p:sp>
        <p:nvSpPr>
          <p:cNvPr id="6" name="Θέση υποσέλιδου 5"/>
          <p:cNvSpPr>
            <a:spLocks noGrp="1"/>
          </p:cNvSpPr>
          <p:nvPr>
            <p:ph type="ftr" sz="quarter" idx="11"/>
          </p:nvPr>
        </p:nvSpPr>
        <p:spPr/>
        <p:txBody>
          <a:bodyPr/>
          <a:lstStyle/>
          <a:p>
            <a:r>
              <a:rPr lang="el-GR" smtClean="0"/>
              <a:t>Αρχιτεκτονική και Μέθοδοι Σχεδίασης</a:t>
            </a:r>
            <a:endParaRPr lang="el-GR"/>
          </a:p>
        </p:txBody>
      </p:sp>
      <p:sp>
        <p:nvSpPr>
          <p:cNvPr id="7" name="Θέση αριθμού διαφάνειας 6"/>
          <p:cNvSpPr>
            <a:spLocks noGrp="1"/>
          </p:cNvSpPr>
          <p:nvPr>
            <p:ph type="sldNum" sz="quarter" idx="12"/>
          </p:nvPr>
        </p:nvSpPr>
        <p:spPr/>
        <p:txBody>
          <a:bodyPr/>
          <a:lstStyle/>
          <a:p>
            <a:fld id="{74B3E41E-24DC-44E5-A242-12538B377EB6}" type="slidenum">
              <a:rPr lang="el-GR" smtClean="0"/>
              <a:pPr/>
              <a:t>‹#›</a:t>
            </a:fld>
            <a:endParaRPr lang="el-GR"/>
          </a:p>
        </p:txBody>
      </p:sp>
    </p:spTree>
    <p:extLst>
      <p:ext uri="{BB962C8B-B14F-4D97-AF65-F5344CB8AC3E}">
        <p14:creationId xmlns:p14="http://schemas.microsoft.com/office/powerpoint/2010/main" val="2895363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3ECAC9-E55D-454F-9B4E-7462B1E299B3}" type="datetime1">
              <a:rPr lang="el-GR" smtClean="0"/>
              <a:t>16/3/2016</a:t>
            </a:fld>
            <a:endParaRPr lang="el-G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l-GR" smtClean="0"/>
              <a:t>Αρχιτεκτονική και Μέθοδοι Σχεδίασης</a:t>
            </a:r>
            <a:endParaRPr lang="el-G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B3E41E-24DC-44E5-A242-12538B377EB6}" type="slidenum">
              <a:rPr lang="el-GR" smtClean="0"/>
              <a:pPr/>
              <a:t>‹#›</a:t>
            </a:fld>
            <a:endParaRPr lang="el-GR"/>
          </a:p>
        </p:txBody>
      </p:sp>
    </p:spTree>
    <p:extLst>
      <p:ext uri="{BB962C8B-B14F-4D97-AF65-F5344CB8AC3E}">
        <p14:creationId xmlns:p14="http://schemas.microsoft.com/office/powerpoint/2010/main" val="42162097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4.xml"/><Relationship Id="rId7" Type="http://schemas.openxmlformats.org/officeDocument/2006/relationships/hyperlink" Target="http://creativecommons.org/licenses/by-nc-nd/3.0/deed.el" TargetMode="Externa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png"/><Relationship Id="rId5" Type="http://schemas.openxmlformats.org/officeDocument/2006/relationships/hyperlink" Target="http://www.edulll.gr/" TargetMode="External"/><Relationship Id="rId10" Type="http://schemas.openxmlformats.org/officeDocument/2006/relationships/image" Target="../media/image3.jpg"/><Relationship Id="rId4" Type="http://schemas.openxmlformats.org/officeDocument/2006/relationships/slideLayout" Target="../slideLayouts/slideLayout1.xml"/><Relationship Id="rId9" Type="http://schemas.openxmlformats.org/officeDocument/2006/relationships/hyperlink" Target="http://www.teilar.gr/"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slide" Target="slide90.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slide" Target="slide91.xml"/><Relationship Id="rId2" Type="http://schemas.openxmlformats.org/officeDocument/2006/relationships/slide" Target="slide92.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slide" Target="slide93.xml"/><Relationship Id="rId2" Type="http://schemas.openxmlformats.org/officeDocument/2006/relationships/slide" Target="slide90.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12.xml"/><Relationship Id="rId1" Type="http://schemas.openxmlformats.org/officeDocument/2006/relationships/vmlDrawing" Target="../drawings/vmlDrawing13.vml"/><Relationship Id="rId5" Type="http://schemas.openxmlformats.org/officeDocument/2006/relationships/slide" Target="slide94.xml"/><Relationship Id="rId4" Type="http://schemas.openxmlformats.org/officeDocument/2006/relationships/image" Target="../media/image62.w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slide" Target="slide81.xml"/><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slide" Target="slide85.xml"/><Relationship Id="rId2" Type="http://schemas.openxmlformats.org/officeDocument/2006/relationships/image" Target="../media/image64.emf"/><Relationship Id="rId1" Type="http://schemas.openxmlformats.org/officeDocument/2006/relationships/slideLayout" Target="../slideLayouts/slideLayout2.xml"/><Relationship Id="rId4" Type="http://schemas.openxmlformats.org/officeDocument/2006/relationships/slide" Target="slide86.xml"/></Relationships>
</file>

<file path=ppt/slides/_rels/slide112.xml.rels><?xml version="1.0" encoding="UTF-8" standalone="yes"?>
<Relationships xmlns="http://schemas.openxmlformats.org/package/2006/relationships"><Relationship Id="rId3" Type="http://schemas.openxmlformats.org/officeDocument/2006/relationships/slide" Target="slide113.xml"/><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slide" Target="slide113.xml"/><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slide" Target="slide86.xml"/><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slide" Target="slide44.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slide" Target="slide44.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slide" Target="slide4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slide" Target="slide58.xml"/><Relationship Id="rId2" Type="http://schemas.openxmlformats.org/officeDocument/2006/relationships/slide" Target="slide44.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slide" Target="slide57.xml"/><Relationship Id="rId2"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slide" Target="slide122.xml"/><Relationship Id="rId5" Type="http://schemas.openxmlformats.org/officeDocument/2006/relationships/slide" Target="slide55.xml"/><Relationship Id="rId4" Type="http://schemas.openxmlformats.org/officeDocument/2006/relationships/slide" Target="slide54.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5.xml"/><Relationship Id="rId7" Type="http://schemas.openxmlformats.org/officeDocument/2006/relationships/hyperlink" Target="http://creativecommons.org/licenses/by-nc-nd/3.0/deed.el" TargetMode="Externa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1.png"/><Relationship Id="rId5" Type="http://schemas.openxmlformats.org/officeDocument/2006/relationships/hyperlink" Target="http://www.edulll.gr/" TargetMode="External"/><Relationship Id="rId4"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tags" Target="../tags/tag7.xml"/><Relationship Id="rId7" Type="http://schemas.openxmlformats.org/officeDocument/2006/relationships/image" Target="../media/image2.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hyperlink" Target="http://creativecommons.org/licenses/by-nc-nd/3.0/deed.el" TargetMode="External"/><Relationship Id="rId5" Type="http://schemas.openxmlformats.org/officeDocument/2006/relationships/slideLayout" Target="../slideLayouts/slideLayout2.xml"/><Relationship Id="rId4" Type="http://schemas.openxmlformats.org/officeDocument/2006/relationships/tags" Target="../tags/tag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1.xml"/><Relationship Id="rId7" Type="http://schemas.openxmlformats.org/officeDocument/2006/relationships/hyperlink" Target="http://www.edulll.gr/" TargetMode="Externa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tags" Target="../tags/tag1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image" Target="../media/image40.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42.emf"/><Relationship Id="rId4" Type="http://schemas.openxmlformats.org/officeDocument/2006/relationships/image" Target="../media/image41.em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oleObject" Target="../embeddings/oleObject3.bin"/><Relationship Id="rId7" Type="http://schemas.openxmlformats.org/officeDocument/2006/relationships/oleObject" Target="../embeddings/oleObject5.bin"/><Relationship Id="rId2" Type="http://schemas.openxmlformats.org/officeDocument/2006/relationships/slideLayout" Target="../slideLayouts/slideLayout13.xml"/><Relationship Id="rId1" Type="http://schemas.openxmlformats.org/officeDocument/2006/relationships/vmlDrawing" Target="../drawings/vmlDrawing3.vml"/><Relationship Id="rId6" Type="http://schemas.openxmlformats.org/officeDocument/2006/relationships/image" Target="../media/image44.emf"/><Relationship Id="rId5" Type="http://schemas.openxmlformats.org/officeDocument/2006/relationships/oleObject" Target="../embeddings/oleObject4.bin"/><Relationship Id="rId10" Type="http://schemas.openxmlformats.org/officeDocument/2006/relationships/image" Target="../media/image46.emf"/><Relationship Id="rId4" Type="http://schemas.openxmlformats.org/officeDocument/2006/relationships/image" Target="../media/image43.emf"/><Relationship Id="rId9" Type="http://schemas.openxmlformats.org/officeDocument/2006/relationships/oleObject" Target="../embeddings/oleObject6.bin"/></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2.xml"/><Relationship Id="rId1" Type="http://schemas.openxmlformats.org/officeDocument/2006/relationships/vmlDrawing" Target="../drawings/vmlDrawing4.vml"/><Relationship Id="rId4" Type="http://schemas.openxmlformats.org/officeDocument/2006/relationships/image" Target="../media/image47.emf"/></Relationships>
</file>

<file path=ppt/slides/_rels/slide8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2.xml"/><Relationship Id="rId1" Type="http://schemas.openxmlformats.org/officeDocument/2006/relationships/vmlDrawing" Target="../drawings/vmlDrawing5.vml"/><Relationship Id="rId4" Type="http://schemas.openxmlformats.org/officeDocument/2006/relationships/image" Target="../media/image48.wmf"/></Relationships>
</file>

<file path=ppt/slides/_rels/slide8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2.xml"/><Relationship Id="rId1" Type="http://schemas.openxmlformats.org/officeDocument/2006/relationships/vmlDrawing" Target="../drawings/vmlDrawing6.vml"/><Relationship Id="rId4" Type="http://schemas.openxmlformats.org/officeDocument/2006/relationships/image" Target="../media/image49.w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4.xml"/><Relationship Id="rId1" Type="http://schemas.openxmlformats.org/officeDocument/2006/relationships/vmlDrawing" Target="../drawings/vmlDrawing7.vml"/><Relationship Id="rId4" Type="http://schemas.openxmlformats.org/officeDocument/2006/relationships/image" Target="../media/image50.wmf"/></Relationships>
</file>

<file path=ppt/slides/_rels/slide9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4.xml"/><Relationship Id="rId1" Type="http://schemas.openxmlformats.org/officeDocument/2006/relationships/vmlDrawing" Target="../drawings/vmlDrawing8.vml"/><Relationship Id="rId4" Type="http://schemas.openxmlformats.org/officeDocument/2006/relationships/image" Target="../media/image51.wmf"/></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2.xml"/><Relationship Id="rId1" Type="http://schemas.openxmlformats.org/officeDocument/2006/relationships/vmlDrawing" Target="../drawings/vmlDrawing9.vml"/><Relationship Id="rId4" Type="http://schemas.openxmlformats.org/officeDocument/2006/relationships/image" Target="../media/image52.wmf"/></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2.xml"/><Relationship Id="rId1" Type="http://schemas.openxmlformats.org/officeDocument/2006/relationships/vmlDrawing" Target="../drawings/vmlDrawing10.vml"/><Relationship Id="rId4" Type="http://schemas.openxmlformats.org/officeDocument/2006/relationships/image" Target="../media/image53.wmf"/></Relationships>
</file>

<file path=ppt/slides/_rels/slide96.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2.xml"/><Relationship Id="rId1" Type="http://schemas.openxmlformats.org/officeDocument/2006/relationships/vmlDrawing" Target="../drawings/vmlDrawing11.vml"/><Relationship Id="rId4" Type="http://schemas.openxmlformats.org/officeDocument/2006/relationships/image" Target="../media/image54.wmf"/></Relationships>
</file>

<file path=ppt/slides/_rels/slide97.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8" Type="http://schemas.openxmlformats.org/officeDocument/2006/relationships/image" Target="../media/image58.wmf"/><Relationship Id="rId13" Type="http://schemas.openxmlformats.org/officeDocument/2006/relationships/oleObject" Target="../embeddings/oleObject20.bin"/><Relationship Id="rId3" Type="http://schemas.openxmlformats.org/officeDocument/2006/relationships/oleObject" Target="../embeddings/oleObject15.bin"/><Relationship Id="rId7" Type="http://schemas.openxmlformats.org/officeDocument/2006/relationships/oleObject" Target="../embeddings/oleObject17.bin"/><Relationship Id="rId12" Type="http://schemas.openxmlformats.org/officeDocument/2006/relationships/image" Target="../media/image60.wmf"/><Relationship Id="rId2" Type="http://schemas.openxmlformats.org/officeDocument/2006/relationships/slideLayout" Target="../slideLayouts/slideLayout4.xml"/><Relationship Id="rId1" Type="http://schemas.openxmlformats.org/officeDocument/2006/relationships/vmlDrawing" Target="../drawings/vmlDrawing12.vml"/><Relationship Id="rId6" Type="http://schemas.openxmlformats.org/officeDocument/2006/relationships/image" Target="../media/image57.wmf"/><Relationship Id="rId11" Type="http://schemas.openxmlformats.org/officeDocument/2006/relationships/oleObject" Target="../embeddings/oleObject19.bin"/><Relationship Id="rId5" Type="http://schemas.openxmlformats.org/officeDocument/2006/relationships/oleObject" Target="../embeddings/oleObject16.bin"/><Relationship Id="rId15" Type="http://schemas.openxmlformats.org/officeDocument/2006/relationships/slide" Target="slide89.xml"/><Relationship Id="rId10" Type="http://schemas.openxmlformats.org/officeDocument/2006/relationships/image" Target="../media/image59.wmf"/><Relationship Id="rId4" Type="http://schemas.openxmlformats.org/officeDocument/2006/relationships/image" Target="../media/image56.wmf"/><Relationship Id="rId9" Type="http://schemas.openxmlformats.org/officeDocument/2006/relationships/oleObject" Target="../embeddings/oleObject18.bin"/><Relationship Id="rId14" Type="http://schemas.openxmlformats.org/officeDocument/2006/relationships/image" Target="../media/image61.wm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Εικόνα 3" descr="Λογότυπο Επιχειρησιακού Προγράμματος Εκπαίδευση και Δια βίου Μάθηση του Υπουργείου Παιδείας, ΕΣΠΑ 2007 - 2013, με τη σημαία της Ευρωπαϊκής Ένωσης, το οποίο συγχρηματοδοτείται από την Ευρωπαϊκή Ένωση (Ευρωπαϊκό Κοινωνικό Ταμείο) και από εθνικούς πόρους. ">
            <a:hlinkClick r:id="rId5" tooltip="Μετάβαση σε www.edulll.gr"/>
          </p:cNvPr>
          <p:cNvPicPr>
            <a:picLocks noChangeAspect="1" noChangeArrowheads="1"/>
          </p:cNvPicPr>
          <p:nvPr/>
        </p:nvPicPr>
        <p:blipFill>
          <a:blip r:embed="rId6" cstate="print"/>
          <a:srcRect/>
          <a:stretch>
            <a:fillRect/>
          </a:stretch>
        </p:blipFill>
        <p:spPr bwMode="auto">
          <a:xfrm>
            <a:off x="3492500" y="5657850"/>
            <a:ext cx="4310063" cy="1030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Εικόνα 2" descr="Λογότυπο για Άδειες χρήσης Creative Commons, B Y, NC, ND.">
            <a:hlinkClick r:id="rId7" tooltip="Μετάβαση στην Άδεια Χρήσης"/>
          </p:cNvPr>
          <p:cNvPicPr>
            <a:picLocks noChangeAspect="1" noChangeArrowheads="1"/>
          </p:cNvPicPr>
          <p:nvPr/>
        </p:nvPicPr>
        <p:blipFill>
          <a:blip r:embed="rId8" cstate="print"/>
          <a:srcRect/>
          <a:stretch>
            <a:fillRect/>
          </a:stretch>
        </p:blipFill>
        <p:spPr bwMode="auto">
          <a:xfrm>
            <a:off x="1908175" y="5949950"/>
            <a:ext cx="1584325" cy="55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Θέση περιεχομένου 1"/>
          <p:cNvSpPr>
            <a:spLocks noGrp="1"/>
          </p:cNvSpPr>
          <p:nvPr>
            <p:ph type="subTitle" idx="1"/>
            <p:custDataLst>
              <p:tags r:id="rId2"/>
            </p:custDataLst>
          </p:nvPr>
        </p:nvSpPr>
        <p:spPr>
          <a:xfrm>
            <a:off x="395536" y="2564904"/>
            <a:ext cx="8352928" cy="3092946"/>
          </a:xfrm>
        </p:spPr>
        <p:txBody>
          <a:bodyPr>
            <a:normAutofit/>
          </a:bodyPr>
          <a:lstStyle/>
          <a:p>
            <a:pPr lvl="0" algn="l">
              <a:lnSpc>
                <a:spcPct val="110000"/>
              </a:lnSpc>
              <a:spcBef>
                <a:spcPts val="0"/>
              </a:spcBef>
              <a:defRPr/>
            </a:pPr>
            <a:r>
              <a:rPr lang="el-GR" sz="3000" b="1" dirty="0">
                <a:solidFill>
                  <a:prstClr val="black"/>
                </a:solidFill>
                <a:cs typeface="Arial" charset="0"/>
              </a:rPr>
              <a:t>Ενότητα </a:t>
            </a:r>
            <a:r>
              <a:rPr lang="el-GR" sz="3000" b="1" dirty="0" smtClean="0">
                <a:solidFill>
                  <a:prstClr val="black"/>
                </a:solidFill>
                <a:cs typeface="Arial" charset="0"/>
              </a:rPr>
              <a:t>7</a:t>
            </a:r>
            <a:r>
              <a:rPr lang="en-US" sz="3000" b="1" dirty="0" smtClean="0">
                <a:solidFill>
                  <a:prstClr val="black"/>
                </a:solidFill>
                <a:cs typeface="Arial" charset="0"/>
              </a:rPr>
              <a:t>:</a:t>
            </a:r>
            <a:r>
              <a:rPr lang="el-GR" sz="3000" b="1" dirty="0" smtClean="0">
                <a:solidFill>
                  <a:prstClr val="black"/>
                </a:solidFill>
                <a:cs typeface="Arial" charset="0"/>
              </a:rPr>
              <a:t>  </a:t>
            </a:r>
            <a:r>
              <a:rPr lang="el-GR" sz="3000" dirty="0" err="1">
                <a:solidFill>
                  <a:prstClr val="black"/>
                </a:solidFill>
                <a:cs typeface="Arial" charset="0"/>
              </a:rPr>
              <a:t>Ψήξη</a:t>
            </a:r>
            <a:r>
              <a:rPr lang="el-GR" sz="3000" dirty="0">
                <a:solidFill>
                  <a:prstClr val="black"/>
                </a:solidFill>
                <a:cs typeface="Arial" charset="0"/>
              </a:rPr>
              <a:t> - Ψυκτικοί Θάλαμοι.</a:t>
            </a:r>
            <a:endParaRPr lang="el-GR" sz="3000" dirty="0">
              <a:solidFill>
                <a:prstClr val="black"/>
              </a:solidFill>
              <a:cs typeface="Arial" charset="0"/>
            </a:endParaRPr>
          </a:p>
          <a:p>
            <a:pPr lvl="0" algn="l">
              <a:lnSpc>
                <a:spcPct val="110000"/>
              </a:lnSpc>
              <a:spcBef>
                <a:spcPts val="0"/>
              </a:spcBef>
              <a:defRPr/>
            </a:pPr>
            <a:r>
              <a:rPr lang="el-GR" sz="3000" dirty="0" smtClean="0">
                <a:solidFill>
                  <a:prstClr val="black"/>
                </a:solidFill>
                <a:cs typeface="Arial" charset="0"/>
              </a:rPr>
              <a:t>Διδάσκων</a:t>
            </a:r>
            <a:r>
              <a:rPr lang="el-GR" sz="3000" dirty="0">
                <a:solidFill>
                  <a:prstClr val="black"/>
                </a:solidFill>
                <a:cs typeface="Arial" charset="0"/>
              </a:rPr>
              <a:t>: </a:t>
            </a:r>
            <a:r>
              <a:rPr lang="el-GR" sz="3000" dirty="0" err="1" smtClean="0">
                <a:solidFill>
                  <a:prstClr val="black"/>
                </a:solidFill>
                <a:cs typeface="Arial" charset="0"/>
              </a:rPr>
              <a:t>Παπαιωάννου</a:t>
            </a:r>
            <a:r>
              <a:rPr lang="el-GR" sz="3000" dirty="0" smtClean="0">
                <a:solidFill>
                  <a:prstClr val="black"/>
                </a:solidFill>
                <a:cs typeface="Arial" charset="0"/>
              </a:rPr>
              <a:t> Χρυσούλα,</a:t>
            </a:r>
          </a:p>
          <a:p>
            <a:pPr lvl="0" algn="l">
              <a:lnSpc>
                <a:spcPct val="110000"/>
              </a:lnSpc>
              <a:spcBef>
                <a:spcPts val="0"/>
              </a:spcBef>
              <a:spcAft>
                <a:spcPts val="1200"/>
              </a:spcAft>
              <a:defRPr/>
            </a:pPr>
            <a:r>
              <a:rPr lang="el-GR" sz="3000" dirty="0" smtClean="0">
                <a:solidFill>
                  <a:prstClr val="black"/>
                </a:solidFill>
                <a:cs typeface="Arial" charset="0"/>
              </a:rPr>
              <a:t>Αναπληρώτρια Καθηγήτρια.</a:t>
            </a:r>
            <a:endParaRPr lang="el-GR" sz="3000" dirty="0">
              <a:solidFill>
                <a:prstClr val="black"/>
              </a:solidFill>
              <a:cs typeface="Arial" charset="0"/>
            </a:endParaRPr>
          </a:p>
          <a:p>
            <a:pPr lvl="0" algn="l">
              <a:lnSpc>
                <a:spcPct val="110000"/>
              </a:lnSpc>
              <a:spcBef>
                <a:spcPts val="0"/>
              </a:spcBef>
              <a:defRPr/>
            </a:pPr>
            <a:r>
              <a:rPr lang="el-GR" sz="3000" dirty="0" smtClean="0">
                <a:solidFill>
                  <a:prstClr val="black"/>
                </a:solidFill>
                <a:cs typeface="Arial" charset="0"/>
              </a:rPr>
              <a:t>Τμήμα Τεχνολόγων Γεωπόνων</a:t>
            </a:r>
            <a:r>
              <a:rPr lang="el-GR" sz="2800" dirty="0" smtClean="0">
                <a:solidFill>
                  <a:prstClr val="black"/>
                </a:solidFill>
                <a:cs typeface="Arial" charset="0"/>
              </a:rPr>
              <a:t>. </a:t>
            </a:r>
            <a:endParaRPr lang="en-US" sz="2800" b="1" dirty="0">
              <a:solidFill>
                <a:prstClr val="black"/>
              </a:solidFill>
              <a:cs typeface="Arial" charset="0"/>
            </a:endParaRPr>
          </a:p>
          <a:p>
            <a:endParaRPr lang="el-GR" dirty="0"/>
          </a:p>
        </p:txBody>
      </p:sp>
      <p:sp>
        <p:nvSpPr>
          <p:cNvPr id="2" name="Τίτλος 1"/>
          <p:cNvSpPr>
            <a:spLocks noGrp="1"/>
          </p:cNvSpPr>
          <p:nvPr>
            <p:ph type="ctrTitle"/>
            <p:custDataLst>
              <p:tags r:id="rId3"/>
            </p:custDataLst>
          </p:nvPr>
        </p:nvSpPr>
        <p:spPr>
          <a:xfrm>
            <a:off x="755576" y="1628801"/>
            <a:ext cx="7628012" cy="936103"/>
          </a:xfrm>
        </p:spPr>
        <p:txBody>
          <a:bodyPr>
            <a:noAutofit/>
          </a:bodyPr>
          <a:lstStyle/>
          <a:p>
            <a:r>
              <a:rPr lang="el-GR" sz="4100" b="1" dirty="0" err="1" smtClean="0">
                <a:solidFill>
                  <a:prstClr val="black"/>
                </a:solidFill>
              </a:rPr>
              <a:t>Μετασυλλεκτικοί</a:t>
            </a:r>
            <a:r>
              <a:rPr lang="el-GR" sz="4100" b="1" dirty="0" smtClean="0">
                <a:solidFill>
                  <a:prstClr val="black"/>
                </a:solidFill>
              </a:rPr>
              <a:t> Χειρισμοί Γεωργικών Προϊόντων</a:t>
            </a:r>
            <a:endParaRPr lang="el-GR" sz="4100" dirty="0"/>
          </a:p>
        </p:txBody>
      </p:sp>
      <p:pic>
        <p:nvPicPr>
          <p:cNvPr id="9" name="Εικόνα 1" descr="Λογότυπο Τεχνολογικό Εκπαιδευτικό Ίδρυμα Θεσσαλίας.">
            <a:hlinkClick r:id="rId9" tooltip="Μετάβαση στην Ιστοσελίδα του Ιδρύματος"/>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1188" y="449376"/>
            <a:ext cx="3456432" cy="1146048"/>
          </a:xfrm>
          <a:prstGeom prst="rect">
            <a:avLst/>
          </a:prstGeom>
        </p:spPr>
      </p:pic>
    </p:spTree>
    <p:custDataLst>
      <p:tags r:id="rId1"/>
    </p:custDataLst>
    <p:extLst>
      <p:ext uri="{BB962C8B-B14F-4D97-AF65-F5344CB8AC3E}">
        <p14:creationId xmlns:p14="http://schemas.microsoft.com/office/powerpoint/2010/main" val="12223559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6"/>
          <p:cNvSpPr txBox="1">
            <a:spLocks noChangeArrowheads="1"/>
          </p:cNvSpPr>
          <p:nvPr/>
        </p:nvSpPr>
        <p:spPr bwMode="auto">
          <a:xfrm>
            <a:off x="900113" y="692150"/>
            <a:ext cx="734536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400">
                <a:solidFill>
                  <a:srgbClr val="FFFF00"/>
                </a:solidFill>
                <a:latin typeface="Comic Sans MS" pitchFamily="66" charset="0"/>
              </a:rPr>
              <a:t>Ο </a:t>
            </a:r>
            <a:r>
              <a:rPr lang="el-GR" altLang="el-GR" sz="2400" b="1">
                <a:solidFill>
                  <a:srgbClr val="FFFF00"/>
                </a:solidFill>
                <a:latin typeface="Comic Sans MS" pitchFamily="66" charset="0"/>
              </a:rPr>
              <a:t>ρόλος της θερμοκρασίας στη μείωση των μεταβολικών δραστηριοτήτων</a:t>
            </a:r>
          </a:p>
        </p:txBody>
      </p:sp>
      <p:sp>
        <p:nvSpPr>
          <p:cNvPr id="9219" name="Text Box 7"/>
          <p:cNvSpPr txBox="1">
            <a:spLocks noChangeArrowheads="1"/>
          </p:cNvSpPr>
          <p:nvPr/>
        </p:nvSpPr>
        <p:spPr bwMode="auto">
          <a:xfrm>
            <a:off x="250825" y="1484313"/>
            <a:ext cx="8640763" cy="4894262"/>
          </a:xfrm>
          <a:prstGeom prst="rect">
            <a:avLst/>
          </a:prstGeom>
          <a:ln/>
        </p:spPr>
        <p:style>
          <a:lnRef idx="1">
            <a:schemeClr val="accent3"/>
          </a:lnRef>
          <a:fillRef idx="3">
            <a:schemeClr val="accent3"/>
          </a:fillRef>
          <a:effectRef idx="2">
            <a:schemeClr val="accent3"/>
          </a:effectRef>
          <a:fontRef idx="minor">
            <a:schemeClr val="lt1"/>
          </a:fontRef>
        </p:style>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defRPr/>
            </a:pPr>
            <a:r>
              <a:rPr lang="el-GR" altLang="el-GR" sz="2400" dirty="0" smtClean="0">
                <a:latin typeface="Comic Sans MS" pitchFamily="66" charset="0"/>
              </a:rPr>
              <a:t>Η θερμότητα αναπνοής συνήθως αποβάλλεται στον ελεύθερο χώρο και σε κλειστούς χώρους</a:t>
            </a:r>
            <a:r>
              <a:rPr lang="en-GB" altLang="el-GR" sz="2400" dirty="0" smtClean="0">
                <a:latin typeface="Comic Sans MS" pitchFamily="66" charset="0"/>
              </a:rPr>
              <a:t> </a:t>
            </a:r>
            <a:r>
              <a:rPr lang="el-GR" altLang="el-GR" sz="2400" dirty="0" smtClean="0">
                <a:latin typeface="Comic Sans MS" pitchFamily="66" charset="0"/>
              </a:rPr>
              <a:t>και αν δεν ληφθεί μέριμνα για την απομάκρυνση της συντελεί στην ανύψωση της θερμοκρασίας του περιβάλλοντος χώρου, με κίνδυνο την καταστροφή του προϊόντος από υπερβολικά υψηλές θερμοκρασίες.</a:t>
            </a:r>
          </a:p>
          <a:p>
            <a:pPr eaLnBrk="1" hangingPunct="1">
              <a:spcBef>
                <a:spcPct val="0"/>
              </a:spcBef>
              <a:buClrTx/>
              <a:buSzTx/>
              <a:buFontTx/>
              <a:buNone/>
              <a:defRPr/>
            </a:pPr>
            <a:r>
              <a:rPr lang="el-GR" altLang="el-GR" sz="2400" dirty="0" smtClean="0">
                <a:latin typeface="Comic Sans MS" pitchFamily="66" charset="0"/>
              </a:rPr>
              <a:t>Τα </a:t>
            </a:r>
            <a:r>
              <a:rPr lang="el-GR" altLang="el-GR" sz="2400" dirty="0" err="1" smtClean="0">
                <a:latin typeface="Comic Sans MS" pitchFamily="66" charset="0"/>
              </a:rPr>
              <a:t>ριζώδη</a:t>
            </a:r>
            <a:r>
              <a:rPr lang="el-GR" altLang="el-GR" sz="2400" dirty="0" smtClean="0">
                <a:latin typeface="Comic Sans MS" pitchFamily="66" charset="0"/>
              </a:rPr>
              <a:t> και κονδυλώδη λαχανικά, όπως τα κρεμμύδια και οι πατάτες παρουσιάζουν αυξημένες μεταβολικές δραστηριότητες σε υψηλές θερμοκρασίες και για τον λόγο αυτό υφίστανται σοβαρές απώλειες. Αντίθετα, </a:t>
            </a:r>
            <a:r>
              <a:rPr lang="el-GR" altLang="el-GR" sz="2400" b="1" dirty="0" smtClean="0">
                <a:solidFill>
                  <a:srgbClr val="99FF33"/>
                </a:solidFill>
                <a:latin typeface="Comic Sans MS" pitchFamily="66" charset="0"/>
              </a:rPr>
              <a:t>τα προϊόντα αυτά σε χαμηλές θερμοκρασίες αναστέλλουν τη βλάστηση και τον σχηματισμό ριζών και παρατείνεται η αποθήκευση τους σε ψυχρές αποθήκες.</a:t>
            </a:r>
          </a:p>
        </p:txBody>
      </p:sp>
    </p:spTree>
    <p:extLst>
      <p:ext uri="{BB962C8B-B14F-4D97-AF65-F5344CB8AC3E}">
        <p14:creationId xmlns:p14="http://schemas.microsoft.com/office/powerpoint/2010/main" val="315949039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6"/>
          <p:cNvSpPr txBox="1">
            <a:spLocks noChangeArrowheads="1"/>
          </p:cNvSpPr>
          <p:nvPr/>
        </p:nvSpPr>
        <p:spPr bwMode="auto">
          <a:xfrm>
            <a:off x="1403350" y="836613"/>
            <a:ext cx="6192838" cy="396875"/>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lr>
                <a:schemeClr val="hlink"/>
              </a:buClr>
              <a:buSzPct val="120000"/>
              <a:buChar char="•"/>
              <a:defRPr sz="3200">
                <a:solidFill>
                  <a:schemeClr val="tx1"/>
                </a:solidFill>
                <a:latin typeface="Tahoma" pitchFamily="34" charset="0"/>
              </a:defRPr>
            </a:lvl1pPr>
            <a:lvl2pPr marL="800100" indent="-342900" eaLnBrk="0" hangingPunct="0">
              <a:spcBef>
                <a:spcPct val="20000"/>
              </a:spcBef>
              <a:buFont typeface="Tahoma" pitchFamily="34" charset="0"/>
              <a:buChar char="–"/>
              <a:defRPr sz="2800">
                <a:solidFill>
                  <a:schemeClr val="tx1"/>
                </a:solidFill>
                <a:latin typeface="Tahoma" pitchFamily="34" charset="0"/>
              </a:defRPr>
            </a:lvl2pPr>
            <a:lvl3pPr marL="1257300" indent="-342900" eaLnBrk="0" hangingPunct="0">
              <a:spcBef>
                <a:spcPct val="20000"/>
              </a:spcBef>
              <a:buClr>
                <a:schemeClr val="hlink"/>
              </a:buClr>
              <a:buSzPct val="120000"/>
              <a:buChar char="•"/>
              <a:defRPr sz="2400">
                <a:solidFill>
                  <a:schemeClr val="tx1"/>
                </a:solidFill>
                <a:latin typeface="Tahoma" pitchFamily="34" charset="0"/>
              </a:defRPr>
            </a:lvl3pPr>
            <a:lvl4pPr marL="1714500" indent="-342900" eaLnBrk="0" hangingPunct="0">
              <a:spcBef>
                <a:spcPct val="20000"/>
              </a:spcBef>
              <a:buFont typeface="Tahoma" pitchFamily="34" charset="0"/>
              <a:buChar char="–"/>
              <a:defRPr sz="2000">
                <a:solidFill>
                  <a:schemeClr val="tx1"/>
                </a:solidFill>
                <a:latin typeface="Tahoma" pitchFamily="34" charset="0"/>
              </a:defRPr>
            </a:lvl4pPr>
            <a:lvl5pPr marL="2171700" indent="-3429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6289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30861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5433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40005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
                <a:srgbClr val="99FF33"/>
              </a:buClr>
              <a:buSzTx/>
              <a:buFont typeface="Wingdings" pitchFamily="2" charset="2"/>
              <a:buNone/>
            </a:pPr>
            <a:r>
              <a:rPr lang="el-GR" altLang="el-GR" sz="2000" b="1">
                <a:solidFill>
                  <a:srgbClr val="000000"/>
                </a:solidFill>
                <a:latin typeface="Comic Sans MS" pitchFamily="66" charset="0"/>
              </a:rPr>
              <a:t>Υπολογισμός επιφανειών</a:t>
            </a:r>
          </a:p>
        </p:txBody>
      </p:sp>
      <p:sp>
        <p:nvSpPr>
          <p:cNvPr id="102403" name="Text Box 7"/>
          <p:cNvSpPr txBox="1">
            <a:spLocks noChangeArrowheads="1"/>
          </p:cNvSpPr>
          <p:nvPr/>
        </p:nvSpPr>
        <p:spPr bwMode="auto">
          <a:xfrm>
            <a:off x="250825" y="2062163"/>
            <a:ext cx="1800225" cy="396875"/>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000" b="1">
                <a:solidFill>
                  <a:srgbClr val="000000"/>
                </a:solidFill>
              </a:rPr>
              <a:t>Τοιχώματα</a:t>
            </a:r>
          </a:p>
        </p:txBody>
      </p:sp>
      <p:sp>
        <p:nvSpPr>
          <p:cNvPr id="102404" name="Text Box 8"/>
          <p:cNvSpPr txBox="1">
            <a:spLocks noChangeArrowheads="1"/>
          </p:cNvSpPr>
          <p:nvPr/>
        </p:nvSpPr>
        <p:spPr bwMode="auto">
          <a:xfrm>
            <a:off x="0" y="26384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buFontTx/>
              <a:buNone/>
            </a:pPr>
            <a:r>
              <a:rPr lang="en-GB" altLang="el-GR" sz="2400" b="1">
                <a:solidFill>
                  <a:srgbClr val="99FF33"/>
                </a:solidFill>
              </a:rPr>
              <a:t>S</a:t>
            </a:r>
            <a:r>
              <a:rPr lang="en-GB" altLang="el-GR" sz="2400" b="1" baseline="-25000">
                <a:solidFill>
                  <a:srgbClr val="99FF33"/>
                </a:solidFill>
              </a:rPr>
              <a:t>T</a:t>
            </a:r>
            <a:r>
              <a:rPr lang="en-GB" altLang="el-GR" sz="2400"/>
              <a:t> = (2.</a:t>
            </a:r>
            <a:r>
              <a:rPr lang="el-GR" altLang="el-GR" sz="2400"/>
              <a:t>95*</a:t>
            </a:r>
            <a:r>
              <a:rPr lang="en-GB" altLang="el-GR" sz="2400"/>
              <a:t>2.</a:t>
            </a:r>
            <a:r>
              <a:rPr lang="el-GR" altLang="el-GR" sz="2400"/>
              <a:t>7</a:t>
            </a:r>
            <a:r>
              <a:rPr lang="en-GB" altLang="el-GR" sz="2400"/>
              <a:t>)*2 + </a:t>
            </a:r>
            <a:r>
              <a:rPr lang="el-GR" altLang="el-GR" sz="2400"/>
              <a:t>(</a:t>
            </a:r>
            <a:r>
              <a:rPr lang="en-GB" altLang="el-GR" sz="2400"/>
              <a:t>2.55*2.</a:t>
            </a:r>
            <a:r>
              <a:rPr lang="el-GR" altLang="el-GR" sz="2400"/>
              <a:t>7)</a:t>
            </a:r>
            <a:r>
              <a:rPr lang="en-GB" altLang="el-GR" sz="2400"/>
              <a:t>*2 = </a:t>
            </a:r>
            <a:r>
              <a:rPr lang="el-GR" altLang="el-GR" sz="2400"/>
              <a:t>15.93</a:t>
            </a:r>
            <a:r>
              <a:rPr lang="en-GB" altLang="el-GR" sz="2400"/>
              <a:t>+1</a:t>
            </a:r>
            <a:r>
              <a:rPr lang="el-GR" altLang="el-GR" sz="2400"/>
              <a:t>3</a:t>
            </a:r>
            <a:r>
              <a:rPr lang="en-GB" altLang="el-GR" sz="2400"/>
              <a:t>.</a:t>
            </a:r>
            <a:r>
              <a:rPr lang="el-GR" altLang="el-GR" sz="2400"/>
              <a:t>77</a:t>
            </a:r>
            <a:r>
              <a:rPr lang="en-GB" altLang="el-GR" sz="2400"/>
              <a:t> = </a:t>
            </a:r>
            <a:r>
              <a:rPr lang="el-GR" altLang="el-GR" sz="2400"/>
              <a:t>29</a:t>
            </a:r>
            <a:r>
              <a:rPr lang="en-GB" altLang="el-GR" sz="2400"/>
              <a:t>.7</a:t>
            </a:r>
            <a:endParaRPr lang="el-GR" altLang="el-GR" sz="2400"/>
          </a:p>
        </p:txBody>
      </p:sp>
      <p:sp>
        <p:nvSpPr>
          <p:cNvPr id="102405" name="Text Box 10"/>
          <p:cNvSpPr txBox="1">
            <a:spLocks noChangeArrowheads="1"/>
          </p:cNvSpPr>
          <p:nvPr/>
        </p:nvSpPr>
        <p:spPr bwMode="auto">
          <a:xfrm>
            <a:off x="179388" y="3357563"/>
            <a:ext cx="1800225" cy="396875"/>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000" b="1">
                <a:solidFill>
                  <a:srgbClr val="000000"/>
                </a:solidFill>
              </a:rPr>
              <a:t>Οροφή</a:t>
            </a:r>
          </a:p>
        </p:txBody>
      </p:sp>
      <p:sp>
        <p:nvSpPr>
          <p:cNvPr id="102406" name="Text Box 11"/>
          <p:cNvSpPr txBox="1">
            <a:spLocks noChangeArrowheads="1"/>
          </p:cNvSpPr>
          <p:nvPr/>
        </p:nvSpPr>
        <p:spPr bwMode="auto">
          <a:xfrm>
            <a:off x="0" y="3933825"/>
            <a:ext cx="3851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buFontTx/>
              <a:buNone/>
            </a:pPr>
            <a:r>
              <a:rPr lang="en-GB" altLang="el-GR" sz="2400" b="1">
                <a:solidFill>
                  <a:srgbClr val="99FF33"/>
                </a:solidFill>
              </a:rPr>
              <a:t>S</a:t>
            </a:r>
            <a:r>
              <a:rPr lang="el-GR" altLang="el-GR" sz="2400" b="1" baseline="-25000">
                <a:solidFill>
                  <a:srgbClr val="99FF33"/>
                </a:solidFill>
              </a:rPr>
              <a:t>Ο</a:t>
            </a:r>
            <a:r>
              <a:rPr lang="en-GB" altLang="el-GR" sz="2400" b="1" baseline="-25000">
                <a:solidFill>
                  <a:srgbClr val="99FF33"/>
                </a:solidFill>
              </a:rPr>
              <a:t>R</a:t>
            </a:r>
            <a:r>
              <a:rPr lang="en-GB" altLang="el-GR" sz="2400"/>
              <a:t> = 2.55</a:t>
            </a:r>
            <a:r>
              <a:rPr lang="el-GR" altLang="el-GR" sz="2400"/>
              <a:t> * </a:t>
            </a:r>
            <a:r>
              <a:rPr lang="en-GB" altLang="el-GR" sz="2400"/>
              <a:t>2.95 = </a:t>
            </a:r>
            <a:r>
              <a:rPr lang="el-GR" altLang="el-GR" sz="2400"/>
              <a:t>7.52</a:t>
            </a:r>
          </a:p>
        </p:txBody>
      </p:sp>
      <p:sp>
        <p:nvSpPr>
          <p:cNvPr id="102407" name="Text Box 12"/>
          <p:cNvSpPr txBox="1">
            <a:spLocks noChangeArrowheads="1"/>
          </p:cNvSpPr>
          <p:nvPr/>
        </p:nvSpPr>
        <p:spPr bwMode="auto">
          <a:xfrm>
            <a:off x="179388" y="4797425"/>
            <a:ext cx="1800225" cy="396875"/>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000" b="1">
                <a:solidFill>
                  <a:srgbClr val="000000"/>
                </a:solidFill>
              </a:rPr>
              <a:t>Δάπεδο</a:t>
            </a:r>
          </a:p>
        </p:txBody>
      </p:sp>
      <p:sp>
        <p:nvSpPr>
          <p:cNvPr id="102408" name="Text Box 13"/>
          <p:cNvSpPr txBox="1">
            <a:spLocks noChangeArrowheads="1"/>
          </p:cNvSpPr>
          <p:nvPr/>
        </p:nvSpPr>
        <p:spPr bwMode="auto">
          <a:xfrm>
            <a:off x="0" y="5373688"/>
            <a:ext cx="3851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buFontTx/>
              <a:buNone/>
            </a:pPr>
            <a:r>
              <a:rPr lang="en-GB" altLang="el-GR" sz="2400" b="1">
                <a:solidFill>
                  <a:srgbClr val="99FF33"/>
                </a:solidFill>
              </a:rPr>
              <a:t>S</a:t>
            </a:r>
            <a:r>
              <a:rPr lang="en-GB" altLang="el-GR" sz="2400" b="1" baseline="-25000">
                <a:solidFill>
                  <a:srgbClr val="99FF33"/>
                </a:solidFill>
              </a:rPr>
              <a:t>DAP</a:t>
            </a:r>
            <a:r>
              <a:rPr lang="en-GB" altLang="el-GR" sz="2400"/>
              <a:t> = 2.55</a:t>
            </a:r>
            <a:r>
              <a:rPr lang="el-GR" altLang="el-GR" sz="2400"/>
              <a:t> * </a:t>
            </a:r>
            <a:r>
              <a:rPr lang="en-GB" altLang="el-GR" sz="2400"/>
              <a:t>2.95 = </a:t>
            </a:r>
            <a:r>
              <a:rPr lang="el-GR" altLang="el-GR" sz="2400"/>
              <a:t>7.52</a:t>
            </a:r>
          </a:p>
        </p:txBody>
      </p:sp>
      <p:sp>
        <p:nvSpPr>
          <p:cNvPr id="102409" name="Text Box 14"/>
          <p:cNvSpPr txBox="1">
            <a:spLocks noChangeArrowheads="1"/>
          </p:cNvSpPr>
          <p:nvPr/>
        </p:nvSpPr>
        <p:spPr bwMode="auto">
          <a:xfrm>
            <a:off x="1042988" y="1412875"/>
            <a:ext cx="6985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1800" i="1"/>
              <a:t>Στους υπολογισμούς λαμβάνουμε τις εξωτερικές διαστάσεις</a:t>
            </a:r>
          </a:p>
        </p:txBody>
      </p:sp>
      <p:sp>
        <p:nvSpPr>
          <p:cNvPr id="102410" name="Rectangle 15"/>
          <p:cNvSpPr>
            <a:spLocks noChangeArrowheads="1"/>
          </p:cNvSpPr>
          <p:nvPr/>
        </p:nvSpPr>
        <p:spPr bwMode="auto">
          <a:xfrm>
            <a:off x="4716463" y="3500438"/>
            <a:ext cx="2016125" cy="1511300"/>
          </a:xfrm>
          <a:prstGeom prst="rect">
            <a:avLst/>
          </a:prstGeom>
          <a:noFill/>
          <a:ln w="28575">
            <a:solidFill>
              <a:srgbClr val="99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pPr>
            <a:endParaRPr lang="el-GR" altLang="el-GR" sz="1800"/>
          </a:p>
        </p:txBody>
      </p:sp>
      <p:sp>
        <p:nvSpPr>
          <p:cNvPr id="102411" name="Rectangle 16"/>
          <p:cNvSpPr>
            <a:spLocks noChangeArrowheads="1"/>
          </p:cNvSpPr>
          <p:nvPr/>
        </p:nvSpPr>
        <p:spPr bwMode="auto">
          <a:xfrm>
            <a:off x="5580063" y="4437063"/>
            <a:ext cx="2087562" cy="1728787"/>
          </a:xfrm>
          <a:prstGeom prst="rect">
            <a:avLst/>
          </a:prstGeom>
          <a:noFill/>
          <a:ln w="28575">
            <a:solidFill>
              <a:srgbClr val="99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pPr>
            <a:endParaRPr lang="el-GR" altLang="el-GR" sz="1800"/>
          </a:p>
        </p:txBody>
      </p:sp>
      <p:sp>
        <p:nvSpPr>
          <p:cNvPr id="102412" name="Line 17"/>
          <p:cNvSpPr>
            <a:spLocks noChangeShapeType="1"/>
          </p:cNvSpPr>
          <p:nvPr/>
        </p:nvSpPr>
        <p:spPr bwMode="auto">
          <a:xfrm>
            <a:off x="4716463" y="3500438"/>
            <a:ext cx="863600" cy="93662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102413" name="Line 18"/>
          <p:cNvSpPr>
            <a:spLocks noChangeShapeType="1"/>
          </p:cNvSpPr>
          <p:nvPr/>
        </p:nvSpPr>
        <p:spPr bwMode="auto">
          <a:xfrm>
            <a:off x="6732588" y="3500438"/>
            <a:ext cx="935037" cy="93662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102414" name="Line 19"/>
          <p:cNvSpPr>
            <a:spLocks noChangeShapeType="1"/>
          </p:cNvSpPr>
          <p:nvPr/>
        </p:nvSpPr>
        <p:spPr bwMode="auto">
          <a:xfrm>
            <a:off x="4716463" y="5013325"/>
            <a:ext cx="863600" cy="115252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102415" name="Line 20"/>
          <p:cNvSpPr>
            <a:spLocks noChangeShapeType="1"/>
          </p:cNvSpPr>
          <p:nvPr/>
        </p:nvSpPr>
        <p:spPr bwMode="auto">
          <a:xfrm>
            <a:off x="6732588" y="5013325"/>
            <a:ext cx="935037" cy="115252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102416" name="Text Box 21"/>
          <p:cNvSpPr txBox="1">
            <a:spLocks noChangeArrowheads="1"/>
          </p:cNvSpPr>
          <p:nvPr/>
        </p:nvSpPr>
        <p:spPr bwMode="auto">
          <a:xfrm>
            <a:off x="5867400" y="6308725"/>
            <a:ext cx="12239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1800" b="1">
                <a:latin typeface="Arial" charset="0"/>
              </a:rPr>
              <a:t>2.55</a:t>
            </a:r>
            <a:r>
              <a:rPr lang="en-GB" altLang="el-GR" sz="1800" b="1">
                <a:latin typeface="Arial" charset="0"/>
              </a:rPr>
              <a:t>m</a:t>
            </a:r>
            <a:endParaRPr lang="el-GR" altLang="el-GR" sz="1800" b="1">
              <a:latin typeface="Arial" charset="0"/>
            </a:endParaRPr>
          </a:p>
        </p:txBody>
      </p:sp>
      <p:sp>
        <p:nvSpPr>
          <p:cNvPr id="102417" name="Text Box 23"/>
          <p:cNvSpPr txBox="1">
            <a:spLocks noChangeArrowheads="1"/>
          </p:cNvSpPr>
          <p:nvPr/>
        </p:nvSpPr>
        <p:spPr bwMode="auto">
          <a:xfrm>
            <a:off x="6877050" y="4941888"/>
            <a:ext cx="863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1800" b="1">
                <a:latin typeface="Arial" charset="0"/>
              </a:rPr>
              <a:t>2.</a:t>
            </a:r>
            <a:r>
              <a:rPr lang="en-GB" altLang="el-GR" sz="1800" b="1">
                <a:latin typeface="Arial" charset="0"/>
              </a:rPr>
              <a:t>95m</a:t>
            </a:r>
            <a:endParaRPr lang="el-GR" altLang="el-GR" sz="1800" b="1">
              <a:latin typeface="Arial" charset="0"/>
            </a:endParaRPr>
          </a:p>
        </p:txBody>
      </p:sp>
      <p:sp>
        <p:nvSpPr>
          <p:cNvPr id="102418" name="Text Box 24"/>
          <p:cNvSpPr txBox="1">
            <a:spLocks noChangeArrowheads="1"/>
          </p:cNvSpPr>
          <p:nvPr/>
        </p:nvSpPr>
        <p:spPr bwMode="auto">
          <a:xfrm>
            <a:off x="4859338" y="4941888"/>
            <a:ext cx="8651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1800" b="1">
                <a:latin typeface="Arial" charset="0"/>
              </a:rPr>
              <a:t>2.</a:t>
            </a:r>
            <a:r>
              <a:rPr lang="en-GB" altLang="el-GR" sz="1800" b="1">
                <a:latin typeface="Arial" charset="0"/>
              </a:rPr>
              <a:t>7m</a:t>
            </a:r>
            <a:endParaRPr lang="el-GR" altLang="el-GR" sz="1800" b="1">
              <a:latin typeface="Arial" charset="0"/>
            </a:endParaRPr>
          </a:p>
        </p:txBody>
      </p:sp>
      <p:sp>
        <p:nvSpPr>
          <p:cNvPr id="102419" name="Text Box 25"/>
          <p:cNvSpPr txBox="1">
            <a:spLocks noChangeArrowheads="1"/>
          </p:cNvSpPr>
          <p:nvPr/>
        </p:nvSpPr>
        <p:spPr bwMode="auto">
          <a:xfrm>
            <a:off x="0" y="6165850"/>
            <a:ext cx="5003800" cy="4572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400" b="1">
                <a:solidFill>
                  <a:srgbClr val="000000"/>
                </a:solidFill>
                <a:latin typeface="Comic Sans MS" pitchFamily="66" charset="0"/>
              </a:rPr>
              <a:t>Συνολική επιφάνεια = 44</a:t>
            </a:r>
            <a:r>
              <a:rPr lang="en-GB" altLang="el-GR" sz="2400" b="1">
                <a:solidFill>
                  <a:srgbClr val="000000"/>
                </a:solidFill>
                <a:latin typeface="Comic Sans MS" pitchFamily="66" charset="0"/>
              </a:rPr>
              <a:t>.</a:t>
            </a:r>
            <a:r>
              <a:rPr lang="el-GR" altLang="el-GR" sz="2400" b="1">
                <a:solidFill>
                  <a:srgbClr val="000000"/>
                </a:solidFill>
                <a:latin typeface="Comic Sans MS" pitchFamily="66" charset="0"/>
              </a:rPr>
              <a:t>74 </a:t>
            </a:r>
            <a:r>
              <a:rPr lang="en-GB" altLang="el-GR" sz="2400" b="1">
                <a:solidFill>
                  <a:srgbClr val="000000"/>
                </a:solidFill>
                <a:latin typeface="Comic Sans MS" pitchFamily="66" charset="0"/>
              </a:rPr>
              <a:t>m</a:t>
            </a:r>
            <a:r>
              <a:rPr lang="en-GB" altLang="el-GR" sz="2400" b="1" baseline="30000">
                <a:solidFill>
                  <a:srgbClr val="000000"/>
                </a:solidFill>
                <a:latin typeface="Comic Sans MS" pitchFamily="66" charset="0"/>
              </a:rPr>
              <a:t>2</a:t>
            </a:r>
            <a:endParaRPr lang="el-GR" altLang="el-GR" sz="2400" b="1">
              <a:solidFill>
                <a:srgbClr val="000000"/>
              </a:solidFill>
              <a:latin typeface="Comic Sans MS" pitchFamily="66" charset="0"/>
            </a:endParaRPr>
          </a:p>
        </p:txBody>
      </p:sp>
    </p:spTree>
    <p:extLst>
      <p:ext uri="{BB962C8B-B14F-4D97-AF65-F5344CB8AC3E}">
        <p14:creationId xmlns:p14="http://schemas.microsoft.com/office/powerpoint/2010/main" val="128837439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6"/>
          <p:cNvSpPr txBox="1">
            <a:spLocks noChangeArrowheads="1"/>
          </p:cNvSpPr>
          <p:nvPr/>
        </p:nvSpPr>
        <p:spPr bwMode="auto">
          <a:xfrm>
            <a:off x="1187450" y="908050"/>
            <a:ext cx="6192838" cy="396875"/>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lr>
                <a:schemeClr val="hlink"/>
              </a:buClr>
              <a:buSzPct val="120000"/>
              <a:buChar char="•"/>
              <a:defRPr sz="3200">
                <a:solidFill>
                  <a:schemeClr val="tx1"/>
                </a:solidFill>
                <a:latin typeface="Tahoma" pitchFamily="34" charset="0"/>
              </a:defRPr>
            </a:lvl1pPr>
            <a:lvl2pPr marL="800100" indent="-342900" eaLnBrk="0" hangingPunct="0">
              <a:spcBef>
                <a:spcPct val="20000"/>
              </a:spcBef>
              <a:buFont typeface="Tahoma" pitchFamily="34" charset="0"/>
              <a:buChar char="–"/>
              <a:defRPr sz="2800">
                <a:solidFill>
                  <a:schemeClr val="tx1"/>
                </a:solidFill>
                <a:latin typeface="Tahoma" pitchFamily="34" charset="0"/>
              </a:defRPr>
            </a:lvl2pPr>
            <a:lvl3pPr marL="1257300" indent="-342900" eaLnBrk="0" hangingPunct="0">
              <a:spcBef>
                <a:spcPct val="20000"/>
              </a:spcBef>
              <a:buClr>
                <a:schemeClr val="hlink"/>
              </a:buClr>
              <a:buSzPct val="120000"/>
              <a:buChar char="•"/>
              <a:defRPr sz="2400">
                <a:solidFill>
                  <a:schemeClr val="tx1"/>
                </a:solidFill>
                <a:latin typeface="Tahoma" pitchFamily="34" charset="0"/>
              </a:defRPr>
            </a:lvl3pPr>
            <a:lvl4pPr marL="1714500" indent="-342900" eaLnBrk="0" hangingPunct="0">
              <a:spcBef>
                <a:spcPct val="20000"/>
              </a:spcBef>
              <a:buFont typeface="Tahoma" pitchFamily="34" charset="0"/>
              <a:buChar char="–"/>
              <a:defRPr sz="2000">
                <a:solidFill>
                  <a:schemeClr val="tx1"/>
                </a:solidFill>
                <a:latin typeface="Tahoma" pitchFamily="34" charset="0"/>
              </a:defRPr>
            </a:lvl4pPr>
            <a:lvl5pPr marL="2171700" indent="-3429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6289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30861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5433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40005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
                <a:srgbClr val="99FF33"/>
              </a:buClr>
              <a:buSzTx/>
              <a:buFont typeface="Wingdings" pitchFamily="2" charset="2"/>
              <a:buNone/>
            </a:pPr>
            <a:r>
              <a:rPr lang="el-GR" altLang="el-GR" sz="2000" b="1">
                <a:solidFill>
                  <a:srgbClr val="000000"/>
                </a:solidFill>
                <a:latin typeface="Comic Sans MS" pitchFamily="66" charset="0"/>
              </a:rPr>
              <a:t>Υπολογισμός όγκου</a:t>
            </a:r>
          </a:p>
        </p:txBody>
      </p:sp>
      <p:sp>
        <p:nvSpPr>
          <p:cNvPr id="103427" name="Text Box 7"/>
          <p:cNvSpPr txBox="1">
            <a:spLocks noChangeArrowheads="1"/>
          </p:cNvSpPr>
          <p:nvPr/>
        </p:nvSpPr>
        <p:spPr bwMode="auto">
          <a:xfrm>
            <a:off x="1258888" y="2060575"/>
            <a:ext cx="586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buFontTx/>
              <a:buNone/>
            </a:pPr>
            <a:r>
              <a:rPr lang="en-GB" altLang="el-GR" sz="2400" b="1">
                <a:solidFill>
                  <a:srgbClr val="99FF33"/>
                </a:solidFill>
              </a:rPr>
              <a:t>V</a:t>
            </a:r>
            <a:r>
              <a:rPr lang="en-GB" altLang="el-GR" sz="2400"/>
              <a:t> = 2.25*2.65*2.2 = 13.1 m</a:t>
            </a:r>
            <a:r>
              <a:rPr lang="en-GB" altLang="el-GR" sz="2400" baseline="30000"/>
              <a:t>3</a:t>
            </a:r>
            <a:endParaRPr lang="el-GR" altLang="el-GR" sz="2400"/>
          </a:p>
        </p:txBody>
      </p:sp>
    </p:spTree>
    <p:extLst>
      <p:ext uri="{BB962C8B-B14F-4D97-AF65-F5344CB8AC3E}">
        <p14:creationId xmlns:p14="http://schemas.microsoft.com/office/powerpoint/2010/main" val="228266412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6"/>
          <p:cNvSpPr txBox="1">
            <a:spLocks noChangeArrowheads="1"/>
          </p:cNvSpPr>
          <p:nvPr/>
        </p:nvSpPr>
        <p:spPr bwMode="auto">
          <a:xfrm>
            <a:off x="539750" y="836613"/>
            <a:ext cx="7920038" cy="396875"/>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lr>
                <a:schemeClr val="hlink"/>
              </a:buClr>
              <a:buSzPct val="120000"/>
              <a:buChar char="•"/>
              <a:defRPr sz="3200">
                <a:solidFill>
                  <a:schemeClr val="tx1"/>
                </a:solidFill>
                <a:latin typeface="Tahoma" pitchFamily="34" charset="0"/>
              </a:defRPr>
            </a:lvl1pPr>
            <a:lvl2pPr marL="800100" indent="-342900" eaLnBrk="0" hangingPunct="0">
              <a:spcBef>
                <a:spcPct val="20000"/>
              </a:spcBef>
              <a:buFont typeface="Tahoma" pitchFamily="34" charset="0"/>
              <a:buChar char="–"/>
              <a:defRPr sz="2800">
                <a:solidFill>
                  <a:schemeClr val="tx1"/>
                </a:solidFill>
                <a:latin typeface="Tahoma" pitchFamily="34" charset="0"/>
              </a:defRPr>
            </a:lvl2pPr>
            <a:lvl3pPr marL="1257300" indent="-342900" eaLnBrk="0" hangingPunct="0">
              <a:spcBef>
                <a:spcPct val="20000"/>
              </a:spcBef>
              <a:buClr>
                <a:schemeClr val="hlink"/>
              </a:buClr>
              <a:buSzPct val="120000"/>
              <a:buChar char="•"/>
              <a:defRPr sz="2400">
                <a:solidFill>
                  <a:schemeClr val="tx1"/>
                </a:solidFill>
                <a:latin typeface="Tahoma" pitchFamily="34" charset="0"/>
              </a:defRPr>
            </a:lvl3pPr>
            <a:lvl4pPr marL="1714500" indent="-342900" eaLnBrk="0" hangingPunct="0">
              <a:spcBef>
                <a:spcPct val="20000"/>
              </a:spcBef>
              <a:buFont typeface="Tahoma" pitchFamily="34" charset="0"/>
              <a:buChar char="–"/>
              <a:defRPr sz="2000">
                <a:solidFill>
                  <a:schemeClr val="tx1"/>
                </a:solidFill>
                <a:latin typeface="Tahoma" pitchFamily="34" charset="0"/>
              </a:defRPr>
            </a:lvl4pPr>
            <a:lvl5pPr marL="2171700" indent="-3429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6289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30861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5433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40005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
                <a:srgbClr val="99FF33"/>
              </a:buClr>
              <a:buSzTx/>
              <a:buFont typeface="Wingdings" pitchFamily="2" charset="2"/>
              <a:buNone/>
            </a:pPr>
            <a:r>
              <a:rPr lang="el-GR" altLang="el-GR" sz="2000" b="1">
                <a:solidFill>
                  <a:srgbClr val="000000"/>
                </a:solidFill>
                <a:latin typeface="Comic Sans MS" pitchFamily="66" charset="0"/>
              </a:rPr>
              <a:t>Υπολογισμός των επιμέρους ψυκτικών φορτίων (</a:t>
            </a:r>
            <a:r>
              <a:rPr lang="en-GB" altLang="el-GR" sz="2000" b="1">
                <a:solidFill>
                  <a:srgbClr val="000000"/>
                </a:solidFill>
                <a:latin typeface="Comic Sans MS" pitchFamily="66" charset="0"/>
              </a:rPr>
              <a:t>Kcal/24</a:t>
            </a:r>
            <a:r>
              <a:rPr lang="el-GR" altLang="el-GR" sz="2000" b="1">
                <a:solidFill>
                  <a:srgbClr val="000000"/>
                </a:solidFill>
                <a:latin typeface="Comic Sans MS" pitchFamily="66" charset="0"/>
              </a:rPr>
              <a:t>ωρο)</a:t>
            </a:r>
          </a:p>
        </p:txBody>
      </p:sp>
      <p:sp>
        <p:nvSpPr>
          <p:cNvPr id="104451" name="Text Box 7"/>
          <p:cNvSpPr txBox="1">
            <a:spLocks noChangeArrowheads="1"/>
          </p:cNvSpPr>
          <p:nvPr/>
        </p:nvSpPr>
        <p:spPr bwMode="auto">
          <a:xfrm>
            <a:off x="179388" y="1916113"/>
            <a:ext cx="89646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buFontTx/>
              <a:buNone/>
            </a:pPr>
            <a:r>
              <a:rPr lang="en-GB" altLang="el-GR" sz="2400" b="1">
                <a:solidFill>
                  <a:srgbClr val="99FF33"/>
                </a:solidFill>
                <a:latin typeface="Arial" charset="0"/>
              </a:rPr>
              <a:t>Q</a:t>
            </a:r>
            <a:r>
              <a:rPr lang="en-GB" altLang="el-GR" sz="2400" b="1" baseline="-25000">
                <a:solidFill>
                  <a:srgbClr val="99FF33"/>
                </a:solidFill>
                <a:latin typeface="Arial" charset="0"/>
              </a:rPr>
              <a:t>a</a:t>
            </a:r>
            <a:r>
              <a:rPr lang="en-GB" altLang="el-GR" sz="2400">
                <a:solidFill>
                  <a:srgbClr val="99FF33"/>
                </a:solidFill>
                <a:latin typeface="Arial" charset="0"/>
              </a:rPr>
              <a:t> </a:t>
            </a:r>
            <a:r>
              <a:rPr lang="en-GB" altLang="el-GR" sz="2400">
                <a:latin typeface="Arial" charset="0"/>
              </a:rPr>
              <a:t>= 24 K</a:t>
            </a:r>
            <a:r>
              <a:rPr lang="en-GB" altLang="el-GR" sz="2400" baseline="-25000">
                <a:latin typeface="Arial" charset="0"/>
              </a:rPr>
              <a:t>T</a:t>
            </a:r>
            <a:r>
              <a:rPr lang="en-GB" altLang="el-GR" sz="2400">
                <a:latin typeface="Arial" charset="0"/>
              </a:rPr>
              <a:t> * S</a:t>
            </a:r>
            <a:r>
              <a:rPr lang="en-GB" altLang="el-GR" sz="2400" baseline="-25000">
                <a:latin typeface="Arial" charset="0"/>
              </a:rPr>
              <a:t>T</a:t>
            </a:r>
            <a:r>
              <a:rPr lang="en-GB" altLang="el-GR" sz="2400">
                <a:latin typeface="Arial" charset="0"/>
              </a:rPr>
              <a:t> * </a:t>
            </a:r>
            <a:r>
              <a:rPr lang="el-GR" altLang="el-GR" sz="2400">
                <a:latin typeface="Arial" charset="0"/>
              </a:rPr>
              <a:t>ΔΤ + </a:t>
            </a:r>
            <a:r>
              <a:rPr lang="en-GB" altLang="el-GR" sz="2400">
                <a:latin typeface="Arial" charset="0"/>
              </a:rPr>
              <a:t>24 K</a:t>
            </a:r>
            <a:r>
              <a:rPr lang="en-GB" altLang="el-GR" sz="2400" baseline="-25000">
                <a:latin typeface="Arial" charset="0"/>
              </a:rPr>
              <a:t>OR</a:t>
            </a:r>
            <a:r>
              <a:rPr lang="en-GB" altLang="el-GR" sz="2400">
                <a:latin typeface="Arial" charset="0"/>
              </a:rPr>
              <a:t> * S</a:t>
            </a:r>
            <a:r>
              <a:rPr lang="en-GB" altLang="el-GR" sz="2400" baseline="-25000">
                <a:latin typeface="Arial" charset="0"/>
              </a:rPr>
              <a:t>OR</a:t>
            </a:r>
            <a:r>
              <a:rPr lang="en-GB" altLang="el-GR" sz="2400">
                <a:latin typeface="Arial" charset="0"/>
              </a:rPr>
              <a:t> * </a:t>
            </a:r>
            <a:r>
              <a:rPr lang="el-GR" altLang="el-GR" sz="2400">
                <a:latin typeface="Arial" charset="0"/>
              </a:rPr>
              <a:t>ΔΤ</a:t>
            </a:r>
            <a:r>
              <a:rPr lang="en-GB" altLang="el-GR" sz="2400">
                <a:latin typeface="Arial" charset="0"/>
              </a:rPr>
              <a:t> + 24 K</a:t>
            </a:r>
            <a:r>
              <a:rPr lang="en-GB" altLang="el-GR" sz="2400" baseline="-25000">
                <a:latin typeface="Arial" charset="0"/>
              </a:rPr>
              <a:t>DAP</a:t>
            </a:r>
            <a:r>
              <a:rPr lang="en-GB" altLang="el-GR" sz="2400">
                <a:latin typeface="Arial" charset="0"/>
              </a:rPr>
              <a:t> * S</a:t>
            </a:r>
            <a:r>
              <a:rPr lang="en-GB" altLang="el-GR" sz="2400" baseline="-25000">
                <a:latin typeface="Arial" charset="0"/>
              </a:rPr>
              <a:t>DAP</a:t>
            </a:r>
            <a:r>
              <a:rPr lang="en-GB" altLang="el-GR" sz="2400">
                <a:latin typeface="Arial" charset="0"/>
              </a:rPr>
              <a:t> * </a:t>
            </a:r>
            <a:r>
              <a:rPr lang="el-GR" altLang="el-GR" sz="2400">
                <a:latin typeface="Arial" charset="0"/>
              </a:rPr>
              <a:t>ΔΤ</a:t>
            </a:r>
          </a:p>
        </p:txBody>
      </p:sp>
      <p:sp>
        <p:nvSpPr>
          <p:cNvPr id="104452" name="Text Box 8"/>
          <p:cNvSpPr txBox="1">
            <a:spLocks noChangeArrowheads="1"/>
          </p:cNvSpPr>
          <p:nvPr/>
        </p:nvSpPr>
        <p:spPr bwMode="auto">
          <a:xfrm>
            <a:off x="179388" y="2565400"/>
            <a:ext cx="89646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buFontTx/>
              <a:buNone/>
            </a:pPr>
            <a:r>
              <a:rPr lang="en-GB" altLang="el-GR" sz="2400" b="1">
                <a:solidFill>
                  <a:srgbClr val="99FF33"/>
                </a:solidFill>
                <a:latin typeface="Arial" charset="0"/>
              </a:rPr>
              <a:t>Q</a:t>
            </a:r>
            <a:r>
              <a:rPr lang="en-GB" altLang="el-GR" sz="2400" b="1" baseline="-25000">
                <a:solidFill>
                  <a:srgbClr val="99FF33"/>
                </a:solidFill>
                <a:latin typeface="Arial" charset="0"/>
              </a:rPr>
              <a:t>a</a:t>
            </a:r>
            <a:r>
              <a:rPr lang="en-GB" altLang="el-GR" sz="2400">
                <a:solidFill>
                  <a:srgbClr val="99FF33"/>
                </a:solidFill>
                <a:latin typeface="Arial" charset="0"/>
              </a:rPr>
              <a:t> </a:t>
            </a:r>
            <a:r>
              <a:rPr lang="en-GB" altLang="el-GR" sz="2400">
                <a:latin typeface="Arial" charset="0"/>
              </a:rPr>
              <a:t>= 24 (K</a:t>
            </a:r>
            <a:r>
              <a:rPr lang="en-GB" altLang="el-GR" sz="2400" baseline="-25000">
                <a:latin typeface="Arial" charset="0"/>
              </a:rPr>
              <a:t>T</a:t>
            </a:r>
            <a:r>
              <a:rPr lang="en-GB" altLang="el-GR" sz="2400">
                <a:latin typeface="Arial" charset="0"/>
              </a:rPr>
              <a:t> * S</a:t>
            </a:r>
            <a:r>
              <a:rPr lang="en-GB" altLang="el-GR" sz="2400" baseline="-25000">
                <a:latin typeface="Arial" charset="0"/>
              </a:rPr>
              <a:t>T </a:t>
            </a:r>
            <a:r>
              <a:rPr lang="en-GB" altLang="el-GR" sz="2400">
                <a:latin typeface="Arial" charset="0"/>
              </a:rPr>
              <a:t>+ K</a:t>
            </a:r>
            <a:r>
              <a:rPr lang="en-GB" altLang="el-GR" sz="2400" baseline="-25000">
                <a:latin typeface="Arial" charset="0"/>
              </a:rPr>
              <a:t>OR</a:t>
            </a:r>
            <a:r>
              <a:rPr lang="en-GB" altLang="el-GR" sz="2400">
                <a:latin typeface="Arial" charset="0"/>
              </a:rPr>
              <a:t> * S</a:t>
            </a:r>
            <a:r>
              <a:rPr lang="en-GB" altLang="el-GR" sz="2400" baseline="-25000">
                <a:latin typeface="Arial" charset="0"/>
              </a:rPr>
              <a:t>OR</a:t>
            </a:r>
            <a:r>
              <a:rPr lang="en-GB" altLang="el-GR" sz="2400">
                <a:latin typeface="Arial" charset="0"/>
              </a:rPr>
              <a:t> + K</a:t>
            </a:r>
            <a:r>
              <a:rPr lang="en-GB" altLang="el-GR" sz="2400" baseline="-25000">
                <a:latin typeface="Arial" charset="0"/>
              </a:rPr>
              <a:t>DAP</a:t>
            </a:r>
            <a:r>
              <a:rPr lang="en-GB" altLang="el-GR" sz="2400">
                <a:latin typeface="Arial" charset="0"/>
              </a:rPr>
              <a:t> * S</a:t>
            </a:r>
            <a:r>
              <a:rPr lang="en-GB" altLang="el-GR" sz="2400" baseline="-25000">
                <a:latin typeface="Arial" charset="0"/>
              </a:rPr>
              <a:t>DAP</a:t>
            </a:r>
            <a:r>
              <a:rPr lang="en-GB" altLang="el-GR" sz="2400">
                <a:latin typeface="Arial" charset="0"/>
              </a:rPr>
              <a:t>) * </a:t>
            </a:r>
            <a:r>
              <a:rPr lang="el-GR" altLang="el-GR" sz="2400">
                <a:latin typeface="Arial" charset="0"/>
              </a:rPr>
              <a:t>ΔΤ</a:t>
            </a:r>
          </a:p>
        </p:txBody>
      </p:sp>
      <p:sp>
        <p:nvSpPr>
          <p:cNvPr id="104453" name="Text Box 9"/>
          <p:cNvSpPr txBox="1">
            <a:spLocks noChangeArrowheads="1"/>
          </p:cNvSpPr>
          <p:nvPr/>
        </p:nvSpPr>
        <p:spPr bwMode="auto">
          <a:xfrm>
            <a:off x="179388" y="3789363"/>
            <a:ext cx="75612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buFontTx/>
              <a:buNone/>
            </a:pPr>
            <a:r>
              <a:rPr lang="en-GB" altLang="el-GR" sz="2400" b="1">
                <a:solidFill>
                  <a:srgbClr val="99FF33"/>
                </a:solidFill>
                <a:latin typeface="Arial" charset="0"/>
              </a:rPr>
              <a:t>Q</a:t>
            </a:r>
            <a:r>
              <a:rPr lang="en-GB" altLang="el-GR" sz="2400" b="1" baseline="-25000">
                <a:solidFill>
                  <a:srgbClr val="99FF33"/>
                </a:solidFill>
                <a:latin typeface="Arial" charset="0"/>
              </a:rPr>
              <a:t>a</a:t>
            </a:r>
            <a:r>
              <a:rPr lang="en-GB" altLang="el-GR" sz="2400">
                <a:solidFill>
                  <a:srgbClr val="99FF33"/>
                </a:solidFill>
                <a:latin typeface="Arial" charset="0"/>
              </a:rPr>
              <a:t> </a:t>
            </a:r>
            <a:r>
              <a:rPr lang="en-GB" altLang="el-GR" sz="2400">
                <a:latin typeface="Arial" charset="0"/>
              </a:rPr>
              <a:t>= 24 (0.279*44.75+0.28*7.52+0.287*7.52) * 25 </a:t>
            </a:r>
            <a:endParaRPr lang="el-GR" altLang="el-GR" sz="2400">
              <a:latin typeface="Arial" charset="0"/>
            </a:endParaRPr>
          </a:p>
        </p:txBody>
      </p:sp>
      <p:sp>
        <p:nvSpPr>
          <p:cNvPr id="104454" name="Text Box 10"/>
          <p:cNvSpPr txBox="1">
            <a:spLocks noChangeArrowheads="1"/>
          </p:cNvSpPr>
          <p:nvPr/>
        </p:nvSpPr>
        <p:spPr bwMode="auto">
          <a:xfrm>
            <a:off x="395288" y="3213100"/>
            <a:ext cx="3024187" cy="3968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buFontTx/>
              <a:buNone/>
            </a:pPr>
            <a:r>
              <a:rPr lang="el-GR" altLang="el-GR" sz="2000">
                <a:solidFill>
                  <a:srgbClr val="000000"/>
                </a:solidFill>
                <a:latin typeface="Arial" charset="0"/>
              </a:rPr>
              <a:t>ΔΤ</a:t>
            </a:r>
            <a:r>
              <a:rPr lang="en-GB" altLang="el-GR" sz="2000">
                <a:solidFill>
                  <a:srgbClr val="000000"/>
                </a:solidFill>
                <a:latin typeface="Arial" charset="0"/>
              </a:rPr>
              <a:t> = 30 – 5 = 25 °C</a:t>
            </a:r>
            <a:endParaRPr lang="el-GR" altLang="el-GR" sz="2000">
              <a:solidFill>
                <a:srgbClr val="000000"/>
              </a:solidFill>
              <a:latin typeface="Arial" charset="0"/>
            </a:endParaRPr>
          </a:p>
        </p:txBody>
      </p:sp>
      <p:sp>
        <p:nvSpPr>
          <p:cNvPr id="104455" name="Text Box 11"/>
          <p:cNvSpPr txBox="1">
            <a:spLocks noChangeArrowheads="1"/>
          </p:cNvSpPr>
          <p:nvPr/>
        </p:nvSpPr>
        <p:spPr bwMode="auto">
          <a:xfrm>
            <a:off x="395288" y="4724400"/>
            <a:ext cx="29527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buFontTx/>
              <a:buNone/>
            </a:pPr>
            <a:r>
              <a:rPr lang="en-GB" altLang="el-GR" sz="2800" b="1">
                <a:solidFill>
                  <a:srgbClr val="99FF33"/>
                </a:solidFill>
                <a:latin typeface="Arial" charset="0"/>
              </a:rPr>
              <a:t>Q</a:t>
            </a:r>
            <a:r>
              <a:rPr lang="en-GB" altLang="el-GR" sz="2800" b="1" baseline="-25000">
                <a:solidFill>
                  <a:srgbClr val="99FF33"/>
                </a:solidFill>
                <a:latin typeface="Arial" charset="0"/>
              </a:rPr>
              <a:t>a</a:t>
            </a:r>
            <a:r>
              <a:rPr lang="en-GB" altLang="el-GR" sz="2800">
                <a:solidFill>
                  <a:srgbClr val="99FF33"/>
                </a:solidFill>
                <a:latin typeface="Arial" charset="0"/>
              </a:rPr>
              <a:t> </a:t>
            </a:r>
            <a:r>
              <a:rPr lang="en-GB" altLang="el-GR" sz="2800">
                <a:latin typeface="Arial" charset="0"/>
              </a:rPr>
              <a:t>= 10047 Kcal </a:t>
            </a:r>
            <a:endParaRPr lang="el-GR" altLang="el-GR" sz="2800">
              <a:latin typeface="Arial" charset="0"/>
            </a:endParaRPr>
          </a:p>
        </p:txBody>
      </p:sp>
      <p:sp>
        <p:nvSpPr>
          <p:cNvPr id="104456" name="Text Box 12"/>
          <p:cNvSpPr txBox="1">
            <a:spLocks noChangeArrowheads="1"/>
          </p:cNvSpPr>
          <p:nvPr/>
        </p:nvSpPr>
        <p:spPr bwMode="auto">
          <a:xfrm>
            <a:off x="2195513" y="1412875"/>
            <a:ext cx="4248150" cy="366713"/>
          </a:xfrm>
          <a:prstGeom prst="rect">
            <a:avLst/>
          </a:prstGeom>
          <a:solidFill>
            <a:srgbClr val="99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buFontTx/>
              <a:buNone/>
            </a:pPr>
            <a:r>
              <a:rPr lang="el-GR" altLang="el-GR" sz="1800" i="1"/>
              <a:t>Έκλυση θερμότητας από τα τοιχώματα</a:t>
            </a:r>
          </a:p>
        </p:txBody>
      </p:sp>
    </p:spTree>
    <p:extLst>
      <p:ext uri="{BB962C8B-B14F-4D97-AF65-F5344CB8AC3E}">
        <p14:creationId xmlns:p14="http://schemas.microsoft.com/office/powerpoint/2010/main" val="210234976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 Box 6"/>
          <p:cNvSpPr txBox="1">
            <a:spLocks noChangeArrowheads="1"/>
          </p:cNvSpPr>
          <p:nvPr/>
        </p:nvSpPr>
        <p:spPr bwMode="auto">
          <a:xfrm>
            <a:off x="179388" y="2060575"/>
            <a:ext cx="2520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buFontTx/>
              <a:buNone/>
            </a:pPr>
            <a:r>
              <a:rPr lang="en-GB" altLang="el-GR" sz="2400" b="1">
                <a:solidFill>
                  <a:srgbClr val="99FF33"/>
                </a:solidFill>
                <a:latin typeface="Arial" charset="0"/>
              </a:rPr>
              <a:t>Q</a:t>
            </a:r>
            <a:r>
              <a:rPr lang="en-GB" altLang="el-GR" sz="2400" b="1" baseline="-25000">
                <a:solidFill>
                  <a:srgbClr val="99FF33"/>
                </a:solidFill>
                <a:latin typeface="Arial" charset="0"/>
              </a:rPr>
              <a:t>b</a:t>
            </a:r>
            <a:r>
              <a:rPr lang="en-GB" altLang="el-GR" sz="2400">
                <a:solidFill>
                  <a:srgbClr val="99FF33"/>
                </a:solidFill>
                <a:latin typeface="Arial" charset="0"/>
              </a:rPr>
              <a:t> </a:t>
            </a:r>
            <a:r>
              <a:rPr lang="en-GB" altLang="el-GR" sz="2400">
                <a:latin typeface="Arial" charset="0"/>
              </a:rPr>
              <a:t>= M * c * </a:t>
            </a:r>
            <a:r>
              <a:rPr lang="el-GR" altLang="el-GR" sz="2400">
                <a:latin typeface="Arial" charset="0"/>
              </a:rPr>
              <a:t>ΔΤ</a:t>
            </a:r>
          </a:p>
        </p:txBody>
      </p:sp>
      <p:sp>
        <p:nvSpPr>
          <p:cNvPr id="105475" name="Text Box 7"/>
          <p:cNvSpPr txBox="1">
            <a:spLocks noChangeArrowheads="1"/>
          </p:cNvSpPr>
          <p:nvPr/>
        </p:nvSpPr>
        <p:spPr bwMode="auto">
          <a:xfrm>
            <a:off x="179388" y="2852738"/>
            <a:ext cx="4032250" cy="8540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buFontTx/>
              <a:buNone/>
            </a:pPr>
            <a:r>
              <a:rPr lang="el-GR" altLang="el-GR" sz="2000">
                <a:solidFill>
                  <a:srgbClr val="000000"/>
                </a:solidFill>
                <a:latin typeface="Arial" charset="0"/>
              </a:rPr>
              <a:t>ΔΤ</a:t>
            </a:r>
            <a:r>
              <a:rPr lang="en-GB" altLang="el-GR" sz="2000">
                <a:solidFill>
                  <a:srgbClr val="000000"/>
                </a:solidFill>
                <a:latin typeface="Arial" charset="0"/>
              </a:rPr>
              <a:t> = </a:t>
            </a:r>
            <a:r>
              <a:rPr lang="el-GR" altLang="el-GR" sz="2000">
                <a:solidFill>
                  <a:srgbClr val="000000"/>
                </a:solidFill>
                <a:latin typeface="Arial" charset="0"/>
              </a:rPr>
              <a:t>20</a:t>
            </a:r>
            <a:r>
              <a:rPr lang="en-GB" altLang="el-GR" sz="2000">
                <a:solidFill>
                  <a:srgbClr val="000000"/>
                </a:solidFill>
                <a:latin typeface="Arial" charset="0"/>
              </a:rPr>
              <a:t> – 5 = </a:t>
            </a:r>
            <a:r>
              <a:rPr lang="el-GR" altLang="el-GR" sz="2000">
                <a:solidFill>
                  <a:srgbClr val="000000"/>
                </a:solidFill>
                <a:latin typeface="Arial" charset="0"/>
              </a:rPr>
              <a:t>1</a:t>
            </a:r>
            <a:r>
              <a:rPr lang="en-GB" altLang="el-GR" sz="2000">
                <a:solidFill>
                  <a:srgbClr val="000000"/>
                </a:solidFill>
                <a:latin typeface="Arial" charset="0"/>
              </a:rPr>
              <a:t>5 °C</a:t>
            </a:r>
            <a:endParaRPr lang="el-GR" altLang="el-GR" sz="2000">
              <a:solidFill>
                <a:srgbClr val="000000"/>
              </a:solidFill>
              <a:latin typeface="Arial" charset="0"/>
            </a:endParaRPr>
          </a:p>
          <a:p>
            <a:pPr eaLnBrk="1" hangingPunct="1">
              <a:spcBef>
                <a:spcPct val="50000"/>
              </a:spcBef>
              <a:buClrTx/>
              <a:buSzTx/>
              <a:buFontTx/>
              <a:buNone/>
            </a:pPr>
            <a:r>
              <a:rPr lang="en-GB" altLang="el-GR" sz="2000">
                <a:solidFill>
                  <a:srgbClr val="000000"/>
                </a:solidFill>
                <a:latin typeface="Arial" charset="0"/>
              </a:rPr>
              <a:t>C = 0.87 Kcal/kg </a:t>
            </a:r>
            <a:r>
              <a:rPr lang="el-GR" altLang="el-GR" sz="2000" i="1">
                <a:solidFill>
                  <a:srgbClr val="000000"/>
                </a:solidFill>
                <a:latin typeface="Arial" charset="0"/>
                <a:hlinkClick r:id="rId2" action="ppaction://hlinksldjump"/>
              </a:rPr>
              <a:t>από πίνακα</a:t>
            </a:r>
            <a:endParaRPr lang="el-GR" altLang="el-GR" sz="2000">
              <a:solidFill>
                <a:srgbClr val="000000"/>
              </a:solidFill>
              <a:latin typeface="Arial" charset="0"/>
            </a:endParaRPr>
          </a:p>
        </p:txBody>
      </p:sp>
      <p:sp>
        <p:nvSpPr>
          <p:cNvPr id="105476" name="Text Box 8"/>
          <p:cNvSpPr txBox="1">
            <a:spLocks noChangeArrowheads="1"/>
          </p:cNvSpPr>
          <p:nvPr/>
        </p:nvSpPr>
        <p:spPr bwMode="auto">
          <a:xfrm>
            <a:off x="539750" y="981075"/>
            <a:ext cx="7920038" cy="396875"/>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lr>
                <a:schemeClr val="hlink"/>
              </a:buClr>
              <a:buSzPct val="120000"/>
              <a:buChar char="•"/>
              <a:defRPr sz="3200">
                <a:solidFill>
                  <a:schemeClr val="tx1"/>
                </a:solidFill>
                <a:latin typeface="Tahoma" pitchFamily="34" charset="0"/>
              </a:defRPr>
            </a:lvl1pPr>
            <a:lvl2pPr marL="800100" indent="-342900" eaLnBrk="0" hangingPunct="0">
              <a:spcBef>
                <a:spcPct val="20000"/>
              </a:spcBef>
              <a:buFont typeface="Tahoma" pitchFamily="34" charset="0"/>
              <a:buChar char="–"/>
              <a:defRPr sz="2800">
                <a:solidFill>
                  <a:schemeClr val="tx1"/>
                </a:solidFill>
                <a:latin typeface="Tahoma" pitchFamily="34" charset="0"/>
              </a:defRPr>
            </a:lvl2pPr>
            <a:lvl3pPr marL="1257300" indent="-342900" eaLnBrk="0" hangingPunct="0">
              <a:spcBef>
                <a:spcPct val="20000"/>
              </a:spcBef>
              <a:buClr>
                <a:schemeClr val="hlink"/>
              </a:buClr>
              <a:buSzPct val="120000"/>
              <a:buChar char="•"/>
              <a:defRPr sz="2400">
                <a:solidFill>
                  <a:schemeClr val="tx1"/>
                </a:solidFill>
                <a:latin typeface="Tahoma" pitchFamily="34" charset="0"/>
              </a:defRPr>
            </a:lvl3pPr>
            <a:lvl4pPr marL="1714500" indent="-342900" eaLnBrk="0" hangingPunct="0">
              <a:spcBef>
                <a:spcPct val="20000"/>
              </a:spcBef>
              <a:buFont typeface="Tahoma" pitchFamily="34" charset="0"/>
              <a:buChar char="–"/>
              <a:defRPr sz="2000">
                <a:solidFill>
                  <a:schemeClr val="tx1"/>
                </a:solidFill>
                <a:latin typeface="Tahoma" pitchFamily="34" charset="0"/>
              </a:defRPr>
            </a:lvl4pPr>
            <a:lvl5pPr marL="2171700" indent="-3429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6289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30861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5433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40005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
                <a:srgbClr val="99FF33"/>
              </a:buClr>
              <a:buSzTx/>
              <a:buFont typeface="Wingdings" pitchFamily="2" charset="2"/>
              <a:buNone/>
            </a:pPr>
            <a:r>
              <a:rPr lang="el-GR" altLang="el-GR" sz="2000" b="1">
                <a:solidFill>
                  <a:srgbClr val="000000"/>
                </a:solidFill>
                <a:latin typeface="Comic Sans MS" pitchFamily="66" charset="0"/>
              </a:rPr>
              <a:t>Υπολογισμός των επιμέρους ψυκτικών φορτίων (</a:t>
            </a:r>
            <a:r>
              <a:rPr lang="en-GB" altLang="el-GR" sz="2000" b="1">
                <a:solidFill>
                  <a:srgbClr val="000000"/>
                </a:solidFill>
                <a:latin typeface="Comic Sans MS" pitchFamily="66" charset="0"/>
              </a:rPr>
              <a:t>Kcal/24</a:t>
            </a:r>
            <a:r>
              <a:rPr lang="el-GR" altLang="el-GR" sz="2000" b="1">
                <a:solidFill>
                  <a:srgbClr val="000000"/>
                </a:solidFill>
                <a:latin typeface="Comic Sans MS" pitchFamily="66" charset="0"/>
              </a:rPr>
              <a:t>ωρο)</a:t>
            </a:r>
          </a:p>
        </p:txBody>
      </p:sp>
      <p:sp>
        <p:nvSpPr>
          <p:cNvPr id="105477" name="Text Box 9"/>
          <p:cNvSpPr txBox="1">
            <a:spLocks noChangeArrowheads="1"/>
          </p:cNvSpPr>
          <p:nvPr/>
        </p:nvSpPr>
        <p:spPr bwMode="auto">
          <a:xfrm>
            <a:off x="323850" y="4076700"/>
            <a:ext cx="3527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buFontTx/>
              <a:buNone/>
            </a:pPr>
            <a:r>
              <a:rPr lang="en-GB" altLang="el-GR" sz="2400" b="1">
                <a:solidFill>
                  <a:srgbClr val="99FF33"/>
                </a:solidFill>
                <a:latin typeface="Arial" charset="0"/>
              </a:rPr>
              <a:t>Q</a:t>
            </a:r>
            <a:r>
              <a:rPr lang="en-GB" altLang="el-GR" sz="2400" b="1" baseline="-25000">
                <a:solidFill>
                  <a:srgbClr val="99FF33"/>
                </a:solidFill>
                <a:latin typeface="Arial" charset="0"/>
              </a:rPr>
              <a:t>b</a:t>
            </a:r>
            <a:r>
              <a:rPr lang="en-GB" altLang="el-GR" sz="2400">
                <a:solidFill>
                  <a:srgbClr val="99FF33"/>
                </a:solidFill>
                <a:latin typeface="Arial" charset="0"/>
              </a:rPr>
              <a:t> </a:t>
            </a:r>
            <a:r>
              <a:rPr lang="en-GB" altLang="el-GR" sz="2400">
                <a:latin typeface="Arial" charset="0"/>
              </a:rPr>
              <a:t>= </a:t>
            </a:r>
            <a:r>
              <a:rPr lang="el-GR" altLang="el-GR" sz="2400">
                <a:latin typeface="Arial" charset="0"/>
              </a:rPr>
              <a:t>200</a:t>
            </a:r>
            <a:r>
              <a:rPr lang="en-GB" altLang="el-GR" sz="2400">
                <a:latin typeface="Arial" charset="0"/>
              </a:rPr>
              <a:t> * </a:t>
            </a:r>
            <a:r>
              <a:rPr lang="el-GR" altLang="el-GR" sz="2400">
                <a:latin typeface="Arial" charset="0"/>
              </a:rPr>
              <a:t>0.87</a:t>
            </a:r>
            <a:r>
              <a:rPr lang="en-GB" altLang="el-GR" sz="2400">
                <a:latin typeface="Arial" charset="0"/>
              </a:rPr>
              <a:t> *</a:t>
            </a:r>
            <a:r>
              <a:rPr lang="el-GR" altLang="el-GR" sz="2400">
                <a:latin typeface="Arial" charset="0"/>
              </a:rPr>
              <a:t>15</a:t>
            </a:r>
          </a:p>
        </p:txBody>
      </p:sp>
      <p:sp>
        <p:nvSpPr>
          <p:cNvPr id="105478" name="Text Box 10"/>
          <p:cNvSpPr txBox="1">
            <a:spLocks noChangeArrowheads="1"/>
          </p:cNvSpPr>
          <p:nvPr/>
        </p:nvSpPr>
        <p:spPr bwMode="auto">
          <a:xfrm>
            <a:off x="323850" y="4941888"/>
            <a:ext cx="35274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buFontTx/>
              <a:buNone/>
            </a:pPr>
            <a:r>
              <a:rPr lang="en-GB" altLang="el-GR" sz="2800" b="1">
                <a:solidFill>
                  <a:srgbClr val="99FF33"/>
                </a:solidFill>
                <a:latin typeface="Arial" charset="0"/>
              </a:rPr>
              <a:t>Q</a:t>
            </a:r>
            <a:r>
              <a:rPr lang="en-GB" altLang="el-GR" sz="2800" b="1" baseline="-25000">
                <a:solidFill>
                  <a:srgbClr val="99FF33"/>
                </a:solidFill>
                <a:latin typeface="Arial" charset="0"/>
              </a:rPr>
              <a:t>b</a:t>
            </a:r>
            <a:r>
              <a:rPr lang="en-GB" altLang="el-GR" sz="2800">
                <a:solidFill>
                  <a:srgbClr val="99FF33"/>
                </a:solidFill>
                <a:latin typeface="Arial" charset="0"/>
              </a:rPr>
              <a:t> </a:t>
            </a:r>
            <a:r>
              <a:rPr lang="en-GB" altLang="el-GR" sz="2800">
                <a:latin typeface="Arial" charset="0"/>
              </a:rPr>
              <a:t>= </a:t>
            </a:r>
            <a:r>
              <a:rPr lang="el-GR" altLang="el-GR" sz="2800">
                <a:latin typeface="Arial" charset="0"/>
              </a:rPr>
              <a:t>2610</a:t>
            </a:r>
            <a:r>
              <a:rPr lang="en-GB" altLang="el-GR" sz="2800">
                <a:latin typeface="Arial" charset="0"/>
              </a:rPr>
              <a:t> Kcal</a:t>
            </a:r>
            <a:endParaRPr lang="el-GR" altLang="el-GR" sz="2800">
              <a:latin typeface="Arial" charset="0"/>
            </a:endParaRPr>
          </a:p>
        </p:txBody>
      </p:sp>
      <p:sp>
        <p:nvSpPr>
          <p:cNvPr id="105479" name="Text Box 11"/>
          <p:cNvSpPr txBox="1">
            <a:spLocks noChangeArrowheads="1"/>
          </p:cNvSpPr>
          <p:nvPr/>
        </p:nvSpPr>
        <p:spPr bwMode="auto">
          <a:xfrm>
            <a:off x="2195513" y="1484313"/>
            <a:ext cx="4248150" cy="366712"/>
          </a:xfrm>
          <a:prstGeom prst="rect">
            <a:avLst/>
          </a:prstGeom>
          <a:solidFill>
            <a:srgbClr val="99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buFontTx/>
              <a:buNone/>
            </a:pPr>
            <a:r>
              <a:rPr lang="el-GR" altLang="el-GR" sz="1800" i="1"/>
              <a:t>Έκλυση θερμότητας από τα προϊόντα</a:t>
            </a:r>
          </a:p>
        </p:txBody>
      </p:sp>
    </p:spTree>
    <p:extLst>
      <p:ext uri="{BB962C8B-B14F-4D97-AF65-F5344CB8AC3E}">
        <p14:creationId xmlns:p14="http://schemas.microsoft.com/office/powerpoint/2010/main" val="343564136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ext Box 6"/>
          <p:cNvSpPr txBox="1">
            <a:spLocks noChangeArrowheads="1"/>
          </p:cNvSpPr>
          <p:nvPr/>
        </p:nvSpPr>
        <p:spPr bwMode="auto">
          <a:xfrm>
            <a:off x="179388" y="1773238"/>
            <a:ext cx="33131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buFontTx/>
              <a:buNone/>
            </a:pPr>
            <a:r>
              <a:rPr lang="en-GB" altLang="el-GR" sz="2400" b="1">
                <a:solidFill>
                  <a:srgbClr val="99FF33"/>
                </a:solidFill>
                <a:latin typeface="Arial" charset="0"/>
              </a:rPr>
              <a:t>Q</a:t>
            </a:r>
            <a:r>
              <a:rPr lang="en-GB" altLang="el-GR" sz="2400" b="1" baseline="-25000">
                <a:solidFill>
                  <a:srgbClr val="99FF33"/>
                </a:solidFill>
                <a:latin typeface="Arial" charset="0"/>
              </a:rPr>
              <a:t>c</a:t>
            </a:r>
            <a:r>
              <a:rPr lang="en-GB" altLang="el-GR" sz="2400">
                <a:solidFill>
                  <a:srgbClr val="99FF33"/>
                </a:solidFill>
                <a:latin typeface="Arial" charset="0"/>
              </a:rPr>
              <a:t> </a:t>
            </a:r>
            <a:r>
              <a:rPr lang="en-GB" altLang="el-GR" sz="2400">
                <a:latin typeface="Arial" charset="0"/>
              </a:rPr>
              <a:t>= V * q * N</a:t>
            </a:r>
            <a:r>
              <a:rPr lang="en-GB" altLang="el-GR" sz="2400" baseline="-25000">
                <a:latin typeface="Arial" charset="0"/>
              </a:rPr>
              <a:t>vent</a:t>
            </a:r>
            <a:endParaRPr lang="el-GR" altLang="el-GR" sz="2400" baseline="-25000">
              <a:latin typeface="Arial" charset="0"/>
            </a:endParaRPr>
          </a:p>
        </p:txBody>
      </p:sp>
      <p:sp>
        <p:nvSpPr>
          <p:cNvPr id="106499" name="Text Box 7"/>
          <p:cNvSpPr txBox="1">
            <a:spLocks noChangeArrowheads="1"/>
          </p:cNvSpPr>
          <p:nvPr/>
        </p:nvSpPr>
        <p:spPr bwMode="auto">
          <a:xfrm>
            <a:off x="0" y="2420938"/>
            <a:ext cx="4032250" cy="8540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buFontTx/>
              <a:buNone/>
            </a:pPr>
            <a:r>
              <a:rPr lang="en-GB" altLang="el-GR" sz="2000">
                <a:solidFill>
                  <a:srgbClr val="000000"/>
                </a:solidFill>
                <a:latin typeface="Arial" charset="0"/>
              </a:rPr>
              <a:t>q = 16.9  </a:t>
            </a:r>
            <a:r>
              <a:rPr lang="el-GR" altLang="el-GR" sz="2000" i="1">
                <a:solidFill>
                  <a:srgbClr val="000000"/>
                </a:solidFill>
                <a:latin typeface="Arial" charset="0"/>
                <a:hlinkClick r:id="rId2" action="ppaction://hlinksldjump"/>
              </a:rPr>
              <a:t>από πίνακα</a:t>
            </a:r>
            <a:endParaRPr lang="en-GB" altLang="el-GR" sz="2000" i="1">
              <a:solidFill>
                <a:srgbClr val="000000"/>
              </a:solidFill>
              <a:latin typeface="Arial" charset="0"/>
            </a:endParaRPr>
          </a:p>
          <a:p>
            <a:pPr eaLnBrk="1" hangingPunct="1">
              <a:spcBef>
                <a:spcPct val="50000"/>
              </a:spcBef>
              <a:buClrTx/>
              <a:buSzTx/>
              <a:buFontTx/>
              <a:buNone/>
            </a:pPr>
            <a:r>
              <a:rPr lang="en-GB" altLang="el-GR" sz="2000" i="1">
                <a:solidFill>
                  <a:srgbClr val="000000"/>
                </a:solidFill>
                <a:latin typeface="Arial" charset="0"/>
              </a:rPr>
              <a:t>N</a:t>
            </a:r>
            <a:r>
              <a:rPr lang="en-GB" altLang="el-GR" sz="2000" i="1" baseline="-25000">
                <a:solidFill>
                  <a:srgbClr val="000000"/>
                </a:solidFill>
                <a:latin typeface="Arial" charset="0"/>
              </a:rPr>
              <a:t>vent</a:t>
            </a:r>
            <a:r>
              <a:rPr lang="en-GB" altLang="el-GR" sz="2000" i="1">
                <a:solidFill>
                  <a:srgbClr val="000000"/>
                </a:solidFill>
                <a:latin typeface="Arial" charset="0"/>
              </a:rPr>
              <a:t> = </a:t>
            </a:r>
            <a:r>
              <a:rPr lang="en-GB" altLang="el-GR" sz="2000">
                <a:solidFill>
                  <a:srgbClr val="000000"/>
                </a:solidFill>
                <a:latin typeface="Arial" charset="0"/>
              </a:rPr>
              <a:t>29</a:t>
            </a:r>
            <a:r>
              <a:rPr lang="en-GB" altLang="el-GR" sz="2000" i="1">
                <a:solidFill>
                  <a:srgbClr val="000000"/>
                </a:solidFill>
                <a:latin typeface="Arial" charset="0"/>
              </a:rPr>
              <a:t> </a:t>
            </a:r>
            <a:r>
              <a:rPr lang="el-GR" altLang="el-GR" sz="1800" i="1">
                <a:solidFill>
                  <a:srgbClr val="000000"/>
                </a:solidFill>
                <a:hlinkClick r:id="rId3" action="ppaction://hlinksldjump"/>
              </a:rPr>
              <a:t>από πίνακα</a:t>
            </a:r>
            <a:endParaRPr lang="el-GR" altLang="el-GR" sz="1800" i="1">
              <a:solidFill>
                <a:srgbClr val="000000"/>
              </a:solidFill>
            </a:endParaRPr>
          </a:p>
        </p:txBody>
      </p:sp>
      <p:sp>
        <p:nvSpPr>
          <p:cNvPr id="106500" name="Text Box 8"/>
          <p:cNvSpPr txBox="1">
            <a:spLocks noChangeArrowheads="1"/>
          </p:cNvSpPr>
          <p:nvPr/>
        </p:nvSpPr>
        <p:spPr bwMode="auto">
          <a:xfrm>
            <a:off x="539750" y="765175"/>
            <a:ext cx="7920038" cy="396875"/>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lr>
                <a:schemeClr val="hlink"/>
              </a:buClr>
              <a:buSzPct val="120000"/>
              <a:buChar char="•"/>
              <a:defRPr sz="3200">
                <a:solidFill>
                  <a:schemeClr val="tx1"/>
                </a:solidFill>
                <a:latin typeface="Tahoma" pitchFamily="34" charset="0"/>
              </a:defRPr>
            </a:lvl1pPr>
            <a:lvl2pPr marL="800100" indent="-342900" eaLnBrk="0" hangingPunct="0">
              <a:spcBef>
                <a:spcPct val="20000"/>
              </a:spcBef>
              <a:buFont typeface="Tahoma" pitchFamily="34" charset="0"/>
              <a:buChar char="–"/>
              <a:defRPr sz="2800">
                <a:solidFill>
                  <a:schemeClr val="tx1"/>
                </a:solidFill>
                <a:latin typeface="Tahoma" pitchFamily="34" charset="0"/>
              </a:defRPr>
            </a:lvl2pPr>
            <a:lvl3pPr marL="1257300" indent="-342900" eaLnBrk="0" hangingPunct="0">
              <a:spcBef>
                <a:spcPct val="20000"/>
              </a:spcBef>
              <a:buClr>
                <a:schemeClr val="hlink"/>
              </a:buClr>
              <a:buSzPct val="120000"/>
              <a:buChar char="•"/>
              <a:defRPr sz="2400">
                <a:solidFill>
                  <a:schemeClr val="tx1"/>
                </a:solidFill>
                <a:latin typeface="Tahoma" pitchFamily="34" charset="0"/>
              </a:defRPr>
            </a:lvl3pPr>
            <a:lvl4pPr marL="1714500" indent="-342900" eaLnBrk="0" hangingPunct="0">
              <a:spcBef>
                <a:spcPct val="20000"/>
              </a:spcBef>
              <a:buFont typeface="Tahoma" pitchFamily="34" charset="0"/>
              <a:buChar char="–"/>
              <a:defRPr sz="2000">
                <a:solidFill>
                  <a:schemeClr val="tx1"/>
                </a:solidFill>
                <a:latin typeface="Tahoma" pitchFamily="34" charset="0"/>
              </a:defRPr>
            </a:lvl4pPr>
            <a:lvl5pPr marL="2171700" indent="-3429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6289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30861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5433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40005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
                <a:srgbClr val="99FF33"/>
              </a:buClr>
              <a:buSzTx/>
              <a:buFont typeface="Wingdings" pitchFamily="2" charset="2"/>
              <a:buNone/>
            </a:pPr>
            <a:r>
              <a:rPr lang="el-GR" altLang="el-GR" sz="2000" b="1">
                <a:solidFill>
                  <a:srgbClr val="000000"/>
                </a:solidFill>
                <a:latin typeface="Comic Sans MS" pitchFamily="66" charset="0"/>
              </a:rPr>
              <a:t>Υπολογισμός των επιμέρους ψυκτικών φορτίων (</a:t>
            </a:r>
            <a:r>
              <a:rPr lang="en-GB" altLang="el-GR" sz="2000" b="1">
                <a:solidFill>
                  <a:srgbClr val="000000"/>
                </a:solidFill>
                <a:latin typeface="Comic Sans MS" pitchFamily="66" charset="0"/>
              </a:rPr>
              <a:t>Kcal/24</a:t>
            </a:r>
            <a:r>
              <a:rPr lang="el-GR" altLang="el-GR" sz="2000" b="1">
                <a:solidFill>
                  <a:srgbClr val="000000"/>
                </a:solidFill>
                <a:latin typeface="Comic Sans MS" pitchFamily="66" charset="0"/>
              </a:rPr>
              <a:t>ωρο)</a:t>
            </a:r>
          </a:p>
        </p:txBody>
      </p:sp>
      <p:sp>
        <p:nvSpPr>
          <p:cNvPr id="106501" name="Text Box 9"/>
          <p:cNvSpPr txBox="1">
            <a:spLocks noChangeArrowheads="1"/>
          </p:cNvSpPr>
          <p:nvPr/>
        </p:nvSpPr>
        <p:spPr bwMode="auto">
          <a:xfrm>
            <a:off x="250825" y="3573463"/>
            <a:ext cx="3527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buFontTx/>
              <a:buNone/>
            </a:pPr>
            <a:r>
              <a:rPr lang="en-GB" altLang="el-GR" sz="2400" b="1">
                <a:solidFill>
                  <a:srgbClr val="99FF33"/>
                </a:solidFill>
                <a:latin typeface="Arial" charset="0"/>
              </a:rPr>
              <a:t>Q</a:t>
            </a:r>
            <a:r>
              <a:rPr lang="en-GB" altLang="el-GR" sz="2400" b="1" baseline="-25000">
                <a:solidFill>
                  <a:srgbClr val="99FF33"/>
                </a:solidFill>
                <a:latin typeface="Arial" charset="0"/>
              </a:rPr>
              <a:t>C</a:t>
            </a:r>
            <a:r>
              <a:rPr lang="en-GB" altLang="el-GR" sz="2400">
                <a:solidFill>
                  <a:srgbClr val="99FF33"/>
                </a:solidFill>
                <a:latin typeface="Arial" charset="0"/>
              </a:rPr>
              <a:t> </a:t>
            </a:r>
            <a:r>
              <a:rPr lang="en-GB" altLang="el-GR" sz="2400">
                <a:latin typeface="Arial" charset="0"/>
              </a:rPr>
              <a:t>= 13.1 * 16.9 * 29</a:t>
            </a:r>
            <a:endParaRPr lang="el-GR" altLang="el-GR" sz="2400">
              <a:latin typeface="Arial" charset="0"/>
            </a:endParaRPr>
          </a:p>
        </p:txBody>
      </p:sp>
      <p:sp>
        <p:nvSpPr>
          <p:cNvPr id="106502" name="Text Box 10"/>
          <p:cNvSpPr txBox="1">
            <a:spLocks noChangeArrowheads="1"/>
          </p:cNvSpPr>
          <p:nvPr/>
        </p:nvSpPr>
        <p:spPr bwMode="auto">
          <a:xfrm>
            <a:off x="323850" y="4437063"/>
            <a:ext cx="35274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buFontTx/>
              <a:buNone/>
            </a:pPr>
            <a:r>
              <a:rPr lang="en-GB" altLang="el-GR" sz="2800" b="1">
                <a:solidFill>
                  <a:srgbClr val="99FF33"/>
                </a:solidFill>
                <a:latin typeface="Arial" charset="0"/>
              </a:rPr>
              <a:t>Q</a:t>
            </a:r>
            <a:r>
              <a:rPr lang="en-GB" altLang="el-GR" sz="2800" b="1" baseline="-25000">
                <a:solidFill>
                  <a:srgbClr val="99FF33"/>
                </a:solidFill>
                <a:latin typeface="Arial" charset="0"/>
              </a:rPr>
              <a:t>C</a:t>
            </a:r>
            <a:r>
              <a:rPr lang="en-GB" altLang="el-GR" sz="2800">
                <a:solidFill>
                  <a:srgbClr val="99FF33"/>
                </a:solidFill>
                <a:latin typeface="Arial" charset="0"/>
              </a:rPr>
              <a:t> </a:t>
            </a:r>
            <a:r>
              <a:rPr lang="en-GB" altLang="el-GR" sz="2800">
                <a:latin typeface="Arial" charset="0"/>
              </a:rPr>
              <a:t>= 6420 Kcal</a:t>
            </a:r>
            <a:endParaRPr lang="el-GR" altLang="el-GR" sz="2800">
              <a:latin typeface="Arial" charset="0"/>
            </a:endParaRPr>
          </a:p>
        </p:txBody>
      </p:sp>
      <p:sp>
        <p:nvSpPr>
          <p:cNvPr id="106503" name="Text Box 11"/>
          <p:cNvSpPr txBox="1">
            <a:spLocks noChangeArrowheads="1"/>
          </p:cNvSpPr>
          <p:nvPr/>
        </p:nvSpPr>
        <p:spPr bwMode="auto">
          <a:xfrm>
            <a:off x="323850" y="5589588"/>
            <a:ext cx="72009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400">
                <a:latin typeface="Comic Sans MS" pitchFamily="66" charset="0"/>
              </a:rPr>
              <a:t>Η θερμότητα που παράγεται λόγω στερεοποίησης είναι μηδέν </a:t>
            </a:r>
            <a:r>
              <a:rPr lang="en-GB" altLang="el-GR" sz="2400" b="1">
                <a:solidFill>
                  <a:srgbClr val="99FF33"/>
                </a:solidFill>
                <a:latin typeface="Comic Sans MS" pitchFamily="66" charset="0"/>
              </a:rPr>
              <a:t>Q</a:t>
            </a:r>
            <a:r>
              <a:rPr lang="en-GB" altLang="el-GR" sz="2400" b="1" baseline="-25000">
                <a:solidFill>
                  <a:srgbClr val="99FF33"/>
                </a:solidFill>
                <a:latin typeface="Comic Sans MS" pitchFamily="66" charset="0"/>
              </a:rPr>
              <a:t>d</a:t>
            </a:r>
            <a:r>
              <a:rPr lang="en-GB" altLang="el-GR" sz="2400" b="1">
                <a:solidFill>
                  <a:srgbClr val="99FF33"/>
                </a:solidFill>
                <a:latin typeface="Comic Sans MS" pitchFamily="66" charset="0"/>
              </a:rPr>
              <a:t> = 0</a:t>
            </a:r>
            <a:r>
              <a:rPr lang="en-GB" altLang="el-GR" sz="2400">
                <a:latin typeface="Comic Sans MS" pitchFamily="66" charset="0"/>
              </a:rPr>
              <a:t> </a:t>
            </a:r>
            <a:r>
              <a:rPr lang="el-GR" altLang="el-GR" sz="2400">
                <a:latin typeface="Comic Sans MS" pitchFamily="66" charset="0"/>
              </a:rPr>
              <a:t>αφού το προϊόν δεν θα καταψυχθεί</a:t>
            </a:r>
          </a:p>
        </p:txBody>
      </p:sp>
      <p:sp>
        <p:nvSpPr>
          <p:cNvPr id="106504" name="Text Box 12"/>
          <p:cNvSpPr txBox="1">
            <a:spLocks noChangeArrowheads="1"/>
          </p:cNvSpPr>
          <p:nvPr/>
        </p:nvSpPr>
        <p:spPr bwMode="auto">
          <a:xfrm>
            <a:off x="2195513" y="1341438"/>
            <a:ext cx="4897437" cy="366712"/>
          </a:xfrm>
          <a:prstGeom prst="rect">
            <a:avLst/>
          </a:prstGeom>
          <a:solidFill>
            <a:srgbClr val="99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buFontTx/>
              <a:buNone/>
            </a:pPr>
            <a:r>
              <a:rPr lang="el-GR" altLang="el-GR" sz="1800" i="1"/>
              <a:t>Έκλυση θερμότητας από την είσοδο αέρα</a:t>
            </a:r>
          </a:p>
        </p:txBody>
      </p:sp>
    </p:spTree>
    <p:extLst>
      <p:ext uri="{BB962C8B-B14F-4D97-AF65-F5344CB8AC3E}">
        <p14:creationId xmlns:p14="http://schemas.microsoft.com/office/powerpoint/2010/main" val="295497855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6"/>
          <p:cNvSpPr txBox="1">
            <a:spLocks noChangeArrowheads="1"/>
          </p:cNvSpPr>
          <p:nvPr/>
        </p:nvSpPr>
        <p:spPr bwMode="auto">
          <a:xfrm>
            <a:off x="179388" y="2638425"/>
            <a:ext cx="33131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buFontTx/>
              <a:buNone/>
            </a:pPr>
            <a:r>
              <a:rPr lang="en-GB" altLang="el-GR" sz="2400" b="1">
                <a:solidFill>
                  <a:srgbClr val="99FF33"/>
                </a:solidFill>
                <a:latin typeface="Arial" charset="0"/>
              </a:rPr>
              <a:t>Q</a:t>
            </a:r>
            <a:r>
              <a:rPr lang="en-GB" altLang="el-GR" sz="2400" b="1" baseline="-25000">
                <a:solidFill>
                  <a:srgbClr val="99FF33"/>
                </a:solidFill>
                <a:latin typeface="Arial" charset="0"/>
              </a:rPr>
              <a:t>e</a:t>
            </a:r>
            <a:r>
              <a:rPr lang="en-GB" altLang="el-GR" sz="2400">
                <a:solidFill>
                  <a:srgbClr val="99FF33"/>
                </a:solidFill>
                <a:latin typeface="Arial" charset="0"/>
              </a:rPr>
              <a:t> </a:t>
            </a:r>
            <a:r>
              <a:rPr lang="en-GB" altLang="el-GR" sz="2400">
                <a:latin typeface="Arial" charset="0"/>
              </a:rPr>
              <a:t>= M * q</a:t>
            </a:r>
            <a:r>
              <a:rPr lang="en-GB" altLang="el-GR" sz="2400" baseline="-25000">
                <a:latin typeface="Arial" charset="0"/>
              </a:rPr>
              <a:t>anap</a:t>
            </a:r>
            <a:endParaRPr lang="el-GR" altLang="el-GR" sz="2400" baseline="-25000">
              <a:latin typeface="Arial" charset="0"/>
            </a:endParaRPr>
          </a:p>
        </p:txBody>
      </p:sp>
      <p:sp>
        <p:nvSpPr>
          <p:cNvPr id="107523" name="Text Box 7"/>
          <p:cNvSpPr txBox="1">
            <a:spLocks noChangeArrowheads="1"/>
          </p:cNvSpPr>
          <p:nvPr/>
        </p:nvSpPr>
        <p:spPr bwMode="auto">
          <a:xfrm>
            <a:off x="0" y="3286125"/>
            <a:ext cx="3203575" cy="3968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buFontTx/>
              <a:buNone/>
            </a:pPr>
            <a:r>
              <a:rPr lang="en-GB" altLang="el-GR" sz="2000">
                <a:solidFill>
                  <a:srgbClr val="000000"/>
                </a:solidFill>
                <a:latin typeface="Arial" charset="0"/>
              </a:rPr>
              <a:t>q</a:t>
            </a:r>
            <a:r>
              <a:rPr lang="en-GB" altLang="el-GR" sz="2000" baseline="-25000">
                <a:solidFill>
                  <a:srgbClr val="000000"/>
                </a:solidFill>
                <a:latin typeface="Arial" charset="0"/>
              </a:rPr>
              <a:t>anap</a:t>
            </a:r>
            <a:r>
              <a:rPr lang="en-GB" altLang="el-GR" sz="2000">
                <a:solidFill>
                  <a:srgbClr val="000000"/>
                </a:solidFill>
                <a:latin typeface="Arial" charset="0"/>
              </a:rPr>
              <a:t> = 2560  </a:t>
            </a:r>
            <a:r>
              <a:rPr lang="el-GR" altLang="el-GR" sz="2000" i="1">
                <a:solidFill>
                  <a:srgbClr val="000000"/>
                </a:solidFill>
                <a:latin typeface="Arial" charset="0"/>
                <a:hlinkClick r:id="rId2" action="ppaction://hlinksldjump"/>
              </a:rPr>
              <a:t>από πίνακα</a:t>
            </a:r>
            <a:endParaRPr lang="en-GB" altLang="el-GR" sz="2000" i="1">
              <a:solidFill>
                <a:srgbClr val="000000"/>
              </a:solidFill>
              <a:latin typeface="Arial" charset="0"/>
            </a:endParaRPr>
          </a:p>
        </p:txBody>
      </p:sp>
      <p:sp>
        <p:nvSpPr>
          <p:cNvPr id="107524" name="Text Box 8"/>
          <p:cNvSpPr txBox="1">
            <a:spLocks noChangeArrowheads="1"/>
          </p:cNvSpPr>
          <p:nvPr/>
        </p:nvSpPr>
        <p:spPr bwMode="auto">
          <a:xfrm>
            <a:off x="539750" y="981075"/>
            <a:ext cx="7920038" cy="396875"/>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lr>
                <a:schemeClr val="hlink"/>
              </a:buClr>
              <a:buSzPct val="120000"/>
              <a:buChar char="•"/>
              <a:defRPr sz="3200">
                <a:solidFill>
                  <a:schemeClr val="tx1"/>
                </a:solidFill>
                <a:latin typeface="Tahoma" pitchFamily="34" charset="0"/>
              </a:defRPr>
            </a:lvl1pPr>
            <a:lvl2pPr marL="800100" indent="-342900" eaLnBrk="0" hangingPunct="0">
              <a:spcBef>
                <a:spcPct val="20000"/>
              </a:spcBef>
              <a:buFont typeface="Tahoma" pitchFamily="34" charset="0"/>
              <a:buChar char="–"/>
              <a:defRPr sz="2800">
                <a:solidFill>
                  <a:schemeClr val="tx1"/>
                </a:solidFill>
                <a:latin typeface="Tahoma" pitchFamily="34" charset="0"/>
              </a:defRPr>
            </a:lvl2pPr>
            <a:lvl3pPr marL="1257300" indent="-342900" eaLnBrk="0" hangingPunct="0">
              <a:spcBef>
                <a:spcPct val="20000"/>
              </a:spcBef>
              <a:buClr>
                <a:schemeClr val="hlink"/>
              </a:buClr>
              <a:buSzPct val="120000"/>
              <a:buChar char="•"/>
              <a:defRPr sz="2400">
                <a:solidFill>
                  <a:schemeClr val="tx1"/>
                </a:solidFill>
                <a:latin typeface="Tahoma" pitchFamily="34" charset="0"/>
              </a:defRPr>
            </a:lvl3pPr>
            <a:lvl4pPr marL="1714500" indent="-342900" eaLnBrk="0" hangingPunct="0">
              <a:spcBef>
                <a:spcPct val="20000"/>
              </a:spcBef>
              <a:buFont typeface="Tahoma" pitchFamily="34" charset="0"/>
              <a:buChar char="–"/>
              <a:defRPr sz="2000">
                <a:solidFill>
                  <a:schemeClr val="tx1"/>
                </a:solidFill>
                <a:latin typeface="Tahoma" pitchFamily="34" charset="0"/>
              </a:defRPr>
            </a:lvl4pPr>
            <a:lvl5pPr marL="2171700" indent="-3429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6289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30861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5433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40005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
                <a:srgbClr val="99FF33"/>
              </a:buClr>
              <a:buSzTx/>
              <a:buFont typeface="Wingdings" pitchFamily="2" charset="2"/>
              <a:buNone/>
            </a:pPr>
            <a:r>
              <a:rPr lang="el-GR" altLang="el-GR" sz="2000" b="1">
                <a:solidFill>
                  <a:srgbClr val="000000"/>
                </a:solidFill>
                <a:latin typeface="Comic Sans MS" pitchFamily="66" charset="0"/>
              </a:rPr>
              <a:t>Υπολογισμός των επιμέρους ψυκτικών φορτίων (</a:t>
            </a:r>
            <a:r>
              <a:rPr lang="en-GB" altLang="el-GR" sz="2000" b="1">
                <a:solidFill>
                  <a:srgbClr val="000000"/>
                </a:solidFill>
                <a:latin typeface="Comic Sans MS" pitchFamily="66" charset="0"/>
              </a:rPr>
              <a:t>Kcal/24</a:t>
            </a:r>
            <a:r>
              <a:rPr lang="el-GR" altLang="el-GR" sz="2000" b="1">
                <a:solidFill>
                  <a:srgbClr val="000000"/>
                </a:solidFill>
                <a:latin typeface="Comic Sans MS" pitchFamily="66" charset="0"/>
              </a:rPr>
              <a:t>ωρο)</a:t>
            </a:r>
          </a:p>
        </p:txBody>
      </p:sp>
      <p:sp>
        <p:nvSpPr>
          <p:cNvPr id="107525" name="Text Box 9"/>
          <p:cNvSpPr txBox="1">
            <a:spLocks noChangeArrowheads="1"/>
          </p:cNvSpPr>
          <p:nvPr/>
        </p:nvSpPr>
        <p:spPr bwMode="auto">
          <a:xfrm>
            <a:off x="250825" y="3933825"/>
            <a:ext cx="3527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buFontTx/>
              <a:buNone/>
            </a:pPr>
            <a:r>
              <a:rPr lang="en-GB" altLang="el-GR" sz="2400" b="1">
                <a:solidFill>
                  <a:srgbClr val="99FF33"/>
                </a:solidFill>
                <a:latin typeface="Arial" charset="0"/>
              </a:rPr>
              <a:t>Q</a:t>
            </a:r>
            <a:r>
              <a:rPr lang="en-GB" altLang="el-GR" sz="2400" b="1" baseline="-25000">
                <a:solidFill>
                  <a:srgbClr val="99FF33"/>
                </a:solidFill>
                <a:latin typeface="Arial" charset="0"/>
              </a:rPr>
              <a:t>e</a:t>
            </a:r>
            <a:r>
              <a:rPr lang="en-GB" altLang="el-GR" sz="2400">
                <a:solidFill>
                  <a:srgbClr val="99FF33"/>
                </a:solidFill>
                <a:latin typeface="Arial" charset="0"/>
              </a:rPr>
              <a:t> </a:t>
            </a:r>
            <a:r>
              <a:rPr lang="en-GB" altLang="el-GR" sz="2400">
                <a:latin typeface="Arial" charset="0"/>
              </a:rPr>
              <a:t>= 200 * 2</a:t>
            </a:r>
            <a:r>
              <a:rPr lang="el-GR" altLang="el-GR" sz="2400">
                <a:latin typeface="Arial" charset="0"/>
              </a:rPr>
              <a:t>.</a:t>
            </a:r>
            <a:r>
              <a:rPr lang="en-GB" altLang="el-GR" sz="2400">
                <a:latin typeface="Arial" charset="0"/>
              </a:rPr>
              <a:t>56</a:t>
            </a:r>
            <a:endParaRPr lang="el-GR" altLang="el-GR" sz="2400">
              <a:latin typeface="Arial" charset="0"/>
            </a:endParaRPr>
          </a:p>
        </p:txBody>
      </p:sp>
      <p:sp>
        <p:nvSpPr>
          <p:cNvPr id="107526" name="Text Box 10"/>
          <p:cNvSpPr txBox="1">
            <a:spLocks noChangeArrowheads="1"/>
          </p:cNvSpPr>
          <p:nvPr/>
        </p:nvSpPr>
        <p:spPr bwMode="auto">
          <a:xfrm>
            <a:off x="179388" y="4581525"/>
            <a:ext cx="35274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buFontTx/>
              <a:buNone/>
            </a:pPr>
            <a:r>
              <a:rPr lang="en-GB" altLang="el-GR" sz="2800" b="1">
                <a:solidFill>
                  <a:srgbClr val="99FF33"/>
                </a:solidFill>
                <a:latin typeface="Arial" charset="0"/>
              </a:rPr>
              <a:t>Q</a:t>
            </a:r>
            <a:r>
              <a:rPr lang="en-GB" altLang="el-GR" sz="2800" b="1" baseline="-25000">
                <a:solidFill>
                  <a:srgbClr val="99FF33"/>
                </a:solidFill>
                <a:latin typeface="Arial" charset="0"/>
              </a:rPr>
              <a:t>e</a:t>
            </a:r>
            <a:r>
              <a:rPr lang="en-GB" altLang="el-GR" sz="2800">
                <a:solidFill>
                  <a:srgbClr val="99FF33"/>
                </a:solidFill>
                <a:latin typeface="Arial" charset="0"/>
              </a:rPr>
              <a:t> </a:t>
            </a:r>
            <a:r>
              <a:rPr lang="en-GB" altLang="el-GR" sz="2800">
                <a:latin typeface="Arial" charset="0"/>
              </a:rPr>
              <a:t>= 512 Kcal</a:t>
            </a:r>
            <a:endParaRPr lang="el-GR" altLang="el-GR" sz="2800">
              <a:latin typeface="Arial" charset="0"/>
            </a:endParaRPr>
          </a:p>
        </p:txBody>
      </p:sp>
      <p:sp>
        <p:nvSpPr>
          <p:cNvPr id="107527" name="Text Box 15"/>
          <p:cNvSpPr txBox="1">
            <a:spLocks noChangeArrowheads="1"/>
          </p:cNvSpPr>
          <p:nvPr/>
        </p:nvSpPr>
        <p:spPr bwMode="auto">
          <a:xfrm>
            <a:off x="4932363" y="2565400"/>
            <a:ext cx="33131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buFontTx/>
              <a:buNone/>
            </a:pPr>
            <a:r>
              <a:rPr lang="en-GB" altLang="el-GR" sz="2400" b="1">
                <a:solidFill>
                  <a:srgbClr val="99FF33"/>
                </a:solidFill>
                <a:latin typeface="Arial" charset="0"/>
              </a:rPr>
              <a:t>Q</a:t>
            </a:r>
            <a:r>
              <a:rPr lang="en-GB" altLang="el-GR" sz="2400" b="1" baseline="-25000">
                <a:solidFill>
                  <a:srgbClr val="99FF33"/>
                </a:solidFill>
                <a:latin typeface="Arial" charset="0"/>
              </a:rPr>
              <a:t>f</a:t>
            </a:r>
            <a:r>
              <a:rPr lang="en-GB" altLang="el-GR" sz="2400">
                <a:solidFill>
                  <a:srgbClr val="99FF33"/>
                </a:solidFill>
                <a:latin typeface="Arial" charset="0"/>
              </a:rPr>
              <a:t> </a:t>
            </a:r>
            <a:r>
              <a:rPr lang="en-GB" altLang="el-GR" sz="2400">
                <a:latin typeface="Arial" charset="0"/>
              </a:rPr>
              <a:t>= N</a:t>
            </a:r>
            <a:r>
              <a:rPr lang="en-GB" altLang="el-GR" sz="2400" baseline="-25000">
                <a:latin typeface="Arial" charset="0"/>
              </a:rPr>
              <a:t>per</a:t>
            </a:r>
            <a:r>
              <a:rPr lang="en-GB" altLang="el-GR" sz="2400">
                <a:latin typeface="Arial" charset="0"/>
              </a:rPr>
              <a:t> * H *  q</a:t>
            </a:r>
            <a:r>
              <a:rPr lang="en-GB" altLang="el-GR" sz="2400" baseline="-25000">
                <a:latin typeface="Arial" charset="0"/>
              </a:rPr>
              <a:t>per</a:t>
            </a:r>
            <a:endParaRPr lang="el-GR" altLang="el-GR" sz="2400" baseline="-25000">
              <a:latin typeface="Arial" charset="0"/>
            </a:endParaRPr>
          </a:p>
        </p:txBody>
      </p:sp>
      <p:sp>
        <p:nvSpPr>
          <p:cNvPr id="107528" name="Text Box 16"/>
          <p:cNvSpPr txBox="1">
            <a:spLocks noChangeArrowheads="1"/>
          </p:cNvSpPr>
          <p:nvPr/>
        </p:nvSpPr>
        <p:spPr bwMode="auto">
          <a:xfrm>
            <a:off x="4752975" y="3213100"/>
            <a:ext cx="3203575" cy="3968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buFontTx/>
              <a:buNone/>
            </a:pPr>
            <a:r>
              <a:rPr lang="en-GB" altLang="el-GR" sz="2000">
                <a:solidFill>
                  <a:srgbClr val="000000"/>
                </a:solidFill>
                <a:latin typeface="Arial" charset="0"/>
              </a:rPr>
              <a:t>q</a:t>
            </a:r>
            <a:r>
              <a:rPr lang="en-GB" altLang="el-GR" sz="2000" baseline="-25000">
                <a:solidFill>
                  <a:srgbClr val="000000"/>
                </a:solidFill>
                <a:latin typeface="Arial" charset="0"/>
              </a:rPr>
              <a:t>per</a:t>
            </a:r>
            <a:r>
              <a:rPr lang="en-GB" altLang="el-GR" sz="2000">
                <a:solidFill>
                  <a:srgbClr val="000000"/>
                </a:solidFill>
                <a:latin typeface="Arial" charset="0"/>
              </a:rPr>
              <a:t> = 207  </a:t>
            </a:r>
            <a:r>
              <a:rPr lang="el-GR" altLang="el-GR" sz="2000" i="1">
                <a:solidFill>
                  <a:srgbClr val="000000"/>
                </a:solidFill>
                <a:latin typeface="Arial" charset="0"/>
                <a:hlinkClick r:id="rId3" action="ppaction://hlinksldjump"/>
              </a:rPr>
              <a:t>από πίνακα</a:t>
            </a:r>
            <a:endParaRPr lang="en-GB" altLang="el-GR" sz="2000" i="1">
              <a:solidFill>
                <a:srgbClr val="000000"/>
              </a:solidFill>
              <a:latin typeface="Arial" charset="0"/>
            </a:endParaRPr>
          </a:p>
        </p:txBody>
      </p:sp>
      <p:sp>
        <p:nvSpPr>
          <p:cNvPr id="107529" name="Text Box 17"/>
          <p:cNvSpPr txBox="1">
            <a:spLocks noChangeArrowheads="1"/>
          </p:cNvSpPr>
          <p:nvPr/>
        </p:nvSpPr>
        <p:spPr bwMode="auto">
          <a:xfrm>
            <a:off x="5003800" y="3860800"/>
            <a:ext cx="3527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buFontTx/>
              <a:buNone/>
            </a:pPr>
            <a:r>
              <a:rPr lang="en-GB" altLang="el-GR" sz="2400" b="1">
                <a:solidFill>
                  <a:srgbClr val="99FF33"/>
                </a:solidFill>
                <a:latin typeface="Arial" charset="0"/>
              </a:rPr>
              <a:t>Q</a:t>
            </a:r>
            <a:r>
              <a:rPr lang="en-GB" altLang="el-GR" sz="2400" b="1" baseline="-25000">
                <a:solidFill>
                  <a:srgbClr val="99FF33"/>
                </a:solidFill>
                <a:latin typeface="Arial" charset="0"/>
              </a:rPr>
              <a:t>f</a:t>
            </a:r>
            <a:r>
              <a:rPr lang="en-GB" altLang="el-GR" sz="2400">
                <a:solidFill>
                  <a:srgbClr val="99FF33"/>
                </a:solidFill>
                <a:latin typeface="Arial" charset="0"/>
              </a:rPr>
              <a:t> </a:t>
            </a:r>
            <a:r>
              <a:rPr lang="en-GB" altLang="el-GR" sz="2400">
                <a:latin typeface="Arial" charset="0"/>
              </a:rPr>
              <a:t>= 1 * 4 * 207</a:t>
            </a:r>
            <a:endParaRPr lang="el-GR" altLang="el-GR" sz="2400">
              <a:latin typeface="Arial" charset="0"/>
            </a:endParaRPr>
          </a:p>
        </p:txBody>
      </p:sp>
      <p:sp>
        <p:nvSpPr>
          <p:cNvPr id="107530" name="Text Box 18"/>
          <p:cNvSpPr txBox="1">
            <a:spLocks noChangeArrowheads="1"/>
          </p:cNvSpPr>
          <p:nvPr/>
        </p:nvSpPr>
        <p:spPr bwMode="auto">
          <a:xfrm>
            <a:off x="4932363" y="4508500"/>
            <a:ext cx="35274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buFontTx/>
              <a:buNone/>
            </a:pPr>
            <a:r>
              <a:rPr lang="en-GB" altLang="el-GR" sz="2800" b="1">
                <a:solidFill>
                  <a:srgbClr val="99FF33"/>
                </a:solidFill>
                <a:latin typeface="Arial" charset="0"/>
              </a:rPr>
              <a:t>Q</a:t>
            </a:r>
            <a:r>
              <a:rPr lang="en-GB" altLang="el-GR" sz="2800" b="1" baseline="-25000">
                <a:solidFill>
                  <a:srgbClr val="99FF33"/>
                </a:solidFill>
                <a:latin typeface="Arial" charset="0"/>
              </a:rPr>
              <a:t>f</a:t>
            </a:r>
            <a:r>
              <a:rPr lang="en-GB" altLang="el-GR" sz="2800">
                <a:solidFill>
                  <a:srgbClr val="99FF33"/>
                </a:solidFill>
                <a:latin typeface="Arial" charset="0"/>
              </a:rPr>
              <a:t> </a:t>
            </a:r>
            <a:r>
              <a:rPr lang="en-GB" altLang="el-GR" sz="2800">
                <a:latin typeface="Arial" charset="0"/>
              </a:rPr>
              <a:t>= 828 Kcal</a:t>
            </a:r>
            <a:endParaRPr lang="el-GR" altLang="el-GR" sz="2800">
              <a:latin typeface="Arial" charset="0"/>
            </a:endParaRPr>
          </a:p>
        </p:txBody>
      </p:sp>
      <p:sp>
        <p:nvSpPr>
          <p:cNvPr id="107531" name="Line 19"/>
          <p:cNvSpPr>
            <a:spLocks noChangeShapeType="1"/>
          </p:cNvSpPr>
          <p:nvPr/>
        </p:nvSpPr>
        <p:spPr bwMode="auto">
          <a:xfrm>
            <a:off x="3924300" y="1557338"/>
            <a:ext cx="0" cy="3671887"/>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107532" name="Text Box 20"/>
          <p:cNvSpPr txBox="1">
            <a:spLocks noChangeArrowheads="1"/>
          </p:cNvSpPr>
          <p:nvPr/>
        </p:nvSpPr>
        <p:spPr bwMode="auto">
          <a:xfrm>
            <a:off x="468313" y="1628775"/>
            <a:ext cx="3132137" cy="641350"/>
          </a:xfrm>
          <a:prstGeom prst="rect">
            <a:avLst/>
          </a:prstGeom>
          <a:solidFill>
            <a:srgbClr val="99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1800" i="1"/>
              <a:t>Έκλυση θερμότητας από την αναπνοή των προϊόντων</a:t>
            </a:r>
          </a:p>
        </p:txBody>
      </p:sp>
      <p:sp>
        <p:nvSpPr>
          <p:cNvPr id="107533" name="Text Box 21"/>
          <p:cNvSpPr txBox="1">
            <a:spLocks noChangeArrowheads="1"/>
          </p:cNvSpPr>
          <p:nvPr/>
        </p:nvSpPr>
        <p:spPr bwMode="auto">
          <a:xfrm>
            <a:off x="4643438" y="1557338"/>
            <a:ext cx="3132137" cy="641350"/>
          </a:xfrm>
          <a:prstGeom prst="rect">
            <a:avLst/>
          </a:prstGeom>
          <a:solidFill>
            <a:srgbClr val="99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1800" i="1"/>
              <a:t>Έκλυση θερμότητας από εργαζόμενους στο θάλαμο</a:t>
            </a:r>
          </a:p>
        </p:txBody>
      </p:sp>
    </p:spTree>
    <p:extLst>
      <p:ext uri="{BB962C8B-B14F-4D97-AF65-F5344CB8AC3E}">
        <p14:creationId xmlns:p14="http://schemas.microsoft.com/office/powerpoint/2010/main" val="407890437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ext Box 6"/>
          <p:cNvSpPr txBox="1">
            <a:spLocks noChangeArrowheads="1"/>
          </p:cNvSpPr>
          <p:nvPr/>
        </p:nvSpPr>
        <p:spPr bwMode="auto">
          <a:xfrm>
            <a:off x="179388" y="2493963"/>
            <a:ext cx="33131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buFontTx/>
              <a:buNone/>
            </a:pPr>
            <a:r>
              <a:rPr lang="en-GB" altLang="el-GR" sz="2400" b="1">
                <a:solidFill>
                  <a:srgbClr val="99FF33"/>
                </a:solidFill>
                <a:latin typeface="Arial" charset="0"/>
              </a:rPr>
              <a:t>Q</a:t>
            </a:r>
            <a:r>
              <a:rPr lang="en-GB" altLang="el-GR" sz="2400" b="1" baseline="-25000">
                <a:solidFill>
                  <a:srgbClr val="99FF33"/>
                </a:solidFill>
                <a:latin typeface="Arial" charset="0"/>
              </a:rPr>
              <a:t>g</a:t>
            </a:r>
            <a:r>
              <a:rPr lang="en-GB" altLang="el-GR" sz="2400">
                <a:solidFill>
                  <a:srgbClr val="99FF33"/>
                </a:solidFill>
                <a:latin typeface="Arial" charset="0"/>
              </a:rPr>
              <a:t> </a:t>
            </a:r>
            <a:r>
              <a:rPr lang="en-GB" altLang="el-GR" sz="2400">
                <a:latin typeface="Arial" charset="0"/>
              </a:rPr>
              <a:t>= N</a:t>
            </a:r>
            <a:r>
              <a:rPr lang="en-GB" altLang="el-GR" sz="2400" baseline="-25000">
                <a:latin typeface="Arial" charset="0"/>
              </a:rPr>
              <a:t>lamp</a:t>
            </a:r>
            <a:r>
              <a:rPr lang="en-GB" altLang="el-GR" sz="2400">
                <a:latin typeface="Arial" charset="0"/>
              </a:rPr>
              <a:t> * H * W</a:t>
            </a:r>
            <a:endParaRPr lang="el-GR" altLang="el-GR" sz="2400" baseline="-25000">
              <a:latin typeface="Arial" charset="0"/>
            </a:endParaRPr>
          </a:p>
        </p:txBody>
      </p:sp>
      <p:sp>
        <p:nvSpPr>
          <p:cNvPr id="108547" name="Text Box 8"/>
          <p:cNvSpPr txBox="1">
            <a:spLocks noChangeArrowheads="1"/>
          </p:cNvSpPr>
          <p:nvPr/>
        </p:nvSpPr>
        <p:spPr bwMode="auto">
          <a:xfrm>
            <a:off x="539750" y="981075"/>
            <a:ext cx="7920038" cy="396875"/>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lr>
                <a:schemeClr val="hlink"/>
              </a:buClr>
              <a:buSzPct val="120000"/>
              <a:buChar char="•"/>
              <a:defRPr sz="3200">
                <a:solidFill>
                  <a:schemeClr val="tx1"/>
                </a:solidFill>
                <a:latin typeface="Tahoma" pitchFamily="34" charset="0"/>
              </a:defRPr>
            </a:lvl1pPr>
            <a:lvl2pPr marL="800100" indent="-342900" eaLnBrk="0" hangingPunct="0">
              <a:spcBef>
                <a:spcPct val="20000"/>
              </a:spcBef>
              <a:buFont typeface="Tahoma" pitchFamily="34" charset="0"/>
              <a:buChar char="–"/>
              <a:defRPr sz="2800">
                <a:solidFill>
                  <a:schemeClr val="tx1"/>
                </a:solidFill>
                <a:latin typeface="Tahoma" pitchFamily="34" charset="0"/>
              </a:defRPr>
            </a:lvl2pPr>
            <a:lvl3pPr marL="1257300" indent="-342900" eaLnBrk="0" hangingPunct="0">
              <a:spcBef>
                <a:spcPct val="20000"/>
              </a:spcBef>
              <a:buClr>
                <a:schemeClr val="hlink"/>
              </a:buClr>
              <a:buSzPct val="120000"/>
              <a:buChar char="•"/>
              <a:defRPr sz="2400">
                <a:solidFill>
                  <a:schemeClr val="tx1"/>
                </a:solidFill>
                <a:latin typeface="Tahoma" pitchFamily="34" charset="0"/>
              </a:defRPr>
            </a:lvl3pPr>
            <a:lvl4pPr marL="1714500" indent="-342900" eaLnBrk="0" hangingPunct="0">
              <a:spcBef>
                <a:spcPct val="20000"/>
              </a:spcBef>
              <a:buFont typeface="Tahoma" pitchFamily="34" charset="0"/>
              <a:buChar char="–"/>
              <a:defRPr sz="2000">
                <a:solidFill>
                  <a:schemeClr val="tx1"/>
                </a:solidFill>
                <a:latin typeface="Tahoma" pitchFamily="34" charset="0"/>
              </a:defRPr>
            </a:lvl4pPr>
            <a:lvl5pPr marL="2171700" indent="-3429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6289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30861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5433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40005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
                <a:srgbClr val="99FF33"/>
              </a:buClr>
              <a:buSzTx/>
              <a:buFont typeface="Wingdings" pitchFamily="2" charset="2"/>
              <a:buNone/>
            </a:pPr>
            <a:r>
              <a:rPr lang="el-GR" altLang="el-GR" sz="2000" b="1">
                <a:solidFill>
                  <a:srgbClr val="000000"/>
                </a:solidFill>
                <a:latin typeface="Comic Sans MS" pitchFamily="66" charset="0"/>
              </a:rPr>
              <a:t>Υπολογισμός των επιμέρους ψυκτικών φορτίων (</a:t>
            </a:r>
            <a:r>
              <a:rPr lang="en-GB" altLang="el-GR" sz="2000" b="1">
                <a:solidFill>
                  <a:srgbClr val="000000"/>
                </a:solidFill>
                <a:latin typeface="Comic Sans MS" pitchFamily="66" charset="0"/>
              </a:rPr>
              <a:t>Kcal/24</a:t>
            </a:r>
            <a:r>
              <a:rPr lang="el-GR" altLang="el-GR" sz="2000" b="1">
                <a:solidFill>
                  <a:srgbClr val="000000"/>
                </a:solidFill>
                <a:latin typeface="Comic Sans MS" pitchFamily="66" charset="0"/>
              </a:rPr>
              <a:t>ωρο)</a:t>
            </a:r>
          </a:p>
        </p:txBody>
      </p:sp>
      <p:sp>
        <p:nvSpPr>
          <p:cNvPr id="108548" name="Text Box 9"/>
          <p:cNvSpPr txBox="1">
            <a:spLocks noChangeArrowheads="1"/>
          </p:cNvSpPr>
          <p:nvPr/>
        </p:nvSpPr>
        <p:spPr bwMode="auto">
          <a:xfrm>
            <a:off x="0" y="3862388"/>
            <a:ext cx="3527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buFontTx/>
              <a:buNone/>
            </a:pPr>
            <a:r>
              <a:rPr lang="en-GB" altLang="el-GR" sz="2400" b="1">
                <a:solidFill>
                  <a:srgbClr val="99FF33"/>
                </a:solidFill>
                <a:latin typeface="Arial" charset="0"/>
              </a:rPr>
              <a:t>Q</a:t>
            </a:r>
            <a:r>
              <a:rPr lang="en-GB" altLang="el-GR" sz="2400" b="1" baseline="-25000">
                <a:solidFill>
                  <a:srgbClr val="99FF33"/>
                </a:solidFill>
                <a:latin typeface="Arial" charset="0"/>
              </a:rPr>
              <a:t>e</a:t>
            </a:r>
            <a:r>
              <a:rPr lang="en-GB" altLang="el-GR" sz="2400">
                <a:solidFill>
                  <a:srgbClr val="99FF33"/>
                </a:solidFill>
                <a:latin typeface="Arial" charset="0"/>
              </a:rPr>
              <a:t> </a:t>
            </a:r>
            <a:r>
              <a:rPr lang="en-GB" altLang="el-GR" sz="2400">
                <a:latin typeface="Arial" charset="0"/>
              </a:rPr>
              <a:t>= 2* 4 * 60 * 0.86</a:t>
            </a:r>
            <a:endParaRPr lang="el-GR" altLang="el-GR" sz="2400">
              <a:latin typeface="Arial" charset="0"/>
            </a:endParaRPr>
          </a:p>
        </p:txBody>
      </p:sp>
      <p:sp>
        <p:nvSpPr>
          <p:cNvPr id="108549" name="Text Box 10"/>
          <p:cNvSpPr txBox="1">
            <a:spLocks noChangeArrowheads="1"/>
          </p:cNvSpPr>
          <p:nvPr/>
        </p:nvSpPr>
        <p:spPr bwMode="auto">
          <a:xfrm>
            <a:off x="179388" y="4437063"/>
            <a:ext cx="35274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buFontTx/>
              <a:buNone/>
            </a:pPr>
            <a:r>
              <a:rPr lang="en-GB" altLang="el-GR" sz="2800" b="1">
                <a:solidFill>
                  <a:srgbClr val="99FF33"/>
                </a:solidFill>
                <a:latin typeface="Arial" charset="0"/>
              </a:rPr>
              <a:t>Q</a:t>
            </a:r>
            <a:r>
              <a:rPr lang="en-GB" altLang="el-GR" sz="2800" b="1" baseline="-25000">
                <a:solidFill>
                  <a:srgbClr val="99FF33"/>
                </a:solidFill>
                <a:latin typeface="Arial" charset="0"/>
              </a:rPr>
              <a:t>e</a:t>
            </a:r>
            <a:r>
              <a:rPr lang="en-GB" altLang="el-GR" sz="2800">
                <a:solidFill>
                  <a:srgbClr val="99FF33"/>
                </a:solidFill>
                <a:latin typeface="Arial" charset="0"/>
              </a:rPr>
              <a:t> </a:t>
            </a:r>
            <a:r>
              <a:rPr lang="en-GB" altLang="el-GR" sz="2800">
                <a:latin typeface="Arial" charset="0"/>
              </a:rPr>
              <a:t>= </a:t>
            </a:r>
            <a:r>
              <a:rPr lang="el-GR" altLang="el-GR" sz="2800">
                <a:latin typeface="Arial" charset="0"/>
              </a:rPr>
              <a:t>413</a:t>
            </a:r>
            <a:r>
              <a:rPr lang="en-GB" altLang="el-GR" sz="2800">
                <a:latin typeface="Arial" charset="0"/>
              </a:rPr>
              <a:t> Kcal</a:t>
            </a:r>
            <a:endParaRPr lang="el-GR" altLang="el-GR" sz="2800">
              <a:latin typeface="Arial" charset="0"/>
            </a:endParaRPr>
          </a:p>
        </p:txBody>
      </p:sp>
      <p:sp>
        <p:nvSpPr>
          <p:cNvPr id="108550" name="Text Box 11"/>
          <p:cNvSpPr txBox="1">
            <a:spLocks noChangeArrowheads="1"/>
          </p:cNvSpPr>
          <p:nvPr/>
        </p:nvSpPr>
        <p:spPr bwMode="auto">
          <a:xfrm>
            <a:off x="4859338" y="2708275"/>
            <a:ext cx="33131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buFontTx/>
              <a:buNone/>
            </a:pPr>
            <a:r>
              <a:rPr lang="en-GB" altLang="el-GR" sz="2400" b="1">
                <a:solidFill>
                  <a:srgbClr val="99FF33"/>
                </a:solidFill>
                <a:latin typeface="Arial" charset="0"/>
              </a:rPr>
              <a:t>Q</a:t>
            </a:r>
            <a:r>
              <a:rPr lang="en-GB" altLang="el-GR" sz="2400" b="1" baseline="-25000">
                <a:solidFill>
                  <a:srgbClr val="99FF33"/>
                </a:solidFill>
                <a:latin typeface="Arial" charset="0"/>
              </a:rPr>
              <a:t>h</a:t>
            </a:r>
            <a:r>
              <a:rPr lang="en-GB" altLang="el-GR" sz="2400">
                <a:solidFill>
                  <a:srgbClr val="99FF33"/>
                </a:solidFill>
                <a:latin typeface="Arial" charset="0"/>
              </a:rPr>
              <a:t> </a:t>
            </a:r>
            <a:r>
              <a:rPr lang="en-GB" altLang="el-GR" sz="2400">
                <a:latin typeface="Arial" charset="0"/>
              </a:rPr>
              <a:t>= </a:t>
            </a:r>
            <a:r>
              <a:rPr lang="el-GR" altLang="el-GR" sz="2400">
                <a:latin typeface="Arial" charset="0"/>
              </a:rPr>
              <a:t>0</a:t>
            </a:r>
            <a:endParaRPr lang="el-GR" altLang="el-GR" sz="2400" baseline="-25000">
              <a:latin typeface="Arial" charset="0"/>
            </a:endParaRPr>
          </a:p>
        </p:txBody>
      </p:sp>
      <p:sp>
        <p:nvSpPr>
          <p:cNvPr id="108551" name="Line 15"/>
          <p:cNvSpPr>
            <a:spLocks noChangeShapeType="1"/>
          </p:cNvSpPr>
          <p:nvPr/>
        </p:nvSpPr>
        <p:spPr bwMode="auto">
          <a:xfrm>
            <a:off x="3779838" y="1557338"/>
            <a:ext cx="0" cy="3671887"/>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108552" name="Text Box 16"/>
          <p:cNvSpPr txBox="1">
            <a:spLocks noChangeArrowheads="1"/>
          </p:cNvSpPr>
          <p:nvPr/>
        </p:nvSpPr>
        <p:spPr bwMode="auto">
          <a:xfrm>
            <a:off x="250825" y="3070225"/>
            <a:ext cx="3203575" cy="7016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buFontTx/>
              <a:buNone/>
            </a:pPr>
            <a:r>
              <a:rPr lang="en-GB" altLang="el-GR" sz="2000">
                <a:solidFill>
                  <a:srgbClr val="000000"/>
                </a:solidFill>
                <a:latin typeface="Arial" charset="0"/>
              </a:rPr>
              <a:t>H = </a:t>
            </a:r>
            <a:r>
              <a:rPr lang="el-GR" altLang="el-GR" sz="1400">
                <a:solidFill>
                  <a:srgbClr val="000000"/>
                </a:solidFill>
                <a:latin typeface="Arial" charset="0"/>
              </a:rPr>
              <a:t>αριθμός ωρών = 4 όσες εργάζεται ο εργάτης</a:t>
            </a:r>
            <a:r>
              <a:rPr lang="en-GB" altLang="el-GR" sz="2000">
                <a:solidFill>
                  <a:srgbClr val="000000"/>
                </a:solidFill>
                <a:latin typeface="Arial" charset="0"/>
              </a:rPr>
              <a:t> </a:t>
            </a:r>
            <a:endParaRPr lang="en-GB" altLang="el-GR" sz="2000" i="1">
              <a:solidFill>
                <a:srgbClr val="000000"/>
              </a:solidFill>
              <a:latin typeface="Arial" charset="0"/>
            </a:endParaRPr>
          </a:p>
        </p:txBody>
      </p:sp>
      <p:sp>
        <p:nvSpPr>
          <p:cNvPr id="108553" name="Text Box 18"/>
          <p:cNvSpPr txBox="1">
            <a:spLocks noChangeArrowheads="1"/>
          </p:cNvSpPr>
          <p:nvPr/>
        </p:nvSpPr>
        <p:spPr bwMode="auto">
          <a:xfrm>
            <a:off x="468313" y="1628775"/>
            <a:ext cx="3132137" cy="641350"/>
          </a:xfrm>
          <a:prstGeom prst="rect">
            <a:avLst/>
          </a:prstGeom>
          <a:solidFill>
            <a:srgbClr val="99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1800" i="1"/>
              <a:t>Έκλυση θερμότητας από λαμπτήρες</a:t>
            </a:r>
          </a:p>
        </p:txBody>
      </p:sp>
      <p:sp>
        <p:nvSpPr>
          <p:cNvPr id="108554" name="Text Box 19"/>
          <p:cNvSpPr txBox="1">
            <a:spLocks noChangeArrowheads="1"/>
          </p:cNvSpPr>
          <p:nvPr/>
        </p:nvSpPr>
        <p:spPr bwMode="auto">
          <a:xfrm>
            <a:off x="4284663" y="1628775"/>
            <a:ext cx="3132137" cy="641350"/>
          </a:xfrm>
          <a:prstGeom prst="rect">
            <a:avLst/>
          </a:prstGeom>
          <a:solidFill>
            <a:srgbClr val="99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1800" i="1"/>
              <a:t>Έκλυση θερμότητας από άλλες πηγές</a:t>
            </a:r>
          </a:p>
        </p:txBody>
      </p:sp>
    </p:spTree>
    <p:extLst>
      <p:ext uri="{BB962C8B-B14F-4D97-AF65-F5344CB8AC3E}">
        <p14:creationId xmlns:p14="http://schemas.microsoft.com/office/powerpoint/2010/main" val="26569648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 Box 6"/>
          <p:cNvSpPr txBox="1">
            <a:spLocks noChangeArrowheads="1"/>
          </p:cNvSpPr>
          <p:nvPr/>
        </p:nvSpPr>
        <p:spPr bwMode="auto">
          <a:xfrm>
            <a:off x="539750" y="765175"/>
            <a:ext cx="7920038" cy="457200"/>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lr>
                <a:schemeClr val="hlink"/>
              </a:buClr>
              <a:buSzPct val="120000"/>
              <a:buChar char="•"/>
              <a:defRPr sz="3200">
                <a:solidFill>
                  <a:schemeClr val="tx1"/>
                </a:solidFill>
                <a:latin typeface="Tahoma" pitchFamily="34" charset="0"/>
              </a:defRPr>
            </a:lvl1pPr>
            <a:lvl2pPr marL="800100" indent="-342900" eaLnBrk="0" hangingPunct="0">
              <a:spcBef>
                <a:spcPct val="20000"/>
              </a:spcBef>
              <a:buFont typeface="Tahoma" pitchFamily="34" charset="0"/>
              <a:buChar char="–"/>
              <a:defRPr sz="2800">
                <a:solidFill>
                  <a:schemeClr val="tx1"/>
                </a:solidFill>
                <a:latin typeface="Tahoma" pitchFamily="34" charset="0"/>
              </a:defRPr>
            </a:lvl2pPr>
            <a:lvl3pPr marL="1257300" indent="-342900" eaLnBrk="0" hangingPunct="0">
              <a:spcBef>
                <a:spcPct val="20000"/>
              </a:spcBef>
              <a:buClr>
                <a:schemeClr val="hlink"/>
              </a:buClr>
              <a:buSzPct val="120000"/>
              <a:buChar char="•"/>
              <a:defRPr sz="2400">
                <a:solidFill>
                  <a:schemeClr val="tx1"/>
                </a:solidFill>
                <a:latin typeface="Tahoma" pitchFamily="34" charset="0"/>
              </a:defRPr>
            </a:lvl3pPr>
            <a:lvl4pPr marL="1714500" indent="-342900" eaLnBrk="0" hangingPunct="0">
              <a:spcBef>
                <a:spcPct val="20000"/>
              </a:spcBef>
              <a:buFont typeface="Tahoma" pitchFamily="34" charset="0"/>
              <a:buChar char="–"/>
              <a:defRPr sz="2000">
                <a:solidFill>
                  <a:schemeClr val="tx1"/>
                </a:solidFill>
                <a:latin typeface="Tahoma" pitchFamily="34" charset="0"/>
              </a:defRPr>
            </a:lvl4pPr>
            <a:lvl5pPr marL="2171700" indent="-3429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6289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30861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5433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40005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
                <a:srgbClr val="99FF33"/>
              </a:buClr>
              <a:buSzTx/>
              <a:buFont typeface="Wingdings" pitchFamily="2" charset="2"/>
              <a:buNone/>
            </a:pPr>
            <a:r>
              <a:rPr lang="el-GR" altLang="el-GR" sz="2400" b="1">
                <a:solidFill>
                  <a:srgbClr val="000000"/>
                </a:solidFill>
                <a:latin typeface="Comic Sans MS" pitchFamily="66" charset="0"/>
              </a:rPr>
              <a:t>Σύνολο ψυκτικών φορτίων (</a:t>
            </a:r>
            <a:r>
              <a:rPr lang="en-GB" altLang="el-GR" sz="2400" b="1">
                <a:solidFill>
                  <a:srgbClr val="000000"/>
                </a:solidFill>
                <a:latin typeface="Comic Sans MS" pitchFamily="66" charset="0"/>
              </a:rPr>
              <a:t>Kcal/24</a:t>
            </a:r>
            <a:r>
              <a:rPr lang="el-GR" altLang="el-GR" sz="2400" b="1">
                <a:solidFill>
                  <a:srgbClr val="000000"/>
                </a:solidFill>
                <a:latin typeface="Comic Sans MS" pitchFamily="66" charset="0"/>
              </a:rPr>
              <a:t>ωρο)</a:t>
            </a:r>
          </a:p>
        </p:txBody>
      </p:sp>
      <p:sp>
        <p:nvSpPr>
          <p:cNvPr id="109571" name="Text Box 7"/>
          <p:cNvSpPr txBox="1">
            <a:spLocks noChangeArrowheads="1"/>
          </p:cNvSpPr>
          <p:nvPr/>
        </p:nvSpPr>
        <p:spPr bwMode="auto">
          <a:xfrm>
            <a:off x="2843213" y="1628775"/>
            <a:ext cx="29527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buFontTx/>
              <a:buNone/>
            </a:pPr>
            <a:r>
              <a:rPr lang="en-GB" altLang="el-GR" sz="2400" b="1">
                <a:solidFill>
                  <a:srgbClr val="99FF33"/>
                </a:solidFill>
                <a:latin typeface="Arial" charset="0"/>
              </a:rPr>
              <a:t>Q</a:t>
            </a:r>
            <a:r>
              <a:rPr lang="en-GB" altLang="el-GR" sz="2400" b="1" baseline="-25000">
                <a:solidFill>
                  <a:srgbClr val="99FF33"/>
                </a:solidFill>
                <a:latin typeface="Arial" charset="0"/>
              </a:rPr>
              <a:t>a</a:t>
            </a:r>
            <a:r>
              <a:rPr lang="en-GB" altLang="el-GR" sz="2400">
                <a:solidFill>
                  <a:srgbClr val="99FF33"/>
                </a:solidFill>
                <a:latin typeface="Arial" charset="0"/>
              </a:rPr>
              <a:t> </a:t>
            </a:r>
            <a:r>
              <a:rPr lang="en-GB" altLang="el-GR" sz="2400">
                <a:latin typeface="Arial" charset="0"/>
              </a:rPr>
              <a:t>= 10047 Kcal</a:t>
            </a:r>
            <a:r>
              <a:rPr lang="en-GB" altLang="el-GR" sz="2800">
                <a:latin typeface="Arial" charset="0"/>
              </a:rPr>
              <a:t> </a:t>
            </a:r>
            <a:endParaRPr lang="el-GR" altLang="el-GR" sz="2800">
              <a:latin typeface="Arial" charset="0"/>
            </a:endParaRPr>
          </a:p>
        </p:txBody>
      </p:sp>
      <p:sp>
        <p:nvSpPr>
          <p:cNvPr id="109572" name="Text Box 8"/>
          <p:cNvSpPr txBox="1">
            <a:spLocks noChangeArrowheads="1"/>
          </p:cNvSpPr>
          <p:nvPr/>
        </p:nvSpPr>
        <p:spPr bwMode="auto">
          <a:xfrm>
            <a:off x="2987675" y="2276475"/>
            <a:ext cx="24479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buFontTx/>
              <a:buNone/>
            </a:pPr>
            <a:r>
              <a:rPr lang="en-GB" altLang="el-GR" sz="2400" b="1">
                <a:solidFill>
                  <a:srgbClr val="99FF33"/>
                </a:solidFill>
                <a:latin typeface="Arial" charset="0"/>
              </a:rPr>
              <a:t>Q</a:t>
            </a:r>
            <a:r>
              <a:rPr lang="en-GB" altLang="el-GR" sz="2400" b="1" baseline="-25000">
                <a:solidFill>
                  <a:srgbClr val="99FF33"/>
                </a:solidFill>
                <a:latin typeface="Arial" charset="0"/>
              </a:rPr>
              <a:t>b</a:t>
            </a:r>
            <a:r>
              <a:rPr lang="en-GB" altLang="el-GR" sz="2400">
                <a:solidFill>
                  <a:srgbClr val="99FF33"/>
                </a:solidFill>
                <a:latin typeface="Arial" charset="0"/>
              </a:rPr>
              <a:t> </a:t>
            </a:r>
            <a:r>
              <a:rPr lang="en-GB" altLang="el-GR" sz="2400">
                <a:latin typeface="Arial" charset="0"/>
              </a:rPr>
              <a:t>= </a:t>
            </a:r>
            <a:r>
              <a:rPr lang="el-GR" altLang="el-GR" sz="2400">
                <a:latin typeface="Arial" charset="0"/>
              </a:rPr>
              <a:t>2610</a:t>
            </a:r>
            <a:r>
              <a:rPr lang="en-GB" altLang="el-GR" sz="2400">
                <a:latin typeface="Arial" charset="0"/>
              </a:rPr>
              <a:t> Kcal</a:t>
            </a:r>
            <a:endParaRPr lang="el-GR" altLang="el-GR" sz="2400">
              <a:latin typeface="Arial" charset="0"/>
            </a:endParaRPr>
          </a:p>
        </p:txBody>
      </p:sp>
      <p:sp>
        <p:nvSpPr>
          <p:cNvPr id="109573" name="Text Box 9"/>
          <p:cNvSpPr txBox="1">
            <a:spLocks noChangeArrowheads="1"/>
          </p:cNvSpPr>
          <p:nvPr/>
        </p:nvSpPr>
        <p:spPr bwMode="auto">
          <a:xfrm>
            <a:off x="250825" y="2636838"/>
            <a:ext cx="2016125" cy="366712"/>
          </a:xfrm>
          <a:prstGeom prst="rect">
            <a:avLst/>
          </a:prstGeom>
          <a:solidFill>
            <a:srgbClr val="99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buFontTx/>
              <a:buNone/>
            </a:pPr>
            <a:r>
              <a:rPr lang="el-GR" altLang="el-GR" sz="1800" i="1"/>
              <a:t>Από τα προϊόντα</a:t>
            </a:r>
          </a:p>
        </p:txBody>
      </p:sp>
      <p:sp>
        <p:nvSpPr>
          <p:cNvPr id="109574" name="Text Box 10"/>
          <p:cNvSpPr txBox="1">
            <a:spLocks noChangeArrowheads="1"/>
          </p:cNvSpPr>
          <p:nvPr/>
        </p:nvSpPr>
        <p:spPr bwMode="auto">
          <a:xfrm>
            <a:off x="250825" y="1773238"/>
            <a:ext cx="2016125" cy="366712"/>
          </a:xfrm>
          <a:prstGeom prst="rect">
            <a:avLst/>
          </a:prstGeom>
          <a:solidFill>
            <a:srgbClr val="99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buFontTx/>
              <a:buNone/>
            </a:pPr>
            <a:r>
              <a:rPr lang="el-GR" altLang="el-GR" sz="1800" i="1"/>
              <a:t>Από τα τοιχώματα</a:t>
            </a:r>
          </a:p>
        </p:txBody>
      </p:sp>
      <p:sp>
        <p:nvSpPr>
          <p:cNvPr id="109575" name="Text Box 11"/>
          <p:cNvSpPr txBox="1">
            <a:spLocks noChangeArrowheads="1"/>
          </p:cNvSpPr>
          <p:nvPr/>
        </p:nvSpPr>
        <p:spPr bwMode="auto">
          <a:xfrm>
            <a:off x="0" y="3357563"/>
            <a:ext cx="2519363" cy="366712"/>
          </a:xfrm>
          <a:prstGeom prst="rect">
            <a:avLst/>
          </a:prstGeom>
          <a:solidFill>
            <a:srgbClr val="99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buFontTx/>
              <a:buNone/>
            </a:pPr>
            <a:r>
              <a:rPr lang="el-GR" altLang="el-GR" sz="1800" i="1"/>
              <a:t>Από την είσοδο αέρα</a:t>
            </a:r>
          </a:p>
        </p:txBody>
      </p:sp>
      <p:sp>
        <p:nvSpPr>
          <p:cNvPr id="109576" name="Text Box 12"/>
          <p:cNvSpPr txBox="1">
            <a:spLocks noChangeArrowheads="1"/>
          </p:cNvSpPr>
          <p:nvPr/>
        </p:nvSpPr>
        <p:spPr bwMode="auto">
          <a:xfrm>
            <a:off x="2987675" y="3141663"/>
            <a:ext cx="2376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buFontTx/>
              <a:buNone/>
            </a:pPr>
            <a:r>
              <a:rPr lang="en-GB" altLang="el-GR" sz="2400" b="1">
                <a:solidFill>
                  <a:srgbClr val="99FF33"/>
                </a:solidFill>
                <a:latin typeface="Arial" charset="0"/>
              </a:rPr>
              <a:t>Q</a:t>
            </a:r>
            <a:r>
              <a:rPr lang="en-GB" altLang="el-GR" sz="2400" b="1" baseline="-25000">
                <a:solidFill>
                  <a:srgbClr val="99FF33"/>
                </a:solidFill>
                <a:latin typeface="Arial" charset="0"/>
              </a:rPr>
              <a:t>C</a:t>
            </a:r>
            <a:r>
              <a:rPr lang="en-GB" altLang="el-GR" sz="2400">
                <a:latin typeface="Arial" charset="0"/>
              </a:rPr>
              <a:t> = 6420 Kcal</a:t>
            </a:r>
            <a:endParaRPr lang="el-GR" altLang="el-GR" sz="2400">
              <a:latin typeface="Arial" charset="0"/>
            </a:endParaRPr>
          </a:p>
        </p:txBody>
      </p:sp>
      <p:sp>
        <p:nvSpPr>
          <p:cNvPr id="109577" name="Text Box 13"/>
          <p:cNvSpPr txBox="1">
            <a:spLocks noChangeArrowheads="1"/>
          </p:cNvSpPr>
          <p:nvPr/>
        </p:nvSpPr>
        <p:spPr bwMode="auto">
          <a:xfrm>
            <a:off x="3203575" y="3789363"/>
            <a:ext cx="2160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buFontTx/>
              <a:buNone/>
            </a:pPr>
            <a:r>
              <a:rPr lang="en-GB" altLang="el-GR" sz="2400" b="1">
                <a:solidFill>
                  <a:srgbClr val="99FF33"/>
                </a:solidFill>
                <a:latin typeface="Arial" charset="0"/>
              </a:rPr>
              <a:t>Q</a:t>
            </a:r>
            <a:r>
              <a:rPr lang="en-GB" altLang="el-GR" sz="2400" b="1" baseline="-25000">
                <a:solidFill>
                  <a:srgbClr val="99FF33"/>
                </a:solidFill>
                <a:latin typeface="Arial" charset="0"/>
              </a:rPr>
              <a:t>e</a:t>
            </a:r>
            <a:r>
              <a:rPr lang="en-GB" altLang="el-GR" sz="2400">
                <a:solidFill>
                  <a:srgbClr val="99FF33"/>
                </a:solidFill>
                <a:latin typeface="Arial" charset="0"/>
              </a:rPr>
              <a:t> </a:t>
            </a:r>
            <a:r>
              <a:rPr lang="en-GB" altLang="el-GR" sz="2400">
                <a:latin typeface="Arial" charset="0"/>
              </a:rPr>
              <a:t>= 512 Kcal</a:t>
            </a:r>
            <a:endParaRPr lang="el-GR" altLang="el-GR" sz="2400">
              <a:latin typeface="Arial" charset="0"/>
            </a:endParaRPr>
          </a:p>
        </p:txBody>
      </p:sp>
      <p:sp>
        <p:nvSpPr>
          <p:cNvPr id="109578" name="Text Box 15"/>
          <p:cNvSpPr txBox="1">
            <a:spLocks noChangeArrowheads="1"/>
          </p:cNvSpPr>
          <p:nvPr/>
        </p:nvSpPr>
        <p:spPr bwMode="auto">
          <a:xfrm>
            <a:off x="0" y="3933825"/>
            <a:ext cx="3132138" cy="366713"/>
          </a:xfrm>
          <a:prstGeom prst="rect">
            <a:avLst/>
          </a:prstGeom>
          <a:solidFill>
            <a:srgbClr val="99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buFontTx/>
              <a:buNone/>
            </a:pPr>
            <a:r>
              <a:rPr lang="el-GR" altLang="el-GR" sz="1800" i="1"/>
              <a:t>Από την αναπνοή προϊόντων</a:t>
            </a:r>
          </a:p>
        </p:txBody>
      </p:sp>
      <p:sp>
        <p:nvSpPr>
          <p:cNvPr id="109579" name="Text Box 16"/>
          <p:cNvSpPr txBox="1">
            <a:spLocks noChangeArrowheads="1"/>
          </p:cNvSpPr>
          <p:nvPr/>
        </p:nvSpPr>
        <p:spPr bwMode="auto">
          <a:xfrm>
            <a:off x="0" y="4652963"/>
            <a:ext cx="3132138" cy="366712"/>
          </a:xfrm>
          <a:prstGeom prst="rect">
            <a:avLst/>
          </a:prstGeom>
          <a:solidFill>
            <a:srgbClr val="99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1800" i="1"/>
              <a:t>Από τους εργαζόμενους</a:t>
            </a:r>
          </a:p>
        </p:txBody>
      </p:sp>
      <p:sp>
        <p:nvSpPr>
          <p:cNvPr id="109580" name="Text Box 17"/>
          <p:cNvSpPr txBox="1">
            <a:spLocks noChangeArrowheads="1"/>
          </p:cNvSpPr>
          <p:nvPr/>
        </p:nvSpPr>
        <p:spPr bwMode="auto">
          <a:xfrm>
            <a:off x="0" y="5373688"/>
            <a:ext cx="3132138" cy="366712"/>
          </a:xfrm>
          <a:prstGeom prst="rect">
            <a:avLst/>
          </a:prstGeom>
          <a:solidFill>
            <a:srgbClr val="99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1800" i="1"/>
              <a:t>Από τους λαμπτήρες</a:t>
            </a:r>
          </a:p>
        </p:txBody>
      </p:sp>
      <p:sp>
        <p:nvSpPr>
          <p:cNvPr id="109581" name="Text Box 18"/>
          <p:cNvSpPr txBox="1">
            <a:spLocks noChangeArrowheads="1"/>
          </p:cNvSpPr>
          <p:nvPr/>
        </p:nvSpPr>
        <p:spPr bwMode="auto">
          <a:xfrm>
            <a:off x="3203575" y="5300663"/>
            <a:ext cx="2160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buFontTx/>
              <a:buNone/>
            </a:pPr>
            <a:r>
              <a:rPr lang="en-GB" altLang="el-GR" sz="2400" b="1">
                <a:solidFill>
                  <a:srgbClr val="99FF33"/>
                </a:solidFill>
                <a:latin typeface="Arial" charset="0"/>
              </a:rPr>
              <a:t>Q</a:t>
            </a:r>
            <a:r>
              <a:rPr lang="en-GB" altLang="el-GR" sz="2400" b="1" baseline="-25000">
                <a:solidFill>
                  <a:srgbClr val="99FF33"/>
                </a:solidFill>
                <a:latin typeface="Arial" charset="0"/>
              </a:rPr>
              <a:t>e</a:t>
            </a:r>
            <a:r>
              <a:rPr lang="en-GB" altLang="el-GR" sz="2400">
                <a:solidFill>
                  <a:srgbClr val="99FF33"/>
                </a:solidFill>
                <a:latin typeface="Arial" charset="0"/>
              </a:rPr>
              <a:t> </a:t>
            </a:r>
            <a:r>
              <a:rPr lang="en-GB" altLang="el-GR" sz="2400">
                <a:latin typeface="Arial" charset="0"/>
              </a:rPr>
              <a:t>= </a:t>
            </a:r>
            <a:r>
              <a:rPr lang="el-GR" altLang="el-GR" sz="2400">
                <a:latin typeface="Arial" charset="0"/>
              </a:rPr>
              <a:t>413</a:t>
            </a:r>
            <a:r>
              <a:rPr lang="en-GB" altLang="el-GR" sz="2400">
                <a:latin typeface="Arial" charset="0"/>
              </a:rPr>
              <a:t> Kcal</a:t>
            </a:r>
            <a:endParaRPr lang="el-GR" altLang="el-GR" sz="2400">
              <a:latin typeface="Arial" charset="0"/>
            </a:endParaRPr>
          </a:p>
        </p:txBody>
      </p:sp>
      <p:sp>
        <p:nvSpPr>
          <p:cNvPr id="109582" name="Text Box 19"/>
          <p:cNvSpPr txBox="1">
            <a:spLocks noChangeArrowheads="1"/>
          </p:cNvSpPr>
          <p:nvPr/>
        </p:nvSpPr>
        <p:spPr bwMode="auto">
          <a:xfrm>
            <a:off x="3132138" y="4508500"/>
            <a:ext cx="2232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buFontTx/>
              <a:buNone/>
            </a:pPr>
            <a:r>
              <a:rPr lang="en-GB" altLang="el-GR" sz="2400" b="1">
                <a:solidFill>
                  <a:srgbClr val="99FF33"/>
                </a:solidFill>
                <a:latin typeface="Arial" charset="0"/>
              </a:rPr>
              <a:t>Q</a:t>
            </a:r>
            <a:r>
              <a:rPr lang="en-GB" altLang="el-GR" sz="2400" b="1" baseline="-25000">
                <a:solidFill>
                  <a:srgbClr val="99FF33"/>
                </a:solidFill>
                <a:latin typeface="Arial" charset="0"/>
              </a:rPr>
              <a:t>f</a:t>
            </a:r>
            <a:r>
              <a:rPr lang="en-GB" altLang="el-GR" sz="2400">
                <a:solidFill>
                  <a:srgbClr val="99FF33"/>
                </a:solidFill>
                <a:latin typeface="Arial" charset="0"/>
              </a:rPr>
              <a:t> </a:t>
            </a:r>
            <a:r>
              <a:rPr lang="en-GB" altLang="el-GR" sz="2400">
                <a:latin typeface="Arial" charset="0"/>
              </a:rPr>
              <a:t>= 828 Kcal</a:t>
            </a:r>
            <a:endParaRPr lang="el-GR" altLang="el-GR" sz="2400">
              <a:latin typeface="Arial" charset="0"/>
            </a:endParaRPr>
          </a:p>
        </p:txBody>
      </p:sp>
      <p:sp>
        <p:nvSpPr>
          <p:cNvPr id="109583" name="AutoShape 20"/>
          <p:cNvSpPr>
            <a:spLocks/>
          </p:cNvSpPr>
          <p:nvPr/>
        </p:nvSpPr>
        <p:spPr bwMode="auto">
          <a:xfrm>
            <a:off x="5148263" y="1844675"/>
            <a:ext cx="576262" cy="3889375"/>
          </a:xfrm>
          <a:prstGeom prst="rightBrace">
            <a:avLst>
              <a:gd name="adj1" fmla="val 56244"/>
              <a:gd name="adj2" fmla="val 50000"/>
            </a:avLst>
          </a:prstGeom>
          <a:noFill/>
          <a:ln w="3175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pPr>
            <a:endParaRPr lang="el-GR" altLang="el-GR" sz="1800"/>
          </a:p>
        </p:txBody>
      </p:sp>
      <p:sp>
        <p:nvSpPr>
          <p:cNvPr id="109584" name="Text Box 21"/>
          <p:cNvSpPr txBox="1">
            <a:spLocks noChangeArrowheads="1"/>
          </p:cNvSpPr>
          <p:nvPr/>
        </p:nvSpPr>
        <p:spPr bwMode="auto">
          <a:xfrm>
            <a:off x="5724525" y="3429000"/>
            <a:ext cx="3419475" cy="519113"/>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n-GB" altLang="el-GR" sz="2600">
                <a:solidFill>
                  <a:srgbClr val="000000"/>
                </a:solidFill>
                <a:latin typeface="Comic Sans MS" pitchFamily="66" charset="0"/>
              </a:rPr>
              <a:t>Q</a:t>
            </a:r>
            <a:r>
              <a:rPr lang="en-GB" altLang="el-GR" sz="2600" baseline="-25000">
                <a:solidFill>
                  <a:srgbClr val="000000"/>
                </a:solidFill>
                <a:latin typeface="Comic Sans MS" pitchFamily="66" charset="0"/>
              </a:rPr>
              <a:t>tot</a:t>
            </a:r>
            <a:r>
              <a:rPr lang="en-GB" altLang="el-GR" sz="2600">
                <a:solidFill>
                  <a:srgbClr val="000000"/>
                </a:solidFill>
                <a:latin typeface="Comic Sans MS" pitchFamily="66" charset="0"/>
              </a:rPr>
              <a:t> = 20830</a:t>
            </a:r>
            <a:r>
              <a:rPr lang="en-GB" altLang="el-GR" sz="2800">
                <a:solidFill>
                  <a:srgbClr val="000000"/>
                </a:solidFill>
                <a:latin typeface="Comic Sans MS" pitchFamily="66" charset="0"/>
              </a:rPr>
              <a:t> </a:t>
            </a:r>
            <a:r>
              <a:rPr lang="en-GB" altLang="el-GR" sz="2000" i="1">
                <a:solidFill>
                  <a:srgbClr val="000000"/>
                </a:solidFill>
                <a:latin typeface="Comic Sans MS" pitchFamily="66" charset="0"/>
              </a:rPr>
              <a:t>kcal/24h</a:t>
            </a:r>
            <a:r>
              <a:rPr lang="en-GB" altLang="el-GR" sz="2800">
                <a:solidFill>
                  <a:srgbClr val="000000"/>
                </a:solidFill>
                <a:latin typeface="Comic Sans MS" pitchFamily="66" charset="0"/>
              </a:rPr>
              <a:t>   </a:t>
            </a:r>
            <a:endParaRPr lang="el-GR" altLang="el-GR" sz="2800">
              <a:solidFill>
                <a:srgbClr val="000000"/>
              </a:solidFill>
              <a:latin typeface="Comic Sans MS" pitchFamily="66" charset="0"/>
            </a:endParaRPr>
          </a:p>
        </p:txBody>
      </p:sp>
    </p:spTree>
    <p:extLst>
      <p:ext uri="{BB962C8B-B14F-4D97-AF65-F5344CB8AC3E}">
        <p14:creationId xmlns:p14="http://schemas.microsoft.com/office/powerpoint/2010/main" val="193540163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 Box 6"/>
          <p:cNvSpPr txBox="1">
            <a:spLocks noChangeArrowheads="1"/>
          </p:cNvSpPr>
          <p:nvPr/>
        </p:nvSpPr>
        <p:spPr bwMode="auto">
          <a:xfrm>
            <a:off x="611188" y="765175"/>
            <a:ext cx="7920037" cy="457200"/>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lr>
                <a:schemeClr val="hlink"/>
              </a:buClr>
              <a:buSzPct val="120000"/>
              <a:buChar char="•"/>
              <a:defRPr sz="3200">
                <a:solidFill>
                  <a:schemeClr val="tx1"/>
                </a:solidFill>
                <a:latin typeface="Tahoma" pitchFamily="34" charset="0"/>
              </a:defRPr>
            </a:lvl1pPr>
            <a:lvl2pPr marL="800100" indent="-342900" eaLnBrk="0" hangingPunct="0">
              <a:spcBef>
                <a:spcPct val="20000"/>
              </a:spcBef>
              <a:buFont typeface="Tahoma" pitchFamily="34" charset="0"/>
              <a:buChar char="–"/>
              <a:defRPr sz="2800">
                <a:solidFill>
                  <a:schemeClr val="tx1"/>
                </a:solidFill>
                <a:latin typeface="Tahoma" pitchFamily="34" charset="0"/>
              </a:defRPr>
            </a:lvl2pPr>
            <a:lvl3pPr marL="1257300" indent="-342900" eaLnBrk="0" hangingPunct="0">
              <a:spcBef>
                <a:spcPct val="20000"/>
              </a:spcBef>
              <a:buClr>
                <a:schemeClr val="hlink"/>
              </a:buClr>
              <a:buSzPct val="120000"/>
              <a:buChar char="•"/>
              <a:defRPr sz="2400">
                <a:solidFill>
                  <a:schemeClr val="tx1"/>
                </a:solidFill>
                <a:latin typeface="Tahoma" pitchFamily="34" charset="0"/>
              </a:defRPr>
            </a:lvl3pPr>
            <a:lvl4pPr marL="1714500" indent="-342900" eaLnBrk="0" hangingPunct="0">
              <a:spcBef>
                <a:spcPct val="20000"/>
              </a:spcBef>
              <a:buFont typeface="Tahoma" pitchFamily="34" charset="0"/>
              <a:buChar char="–"/>
              <a:defRPr sz="2000">
                <a:solidFill>
                  <a:schemeClr val="tx1"/>
                </a:solidFill>
                <a:latin typeface="Tahoma" pitchFamily="34" charset="0"/>
              </a:defRPr>
            </a:lvl4pPr>
            <a:lvl5pPr marL="2171700" indent="-3429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6289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30861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5433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40005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
                <a:srgbClr val="99FF33"/>
              </a:buClr>
              <a:buSzTx/>
              <a:buFont typeface="Wingdings" pitchFamily="2" charset="2"/>
              <a:buNone/>
            </a:pPr>
            <a:r>
              <a:rPr lang="el-GR" altLang="el-GR" sz="2400" b="1">
                <a:solidFill>
                  <a:srgbClr val="000000"/>
                </a:solidFill>
                <a:latin typeface="Comic Sans MS" pitchFamily="66" charset="0"/>
              </a:rPr>
              <a:t>Σύνολο ψυκτικών φορτίων</a:t>
            </a:r>
          </a:p>
        </p:txBody>
      </p:sp>
      <p:sp>
        <p:nvSpPr>
          <p:cNvPr id="110595" name="Text Box 7"/>
          <p:cNvSpPr txBox="1">
            <a:spLocks noChangeArrowheads="1"/>
          </p:cNvSpPr>
          <p:nvPr/>
        </p:nvSpPr>
        <p:spPr bwMode="auto">
          <a:xfrm>
            <a:off x="2700338" y="1628775"/>
            <a:ext cx="3419475" cy="519113"/>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n-GB" altLang="el-GR" sz="2600">
                <a:solidFill>
                  <a:srgbClr val="000000"/>
                </a:solidFill>
                <a:latin typeface="Comic Sans MS" pitchFamily="66" charset="0"/>
              </a:rPr>
              <a:t>Q</a:t>
            </a:r>
            <a:r>
              <a:rPr lang="en-GB" altLang="el-GR" sz="2600" baseline="-25000">
                <a:solidFill>
                  <a:srgbClr val="000000"/>
                </a:solidFill>
                <a:latin typeface="Comic Sans MS" pitchFamily="66" charset="0"/>
              </a:rPr>
              <a:t>tot</a:t>
            </a:r>
            <a:r>
              <a:rPr lang="en-GB" altLang="el-GR" sz="2600">
                <a:solidFill>
                  <a:srgbClr val="000000"/>
                </a:solidFill>
                <a:latin typeface="Comic Sans MS" pitchFamily="66" charset="0"/>
              </a:rPr>
              <a:t> = 20830</a:t>
            </a:r>
            <a:r>
              <a:rPr lang="en-GB" altLang="el-GR" sz="2800">
                <a:solidFill>
                  <a:srgbClr val="000000"/>
                </a:solidFill>
                <a:latin typeface="Comic Sans MS" pitchFamily="66" charset="0"/>
              </a:rPr>
              <a:t> </a:t>
            </a:r>
            <a:r>
              <a:rPr lang="en-GB" altLang="el-GR" sz="2000" i="1">
                <a:solidFill>
                  <a:srgbClr val="000000"/>
                </a:solidFill>
                <a:latin typeface="Comic Sans MS" pitchFamily="66" charset="0"/>
              </a:rPr>
              <a:t>kcal/24h</a:t>
            </a:r>
            <a:r>
              <a:rPr lang="en-GB" altLang="el-GR" sz="2800">
                <a:solidFill>
                  <a:srgbClr val="000000"/>
                </a:solidFill>
                <a:latin typeface="Comic Sans MS" pitchFamily="66" charset="0"/>
              </a:rPr>
              <a:t>   </a:t>
            </a:r>
            <a:endParaRPr lang="el-GR" altLang="el-GR" sz="2800">
              <a:solidFill>
                <a:srgbClr val="000000"/>
              </a:solidFill>
              <a:latin typeface="Comic Sans MS" pitchFamily="66" charset="0"/>
            </a:endParaRPr>
          </a:p>
        </p:txBody>
      </p:sp>
      <p:sp>
        <p:nvSpPr>
          <p:cNvPr id="110596" name="Text Box 8"/>
          <p:cNvSpPr txBox="1">
            <a:spLocks noChangeArrowheads="1"/>
          </p:cNvSpPr>
          <p:nvPr/>
        </p:nvSpPr>
        <p:spPr bwMode="auto">
          <a:xfrm>
            <a:off x="250825" y="2276475"/>
            <a:ext cx="8713788"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buFontTx/>
              <a:buNone/>
            </a:pPr>
            <a:r>
              <a:rPr lang="el-GR" altLang="el-GR" sz="2400">
                <a:latin typeface="Comic Sans MS" pitchFamily="66" charset="0"/>
              </a:rPr>
              <a:t>Θα πρέπει επίσης να λάβουμε υπόψη το θερμικό φορτίο που προσθέτει ο ανεμιστήρας του εξατμιστή κατά τη λειτουργία του. Εάν αυτός έχει ισχύ 100 </a:t>
            </a:r>
            <a:r>
              <a:rPr lang="en-GB" altLang="el-GR" sz="2400">
                <a:latin typeface="Comic Sans MS" pitchFamily="66" charset="0"/>
              </a:rPr>
              <a:t>W </a:t>
            </a:r>
            <a:r>
              <a:rPr lang="el-GR" altLang="el-GR" sz="2400">
                <a:latin typeface="Comic Sans MS" pitchFamily="66" charset="0"/>
              </a:rPr>
              <a:t>και δουλεύει 16 ώρες θα παράγει θερμότητα:</a:t>
            </a:r>
          </a:p>
        </p:txBody>
      </p:sp>
      <p:sp>
        <p:nvSpPr>
          <p:cNvPr id="110597" name="Text Box 15"/>
          <p:cNvSpPr txBox="1">
            <a:spLocks noChangeArrowheads="1"/>
          </p:cNvSpPr>
          <p:nvPr/>
        </p:nvSpPr>
        <p:spPr bwMode="auto">
          <a:xfrm>
            <a:off x="395288" y="4149725"/>
            <a:ext cx="6121400" cy="48895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n-GB" altLang="el-GR" sz="2600">
                <a:solidFill>
                  <a:srgbClr val="99FF33"/>
                </a:solidFill>
                <a:latin typeface="Comic Sans MS" pitchFamily="66" charset="0"/>
              </a:rPr>
              <a:t>Q</a:t>
            </a:r>
            <a:r>
              <a:rPr lang="en-GB" altLang="el-GR" sz="2600" baseline="-25000">
                <a:solidFill>
                  <a:srgbClr val="99FF33"/>
                </a:solidFill>
                <a:latin typeface="Comic Sans MS" pitchFamily="66" charset="0"/>
              </a:rPr>
              <a:t>h</a:t>
            </a:r>
            <a:r>
              <a:rPr lang="en-GB" altLang="el-GR" sz="2600">
                <a:latin typeface="Comic Sans MS" pitchFamily="66" charset="0"/>
              </a:rPr>
              <a:t> = W * H * 0.86 = 100 * 16 * 0.86</a:t>
            </a:r>
            <a:endParaRPr lang="el-GR" altLang="el-GR" sz="2800">
              <a:latin typeface="Comic Sans MS" pitchFamily="66" charset="0"/>
            </a:endParaRPr>
          </a:p>
        </p:txBody>
      </p:sp>
      <p:sp>
        <p:nvSpPr>
          <p:cNvPr id="110598" name="Text Box 16"/>
          <p:cNvSpPr txBox="1">
            <a:spLocks noChangeArrowheads="1"/>
          </p:cNvSpPr>
          <p:nvPr/>
        </p:nvSpPr>
        <p:spPr bwMode="auto">
          <a:xfrm>
            <a:off x="611188" y="4941888"/>
            <a:ext cx="4392612" cy="48895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n-GB" altLang="el-GR" sz="2600">
                <a:solidFill>
                  <a:srgbClr val="99FF33"/>
                </a:solidFill>
                <a:latin typeface="Comic Sans MS" pitchFamily="66" charset="0"/>
              </a:rPr>
              <a:t>Q</a:t>
            </a:r>
            <a:r>
              <a:rPr lang="en-GB" altLang="el-GR" sz="2600" baseline="-25000">
                <a:solidFill>
                  <a:srgbClr val="99FF33"/>
                </a:solidFill>
                <a:latin typeface="Comic Sans MS" pitchFamily="66" charset="0"/>
              </a:rPr>
              <a:t>h</a:t>
            </a:r>
            <a:r>
              <a:rPr lang="en-GB" altLang="el-GR" sz="2600">
                <a:solidFill>
                  <a:srgbClr val="99FF33"/>
                </a:solidFill>
                <a:latin typeface="Comic Sans MS" pitchFamily="66" charset="0"/>
              </a:rPr>
              <a:t> </a:t>
            </a:r>
            <a:r>
              <a:rPr lang="en-GB" altLang="el-GR" sz="2600">
                <a:latin typeface="Comic Sans MS" pitchFamily="66" charset="0"/>
              </a:rPr>
              <a:t>= 1376 Kcal/24h</a:t>
            </a:r>
            <a:endParaRPr lang="el-GR" altLang="el-GR" sz="2600">
              <a:latin typeface="Comic Sans MS" pitchFamily="66" charset="0"/>
            </a:endParaRPr>
          </a:p>
        </p:txBody>
      </p:sp>
      <p:sp>
        <p:nvSpPr>
          <p:cNvPr id="110599" name="Text Box 18"/>
          <p:cNvSpPr txBox="1">
            <a:spLocks noChangeArrowheads="1"/>
          </p:cNvSpPr>
          <p:nvPr/>
        </p:nvSpPr>
        <p:spPr bwMode="auto">
          <a:xfrm>
            <a:off x="1042988" y="5734050"/>
            <a:ext cx="3419475" cy="519113"/>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n-GB" altLang="el-GR" sz="2600">
                <a:solidFill>
                  <a:srgbClr val="000000"/>
                </a:solidFill>
                <a:latin typeface="Comic Sans MS" pitchFamily="66" charset="0"/>
              </a:rPr>
              <a:t>Q</a:t>
            </a:r>
            <a:r>
              <a:rPr lang="en-GB" altLang="el-GR" sz="2600" baseline="-25000">
                <a:solidFill>
                  <a:srgbClr val="000000"/>
                </a:solidFill>
                <a:latin typeface="Comic Sans MS" pitchFamily="66" charset="0"/>
              </a:rPr>
              <a:t>tot</a:t>
            </a:r>
            <a:r>
              <a:rPr lang="en-GB" altLang="el-GR" sz="2600">
                <a:solidFill>
                  <a:srgbClr val="000000"/>
                </a:solidFill>
                <a:latin typeface="Comic Sans MS" pitchFamily="66" charset="0"/>
              </a:rPr>
              <a:t> = 20830</a:t>
            </a:r>
            <a:r>
              <a:rPr lang="en-GB" altLang="el-GR" sz="2800">
                <a:solidFill>
                  <a:srgbClr val="000000"/>
                </a:solidFill>
                <a:latin typeface="Comic Sans MS" pitchFamily="66" charset="0"/>
              </a:rPr>
              <a:t> </a:t>
            </a:r>
            <a:r>
              <a:rPr lang="en-GB" altLang="el-GR" sz="2000" i="1">
                <a:solidFill>
                  <a:srgbClr val="000000"/>
                </a:solidFill>
                <a:latin typeface="Comic Sans MS" pitchFamily="66" charset="0"/>
              </a:rPr>
              <a:t>kcal/24h</a:t>
            </a:r>
            <a:r>
              <a:rPr lang="en-GB" altLang="el-GR" sz="2800">
                <a:solidFill>
                  <a:srgbClr val="000000"/>
                </a:solidFill>
                <a:latin typeface="Comic Sans MS" pitchFamily="66" charset="0"/>
              </a:rPr>
              <a:t>   </a:t>
            </a:r>
            <a:endParaRPr lang="el-GR" altLang="el-GR" sz="2800">
              <a:solidFill>
                <a:srgbClr val="000000"/>
              </a:solidFill>
              <a:latin typeface="Comic Sans MS" pitchFamily="66" charset="0"/>
            </a:endParaRPr>
          </a:p>
        </p:txBody>
      </p:sp>
      <p:sp>
        <p:nvSpPr>
          <p:cNvPr id="110600" name="AutoShape 19"/>
          <p:cNvSpPr>
            <a:spLocks/>
          </p:cNvSpPr>
          <p:nvPr/>
        </p:nvSpPr>
        <p:spPr bwMode="auto">
          <a:xfrm>
            <a:off x="4716463" y="4941888"/>
            <a:ext cx="503237" cy="1296987"/>
          </a:xfrm>
          <a:prstGeom prst="rightBrace">
            <a:avLst>
              <a:gd name="adj1" fmla="val 21477"/>
              <a:gd name="adj2" fmla="val 50000"/>
            </a:avLst>
          </a:prstGeom>
          <a:noFill/>
          <a:ln w="3810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pPr>
            <a:endParaRPr lang="el-GR" altLang="el-GR" sz="1800"/>
          </a:p>
        </p:txBody>
      </p:sp>
      <p:sp>
        <p:nvSpPr>
          <p:cNvPr id="110601" name="Text Box 20"/>
          <p:cNvSpPr txBox="1">
            <a:spLocks noChangeArrowheads="1"/>
          </p:cNvSpPr>
          <p:nvPr/>
        </p:nvSpPr>
        <p:spPr bwMode="auto">
          <a:xfrm>
            <a:off x="5435600" y="5229225"/>
            <a:ext cx="3419475" cy="519113"/>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n-GB" altLang="el-GR" sz="2600">
                <a:solidFill>
                  <a:srgbClr val="000000"/>
                </a:solidFill>
                <a:latin typeface="Comic Sans MS" pitchFamily="66" charset="0"/>
              </a:rPr>
              <a:t>Q</a:t>
            </a:r>
            <a:r>
              <a:rPr lang="en-GB" altLang="el-GR" sz="2600" baseline="-25000">
                <a:solidFill>
                  <a:srgbClr val="000000"/>
                </a:solidFill>
                <a:latin typeface="Comic Sans MS" pitchFamily="66" charset="0"/>
              </a:rPr>
              <a:t>tot</a:t>
            </a:r>
            <a:r>
              <a:rPr lang="en-GB" altLang="el-GR" sz="2600">
                <a:solidFill>
                  <a:srgbClr val="000000"/>
                </a:solidFill>
                <a:latin typeface="Comic Sans MS" pitchFamily="66" charset="0"/>
              </a:rPr>
              <a:t> = 22206</a:t>
            </a:r>
            <a:r>
              <a:rPr lang="en-GB" altLang="el-GR" sz="2800">
                <a:solidFill>
                  <a:srgbClr val="000000"/>
                </a:solidFill>
                <a:latin typeface="Comic Sans MS" pitchFamily="66" charset="0"/>
              </a:rPr>
              <a:t> </a:t>
            </a:r>
            <a:r>
              <a:rPr lang="en-GB" altLang="el-GR" sz="2000" i="1">
                <a:solidFill>
                  <a:srgbClr val="000000"/>
                </a:solidFill>
                <a:latin typeface="Comic Sans MS" pitchFamily="66" charset="0"/>
              </a:rPr>
              <a:t>kcal/24h</a:t>
            </a:r>
            <a:r>
              <a:rPr lang="en-GB" altLang="el-GR" sz="2800">
                <a:solidFill>
                  <a:srgbClr val="000000"/>
                </a:solidFill>
                <a:latin typeface="Comic Sans MS" pitchFamily="66" charset="0"/>
              </a:rPr>
              <a:t>   </a:t>
            </a:r>
            <a:endParaRPr lang="el-GR" altLang="el-GR" sz="2800">
              <a:solidFill>
                <a:srgbClr val="000000"/>
              </a:solidFill>
              <a:latin typeface="Comic Sans MS" pitchFamily="66" charset="0"/>
            </a:endParaRPr>
          </a:p>
        </p:txBody>
      </p:sp>
    </p:spTree>
    <p:extLst>
      <p:ext uri="{BB962C8B-B14F-4D97-AF65-F5344CB8AC3E}">
        <p14:creationId xmlns:p14="http://schemas.microsoft.com/office/powerpoint/2010/main" val="38945789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 Box 6"/>
          <p:cNvSpPr txBox="1">
            <a:spLocks noChangeArrowheads="1"/>
          </p:cNvSpPr>
          <p:nvPr/>
        </p:nvSpPr>
        <p:spPr bwMode="auto">
          <a:xfrm>
            <a:off x="611188" y="765175"/>
            <a:ext cx="7920037" cy="457200"/>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lr>
                <a:schemeClr val="hlink"/>
              </a:buClr>
              <a:buSzPct val="120000"/>
              <a:buChar char="•"/>
              <a:defRPr sz="3200">
                <a:solidFill>
                  <a:schemeClr val="tx1"/>
                </a:solidFill>
                <a:latin typeface="Tahoma" pitchFamily="34" charset="0"/>
              </a:defRPr>
            </a:lvl1pPr>
            <a:lvl2pPr marL="800100" indent="-342900" eaLnBrk="0" hangingPunct="0">
              <a:spcBef>
                <a:spcPct val="20000"/>
              </a:spcBef>
              <a:buFont typeface="Tahoma" pitchFamily="34" charset="0"/>
              <a:buChar char="–"/>
              <a:defRPr sz="2800">
                <a:solidFill>
                  <a:schemeClr val="tx1"/>
                </a:solidFill>
                <a:latin typeface="Tahoma" pitchFamily="34" charset="0"/>
              </a:defRPr>
            </a:lvl2pPr>
            <a:lvl3pPr marL="1257300" indent="-342900" eaLnBrk="0" hangingPunct="0">
              <a:spcBef>
                <a:spcPct val="20000"/>
              </a:spcBef>
              <a:buClr>
                <a:schemeClr val="hlink"/>
              </a:buClr>
              <a:buSzPct val="120000"/>
              <a:buChar char="•"/>
              <a:defRPr sz="2400">
                <a:solidFill>
                  <a:schemeClr val="tx1"/>
                </a:solidFill>
                <a:latin typeface="Tahoma" pitchFamily="34" charset="0"/>
              </a:defRPr>
            </a:lvl3pPr>
            <a:lvl4pPr marL="1714500" indent="-342900" eaLnBrk="0" hangingPunct="0">
              <a:spcBef>
                <a:spcPct val="20000"/>
              </a:spcBef>
              <a:buFont typeface="Tahoma" pitchFamily="34" charset="0"/>
              <a:buChar char="–"/>
              <a:defRPr sz="2000">
                <a:solidFill>
                  <a:schemeClr val="tx1"/>
                </a:solidFill>
                <a:latin typeface="Tahoma" pitchFamily="34" charset="0"/>
              </a:defRPr>
            </a:lvl4pPr>
            <a:lvl5pPr marL="2171700" indent="-3429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6289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30861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5433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40005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
                <a:srgbClr val="99FF33"/>
              </a:buClr>
              <a:buSzTx/>
              <a:buFont typeface="Wingdings" pitchFamily="2" charset="2"/>
              <a:buNone/>
            </a:pPr>
            <a:r>
              <a:rPr lang="el-GR" altLang="el-GR" sz="2400" b="1">
                <a:solidFill>
                  <a:srgbClr val="000000"/>
                </a:solidFill>
                <a:latin typeface="Comic Sans MS" pitchFamily="66" charset="0"/>
              </a:rPr>
              <a:t>Σύνολο ψυκτικών φορτίων</a:t>
            </a:r>
          </a:p>
        </p:txBody>
      </p:sp>
      <p:sp>
        <p:nvSpPr>
          <p:cNvPr id="111619" name="Text Box 7"/>
          <p:cNvSpPr txBox="1">
            <a:spLocks noChangeArrowheads="1"/>
          </p:cNvSpPr>
          <p:nvPr/>
        </p:nvSpPr>
        <p:spPr bwMode="auto">
          <a:xfrm>
            <a:off x="2700338" y="1341438"/>
            <a:ext cx="3419475" cy="519112"/>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n-GB" altLang="el-GR" sz="2600">
                <a:solidFill>
                  <a:srgbClr val="000000"/>
                </a:solidFill>
                <a:latin typeface="Comic Sans MS" pitchFamily="66" charset="0"/>
              </a:rPr>
              <a:t>Q</a:t>
            </a:r>
            <a:r>
              <a:rPr lang="en-GB" altLang="el-GR" sz="2600" baseline="-25000">
                <a:solidFill>
                  <a:srgbClr val="000000"/>
                </a:solidFill>
                <a:latin typeface="Comic Sans MS" pitchFamily="66" charset="0"/>
              </a:rPr>
              <a:t>tot</a:t>
            </a:r>
            <a:r>
              <a:rPr lang="en-GB" altLang="el-GR" sz="2600">
                <a:solidFill>
                  <a:srgbClr val="000000"/>
                </a:solidFill>
                <a:latin typeface="Comic Sans MS" pitchFamily="66" charset="0"/>
              </a:rPr>
              <a:t> = 22206</a:t>
            </a:r>
            <a:r>
              <a:rPr lang="en-GB" altLang="el-GR" sz="2800">
                <a:solidFill>
                  <a:srgbClr val="000000"/>
                </a:solidFill>
                <a:latin typeface="Comic Sans MS" pitchFamily="66" charset="0"/>
              </a:rPr>
              <a:t> </a:t>
            </a:r>
            <a:r>
              <a:rPr lang="en-GB" altLang="el-GR" sz="2000" i="1">
                <a:solidFill>
                  <a:srgbClr val="000000"/>
                </a:solidFill>
                <a:latin typeface="Comic Sans MS" pitchFamily="66" charset="0"/>
              </a:rPr>
              <a:t>kcal/24h</a:t>
            </a:r>
            <a:r>
              <a:rPr lang="en-GB" altLang="el-GR" sz="2800">
                <a:solidFill>
                  <a:srgbClr val="000000"/>
                </a:solidFill>
                <a:latin typeface="Comic Sans MS" pitchFamily="66" charset="0"/>
              </a:rPr>
              <a:t>   </a:t>
            </a:r>
            <a:endParaRPr lang="el-GR" altLang="el-GR" sz="2800">
              <a:solidFill>
                <a:srgbClr val="000000"/>
              </a:solidFill>
              <a:latin typeface="Comic Sans MS" pitchFamily="66" charset="0"/>
            </a:endParaRPr>
          </a:p>
        </p:txBody>
      </p:sp>
      <p:sp>
        <p:nvSpPr>
          <p:cNvPr id="111620" name="Text Box 8"/>
          <p:cNvSpPr txBox="1">
            <a:spLocks noChangeArrowheads="1"/>
          </p:cNvSpPr>
          <p:nvPr/>
        </p:nvSpPr>
        <p:spPr bwMode="auto">
          <a:xfrm>
            <a:off x="179388" y="1989138"/>
            <a:ext cx="8713787"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buFontTx/>
              <a:buNone/>
            </a:pPr>
            <a:r>
              <a:rPr lang="el-GR" altLang="el-GR" sz="2400">
                <a:latin typeface="Comic Sans MS" pitchFamily="66" charset="0"/>
              </a:rPr>
              <a:t>Εάν το ψυκτικό συγκρότημα εργάζεται 16 </a:t>
            </a:r>
            <a:r>
              <a:rPr lang="en-GB" altLang="el-GR" sz="2400">
                <a:latin typeface="Comic Sans MS" pitchFamily="66" charset="0"/>
              </a:rPr>
              <a:t>h </a:t>
            </a:r>
            <a:r>
              <a:rPr lang="el-GR" altLang="el-GR" sz="2400">
                <a:latin typeface="Comic Sans MS" pitchFamily="66" charset="0"/>
              </a:rPr>
              <a:t>ημερησίως θα πρέπει να είναι αποδόσεως:</a:t>
            </a:r>
          </a:p>
        </p:txBody>
      </p:sp>
      <p:graphicFrame>
        <p:nvGraphicFramePr>
          <p:cNvPr id="111621" name="Object 9"/>
          <p:cNvGraphicFramePr>
            <a:graphicFrameLocks noGrp="1" noChangeAspect="1"/>
          </p:cNvGraphicFramePr>
          <p:nvPr>
            <p:ph/>
          </p:nvPr>
        </p:nvGraphicFramePr>
        <p:xfrm>
          <a:off x="900113" y="2852738"/>
          <a:ext cx="6351587" cy="784225"/>
        </p:xfrm>
        <a:graphic>
          <a:graphicData uri="http://schemas.openxmlformats.org/presentationml/2006/ole">
            <mc:AlternateContent xmlns:mc="http://schemas.openxmlformats.org/markup-compatibility/2006">
              <mc:Choice xmlns:v="urn:schemas-microsoft-com:vml" Requires="v">
                <p:oleObj spid="_x0000_s16386" name="Εξίσωση" r:id="rId3" imgW="3187700" imgH="393700" progId="Equation.3">
                  <p:embed/>
                </p:oleObj>
              </mc:Choice>
              <mc:Fallback>
                <p:oleObj name="Εξίσωση" r:id="rId3" imgW="3187700" imgH="3937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2852738"/>
                        <a:ext cx="6351587" cy="784225"/>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1622" name="Text Box 10"/>
          <p:cNvSpPr txBox="1">
            <a:spLocks noChangeArrowheads="1"/>
          </p:cNvSpPr>
          <p:nvPr/>
        </p:nvSpPr>
        <p:spPr bwMode="auto">
          <a:xfrm>
            <a:off x="0" y="3789363"/>
            <a:ext cx="8893175" cy="822325"/>
          </a:xfrm>
          <a:prstGeom prst="rect">
            <a:avLst/>
          </a:prstGeom>
          <a:gradFill rotWithShape="1">
            <a:gsLst>
              <a:gs pos="0">
                <a:srgbClr val="FFFF00"/>
              </a:gs>
              <a:gs pos="100000">
                <a:schemeClr val="accent1"/>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400">
                <a:solidFill>
                  <a:srgbClr val="000000"/>
                </a:solidFill>
                <a:latin typeface="Comic Sans MS" pitchFamily="66" charset="0"/>
              </a:rPr>
              <a:t>Επομένως το ψυκτικό συγκρότημα που θα επιλέξουμε θα πρέπει να έχει ημερήσια απόδοση (ψυκτική ισχύ):</a:t>
            </a:r>
          </a:p>
        </p:txBody>
      </p:sp>
      <p:sp>
        <p:nvSpPr>
          <p:cNvPr id="111623" name="Text Box 11"/>
          <p:cNvSpPr txBox="1">
            <a:spLocks noChangeArrowheads="1"/>
          </p:cNvSpPr>
          <p:nvPr/>
        </p:nvSpPr>
        <p:spPr bwMode="auto">
          <a:xfrm>
            <a:off x="2843213" y="4797425"/>
            <a:ext cx="3673475" cy="1839913"/>
          </a:xfrm>
          <a:prstGeom prst="rect">
            <a:avLst/>
          </a:prstGeom>
          <a:solidFill>
            <a:srgbClr val="CCFFCC"/>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buFontTx/>
              <a:buNone/>
            </a:pPr>
            <a:r>
              <a:rPr lang="el-GR" altLang="el-GR" sz="2800" b="1">
                <a:solidFill>
                  <a:srgbClr val="000000"/>
                </a:solidFill>
              </a:rPr>
              <a:t>33309 </a:t>
            </a:r>
            <a:r>
              <a:rPr lang="en-GB" altLang="el-GR" sz="2800" b="1">
                <a:solidFill>
                  <a:srgbClr val="000000"/>
                </a:solidFill>
              </a:rPr>
              <a:t>Kcal/24h  </a:t>
            </a:r>
            <a:r>
              <a:rPr lang="el-GR" altLang="el-GR" sz="2800" b="1">
                <a:solidFill>
                  <a:srgbClr val="000000"/>
                </a:solidFill>
              </a:rPr>
              <a:t>ή</a:t>
            </a:r>
          </a:p>
          <a:p>
            <a:pPr eaLnBrk="1" hangingPunct="1">
              <a:spcBef>
                <a:spcPct val="50000"/>
              </a:spcBef>
              <a:buClrTx/>
              <a:buSzTx/>
              <a:buFontTx/>
              <a:buNone/>
            </a:pPr>
            <a:r>
              <a:rPr lang="el-GR" altLang="el-GR" sz="2800" b="1">
                <a:solidFill>
                  <a:srgbClr val="000000"/>
                </a:solidFill>
              </a:rPr>
              <a:t>1388 </a:t>
            </a:r>
            <a:r>
              <a:rPr lang="en-GB" altLang="el-GR" sz="2800" b="1">
                <a:solidFill>
                  <a:srgbClr val="000000"/>
                </a:solidFill>
              </a:rPr>
              <a:t>Kcal/h</a:t>
            </a:r>
            <a:r>
              <a:rPr lang="el-GR" altLang="el-GR" sz="2800" b="1">
                <a:solidFill>
                  <a:srgbClr val="000000"/>
                </a:solidFill>
              </a:rPr>
              <a:t> ή</a:t>
            </a:r>
          </a:p>
          <a:p>
            <a:pPr eaLnBrk="1" hangingPunct="1">
              <a:spcBef>
                <a:spcPct val="50000"/>
              </a:spcBef>
              <a:buClrTx/>
              <a:buSzTx/>
              <a:buFontTx/>
              <a:buNone/>
            </a:pPr>
            <a:r>
              <a:rPr lang="el-GR" altLang="el-GR" sz="2800" b="1">
                <a:solidFill>
                  <a:srgbClr val="000000"/>
                </a:solidFill>
              </a:rPr>
              <a:t>1613</a:t>
            </a:r>
            <a:r>
              <a:rPr lang="en-GB" altLang="el-GR" sz="2800" b="1">
                <a:solidFill>
                  <a:srgbClr val="000000"/>
                </a:solidFill>
              </a:rPr>
              <a:t> W</a:t>
            </a:r>
            <a:endParaRPr lang="el-GR" altLang="el-GR" sz="2800" b="1">
              <a:solidFill>
                <a:srgbClr val="000000"/>
              </a:solidFill>
            </a:endParaRPr>
          </a:p>
        </p:txBody>
      </p:sp>
      <p:sp>
        <p:nvSpPr>
          <p:cNvPr id="111624" name="AutoShape 12">
            <a:hlinkClick r:id="rId5" action="ppaction://hlinksldjump" highlightClick="1"/>
          </p:cNvPr>
          <p:cNvSpPr>
            <a:spLocks noChangeArrowheads="1"/>
          </p:cNvSpPr>
          <p:nvPr/>
        </p:nvSpPr>
        <p:spPr bwMode="auto">
          <a:xfrm>
            <a:off x="8243888" y="6165850"/>
            <a:ext cx="431800" cy="360363"/>
          </a:xfrm>
          <a:prstGeom prst="actionButtonForwardNex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pPr>
            <a:endParaRPr lang="el-GR" altLang="el-GR" sz="1800"/>
          </a:p>
        </p:txBody>
      </p:sp>
    </p:spTree>
    <p:extLst>
      <p:ext uri="{BB962C8B-B14F-4D97-AF65-F5344CB8AC3E}">
        <p14:creationId xmlns:p14="http://schemas.microsoft.com/office/powerpoint/2010/main" val="23404540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algn="ctr" eaLnBrk="1" hangingPunct="1">
              <a:defRPr/>
            </a:pPr>
            <a:r>
              <a:rPr lang="el-GR" altLang="el-GR" sz="3200" smtClean="0">
                <a:latin typeface="Comic Sans MS" pitchFamily="66" charset="0"/>
              </a:rPr>
              <a:t>Ψύξη οπωροκηπευτικών</a:t>
            </a:r>
          </a:p>
        </p:txBody>
      </p:sp>
      <p:graphicFrame>
        <p:nvGraphicFramePr>
          <p:cNvPr id="6" name="5 - Πίνακας"/>
          <p:cNvGraphicFramePr>
            <a:graphicFrameLocks noGrp="1"/>
          </p:cNvGraphicFramePr>
          <p:nvPr>
            <p:extLst>
              <p:ext uri="{D42A27DB-BD31-4B8C-83A1-F6EECF244321}">
                <p14:modId xmlns:p14="http://schemas.microsoft.com/office/powerpoint/2010/main" val="1189460948"/>
              </p:ext>
            </p:extLst>
          </p:nvPr>
        </p:nvGraphicFramePr>
        <p:xfrm>
          <a:off x="1524000" y="1268760"/>
          <a:ext cx="6119814" cy="5414575"/>
        </p:xfrm>
        <a:graphic>
          <a:graphicData uri="http://schemas.openxmlformats.org/drawingml/2006/table">
            <a:tbl>
              <a:tblPr firstRow="1" bandRow="1">
                <a:tableStyleId>{5C22544A-7EE6-4342-B048-85BDC9FD1C3A}</a:tableStyleId>
              </a:tblPr>
              <a:tblGrid>
                <a:gridCol w="3059907"/>
                <a:gridCol w="3059907"/>
              </a:tblGrid>
              <a:tr h="495350">
                <a:tc gridSpan="2">
                  <a:txBody>
                    <a:bodyPr/>
                    <a:lstStyle/>
                    <a:p>
                      <a:pPr algn="ctr"/>
                      <a:r>
                        <a:rPr lang="el-GR" sz="1800" dirty="0" smtClean="0"/>
                        <a:t>ΟΜΑΔΑ Ι</a:t>
                      </a:r>
                    </a:p>
                    <a:p>
                      <a:pPr algn="ctr"/>
                      <a:r>
                        <a:rPr lang="el-GR" sz="1800" dirty="0" smtClean="0"/>
                        <a:t>ΕΙΔΗ</a:t>
                      </a:r>
                      <a:r>
                        <a:rPr lang="el-GR" sz="1800" baseline="0" dirty="0" smtClean="0"/>
                        <a:t> ΑΝΘΕΚΤΙΚΑ ΣΕ ΧΑΜΗΛΕΣ ΘΕΡΜΟΚΡΑΣΙΕΣ</a:t>
                      </a:r>
                    </a:p>
                    <a:p>
                      <a:pPr algn="ctr"/>
                      <a:r>
                        <a:rPr lang="el-GR" sz="1800" baseline="0" dirty="0" smtClean="0"/>
                        <a:t>-2 </a:t>
                      </a:r>
                      <a:r>
                        <a:rPr lang="en-US" sz="1800" baseline="30000" dirty="0" smtClean="0"/>
                        <a:t>o</a:t>
                      </a:r>
                      <a:r>
                        <a:rPr lang="en-US" sz="1800" baseline="0" dirty="0" smtClean="0"/>
                        <a:t>C</a:t>
                      </a:r>
                      <a:r>
                        <a:rPr lang="el-GR" sz="1800" baseline="0" dirty="0" smtClean="0"/>
                        <a:t>– 0 </a:t>
                      </a:r>
                      <a:r>
                        <a:rPr lang="en-US" sz="1800" baseline="30000" dirty="0" smtClean="0"/>
                        <a:t>o</a:t>
                      </a:r>
                      <a:r>
                        <a:rPr lang="en-US" sz="1800" baseline="0" dirty="0" smtClean="0"/>
                        <a:t>C</a:t>
                      </a:r>
                      <a:endParaRPr lang="el-GR" sz="1800" dirty="0"/>
                    </a:p>
                  </a:txBody>
                  <a:tcPr marT="45725" marB="45725"/>
                </a:tc>
                <a:tc hMerge="1">
                  <a:txBody>
                    <a:bodyPr/>
                    <a:lstStyle/>
                    <a:p>
                      <a:endParaRPr lang="el-GR"/>
                    </a:p>
                  </a:txBody>
                  <a:tcPr/>
                </a:tc>
              </a:tr>
              <a:tr h="4500165">
                <a:tc>
                  <a:txBody>
                    <a:bodyPr/>
                    <a:lstStyle/>
                    <a:p>
                      <a:r>
                        <a:rPr lang="el-GR" sz="1800" dirty="0" smtClean="0"/>
                        <a:t>Ακτινίδια</a:t>
                      </a:r>
                    </a:p>
                    <a:p>
                      <a:r>
                        <a:rPr lang="el-GR" sz="1800" dirty="0" smtClean="0"/>
                        <a:t>Αχλάδια</a:t>
                      </a:r>
                    </a:p>
                    <a:p>
                      <a:r>
                        <a:rPr lang="el-GR" sz="1800" dirty="0" smtClean="0"/>
                        <a:t>Βερίκοκα</a:t>
                      </a:r>
                    </a:p>
                    <a:p>
                      <a:r>
                        <a:rPr lang="el-GR" sz="1800" dirty="0" smtClean="0"/>
                        <a:t>Δαμάσκηνα</a:t>
                      </a:r>
                    </a:p>
                    <a:p>
                      <a:r>
                        <a:rPr lang="el-GR" sz="1800" dirty="0" smtClean="0"/>
                        <a:t>Κεράσια</a:t>
                      </a:r>
                    </a:p>
                    <a:p>
                      <a:r>
                        <a:rPr lang="el-GR" sz="1800" dirty="0" smtClean="0"/>
                        <a:t>Λωτοί</a:t>
                      </a:r>
                    </a:p>
                    <a:p>
                      <a:r>
                        <a:rPr lang="el-GR" sz="1800" dirty="0" smtClean="0"/>
                        <a:t>Μήλα</a:t>
                      </a:r>
                    </a:p>
                    <a:p>
                      <a:r>
                        <a:rPr lang="el-GR" sz="1800" dirty="0" smtClean="0"/>
                        <a:t>Νεκταρίνια</a:t>
                      </a:r>
                    </a:p>
                    <a:p>
                      <a:r>
                        <a:rPr lang="el-GR" sz="1800" dirty="0" smtClean="0"/>
                        <a:t>Ροδάκινα</a:t>
                      </a:r>
                    </a:p>
                    <a:p>
                      <a:r>
                        <a:rPr lang="el-GR" sz="1800" dirty="0" smtClean="0"/>
                        <a:t>Σταφύλια</a:t>
                      </a:r>
                    </a:p>
                    <a:p>
                      <a:r>
                        <a:rPr lang="el-GR" sz="1800" dirty="0" smtClean="0"/>
                        <a:t>Σύκα</a:t>
                      </a:r>
                    </a:p>
                    <a:p>
                      <a:endParaRPr lang="el-GR" sz="1800" dirty="0"/>
                    </a:p>
                  </a:txBody>
                  <a:tcPr marT="45725" marB="45725"/>
                </a:tc>
                <a:tc>
                  <a:txBody>
                    <a:bodyPr/>
                    <a:lstStyle/>
                    <a:p>
                      <a:r>
                        <a:rPr lang="el-GR" sz="1800" dirty="0" smtClean="0"/>
                        <a:t>Αγκινάρες</a:t>
                      </a:r>
                    </a:p>
                    <a:p>
                      <a:r>
                        <a:rPr lang="el-GR" sz="1800" dirty="0" smtClean="0"/>
                        <a:t>Αντίδια</a:t>
                      </a:r>
                    </a:p>
                    <a:p>
                      <a:r>
                        <a:rPr lang="el-GR" sz="1800" dirty="0" smtClean="0"/>
                        <a:t>Καρότα</a:t>
                      </a:r>
                    </a:p>
                    <a:p>
                      <a:pPr marL="0" marR="0" indent="0" algn="l" defTabSz="914400" rtl="0" eaLnBrk="1" fontAlgn="auto" latinLnBrk="0" hangingPunct="1">
                        <a:lnSpc>
                          <a:spcPct val="100000"/>
                        </a:lnSpc>
                        <a:spcBef>
                          <a:spcPts val="0"/>
                        </a:spcBef>
                        <a:spcAft>
                          <a:spcPts val="0"/>
                        </a:spcAft>
                        <a:buClrTx/>
                        <a:buSzTx/>
                        <a:buFontTx/>
                        <a:buNone/>
                        <a:tabLst/>
                        <a:defRPr/>
                      </a:pPr>
                      <a:r>
                        <a:rPr lang="el-GR" sz="1800" dirty="0" smtClean="0"/>
                        <a:t>Κουνουπίδια</a:t>
                      </a:r>
                    </a:p>
                    <a:p>
                      <a:r>
                        <a:rPr lang="el-GR" sz="1800" dirty="0" smtClean="0"/>
                        <a:t>Κρεμμύδια</a:t>
                      </a:r>
                    </a:p>
                    <a:p>
                      <a:r>
                        <a:rPr lang="el-GR" sz="1800" dirty="0" smtClean="0"/>
                        <a:t>Λάχανα</a:t>
                      </a:r>
                    </a:p>
                    <a:p>
                      <a:r>
                        <a:rPr lang="el-GR" sz="1800" dirty="0" smtClean="0"/>
                        <a:t>Μανιτάρια</a:t>
                      </a:r>
                    </a:p>
                    <a:p>
                      <a:r>
                        <a:rPr lang="el-GR" sz="1800" dirty="0" smtClean="0"/>
                        <a:t>Μαρούλια</a:t>
                      </a:r>
                    </a:p>
                    <a:p>
                      <a:r>
                        <a:rPr lang="el-GR" sz="1800" dirty="0" smtClean="0"/>
                        <a:t>Μπιζέλια</a:t>
                      </a:r>
                    </a:p>
                    <a:p>
                      <a:r>
                        <a:rPr lang="el-GR" sz="1800" dirty="0" smtClean="0"/>
                        <a:t>Μπρόκολα</a:t>
                      </a:r>
                    </a:p>
                    <a:p>
                      <a:r>
                        <a:rPr lang="el-GR" sz="1800" dirty="0" smtClean="0"/>
                        <a:t>Ραπανάκια</a:t>
                      </a:r>
                    </a:p>
                    <a:p>
                      <a:r>
                        <a:rPr lang="el-GR" sz="1800" dirty="0" smtClean="0"/>
                        <a:t>Σέλινο</a:t>
                      </a:r>
                    </a:p>
                    <a:p>
                      <a:r>
                        <a:rPr lang="el-GR" sz="1800" dirty="0" smtClean="0"/>
                        <a:t>Σκόρδα</a:t>
                      </a:r>
                    </a:p>
                    <a:p>
                      <a:r>
                        <a:rPr lang="el-GR" sz="1800" dirty="0" smtClean="0"/>
                        <a:t>Σπανάκια</a:t>
                      </a:r>
                    </a:p>
                    <a:p>
                      <a:r>
                        <a:rPr lang="el-GR" sz="1800" dirty="0" smtClean="0"/>
                        <a:t>Σπαράγγια</a:t>
                      </a:r>
                    </a:p>
                    <a:p>
                      <a:r>
                        <a:rPr lang="el-GR" sz="1800" dirty="0" smtClean="0"/>
                        <a:t>Φράουλες</a:t>
                      </a:r>
                      <a:endParaRPr lang="el-GR" sz="1800" dirty="0"/>
                    </a:p>
                  </a:txBody>
                  <a:tcPr marT="45725" marB="45725"/>
                </a:tc>
              </a:tr>
            </a:tbl>
          </a:graphicData>
        </a:graphic>
      </p:graphicFrame>
    </p:spTree>
    <p:extLst>
      <p:ext uri="{BB962C8B-B14F-4D97-AF65-F5344CB8AC3E}">
        <p14:creationId xmlns:p14="http://schemas.microsoft.com/office/powerpoint/2010/main" val="181249119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271463"/>
            <a:ext cx="4246562" cy="658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43" name="Rectangle 7"/>
          <p:cNvSpPr>
            <a:spLocks noChangeArrowheads="1"/>
          </p:cNvSpPr>
          <p:nvPr/>
        </p:nvSpPr>
        <p:spPr bwMode="auto">
          <a:xfrm>
            <a:off x="2051050" y="4868863"/>
            <a:ext cx="3960813" cy="215900"/>
          </a:xfrm>
          <a:prstGeom prst="rect">
            <a:avLst/>
          </a:prstGeom>
          <a:noFill/>
          <a:ln w="28575">
            <a:solidFill>
              <a:srgbClr val="FF00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pPr>
            <a:endParaRPr lang="el-GR" altLang="el-GR" sz="1800"/>
          </a:p>
        </p:txBody>
      </p:sp>
      <p:sp>
        <p:nvSpPr>
          <p:cNvPr id="112644" name="Rectangle 8"/>
          <p:cNvSpPr>
            <a:spLocks noChangeArrowheads="1"/>
          </p:cNvSpPr>
          <p:nvPr/>
        </p:nvSpPr>
        <p:spPr bwMode="auto">
          <a:xfrm>
            <a:off x="2124075" y="5373688"/>
            <a:ext cx="3960813" cy="215900"/>
          </a:xfrm>
          <a:prstGeom prst="rect">
            <a:avLst/>
          </a:prstGeom>
          <a:noFill/>
          <a:ln w="28575">
            <a:solidFill>
              <a:srgbClr val="FF00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pPr>
            <a:endParaRPr lang="el-GR" altLang="el-GR" sz="1800"/>
          </a:p>
        </p:txBody>
      </p:sp>
      <p:sp>
        <p:nvSpPr>
          <p:cNvPr id="112645" name="Rectangle 9"/>
          <p:cNvSpPr>
            <a:spLocks noChangeArrowheads="1"/>
          </p:cNvSpPr>
          <p:nvPr/>
        </p:nvSpPr>
        <p:spPr bwMode="auto">
          <a:xfrm>
            <a:off x="1979613" y="2924175"/>
            <a:ext cx="3960812" cy="215900"/>
          </a:xfrm>
          <a:prstGeom prst="rect">
            <a:avLst/>
          </a:prstGeom>
          <a:noFill/>
          <a:ln w="28575">
            <a:solidFill>
              <a:srgbClr val="FF00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pPr>
            <a:endParaRPr lang="el-GR" altLang="el-GR" sz="1800"/>
          </a:p>
        </p:txBody>
      </p:sp>
      <p:sp>
        <p:nvSpPr>
          <p:cNvPr id="112646" name="Rectangle 10"/>
          <p:cNvSpPr>
            <a:spLocks noChangeArrowheads="1"/>
          </p:cNvSpPr>
          <p:nvPr/>
        </p:nvSpPr>
        <p:spPr bwMode="auto">
          <a:xfrm>
            <a:off x="1908175" y="3573463"/>
            <a:ext cx="3960813" cy="215900"/>
          </a:xfrm>
          <a:prstGeom prst="rect">
            <a:avLst/>
          </a:prstGeom>
          <a:noFill/>
          <a:ln w="28575">
            <a:solidFill>
              <a:srgbClr val="FF00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pPr>
            <a:endParaRPr lang="el-GR" altLang="el-GR" sz="1800"/>
          </a:p>
        </p:txBody>
      </p:sp>
      <p:sp>
        <p:nvSpPr>
          <p:cNvPr id="112647" name="AutoShape 11">
            <a:hlinkClick r:id="rId3" action="ppaction://hlinksldjump" highlightClick="1"/>
          </p:cNvPr>
          <p:cNvSpPr>
            <a:spLocks noChangeArrowheads="1"/>
          </p:cNvSpPr>
          <p:nvPr/>
        </p:nvSpPr>
        <p:spPr bwMode="auto">
          <a:xfrm>
            <a:off x="8388350" y="6308725"/>
            <a:ext cx="431800" cy="360363"/>
          </a:xfrm>
          <a:prstGeom prst="actionButtonBackPrevious">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pPr>
            <a:endParaRPr lang="el-GR" altLang="el-GR" sz="1800"/>
          </a:p>
        </p:txBody>
      </p:sp>
    </p:spTree>
    <p:extLst>
      <p:ext uri="{BB962C8B-B14F-4D97-AF65-F5344CB8AC3E}">
        <p14:creationId xmlns:p14="http://schemas.microsoft.com/office/powerpoint/2010/main" val="273201398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333375"/>
            <a:ext cx="7762875" cy="574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3667" name="Rectangle 7"/>
          <p:cNvSpPr>
            <a:spLocks noChangeArrowheads="1"/>
          </p:cNvSpPr>
          <p:nvPr/>
        </p:nvSpPr>
        <p:spPr bwMode="auto">
          <a:xfrm>
            <a:off x="684213" y="3357563"/>
            <a:ext cx="7416800" cy="358775"/>
          </a:xfrm>
          <a:prstGeom prst="rect">
            <a:avLst/>
          </a:prstGeom>
          <a:noFill/>
          <a:ln w="28575">
            <a:solidFill>
              <a:srgbClr val="FF0000"/>
            </a:solidFill>
            <a:prstDash val="sysDot"/>
            <a:miter lim="800000"/>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pPr>
            <a:endParaRPr lang="el-GR" altLang="el-GR" sz="1800"/>
          </a:p>
        </p:txBody>
      </p:sp>
      <p:sp>
        <p:nvSpPr>
          <p:cNvPr id="113668" name="AutoShape 8">
            <a:hlinkClick r:id="rId3" action="ppaction://hlinksldjump" highlightClick="1"/>
          </p:cNvPr>
          <p:cNvSpPr>
            <a:spLocks noChangeArrowheads="1"/>
          </p:cNvSpPr>
          <p:nvPr/>
        </p:nvSpPr>
        <p:spPr bwMode="auto">
          <a:xfrm>
            <a:off x="8388350" y="6308725"/>
            <a:ext cx="360363" cy="287338"/>
          </a:xfrm>
          <a:prstGeom prst="actionButtonBackPrevious">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pPr>
            <a:endParaRPr lang="el-GR" altLang="el-GR" sz="1800"/>
          </a:p>
        </p:txBody>
      </p:sp>
      <p:sp>
        <p:nvSpPr>
          <p:cNvPr id="113669" name="AutoShape 9">
            <a:hlinkClick r:id="rId4" action="ppaction://hlinksldjump" highlightClick="1"/>
          </p:cNvPr>
          <p:cNvSpPr>
            <a:spLocks noChangeArrowheads="1"/>
          </p:cNvSpPr>
          <p:nvPr/>
        </p:nvSpPr>
        <p:spPr bwMode="auto">
          <a:xfrm>
            <a:off x="8783638" y="3429000"/>
            <a:ext cx="360362" cy="287338"/>
          </a:xfrm>
          <a:prstGeom prst="actionButtonBackPrevious">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pPr>
            <a:endParaRPr lang="el-GR" altLang="el-GR" sz="1800"/>
          </a:p>
        </p:txBody>
      </p:sp>
      <p:sp>
        <p:nvSpPr>
          <p:cNvPr id="113670" name="Line 10"/>
          <p:cNvSpPr>
            <a:spLocks noChangeShapeType="1"/>
          </p:cNvSpPr>
          <p:nvPr/>
        </p:nvSpPr>
        <p:spPr bwMode="auto">
          <a:xfrm>
            <a:off x="8172450" y="3573463"/>
            <a:ext cx="4318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Tree>
    <p:extLst>
      <p:ext uri="{BB962C8B-B14F-4D97-AF65-F5344CB8AC3E}">
        <p14:creationId xmlns:p14="http://schemas.microsoft.com/office/powerpoint/2010/main" val="48702721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60350"/>
            <a:ext cx="8112125" cy="606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691" name="Rectangle 7"/>
          <p:cNvSpPr>
            <a:spLocks noChangeArrowheads="1"/>
          </p:cNvSpPr>
          <p:nvPr/>
        </p:nvSpPr>
        <p:spPr bwMode="auto">
          <a:xfrm>
            <a:off x="755650" y="3213100"/>
            <a:ext cx="1871663" cy="576263"/>
          </a:xfrm>
          <a:prstGeom prst="rect">
            <a:avLst/>
          </a:prstGeom>
          <a:noFill/>
          <a:ln w="28575">
            <a:solidFill>
              <a:srgbClr val="FF00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pPr>
            <a:endParaRPr lang="el-GR" altLang="el-GR" sz="1800"/>
          </a:p>
        </p:txBody>
      </p:sp>
      <p:sp>
        <p:nvSpPr>
          <p:cNvPr id="114692" name="AutoShape 8">
            <a:hlinkClick r:id="rId3" action="ppaction://hlinksldjump" highlightClick="1"/>
          </p:cNvPr>
          <p:cNvSpPr>
            <a:spLocks noChangeArrowheads="1"/>
          </p:cNvSpPr>
          <p:nvPr/>
        </p:nvSpPr>
        <p:spPr bwMode="auto">
          <a:xfrm>
            <a:off x="7956550" y="6570663"/>
            <a:ext cx="360363" cy="287337"/>
          </a:xfrm>
          <a:prstGeom prst="actionButtonBackPrevious">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pPr>
            <a:endParaRPr lang="el-GR" altLang="el-GR" sz="1800"/>
          </a:p>
        </p:txBody>
      </p:sp>
    </p:spTree>
    <p:extLst>
      <p:ext uri="{BB962C8B-B14F-4D97-AF65-F5344CB8AC3E}">
        <p14:creationId xmlns:p14="http://schemas.microsoft.com/office/powerpoint/2010/main" val="184810826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273050"/>
            <a:ext cx="5973762" cy="658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5715" name="Rectangle 7"/>
          <p:cNvSpPr>
            <a:spLocks noChangeArrowheads="1"/>
          </p:cNvSpPr>
          <p:nvPr/>
        </p:nvSpPr>
        <p:spPr bwMode="auto">
          <a:xfrm>
            <a:off x="1692275" y="4941888"/>
            <a:ext cx="3095625" cy="215900"/>
          </a:xfrm>
          <a:prstGeom prst="rect">
            <a:avLst/>
          </a:prstGeom>
          <a:noFill/>
          <a:ln w="28575">
            <a:solidFill>
              <a:srgbClr val="FF00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pPr>
            <a:endParaRPr lang="el-GR" altLang="el-GR" sz="1800"/>
          </a:p>
        </p:txBody>
      </p:sp>
      <p:sp>
        <p:nvSpPr>
          <p:cNvPr id="115716" name="AutoShape 8">
            <a:hlinkClick r:id="rId3" action="ppaction://hlinksldjump" highlightClick="1"/>
          </p:cNvPr>
          <p:cNvSpPr>
            <a:spLocks noChangeArrowheads="1"/>
          </p:cNvSpPr>
          <p:nvPr/>
        </p:nvSpPr>
        <p:spPr bwMode="auto">
          <a:xfrm>
            <a:off x="7956550" y="6308725"/>
            <a:ext cx="360363" cy="287338"/>
          </a:xfrm>
          <a:prstGeom prst="actionButtonBackPrevious">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pPr>
            <a:endParaRPr lang="el-GR" altLang="el-GR" sz="1800"/>
          </a:p>
        </p:txBody>
      </p:sp>
    </p:spTree>
    <p:extLst>
      <p:ext uri="{BB962C8B-B14F-4D97-AF65-F5344CB8AC3E}">
        <p14:creationId xmlns:p14="http://schemas.microsoft.com/office/powerpoint/2010/main" val="255057424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1628775"/>
            <a:ext cx="5133975" cy="365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39" name="Rectangle 7"/>
          <p:cNvSpPr>
            <a:spLocks noChangeArrowheads="1"/>
          </p:cNvSpPr>
          <p:nvPr/>
        </p:nvSpPr>
        <p:spPr bwMode="auto">
          <a:xfrm>
            <a:off x="2484438" y="3429000"/>
            <a:ext cx="3311525" cy="215900"/>
          </a:xfrm>
          <a:prstGeom prst="rect">
            <a:avLst/>
          </a:prstGeom>
          <a:noFill/>
          <a:ln w="28575">
            <a:solidFill>
              <a:srgbClr val="FF00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pPr>
            <a:endParaRPr lang="el-GR" altLang="el-GR" sz="1800"/>
          </a:p>
        </p:txBody>
      </p:sp>
      <p:sp>
        <p:nvSpPr>
          <p:cNvPr id="116740" name="AutoShape 8">
            <a:hlinkClick r:id="rId3" action="ppaction://hlinksldjump" highlightClick="1"/>
          </p:cNvPr>
          <p:cNvSpPr>
            <a:spLocks noChangeArrowheads="1"/>
          </p:cNvSpPr>
          <p:nvPr/>
        </p:nvSpPr>
        <p:spPr bwMode="auto">
          <a:xfrm>
            <a:off x="8101013" y="6308725"/>
            <a:ext cx="360362" cy="287338"/>
          </a:xfrm>
          <a:prstGeom prst="actionButtonBackPrevious">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pPr>
            <a:endParaRPr lang="el-GR" altLang="el-GR" sz="1800"/>
          </a:p>
        </p:txBody>
      </p:sp>
    </p:spTree>
    <p:extLst>
      <p:ext uri="{BB962C8B-B14F-4D97-AF65-F5344CB8AC3E}">
        <p14:creationId xmlns:p14="http://schemas.microsoft.com/office/powerpoint/2010/main" val="392988291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ext Box 10"/>
          <p:cNvSpPr txBox="1">
            <a:spLocks noChangeArrowheads="1"/>
          </p:cNvSpPr>
          <p:nvPr/>
        </p:nvSpPr>
        <p:spPr bwMode="auto">
          <a:xfrm>
            <a:off x="1763713" y="765175"/>
            <a:ext cx="590391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800" b="1">
                <a:solidFill>
                  <a:srgbClr val="FFFF00"/>
                </a:solidFill>
                <a:latin typeface="Comic Sans MS" pitchFamily="66" charset="0"/>
              </a:rPr>
              <a:t>Κατασκευή ψυκτικών θαλάμων</a:t>
            </a:r>
          </a:p>
        </p:txBody>
      </p:sp>
      <p:sp>
        <p:nvSpPr>
          <p:cNvPr id="114691" name="Text Box 11"/>
          <p:cNvSpPr txBox="1">
            <a:spLocks noChangeArrowheads="1"/>
          </p:cNvSpPr>
          <p:nvPr/>
        </p:nvSpPr>
        <p:spPr bwMode="auto">
          <a:xfrm>
            <a:off x="250825" y="1628775"/>
            <a:ext cx="8642350" cy="2462213"/>
          </a:xfrm>
          <a:prstGeom prst="rect">
            <a:avLst/>
          </a:prstGeom>
          <a:ln/>
        </p:spPr>
        <p:style>
          <a:lnRef idx="1">
            <a:schemeClr val="accent2"/>
          </a:lnRef>
          <a:fillRef idx="2">
            <a:schemeClr val="accent2"/>
          </a:fillRef>
          <a:effectRef idx="1">
            <a:schemeClr val="accent2"/>
          </a:effectRef>
          <a:fontRef idx="minor">
            <a:schemeClr val="dk1"/>
          </a:fontRef>
        </p:style>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buFontTx/>
              <a:buNone/>
              <a:defRPr/>
            </a:pPr>
            <a:r>
              <a:rPr lang="el-GR" altLang="el-GR" sz="2200" dirty="0" smtClean="0">
                <a:solidFill>
                  <a:schemeClr val="accent6">
                    <a:lumMod val="60000"/>
                    <a:lumOff val="40000"/>
                  </a:schemeClr>
                </a:solidFill>
                <a:latin typeface="Comic Sans MS" pitchFamily="66" charset="0"/>
              </a:rPr>
              <a:t>Ο σκελετός και η εξωτερική </a:t>
            </a:r>
            <a:r>
              <a:rPr lang="el-GR" altLang="el-GR" sz="2200" dirty="0" err="1" smtClean="0">
                <a:solidFill>
                  <a:schemeClr val="accent6">
                    <a:lumMod val="60000"/>
                    <a:lumOff val="40000"/>
                  </a:schemeClr>
                </a:solidFill>
                <a:latin typeface="Comic Sans MS" pitchFamily="66" charset="0"/>
              </a:rPr>
              <a:t>περιένδυση</a:t>
            </a:r>
            <a:r>
              <a:rPr lang="el-GR" altLang="el-GR" sz="2200" dirty="0" smtClean="0">
                <a:solidFill>
                  <a:schemeClr val="accent6">
                    <a:lumMod val="60000"/>
                    <a:lumOff val="40000"/>
                  </a:schemeClr>
                </a:solidFill>
                <a:latin typeface="Comic Sans MS" pitchFamily="66" charset="0"/>
              </a:rPr>
              <a:t> του θαλάμου κατασκευάζονται συνήθως από ξύλο (κυρίως μικρές εγκαταστάσεις), μέταλλο ή από οπλισμένο σκυρόδεμα. Η κατασκευή από μεταλλικό σκελετό πραγματοποιείται πιο γρήγορα, παρουσιάζει όμως το μειονέκτημα της ταχύτερης καταστροφής λόγω οξείδωσης και της δυσκολίας μόνωσης. Η κατασκευή από οπλισμένο σκυρόδεμα είναι οικονομικότερη και διαρκεί περισσότερα χρόνια</a:t>
            </a:r>
          </a:p>
        </p:txBody>
      </p:sp>
    </p:spTree>
    <p:extLst>
      <p:ext uri="{BB962C8B-B14F-4D97-AF65-F5344CB8AC3E}">
        <p14:creationId xmlns:p14="http://schemas.microsoft.com/office/powerpoint/2010/main" val="56492926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 Box 6"/>
          <p:cNvSpPr txBox="1">
            <a:spLocks noChangeArrowheads="1"/>
          </p:cNvSpPr>
          <p:nvPr/>
        </p:nvSpPr>
        <p:spPr bwMode="auto">
          <a:xfrm>
            <a:off x="1763713" y="765175"/>
            <a:ext cx="590391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800" b="1">
                <a:solidFill>
                  <a:srgbClr val="FFFF00"/>
                </a:solidFill>
                <a:latin typeface="Comic Sans MS" pitchFamily="66" charset="0"/>
              </a:rPr>
              <a:t>Τρόπος κατασκευής θαλάμων</a:t>
            </a:r>
          </a:p>
        </p:txBody>
      </p:sp>
      <p:sp>
        <p:nvSpPr>
          <p:cNvPr id="118787" name="Text Box 8"/>
          <p:cNvSpPr txBox="1">
            <a:spLocks noChangeArrowheads="1"/>
          </p:cNvSpPr>
          <p:nvPr/>
        </p:nvSpPr>
        <p:spPr bwMode="auto">
          <a:xfrm>
            <a:off x="323850" y="1700213"/>
            <a:ext cx="849630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pPr>
            <a:r>
              <a:rPr lang="el-GR" altLang="el-GR" sz="2400">
                <a:latin typeface="Comic Sans MS" pitchFamily="66" charset="0"/>
              </a:rPr>
              <a:t>Σήμερα υπάρχουν πολλά υλικά που χρησιμοποιούνται για κατασκευή των θαλάμων κοινής ψύξης ή θαλάμων ΕΑ και είναι μεγάλης σημασίας να γνωρίζουμε τα πλεονεκτήματα, μειονεκτήματα καθώς και το κόστος κάθε υλικού κατά το σχεδιασμό της μονάδας. </a:t>
            </a:r>
          </a:p>
          <a:p>
            <a:pPr eaLnBrk="1" hangingPunct="1">
              <a:spcBef>
                <a:spcPct val="0"/>
              </a:spcBef>
              <a:buClrTx/>
              <a:buSzTx/>
              <a:buFontTx/>
              <a:buNone/>
            </a:pPr>
            <a:r>
              <a:rPr lang="el-GR" altLang="el-GR" sz="2400">
                <a:latin typeface="Comic Sans MS" pitchFamily="66" charset="0"/>
              </a:rPr>
              <a:t>Παλαιότερα ήταν συνηθισμένοι οι ψυκτικοί θάλαμοι με σκελετό από οπλισμένο σκυρόδεμα. Βασικό μειονέκτημα είναι ο μεγάλος χρόνος που απαιτεί η κατασκευή τους, ιδιαίτερα αν βρίσκονται μακριά από αστικά κέντρα. </a:t>
            </a:r>
          </a:p>
        </p:txBody>
      </p:sp>
    </p:spTree>
    <p:extLst>
      <p:ext uri="{BB962C8B-B14F-4D97-AF65-F5344CB8AC3E}">
        <p14:creationId xmlns:p14="http://schemas.microsoft.com/office/powerpoint/2010/main" val="2217945076"/>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ext Box 8"/>
          <p:cNvSpPr txBox="1">
            <a:spLocks noChangeArrowheads="1"/>
          </p:cNvSpPr>
          <p:nvPr/>
        </p:nvSpPr>
        <p:spPr bwMode="auto">
          <a:xfrm>
            <a:off x="611188" y="765175"/>
            <a:ext cx="77041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400" b="1">
                <a:solidFill>
                  <a:srgbClr val="FFFF00"/>
                </a:solidFill>
                <a:latin typeface="Comic Sans MS" pitchFamily="66" charset="0"/>
              </a:rPr>
              <a:t>Προκατασκευασμένα τοιχώματα (</a:t>
            </a:r>
            <a:r>
              <a:rPr lang="en-GB" altLang="el-GR" sz="2400" b="1">
                <a:solidFill>
                  <a:srgbClr val="FFFF00"/>
                </a:solidFill>
                <a:latin typeface="Comic Sans MS" pitchFamily="66" charset="0"/>
              </a:rPr>
              <a:t>panels)</a:t>
            </a:r>
            <a:endParaRPr lang="el-GR" altLang="el-GR" sz="2400" b="1">
              <a:solidFill>
                <a:srgbClr val="FFFF00"/>
              </a:solidFill>
              <a:latin typeface="Comic Sans MS" pitchFamily="66" charset="0"/>
            </a:endParaRPr>
          </a:p>
        </p:txBody>
      </p:sp>
      <p:sp>
        <p:nvSpPr>
          <p:cNvPr id="119811" name="Text Box 9"/>
          <p:cNvSpPr txBox="1">
            <a:spLocks noChangeArrowheads="1"/>
          </p:cNvSpPr>
          <p:nvPr/>
        </p:nvSpPr>
        <p:spPr bwMode="auto">
          <a:xfrm>
            <a:off x="323850" y="1268413"/>
            <a:ext cx="8496300" cy="520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pPr>
            <a:r>
              <a:rPr lang="el-GR" altLang="el-GR" sz="2400">
                <a:latin typeface="Comic Sans MS" pitchFamily="66" charset="0"/>
              </a:rPr>
              <a:t>Διαδεδομένα είναι τα ψυγεία με </a:t>
            </a:r>
            <a:r>
              <a:rPr lang="el-GR" altLang="el-GR" sz="2400" b="1">
                <a:solidFill>
                  <a:srgbClr val="99FF33"/>
                </a:solidFill>
                <a:latin typeface="Comic Sans MS" pitchFamily="66" charset="0"/>
              </a:rPr>
              <a:t>προκατασκευασμένα τοιχώματα (</a:t>
            </a:r>
            <a:r>
              <a:rPr lang="en-GB" altLang="el-GR" sz="2400" b="1">
                <a:solidFill>
                  <a:srgbClr val="99FF33"/>
                </a:solidFill>
                <a:latin typeface="Comic Sans MS" pitchFamily="66" charset="0"/>
              </a:rPr>
              <a:t>panels</a:t>
            </a:r>
            <a:r>
              <a:rPr lang="el-GR" altLang="el-GR" sz="2400" b="1">
                <a:solidFill>
                  <a:srgbClr val="99FF33"/>
                </a:solidFill>
                <a:latin typeface="Comic Sans MS" pitchFamily="66" charset="0"/>
              </a:rPr>
              <a:t>)</a:t>
            </a:r>
            <a:r>
              <a:rPr lang="el-GR" altLang="el-GR" sz="2400">
                <a:latin typeface="Comic Sans MS" pitchFamily="66" charset="0"/>
              </a:rPr>
              <a:t> (1,20 </a:t>
            </a:r>
            <a:r>
              <a:rPr lang="en-GB" altLang="el-GR" sz="2400">
                <a:latin typeface="Comic Sans MS" pitchFamily="66" charset="0"/>
              </a:rPr>
              <a:t>m</a:t>
            </a:r>
            <a:r>
              <a:rPr lang="el-GR" altLang="el-GR" sz="2400">
                <a:latin typeface="Comic Sans MS" pitchFamily="66" charset="0"/>
              </a:rPr>
              <a:t> Χ 6</a:t>
            </a:r>
            <a:r>
              <a:rPr lang="en-GB" altLang="el-GR" sz="2400">
                <a:latin typeface="Comic Sans MS" pitchFamily="66" charset="0"/>
              </a:rPr>
              <a:t> m</a:t>
            </a:r>
            <a:r>
              <a:rPr lang="el-GR" altLang="el-GR" sz="2400">
                <a:latin typeface="Comic Sans MS" pitchFamily="66" charset="0"/>
              </a:rPr>
              <a:t>) που περιέχουν στο εσωτερικό μονωτική ουσία (10-15 αη) από πολυουρεθάνη ή πολυστερόλη. Τα τοιχώματα αυτά διαθέτουν ειδικούς μηχανισμούς ώστε να είναι ταχεία η σύνδεση τους και να εξασφαλίζουν ικανοποιητική στεγανότητα. Τα τελευταία χρόνια, χρησιμοποιούνται όλο και περισσότερο τα προκατασκευασμένα τοιχώματα για την κατασκευή ψυκτικών μονάδων. Η ταχύτητα συναρμολόγησης, η ευκολία μεταφοράς τους και η οικονομία είναι τα βασικά χαρακτηριστικά που συνετέλεσαν στην ευρεία διάδοση τους. Τα τοιχώματα αυτά  είναι τύπου σάντουιτς που διαθέτουν μεταλλικό σκελετό και τις δυο επιφάνειες από (γαλβανισμένη ή βαμμένη) λαμαρίνα με ενδιάμεση μόνωση από πολυουρεθάνη . </a:t>
            </a:r>
          </a:p>
        </p:txBody>
      </p:sp>
    </p:spTree>
    <p:extLst>
      <p:ext uri="{BB962C8B-B14F-4D97-AF65-F5344CB8AC3E}">
        <p14:creationId xmlns:p14="http://schemas.microsoft.com/office/powerpoint/2010/main" val="145443921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1844675"/>
            <a:ext cx="5419725" cy="445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0835" name="Text Box 9"/>
          <p:cNvSpPr txBox="1">
            <a:spLocks noChangeArrowheads="1"/>
          </p:cNvSpPr>
          <p:nvPr/>
        </p:nvSpPr>
        <p:spPr bwMode="auto">
          <a:xfrm>
            <a:off x="611188" y="765175"/>
            <a:ext cx="7704137"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400" b="1">
                <a:solidFill>
                  <a:srgbClr val="FFFF00"/>
                </a:solidFill>
                <a:latin typeface="Comic Sans MS" pitchFamily="66" charset="0"/>
              </a:rPr>
              <a:t>Κατασκευαστικές λεπτομέρειες προκατασκευασμένων τοιχωμάτων (</a:t>
            </a:r>
            <a:r>
              <a:rPr lang="en-GB" altLang="el-GR" sz="2400" b="1">
                <a:solidFill>
                  <a:srgbClr val="FFFF00"/>
                </a:solidFill>
                <a:latin typeface="Comic Sans MS" pitchFamily="66" charset="0"/>
              </a:rPr>
              <a:t>panels)</a:t>
            </a:r>
            <a:endParaRPr lang="el-GR" altLang="el-GR" sz="2400" b="1">
              <a:solidFill>
                <a:srgbClr val="FFFF00"/>
              </a:solidFill>
              <a:latin typeface="Comic Sans MS" pitchFamily="66" charset="0"/>
            </a:endParaRPr>
          </a:p>
        </p:txBody>
      </p:sp>
    </p:spTree>
    <p:extLst>
      <p:ext uri="{BB962C8B-B14F-4D97-AF65-F5344CB8AC3E}">
        <p14:creationId xmlns:p14="http://schemas.microsoft.com/office/powerpoint/2010/main" val="388851158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ext Box 6"/>
          <p:cNvSpPr txBox="1">
            <a:spLocks noChangeArrowheads="1"/>
          </p:cNvSpPr>
          <p:nvPr/>
        </p:nvSpPr>
        <p:spPr bwMode="auto">
          <a:xfrm>
            <a:off x="1692275" y="188913"/>
            <a:ext cx="590391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800" b="1">
                <a:solidFill>
                  <a:srgbClr val="FFFF00"/>
                </a:solidFill>
                <a:latin typeface="Comic Sans MS" pitchFamily="66" charset="0"/>
              </a:rPr>
              <a:t>Κατασκευή ψυκτικών θαλάμων</a:t>
            </a:r>
          </a:p>
        </p:txBody>
      </p:sp>
      <p:sp>
        <p:nvSpPr>
          <p:cNvPr id="121859" name="Text Box 7"/>
          <p:cNvSpPr txBox="1">
            <a:spLocks noChangeArrowheads="1"/>
          </p:cNvSpPr>
          <p:nvPr/>
        </p:nvSpPr>
        <p:spPr bwMode="auto">
          <a:xfrm>
            <a:off x="250825" y="765175"/>
            <a:ext cx="8642350" cy="210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buFontTx/>
              <a:buNone/>
            </a:pPr>
            <a:r>
              <a:rPr lang="el-GR" altLang="el-GR" sz="2200">
                <a:latin typeface="Comic Sans MS" pitchFamily="66" charset="0"/>
              </a:rPr>
              <a:t>Οι τοίχοι στους οποίους θα τοποθετήσουμε το μονωτικό υλικό θα </a:t>
            </a:r>
            <a:r>
              <a:rPr lang="el-GR" altLang="el-GR" sz="2200" b="1">
                <a:solidFill>
                  <a:srgbClr val="99FF33"/>
                </a:solidFill>
                <a:latin typeface="Comic Sans MS" pitchFamily="66" charset="0"/>
              </a:rPr>
              <a:t>πρέπει να είναι ξηροί</a:t>
            </a:r>
            <a:r>
              <a:rPr lang="el-GR" altLang="el-GR" sz="2200">
                <a:latin typeface="Comic Sans MS" pitchFamily="66" charset="0"/>
              </a:rPr>
              <a:t> για την αποφυγή απωλειών λόγω σήψεων από υψηλές υγρασίες. Γι’ αυτό μόλις επιχρησθεί ο τοίχος με </a:t>
            </a:r>
            <a:r>
              <a:rPr lang="el-GR" altLang="el-GR" sz="2200" b="1">
                <a:solidFill>
                  <a:srgbClr val="99FF33"/>
                </a:solidFill>
                <a:latin typeface="Comic Sans MS" pitchFamily="66" charset="0"/>
              </a:rPr>
              <a:t>τσιμεντοκονία</a:t>
            </a:r>
            <a:r>
              <a:rPr lang="el-GR" altLang="el-GR" sz="2200">
                <a:latin typeface="Comic Sans MS" pitchFamily="66" charset="0"/>
              </a:rPr>
              <a:t> επαλείφεται με </a:t>
            </a:r>
            <a:r>
              <a:rPr lang="el-GR" altLang="el-GR" sz="2200" b="1">
                <a:solidFill>
                  <a:srgbClr val="99FF33"/>
                </a:solidFill>
                <a:latin typeface="Comic Sans MS" pitchFamily="66" charset="0"/>
              </a:rPr>
              <a:t>ψυχρή άσφαλτο</a:t>
            </a:r>
            <a:r>
              <a:rPr lang="el-GR" altLang="el-GR" sz="2200">
                <a:latin typeface="Comic Sans MS" pitchFamily="66" charset="0"/>
              </a:rPr>
              <a:t> ή επικαλύπτεται με </a:t>
            </a:r>
            <a:r>
              <a:rPr lang="el-GR" altLang="el-GR" sz="2200" b="1">
                <a:solidFill>
                  <a:srgbClr val="99FF33"/>
                </a:solidFill>
                <a:latin typeface="Comic Sans MS" pitchFamily="66" charset="0"/>
              </a:rPr>
              <a:t>πισσόχαρτο ή άλλο αδιάβροχο</a:t>
            </a:r>
            <a:r>
              <a:rPr lang="el-GR" altLang="el-GR" sz="2200">
                <a:latin typeface="Comic Sans MS" pitchFamily="66" charset="0"/>
              </a:rPr>
              <a:t> υλικό και κατόπιν τοποθετείται η </a:t>
            </a:r>
            <a:r>
              <a:rPr lang="el-GR" altLang="el-GR" sz="2200" b="1">
                <a:solidFill>
                  <a:srgbClr val="99FF33"/>
                </a:solidFill>
                <a:latin typeface="Comic Sans MS" pitchFamily="66" charset="0"/>
              </a:rPr>
              <a:t>μόνωση.</a:t>
            </a:r>
            <a:r>
              <a:rPr lang="el-GR" altLang="el-GR" sz="2200">
                <a:latin typeface="Comic Sans MS" pitchFamily="66" charset="0"/>
              </a:rPr>
              <a:t> </a:t>
            </a:r>
          </a:p>
        </p:txBody>
      </p:sp>
      <p:pic>
        <p:nvPicPr>
          <p:cNvPr id="12186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852738"/>
            <a:ext cx="3595687" cy="382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186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3141663"/>
            <a:ext cx="2819400" cy="320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0495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214313"/>
            <a:ext cx="8229600" cy="1139825"/>
          </a:xfrm>
        </p:spPr>
        <p:txBody>
          <a:bodyPr/>
          <a:lstStyle/>
          <a:p>
            <a:pPr algn="ctr" eaLnBrk="1" hangingPunct="1">
              <a:defRPr/>
            </a:pPr>
            <a:r>
              <a:rPr lang="el-GR" altLang="el-GR" sz="3200" smtClean="0">
                <a:latin typeface="Comic Sans MS" pitchFamily="66" charset="0"/>
              </a:rPr>
              <a:t>Ψύξη οπωροκηπευτικών</a:t>
            </a:r>
          </a:p>
        </p:txBody>
      </p:sp>
      <p:graphicFrame>
        <p:nvGraphicFramePr>
          <p:cNvPr id="6" name="5 - Πίνακας"/>
          <p:cNvGraphicFramePr>
            <a:graphicFrameLocks noGrp="1"/>
          </p:cNvGraphicFramePr>
          <p:nvPr/>
        </p:nvGraphicFramePr>
        <p:xfrm>
          <a:off x="1524000" y="1549400"/>
          <a:ext cx="6096000" cy="4022726"/>
        </p:xfrm>
        <a:graphic>
          <a:graphicData uri="http://schemas.openxmlformats.org/drawingml/2006/table">
            <a:tbl>
              <a:tblPr firstRow="1" bandRow="1">
                <a:tableStyleId>{5C22544A-7EE6-4342-B048-85BDC9FD1C3A}</a:tableStyleId>
              </a:tblPr>
              <a:tblGrid>
                <a:gridCol w="3048000"/>
                <a:gridCol w="3048000"/>
              </a:tblGrid>
              <a:tr h="914383">
                <a:tc gridSpan="2">
                  <a:txBody>
                    <a:bodyPr/>
                    <a:lstStyle/>
                    <a:p>
                      <a:pPr algn="ctr"/>
                      <a:r>
                        <a:rPr lang="el-GR" sz="1800" dirty="0" smtClean="0"/>
                        <a:t>ΟΜΑΔΑ ΙΙ</a:t>
                      </a:r>
                    </a:p>
                    <a:p>
                      <a:pPr algn="ctr"/>
                      <a:r>
                        <a:rPr lang="el-GR" sz="1800" dirty="0" smtClean="0"/>
                        <a:t>ΕΙΔΗ</a:t>
                      </a:r>
                      <a:r>
                        <a:rPr lang="el-GR" sz="1800" baseline="0" dirty="0" smtClean="0"/>
                        <a:t> ΕΥΑΙΣΘΗΤΑ ΣΕ ΧΑΜΗΛΕΣ ΘΕΡΜΟΚΡΑΣΙΕΣ</a:t>
                      </a:r>
                    </a:p>
                    <a:p>
                      <a:pPr algn="ctr"/>
                      <a:r>
                        <a:rPr lang="el-GR" sz="1800" baseline="0" dirty="0" smtClean="0"/>
                        <a:t>8</a:t>
                      </a:r>
                      <a:r>
                        <a:rPr lang="en-US" sz="1800" baseline="30000" dirty="0" smtClean="0"/>
                        <a:t>o</a:t>
                      </a:r>
                      <a:r>
                        <a:rPr lang="en-US" sz="1800" baseline="0" dirty="0" smtClean="0"/>
                        <a:t>C</a:t>
                      </a:r>
                      <a:r>
                        <a:rPr lang="el-GR" sz="1800" baseline="0" dirty="0" smtClean="0"/>
                        <a:t>– 14 </a:t>
                      </a:r>
                      <a:r>
                        <a:rPr lang="en-US" sz="1800" baseline="30000" dirty="0" smtClean="0"/>
                        <a:t>o</a:t>
                      </a:r>
                      <a:r>
                        <a:rPr lang="en-US" sz="1800" baseline="0" dirty="0" smtClean="0"/>
                        <a:t>C</a:t>
                      </a:r>
                      <a:endParaRPr lang="el-GR" sz="1800" dirty="0"/>
                    </a:p>
                  </a:txBody>
                  <a:tcPr marT="45712" marB="45712"/>
                </a:tc>
                <a:tc hMerge="1">
                  <a:txBody>
                    <a:bodyPr/>
                    <a:lstStyle/>
                    <a:p>
                      <a:endParaRPr lang="el-GR"/>
                    </a:p>
                  </a:txBody>
                  <a:tcPr/>
                </a:tc>
              </a:tr>
              <a:tr h="3108342">
                <a:tc>
                  <a:txBody>
                    <a:bodyPr/>
                    <a:lstStyle/>
                    <a:p>
                      <a:r>
                        <a:rPr lang="el-GR" sz="1800" dirty="0" smtClean="0"/>
                        <a:t>Αβοκάντο</a:t>
                      </a:r>
                    </a:p>
                    <a:p>
                      <a:r>
                        <a:rPr lang="el-GR" sz="1800" dirty="0" smtClean="0"/>
                        <a:t>Ανανάς</a:t>
                      </a:r>
                    </a:p>
                    <a:p>
                      <a:r>
                        <a:rPr lang="el-GR" sz="1800" dirty="0" smtClean="0"/>
                        <a:t>Ελιά</a:t>
                      </a:r>
                    </a:p>
                    <a:p>
                      <a:r>
                        <a:rPr lang="el-GR" sz="1800" dirty="0" smtClean="0"/>
                        <a:t>Εσπεριδοειδή</a:t>
                      </a:r>
                    </a:p>
                    <a:p>
                      <a:r>
                        <a:rPr lang="el-GR" sz="1800" dirty="0" err="1" smtClean="0"/>
                        <a:t>Μάνγκο</a:t>
                      </a:r>
                      <a:endParaRPr lang="el-GR" sz="1800" dirty="0" smtClean="0"/>
                    </a:p>
                    <a:p>
                      <a:r>
                        <a:rPr lang="el-GR" sz="1800" dirty="0" smtClean="0"/>
                        <a:t>Μπανάνα</a:t>
                      </a:r>
                    </a:p>
                    <a:p>
                      <a:r>
                        <a:rPr lang="el-GR" sz="1800" dirty="0" err="1" smtClean="0"/>
                        <a:t>Παπάγια</a:t>
                      </a:r>
                      <a:endParaRPr lang="el-GR" sz="1800" dirty="0" smtClean="0"/>
                    </a:p>
                    <a:p>
                      <a:r>
                        <a:rPr lang="el-GR" sz="1800" dirty="0" smtClean="0"/>
                        <a:t>Ρόδι</a:t>
                      </a:r>
                      <a:endParaRPr lang="el-GR" sz="1800" dirty="0"/>
                    </a:p>
                  </a:txBody>
                  <a:tcPr marT="45712" marB="4571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800" dirty="0" smtClean="0"/>
                        <a:t>Αγγούρι</a:t>
                      </a:r>
                    </a:p>
                    <a:p>
                      <a:pPr marL="0" marR="0" indent="0" algn="l" defTabSz="914400" rtl="0" eaLnBrk="1" fontAlgn="auto" latinLnBrk="0" hangingPunct="1">
                        <a:lnSpc>
                          <a:spcPct val="100000"/>
                        </a:lnSpc>
                        <a:spcBef>
                          <a:spcPts val="0"/>
                        </a:spcBef>
                        <a:spcAft>
                          <a:spcPts val="0"/>
                        </a:spcAft>
                        <a:buClrTx/>
                        <a:buSzTx/>
                        <a:buFontTx/>
                        <a:buNone/>
                        <a:tabLst/>
                        <a:defRPr/>
                      </a:pPr>
                      <a:r>
                        <a:rPr lang="el-GR" sz="1800" dirty="0" smtClean="0"/>
                        <a:t>Γλυκοπατάτα</a:t>
                      </a:r>
                    </a:p>
                    <a:p>
                      <a:pPr marL="0" marR="0" indent="0" algn="l" defTabSz="914400" rtl="0" eaLnBrk="1" fontAlgn="auto" latinLnBrk="0" hangingPunct="1">
                        <a:lnSpc>
                          <a:spcPct val="100000"/>
                        </a:lnSpc>
                        <a:spcBef>
                          <a:spcPts val="0"/>
                        </a:spcBef>
                        <a:spcAft>
                          <a:spcPts val="0"/>
                        </a:spcAft>
                        <a:buClrTx/>
                        <a:buSzTx/>
                        <a:buFontTx/>
                        <a:buNone/>
                        <a:tabLst/>
                        <a:defRPr/>
                      </a:pPr>
                      <a:r>
                        <a:rPr lang="el-GR" sz="1800" dirty="0" smtClean="0"/>
                        <a:t>Καρπούζι</a:t>
                      </a:r>
                    </a:p>
                    <a:p>
                      <a:pPr marL="0" marR="0" indent="0" algn="l" defTabSz="914400" rtl="0" eaLnBrk="1" fontAlgn="auto" latinLnBrk="0" hangingPunct="1">
                        <a:lnSpc>
                          <a:spcPct val="100000"/>
                        </a:lnSpc>
                        <a:spcBef>
                          <a:spcPts val="0"/>
                        </a:spcBef>
                        <a:spcAft>
                          <a:spcPts val="0"/>
                        </a:spcAft>
                        <a:buClrTx/>
                        <a:buSzTx/>
                        <a:buFontTx/>
                        <a:buNone/>
                        <a:tabLst/>
                        <a:defRPr/>
                      </a:pPr>
                      <a:r>
                        <a:rPr lang="el-GR" sz="1800" dirty="0" smtClean="0"/>
                        <a:t>Κολοκύθι</a:t>
                      </a:r>
                    </a:p>
                    <a:p>
                      <a:pPr marL="0" marR="0" indent="0" algn="l" defTabSz="914400" rtl="0" eaLnBrk="1" fontAlgn="auto" latinLnBrk="0" hangingPunct="1">
                        <a:lnSpc>
                          <a:spcPct val="100000"/>
                        </a:lnSpc>
                        <a:spcBef>
                          <a:spcPts val="0"/>
                        </a:spcBef>
                        <a:spcAft>
                          <a:spcPts val="0"/>
                        </a:spcAft>
                        <a:buClrTx/>
                        <a:buSzTx/>
                        <a:buFontTx/>
                        <a:buNone/>
                        <a:tabLst/>
                        <a:defRPr/>
                      </a:pPr>
                      <a:r>
                        <a:rPr lang="el-GR" sz="1800" dirty="0" smtClean="0"/>
                        <a:t>Μελιτζάνα</a:t>
                      </a:r>
                    </a:p>
                    <a:p>
                      <a:pPr marL="0" marR="0" indent="0" algn="l" defTabSz="914400" rtl="0" eaLnBrk="1" fontAlgn="auto" latinLnBrk="0" hangingPunct="1">
                        <a:lnSpc>
                          <a:spcPct val="100000"/>
                        </a:lnSpc>
                        <a:spcBef>
                          <a:spcPts val="0"/>
                        </a:spcBef>
                        <a:spcAft>
                          <a:spcPts val="0"/>
                        </a:spcAft>
                        <a:buClrTx/>
                        <a:buSzTx/>
                        <a:buFontTx/>
                        <a:buNone/>
                        <a:tabLst/>
                        <a:defRPr/>
                      </a:pPr>
                      <a:r>
                        <a:rPr lang="el-GR" sz="1800" dirty="0" smtClean="0"/>
                        <a:t>Μπάμια</a:t>
                      </a:r>
                    </a:p>
                    <a:p>
                      <a:pPr marL="0" marR="0" indent="0" algn="l" defTabSz="914400" rtl="0" eaLnBrk="1" fontAlgn="auto" latinLnBrk="0" hangingPunct="1">
                        <a:lnSpc>
                          <a:spcPct val="100000"/>
                        </a:lnSpc>
                        <a:spcBef>
                          <a:spcPts val="0"/>
                        </a:spcBef>
                        <a:spcAft>
                          <a:spcPts val="0"/>
                        </a:spcAft>
                        <a:buClrTx/>
                        <a:buSzTx/>
                        <a:buFontTx/>
                        <a:buNone/>
                        <a:tabLst/>
                        <a:defRPr/>
                      </a:pPr>
                      <a:r>
                        <a:rPr lang="el-GR" sz="1800" dirty="0" smtClean="0"/>
                        <a:t>Πατάτα</a:t>
                      </a:r>
                    </a:p>
                    <a:p>
                      <a:pPr marL="0" marR="0" indent="0" algn="l" defTabSz="914400" rtl="0" eaLnBrk="1" fontAlgn="auto" latinLnBrk="0" hangingPunct="1">
                        <a:lnSpc>
                          <a:spcPct val="100000"/>
                        </a:lnSpc>
                        <a:spcBef>
                          <a:spcPts val="0"/>
                        </a:spcBef>
                        <a:spcAft>
                          <a:spcPts val="0"/>
                        </a:spcAft>
                        <a:buClrTx/>
                        <a:buSzTx/>
                        <a:buFontTx/>
                        <a:buNone/>
                        <a:tabLst/>
                        <a:defRPr/>
                      </a:pPr>
                      <a:r>
                        <a:rPr lang="el-GR" sz="1800" dirty="0" smtClean="0"/>
                        <a:t>Πιπεριά</a:t>
                      </a:r>
                    </a:p>
                    <a:p>
                      <a:pPr marL="0" marR="0" indent="0" algn="l" defTabSz="914400" rtl="0" eaLnBrk="1" fontAlgn="auto" latinLnBrk="0" hangingPunct="1">
                        <a:lnSpc>
                          <a:spcPct val="100000"/>
                        </a:lnSpc>
                        <a:spcBef>
                          <a:spcPts val="0"/>
                        </a:spcBef>
                        <a:spcAft>
                          <a:spcPts val="0"/>
                        </a:spcAft>
                        <a:buClrTx/>
                        <a:buSzTx/>
                        <a:buFontTx/>
                        <a:buNone/>
                        <a:tabLst/>
                        <a:defRPr/>
                      </a:pPr>
                      <a:r>
                        <a:rPr lang="el-GR" sz="1800" dirty="0" smtClean="0"/>
                        <a:t>Τομάτα</a:t>
                      </a:r>
                    </a:p>
                    <a:p>
                      <a:pPr marL="0" marR="0" indent="0" algn="l" defTabSz="914400" rtl="0" eaLnBrk="1" fontAlgn="auto" latinLnBrk="0" hangingPunct="1">
                        <a:lnSpc>
                          <a:spcPct val="100000"/>
                        </a:lnSpc>
                        <a:spcBef>
                          <a:spcPts val="0"/>
                        </a:spcBef>
                        <a:spcAft>
                          <a:spcPts val="0"/>
                        </a:spcAft>
                        <a:buClrTx/>
                        <a:buSzTx/>
                        <a:buFontTx/>
                        <a:buNone/>
                        <a:tabLst/>
                        <a:defRPr/>
                      </a:pPr>
                      <a:endParaRPr lang="el-GR" sz="1800" dirty="0"/>
                    </a:p>
                  </a:txBody>
                  <a:tcPr marT="45712" marB="45712"/>
                </a:tc>
              </a:tr>
            </a:tbl>
          </a:graphicData>
        </a:graphic>
      </p:graphicFrame>
    </p:spTree>
    <p:extLst>
      <p:ext uri="{BB962C8B-B14F-4D97-AF65-F5344CB8AC3E}">
        <p14:creationId xmlns:p14="http://schemas.microsoft.com/office/powerpoint/2010/main" val="195672872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ext Box 6"/>
          <p:cNvSpPr txBox="1">
            <a:spLocks noChangeArrowheads="1"/>
          </p:cNvSpPr>
          <p:nvPr/>
        </p:nvSpPr>
        <p:spPr bwMode="auto">
          <a:xfrm>
            <a:off x="250825" y="1268413"/>
            <a:ext cx="864235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buFontTx/>
              <a:buNone/>
            </a:pPr>
            <a:r>
              <a:rPr lang="el-GR" altLang="el-GR" sz="2200">
                <a:latin typeface="Comic Sans MS" pitchFamily="66" charset="0"/>
              </a:rPr>
              <a:t>Για να μονώσουμε την οροφή του ψυκτικού θαλάμου, θα πρέπει να προβλέψουμε </a:t>
            </a:r>
            <a:r>
              <a:rPr lang="el-GR" altLang="el-GR" sz="2200" b="1">
                <a:solidFill>
                  <a:srgbClr val="99FF33"/>
                </a:solidFill>
                <a:latin typeface="Comic Sans MS" pitchFamily="66" charset="0"/>
              </a:rPr>
              <a:t>άγκιστρα ανάρτησης του σκελετού</a:t>
            </a:r>
            <a:r>
              <a:rPr lang="el-GR" altLang="el-GR" sz="2200">
                <a:latin typeface="Comic Sans MS" pitchFamily="66" charset="0"/>
              </a:rPr>
              <a:t>, συνήθως ξύλινου, πάνω στον οποίο θα στερεωθεί η μόνωση</a:t>
            </a:r>
          </a:p>
        </p:txBody>
      </p:sp>
      <p:pic>
        <p:nvPicPr>
          <p:cNvPr id="12288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852738"/>
            <a:ext cx="8072437" cy="334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884" name="Text Box 8"/>
          <p:cNvSpPr txBox="1">
            <a:spLocks noChangeArrowheads="1"/>
          </p:cNvSpPr>
          <p:nvPr/>
        </p:nvSpPr>
        <p:spPr bwMode="auto">
          <a:xfrm>
            <a:off x="1692275" y="692150"/>
            <a:ext cx="59039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400" b="1">
                <a:solidFill>
                  <a:srgbClr val="FFFF00"/>
                </a:solidFill>
                <a:latin typeface="Comic Sans MS" pitchFamily="66" charset="0"/>
              </a:rPr>
              <a:t>Μόνωση οροφής</a:t>
            </a:r>
          </a:p>
        </p:txBody>
      </p:sp>
    </p:spTree>
    <p:extLst>
      <p:ext uri="{BB962C8B-B14F-4D97-AF65-F5344CB8AC3E}">
        <p14:creationId xmlns:p14="http://schemas.microsoft.com/office/powerpoint/2010/main" val="122956658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ext Box 6"/>
          <p:cNvSpPr txBox="1">
            <a:spLocks noChangeArrowheads="1"/>
          </p:cNvSpPr>
          <p:nvPr/>
        </p:nvSpPr>
        <p:spPr bwMode="auto">
          <a:xfrm>
            <a:off x="250825" y="1484313"/>
            <a:ext cx="864235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buFontTx/>
              <a:buNone/>
            </a:pPr>
            <a:r>
              <a:rPr lang="el-GR" altLang="el-GR" sz="2400">
                <a:latin typeface="Comic Sans MS" pitchFamily="66" charset="0"/>
              </a:rPr>
              <a:t>Για τη μόνωση του δαπέδου, αφού </a:t>
            </a:r>
            <a:r>
              <a:rPr lang="el-GR" altLang="el-GR" sz="2400" b="1">
                <a:solidFill>
                  <a:srgbClr val="99FF33"/>
                </a:solidFill>
                <a:latin typeface="Comic Sans MS" pitchFamily="66" charset="0"/>
              </a:rPr>
              <a:t>σταθεροποιήσουμε το έδαφος</a:t>
            </a:r>
            <a:r>
              <a:rPr lang="el-GR" altLang="el-GR" sz="2400">
                <a:latin typeface="Comic Sans MS" pitchFamily="66" charset="0"/>
              </a:rPr>
              <a:t> καλύπτουμε την επιφάνεια του με </a:t>
            </a:r>
            <a:r>
              <a:rPr lang="el-GR" altLang="el-GR" sz="2400" b="1">
                <a:solidFill>
                  <a:srgbClr val="99FF33"/>
                </a:solidFill>
                <a:latin typeface="Comic Sans MS" pitchFamily="66" charset="0"/>
              </a:rPr>
              <a:t>5-8 </a:t>
            </a:r>
            <a:r>
              <a:rPr lang="en-GB" altLang="el-GR" sz="2400" b="1">
                <a:solidFill>
                  <a:srgbClr val="99FF33"/>
                </a:solidFill>
                <a:latin typeface="Comic Sans MS" pitchFamily="66" charset="0"/>
              </a:rPr>
              <a:t>cm </a:t>
            </a:r>
            <a:r>
              <a:rPr lang="el-GR" altLang="el-GR" sz="2400" b="1">
                <a:solidFill>
                  <a:srgbClr val="99FF33"/>
                </a:solidFill>
                <a:latin typeface="Comic Sans MS" pitchFamily="66" charset="0"/>
              </a:rPr>
              <a:t>σκυρόδεμα</a:t>
            </a:r>
            <a:r>
              <a:rPr lang="el-GR" altLang="el-GR" sz="2400">
                <a:latin typeface="Comic Sans MS" pitchFamily="66" charset="0"/>
              </a:rPr>
              <a:t>, </a:t>
            </a:r>
            <a:r>
              <a:rPr lang="el-GR" altLang="el-GR" sz="2400" b="1">
                <a:solidFill>
                  <a:srgbClr val="99FF33"/>
                </a:solidFill>
                <a:latin typeface="Comic Sans MS" pitchFamily="66" charset="0"/>
              </a:rPr>
              <a:t>τοποθετούμε το μονωτικό για την υγρασία</a:t>
            </a:r>
            <a:r>
              <a:rPr lang="el-GR" altLang="el-GR" sz="2400">
                <a:latin typeface="Comic Sans MS" pitchFamily="66" charset="0"/>
              </a:rPr>
              <a:t> (πίσσα, πισσόχαρτο, πολυαιθυλένιο κ.τ.λ) και κατόπιν το μονωτικό. Τοποθετούμε </a:t>
            </a:r>
            <a:r>
              <a:rPr lang="el-GR" altLang="el-GR" sz="2400" b="1">
                <a:solidFill>
                  <a:srgbClr val="99FF33"/>
                </a:solidFill>
                <a:latin typeface="Comic Sans MS" pitchFamily="66" charset="0"/>
              </a:rPr>
              <a:t>πάλι μονωτικό για την υγρασία</a:t>
            </a:r>
            <a:r>
              <a:rPr lang="el-GR" altLang="el-GR" sz="2400">
                <a:latin typeface="Comic Sans MS" pitchFamily="66" charset="0"/>
              </a:rPr>
              <a:t> και το επικαλύπτουμε με </a:t>
            </a:r>
            <a:r>
              <a:rPr lang="el-GR" altLang="el-GR" sz="2400" b="1">
                <a:solidFill>
                  <a:srgbClr val="99FF33"/>
                </a:solidFill>
                <a:latin typeface="Comic Sans MS" pitchFamily="66" charset="0"/>
              </a:rPr>
              <a:t>οπλισμένο  σκυρόδεμα</a:t>
            </a:r>
            <a:r>
              <a:rPr lang="el-GR" altLang="el-GR" sz="2400">
                <a:latin typeface="Comic Sans MS" pitchFamily="66" charset="0"/>
              </a:rPr>
              <a:t>, πάχους ανάλογου με τα φορτία που θα δεχθεί το δάπεδο.</a:t>
            </a:r>
            <a:r>
              <a:rPr lang="el-GR" altLang="el-GR" sz="2200">
                <a:latin typeface="Comic Sans MS" pitchFamily="66" charset="0"/>
              </a:rPr>
              <a:t> </a:t>
            </a:r>
          </a:p>
        </p:txBody>
      </p:sp>
      <p:sp>
        <p:nvSpPr>
          <p:cNvPr id="123907" name="Text Box 8"/>
          <p:cNvSpPr txBox="1">
            <a:spLocks noChangeArrowheads="1"/>
          </p:cNvSpPr>
          <p:nvPr/>
        </p:nvSpPr>
        <p:spPr bwMode="auto">
          <a:xfrm>
            <a:off x="1692275" y="692150"/>
            <a:ext cx="59039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400" b="1">
                <a:solidFill>
                  <a:srgbClr val="FFFF00"/>
                </a:solidFill>
                <a:latin typeface="Comic Sans MS" pitchFamily="66" charset="0"/>
              </a:rPr>
              <a:t>Μόνωση δαπέδου</a:t>
            </a:r>
          </a:p>
        </p:txBody>
      </p:sp>
    </p:spTree>
    <p:extLst>
      <p:ext uri="{BB962C8B-B14F-4D97-AF65-F5344CB8AC3E}">
        <p14:creationId xmlns:p14="http://schemas.microsoft.com/office/powerpoint/2010/main" val="37441690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1125538"/>
            <a:ext cx="4354512" cy="534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4931" name="Text Box 9"/>
          <p:cNvSpPr txBox="1">
            <a:spLocks noChangeArrowheads="1"/>
          </p:cNvSpPr>
          <p:nvPr/>
        </p:nvSpPr>
        <p:spPr bwMode="auto">
          <a:xfrm>
            <a:off x="684213" y="188913"/>
            <a:ext cx="7704137"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400" b="1">
                <a:solidFill>
                  <a:srgbClr val="FFFF00"/>
                </a:solidFill>
                <a:latin typeface="Comic Sans MS" pitchFamily="66" charset="0"/>
              </a:rPr>
              <a:t>Κατασκευαστικές λεπτομέρειες ενός πατώματος και τοίχου ψυγείου ελεγχόμενης ατμόσφαιρας</a:t>
            </a:r>
          </a:p>
        </p:txBody>
      </p:sp>
    </p:spTree>
    <p:extLst>
      <p:ext uri="{BB962C8B-B14F-4D97-AF65-F5344CB8AC3E}">
        <p14:creationId xmlns:p14="http://schemas.microsoft.com/office/powerpoint/2010/main" val="307097859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ext Box 7"/>
          <p:cNvSpPr txBox="1">
            <a:spLocks noChangeArrowheads="1"/>
          </p:cNvSpPr>
          <p:nvPr/>
        </p:nvSpPr>
        <p:spPr bwMode="auto">
          <a:xfrm>
            <a:off x="1692275" y="692150"/>
            <a:ext cx="59039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400" b="1">
                <a:solidFill>
                  <a:srgbClr val="FFFF00"/>
                </a:solidFill>
                <a:latin typeface="Comic Sans MS" pitchFamily="66" charset="0"/>
              </a:rPr>
              <a:t>Μέγεθος ψυκτικών θαλάμων</a:t>
            </a:r>
          </a:p>
        </p:txBody>
      </p:sp>
      <p:sp>
        <p:nvSpPr>
          <p:cNvPr id="125955" name="Text Box 8"/>
          <p:cNvSpPr txBox="1">
            <a:spLocks noChangeArrowheads="1"/>
          </p:cNvSpPr>
          <p:nvPr/>
        </p:nvSpPr>
        <p:spPr bwMode="auto">
          <a:xfrm>
            <a:off x="250825" y="1341438"/>
            <a:ext cx="8642350" cy="483870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buFontTx/>
              <a:buNone/>
            </a:pPr>
            <a:r>
              <a:rPr lang="el-GR" altLang="el-GR" sz="2400">
                <a:latin typeface="Comic Sans MS" pitchFamily="66" charset="0"/>
              </a:rPr>
              <a:t>Το μέγεθος κάθε θαλάμου για ελεγχόμενη ατμόσφαιρα (ΕΑ) διαφέρει ανάλογα με τη στρατηγική που εφαρμόζεται για συσκευασία και εμπορική διάθεση κάθε προϊόντος. Στις χώρες της Κοινότητας το μέγεθος των θαλάμων κυμαίνεται </a:t>
            </a:r>
            <a:r>
              <a:rPr lang="el-GR" altLang="el-GR" sz="2400" b="1">
                <a:solidFill>
                  <a:srgbClr val="99FF33"/>
                </a:solidFill>
                <a:latin typeface="Comic Sans MS" pitchFamily="66" charset="0"/>
              </a:rPr>
              <a:t>από 50 έως 800 τόνους</a:t>
            </a:r>
            <a:r>
              <a:rPr lang="el-GR" altLang="el-GR" sz="2400">
                <a:latin typeface="Comic Sans MS" pitchFamily="66" charset="0"/>
              </a:rPr>
              <a:t>. Το πιο </a:t>
            </a:r>
            <a:r>
              <a:rPr lang="el-GR" altLang="el-GR" sz="2400" b="1">
                <a:solidFill>
                  <a:srgbClr val="99FF33"/>
                </a:solidFill>
                <a:latin typeface="Comic Sans MS" pitchFamily="66" charset="0"/>
              </a:rPr>
              <a:t>συνηθισμένο μέγεθος</a:t>
            </a:r>
            <a:r>
              <a:rPr lang="el-GR" altLang="el-GR" sz="2400">
                <a:latin typeface="Comic Sans MS" pitchFamily="66" charset="0"/>
              </a:rPr>
              <a:t> είναι των </a:t>
            </a:r>
            <a:r>
              <a:rPr lang="el-GR" altLang="el-GR" sz="2400" b="1">
                <a:solidFill>
                  <a:srgbClr val="99FF33"/>
                </a:solidFill>
                <a:latin typeface="Comic Sans MS" pitchFamily="66" charset="0"/>
              </a:rPr>
              <a:t>400 τόνων</a:t>
            </a:r>
            <a:r>
              <a:rPr lang="el-GR" altLang="el-GR" sz="2400">
                <a:latin typeface="Comic Sans MS" pitchFamily="66" charset="0"/>
              </a:rPr>
              <a:t>. Οι μεγάλοι θάλαμοι παρουσιάζουν μειωμένο κατασκευαστικό κόστος ανά</a:t>
            </a:r>
            <a:r>
              <a:rPr lang="en-GB" altLang="el-GR" sz="2400">
                <a:latin typeface="Comic Sans MS" pitchFamily="66" charset="0"/>
              </a:rPr>
              <a:t> m</a:t>
            </a:r>
            <a:r>
              <a:rPr lang="el-GR" altLang="el-GR" sz="2400" baseline="30000">
                <a:latin typeface="Comic Sans MS" pitchFamily="66" charset="0"/>
              </a:rPr>
              <a:t>3</a:t>
            </a:r>
            <a:r>
              <a:rPr lang="el-GR" altLang="el-GR" sz="2400">
                <a:latin typeface="Comic Sans MS" pitchFamily="66" charset="0"/>
              </a:rPr>
              <a:t> λόγω περιορισμού σε υλικά, πόρτες και μηχανολογικό εξοπλισμό, που αναλογεί στη μονάδα του "ψυκτικού χώρου</a:t>
            </a:r>
            <a:r>
              <a:rPr lang="en-GB" altLang="el-GR" sz="2400">
                <a:latin typeface="Comic Sans MS" pitchFamily="66" charset="0"/>
              </a:rPr>
              <a:t>”</a:t>
            </a:r>
            <a:r>
              <a:rPr lang="el-GR" altLang="el-GR" sz="2400">
                <a:latin typeface="Comic Sans MS" pitchFamily="66" charset="0"/>
              </a:rPr>
              <a:t>. Οι μεγάλοι όμως θάλαμοι υστερούν στην ευελιξία των χειρισμών των μικρών θαλάμων. Οι θάλαμοι ΕΑ πρέπει να έχουν διαστάσεις τέτοιες που το γέμισμα τους, η πρόψυξη του προϊόντος και η δημιουργία των συνθηκών ΕΑ να μην διαρκεί περισσότερο από μια εβδομάδα</a:t>
            </a:r>
            <a:r>
              <a:rPr lang="el-GR" altLang="el-GR" sz="1800"/>
              <a:t>.</a:t>
            </a:r>
          </a:p>
        </p:txBody>
      </p:sp>
    </p:spTree>
    <p:extLst>
      <p:ext uri="{BB962C8B-B14F-4D97-AF65-F5344CB8AC3E}">
        <p14:creationId xmlns:p14="http://schemas.microsoft.com/office/powerpoint/2010/main" val="2806679217"/>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ext Box 7"/>
          <p:cNvSpPr txBox="1">
            <a:spLocks noChangeArrowheads="1"/>
          </p:cNvSpPr>
          <p:nvPr/>
        </p:nvSpPr>
        <p:spPr bwMode="auto">
          <a:xfrm>
            <a:off x="1692275" y="836613"/>
            <a:ext cx="59039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400" b="1">
                <a:solidFill>
                  <a:srgbClr val="FFFF00"/>
                </a:solidFill>
                <a:latin typeface="Comic Sans MS" pitchFamily="66" charset="0"/>
              </a:rPr>
              <a:t>Κλασσική κατασκευή ψυκτικού θαλάμου</a:t>
            </a:r>
          </a:p>
        </p:txBody>
      </p:sp>
      <p:pic>
        <p:nvPicPr>
          <p:cNvPr id="126979"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700213"/>
            <a:ext cx="8704262" cy="3656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461629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557338"/>
            <a:ext cx="8629650" cy="307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3397630"/>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8886825"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578386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1412875"/>
            <a:ext cx="9129712" cy="430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653517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611188" y="3284538"/>
            <a:ext cx="8229600" cy="1143000"/>
          </a:xfrm>
          <a:solidFill>
            <a:schemeClr val="accent1"/>
          </a:solidFill>
        </p:spPr>
        <p:txBody>
          <a:bodyPr/>
          <a:lstStyle/>
          <a:p>
            <a:pPr>
              <a:defRPr/>
            </a:pPr>
            <a:r>
              <a:rPr lang="el-GR" altLang="el-GR" sz="3200" b="1">
                <a:solidFill>
                  <a:schemeClr val="tx1"/>
                </a:solidFill>
              </a:rPr>
              <a:t>Ψυκτική μονάδα</a:t>
            </a:r>
          </a:p>
        </p:txBody>
      </p:sp>
    </p:spTree>
    <p:extLst>
      <p:ext uri="{BB962C8B-B14F-4D97-AF65-F5344CB8AC3E}">
        <p14:creationId xmlns:p14="http://schemas.microsoft.com/office/powerpoint/2010/main" val="3987691903"/>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68313" y="260350"/>
            <a:ext cx="8218487" cy="1498600"/>
          </a:xfrm>
          <a:solidFill>
            <a:schemeClr val="bg1"/>
          </a:solidFill>
        </p:spPr>
        <p:txBody>
          <a:bodyPr/>
          <a:lstStyle/>
          <a:p>
            <a:pPr>
              <a:defRPr/>
            </a:pPr>
            <a:r>
              <a:rPr lang="el-GR" altLang="el-GR" sz="2000"/>
              <a:t>Μια ψυκτική μονάδα (μηχανικό σύστημα)</a:t>
            </a:r>
            <a:br>
              <a:rPr lang="el-GR" altLang="el-GR" sz="2000"/>
            </a:br>
            <a:r>
              <a:rPr lang="el-GR" altLang="el-GR" sz="2000"/>
              <a:t> για να καταφέρει να απομακρύνει τη θερμότητα </a:t>
            </a:r>
            <a:br>
              <a:rPr lang="el-GR" altLang="el-GR" sz="2000"/>
            </a:br>
            <a:r>
              <a:rPr lang="el-GR" altLang="el-GR" sz="2000"/>
              <a:t>από ένα θερμομονωμένο θάλαμο και από τα προϊόντα που αυτός περιέχει, </a:t>
            </a:r>
            <a:br>
              <a:rPr lang="el-GR" altLang="el-GR" sz="2000"/>
            </a:br>
            <a:r>
              <a:rPr lang="el-GR" altLang="el-GR" sz="2000"/>
              <a:t>χρησιμοποιεί τα εξής βασικά τμήματα:</a:t>
            </a:r>
          </a:p>
        </p:txBody>
      </p:sp>
      <p:sp>
        <p:nvSpPr>
          <p:cNvPr id="51203" name="Rectangle 3"/>
          <p:cNvSpPr>
            <a:spLocks noGrp="1" noChangeArrowheads="1"/>
          </p:cNvSpPr>
          <p:nvPr>
            <p:ph type="body" idx="1"/>
          </p:nvPr>
        </p:nvSpPr>
        <p:spPr>
          <a:xfrm>
            <a:off x="457200" y="2420938"/>
            <a:ext cx="8229600" cy="2232025"/>
          </a:xfrm>
          <a:solidFill>
            <a:schemeClr val="accent1"/>
          </a:solidFill>
        </p:spPr>
        <p:txBody>
          <a:bodyPr/>
          <a:lstStyle/>
          <a:p>
            <a:pPr algn="ctr">
              <a:defRPr/>
            </a:pPr>
            <a:r>
              <a:rPr lang="el-GR" altLang="el-GR" sz="2000" b="1"/>
              <a:t>α) το ψυκτικό υγρό </a:t>
            </a:r>
          </a:p>
          <a:p>
            <a:pPr algn="ctr">
              <a:defRPr/>
            </a:pPr>
            <a:r>
              <a:rPr lang="el-GR" altLang="el-GR" sz="2000" b="1"/>
              <a:t>β) τον εξατμιστή ή ψυκτικό στοιχείο</a:t>
            </a:r>
          </a:p>
          <a:p>
            <a:pPr algn="ctr">
              <a:defRPr/>
            </a:pPr>
            <a:r>
              <a:rPr lang="el-GR" altLang="el-GR" sz="2000" b="1"/>
              <a:t>γ) τον συμπιεστή</a:t>
            </a:r>
          </a:p>
          <a:p>
            <a:pPr algn="ctr">
              <a:defRPr/>
            </a:pPr>
            <a:r>
              <a:rPr lang="el-GR" altLang="el-GR" sz="2000" b="1"/>
              <a:t>δ) τον συμπυκνωτή</a:t>
            </a:r>
          </a:p>
          <a:p>
            <a:pPr algn="ctr">
              <a:defRPr/>
            </a:pPr>
            <a:r>
              <a:rPr lang="el-GR" altLang="el-GR" sz="2000" b="1"/>
              <a:t>ε) τη βαλβίδα εκτόνωσης </a:t>
            </a:r>
          </a:p>
          <a:p>
            <a:pPr>
              <a:defRPr/>
            </a:pPr>
            <a:endParaRPr lang="el-GR" altLang="el-GR" sz="2000" b="1"/>
          </a:p>
        </p:txBody>
      </p:sp>
    </p:spTree>
    <p:extLst>
      <p:ext uri="{BB962C8B-B14F-4D97-AF65-F5344CB8AC3E}">
        <p14:creationId xmlns:p14="http://schemas.microsoft.com/office/powerpoint/2010/main" val="10554060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anim calcmode="lin" valueType="num">
                                      <p:cBhvr additive="base">
                                        <p:cTn id="7" dur="500" fill="hold"/>
                                        <p:tgtEl>
                                          <p:spTgt spid="512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12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51203">
                                            <p:txEl>
                                              <p:pRg st="1" end="1"/>
                                            </p:txEl>
                                          </p:spTgt>
                                        </p:tgtEl>
                                        <p:attrNameLst>
                                          <p:attrName>style.visibility</p:attrName>
                                        </p:attrNameLst>
                                      </p:cBhvr>
                                      <p:to>
                                        <p:strVal val="visible"/>
                                      </p:to>
                                    </p:set>
                                    <p:anim calcmode="lin" valueType="num">
                                      <p:cBhvr additive="base">
                                        <p:cTn id="13" dur="500" fill="hold"/>
                                        <p:tgtEl>
                                          <p:spTgt spid="5120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120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51203">
                                            <p:txEl>
                                              <p:pRg st="2" end="2"/>
                                            </p:txEl>
                                          </p:spTgt>
                                        </p:tgtEl>
                                        <p:attrNameLst>
                                          <p:attrName>style.visibility</p:attrName>
                                        </p:attrNameLst>
                                      </p:cBhvr>
                                      <p:to>
                                        <p:strVal val="visible"/>
                                      </p:to>
                                    </p:set>
                                    <p:anim calcmode="lin" valueType="num">
                                      <p:cBhvr additive="base">
                                        <p:cTn id="19" dur="500" fill="hold"/>
                                        <p:tgtEl>
                                          <p:spTgt spid="5120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120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nodeType="clickEffect">
                                  <p:stCondLst>
                                    <p:cond delay="0"/>
                                  </p:stCondLst>
                                  <p:childTnLst>
                                    <p:set>
                                      <p:cBhvr>
                                        <p:cTn id="24" dur="1" fill="hold">
                                          <p:stCondLst>
                                            <p:cond delay="0"/>
                                          </p:stCondLst>
                                        </p:cTn>
                                        <p:tgtEl>
                                          <p:spTgt spid="51203">
                                            <p:txEl>
                                              <p:pRg st="3" end="3"/>
                                            </p:txEl>
                                          </p:spTgt>
                                        </p:tgtEl>
                                        <p:attrNameLst>
                                          <p:attrName>style.visibility</p:attrName>
                                        </p:attrNameLst>
                                      </p:cBhvr>
                                      <p:to>
                                        <p:strVal val="visible"/>
                                      </p:to>
                                    </p:set>
                                    <p:anim calcmode="lin" valueType="num">
                                      <p:cBhvr additive="base">
                                        <p:cTn id="25" dur="500" fill="hold"/>
                                        <p:tgtEl>
                                          <p:spTgt spid="51203">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5120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6" fill="hold" nodeType="clickEffect">
                                  <p:stCondLst>
                                    <p:cond delay="0"/>
                                  </p:stCondLst>
                                  <p:childTnLst>
                                    <p:set>
                                      <p:cBhvr>
                                        <p:cTn id="30" dur="1" fill="hold">
                                          <p:stCondLst>
                                            <p:cond delay="0"/>
                                          </p:stCondLst>
                                        </p:cTn>
                                        <p:tgtEl>
                                          <p:spTgt spid="51203">
                                            <p:txEl>
                                              <p:pRg st="4" end="4"/>
                                            </p:txEl>
                                          </p:spTgt>
                                        </p:tgtEl>
                                        <p:attrNameLst>
                                          <p:attrName>style.visibility</p:attrName>
                                        </p:attrNameLst>
                                      </p:cBhvr>
                                      <p:to>
                                        <p:strVal val="visible"/>
                                      </p:to>
                                    </p:set>
                                    <p:anim calcmode="lin" valueType="num">
                                      <p:cBhvr additive="base">
                                        <p:cTn id="31" dur="500" fill="hold"/>
                                        <p:tgtEl>
                                          <p:spTgt spid="51203">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5120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844675"/>
            <a:ext cx="7170737"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5" name="Text Box 15"/>
          <p:cNvSpPr txBox="1">
            <a:spLocks noChangeArrowheads="1"/>
          </p:cNvSpPr>
          <p:nvPr/>
        </p:nvSpPr>
        <p:spPr bwMode="auto">
          <a:xfrm>
            <a:off x="900113" y="765175"/>
            <a:ext cx="734536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400" b="1">
                <a:solidFill>
                  <a:srgbClr val="FFFF00"/>
                </a:solidFill>
                <a:latin typeface="Comic Sans MS" pitchFamily="66" charset="0"/>
              </a:rPr>
              <a:t>Επίδραση της  θερμοκρασίας στις μεταβολικές δραστηριότητες κονδυλωδών λαχανικών</a:t>
            </a:r>
          </a:p>
        </p:txBody>
      </p:sp>
      <p:sp>
        <p:nvSpPr>
          <p:cNvPr id="2" name="Ορθογώνιο 1"/>
          <p:cNvSpPr/>
          <p:nvPr/>
        </p:nvSpPr>
        <p:spPr>
          <a:xfrm>
            <a:off x="1193800" y="4437063"/>
            <a:ext cx="5184775" cy="646112"/>
          </a:xfrm>
          <a:prstGeom prst="rect">
            <a:avLst/>
          </a:prstGeom>
        </p:spPr>
        <p:style>
          <a:lnRef idx="1">
            <a:schemeClr val="dk1"/>
          </a:lnRef>
          <a:fillRef idx="3">
            <a:schemeClr val="dk1"/>
          </a:fillRef>
          <a:effectRef idx="2">
            <a:schemeClr val="dk1"/>
          </a:effectRef>
          <a:fontRef idx="minor">
            <a:schemeClr val="lt1"/>
          </a:fontRef>
        </p:style>
        <p:txBody>
          <a:bodyPr>
            <a:spAutoFit/>
          </a:bodyPr>
          <a:lstStyle/>
          <a:p>
            <a:pPr algn="ctr">
              <a:defRPr/>
            </a:pPr>
            <a:r>
              <a:rPr lang="el-GR" altLang="el-GR" b="1" dirty="0">
                <a:solidFill>
                  <a:srgbClr val="99FF33"/>
                </a:solidFill>
                <a:latin typeface="Comic Sans MS" pitchFamily="66" charset="0"/>
              </a:rPr>
              <a:t>αναστέλλουν τη βλάστηση και τον σχηματισμό ριζών σε χαμηλή θερμοκρασία</a:t>
            </a:r>
            <a:endParaRPr lang="el-GR" dirty="0"/>
          </a:p>
        </p:txBody>
      </p:sp>
    </p:spTree>
    <p:extLst>
      <p:ext uri="{BB962C8B-B14F-4D97-AF65-F5344CB8AC3E}">
        <p14:creationId xmlns:p14="http://schemas.microsoft.com/office/powerpoint/2010/main" val="383042274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a:defRPr/>
            </a:pPr>
            <a:endParaRPr lang="el-GR" altLang="el-GR"/>
          </a:p>
        </p:txBody>
      </p:sp>
      <p:sp>
        <p:nvSpPr>
          <p:cNvPr id="106499" name="Rectangle 3"/>
          <p:cNvSpPr>
            <a:spLocks noGrp="1" noChangeArrowheads="1"/>
          </p:cNvSpPr>
          <p:nvPr>
            <p:ph type="body" idx="1"/>
          </p:nvPr>
        </p:nvSpPr>
        <p:spPr>
          <a:xfrm>
            <a:off x="539750" y="5084763"/>
            <a:ext cx="8229600" cy="1401762"/>
          </a:xfrm>
          <a:solidFill>
            <a:schemeClr val="accent1"/>
          </a:solidFill>
        </p:spPr>
        <p:txBody>
          <a:bodyPr/>
          <a:lstStyle/>
          <a:p>
            <a:pPr algn="ctr">
              <a:lnSpc>
                <a:spcPct val="80000"/>
              </a:lnSpc>
              <a:defRPr/>
            </a:pPr>
            <a:r>
              <a:rPr lang="el-GR" altLang="el-GR" sz="1600" b="1"/>
              <a:t>α) το ψυκτικό υγρό </a:t>
            </a:r>
          </a:p>
          <a:p>
            <a:pPr algn="ctr">
              <a:lnSpc>
                <a:spcPct val="80000"/>
              </a:lnSpc>
              <a:defRPr/>
            </a:pPr>
            <a:r>
              <a:rPr lang="el-GR" altLang="el-GR" sz="1600" b="1"/>
              <a:t>β) τον εξατμιστή ή ψυκτικό στοιχείο</a:t>
            </a:r>
          </a:p>
          <a:p>
            <a:pPr algn="ctr">
              <a:lnSpc>
                <a:spcPct val="80000"/>
              </a:lnSpc>
              <a:defRPr/>
            </a:pPr>
            <a:r>
              <a:rPr lang="el-GR" altLang="el-GR" sz="1600" b="1"/>
              <a:t>γ) τον συμπιεστή</a:t>
            </a:r>
          </a:p>
          <a:p>
            <a:pPr algn="ctr">
              <a:lnSpc>
                <a:spcPct val="80000"/>
              </a:lnSpc>
              <a:defRPr/>
            </a:pPr>
            <a:r>
              <a:rPr lang="el-GR" altLang="el-GR" sz="1600" b="1"/>
              <a:t>δ) τον συμπυκνωτή</a:t>
            </a:r>
          </a:p>
          <a:p>
            <a:pPr algn="ctr">
              <a:lnSpc>
                <a:spcPct val="80000"/>
              </a:lnSpc>
              <a:defRPr/>
            </a:pPr>
            <a:r>
              <a:rPr lang="el-GR" altLang="el-GR" sz="1600" b="1"/>
              <a:t>ε) τη βαλβίδα εκτόνωσης</a:t>
            </a:r>
          </a:p>
        </p:txBody>
      </p:sp>
      <p:pic>
        <p:nvPicPr>
          <p:cNvPr id="133124" name="Picture 4" desc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88913"/>
            <a:ext cx="8675688" cy="451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5" name="Text Box 8"/>
          <p:cNvSpPr txBox="1">
            <a:spLocks noChangeArrowheads="1"/>
          </p:cNvSpPr>
          <p:nvPr/>
        </p:nvSpPr>
        <p:spPr bwMode="auto">
          <a:xfrm>
            <a:off x="7451725" y="1916113"/>
            <a:ext cx="287338" cy="366712"/>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buFontTx/>
              <a:buNone/>
            </a:pPr>
            <a:r>
              <a:rPr lang="el-GR" altLang="el-GR" sz="1800">
                <a:solidFill>
                  <a:schemeClr val="bg1"/>
                </a:solidFill>
              </a:rPr>
              <a:t>β</a:t>
            </a:r>
          </a:p>
        </p:txBody>
      </p:sp>
      <p:sp>
        <p:nvSpPr>
          <p:cNvPr id="133126" name="Text Box 9"/>
          <p:cNvSpPr txBox="1">
            <a:spLocks noChangeArrowheads="1"/>
          </p:cNvSpPr>
          <p:nvPr/>
        </p:nvSpPr>
        <p:spPr bwMode="auto">
          <a:xfrm>
            <a:off x="5364163" y="2781300"/>
            <a:ext cx="287337" cy="366713"/>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buFontTx/>
              <a:buNone/>
            </a:pPr>
            <a:r>
              <a:rPr lang="el-GR" altLang="el-GR" sz="1800">
                <a:solidFill>
                  <a:schemeClr val="bg1"/>
                </a:solidFill>
              </a:rPr>
              <a:t>ε</a:t>
            </a:r>
          </a:p>
        </p:txBody>
      </p:sp>
      <p:sp>
        <p:nvSpPr>
          <p:cNvPr id="133127" name="Text Box 10"/>
          <p:cNvSpPr txBox="1">
            <a:spLocks noChangeArrowheads="1"/>
          </p:cNvSpPr>
          <p:nvPr/>
        </p:nvSpPr>
        <p:spPr bwMode="auto">
          <a:xfrm>
            <a:off x="3851275" y="2205038"/>
            <a:ext cx="287338" cy="366712"/>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buFontTx/>
              <a:buNone/>
            </a:pPr>
            <a:r>
              <a:rPr lang="el-GR" altLang="el-GR" sz="1800">
                <a:solidFill>
                  <a:schemeClr val="bg1"/>
                </a:solidFill>
              </a:rPr>
              <a:t>δ</a:t>
            </a:r>
          </a:p>
        </p:txBody>
      </p:sp>
      <p:sp>
        <p:nvSpPr>
          <p:cNvPr id="133128" name="Text Box 11"/>
          <p:cNvSpPr txBox="1">
            <a:spLocks noChangeArrowheads="1"/>
          </p:cNvSpPr>
          <p:nvPr/>
        </p:nvSpPr>
        <p:spPr bwMode="auto">
          <a:xfrm>
            <a:off x="1835150" y="2420938"/>
            <a:ext cx="287338" cy="366712"/>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buFontTx/>
              <a:buNone/>
            </a:pPr>
            <a:r>
              <a:rPr lang="el-GR" altLang="el-GR" sz="1800">
                <a:solidFill>
                  <a:schemeClr val="bg1"/>
                </a:solidFill>
              </a:rPr>
              <a:t>γ</a:t>
            </a:r>
          </a:p>
        </p:txBody>
      </p:sp>
      <p:sp>
        <p:nvSpPr>
          <p:cNvPr id="106508" name="Line 12"/>
          <p:cNvSpPr>
            <a:spLocks noChangeShapeType="1"/>
          </p:cNvSpPr>
          <p:nvPr/>
        </p:nvSpPr>
        <p:spPr bwMode="auto">
          <a:xfrm flipH="1">
            <a:off x="2051050" y="1341438"/>
            <a:ext cx="3889375" cy="0"/>
          </a:xfrm>
          <a:prstGeom prst="line">
            <a:avLst/>
          </a:prstGeom>
          <a:noFill/>
          <a:ln w="57150">
            <a:solidFill>
              <a:srgbClr val="0000FF"/>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106509" name="Line 13"/>
          <p:cNvSpPr>
            <a:spLocks noChangeShapeType="1"/>
          </p:cNvSpPr>
          <p:nvPr/>
        </p:nvSpPr>
        <p:spPr bwMode="auto">
          <a:xfrm>
            <a:off x="3059113" y="1773238"/>
            <a:ext cx="1512887" cy="0"/>
          </a:xfrm>
          <a:prstGeom prst="line">
            <a:avLst/>
          </a:prstGeom>
          <a:noFill/>
          <a:ln w="5080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Tree>
    <p:extLst>
      <p:ext uri="{BB962C8B-B14F-4D97-AF65-F5344CB8AC3E}">
        <p14:creationId xmlns:p14="http://schemas.microsoft.com/office/powerpoint/2010/main" val="32007593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grpId="0" nodeType="withEffect">
                                  <p:stCondLst>
                                    <p:cond delay="0"/>
                                  </p:stCondLst>
                                  <p:childTnLst>
                                    <p:animScale>
                                      <p:cBhvr>
                                        <p:cTn id="6" dur="5000" fill="hold"/>
                                        <p:tgtEl>
                                          <p:spTgt spid="106508"/>
                                        </p:tgtEl>
                                      </p:cBhvr>
                                      <p:by x="150000" y="150000"/>
                                    </p:animScale>
                                  </p:childTnLst>
                                </p:cTn>
                              </p:par>
                              <p:par>
                                <p:cTn id="7" presetID="6" presetClass="emph" presetSubtype="0" fill="hold" grpId="0" nodeType="withEffect">
                                  <p:stCondLst>
                                    <p:cond delay="0"/>
                                  </p:stCondLst>
                                  <p:childTnLst>
                                    <p:animScale>
                                      <p:cBhvr>
                                        <p:cTn id="8" dur="5000" fill="hold"/>
                                        <p:tgtEl>
                                          <p:spTgt spid="10650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8" grpId="0" animBg="1"/>
      <p:bldP spid="106509"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solidFill>
            <a:schemeClr val="bg1"/>
          </a:solidFill>
        </p:spPr>
        <p:txBody>
          <a:bodyPr/>
          <a:lstStyle/>
          <a:p>
            <a:pPr>
              <a:defRPr/>
            </a:pPr>
            <a:r>
              <a:rPr lang="el-GR" altLang="el-GR" b="1"/>
              <a:t>α =  το ψυκτικό υγρό</a:t>
            </a:r>
          </a:p>
        </p:txBody>
      </p:sp>
      <p:sp>
        <p:nvSpPr>
          <p:cNvPr id="50180" name="Text Box 4"/>
          <p:cNvSpPr txBox="1">
            <a:spLocks noGrp="1" noChangeArrowheads="1"/>
          </p:cNvSpPr>
          <p:nvPr>
            <p:ph type="body" idx="1"/>
          </p:nvPr>
        </p:nvSpPr>
        <p:spPr>
          <a:xfrm>
            <a:off x="468313" y="1628775"/>
            <a:ext cx="8229600" cy="4525963"/>
          </a:xfrm>
          <a:solidFill>
            <a:schemeClr val="folHlink"/>
          </a:solidFill>
        </p:spPr>
        <p:txBody>
          <a:bodyPr/>
          <a:lstStyle/>
          <a:p>
            <a:pPr marL="609600" indent="-609600">
              <a:lnSpc>
                <a:spcPct val="90000"/>
              </a:lnSpc>
              <a:spcBef>
                <a:spcPct val="50000"/>
              </a:spcBef>
              <a:buFontTx/>
              <a:buNone/>
              <a:defRPr/>
            </a:pPr>
            <a:r>
              <a:rPr lang="el-GR" altLang="el-GR" sz="2800" b="1"/>
              <a:t>είναι το υλικό το οποίο κυκλοφορεί, εναλλακτικά σε </a:t>
            </a:r>
            <a:r>
              <a:rPr lang="el-GR" altLang="el-GR" sz="2800" b="1" u="sng"/>
              <a:t>υγρή και αέρια</a:t>
            </a:r>
            <a:r>
              <a:rPr lang="el-GR" altLang="el-GR" sz="2800" b="1"/>
              <a:t> φάση, εντός ενός κλειστού ψυκτικού συστήματος απομακρύνοντας τη θερμότητα από τον ψυκτικό θάλαμο. </a:t>
            </a:r>
          </a:p>
          <a:p>
            <a:pPr marL="609600" indent="-609600">
              <a:lnSpc>
                <a:spcPct val="90000"/>
              </a:lnSpc>
              <a:spcBef>
                <a:spcPct val="50000"/>
              </a:spcBef>
              <a:buFontTx/>
              <a:buNone/>
              <a:defRPr/>
            </a:pPr>
            <a:r>
              <a:rPr lang="el-GR" altLang="el-GR" sz="2800" b="1"/>
              <a:t>Το ψυκτικό υγρό έχει ορισμένες </a:t>
            </a:r>
            <a:r>
              <a:rPr lang="el-GR" altLang="el-GR" sz="2800" b="1" u="sng"/>
              <a:t>χαρακτηριστικές ιδιότητες</a:t>
            </a:r>
            <a:r>
              <a:rPr lang="el-GR" altLang="el-GR" sz="2800" b="1"/>
              <a:t> όπως: </a:t>
            </a:r>
          </a:p>
          <a:p>
            <a:pPr marL="609600" indent="-609600">
              <a:lnSpc>
                <a:spcPct val="90000"/>
              </a:lnSpc>
              <a:spcBef>
                <a:spcPct val="50000"/>
              </a:spcBef>
              <a:buFontTx/>
              <a:buAutoNum type="arabicPeriod"/>
              <a:defRPr/>
            </a:pPr>
            <a:r>
              <a:rPr lang="el-GR" altLang="el-GR" sz="2800" b="1"/>
              <a:t>πολύ χαμηλό σημείο ζέσεως, </a:t>
            </a:r>
          </a:p>
          <a:p>
            <a:pPr marL="609600" indent="-609600">
              <a:lnSpc>
                <a:spcPct val="90000"/>
              </a:lnSpc>
              <a:spcBef>
                <a:spcPct val="50000"/>
              </a:spcBef>
              <a:buFontTx/>
              <a:buAutoNum type="arabicPeriod"/>
              <a:defRPr/>
            </a:pPr>
            <a:r>
              <a:rPr lang="el-GR" altLang="el-GR" sz="2800" b="1"/>
              <a:t>υψηλή λανθάνουσα θερμότητα κ.α.</a:t>
            </a:r>
          </a:p>
        </p:txBody>
      </p:sp>
    </p:spTree>
    <p:extLst>
      <p:ext uri="{BB962C8B-B14F-4D97-AF65-F5344CB8AC3E}">
        <p14:creationId xmlns:p14="http://schemas.microsoft.com/office/powerpoint/2010/main" val="1052543570"/>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solidFill>
            <a:schemeClr val="bg1"/>
          </a:solidFill>
        </p:spPr>
        <p:txBody>
          <a:bodyPr/>
          <a:lstStyle/>
          <a:p>
            <a:pPr>
              <a:defRPr/>
            </a:pPr>
            <a:r>
              <a:rPr lang="el-GR" altLang="el-GR" sz="3200" b="1"/>
              <a:t>β) τον εξατμιστή ή ψυκτικό στοιχείο</a:t>
            </a:r>
            <a:br>
              <a:rPr lang="el-GR" altLang="el-GR" sz="3200" b="1"/>
            </a:br>
            <a:endParaRPr lang="el-GR" altLang="el-GR" sz="3200" b="1"/>
          </a:p>
        </p:txBody>
      </p:sp>
      <p:sp>
        <p:nvSpPr>
          <p:cNvPr id="63491" name="Rectangle 3"/>
          <p:cNvSpPr>
            <a:spLocks noGrp="1" noChangeArrowheads="1"/>
          </p:cNvSpPr>
          <p:nvPr>
            <p:ph type="body" idx="1"/>
          </p:nvPr>
        </p:nvSpPr>
        <p:spPr>
          <a:solidFill>
            <a:schemeClr val="bg1"/>
          </a:solidFill>
        </p:spPr>
        <p:txBody>
          <a:bodyPr/>
          <a:lstStyle/>
          <a:p>
            <a:pPr algn="ctr">
              <a:lnSpc>
                <a:spcPct val="90000"/>
              </a:lnSpc>
              <a:buFontTx/>
              <a:buNone/>
              <a:defRPr/>
            </a:pPr>
            <a:r>
              <a:rPr lang="el-GR" altLang="el-GR" sz="2400" b="1">
                <a:solidFill>
                  <a:schemeClr val="accent2"/>
                </a:solidFill>
              </a:rPr>
              <a:t>Το ψυκτικό υγρό εισέρχεται εντός του εξατμιστή σε </a:t>
            </a:r>
            <a:r>
              <a:rPr lang="el-GR" altLang="el-GR" sz="2400" b="1" u="sng">
                <a:solidFill>
                  <a:schemeClr val="accent2"/>
                </a:solidFill>
              </a:rPr>
              <a:t>υγρή φάση</a:t>
            </a:r>
            <a:r>
              <a:rPr lang="el-GR" altLang="el-GR" sz="2400" b="1">
                <a:solidFill>
                  <a:schemeClr val="accent2"/>
                </a:solidFill>
              </a:rPr>
              <a:t>, υπό </a:t>
            </a:r>
            <a:r>
              <a:rPr lang="el-GR" altLang="el-GR" sz="2400" b="1" u="sng">
                <a:solidFill>
                  <a:schemeClr val="accent2"/>
                </a:solidFill>
              </a:rPr>
              <a:t>χαμηλή πίεση,</a:t>
            </a:r>
            <a:r>
              <a:rPr lang="el-GR" altLang="el-GR" sz="2400" b="1">
                <a:solidFill>
                  <a:schemeClr val="accent2"/>
                </a:solidFill>
              </a:rPr>
              <a:t> </a:t>
            </a:r>
          </a:p>
          <a:p>
            <a:pPr algn="ctr">
              <a:lnSpc>
                <a:spcPct val="90000"/>
              </a:lnSpc>
              <a:buFontTx/>
              <a:buNone/>
              <a:defRPr/>
            </a:pPr>
            <a:r>
              <a:rPr lang="el-GR" altLang="el-GR" sz="2400" b="1">
                <a:solidFill>
                  <a:schemeClr val="accent2"/>
                </a:solidFill>
              </a:rPr>
              <a:t>προσλαμβάνει θερμότητα από τον περιβάλλοντα χώρο (ψυκτικός θάλαμος) </a:t>
            </a:r>
          </a:p>
          <a:p>
            <a:pPr algn="ctr">
              <a:lnSpc>
                <a:spcPct val="90000"/>
              </a:lnSpc>
              <a:buFontTx/>
              <a:buNone/>
              <a:defRPr/>
            </a:pPr>
            <a:r>
              <a:rPr lang="el-GR" altLang="el-GR" sz="2400" b="1">
                <a:solidFill>
                  <a:schemeClr val="accent2"/>
                </a:solidFill>
              </a:rPr>
              <a:t>και </a:t>
            </a:r>
          </a:p>
          <a:p>
            <a:pPr algn="ctr">
              <a:lnSpc>
                <a:spcPct val="90000"/>
              </a:lnSpc>
              <a:buFontTx/>
              <a:buNone/>
              <a:defRPr/>
            </a:pPr>
            <a:r>
              <a:rPr lang="el-GR" altLang="el-GR" sz="2400" b="1">
                <a:solidFill>
                  <a:schemeClr val="accent2"/>
                </a:solidFill>
              </a:rPr>
              <a:t>εξατμίζεται (αέρια φάση). </a:t>
            </a:r>
          </a:p>
          <a:p>
            <a:pPr algn="ctr">
              <a:lnSpc>
                <a:spcPct val="90000"/>
              </a:lnSpc>
              <a:buFontTx/>
              <a:buNone/>
              <a:defRPr/>
            </a:pPr>
            <a:r>
              <a:rPr lang="el-GR" altLang="el-GR" sz="2400" b="1">
                <a:solidFill>
                  <a:schemeClr val="accent2"/>
                </a:solidFill>
              </a:rPr>
              <a:t>Η θερμότητα που προσέλαβε είναι η </a:t>
            </a:r>
            <a:r>
              <a:rPr lang="el-GR" altLang="el-GR" sz="2400" b="1" u="sng">
                <a:solidFill>
                  <a:schemeClr val="accent2"/>
                </a:solidFill>
              </a:rPr>
              <a:t>λανθάνουσα</a:t>
            </a:r>
            <a:r>
              <a:rPr lang="el-GR" altLang="el-GR" sz="2400" b="1">
                <a:solidFill>
                  <a:schemeClr val="accent2"/>
                </a:solidFill>
              </a:rPr>
              <a:t> </a:t>
            </a:r>
            <a:r>
              <a:rPr lang="el-GR" altLang="el-GR" sz="2400" b="1" u="sng">
                <a:solidFill>
                  <a:schemeClr val="accent2"/>
                </a:solidFill>
              </a:rPr>
              <a:t>θερμότητά του</a:t>
            </a:r>
            <a:r>
              <a:rPr lang="el-GR" altLang="el-GR" sz="2400" b="1">
                <a:solidFill>
                  <a:schemeClr val="accent2"/>
                </a:solidFill>
              </a:rPr>
              <a:t>, η οποία απαιτείται για τη μετατροπή του από υγρή σε αέρια φάση. </a:t>
            </a:r>
          </a:p>
          <a:p>
            <a:pPr algn="ctr">
              <a:lnSpc>
                <a:spcPct val="90000"/>
              </a:lnSpc>
              <a:buFontTx/>
              <a:buNone/>
              <a:defRPr/>
            </a:pPr>
            <a:r>
              <a:rPr lang="el-GR" altLang="el-GR" sz="2400" b="1">
                <a:solidFill>
                  <a:schemeClr val="accent2"/>
                </a:solidFill>
              </a:rPr>
              <a:t>Έτσι ο χώρος από τον οποίο αφαιρείται αυτό το ποσό της θερμότητας,</a:t>
            </a:r>
          </a:p>
          <a:p>
            <a:pPr algn="ctr">
              <a:lnSpc>
                <a:spcPct val="90000"/>
              </a:lnSpc>
              <a:buFontTx/>
              <a:buNone/>
              <a:defRPr/>
            </a:pPr>
            <a:r>
              <a:rPr lang="el-GR" altLang="el-GR" sz="2400" b="1">
                <a:solidFill>
                  <a:schemeClr val="accent2"/>
                </a:solidFill>
              </a:rPr>
              <a:t> ψύχεται </a:t>
            </a:r>
          </a:p>
        </p:txBody>
      </p:sp>
      <p:sp>
        <p:nvSpPr>
          <p:cNvPr id="135172" name="AutoShape 5">
            <a:hlinkClick r:id="rId2" action="ppaction://hlinksldjump" highlightClick="1"/>
          </p:cNvPr>
          <p:cNvSpPr>
            <a:spLocks noChangeArrowheads="1"/>
          </p:cNvSpPr>
          <p:nvPr/>
        </p:nvSpPr>
        <p:spPr bwMode="auto">
          <a:xfrm>
            <a:off x="6659563" y="6308725"/>
            <a:ext cx="792162" cy="288925"/>
          </a:xfrm>
          <a:prstGeom prst="actionButtonForwardNex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pPr>
            <a:endParaRPr lang="el-GR" altLang="el-GR" sz="1800"/>
          </a:p>
        </p:txBody>
      </p:sp>
    </p:spTree>
    <p:extLst>
      <p:ext uri="{BB962C8B-B14F-4D97-AF65-F5344CB8AC3E}">
        <p14:creationId xmlns:p14="http://schemas.microsoft.com/office/powerpoint/2010/main" val="3179214379"/>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solidFill>
            <a:schemeClr val="bg1"/>
          </a:solidFill>
        </p:spPr>
        <p:txBody>
          <a:bodyPr/>
          <a:lstStyle/>
          <a:p>
            <a:pPr>
              <a:defRPr/>
            </a:pPr>
            <a:r>
              <a:rPr lang="el-GR" altLang="el-GR" sz="3200" b="1"/>
              <a:t>γ) τον συμπιεστή</a:t>
            </a:r>
            <a:br>
              <a:rPr lang="el-GR" altLang="el-GR" sz="3200" b="1"/>
            </a:br>
            <a:endParaRPr lang="el-GR" altLang="el-GR" sz="3200" b="1"/>
          </a:p>
        </p:txBody>
      </p:sp>
      <p:sp>
        <p:nvSpPr>
          <p:cNvPr id="60419" name="Rectangle 3"/>
          <p:cNvSpPr>
            <a:spLocks noGrp="1" noChangeArrowheads="1"/>
          </p:cNvSpPr>
          <p:nvPr>
            <p:ph type="body" idx="1"/>
          </p:nvPr>
        </p:nvSpPr>
        <p:spPr>
          <a:xfrm>
            <a:off x="457200" y="1600200"/>
            <a:ext cx="8229600" cy="4276725"/>
          </a:xfrm>
          <a:solidFill>
            <a:schemeClr val="bg1"/>
          </a:solidFill>
        </p:spPr>
        <p:txBody>
          <a:bodyPr/>
          <a:lstStyle/>
          <a:p>
            <a:pPr algn="ctr">
              <a:lnSpc>
                <a:spcPct val="90000"/>
              </a:lnSpc>
              <a:buFontTx/>
              <a:buNone/>
              <a:defRPr/>
            </a:pPr>
            <a:r>
              <a:rPr lang="el-GR" altLang="el-GR">
                <a:solidFill>
                  <a:schemeClr val="accent2"/>
                </a:solidFill>
              </a:rPr>
              <a:t>Στη συνέχεια ως αέριο με χαμηλή πίεση και θερμοκρασία το ψυκτικό υγρό εισέρχεται στον συμπιεστή</a:t>
            </a:r>
            <a:r>
              <a:rPr lang="el-GR" altLang="el-GR"/>
              <a:t>, </a:t>
            </a:r>
          </a:p>
          <a:p>
            <a:pPr algn="ctr">
              <a:lnSpc>
                <a:spcPct val="90000"/>
              </a:lnSpc>
              <a:buFontTx/>
              <a:buNone/>
              <a:defRPr/>
            </a:pPr>
            <a:r>
              <a:rPr lang="el-GR" altLang="el-GR"/>
              <a:t>όπου </a:t>
            </a:r>
          </a:p>
          <a:p>
            <a:pPr algn="ctr">
              <a:lnSpc>
                <a:spcPct val="90000"/>
              </a:lnSpc>
              <a:buFontTx/>
              <a:buNone/>
              <a:defRPr/>
            </a:pPr>
            <a:r>
              <a:rPr lang="el-GR" altLang="el-GR">
                <a:solidFill>
                  <a:srgbClr val="FF0000"/>
                </a:solidFill>
              </a:rPr>
              <a:t>εκεί </a:t>
            </a:r>
          </a:p>
          <a:p>
            <a:pPr algn="ctr">
              <a:lnSpc>
                <a:spcPct val="90000"/>
              </a:lnSpc>
              <a:buFontTx/>
              <a:buNone/>
              <a:defRPr/>
            </a:pPr>
            <a:r>
              <a:rPr lang="el-GR" altLang="el-GR">
                <a:solidFill>
                  <a:srgbClr val="FF0000"/>
                </a:solidFill>
              </a:rPr>
              <a:t>με δαπάνη ενέργειας </a:t>
            </a:r>
            <a:r>
              <a:rPr lang="el-GR" altLang="el-GR" u="sng">
                <a:solidFill>
                  <a:srgbClr val="FF0000"/>
                </a:solidFill>
              </a:rPr>
              <a:t>συμπιέζεται</a:t>
            </a:r>
            <a:r>
              <a:rPr lang="el-GR" altLang="el-GR">
                <a:solidFill>
                  <a:srgbClr val="FF0000"/>
                </a:solidFill>
              </a:rPr>
              <a:t>, δηλαδή αποκτά </a:t>
            </a:r>
            <a:r>
              <a:rPr lang="el-GR" altLang="el-GR" u="sng">
                <a:solidFill>
                  <a:srgbClr val="FF0000"/>
                </a:solidFill>
              </a:rPr>
              <a:t>μικρότερο όγκο</a:t>
            </a:r>
            <a:r>
              <a:rPr lang="el-GR" altLang="el-GR">
                <a:solidFill>
                  <a:srgbClr val="FF0000"/>
                </a:solidFill>
              </a:rPr>
              <a:t>, αλλά </a:t>
            </a:r>
            <a:r>
              <a:rPr lang="el-GR" altLang="el-GR" u="sng">
                <a:solidFill>
                  <a:srgbClr val="FF0000"/>
                </a:solidFill>
              </a:rPr>
              <a:t>υψηλότερη θερμοκρασία και πίεση</a:t>
            </a:r>
            <a:r>
              <a:rPr lang="el-GR" altLang="el-GR">
                <a:solidFill>
                  <a:srgbClr val="FF0000"/>
                </a:solidFill>
              </a:rPr>
              <a:t>.</a:t>
            </a:r>
          </a:p>
        </p:txBody>
      </p:sp>
      <p:sp>
        <p:nvSpPr>
          <p:cNvPr id="136196" name="AutoShape 4">
            <a:hlinkClick r:id="rId2" action="ppaction://hlinksldjump" highlightClick="1"/>
          </p:cNvPr>
          <p:cNvSpPr>
            <a:spLocks noChangeArrowheads="1"/>
          </p:cNvSpPr>
          <p:nvPr/>
        </p:nvSpPr>
        <p:spPr bwMode="auto">
          <a:xfrm>
            <a:off x="7308850" y="6092825"/>
            <a:ext cx="935038" cy="288925"/>
          </a:xfrm>
          <a:prstGeom prst="actionButtonForwardNex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pPr>
            <a:endParaRPr lang="el-GR" altLang="el-GR" sz="1800"/>
          </a:p>
        </p:txBody>
      </p:sp>
    </p:spTree>
    <p:extLst>
      <p:ext uri="{BB962C8B-B14F-4D97-AF65-F5344CB8AC3E}">
        <p14:creationId xmlns:p14="http://schemas.microsoft.com/office/powerpoint/2010/main" val="1660979089"/>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solidFill>
            <a:schemeClr val="bg1"/>
          </a:solidFill>
        </p:spPr>
        <p:txBody>
          <a:bodyPr/>
          <a:lstStyle/>
          <a:p>
            <a:pPr>
              <a:defRPr/>
            </a:pPr>
            <a:r>
              <a:rPr lang="el-GR" altLang="el-GR" sz="3200" b="1"/>
              <a:t>δ) τον συμπυκνωτή</a:t>
            </a:r>
            <a:br>
              <a:rPr lang="el-GR" altLang="el-GR" sz="3200" b="1"/>
            </a:br>
            <a:endParaRPr lang="el-GR" altLang="el-GR" sz="3200" b="1"/>
          </a:p>
        </p:txBody>
      </p:sp>
      <p:sp>
        <p:nvSpPr>
          <p:cNvPr id="61443" name="Rectangle 3"/>
          <p:cNvSpPr>
            <a:spLocks noGrp="1" noChangeArrowheads="1"/>
          </p:cNvSpPr>
          <p:nvPr>
            <p:ph type="body" idx="1"/>
          </p:nvPr>
        </p:nvSpPr>
        <p:spPr>
          <a:xfrm>
            <a:off x="468313" y="1628775"/>
            <a:ext cx="8229600" cy="3887788"/>
          </a:xfrm>
          <a:solidFill>
            <a:schemeClr val="bg1"/>
          </a:solidFill>
        </p:spPr>
        <p:txBody>
          <a:bodyPr/>
          <a:lstStyle/>
          <a:p>
            <a:pPr algn="ctr">
              <a:buFontTx/>
              <a:buNone/>
              <a:defRPr/>
            </a:pPr>
            <a:r>
              <a:rPr lang="el-GR" altLang="el-GR">
                <a:solidFill>
                  <a:srgbClr val="FF0000"/>
                </a:solidFill>
              </a:rPr>
              <a:t>Με υψηλή θερμοκρασία και πίεση το ψυκτικό υγρό σε αέρια φάση μετά τον συμπιεστή διέρχεται</a:t>
            </a:r>
            <a:r>
              <a:rPr lang="el-GR" altLang="el-GR"/>
              <a:t> </a:t>
            </a:r>
          </a:p>
          <a:p>
            <a:pPr algn="ctr">
              <a:buFontTx/>
              <a:buNone/>
              <a:defRPr/>
            </a:pPr>
            <a:r>
              <a:rPr lang="el-GR" altLang="el-GR"/>
              <a:t>από τον συμπυκνωτή, </a:t>
            </a:r>
          </a:p>
          <a:p>
            <a:pPr algn="ctr">
              <a:buFontTx/>
              <a:buNone/>
              <a:defRPr/>
            </a:pPr>
            <a:r>
              <a:rPr lang="el-GR" altLang="el-GR"/>
              <a:t>όπου ψύχεται </a:t>
            </a:r>
          </a:p>
          <a:p>
            <a:pPr algn="ctr">
              <a:buFontTx/>
              <a:buNone/>
              <a:defRPr/>
            </a:pPr>
            <a:r>
              <a:rPr lang="el-GR" altLang="el-GR"/>
              <a:t>με τη βοήθεια νερού ή αέρα και </a:t>
            </a:r>
            <a:r>
              <a:rPr lang="el-GR" altLang="el-GR" u="sng"/>
              <a:t>υγροποιείται</a:t>
            </a:r>
            <a:r>
              <a:rPr lang="el-GR" altLang="el-GR"/>
              <a:t>. </a:t>
            </a:r>
          </a:p>
        </p:txBody>
      </p:sp>
      <p:sp>
        <p:nvSpPr>
          <p:cNvPr id="137220" name="AutoShape 4">
            <a:hlinkClick r:id="rId2" action="ppaction://hlinksldjump" highlightClick="1"/>
          </p:cNvPr>
          <p:cNvSpPr>
            <a:spLocks noChangeArrowheads="1"/>
          </p:cNvSpPr>
          <p:nvPr/>
        </p:nvSpPr>
        <p:spPr bwMode="auto">
          <a:xfrm>
            <a:off x="7308850" y="6092825"/>
            <a:ext cx="935038" cy="288925"/>
          </a:xfrm>
          <a:prstGeom prst="actionButtonForwardNex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pPr>
            <a:endParaRPr lang="el-GR" altLang="el-GR" sz="1800"/>
          </a:p>
        </p:txBody>
      </p:sp>
    </p:spTree>
    <p:extLst>
      <p:ext uri="{BB962C8B-B14F-4D97-AF65-F5344CB8AC3E}">
        <p14:creationId xmlns:p14="http://schemas.microsoft.com/office/powerpoint/2010/main" val="3310892776"/>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solidFill>
            <a:schemeClr val="bg1"/>
          </a:solidFill>
        </p:spPr>
        <p:txBody>
          <a:bodyPr/>
          <a:lstStyle/>
          <a:p>
            <a:pPr>
              <a:defRPr/>
            </a:pPr>
            <a:r>
              <a:rPr lang="el-GR" altLang="el-GR" sz="3200" b="1"/>
              <a:t>ε) τη βαλβίδα εκτόνωσης</a:t>
            </a:r>
          </a:p>
        </p:txBody>
      </p:sp>
      <p:sp>
        <p:nvSpPr>
          <p:cNvPr id="62467" name="Rectangle 3"/>
          <p:cNvSpPr>
            <a:spLocks noGrp="1" noChangeArrowheads="1"/>
          </p:cNvSpPr>
          <p:nvPr>
            <p:ph type="body" idx="1"/>
          </p:nvPr>
        </p:nvSpPr>
        <p:spPr>
          <a:xfrm>
            <a:off x="611188" y="2205038"/>
            <a:ext cx="8135937" cy="2189162"/>
          </a:xfrm>
          <a:solidFill>
            <a:schemeClr val="bg1"/>
          </a:solidFill>
        </p:spPr>
        <p:txBody>
          <a:bodyPr/>
          <a:lstStyle/>
          <a:p>
            <a:pPr>
              <a:lnSpc>
                <a:spcPct val="80000"/>
              </a:lnSpc>
              <a:buFontTx/>
              <a:buNone/>
              <a:defRPr/>
            </a:pPr>
            <a:r>
              <a:rPr lang="el-GR" altLang="el-GR" sz="2800"/>
              <a:t> Στη συνέχεια </a:t>
            </a:r>
            <a:r>
              <a:rPr lang="el-GR" altLang="el-GR" sz="2800">
                <a:solidFill>
                  <a:srgbClr val="FF0000"/>
                </a:solidFill>
              </a:rPr>
              <a:t>εισέρχεται στη βαλβίδα εκτόνωσης σε υγρή φάση, υψηλή πίεση,</a:t>
            </a:r>
            <a:r>
              <a:rPr lang="el-GR" altLang="el-GR" sz="2800"/>
              <a:t> μέτρια θερμοκρασία και διαστέλλεται απότομα </a:t>
            </a:r>
            <a:r>
              <a:rPr lang="el-GR" altLang="el-GR" sz="2800">
                <a:solidFill>
                  <a:schemeClr val="accent2"/>
                </a:solidFill>
              </a:rPr>
              <a:t>μειώνοντας έτσι την πίεση και τη θερμοκρασία του</a:t>
            </a:r>
            <a:r>
              <a:rPr lang="el-GR" altLang="el-GR" sz="2800"/>
              <a:t>. Σε υγρή φάση εισέρχεται ξανά στον εξατμιστή για την επανάληψη του κύκλου.  </a:t>
            </a:r>
          </a:p>
        </p:txBody>
      </p:sp>
      <p:sp>
        <p:nvSpPr>
          <p:cNvPr id="138244" name="AutoShape 5">
            <a:hlinkClick r:id="rId2" action="ppaction://hlinksldjump" highlightClick="1"/>
          </p:cNvPr>
          <p:cNvSpPr>
            <a:spLocks noChangeArrowheads="1"/>
          </p:cNvSpPr>
          <p:nvPr/>
        </p:nvSpPr>
        <p:spPr bwMode="auto">
          <a:xfrm>
            <a:off x="7380288" y="4868863"/>
            <a:ext cx="935037" cy="288925"/>
          </a:xfrm>
          <a:prstGeom prst="actionButtonForwardNex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pPr>
            <a:endParaRPr lang="el-GR" altLang="el-GR" sz="1800"/>
          </a:p>
        </p:txBody>
      </p:sp>
      <p:sp>
        <p:nvSpPr>
          <p:cNvPr id="138245" name="AutoShape 7">
            <a:hlinkClick r:id="rId3" action="ppaction://hlinksldjump" highlightClick="1"/>
          </p:cNvPr>
          <p:cNvSpPr>
            <a:spLocks noChangeArrowheads="1"/>
          </p:cNvSpPr>
          <p:nvPr/>
        </p:nvSpPr>
        <p:spPr bwMode="auto">
          <a:xfrm>
            <a:off x="8316913" y="6092825"/>
            <a:ext cx="647700" cy="620713"/>
          </a:xfrm>
          <a:prstGeom prst="actionButtonForwardNex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pPr>
            <a:endParaRPr lang="el-GR" altLang="el-GR" sz="1800"/>
          </a:p>
        </p:txBody>
      </p:sp>
    </p:spTree>
    <p:extLst>
      <p:ext uri="{BB962C8B-B14F-4D97-AF65-F5344CB8AC3E}">
        <p14:creationId xmlns:p14="http://schemas.microsoft.com/office/powerpoint/2010/main" val="3309504044"/>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468313" y="260350"/>
            <a:ext cx="8229600" cy="1143000"/>
          </a:xfrm>
          <a:solidFill>
            <a:schemeClr val="bg1"/>
          </a:solidFill>
        </p:spPr>
        <p:txBody>
          <a:bodyPr/>
          <a:lstStyle/>
          <a:p>
            <a:pPr>
              <a:defRPr/>
            </a:pPr>
            <a:r>
              <a:rPr lang="el-GR" altLang="el-GR" sz="2400" b="1">
                <a:solidFill>
                  <a:srgbClr val="0033CC"/>
                </a:solidFill>
              </a:rPr>
              <a:t>Λειτουργία ψυγείου</a:t>
            </a:r>
          </a:p>
        </p:txBody>
      </p:sp>
      <p:pic>
        <p:nvPicPr>
          <p:cNvPr id="139267" name="Picture 4" descr="1"/>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042988" y="1557338"/>
            <a:ext cx="7092950" cy="4784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9268" name="Text Box 5"/>
          <p:cNvSpPr txBox="1">
            <a:spLocks noChangeArrowheads="1"/>
          </p:cNvSpPr>
          <p:nvPr/>
        </p:nvSpPr>
        <p:spPr bwMode="auto">
          <a:xfrm>
            <a:off x="3276600" y="5445125"/>
            <a:ext cx="358775" cy="39687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buFontTx/>
              <a:buNone/>
            </a:pPr>
            <a:r>
              <a:rPr lang="el-GR" altLang="el-GR" sz="2000" b="1"/>
              <a:t>1</a:t>
            </a:r>
          </a:p>
        </p:txBody>
      </p:sp>
      <p:sp>
        <p:nvSpPr>
          <p:cNvPr id="139269" name="Line 7"/>
          <p:cNvSpPr>
            <a:spLocks noChangeShapeType="1"/>
          </p:cNvSpPr>
          <p:nvPr/>
        </p:nvSpPr>
        <p:spPr bwMode="auto">
          <a:xfrm>
            <a:off x="2987675" y="1844675"/>
            <a:ext cx="0" cy="2663825"/>
          </a:xfrm>
          <a:prstGeom prst="line">
            <a:avLst/>
          </a:prstGeom>
          <a:noFill/>
          <a:ln w="22225">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139270" name="Line 8"/>
          <p:cNvSpPr>
            <a:spLocks noChangeShapeType="1"/>
          </p:cNvSpPr>
          <p:nvPr/>
        </p:nvSpPr>
        <p:spPr bwMode="auto">
          <a:xfrm flipV="1">
            <a:off x="5795963" y="2420938"/>
            <a:ext cx="0" cy="1800225"/>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139271" name="Line 9"/>
          <p:cNvSpPr>
            <a:spLocks noChangeShapeType="1"/>
          </p:cNvSpPr>
          <p:nvPr/>
        </p:nvSpPr>
        <p:spPr bwMode="auto">
          <a:xfrm>
            <a:off x="3635375" y="4508500"/>
            <a:ext cx="165735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139272" name="Line 10"/>
          <p:cNvSpPr>
            <a:spLocks noChangeShapeType="1"/>
          </p:cNvSpPr>
          <p:nvPr/>
        </p:nvSpPr>
        <p:spPr bwMode="auto">
          <a:xfrm>
            <a:off x="4356100" y="4724400"/>
            <a:ext cx="936625"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139273" name="Line 11"/>
          <p:cNvSpPr>
            <a:spLocks noChangeShapeType="1"/>
          </p:cNvSpPr>
          <p:nvPr/>
        </p:nvSpPr>
        <p:spPr bwMode="auto">
          <a:xfrm>
            <a:off x="4284663" y="4868863"/>
            <a:ext cx="936625"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139274" name="Line 12"/>
          <p:cNvSpPr>
            <a:spLocks noChangeShapeType="1"/>
          </p:cNvSpPr>
          <p:nvPr/>
        </p:nvSpPr>
        <p:spPr bwMode="auto">
          <a:xfrm>
            <a:off x="4427538" y="5013325"/>
            <a:ext cx="936625"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139275" name="Line 13"/>
          <p:cNvSpPr>
            <a:spLocks noChangeShapeType="1"/>
          </p:cNvSpPr>
          <p:nvPr/>
        </p:nvSpPr>
        <p:spPr bwMode="auto">
          <a:xfrm>
            <a:off x="4356100" y="5157788"/>
            <a:ext cx="936625"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139276" name="Line 14"/>
          <p:cNvSpPr>
            <a:spLocks noChangeShapeType="1"/>
          </p:cNvSpPr>
          <p:nvPr/>
        </p:nvSpPr>
        <p:spPr bwMode="auto">
          <a:xfrm>
            <a:off x="4427538" y="5373688"/>
            <a:ext cx="936625"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139277" name="Line 15"/>
          <p:cNvSpPr>
            <a:spLocks noChangeShapeType="1"/>
          </p:cNvSpPr>
          <p:nvPr/>
        </p:nvSpPr>
        <p:spPr bwMode="auto">
          <a:xfrm>
            <a:off x="4427538" y="5516563"/>
            <a:ext cx="936625"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139278" name="Line 16"/>
          <p:cNvSpPr>
            <a:spLocks noChangeShapeType="1"/>
          </p:cNvSpPr>
          <p:nvPr/>
        </p:nvSpPr>
        <p:spPr bwMode="auto">
          <a:xfrm>
            <a:off x="3924300" y="2420938"/>
            <a:ext cx="1152525"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139279" name="Line 17"/>
          <p:cNvSpPr>
            <a:spLocks noChangeShapeType="1"/>
          </p:cNvSpPr>
          <p:nvPr/>
        </p:nvSpPr>
        <p:spPr bwMode="auto">
          <a:xfrm>
            <a:off x="3924300" y="2565400"/>
            <a:ext cx="936625" cy="0"/>
          </a:xfrm>
          <a:prstGeom prst="line">
            <a:avLst/>
          </a:prstGeom>
          <a:noFill/>
          <a:ln w="539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139280" name="Line 18"/>
          <p:cNvSpPr>
            <a:spLocks noChangeShapeType="1"/>
          </p:cNvSpPr>
          <p:nvPr/>
        </p:nvSpPr>
        <p:spPr bwMode="auto">
          <a:xfrm>
            <a:off x="3924300" y="2781300"/>
            <a:ext cx="936625" cy="0"/>
          </a:xfrm>
          <a:prstGeom prst="line">
            <a:avLst/>
          </a:prstGeom>
          <a:noFill/>
          <a:ln w="539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139281" name="Line 19"/>
          <p:cNvSpPr>
            <a:spLocks noChangeShapeType="1"/>
          </p:cNvSpPr>
          <p:nvPr/>
        </p:nvSpPr>
        <p:spPr bwMode="auto">
          <a:xfrm>
            <a:off x="3924300" y="2924175"/>
            <a:ext cx="936625"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139282" name="Line 20"/>
          <p:cNvSpPr>
            <a:spLocks noChangeShapeType="1"/>
          </p:cNvSpPr>
          <p:nvPr/>
        </p:nvSpPr>
        <p:spPr bwMode="auto">
          <a:xfrm>
            <a:off x="3708400" y="3068638"/>
            <a:ext cx="1150938"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139283" name="Line 21"/>
          <p:cNvSpPr>
            <a:spLocks noChangeShapeType="1"/>
          </p:cNvSpPr>
          <p:nvPr/>
        </p:nvSpPr>
        <p:spPr bwMode="auto">
          <a:xfrm>
            <a:off x="3635375" y="1916113"/>
            <a:ext cx="0" cy="1152525"/>
          </a:xfrm>
          <a:prstGeom prst="line">
            <a:avLst/>
          </a:prstGeom>
          <a:noFill/>
          <a:ln w="53975">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139284" name="Line 22"/>
          <p:cNvSpPr>
            <a:spLocks noChangeShapeType="1"/>
          </p:cNvSpPr>
          <p:nvPr/>
        </p:nvSpPr>
        <p:spPr bwMode="auto">
          <a:xfrm>
            <a:off x="2987675" y="1916113"/>
            <a:ext cx="647700" cy="0"/>
          </a:xfrm>
          <a:prstGeom prst="line">
            <a:avLst/>
          </a:prstGeom>
          <a:noFill/>
          <a:ln w="539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139285" name="Line 23"/>
          <p:cNvSpPr>
            <a:spLocks noChangeShapeType="1"/>
          </p:cNvSpPr>
          <p:nvPr/>
        </p:nvSpPr>
        <p:spPr bwMode="auto">
          <a:xfrm>
            <a:off x="5292725" y="2420938"/>
            <a:ext cx="503238" cy="0"/>
          </a:xfrm>
          <a:prstGeom prst="line">
            <a:avLst/>
          </a:prstGeom>
          <a:noFill/>
          <a:ln w="539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139286" name="Line 24"/>
          <p:cNvSpPr>
            <a:spLocks noChangeShapeType="1"/>
          </p:cNvSpPr>
          <p:nvPr/>
        </p:nvSpPr>
        <p:spPr bwMode="auto">
          <a:xfrm flipH="1">
            <a:off x="5435600" y="4797425"/>
            <a:ext cx="0" cy="719138"/>
          </a:xfrm>
          <a:prstGeom prst="line">
            <a:avLst/>
          </a:prstGeom>
          <a:noFill/>
          <a:ln w="539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139287" name="AutoShape 25">
            <a:hlinkClick r:id="rId3" action="ppaction://hlinksldjump" highlightClick="1"/>
          </p:cNvPr>
          <p:cNvSpPr>
            <a:spLocks noChangeArrowheads="1"/>
          </p:cNvSpPr>
          <p:nvPr/>
        </p:nvSpPr>
        <p:spPr bwMode="auto">
          <a:xfrm>
            <a:off x="250825" y="476250"/>
            <a:ext cx="647700" cy="288925"/>
          </a:xfrm>
          <a:prstGeom prst="actionButtonBackPrevious">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pPr>
            <a:endParaRPr lang="el-GR" altLang="el-GR" sz="1800"/>
          </a:p>
        </p:txBody>
      </p:sp>
      <p:sp>
        <p:nvSpPr>
          <p:cNvPr id="139288" name="AutoShape 26">
            <a:hlinkClick r:id="rId4" action="ppaction://hlinksldjump" highlightClick="1"/>
          </p:cNvPr>
          <p:cNvSpPr>
            <a:spLocks noChangeArrowheads="1"/>
          </p:cNvSpPr>
          <p:nvPr/>
        </p:nvSpPr>
        <p:spPr bwMode="auto">
          <a:xfrm>
            <a:off x="250825" y="1196975"/>
            <a:ext cx="647700" cy="288925"/>
          </a:xfrm>
          <a:prstGeom prst="actionButtonBackPrevious">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pPr>
            <a:endParaRPr lang="el-GR" altLang="el-GR" sz="1800"/>
          </a:p>
        </p:txBody>
      </p:sp>
      <p:sp>
        <p:nvSpPr>
          <p:cNvPr id="139289" name="AutoShape 27">
            <a:hlinkClick r:id="rId5" action="ppaction://hlinksldjump" highlightClick="1"/>
          </p:cNvPr>
          <p:cNvSpPr>
            <a:spLocks noChangeArrowheads="1"/>
          </p:cNvSpPr>
          <p:nvPr/>
        </p:nvSpPr>
        <p:spPr bwMode="auto">
          <a:xfrm>
            <a:off x="250825" y="1916113"/>
            <a:ext cx="647700" cy="288925"/>
          </a:xfrm>
          <a:prstGeom prst="actionButtonBackPrevious">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pPr>
            <a:endParaRPr lang="el-GR" altLang="el-GR" sz="1800"/>
          </a:p>
        </p:txBody>
      </p:sp>
      <p:sp>
        <p:nvSpPr>
          <p:cNvPr id="139290" name="AutoShape 28">
            <a:hlinkClick r:id="rId6" action="ppaction://hlinksldjump" highlightClick="1"/>
          </p:cNvPr>
          <p:cNvSpPr>
            <a:spLocks noChangeArrowheads="1"/>
          </p:cNvSpPr>
          <p:nvPr/>
        </p:nvSpPr>
        <p:spPr bwMode="auto">
          <a:xfrm>
            <a:off x="250825" y="2636838"/>
            <a:ext cx="647700" cy="288925"/>
          </a:xfrm>
          <a:prstGeom prst="actionButtonBackPrevious">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pPr>
            <a:endParaRPr lang="el-GR" altLang="el-GR" sz="1800"/>
          </a:p>
        </p:txBody>
      </p:sp>
    </p:spTree>
    <p:extLst>
      <p:ext uri="{BB962C8B-B14F-4D97-AF65-F5344CB8AC3E}">
        <p14:creationId xmlns:p14="http://schemas.microsoft.com/office/powerpoint/2010/main" val="22158055"/>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3"/>
          <p:cNvSpPr>
            <a:spLocks noGrp="1" noChangeArrowheads="1"/>
          </p:cNvSpPr>
          <p:nvPr>
            <p:ph type="body" idx="1"/>
          </p:nvPr>
        </p:nvSpPr>
        <p:spPr>
          <a:xfrm>
            <a:off x="457200" y="908050"/>
            <a:ext cx="8229600" cy="5218113"/>
          </a:xfrm>
          <a:solidFill>
            <a:schemeClr val="bg1"/>
          </a:solidFill>
        </p:spPr>
        <p:txBody>
          <a:bodyPr/>
          <a:lstStyle/>
          <a:p>
            <a:pPr algn="ctr">
              <a:lnSpc>
                <a:spcPct val="80000"/>
              </a:lnSpc>
              <a:buFontTx/>
              <a:buNone/>
              <a:defRPr/>
            </a:pPr>
            <a:r>
              <a:rPr lang="el-GR" altLang="el-GR" sz="2800">
                <a:solidFill>
                  <a:schemeClr val="accent2"/>
                </a:solidFill>
              </a:rPr>
              <a:t>Στην ψυκτική μονάδα, της οποίας η αρχή λειτουργίας περιγράφηκε πιο πάνω, η ψύξη του θαλάμου γινόταν </a:t>
            </a:r>
            <a:r>
              <a:rPr lang="el-GR" altLang="el-GR" sz="2800">
                <a:solidFill>
                  <a:srgbClr val="FF0000"/>
                </a:solidFill>
              </a:rPr>
              <a:t>άμεσα</a:t>
            </a:r>
            <a:r>
              <a:rPr lang="el-GR" altLang="el-GR" sz="2800">
                <a:solidFill>
                  <a:schemeClr val="accent2"/>
                </a:solidFill>
              </a:rPr>
              <a:t> με τη βοήθεια του ψυκτικού υγρού.</a:t>
            </a:r>
          </a:p>
          <a:p>
            <a:pPr algn="ctr">
              <a:lnSpc>
                <a:spcPct val="80000"/>
              </a:lnSpc>
              <a:buFontTx/>
              <a:buNone/>
              <a:defRPr/>
            </a:pPr>
            <a:r>
              <a:rPr lang="el-GR" altLang="el-GR" sz="2800">
                <a:solidFill>
                  <a:schemeClr val="accent2"/>
                </a:solidFill>
              </a:rPr>
              <a:t> Όμως, υπάρχει η δυνατότητα</a:t>
            </a:r>
          </a:p>
          <a:p>
            <a:pPr algn="ctr">
              <a:lnSpc>
                <a:spcPct val="80000"/>
              </a:lnSpc>
              <a:buFontTx/>
              <a:buNone/>
              <a:defRPr/>
            </a:pPr>
            <a:r>
              <a:rPr lang="el-GR" altLang="el-GR" sz="2800">
                <a:solidFill>
                  <a:schemeClr val="accent2"/>
                </a:solidFill>
              </a:rPr>
              <a:t> η ψύξη του θαλάμου να γίνεται </a:t>
            </a:r>
            <a:r>
              <a:rPr lang="el-GR" altLang="el-GR" sz="2800">
                <a:solidFill>
                  <a:srgbClr val="FF0000"/>
                </a:solidFill>
              </a:rPr>
              <a:t>έμμεσα</a:t>
            </a:r>
            <a:r>
              <a:rPr lang="el-GR" altLang="el-GR" sz="2800">
                <a:solidFill>
                  <a:schemeClr val="accent2"/>
                </a:solidFill>
              </a:rPr>
              <a:t> με την κυκλοφορία ψυχρού νερού ή αντιπηκτικού υγρού το οποίο ψύχεται από τον εξατμιστήρα του ψυκτικού υγρού. </a:t>
            </a:r>
          </a:p>
          <a:p>
            <a:pPr algn="ctr">
              <a:lnSpc>
                <a:spcPct val="80000"/>
              </a:lnSpc>
              <a:buFontTx/>
              <a:buNone/>
              <a:defRPr/>
            </a:pPr>
            <a:r>
              <a:rPr lang="el-GR" altLang="el-GR" sz="2800">
                <a:solidFill>
                  <a:schemeClr val="accent2"/>
                </a:solidFill>
              </a:rPr>
              <a:t>Έτσι το ψυκτικό σύστημα ψύχει το νερό σε έναν υγροψυκτήρα και με τη βοήθεια αντλίας διαβρέχει μια μεγάλη επιφάνεια υγρής «κουρτίνας» που αποτελεί και τον εναλλάκτη θερμότητας.</a:t>
            </a:r>
            <a:r>
              <a:rPr lang="el-GR" altLang="el-GR" sz="2800"/>
              <a:t> </a:t>
            </a:r>
          </a:p>
        </p:txBody>
      </p:sp>
    </p:spTree>
    <p:extLst>
      <p:ext uri="{BB962C8B-B14F-4D97-AF65-F5344CB8AC3E}">
        <p14:creationId xmlns:p14="http://schemas.microsoft.com/office/powerpoint/2010/main" val="3118539184"/>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Εικόνα 2" descr="Λογότυπο Επιχειρησιακού Προγράμματος Εκπαίδευση και Δια βίου Μάθηση. ">
            <a:hlinkClick r:id="rId5" tooltip="Μετάβαση στο www.edulll.gr/"/>
          </p:cNvPr>
          <p:cNvPicPr>
            <a:picLocks noChangeAspect="1" noChangeArrowheads="1"/>
          </p:cNvPicPr>
          <p:nvPr/>
        </p:nvPicPr>
        <p:blipFill>
          <a:blip r:embed="rId6" cstate="print"/>
          <a:srcRect/>
          <a:stretch>
            <a:fillRect/>
          </a:stretch>
        </p:blipFill>
        <p:spPr bwMode="auto">
          <a:xfrm>
            <a:off x="3492500" y="5638800"/>
            <a:ext cx="4310063" cy="1030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Εικόνα 1" descr="Λογότυπο για Άδειες χρήσης Creative Commons B Y, NC, ND.">
            <a:hlinkClick r:id="rId7" tooltip="Μετάβαση στην Άδεια Χρήσης"/>
          </p:cNvPr>
          <p:cNvPicPr>
            <a:picLocks noChangeAspect="1" noChangeArrowheads="1"/>
          </p:cNvPicPr>
          <p:nvPr/>
        </p:nvPicPr>
        <p:blipFill>
          <a:blip r:embed="rId8" cstate="print"/>
          <a:srcRect/>
          <a:stretch>
            <a:fillRect/>
          </a:stretch>
        </p:blipFill>
        <p:spPr bwMode="auto">
          <a:xfrm>
            <a:off x="1908175" y="5949950"/>
            <a:ext cx="1584325" cy="55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Υπότιτλος 1"/>
          <p:cNvSpPr>
            <a:spLocks noGrp="1"/>
          </p:cNvSpPr>
          <p:nvPr>
            <p:ph type="subTitle" idx="1"/>
            <p:custDataLst>
              <p:tags r:id="rId2"/>
            </p:custDataLst>
          </p:nvPr>
        </p:nvSpPr>
        <p:spPr bwMode="gray"/>
        <p:txBody>
          <a:bodyPr>
            <a:normAutofit/>
          </a:bodyPr>
          <a:lstStyle/>
          <a:p>
            <a:pPr algn="r"/>
            <a:endParaRPr lang="el-GR" sz="2000" dirty="0" smtClean="0">
              <a:solidFill>
                <a:schemeClr val="tx1">
                  <a:lumMod val="65000"/>
                  <a:lumOff val="35000"/>
                </a:schemeClr>
              </a:solidFill>
            </a:endParaRPr>
          </a:p>
          <a:p>
            <a:pPr algn="r"/>
            <a:r>
              <a:rPr lang="el-GR" sz="2000" dirty="0" smtClean="0">
                <a:solidFill>
                  <a:schemeClr val="tx1">
                    <a:lumMod val="65000"/>
                    <a:lumOff val="35000"/>
                  </a:schemeClr>
                </a:solidFill>
              </a:rPr>
              <a:t>Επεξεργασία υλικού: </a:t>
            </a:r>
          </a:p>
          <a:p>
            <a:pPr algn="r"/>
            <a:r>
              <a:rPr lang="el-GR" sz="2000" dirty="0" smtClean="0">
                <a:solidFill>
                  <a:schemeClr val="tx1">
                    <a:lumMod val="65000"/>
                    <a:lumOff val="35000"/>
                  </a:schemeClr>
                </a:solidFill>
              </a:rPr>
              <a:t>Μέγας Χρήστος</a:t>
            </a:r>
            <a:endParaRPr lang="el-GR" sz="2000" dirty="0">
              <a:solidFill>
                <a:schemeClr val="tx1">
                  <a:lumMod val="65000"/>
                  <a:lumOff val="35000"/>
                </a:schemeClr>
              </a:solidFill>
            </a:endParaRPr>
          </a:p>
        </p:txBody>
      </p:sp>
      <p:sp>
        <p:nvSpPr>
          <p:cNvPr id="2" name="Τίτλος 1"/>
          <p:cNvSpPr>
            <a:spLocks noGrp="1"/>
          </p:cNvSpPr>
          <p:nvPr>
            <p:ph type="ctrTitle"/>
            <p:custDataLst>
              <p:tags r:id="rId3"/>
            </p:custDataLst>
          </p:nvPr>
        </p:nvSpPr>
        <p:spPr/>
        <p:txBody>
          <a:bodyPr>
            <a:normAutofit/>
          </a:bodyPr>
          <a:lstStyle/>
          <a:p>
            <a:r>
              <a:rPr lang="el-GR" b="1" dirty="0"/>
              <a:t>Τέλος </a:t>
            </a:r>
            <a:r>
              <a:rPr lang="el-GR" b="1" dirty="0" smtClean="0"/>
              <a:t>ενότητας</a:t>
            </a:r>
            <a:endParaRPr lang="el-GR" b="1" dirty="0"/>
          </a:p>
        </p:txBody>
      </p:sp>
    </p:spTree>
    <p:custDataLst>
      <p:tags r:id="rId1"/>
    </p:custDataLst>
    <p:extLst>
      <p:ext uri="{BB962C8B-B14F-4D97-AF65-F5344CB8AC3E}">
        <p14:creationId xmlns:p14="http://schemas.microsoft.com/office/powerpoint/2010/main" val="12725103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7"/>
          <p:cNvSpPr txBox="1">
            <a:spLocks noChangeArrowheads="1"/>
          </p:cNvSpPr>
          <p:nvPr/>
        </p:nvSpPr>
        <p:spPr bwMode="auto">
          <a:xfrm>
            <a:off x="900113" y="765175"/>
            <a:ext cx="734536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400" b="1">
                <a:solidFill>
                  <a:srgbClr val="FFFF00"/>
                </a:solidFill>
                <a:latin typeface="Comic Sans MS" pitchFamily="66" charset="0"/>
              </a:rPr>
              <a:t>Επίδραση της  θερμοκρασίας στις μεταβολικές δραστηριότητες αχλαδιού</a:t>
            </a:r>
          </a:p>
        </p:txBody>
      </p:sp>
      <p:pic>
        <p:nvPicPr>
          <p:cNvPr id="14339"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0338" y="1628775"/>
            <a:ext cx="3243262" cy="484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55172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6"/>
          <p:cNvSpPr txBox="1">
            <a:spLocks noChangeArrowheads="1"/>
          </p:cNvSpPr>
          <p:nvPr/>
        </p:nvSpPr>
        <p:spPr bwMode="auto">
          <a:xfrm>
            <a:off x="900113" y="765175"/>
            <a:ext cx="73453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400" b="1">
                <a:solidFill>
                  <a:srgbClr val="FFFF00"/>
                </a:solidFill>
                <a:latin typeface="Comic Sans MS" pitchFamily="66" charset="0"/>
              </a:rPr>
              <a:t>Μονάδες θερμότητας και μηχανική ενέργεια</a:t>
            </a:r>
          </a:p>
        </p:txBody>
      </p:sp>
      <p:sp>
        <p:nvSpPr>
          <p:cNvPr id="15363" name="Text Box 7"/>
          <p:cNvSpPr txBox="1">
            <a:spLocks noChangeArrowheads="1"/>
          </p:cNvSpPr>
          <p:nvPr/>
        </p:nvSpPr>
        <p:spPr bwMode="auto">
          <a:xfrm>
            <a:off x="827088" y="1628775"/>
            <a:ext cx="3168650" cy="70167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000" b="1">
                <a:solidFill>
                  <a:srgbClr val="000000"/>
                </a:solidFill>
              </a:rPr>
              <a:t>Μονάδα έκφρασης της θερμότητας αναπνοής</a:t>
            </a:r>
          </a:p>
        </p:txBody>
      </p:sp>
      <p:sp>
        <p:nvSpPr>
          <p:cNvPr id="15364" name="Text Box 8"/>
          <p:cNvSpPr txBox="1">
            <a:spLocks noChangeArrowheads="1"/>
          </p:cNvSpPr>
          <p:nvPr/>
        </p:nvSpPr>
        <p:spPr bwMode="auto">
          <a:xfrm>
            <a:off x="4716463" y="1628775"/>
            <a:ext cx="3168650" cy="85407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000" b="1">
                <a:solidFill>
                  <a:srgbClr val="000000"/>
                </a:solidFill>
              </a:rPr>
              <a:t>Θερμίδες (</a:t>
            </a:r>
            <a:r>
              <a:rPr lang="en-GB" altLang="el-GR" sz="2000" b="1">
                <a:solidFill>
                  <a:srgbClr val="000000"/>
                </a:solidFill>
              </a:rPr>
              <a:t>cal)</a:t>
            </a:r>
            <a:endParaRPr lang="el-GR" altLang="el-GR" sz="2000" b="1">
              <a:solidFill>
                <a:srgbClr val="000000"/>
              </a:solidFill>
            </a:endParaRPr>
          </a:p>
          <a:p>
            <a:pPr algn="ctr" eaLnBrk="1" hangingPunct="1">
              <a:spcBef>
                <a:spcPct val="50000"/>
              </a:spcBef>
              <a:buClrTx/>
              <a:buSzTx/>
              <a:buFontTx/>
              <a:buNone/>
            </a:pPr>
            <a:r>
              <a:rPr lang="el-GR" altLang="el-GR" sz="2000" b="1">
                <a:solidFill>
                  <a:srgbClr val="000000"/>
                </a:solidFill>
              </a:rPr>
              <a:t>1 </a:t>
            </a:r>
            <a:r>
              <a:rPr lang="en-GB" altLang="el-GR" sz="2000" b="1">
                <a:solidFill>
                  <a:srgbClr val="000000"/>
                </a:solidFill>
              </a:rPr>
              <a:t>cal = 4.187 J</a:t>
            </a:r>
            <a:endParaRPr lang="el-GR" altLang="el-GR" sz="2000" b="1">
              <a:solidFill>
                <a:srgbClr val="000000"/>
              </a:solidFill>
            </a:endParaRPr>
          </a:p>
        </p:txBody>
      </p:sp>
      <p:sp>
        <p:nvSpPr>
          <p:cNvPr id="15365" name="Text Box 9"/>
          <p:cNvSpPr txBox="1">
            <a:spLocks noChangeArrowheads="1"/>
          </p:cNvSpPr>
          <p:nvPr/>
        </p:nvSpPr>
        <p:spPr bwMode="auto">
          <a:xfrm>
            <a:off x="1187450" y="2852738"/>
            <a:ext cx="865188" cy="3968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n-GB" altLang="el-GR" sz="2000">
                <a:solidFill>
                  <a:srgbClr val="000000"/>
                </a:solidFill>
              </a:rPr>
              <a:t>1 cal</a:t>
            </a:r>
            <a:endParaRPr lang="el-GR" altLang="el-GR" sz="2000">
              <a:solidFill>
                <a:srgbClr val="000000"/>
              </a:solidFill>
            </a:endParaRPr>
          </a:p>
        </p:txBody>
      </p:sp>
      <p:sp>
        <p:nvSpPr>
          <p:cNvPr id="15366" name="Text Box 10"/>
          <p:cNvSpPr txBox="1">
            <a:spLocks noChangeArrowheads="1"/>
          </p:cNvSpPr>
          <p:nvPr/>
        </p:nvSpPr>
        <p:spPr bwMode="auto">
          <a:xfrm>
            <a:off x="2843213" y="2852738"/>
            <a:ext cx="1728787" cy="3968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000">
                <a:solidFill>
                  <a:srgbClr val="FF0000"/>
                </a:solidFill>
              </a:rPr>
              <a:t>Θερμότητα</a:t>
            </a:r>
          </a:p>
        </p:txBody>
      </p:sp>
      <p:sp>
        <p:nvSpPr>
          <p:cNvPr id="15367" name="Text Box 11"/>
          <p:cNvSpPr txBox="1">
            <a:spLocks noChangeArrowheads="1"/>
          </p:cNvSpPr>
          <p:nvPr/>
        </p:nvSpPr>
        <p:spPr bwMode="auto">
          <a:xfrm>
            <a:off x="2268538" y="2781300"/>
            <a:ext cx="504825"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400"/>
              <a:t>=</a:t>
            </a:r>
          </a:p>
        </p:txBody>
      </p:sp>
      <p:sp>
        <p:nvSpPr>
          <p:cNvPr id="15368" name="AutoShape 12"/>
          <p:cNvSpPr>
            <a:spLocks noChangeArrowheads="1"/>
          </p:cNvSpPr>
          <p:nvPr/>
        </p:nvSpPr>
        <p:spPr bwMode="auto">
          <a:xfrm>
            <a:off x="4859338" y="2708275"/>
            <a:ext cx="288925" cy="576263"/>
          </a:xfrm>
          <a:prstGeom prst="upArrow">
            <a:avLst>
              <a:gd name="adj1" fmla="val 50000"/>
              <a:gd name="adj2" fmla="val 49863"/>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pPr>
            <a:endParaRPr lang="el-GR" altLang="el-GR" sz="1800"/>
          </a:p>
        </p:txBody>
      </p:sp>
      <p:sp>
        <p:nvSpPr>
          <p:cNvPr id="15369" name="Text Box 13"/>
          <p:cNvSpPr txBox="1">
            <a:spLocks noChangeArrowheads="1"/>
          </p:cNvSpPr>
          <p:nvPr/>
        </p:nvSpPr>
        <p:spPr bwMode="auto">
          <a:xfrm>
            <a:off x="5435600" y="2781300"/>
            <a:ext cx="1223963" cy="3968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n-GB" altLang="el-GR" sz="2000">
                <a:solidFill>
                  <a:srgbClr val="000000"/>
                </a:solidFill>
              </a:rPr>
              <a:t>1 g </a:t>
            </a:r>
            <a:r>
              <a:rPr lang="el-GR" altLang="el-GR" sz="2000">
                <a:solidFill>
                  <a:srgbClr val="000000"/>
                </a:solidFill>
              </a:rPr>
              <a:t>Η</a:t>
            </a:r>
            <a:r>
              <a:rPr lang="el-GR" altLang="el-GR" sz="2000" baseline="-25000">
                <a:solidFill>
                  <a:srgbClr val="000000"/>
                </a:solidFill>
              </a:rPr>
              <a:t>2</a:t>
            </a:r>
            <a:r>
              <a:rPr lang="el-GR" altLang="el-GR" sz="2000">
                <a:solidFill>
                  <a:srgbClr val="000000"/>
                </a:solidFill>
              </a:rPr>
              <a:t>Ο</a:t>
            </a:r>
          </a:p>
        </p:txBody>
      </p:sp>
      <p:sp>
        <p:nvSpPr>
          <p:cNvPr id="15370" name="Text Box 14"/>
          <p:cNvSpPr txBox="1">
            <a:spLocks noChangeArrowheads="1"/>
          </p:cNvSpPr>
          <p:nvPr/>
        </p:nvSpPr>
        <p:spPr bwMode="auto">
          <a:xfrm>
            <a:off x="7092950" y="2781300"/>
            <a:ext cx="865188" cy="3968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n-GB" altLang="el-GR" sz="2000">
                <a:solidFill>
                  <a:srgbClr val="000000"/>
                </a:solidFill>
              </a:rPr>
              <a:t>1 °C</a:t>
            </a:r>
            <a:endParaRPr lang="el-GR" altLang="el-GR" sz="2000">
              <a:solidFill>
                <a:srgbClr val="000000"/>
              </a:solidFill>
            </a:endParaRPr>
          </a:p>
        </p:txBody>
      </p:sp>
      <p:sp>
        <p:nvSpPr>
          <p:cNvPr id="15371" name="Text Box 22"/>
          <p:cNvSpPr txBox="1">
            <a:spLocks noChangeArrowheads="1"/>
          </p:cNvSpPr>
          <p:nvPr/>
        </p:nvSpPr>
        <p:spPr bwMode="auto">
          <a:xfrm>
            <a:off x="1187450" y="4437063"/>
            <a:ext cx="865188" cy="3968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000">
                <a:solidFill>
                  <a:srgbClr val="000000"/>
                </a:solidFill>
              </a:rPr>
              <a:t>1 </a:t>
            </a:r>
            <a:r>
              <a:rPr lang="en-GB" altLang="el-GR" sz="2000">
                <a:solidFill>
                  <a:srgbClr val="000000"/>
                </a:solidFill>
              </a:rPr>
              <a:t>Btu</a:t>
            </a:r>
            <a:endParaRPr lang="el-GR" altLang="el-GR" sz="2000">
              <a:solidFill>
                <a:srgbClr val="000000"/>
              </a:solidFill>
            </a:endParaRPr>
          </a:p>
        </p:txBody>
      </p:sp>
      <p:sp>
        <p:nvSpPr>
          <p:cNvPr id="15372" name="Text Box 23"/>
          <p:cNvSpPr txBox="1">
            <a:spLocks noChangeArrowheads="1"/>
          </p:cNvSpPr>
          <p:nvPr/>
        </p:nvSpPr>
        <p:spPr bwMode="auto">
          <a:xfrm>
            <a:off x="2843213" y="4437063"/>
            <a:ext cx="1728787" cy="3968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000">
                <a:solidFill>
                  <a:srgbClr val="FF0000"/>
                </a:solidFill>
              </a:rPr>
              <a:t>Θερμότητα</a:t>
            </a:r>
          </a:p>
        </p:txBody>
      </p:sp>
      <p:sp>
        <p:nvSpPr>
          <p:cNvPr id="15373" name="Text Box 24"/>
          <p:cNvSpPr txBox="1">
            <a:spLocks noChangeArrowheads="1"/>
          </p:cNvSpPr>
          <p:nvPr/>
        </p:nvSpPr>
        <p:spPr bwMode="auto">
          <a:xfrm>
            <a:off x="2268538" y="4365625"/>
            <a:ext cx="504825"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400"/>
              <a:t>=</a:t>
            </a:r>
          </a:p>
        </p:txBody>
      </p:sp>
      <p:sp>
        <p:nvSpPr>
          <p:cNvPr id="15374" name="AutoShape 25"/>
          <p:cNvSpPr>
            <a:spLocks noChangeArrowheads="1"/>
          </p:cNvSpPr>
          <p:nvPr/>
        </p:nvSpPr>
        <p:spPr bwMode="auto">
          <a:xfrm>
            <a:off x="4859338" y="4292600"/>
            <a:ext cx="288925" cy="576263"/>
          </a:xfrm>
          <a:prstGeom prst="upArrow">
            <a:avLst>
              <a:gd name="adj1" fmla="val 50000"/>
              <a:gd name="adj2" fmla="val 49863"/>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pPr>
            <a:endParaRPr lang="el-GR" altLang="el-GR" sz="1800"/>
          </a:p>
        </p:txBody>
      </p:sp>
      <p:sp>
        <p:nvSpPr>
          <p:cNvPr id="15375" name="Text Box 26"/>
          <p:cNvSpPr txBox="1">
            <a:spLocks noChangeArrowheads="1"/>
          </p:cNvSpPr>
          <p:nvPr/>
        </p:nvSpPr>
        <p:spPr bwMode="auto">
          <a:xfrm>
            <a:off x="5435600" y="4365625"/>
            <a:ext cx="1223963" cy="3968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n-GB" altLang="el-GR" sz="2000">
                <a:solidFill>
                  <a:srgbClr val="000000"/>
                </a:solidFill>
              </a:rPr>
              <a:t>1 lb </a:t>
            </a:r>
            <a:r>
              <a:rPr lang="el-GR" altLang="el-GR" sz="2000">
                <a:solidFill>
                  <a:srgbClr val="000000"/>
                </a:solidFill>
              </a:rPr>
              <a:t>Η</a:t>
            </a:r>
            <a:r>
              <a:rPr lang="el-GR" altLang="el-GR" sz="2000" baseline="-25000">
                <a:solidFill>
                  <a:srgbClr val="000000"/>
                </a:solidFill>
              </a:rPr>
              <a:t>2</a:t>
            </a:r>
            <a:r>
              <a:rPr lang="el-GR" altLang="el-GR" sz="2000">
                <a:solidFill>
                  <a:srgbClr val="000000"/>
                </a:solidFill>
              </a:rPr>
              <a:t>Ο</a:t>
            </a:r>
          </a:p>
        </p:txBody>
      </p:sp>
      <p:sp>
        <p:nvSpPr>
          <p:cNvPr id="15376" name="Text Box 27"/>
          <p:cNvSpPr txBox="1">
            <a:spLocks noChangeArrowheads="1"/>
          </p:cNvSpPr>
          <p:nvPr/>
        </p:nvSpPr>
        <p:spPr bwMode="auto">
          <a:xfrm>
            <a:off x="7092950" y="4365625"/>
            <a:ext cx="865188" cy="3968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n-GB" altLang="el-GR" sz="2000">
                <a:solidFill>
                  <a:srgbClr val="000000"/>
                </a:solidFill>
              </a:rPr>
              <a:t>1 F</a:t>
            </a:r>
            <a:endParaRPr lang="el-GR" altLang="el-GR" sz="2000">
              <a:solidFill>
                <a:srgbClr val="000000"/>
              </a:solidFill>
            </a:endParaRPr>
          </a:p>
        </p:txBody>
      </p:sp>
      <p:sp>
        <p:nvSpPr>
          <p:cNvPr id="15377" name="Text Box 28"/>
          <p:cNvSpPr txBox="1">
            <a:spLocks noChangeArrowheads="1"/>
          </p:cNvSpPr>
          <p:nvPr/>
        </p:nvSpPr>
        <p:spPr bwMode="auto">
          <a:xfrm>
            <a:off x="2555875" y="3716338"/>
            <a:ext cx="38877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000" b="1"/>
              <a:t>Αγγλοσαξωνικό σύστημα</a:t>
            </a:r>
          </a:p>
        </p:txBody>
      </p:sp>
      <p:sp>
        <p:nvSpPr>
          <p:cNvPr id="15378" name="Text Box 29"/>
          <p:cNvSpPr txBox="1">
            <a:spLocks noChangeArrowheads="1"/>
          </p:cNvSpPr>
          <p:nvPr/>
        </p:nvSpPr>
        <p:spPr bwMode="auto">
          <a:xfrm>
            <a:off x="6659563" y="5013325"/>
            <a:ext cx="1800225" cy="366713"/>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n-GB" altLang="el-GR" sz="1800" i="1"/>
              <a:t>1 F = 0.56 °C</a:t>
            </a:r>
            <a:endParaRPr lang="el-GR" altLang="el-GR" sz="1800" i="1"/>
          </a:p>
        </p:txBody>
      </p:sp>
      <p:sp>
        <p:nvSpPr>
          <p:cNvPr id="15379" name="Text Box 30"/>
          <p:cNvSpPr txBox="1">
            <a:spLocks noChangeArrowheads="1"/>
          </p:cNvSpPr>
          <p:nvPr/>
        </p:nvSpPr>
        <p:spPr bwMode="auto">
          <a:xfrm>
            <a:off x="684213" y="5157788"/>
            <a:ext cx="2303462" cy="366712"/>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n-GB" altLang="el-GR" sz="1800" i="1"/>
              <a:t>1 kcal = 3.998 Btu</a:t>
            </a:r>
            <a:endParaRPr lang="el-GR" altLang="el-GR" sz="1800" i="1"/>
          </a:p>
        </p:txBody>
      </p:sp>
      <p:sp>
        <p:nvSpPr>
          <p:cNvPr id="15380" name="Text Box 31"/>
          <p:cNvSpPr txBox="1">
            <a:spLocks noChangeArrowheads="1"/>
          </p:cNvSpPr>
          <p:nvPr/>
        </p:nvSpPr>
        <p:spPr bwMode="auto">
          <a:xfrm>
            <a:off x="2051050" y="5516563"/>
            <a:ext cx="54006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buFontTx/>
              <a:buNone/>
            </a:pPr>
            <a:r>
              <a:rPr lang="en-GB" altLang="el-GR" sz="1800"/>
              <a:t>C</a:t>
            </a:r>
            <a:r>
              <a:rPr lang="en-GB" altLang="el-GR" sz="1800" baseline="-25000"/>
              <a:t>6</a:t>
            </a:r>
            <a:r>
              <a:rPr lang="en-GB" altLang="el-GR" sz="1800"/>
              <a:t>H</a:t>
            </a:r>
            <a:r>
              <a:rPr lang="en-GB" altLang="el-GR" sz="1800" baseline="-25000"/>
              <a:t>12</a:t>
            </a:r>
            <a:r>
              <a:rPr lang="en-GB" altLang="el-GR" sz="1800"/>
              <a:t>O</a:t>
            </a:r>
            <a:r>
              <a:rPr lang="en-GB" altLang="el-GR" sz="1800" baseline="-25000"/>
              <a:t>6</a:t>
            </a:r>
            <a:r>
              <a:rPr lang="en-GB" altLang="el-GR" sz="1800"/>
              <a:t> + 6O</a:t>
            </a:r>
            <a:r>
              <a:rPr lang="en-GB" altLang="el-GR" sz="1800" baseline="-25000"/>
              <a:t>2                   </a:t>
            </a:r>
            <a:r>
              <a:rPr lang="en-GB" altLang="el-GR" sz="1800"/>
              <a:t>6CO</a:t>
            </a:r>
            <a:r>
              <a:rPr lang="en-GB" altLang="el-GR" sz="1800" baseline="-25000"/>
              <a:t>2</a:t>
            </a:r>
            <a:r>
              <a:rPr lang="en-GB" altLang="el-GR" sz="1800"/>
              <a:t> + 6H</a:t>
            </a:r>
            <a:r>
              <a:rPr lang="en-GB" altLang="el-GR" sz="1800" baseline="-25000"/>
              <a:t>2</a:t>
            </a:r>
            <a:r>
              <a:rPr lang="en-GB" altLang="el-GR" sz="1800"/>
              <a:t>O +673 kcal            </a:t>
            </a:r>
            <a:endParaRPr lang="el-GR" altLang="el-GR" sz="1800"/>
          </a:p>
        </p:txBody>
      </p:sp>
      <p:sp>
        <p:nvSpPr>
          <p:cNvPr id="15381" name="Line 32"/>
          <p:cNvSpPr>
            <a:spLocks noChangeShapeType="1"/>
          </p:cNvSpPr>
          <p:nvPr/>
        </p:nvSpPr>
        <p:spPr bwMode="auto">
          <a:xfrm>
            <a:off x="3708400" y="5734050"/>
            <a:ext cx="649288" cy="0"/>
          </a:xfrm>
          <a:prstGeom prst="line">
            <a:avLst/>
          </a:prstGeom>
          <a:noFill/>
          <a:ln w="2540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15382" name="Text Box 33"/>
          <p:cNvSpPr txBox="1">
            <a:spLocks noChangeArrowheads="1"/>
          </p:cNvSpPr>
          <p:nvPr/>
        </p:nvSpPr>
        <p:spPr bwMode="auto">
          <a:xfrm>
            <a:off x="323850" y="6021388"/>
            <a:ext cx="8642350" cy="641350"/>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1800">
                <a:solidFill>
                  <a:srgbClr val="FF0000"/>
                </a:solidFill>
              </a:rPr>
              <a:t>Για κάθε </a:t>
            </a:r>
            <a:r>
              <a:rPr lang="en-GB" altLang="el-GR" sz="1800">
                <a:solidFill>
                  <a:srgbClr val="FF0000"/>
                </a:solidFill>
              </a:rPr>
              <a:t>mg CO</a:t>
            </a:r>
            <a:r>
              <a:rPr lang="en-GB" altLang="el-GR" sz="1800" baseline="-25000">
                <a:solidFill>
                  <a:srgbClr val="FF0000"/>
                </a:solidFill>
              </a:rPr>
              <a:t>2</a:t>
            </a:r>
            <a:r>
              <a:rPr lang="en-GB" altLang="el-GR" sz="1800">
                <a:solidFill>
                  <a:srgbClr val="FF0000"/>
                </a:solidFill>
              </a:rPr>
              <a:t> </a:t>
            </a:r>
            <a:r>
              <a:rPr lang="el-GR" altLang="el-GR" sz="1800">
                <a:solidFill>
                  <a:srgbClr val="FF0000"/>
                </a:solidFill>
              </a:rPr>
              <a:t>που παράγεται από την αναπνοή υπολογίζεται ότι απελευθερώνονται στον χώρο 2.55 </a:t>
            </a:r>
            <a:r>
              <a:rPr lang="en-GB" altLang="el-GR" sz="1800">
                <a:solidFill>
                  <a:srgbClr val="FF0000"/>
                </a:solidFill>
              </a:rPr>
              <a:t>cal </a:t>
            </a:r>
            <a:r>
              <a:rPr lang="el-GR" altLang="el-GR" sz="1800">
                <a:solidFill>
                  <a:srgbClr val="FF0000"/>
                </a:solidFill>
              </a:rPr>
              <a:t>θερμότητας</a:t>
            </a:r>
          </a:p>
        </p:txBody>
      </p:sp>
    </p:spTree>
    <p:extLst>
      <p:ext uri="{BB962C8B-B14F-4D97-AF65-F5344CB8AC3E}">
        <p14:creationId xmlns:p14="http://schemas.microsoft.com/office/powerpoint/2010/main" val="2433850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6"/>
          <p:cNvSpPr txBox="1">
            <a:spLocks noChangeArrowheads="1"/>
          </p:cNvSpPr>
          <p:nvPr/>
        </p:nvSpPr>
        <p:spPr bwMode="auto">
          <a:xfrm>
            <a:off x="755650" y="908050"/>
            <a:ext cx="7345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400" b="1">
                <a:solidFill>
                  <a:srgbClr val="FFFF00"/>
                </a:solidFill>
                <a:latin typeface="Comic Sans MS" pitchFamily="66" charset="0"/>
              </a:rPr>
              <a:t>Επίδραση της θερμοκρασία στην αναπνοή</a:t>
            </a:r>
          </a:p>
        </p:txBody>
      </p:sp>
      <p:sp>
        <p:nvSpPr>
          <p:cNvPr id="13315" name="Text Box 7"/>
          <p:cNvSpPr txBox="1">
            <a:spLocks noChangeArrowheads="1"/>
          </p:cNvSpPr>
          <p:nvPr/>
        </p:nvSpPr>
        <p:spPr bwMode="auto">
          <a:xfrm>
            <a:off x="250825" y="2852738"/>
            <a:ext cx="8640763" cy="3540125"/>
          </a:xfrm>
          <a:prstGeom prst="rect">
            <a:avLst/>
          </a:prstGeom>
          <a:ln/>
        </p:spPr>
        <p:style>
          <a:lnRef idx="1">
            <a:schemeClr val="dk1"/>
          </a:lnRef>
          <a:fillRef idx="3">
            <a:schemeClr val="dk1"/>
          </a:fillRef>
          <a:effectRef idx="2">
            <a:schemeClr val="dk1"/>
          </a:effectRef>
          <a:fontRef idx="minor">
            <a:schemeClr val="lt1"/>
          </a:fontRef>
        </p:style>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defRPr/>
            </a:pPr>
            <a:r>
              <a:rPr lang="el-GR" altLang="el-GR" sz="2800" b="1" dirty="0" smtClean="0">
                <a:solidFill>
                  <a:srgbClr val="99FF33"/>
                </a:solidFill>
                <a:latin typeface="Comic Sans MS" pitchFamily="66" charset="0"/>
              </a:rPr>
              <a:t>Η θερμοκρασία παίζει τον σπουδαιότερο ρόλο στην αναπνευστική δραστηριότητα των ιστών</a:t>
            </a:r>
            <a:r>
              <a:rPr lang="el-GR" altLang="el-GR" sz="2800" dirty="0" smtClean="0">
                <a:latin typeface="Comic Sans MS" pitchFamily="66" charset="0"/>
              </a:rPr>
              <a:t>. Με τη μείωση της θερμοκρασίας, επιδιώκεται να περιορισθεί στο ελάχιστο η αναπνοή χωρίς όμως να διαταραχθεί ο βασικό μεταβολισμός και να καταρρεύσει το προϊόν. Για μείωση θερμοκρασίας κατά 10 °</a:t>
            </a:r>
            <a:r>
              <a:rPr lang="en-GB" altLang="el-GR" sz="2800" dirty="0" smtClean="0">
                <a:latin typeface="Comic Sans MS" pitchFamily="66" charset="0"/>
              </a:rPr>
              <a:t>C </a:t>
            </a:r>
            <a:r>
              <a:rPr lang="el-GR" altLang="el-GR" sz="2800" dirty="0" smtClean="0">
                <a:latin typeface="Comic Sans MS" pitchFamily="66" charset="0"/>
              </a:rPr>
              <a:t>η αναπνευστική δραστηριότητα μειώνεται από 2 έως 4 φορές.</a:t>
            </a:r>
          </a:p>
        </p:txBody>
      </p:sp>
    </p:spTree>
    <p:extLst>
      <p:ext uri="{BB962C8B-B14F-4D97-AF65-F5344CB8AC3E}">
        <p14:creationId xmlns:p14="http://schemas.microsoft.com/office/powerpoint/2010/main" val="39879271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6"/>
          <p:cNvSpPr txBox="1">
            <a:spLocks noChangeArrowheads="1"/>
          </p:cNvSpPr>
          <p:nvPr/>
        </p:nvSpPr>
        <p:spPr bwMode="auto">
          <a:xfrm>
            <a:off x="755650" y="908050"/>
            <a:ext cx="7345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400" b="1">
                <a:solidFill>
                  <a:srgbClr val="FFFF00"/>
                </a:solidFill>
                <a:latin typeface="Comic Sans MS" pitchFamily="66" charset="0"/>
              </a:rPr>
              <a:t>Επίδραση της θερμοκρασία στην αναπνοή</a:t>
            </a:r>
          </a:p>
        </p:txBody>
      </p:sp>
      <p:sp>
        <p:nvSpPr>
          <p:cNvPr id="14339" name="Text Box 7"/>
          <p:cNvSpPr txBox="1">
            <a:spLocks noChangeArrowheads="1"/>
          </p:cNvSpPr>
          <p:nvPr/>
        </p:nvSpPr>
        <p:spPr bwMode="auto">
          <a:xfrm>
            <a:off x="179388" y="1557338"/>
            <a:ext cx="8640762" cy="1281112"/>
          </a:xfrm>
          <a:prstGeom prst="rect">
            <a:avLst/>
          </a:prstGeom>
          <a:ln/>
        </p:spPr>
        <p:style>
          <a:lnRef idx="3">
            <a:schemeClr val="lt1"/>
          </a:lnRef>
          <a:fillRef idx="1">
            <a:schemeClr val="dk1"/>
          </a:fillRef>
          <a:effectRef idx="1">
            <a:schemeClr val="dk1"/>
          </a:effectRef>
          <a:fontRef idx="minor">
            <a:schemeClr val="lt1"/>
          </a:fontRef>
        </p:style>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0"/>
              </a:spcBef>
              <a:buClrTx/>
              <a:buSzTx/>
              <a:buFontTx/>
              <a:buNone/>
              <a:defRPr/>
            </a:pPr>
            <a:r>
              <a:rPr lang="el-GR" altLang="el-GR" sz="1800" dirty="0" smtClean="0">
                <a:latin typeface="Comic Sans MS" pitchFamily="66" charset="0"/>
              </a:rPr>
              <a:t>Με τη μείωση της θερμοκρασίας μειώνεται και η θερμοκρασία αναπνοής. Το ελάχιστο της θερμοκρασίας αναπνοής παρατηρείται στη θερμοκρασία συντήρησης (</a:t>
            </a:r>
            <a:r>
              <a:rPr lang="en-GB" altLang="el-GR" sz="1800" dirty="0" smtClean="0">
                <a:latin typeface="Comic Sans MS" pitchFamily="66" charset="0"/>
              </a:rPr>
              <a:t>0</a:t>
            </a:r>
            <a:r>
              <a:rPr lang="el-GR" altLang="el-GR" sz="1800" dirty="0" smtClean="0">
                <a:latin typeface="Comic Sans MS" pitchFamily="66" charset="0"/>
              </a:rPr>
              <a:t>-10</a:t>
            </a:r>
            <a:r>
              <a:rPr lang="en-GB" altLang="el-GR" sz="1800" dirty="0" smtClean="0">
                <a:latin typeface="Comic Sans MS" pitchFamily="66" charset="0"/>
              </a:rPr>
              <a:t> °C)</a:t>
            </a:r>
            <a:r>
              <a:rPr lang="el-GR" altLang="el-GR" sz="1800" dirty="0" smtClean="0">
                <a:latin typeface="Comic Sans MS" pitchFamily="66" charset="0"/>
              </a:rPr>
              <a:t>. Αύξηση της θερμοκρασίας πάνω από 20 °</a:t>
            </a:r>
            <a:r>
              <a:rPr lang="en-GB" altLang="el-GR" sz="1800" dirty="0" smtClean="0">
                <a:latin typeface="Comic Sans MS" pitchFamily="66" charset="0"/>
              </a:rPr>
              <a:t>C </a:t>
            </a:r>
            <a:r>
              <a:rPr lang="el-GR" altLang="el-GR" sz="1800" dirty="0" smtClean="0">
                <a:latin typeface="Comic Sans MS" pitchFamily="66" charset="0"/>
              </a:rPr>
              <a:t>επιφέρει ταχεία αύξηση της θερμοκρασίας αναπνοής</a:t>
            </a:r>
            <a:r>
              <a:rPr lang="en-GB" altLang="el-GR" sz="2400" dirty="0" smtClean="0">
                <a:latin typeface="Comic Sans MS" pitchFamily="66" charset="0"/>
              </a:rPr>
              <a:t>  </a:t>
            </a:r>
            <a:endParaRPr lang="el-GR" altLang="el-GR" sz="2400" dirty="0" smtClean="0">
              <a:latin typeface="Comic Sans MS" pitchFamily="66" charset="0"/>
            </a:endParaRPr>
          </a:p>
        </p:txBody>
      </p:sp>
      <p:grpSp>
        <p:nvGrpSpPr>
          <p:cNvPr id="17412" name="Group 16"/>
          <p:cNvGrpSpPr>
            <a:grpSpLocks/>
          </p:cNvGrpSpPr>
          <p:nvPr/>
        </p:nvGrpSpPr>
        <p:grpSpPr bwMode="auto">
          <a:xfrm>
            <a:off x="1692275" y="2924175"/>
            <a:ext cx="5688013" cy="2736850"/>
            <a:chOff x="1066" y="2251"/>
            <a:chExt cx="3583" cy="1724"/>
          </a:xfrm>
        </p:grpSpPr>
        <p:sp>
          <p:nvSpPr>
            <p:cNvPr id="17418" name="AutoShape 9"/>
            <p:cNvSpPr>
              <a:spLocks noChangeArrowheads="1"/>
            </p:cNvSpPr>
            <p:nvPr/>
          </p:nvSpPr>
          <p:spPr bwMode="auto">
            <a:xfrm>
              <a:off x="1066" y="2251"/>
              <a:ext cx="227" cy="1724"/>
            </a:xfrm>
            <a:prstGeom prst="upArrow">
              <a:avLst>
                <a:gd name="adj1" fmla="val 50000"/>
                <a:gd name="adj2" fmla="val 189868"/>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0"/>
                </a:spcBef>
                <a:buClrTx/>
                <a:buSzTx/>
                <a:buFontTx/>
                <a:buNone/>
              </a:pPr>
              <a:endParaRPr lang="el-GR" altLang="el-GR" sz="1800"/>
            </a:p>
          </p:txBody>
        </p:sp>
        <p:sp>
          <p:nvSpPr>
            <p:cNvPr id="17419" name="AutoShape 12"/>
            <p:cNvSpPr>
              <a:spLocks noChangeArrowheads="1"/>
            </p:cNvSpPr>
            <p:nvPr/>
          </p:nvSpPr>
          <p:spPr bwMode="auto">
            <a:xfrm>
              <a:off x="4422" y="2251"/>
              <a:ext cx="227" cy="1724"/>
            </a:xfrm>
            <a:prstGeom prst="upArrow">
              <a:avLst>
                <a:gd name="adj1" fmla="val 50000"/>
                <a:gd name="adj2" fmla="val 189868"/>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0"/>
                </a:spcBef>
                <a:buClrTx/>
                <a:buSzTx/>
                <a:buFontTx/>
                <a:buNone/>
              </a:pPr>
              <a:endParaRPr lang="el-GR" altLang="el-GR" sz="1800"/>
            </a:p>
          </p:txBody>
        </p:sp>
        <p:grpSp>
          <p:nvGrpSpPr>
            <p:cNvPr id="17420" name="Group 15"/>
            <p:cNvGrpSpPr>
              <a:grpSpLocks/>
            </p:cNvGrpSpPr>
            <p:nvPr/>
          </p:nvGrpSpPr>
          <p:grpSpPr bwMode="auto">
            <a:xfrm>
              <a:off x="1111" y="2341"/>
              <a:ext cx="3512" cy="1633"/>
              <a:chOff x="1111" y="2341"/>
              <a:chExt cx="3512" cy="1633"/>
            </a:xfrm>
          </p:grpSpPr>
          <p:sp>
            <p:nvSpPr>
              <p:cNvPr id="17421" name="Line 8"/>
              <p:cNvSpPr>
                <a:spLocks noChangeShapeType="1"/>
              </p:cNvSpPr>
              <p:nvPr/>
            </p:nvSpPr>
            <p:spPr bwMode="auto">
              <a:xfrm>
                <a:off x="1156" y="3974"/>
                <a:ext cx="3448" cy="0"/>
              </a:xfrm>
              <a:prstGeom prst="line">
                <a:avLst/>
              </a:prstGeom>
              <a:noFill/>
              <a:ln w="381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pic>
            <p:nvPicPr>
              <p:cNvPr id="17422"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 y="2704"/>
                <a:ext cx="150" cy="1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3"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8" y="2704"/>
                <a:ext cx="155" cy="1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24" name="Freeform 14"/>
              <p:cNvSpPr>
                <a:spLocks/>
              </p:cNvSpPr>
              <p:nvPr/>
            </p:nvSpPr>
            <p:spPr bwMode="auto">
              <a:xfrm>
                <a:off x="1247" y="2341"/>
                <a:ext cx="2858" cy="1475"/>
              </a:xfrm>
              <a:custGeom>
                <a:avLst/>
                <a:gdLst>
                  <a:gd name="T0" fmla="*/ 0 w 2858"/>
                  <a:gd name="T1" fmla="*/ 1452 h 1475"/>
                  <a:gd name="T2" fmla="*/ 544 w 2858"/>
                  <a:gd name="T3" fmla="*/ 1452 h 1475"/>
                  <a:gd name="T4" fmla="*/ 1043 w 2858"/>
                  <a:gd name="T5" fmla="*/ 1316 h 1475"/>
                  <a:gd name="T6" fmla="*/ 1996 w 2858"/>
                  <a:gd name="T7" fmla="*/ 998 h 1475"/>
                  <a:gd name="T8" fmla="*/ 2858 w 2858"/>
                  <a:gd name="T9" fmla="*/ 0 h 14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8" h="1475">
                    <a:moveTo>
                      <a:pt x="0" y="1452"/>
                    </a:moveTo>
                    <a:cubicBezTo>
                      <a:pt x="185" y="1463"/>
                      <a:pt x="370" y="1475"/>
                      <a:pt x="544" y="1452"/>
                    </a:cubicBezTo>
                    <a:cubicBezTo>
                      <a:pt x="718" y="1429"/>
                      <a:pt x="801" y="1392"/>
                      <a:pt x="1043" y="1316"/>
                    </a:cubicBezTo>
                    <a:cubicBezTo>
                      <a:pt x="1285" y="1240"/>
                      <a:pt x="1693" y="1217"/>
                      <a:pt x="1996" y="998"/>
                    </a:cubicBezTo>
                    <a:cubicBezTo>
                      <a:pt x="2299" y="779"/>
                      <a:pt x="2578" y="389"/>
                      <a:pt x="2858" y="0"/>
                    </a:cubicBezTo>
                  </a:path>
                </a:pathLst>
              </a:cu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grpSp>
      </p:grpSp>
      <p:sp>
        <p:nvSpPr>
          <p:cNvPr id="17413" name="Text Box 17"/>
          <p:cNvSpPr txBox="1">
            <a:spLocks noChangeArrowheads="1"/>
          </p:cNvSpPr>
          <p:nvPr/>
        </p:nvSpPr>
        <p:spPr bwMode="auto">
          <a:xfrm>
            <a:off x="1835150" y="5876925"/>
            <a:ext cx="54737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buFontTx/>
              <a:buNone/>
            </a:pPr>
            <a:r>
              <a:rPr lang="el-GR" altLang="el-GR" sz="1800"/>
              <a:t>0°	10°		20°		30°</a:t>
            </a:r>
          </a:p>
          <a:p>
            <a:pPr algn="ctr" eaLnBrk="1" hangingPunct="1">
              <a:spcBef>
                <a:spcPct val="50000"/>
              </a:spcBef>
              <a:buClrTx/>
              <a:buSzTx/>
              <a:buFontTx/>
              <a:buNone/>
            </a:pPr>
            <a:r>
              <a:rPr lang="el-GR" altLang="el-GR" sz="2000" b="1"/>
              <a:t>Θερμοκρασία συντήρησης</a:t>
            </a:r>
          </a:p>
        </p:txBody>
      </p:sp>
    </p:spTree>
    <p:extLst>
      <p:ext uri="{BB962C8B-B14F-4D97-AF65-F5344CB8AC3E}">
        <p14:creationId xmlns:p14="http://schemas.microsoft.com/office/powerpoint/2010/main" val="30124035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6"/>
          <p:cNvSpPr txBox="1">
            <a:spLocks noChangeArrowheads="1"/>
          </p:cNvSpPr>
          <p:nvPr/>
        </p:nvSpPr>
        <p:spPr bwMode="auto">
          <a:xfrm>
            <a:off x="827088" y="981075"/>
            <a:ext cx="73453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400" b="1">
                <a:solidFill>
                  <a:srgbClr val="FFFF00"/>
                </a:solidFill>
                <a:latin typeface="Comic Sans MS" pitchFamily="66" charset="0"/>
              </a:rPr>
              <a:t>Επίδραση της θερμοκρασία στην αναπνοή</a:t>
            </a:r>
          </a:p>
        </p:txBody>
      </p:sp>
      <p:sp>
        <p:nvSpPr>
          <p:cNvPr id="15363" name="Text Box 7"/>
          <p:cNvSpPr txBox="1">
            <a:spLocks noChangeArrowheads="1"/>
          </p:cNvSpPr>
          <p:nvPr/>
        </p:nvSpPr>
        <p:spPr bwMode="auto">
          <a:xfrm>
            <a:off x="323850" y="1844675"/>
            <a:ext cx="8569325" cy="3508375"/>
          </a:xfrm>
          <a:prstGeom prst="rect">
            <a:avLst/>
          </a:prstGeom>
          <a:ln/>
        </p:spPr>
        <p:style>
          <a:lnRef idx="0">
            <a:schemeClr val="accent2"/>
          </a:lnRef>
          <a:fillRef idx="3">
            <a:schemeClr val="accent2"/>
          </a:fillRef>
          <a:effectRef idx="3">
            <a:schemeClr val="accent2"/>
          </a:effectRef>
          <a:fontRef idx="minor">
            <a:schemeClr val="lt1"/>
          </a:fontRef>
        </p:style>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0"/>
              </a:spcBef>
              <a:buClrTx/>
              <a:buSzTx/>
              <a:buFontTx/>
              <a:buNone/>
              <a:defRPr/>
            </a:pPr>
            <a:r>
              <a:rPr lang="el-GR" altLang="el-GR" sz="2800" dirty="0" smtClean="0">
                <a:latin typeface="Comic Sans MS" pitchFamily="66" charset="0"/>
              </a:rPr>
              <a:t>Ορισμένα προϊόντα έχουν υψηλό βαθμό αναπνοής και για τον λόγο αυτό απαιτούν μεγαλύτερο ψυκτικό φορτίο από ότι τα προϊόντα που έχουν χαμηλό βαθμό </a:t>
            </a:r>
          </a:p>
          <a:p>
            <a:pPr algn="ctr" eaLnBrk="1" hangingPunct="1">
              <a:spcBef>
                <a:spcPct val="0"/>
              </a:spcBef>
              <a:buClrTx/>
              <a:buSzTx/>
              <a:buFontTx/>
              <a:buNone/>
              <a:defRPr/>
            </a:pPr>
            <a:r>
              <a:rPr lang="el-GR" altLang="el-GR" sz="2800" dirty="0" smtClean="0">
                <a:latin typeface="Comic Sans MS" pitchFamily="66" charset="0"/>
              </a:rPr>
              <a:t>αναπνοής. </a:t>
            </a:r>
          </a:p>
          <a:p>
            <a:pPr algn="ctr" eaLnBrk="1" hangingPunct="1">
              <a:spcBef>
                <a:spcPct val="0"/>
              </a:spcBef>
              <a:buClrTx/>
              <a:buSzTx/>
              <a:buFontTx/>
              <a:buNone/>
              <a:defRPr/>
            </a:pPr>
            <a:r>
              <a:rPr lang="el-GR" altLang="el-GR" sz="2800" dirty="0" smtClean="0">
                <a:latin typeface="Comic Sans MS" pitchFamily="66" charset="0"/>
              </a:rPr>
              <a:t>Τα σπαράγγια </a:t>
            </a:r>
            <a:r>
              <a:rPr lang="el-GR" altLang="el-GR" sz="2800" dirty="0" err="1" smtClean="0">
                <a:latin typeface="Comic Sans MS" pitchFamily="66" charset="0"/>
              </a:rPr>
              <a:t>π.χ</a:t>
            </a:r>
            <a:r>
              <a:rPr lang="el-GR" altLang="el-GR" sz="2800" dirty="0" smtClean="0">
                <a:latin typeface="Comic Sans MS" pitchFamily="66" charset="0"/>
              </a:rPr>
              <a:t> αναπνέουν 10 φορές πιο έντονα από ότι τα πορτοκάλια. Αυξημένη αναπνοή παρουσιάζουν και οι αγκινάρες καθώς και οι φράουλες.</a:t>
            </a:r>
          </a:p>
        </p:txBody>
      </p:sp>
    </p:spTree>
    <p:extLst>
      <p:ext uri="{BB962C8B-B14F-4D97-AF65-F5344CB8AC3E}">
        <p14:creationId xmlns:p14="http://schemas.microsoft.com/office/powerpoint/2010/main" val="5645002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412875"/>
            <a:ext cx="7627937" cy="537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59" name="Text Box 8"/>
          <p:cNvSpPr txBox="1">
            <a:spLocks noChangeArrowheads="1"/>
          </p:cNvSpPr>
          <p:nvPr/>
        </p:nvSpPr>
        <p:spPr bwMode="auto">
          <a:xfrm>
            <a:off x="539750" y="692150"/>
            <a:ext cx="75612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000" b="1">
                <a:solidFill>
                  <a:srgbClr val="FFFF00"/>
                </a:solidFill>
                <a:latin typeface="Lucida Sans Unicode" pitchFamily="34" charset="0"/>
              </a:rPr>
              <a:t>Βαθμός αναπνοής τριών ειδών φρούτων και λαχανικών κατά τη συντήρηση σε διάφορες θερμοκρασίες</a:t>
            </a:r>
          </a:p>
        </p:txBody>
      </p:sp>
      <p:sp>
        <p:nvSpPr>
          <p:cNvPr id="13322" name="Line 10"/>
          <p:cNvSpPr>
            <a:spLocks noChangeShapeType="1"/>
          </p:cNvSpPr>
          <p:nvPr/>
        </p:nvSpPr>
        <p:spPr bwMode="auto">
          <a:xfrm flipV="1">
            <a:off x="4572000" y="5445125"/>
            <a:ext cx="0" cy="504825"/>
          </a:xfrm>
          <a:prstGeom prst="line">
            <a:avLst/>
          </a:prstGeom>
          <a:noFill/>
          <a:ln w="381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13323" name="Line 11"/>
          <p:cNvSpPr>
            <a:spLocks noChangeShapeType="1"/>
          </p:cNvSpPr>
          <p:nvPr/>
        </p:nvSpPr>
        <p:spPr bwMode="auto">
          <a:xfrm flipV="1">
            <a:off x="4572000" y="4508500"/>
            <a:ext cx="0" cy="1441450"/>
          </a:xfrm>
          <a:prstGeom prst="line">
            <a:avLst/>
          </a:prstGeom>
          <a:noFill/>
          <a:ln w="381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13324" name="Line 12"/>
          <p:cNvSpPr>
            <a:spLocks noChangeShapeType="1"/>
          </p:cNvSpPr>
          <p:nvPr/>
        </p:nvSpPr>
        <p:spPr bwMode="auto">
          <a:xfrm flipV="1">
            <a:off x="4572000" y="3789363"/>
            <a:ext cx="0" cy="2089150"/>
          </a:xfrm>
          <a:prstGeom prst="line">
            <a:avLst/>
          </a:prstGeom>
          <a:noFill/>
          <a:ln w="381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13325" name="Line 13"/>
          <p:cNvSpPr>
            <a:spLocks noChangeShapeType="1"/>
          </p:cNvSpPr>
          <p:nvPr/>
        </p:nvSpPr>
        <p:spPr bwMode="auto">
          <a:xfrm flipH="1">
            <a:off x="2627313" y="5445125"/>
            <a:ext cx="1944687" cy="0"/>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13326" name="Line 14"/>
          <p:cNvSpPr>
            <a:spLocks noChangeShapeType="1"/>
          </p:cNvSpPr>
          <p:nvPr/>
        </p:nvSpPr>
        <p:spPr bwMode="auto">
          <a:xfrm flipH="1">
            <a:off x="2627313" y="4437063"/>
            <a:ext cx="1944687" cy="0"/>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13327" name="Line 15"/>
          <p:cNvSpPr>
            <a:spLocks noChangeShapeType="1"/>
          </p:cNvSpPr>
          <p:nvPr/>
        </p:nvSpPr>
        <p:spPr bwMode="auto">
          <a:xfrm flipH="1">
            <a:off x="2627313" y="3860800"/>
            <a:ext cx="1944687" cy="0"/>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Tree>
    <p:extLst>
      <p:ext uri="{BB962C8B-B14F-4D97-AF65-F5344CB8AC3E}">
        <p14:creationId xmlns:p14="http://schemas.microsoft.com/office/powerpoint/2010/main" val="12225833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3322"/>
                                        </p:tgtEl>
                                        <p:attrNameLst>
                                          <p:attrName>style.visibility</p:attrName>
                                        </p:attrNameLst>
                                      </p:cBhvr>
                                      <p:to>
                                        <p:strVal val="visible"/>
                                      </p:to>
                                    </p:set>
                                    <p:anim calcmode="lin" valueType="num">
                                      <p:cBhvr>
                                        <p:cTn id="7" dur="500" fill="hold"/>
                                        <p:tgtEl>
                                          <p:spTgt spid="13322"/>
                                        </p:tgtEl>
                                        <p:attrNameLst>
                                          <p:attrName>ppt_w</p:attrName>
                                        </p:attrNameLst>
                                      </p:cBhvr>
                                      <p:tavLst>
                                        <p:tav tm="0">
                                          <p:val>
                                            <p:fltVal val="0"/>
                                          </p:val>
                                        </p:tav>
                                        <p:tav tm="100000">
                                          <p:val>
                                            <p:strVal val="#ppt_w"/>
                                          </p:val>
                                        </p:tav>
                                      </p:tavLst>
                                    </p:anim>
                                    <p:anim calcmode="lin" valueType="num">
                                      <p:cBhvr>
                                        <p:cTn id="8" dur="500" fill="hold"/>
                                        <p:tgtEl>
                                          <p:spTgt spid="13322"/>
                                        </p:tgtEl>
                                        <p:attrNameLst>
                                          <p:attrName>ppt_h</p:attrName>
                                        </p:attrNameLst>
                                      </p:cBhvr>
                                      <p:tavLst>
                                        <p:tav tm="0">
                                          <p:val>
                                            <p:fltVal val="0"/>
                                          </p:val>
                                        </p:tav>
                                        <p:tav tm="100000">
                                          <p:val>
                                            <p:strVal val="#ppt_h"/>
                                          </p:val>
                                        </p:tav>
                                      </p:tavLst>
                                    </p:anim>
                                    <p:animEffect transition="in" filter="fade">
                                      <p:cBhvr>
                                        <p:cTn id="9" dur="500"/>
                                        <p:tgtEl>
                                          <p:spTgt spid="1332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13325"/>
                                        </p:tgtEl>
                                        <p:attrNameLst>
                                          <p:attrName>style.visibility</p:attrName>
                                        </p:attrNameLst>
                                      </p:cBhvr>
                                      <p:to>
                                        <p:strVal val="visible"/>
                                      </p:to>
                                    </p:set>
                                    <p:animEffect transition="in" filter="blinds(horizontal)">
                                      <p:cBhvr>
                                        <p:cTn id="14" dur="500"/>
                                        <p:tgtEl>
                                          <p:spTgt spid="1332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13323"/>
                                        </p:tgtEl>
                                        <p:attrNameLst>
                                          <p:attrName>style.visibility</p:attrName>
                                        </p:attrNameLst>
                                      </p:cBhvr>
                                      <p:to>
                                        <p:strVal val="visible"/>
                                      </p:to>
                                    </p:set>
                                    <p:anim calcmode="lin" valueType="num">
                                      <p:cBhvr>
                                        <p:cTn id="19" dur="500" fill="hold"/>
                                        <p:tgtEl>
                                          <p:spTgt spid="13323"/>
                                        </p:tgtEl>
                                        <p:attrNameLst>
                                          <p:attrName>ppt_w</p:attrName>
                                        </p:attrNameLst>
                                      </p:cBhvr>
                                      <p:tavLst>
                                        <p:tav tm="0">
                                          <p:val>
                                            <p:fltVal val="0"/>
                                          </p:val>
                                        </p:tav>
                                        <p:tav tm="100000">
                                          <p:val>
                                            <p:strVal val="#ppt_w"/>
                                          </p:val>
                                        </p:tav>
                                      </p:tavLst>
                                    </p:anim>
                                    <p:anim calcmode="lin" valueType="num">
                                      <p:cBhvr>
                                        <p:cTn id="20" dur="500" fill="hold"/>
                                        <p:tgtEl>
                                          <p:spTgt spid="13323"/>
                                        </p:tgtEl>
                                        <p:attrNameLst>
                                          <p:attrName>ppt_h</p:attrName>
                                        </p:attrNameLst>
                                      </p:cBhvr>
                                      <p:tavLst>
                                        <p:tav tm="0">
                                          <p:val>
                                            <p:fltVal val="0"/>
                                          </p:val>
                                        </p:tav>
                                        <p:tav tm="100000">
                                          <p:val>
                                            <p:strVal val="#ppt_h"/>
                                          </p:val>
                                        </p:tav>
                                      </p:tavLst>
                                    </p:anim>
                                    <p:animEffect transition="in" filter="fade">
                                      <p:cBhvr>
                                        <p:cTn id="21" dur="500"/>
                                        <p:tgtEl>
                                          <p:spTgt spid="1332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3326"/>
                                        </p:tgtEl>
                                        <p:attrNameLst>
                                          <p:attrName>style.visibility</p:attrName>
                                        </p:attrNameLst>
                                      </p:cBhvr>
                                      <p:to>
                                        <p:strVal val="visible"/>
                                      </p:to>
                                    </p:set>
                                    <p:animEffect transition="in" filter="blinds(horizontal)">
                                      <p:cBhvr>
                                        <p:cTn id="26" dur="500"/>
                                        <p:tgtEl>
                                          <p:spTgt spid="1332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13324"/>
                                        </p:tgtEl>
                                        <p:attrNameLst>
                                          <p:attrName>style.visibility</p:attrName>
                                        </p:attrNameLst>
                                      </p:cBhvr>
                                      <p:to>
                                        <p:strVal val="visible"/>
                                      </p:to>
                                    </p:set>
                                    <p:anim calcmode="lin" valueType="num">
                                      <p:cBhvr>
                                        <p:cTn id="31" dur="500" fill="hold"/>
                                        <p:tgtEl>
                                          <p:spTgt spid="13324"/>
                                        </p:tgtEl>
                                        <p:attrNameLst>
                                          <p:attrName>ppt_w</p:attrName>
                                        </p:attrNameLst>
                                      </p:cBhvr>
                                      <p:tavLst>
                                        <p:tav tm="0">
                                          <p:val>
                                            <p:fltVal val="0"/>
                                          </p:val>
                                        </p:tav>
                                        <p:tav tm="100000">
                                          <p:val>
                                            <p:strVal val="#ppt_w"/>
                                          </p:val>
                                        </p:tav>
                                      </p:tavLst>
                                    </p:anim>
                                    <p:anim calcmode="lin" valueType="num">
                                      <p:cBhvr>
                                        <p:cTn id="32" dur="500" fill="hold"/>
                                        <p:tgtEl>
                                          <p:spTgt spid="13324"/>
                                        </p:tgtEl>
                                        <p:attrNameLst>
                                          <p:attrName>ppt_h</p:attrName>
                                        </p:attrNameLst>
                                      </p:cBhvr>
                                      <p:tavLst>
                                        <p:tav tm="0">
                                          <p:val>
                                            <p:fltVal val="0"/>
                                          </p:val>
                                        </p:tav>
                                        <p:tav tm="100000">
                                          <p:val>
                                            <p:strVal val="#ppt_h"/>
                                          </p:val>
                                        </p:tav>
                                      </p:tavLst>
                                    </p:anim>
                                    <p:animEffect transition="in" filter="fade">
                                      <p:cBhvr>
                                        <p:cTn id="33" dur="500"/>
                                        <p:tgtEl>
                                          <p:spTgt spid="13324"/>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13327"/>
                                        </p:tgtEl>
                                        <p:attrNameLst>
                                          <p:attrName>style.visibility</p:attrName>
                                        </p:attrNameLst>
                                      </p:cBhvr>
                                      <p:to>
                                        <p:strVal val="visible"/>
                                      </p:to>
                                    </p:set>
                                    <p:animEffect transition="in" filter="blinds(horizontal)">
                                      <p:cBhvr>
                                        <p:cTn id="38" dur="500"/>
                                        <p:tgtEl>
                                          <p:spTgt spid="133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2" grpId="0" animBg="1"/>
      <p:bldP spid="13323" grpId="0" animBg="1"/>
      <p:bldP spid="13324" grpId="0" animBg="1"/>
      <p:bldP spid="13325" grpId="0" animBg="1"/>
      <p:bldP spid="13326" grpId="0" animBg="1"/>
      <p:bldP spid="13327"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Θέση αριθμού διαφάνειας 1" descr="."/>
          <p:cNvSpPr>
            <a:spLocks noGrp="1"/>
          </p:cNvSpPr>
          <p:nvPr>
            <p:ph type="sldNum" sz="quarter" idx="12"/>
            <p:custDataLst>
              <p:tags r:id="rId2"/>
            </p:custDataLst>
          </p:nvPr>
        </p:nvSpPr>
        <p:spPr/>
        <p:txBody>
          <a:bodyPr/>
          <a:lstStyle/>
          <a:p>
            <a:pPr>
              <a:defRPr/>
            </a:pPr>
            <a:fld id="{E034B054-DA0D-4AD9-A3C5-59235BE4FE8B}" type="slidenum">
              <a:rPr lang="el-GR" sz="1400" smtClean="0">
                <a:solidFill>
                  <a:prstClr val="black"/>
                </a:solidFill>
              </a:rPr>
              <a:pPr>
                <a:defRPr/>
              </a:pPr>
              <a:t>2</a:t>
            </a:fld>
            <a:endParaRPr lang="el-GR" sz="1400" dirty="0">
              <a:solidFill>
                <a:prstClr val="black"/>
              </a:solidFill>
            </a:endParaRPr>
          </a:p>
        </p:txBody>
      </p:sp>
      <p:pic>
        <p:nvPicPr>
          <p:cNvPr id="5" name="Εικόνα 1" descr="  Λογότυπο για Άδειες χρήσης Creative Commons, B Y, NC, ND. ">
            <a:hlinkClick r:id="rId6" tooltip="Μετάβαση στην Άδεια Χρήσης "/>
          </p:cNvPr>
          <p:cNvPicPr>
            <a:picLocks noChangeAspect="1" noChangeArrowheads="1"/>
          </p:cNvPicPr>
          <p:nvPr/>
        </p:nvPicPr>
        <p:blipFill>
          <a:blip r:embed="rId7" cstate="print"/>
          <a:srcRect/>
          <a:stretch>
            <a:fillRect/>
          </a:stretch>
        </p:blipFill>
        <p:spPr bwMode="auto">
          <a:xfrm>
            <a:off x="3779838" y="5516563"/>
            <a:ext cx="1584325"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Θέση περιεχομένου 1"/>
          <p:cNvSpPr>
            <a:spLocks noGrp="1"/>
          </p:cNvSpPr>
          <p:nvPr>
            <p:ph idx="1"/>
            <p:custDataLst>
              <p:tags r:id="rId3"/>
            </p:custDataLst>
          </p:nvPr>
        </p:nvSpPr>
        <p:spPr/>
        <p:txBody>
          <a:bodyPr/>
          <a:lstStyle/>
          <a:p>
            <a:pPr eaLnBrk="1" hangingPunct="1">
              <a:spcBef>
                <a:spcPts val="0"/>
              </a:spcBef>
              <a:spcAft>
                <a:spcPts val="1200"/>
              </a:spcAft>
            </a:pPr>
            <a:r>
              <a:rPr lang="el-GR" sz="2800" dirty="0" smtClean="0"/>
              <a:t>Το παρόν εκπαιδευτικό υλικό υπόκειται στην παρακάτω άδεια χρήσ</a:t>
            </a:r>
            <a:r>
              <a:rPr lang="el-GR" sz="2800" dirty="0"/>
              <a:t>η</a:t>
            </a:r>
            <a:r>
              <a:rPr lang="el-GR" sz="2800" dirty="0" smtClean="0"/>
              <a:t>ς </a:t>
            </a:r>
            <a:r>
              <a:rPr lang="en-US" sz="2800" dirty="0" smtClean="0"/>
              <a:t>Creative Commons</a:t>
            </a:r>
            <a:r>
              <a:rPr lang="el-GR" sz="2800" dirty="0" smtClean="0"/>
              <a:t> (</a:t>
            </a:r>
            <a:r>
              <a:rPr lang="en-US" sz="2800" dirty="0" smtClean="0"/>
              <a:t>C C)</a:t>
            </a:r>
            <a:r>
              <a:rPr lang="el-GR" sz="2800" dirty="0" smtClean="0"/>
              <a:t>: </a:t>
            </a:r>
            <a:r>
              <a:rPr lang="el-GR" sz="2400" b="1" dirty="0" smtClean="0"/>
              <a:t>Αναφορά δημιουργού</a:t>
            </a:r>
            <a:r>
              <a:rPr lang="en-US" sz="2400" b="1" dirty="0" smtClean="0"/>
              <a:t> (B</a:t>
            </a:r>
            <a:r>
              <a:rPr lang="el-GR" sz="2400" b="1" dirty="0" smtClean="0"/>
              <a:t> </a:t>
            </a:r>
            <a:r>
              <a:rPr lang="en-US" sz="2400" b="1" dirty="0" smtClean="0"/>
              <a:t>Y)</a:t>
            </a:r>
            <a:r>
              <a:rPr lang="en-US" sz="2400" dirty="0" smtClean="0"/>
              <a:t>,</a:t>
            </a:r>
            <a:r>
              <a:rPr lang="el-GR" sz="2400" dirty="0" smtClean="0"/>
              <a:t> </a:t>
            </a:r>
            <a:r>
              <a:rPr lang="el-GR" sz="2400" b="1" dirty="0" smtClean="0"/>
              <a:t>Μη εμπορική χρήση</a:t>
            </a:r>
            <a:r>
              <a:rPr lang="en-US" sz="2400" b="1" dirty="0" smtClean="0"/>
              <a:t> (N</a:t>
            </a:r>
            <a:r>
              <a:rPr lang="el-GR" sz="2400" b="1" dirty="0" smtClean="0"/>
              <a:t> </a:t>
            </a:r>
            <a:r>
              <a:rPr lang="en-US" sz="2400" b="1" dirty="0" smtClean="0"/>
              <a:t>C)</a:t>
            </a:r>
            <a:r>
              <a:rPr lang="en-US" sz="2400" dirty="0" smtClean="0"/>
              <a:t>,</a:t>
            </a:r>
            <a:r>
              <a:rPr lang="el-GR" sz="2400" dirty="0" smtClean="0"/>
              <a:t> </a:t>
            </a:r>
            <a:r>
              <a:rPr lang="el-GR" sz="2400" b="1" dirty="0" smtClean="0"/>
              <a:t>Μη τροποποίηση</a:t>
            </a:r>
            <a:r>
              <a:rPr lang="en-US" sz="2400" b="1" dirty="0" smtClean="0"/>
              <a:t> (N</a:t>
            </a:r>
            <a:r>
              <a:rPr lang="el-GR" sz="2400" b="1" dirty="0" smtClean="0"/>
              <a:t> </a:t>
            </a:r>
            <a:r>
              <a:rPr lang="en-US" sz="2400" b="1" dirty="0" smtClean="0"/>
              <a:t>D)</a:t>
            </a:r>
            <a:r>
              <a:rPr lang="el-GR" sz="2400" dirty="0"/>
              <a:t>,</a:t>
            </a:r>
            <a:r>
              <a:rPr lang="en-US" sz="2400" dirty="0" smtClean="0"/>
              <a:t> </a:t>
            </a:r>
            <a:r>
              <a:rPr lang="el-GR" sz="2400" b="1" dirty="0" smtClean="0"/>
              <a:t>3.0</a:t>
            </a:r>
            <a:r>
              <a:rPr lang="en-US" sz="2400" b="1" dirty="0" smtClean="0"/>
              <a:t>,</a:t>
            </a:r>
            <a:r>
              <a:rPr lang="el-GR" sz="2400" b="1" dirty="0" smtClean="0"/>
              <a:t> Μη εισαγόμενο</a:t>
            </a:r>
            <a:r>
              <a:rPr lang="en-US" sz="2400" b="1" dirty="0" smtClean="0"/>
              <a:t>.</a:t>
            </a:r>
            <a:r>
              <a:rPr lang="en-US" sz="2400" dirty="0" smtClean="0"/>
              <a:t> </a:t>
            </a:r>
            <a:endParaRPr lang="el-GR" sz="2400" dirty="0" smtClean="0"/>
          </a:p>
          <a:p>
            <a:pPr eaLnBrk="1" hangingPunct="1"/>
            <a:r>
              <a:rPr lang="el-GR" sz="2800" dirty="0" smtClean="0"/>
              <a:t>Για εκπαιδευτικό υλικό, όπως εικόνες, που υπόκειται σε άλλου τύπου άδειας χρήσης, η άδεια χρήσης αναφέρεται ρητώς. </a:t>
            </a:r>
          </a:p>
        </p:txBody>
      </p:sp>
      <p:sp>
        <p:nvSpPr>
          <p:cNvPr id="3074" name="Τίτλος 1"/>
          <p:cNvSpPr>
            <a:spLocks noGrp="1"/>
          </p:cNvSpPr>
          <p:nvPr>
            <p:ph type="title"/>
            <p:custDataLst>
              <p:tags r:id="rId4"/>
            </p:custDataLst>
          </p:nvPr>
        </p:nvSpPr>
        <p:spPr/>
        <p:txBody>
          <a:bodyPr/>
          <a:lstStyle/>
          <a:p>
            <a:pPr eaLnBrk="1" hangingPunct="1"/>
            <a:r>
              <a:rPr lang="el-GR" b="1" dirty="0" smtClean="0"/>
              <a:t>Άδειες χρήσης </a:t>
            </a:r>
            <a:endParaRPr lang="el-GR" dirty="0" smtClean="0"/>
          </a:p>
        </p:txBody>
      </p:sp>
    </p:spTree>
    <p:custDataLst>
      <p:tags r:id="rId1"/>
    </p:custDataLst>
    <p:extLst>
      <p:ext uri="{BB962C8B-B14F-4D97-AF65-F5344CB8AC3E}">
        <p14:creationId xmlns:p14="http://schemas.microsoft.com/office/powerpoint/2010/main" val="31966123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6"/>
          <p:cNvSpPr txBox="1">
            <a:spLocks noChangeArrowheads="1"/>
          </p:cNvSpPr>
          <p:nvPr/>
        </p:nvSpPr>
        <p:spPr bwMode="auto">
          <a:xfrm>
            <a:off x="827088" y="765175"/>
            <a:ext cx="73453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400" b="1">
                <a:solidFill>
                  <a:srgbClr val="FFFF00"/>
                </a:solidFill>
                <a:latin typeface="Comic Sans MS" pitchFamily="66" charset="0"/>
              </a:rPr>
              <a:t>Υψηλές θερμοκρασίες</a:t>
            </a:r>
          </a:p>
        </p:txBody>
      </p:sp>
      <p:sp>
        <p:nvSpPr>
          <p:cNvPr id="17411" name="Text Box 7"/>
          <p:cNvSpPr txBox="1">
            <a:spLocks noChangeArrowheads="1"/>
          </p:cNvSpPr>
          <p:nvPr/>
        </p:nvSpPr>
        <p:spPr bwMode="auto">
          <a:xfrm>
            <a:off x="0" y="1268413"/>
            <a:ext cx="9144000" cy="4894262"/>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defRPr/>
            </a:pPr>
            <a:r>
              <a:rPr lang="el-GR" altLang="el-GR" sz="1800" b="1" i="1" dirty="0" smtClean="0">
                <a:solidFill>
                  <a:srgbClr val="99FF33"/>
                </a:solidFill>
              </a:rPr>
              <a:t> </a:t>
            </a:r>
            <a:r>
              <a:rPr lang="el-GR" altLang="el-GR" sz="2400" b="1" dirty="0" smtClean="0">
                <a:solidFill>
                  <a:srgbClr val="99FF33"/>
                </a:solidFill>
                <a:latin typeface="Comic Sans MS" pitchFamily="66" charset="0"/>
              </a:rPr>
              <a:t>Η δραστικότητα των ενζύμων στα φρούτα και λαχανικά μειώνεται σημαντικά σε θερμοκρασίες </a:t>
            </a:r>
            <a:r>
              <a:rPr lang="el-GR" altLang="el-GR" sz="2400" b="1" dirty="0" smtClean="0">
                <a:solidFill>
                  <a:srgbClr val="FF0000"/>
                </a:solidFill>
                <a:latin typeface="Comic Sans MS" pitchFamily="66" charset="0"/>
              </a:rPr>
              <a:t>και πάνω από 30 °</a:t>
            </a:r>
            <a:r>
              <a:rPr lang="en-GB" altLang="el-GR" sz="2400" b="1" dirty="0" smtClean="0">
                <a:solidFill>
                  <a:srgbClr val="FF0000"/>
                </a:solidFill>
                <a:latin typeface="Comic Sans MS" pitchFamily="66" charset="0"/>
              </a:rPr>
              <a:t>C</a:t>
            </a:r>
            <a:r>
              <a:rPr lang="el-GR" altLang="el-GR" sz="2400" dirty="0" smtClean="0">
                <a:latin typeface="Comic Sans MS" pitchFamily="66" charset="0"/>
              </a:rPr>
              <a:t>. Ορισμένα ένζυμα λειτουργούν ακόμα και στους 35°</a:t>
            </a:r>
            <a:r>
              <a:rPr lang="en-GB" altLang="el-GR" sz="2400" dirty="0" smtClean="0">
                <a:latin typeface="Comic Sans MS" pitchFamily="66" charset="0"/>
              </a:rPr>
              <a:t> C</a:t>
            </a:r>
            <a:r>
              <a:rPr lang="el-GR" altLang="el-GR" sz="2400" dirty="0" smtClean="0">
                <a:latin typeface="Comic Sans MS" pitchFamily="66" charset="0"/>
              </a:rPr>
              <a:t> αλλά τα περισσότερα αδρανοποιούνται τελείως στους 40°</a:t>
            </a:r>
            <a:r>
              <a:rPr lang="en-GB" altLang="el-GR" sz="2400" dirty="0" smtClean="0">
                <a:latin typeface="Comic Sans MS" pitchFamily="66" charset="0"/>
              </a:rPr>
              <a:t> C</a:t>
            </a:r>
            <a:r>
              <a:rPr lang="el-GR" altLang="el-GR" sz="2400" dirty="0" smtClean="0">
                <a:latin typeface="Comic Sans MS" pitchFamily="66" charset="0"/>
              </a:rPr>
              <a:t>. Συνεχής διατήρηση ορισμένων φρούτων (μπανάνα, τομάτα) στη θερμοκρασία των 30°</a:t>
            </a:r>
            <a:r>
              <a:rPr lang="en-GB" altLang="el-GR" sz="2400" dirty="0" smtClean="0">
                <a:latin typeface="Comic Sans MS" pitchFamily="66" charset="0"/>
              </a:rPr>
              <a:t>C</a:t>
            </a:r>
            <a:r>
              <a:rPr lang="el-GR" altLang="el-GR" sz="2400" dirty="0" smtClean="0">
                <a:latin typeface="Comic Sans MS" pitchFamily="66" charset="0"/>
              </a:rPr>
              <a:t> προκαλεί μαλάκωμα της σάρκας</a:t>
            </a:r>
            <a:r>
              <a:rPr lang="en-GB" altLang="el-GR" sz="2400" dirty="0" smtClean="0">
                <a:latin typeface="Comic Sans MS" pitchFamily="66" charset="0"/>
              </a:rPr>
              <a:t>. </a:t>
            </a:r>
            <a:endParaRPr lang="el-GR" altLang="el-GR" sz="2400" dirty="0" smtClean="0">
              <a:latin typeface="Comic Sans MS" pitchFamily="66" charset="0"/>
            </a:endParaRPr>
          </a:p>
          <a:p>
            <a:pPr eaLnBrk="1" hangingPunct="1">
              <a:spcBef>
                <a:spcPct val="0"/>
              </a:spcBef>
              <a:buClrTx/>
              <a:buSzTx/>
              <a:buFontTx/>
              <a:buNone/>
              <a:defRPr/>
            </a:pPr>
            <a:endParaRPr lang="el-GR" altLang="el-GR" sz="2400" dirty="0" smtClean="0">
              <a:latin typeface="Comic Sans MS" pitchFamily="66" charset="0"/>
            </a:endParaRPr>
          </a:p>
          <a:p>
            <a:pPr eaLnBrk="1" hangingPunct="1">
              <a:spcBef>
                <a:spcPct val="0"/>
              </a:spcBef>
              <a:buClrTx/>
              <a:buSzTx/>
              <a:buFontTx/>
              <a:buNone/>
              <a:defRPr/>
            </a:pPr>
            <a:r>
              <a:rPr lang="el-GR" altLang="el-GR" sz="2400" dirty="0" smtClean="0">
                <a:latin typeface="Comic Sans MS" pitchFamily="66" charset="0"/>
              </a:rPr>
              <a:t>Όταν οι καρποί εκτίθενται σε θερμοκρασίες πάνω από 35°</a:t>
            </a:r>
            <a:r>
              <a:rPr lang="en-GB" altLang="el-GR" sz="2400" dirty="0" smtClean="0">
                <a:latin typeface="Comic Sans MS" pitchFamily="66" charset="0"/>
              </a:rPr>
              <a:t>C</a:t>
            </a:r>
            <a:r>
              <a:rPr lang="el-GR" altLang="el-GR" sz="2400" dirty="0" smtClean="0">
                <a:latin typeface="Comic Sans MS" pitchFamily="66" charset="0"/>
              </a:rPr>
              <a:t>, ο μεταβολισμός των κυττάρων διαταράσσεται, με συνέπεια την αποδιοργάνωση των κυτταρικών μεμβρανών και τη γρήγορη φθορά του προϊόντος. Στις μπανάνες τέτοιες διαταραχές του μεταβολισμού εκδηλώνονται με απώλεια των χρωστικών και μια υδαρή εμφάνιση του "</a:t>
            </a:r>
            <a:r>
              <a:rPr lang="el-GR" altLang="el-GR" sz="2400" b="1" dirty="0" smtClean="0">
                <a:solidFill>
                  <a:srgbClr val="99FF33"/>
                </a:solidFill>
                <a:latin typeface="Comic Sans MS" pitchFamily="66" charset="0"/>
              </a:rPr>
              <a:t>καμένου καρπού</a:t>
            </a:r>
            <a:r>
              <a:rPr lang="el-GR" altLang="el-GR" sz="2400" dirty="0" smtClean="0">
                <a:latin typeface="Comic Sans MS" pitchFamily="66" charset="0"/>
              </a:rPr>
              <a:t>". </a:t>
            </a:r>
          </a:p>
        </p:txBody>
      </p:sp>
    </p:spTree>
    <p:extLst>
      <p:ext uri="{BB962C8B-B14F-4D97-AF65-F5344CB8AC3E}">
        <p14:creationId xmlns:p14="http://schemas.microsoft.com/office/powerpoint/2010/main" val="6614088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6"/>
          <p:cNvSpPr txBox="1">
            <a:spLocks noChangeArrowheads="1"/>
          </p:cNvSpPr>
          <p:nvPr/>
        </p:nvSpPr>
        <p:spPr bwMode="auto">
          <a:xfrm>
            <a:off x="900113" y="620713"/>
            <a:ext cx="73453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400" b="1">
                <a:solidFill>
                  <a:srgbClr val="FFFF00"/>
                </a:solidFill>
                <a:latin typeface="Comic Sans MS" pitchFamily="66" charset="0"/>
              </a:rPr>
              <a:t>Ζημιές από υψηλές θερμοκρασίες</a:t>
            </a:r>
          </a:p>
        </p:txBody>
      </p:sp>
      <p:pic>
        <p:nvPicPr>
          <p:cNvPr id="21507"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1082675"/>
            <a:ext cx="5456238" cy="577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49559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6"/>
          <p:cNvSpPr txBox="1">
            <a:spLocks noChangeArrowheads="1"/>
          </p:cNvSpPr>
          <p:nvPr/>
        </p:nvSpPr>
        <p:spPr bwMode="auto">
          <a:xfrm>
            <a:off x="900113" y="620713"/>
            <a:ext cx="73453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400" b="1">
                <a:solidFill>
                  <a:srgbClr val="FFFF00"/>
                </a:solidFill>
                <a:latin typeface="Comic Sans MS" pitchFamily="66" charset="0"/>
              </a:rPr>
              <a:t>Ζημιές από υψηλές θερμοκρασίες</a:t>
            </a:r>
          </a:p>
        </p:txBody>
      </p:sp>
      <p:pic>
        <p:nvPicPr>
          <p:cNvPr id="2253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1484313"/>
            <a:ext cx="5481638" cy="520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2" name="Text Box 8"/>
          <p:cNvSpPr txBox="1">
            <a:spLocks noChangeArrowheads="1"/>
          </p:cNvSpPr>
          <p:nvPr/>
        </p:nvSpPr>
        <p:spPr bwMode="auto">
          <a:xfrm>
            <a:off x="1763713" y="981075"/>
            <a:ext cx="52562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400" b="1">
                <a:solidFill>
                  <a:srgbClr val="99FF33"/>
                </a:solidFill>
                <a:latin typeface="Comic Sans MS" pitchFamily="66" charset="0"/>
              </a:rPr>
              <a:t>Θερμοπληξία μήλων</a:t>
            </a:r>
          </a:p>
        </p:txBody>
      </p:sp>
    </p:spTree>
    <p:extLst>
      <p:ext uri="{BB962C8B-B14F-4D97-AF65-F5344CB8AC3E}">
        <p14:creationId xmlns:p14="http://schemas.microsoft.com/office/powerpoint/2010/main" val="12657675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6"/>
          <p:cNvSpPr txBox="1">
            <a:spLocks noChangeArrowheads="1"/>
          </p:cNvSpPr>
          <p:nvPr/>
        </p:nvSpPr>
        <p:spPr bwMode="auto">
          <a:xfrm>
            <a:off x="900113" y="620713"/>
            <a:ext cx="73453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400" b="1">
                <a:solidFill>
                  <a:srgbClr val="FFFF00"/>
                </a:solidFill>
                <a:latin typeface="Comic Sans MS" pitchFamily="66" charset="0"/>
              </a:rPr>
              <a:t>Ζημιές από υψηλές θερμοκρασίες</a:t>
            </a:r>
          </a:p>
        </p:txBody>
      </p:sp>
      <p:pic>
        <p:nvPicPr>
          <p:cNvPr id="23555"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4438" y="1412875"/>
            <a:ext cx="4445000" cy="416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06981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6"/>
          <p:cNvSpPr txBox="1">
            <a:spLocks noChangeArrowheads="1"/>
          </p:cNvSpPr>
          <p:nvPr/>
        </p:nvSpPr>
        <p:spPr bwMode="auto">
          <a:xfrm>
            <a:off x="900113" y="620713"/>
            <a:ext cx="73453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400" b="1">
                <a:solidFill>
                  <a:srgbClr val="FFFF00"/>
                </a:solidFill>
                <a:latin typeface="Comic Sans MS" pitchFamily="66" charset="0"/>
              </a:rPr>
              <a:t>Ζημιές από υψηλές θερμοκρασίες</a:t>
            </a:r>
          </a:p>
        </p:txBody>
      </p:sp>
      <p:pic>
        <p:nvPicPr>
          <p:cNvPr id="24579"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196975"/>
            <a:ext cx="7169150" cy="537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38144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6"/>
          <p:cNvSpPr txBox="1">
            <a:spLocks noChangeArrowheads="1"/>
          </p:cNvSpPr>
          <p:nvPr/>
        </p:nvSpPr>
        <p:spPr bwMode="auto">
          <a:xfrm>
            <a:off x="827088" y="765175"/>
            <a:ext cx="73453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400" b="1">
                <a:solidFill>
                  <a:srgbClr val="FFFF00"/>
                </a:solidFill>
                <a:latin typeface="Comic Sans MS" pitchFamily="66" charset="0"/>
              </a:rPr>
              <a:t>Χαμηλές θερμοκρασίες</a:t>
            </a:r>
          </a:p>
        </p:txBody>
      </p:sp>
      <p:sp>
        <p:nvSpPr>
          <p:cNvPr id="22531" name="Text Box 7"/>
          <p:cNvSpPr txBox="1">
            <a:spLocks noChangeArrowheads="1"/>
          </p:cNvSpPr>
          <p:nvPr/>
        </p:nvSpPr>
        <p:spPr bwMode="auto">
          <a:xfrm>
            <a:off x="468313" y="1268413"/>
            <a:ext cx="8675687" cy="5170487"/>
          </a:xfrm>
          <a:prstGeom prst="rect">
            <a:avLst/>
          </a:prstGeom>
          <a:ln/>
        </p:spPr>
        <p:style>
          <a:lnRef idx="3">
            <a:schemeClr val="lt1"/>
          </a:lnRef>
          <a:fillRef idx="1">
            <a:schemeClr val="accent2"/>
          </a:fillRef>
          <a:effectRef idx="1">
            <a:schemeClr val="accent2"/>
          </a:effectRef>
          <a:fontRef idx="minor">
            <a:schemeClr val="lt1"/>
          </a:fontRef>
        </p:style>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defRPr/>
            </a:pPr>
            <a:r>
              <a:rPr lang="el-GR" altLang="el-GR" sz="2200" b="1" dirty="0" smtClean="0">
                <a:solidFill>
                  <a:srgbClr val="99FF33"/>
                </a:solidFill>
                <a:latin typeface="Comic Sans MS" pitchFamily="66" charset="0"/>
              </a:rPr>
              <a:t>Το χαμηλότερο σημείο θερμοκρασίας του κανονικού μεταβολισμού βρίσκεται λίγο πιο πάνω από το σημείο πήξεως, το οποίο είναι μεταξύ </a:t>
            </a:r>
            <a:r>
              <a:rPr lang="el-GR" altLang="el-GR" sz="2200" b="1" dirty="0" smtClean="0">
                <a:solidFill>
                  <a:srgbClr val="FF0000"/>
                </a:solidFill>
                <a:latin typeface="Comic Sans MS" pitchFamily="66" charset="0"/>
              </a:rPr>
              <a:t>Ο°</a:t>
            </a:r>
            <a:r>
              <a:rPr lang="en-GB" altLang="el-GR" sz="2200" b="1" dirty="0" smtClean="0">
                <a:solidFill>
                  <a:srgbClr val="FF0000"/>
                </a:solidFill>
                <a:latin typeface="Comic Sans MS" pitchFamily="66" charset="0"/>
              </a:rPr>
              <a:t>C</a:t>
            </a:r>
            <a:r>
              <a:rPr lang="el-GR" altLang="el-GR" sz="2200" b="1" dirty="0" smtClean="0">
                <a:solidFill>
                  <a:srgbClr val="FF0000"/>
                </a:solidFill>
                <a:latin typeface="Comic Sans MS" pitchFamily="66" charset="0"/>
              </a:rPr>
              <a:t> και </a:t>
            </a:r>
            <a:r>
              <a:rPr lang="el-GR" altLang="el-GR" sz="2200" b="1" i="1" dirty="0" smtClean="0">
                <a:solidFill>
                  <a:srgbClr val="FF0000"/>
                </a:solidFill>
                <a:latin typeface="Comic Sans MS" pitchFamily="66" charset="0"/>
              </a:rPr>
              <a:t>-2</a:t>
            </a:r>
            <a:r>
              <a:rPr lang="en-GB" altLang="el-GR" sz="2200" b="1" i="1" dirty="0" smtClean="0">
                <a:solidFill>
                  <a:srgbClr val="FF0000"/>
                </a:solidFill>
                <a:latin typeface="Comic Sans MS" pitchFamily="66" charset="0"/>
              </a:rPr>
              <a:t>°C</a:t>
            </a:r>
            <a:r>
              <a:rPr lang="el-GR" altLang="el-GR" sz="2200" b="1" i="1" dirty="0" smtClean="0">
                <a:latin typeface="Comic Sans MS" pitchFamily="66" charset="0"/>
              </a:rPr>
              <a:t>. </a:t>
            </a:r>
            <a:r>
              <a:rPr lang="el-GR" altLang="el-GR" sz="2200" dirty="0" smtClean="0">
                <a:latin typeface="Comic Sans MS" pitchFamily="66" charset="0"/>
              </a:rPr>
              <a:t>Αν το προϊόν παγώσει, διαταράσσεται σοβαρά ο μεταβολισμός και η επικοινωνία των διαφόρων οργανιδίων του κυττάρου</a:t>
            </a:r>
            <a:r>
              <a:rPr lang="en-GB" altLang="el-GR" sz="2200" dirty="0" smtClean="0">
                <a:latin typeface="Comic Sans MS" pitchFamily="66" charset="0"/>
              </a:rPr>
              <a:t>. </a:t>
            </a:r>
            <a:r>
              <a:rPr lang="el-GR" altLang="el-GR" sz="2200" dirty="0" smtClean="0">
                <a:latin typeface="Comic Sans MS" pitchFamily="66" charset="0"/>
              </a:rPr>
              <a:t>Με το </a:t>
            </a:r>
            <a:r>
              <a:rPr lang="el-GR" altLang="el-GR" sz="2200" dirty="0" err="1" smtClean="0">
                <a:latin typeface="Comic Sans MS" pitchFamily="66" charset="0"/>
              </a:rPr>
              <a:t>ξεπάγωμα</a:t>
            </a:r>
            <a:r>
              <a:rPr lang="el-GR" altLang="el-GR" sz="2200" dirty="0" smtClean="0">
                <a:latin typeface="Comic Sans MS" pitchFamily="66" charset="0"/>
              </a:rPr>
              <a:t>, ο ιστός δεν αναλαμβάνει κανονική δραστηριότητα και χάνεται η συνεκτικότητα της σάρκας</a:t>
            </a:r>
            <a:r>
              <a:rPr lang="en-GB" altLang="el-GR" sz="2200" dirty="0" smtClean="0">
                <a:latin typeface="Comic Sans MS" pitchFamily="66" charset="0"/>
              </a:rPr>
              <a:t>.</a:t>
            </a:r>
          </a:p>
          <a:p>
            <a:pPr eaLnBrk="1" hangingPunct="1">
              <a:spcBef>
                <a:spcPct val="0"/>
              </a:spcBef>
              <a:buClrTx/>
              <a:buSzTx/>
              <a:buFontTx/>
              <a:buNone/>
              <a:defRPr/>
            </a:pPr>
            <a:r>
              <a:rPr lang="el-GR" altLang="el-GR" sz="2200" dirty="0" smtClean="0">
                <a:latin typeface="Comic Sans MS" pitchFamily="66" charset="0"/>
              </a:rPr>
              <a:t>Προϊόντα τροπικής-υποτροπικής προέλευσης (π.χ. τομάτες, μπανάνες, εσπεριδοειδή κ.λπ.), πρέπει να συντηρούνται σε υψηλότερες θερμοκρασίες (&gt;8°-14°&lt;</a:t>
            </a:r>
            <a:r>
              <a:rPr lang="en-GB" altLang="el-GR" sz="2200" dirty="0" smtClean="0">
                <a:latin typeface="Comic Sans MS" pitchFamily="66" charset="0"/>
              </a:rPr>
              <a:t>C</a:t>
            </a:r>
            <a:r>
              <a:rPr lang="el-GR" altLang="el-GR" sz="2200" dirty="0" smtClean="0">
                <a:latin typeface="Comic Sans MS" pitchFamily="66" charset="0"/>
              </a:rPr>
              <a:t>), ανάλογα με το είδος του προϊόντος. Έκθεση των προϊόντων αυτών σε χαμηλότερες θερμοκρασίες προκαλεί ζημιές στην ποιότητα που εκδηλώνονται με διάφορα συμπτώματα όπως π.χ. επιφανειακή στιγμάτωση, εσωτερικό </a:t>
            </a:r>
            <a:r>
              <a:rPr lang="el-GR" altLang="el-GR" sz="2200" dirty="0" err="1" smtClean="0">
                <a:latin typeface="Comic Sans MS" pitchFamily="66" charset="0"/>
              </a:rPr>
              <a:t>καφέτιασμα</a:t>
            </a:r>
            <a:r>
              <a:rPr lang="el-GR" altLang="el-GR" sz="2200" dirty="0" smtClean="0">
                <a:latin typeface="Comic Sans MS" pitchFamily="66" charset="0"/>
              </a:rPr>
              <a:t>, αδυναμία των καρπών να ωριμάσουν, μείωση της ανθεκτικότητας των ιστών σε προσβολές από μικροοργανισμούς και ανάπτυξη εσωτερικής κατάρρευσης των ιστών </a:t>
            </a:r>
          </a:p>
        </p:txBody>
      </p:sp>
    </p:spTree>
    <p:extLst>
      <p:ext uri="{BB962C8B-B14F-4D97-AF65-F5344CB8AC3E}">
        <p14:creationId xmlns:p14="http://schemas.microsoft.com/office/powerpoint/2010/main" val="14280334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989138"/>
            <a:ext cx="4322763" cy="3656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7" name="Text Box 10"/>
          <p:cNvSpPr txBox="1">
            <a:spLocks noChangeArrowheads="1"/>
          </p:cNvSpPr>
          <p:nvPr/>
        </p:nvSpPr>
        <p:spPr bwMode="auto">
          <a:xfrm>
            <a:off x="827088" y="765175"/>
            <a:ext cx="73453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400" b="1">
                <a:solidFill>
                  <a:srgbClr val="FFFF00"/>
                </a:solidFill>
                <a:latin typeface="Comic Sans MS" pitchFamily="66" charset="0"/>
              </a:rPr>
              <a:t>Ζημιές από χαμηλές θερμοκρασίες</a:t>
            </a:r>
          </a:p>
        </p:txBody>
      </p:sp>
      <p:pic>
        <p:nvPicPr>
          <p:cNvPr id="26628"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5950" y="1700213"/>
            <a:ext cx="4718050" cy="412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15252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628775"/>
            <a:ext cx="7000875" cy="460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1" name="Text Box 10"/>
          <p:cNvSpPr txBox="1">
            <a:spLocks noChangeArrowheads="1"/>
          </p:cNvSpPr>
          <p:nvPr/>
        </p:nvSpPr>
        <p:spPr bwMode="auto">
          <a:xfrm>
            <a:off x="827088" y="692150"/>
            <a:ext cx="73453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400" b="1">
                <a:solidFill>
                  <a:srgbClr val="FFFF00"/>
                </a:solidFill>
                <a:latin typeface="Comic Sans MS" pitchFamily="66" charset="0"/>
              </a:rPr>
              <a:t>Ζημιές από χαμηλές θερμοκρασίες</a:t>
            </a:r>
          </a:p>
        </p:txBody>
      </p:sp>
    </p:spTree>
    <p:extLst>
      <p:ext uri="{BB962C8B-B14F-4D97-AF65-F5344CB8AC3E}">
        <p14:creationId xmlns:p14="http://schemas.microsoft.com/office/powerpoint/2010/main" val="7115410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628775"/>
            <a:ext cx="8197850" cy="408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5" name="Text Box 8"/>
          <p:cNvSpPr txBox="1">
            <a:spLocks noChangeArrowheads="1"/>
          </p:cNvSpPr>
          <p:nvPr/>
        </p:nvSpPr>
        <p:spPr bwMode="auto">
          <a:xfrm>
            <a:off x="827088" y="765175"/>
            <a:ext cx="73453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400" b="1">
                <a:solidFill>
                  <a:srgbClr val="FFFF00"/>
                </a:solidFill>
                <a:latin typeface="Comic Sans MS" pitchFamily="66" charset="0"/>
              </a:rPr>
              <a:t>Ζημιές από χαμηλές θερμοκρασίες</a:t>
            </a:r>
          </a:p>
        </p:txBody>
      </p:sp>
    </p:spTree>
    <p:extLst>
      <p:ext uri="{BB962C8B-B14F-4D97-AF65-F5344CB8AC3E}">
        <p14:creationId xmlns:p14="http://schemas.microsoft.com/office/powerpoint/2010/main" val="33836356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7"/>
          <p:cNvSpPr txBox="1">
            <a:spLocks noChangeArrowheads="1"/>
          </p:cNvSpPr>
          <p:nvPr/>
        </p:nvSpPr>
        <p:spPr bwMode="auto">
          <a:xfrm>
            <a:off x="827088" y="765175"/>
            <a:ext cx="73453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400" b="1">
                <a:solidFill>
                  <a:srgbClr val="FFFF00"/>
                </a:solidFill>
                <a:latin typeface="Comic Sans MS" pitchFamily="66" charset="0"/>
              </a:rPr>
              <a:t>Ζημιές από χαμηλές θερμοκρασίες</a:t>
            </a:r>
          </a:p>
        </p:txBody>
      </p:sp>
      <p:pic>
        <p:nvPicPr>
          <p:cNvPr id="29699"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916113"/>
            <a:ext cx="7759700" cy="3379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94535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Θέση αριθμού διαφάνειας 1" descr="."/>
          <p:cNvSpPr>
            <a:spLocks noGrp="1"/>
          </p:cNvSpPr>
          <p:nvPr>
            <p:ph type="sldNum" sz="quarter" idx="12"/>
            <p:custDataLst>
              <p:tags r:id="rId2"/>
            </p:custDataLst>
          </p:nvPr>
        </p:nvSpPr>
        <p:spPr/>
        <p:txBody>
          <a:bodyPr/>
          <a:lstStyle/>
          <a:p>
            <a:pPr>
              <a:defRPr/>
            </a:pPr>
            <a:fld id="{E034B054-DA0D-4AD9-A3C5-59235BE4FE8B}" type="slidenum">
              <a:rPr lang="el-GR" sz="1400" smtClean="0">
                <a:solidFill>
                  <a:prstClr val="black"/>
                </a:solidFill>
              </a:rPr>
              <a:pPr>
                <a:defRPr/>
              </a:pPr>
              <a:t>3</a:t>
            </a:fld>
            <a:endParaRPr lang="el-GR" sz="1400" dirty="0">
              <a:solidFill>
                <a:prstClr val="black"/>
              </a:solidFill>
            </a:endParaRPr>
          </a:p>
        </p:txBody>
      </p:sp>
      <p:pic>
        <p:nvPicPr>
          <p:cNvPr id="6" name="Εικόνα 1" descr=" Λογότυπο Επιχειρησιακού Προγράμματος Εκπαίδευση και Δια βίου Μάθηση.   ">
            <a:hlinkClick r:id="rId7" tooltip="Μετάβαση σε www.edulll.gr"/>
          </p:cNvPr>
          <p:cNvPicPr>
            <a:picLocks noChangeAspect="1" noChangeArrowheads="1"/>
          </p:cNvPicPr>
          <p:nvPr/>
        </p:nvPicPr>
        <p:blipFill>
          <a:blip r:embed="rId8" cstate="print"/>
          <a:srcRect/>
          <a:stretch>
            <a:fillRect/>
          </a:stretch>
        </p:blipFill>
        <p:spPr bwMode="auto">
          <a:xfrm>
            <a:off x="684213" y="4221163"/>
            <a:ext cx="7848600" cy="201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9" name="Θέση περιεχομένου 1"/>
          <p:cNvSpPr>
            <a:spLocks noGrp="1"/>
          </p:cNvSpPr>
          <p:nvPr>
            <p:ph idx="1"/>
            <p:custDataLst>
              <p:tags r:id="rId3"/>
            </p:custDataLst>
          </p:nvPr>
        </p:nvSpPr>
        <p:spPr/>
        <p:txBody>
          <a:bodyPr>
            <a:normAutofit/>
          </a:bodyPr>
          <a:lstStyle/>
          <a:p>
            <a:pPr eaLnBrk="1" hangingPunct="1">
              <a:spcBef>
                <a:spcPts val="0"/>
              </a:spcBef>
              <a:spcAft>
                <a:spcPts val="600"/>
              </a:spcAft>
            </a:pPr>
            <a:r>
              <a:rPr lang="el-GR" sz="2000" dirty="0" smtClean="0"/>
              <a:t>Το παρόν εκπαιδευτικό υλικό έχει αναπτυχθεί στα πλαίσια του εκπαιδευτικού έργου του διδάσκοντα</a:t>
            </a:r>
            <a:r>
              <a:rPr lang="en-US" sz="2000" dirty="0" smtClean="0"/>
              <a:t>.</a:t>
            </a:r>
            <a:r>
              <a:rPr lang="el-GR" sz="2000" dirty="0" smtClean="0"/>
              <a:t> </a:t>
            </a:r>
            <a:endParaRPr lang="en-US" sz="2000" dirty="0" smtClean="0"/>
          </a:p>
          <a:p>
            <a:pPr lvl="0">
              <a:spcBef>
                <a:spcPts val="0"/>
              </a:spcBef>
              <a:spcAft>
                <a:spcPts val="600"/>
              </a:spcAft>
            </a:pPr>
            <a:r>
              <a:rPr lang="el-GR" sz="2000" dirty="0">
                <a:solidFill>
                  <a:prstClr val="black"/>
                </a:solidFill>
              </a:rPr>
              <a:t>Το έργο «</a:t>
            </a:r>
            <a:r>
              <a:rPr lang="el-GR" sz="2000" b="1" dirty="0">
                <a:solidFill>
                  <a:prstClr val="black"/>
                </a:solidFill>
              </a:rPr>
              <a:t>Ανοικτά Ακαδημαϊκά Μαθήματα στο ΤΕΙ Θεσσαλίας</a:t>
            </a:r>
            <a:r>
              <a:rPr lang="el-GR" sz="2000" dirty="0">
                <a:solidFill>
                  <a:prstClr val="black"/>
                </a:solidFill>
              </a:rPr>
              <a:t>» έχει χρηματοδοτήσει μόνο τη αναδιαμόρφωση του εκπαιδευτικού υλικού</a:t>
            </a:r>
            <a:r>
              <a:rPr lang="el-GR" sz="2000" dirty="0" smtClean="0">
                <a:solidFill>
                  <a:prstClr val="black"/>
                </a:solidFill>
              </a:rPr>
              <a:t>.</a:t>
            </a:r>
            <a:endParaRPr lang="el-GR" sz="2000" dirty="0" smtClean="0"/>
          </a:p>
          <a:p>
            <a:pPr eaLnBrk="1" hangingPunct="1">
              <a:spcBef>
                <a:spcPts val="0"/>
              </a:spcBef>
            </a:pPr>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r>
              <a:rPr lang="en-US" sz="2000" dirty="0" smtClean="0"/>
              <a:t>. </a:t>
            </a:r>
            <a:endParaRPr lang="el-GR" sz="2000" dirty="0" smtClean="0"/>
          </a:p>
        </p:txBody>
      </p:sp>
      <p:sp>
        <p:nvSpPr>
          <p:cNvPr id="4098" name="Τίτλος 1"/>
          <p:cNvSpPr>
            <a:spLocks noGrp="1"/>
          </p:cNvSpPr>
          <p:nvPr>
            <p:ph type="title"/>
            <p:custDataLst>
              <p:tags r:id="rId4"/>
            </p:custDataLst>
          </p:nvPr>
        </p:nvSpPr>
        <p:spPr/>
        <p:txBody>
          <a:bodyPr/>
          <a:lstStyle/>
          <a:p>
            <a:pPr eaLnBrk="1" hangingPunct="1"/>
            <a:r>
              <a:rPr lang="el-GR" b="1" dirty="0" smtClean="0"/>
              <a:t>Χρηματοδότηση </a:t>
            </a:r>
          </a:p>
        </p:txBody>
      </p:sp>
    </p:spTree>
    <p:custDataLst>
      <p:tags r:id="rId1"/>
    </p:custDataLst>
    <p:extLst>
      <p:ext uri="{BB962C8B-B14F-4D97-AF65-F5344CB8AC3E}">
        <p14:creationId xmlns:p14="http://schemas.microsoft.com/office/powerpoint/2010/main" val="15542729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6"/>
          <p:cNvSpPr txBox="1">
            <a:spLocks noChangeArrowheads="1"/>
          </p:cNvSpPr>
          <p:nvPr/>
        </p:nvSpPr>
        <p:spPr bwMode="auto">
          <a:xfrm>
            <a:off x="827088" y="981075"/>
            <a:ext cx="73453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400" b="1">
                <a:solidFill>
                  <a:srgbClr val="FFFF00"/>
                </a:solidFill>
                <a:latin typeface="Comic Sans MS" pitchFamily="66" charset="0"/>
              </a:rPr>
              <a:t>Ζημιές από χαμηλές θερμοκρασίες</a:t>
            </a:r>
          </a:p>
        </p:txBody>
      </p:sp>
      <p:pic>
        <p:nvPicPr>
          <p:cNvPr id="30723"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844675"/>
            <a:ext cx="8348663" cy="376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84161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213" y="1798638"/>
            <a:ext cx="4005262" cy="302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47" name="Text Box 9"/>
          <p:cNvSpPr txBox="1">
            <a:spLocks noChangeArrowheads="1"/>
          </p:cNvSpPr>
          <p:nvPr/>
        </p:nvSpPr>
        <p:spPr bwMode="auto">
          <a:xfrm>
            <a:off x="971550" y="836613"/>
            <a:ext cx="71278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400" b="1">
                <a:solidFill>
                  <a:srgbClr val="FFFF00"/>
                </a:solidFill>
                <a:latin typeface="Comic Sans MS" pitchFamily="66" charset="0"/>
              </a:rPr>
              <a:t>Ζημιές από χαμηλές θερμοκρασίες σε καρπούς τομάτας</a:t>
            </a:r>
          </a:p>
        </p:txBody>
      </p:sp>
    </p:spTree>
    <p:extLst>
      <p:ext uri="{BB962C8B-B14F-4D97-AF65-F5344CB8AC3E}">
        <p14:creationId xmlns:p14="http://schemas.microsoft.com/office/powerpoint/2010/main" val="21271777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7"/>
          <p:cNvSpPr txBox="1">
            <a:spLocks noChangeArrowheads="1"/>
          </p:cNvSpPr>
          <p:nvPr/>
        </p:nvSpPr>
        <p:spPr bwMode="auto">
          <a:xfrm>
            <a:off x="827088" y="836613"/>
            <a:ext cx="77771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400" b="1">
                <a:solidFill>
                  <a:srgbClr val="FFFF00"/>
                </a:solidFill>
                <a:latin typeface="Comic Sans MS" pitchFamily="66" charset="0"/>
              </a:rPr>
              <a:t>Ζημιές από χαμηλές θερμοκρασίες σε καρπούς ελιάς</a:t>
            </a:r>
          </a:p>
        </p:txBody>
      </p:sp>
      <p:pic>
        <p:nvPicPr>
          <p:cNvPr id="32771"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38438" y="1417638"/>
            <a:ext cx="3954462" cy="367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11477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6"/>
          <p:cNvSpPr txBox="1">
            <a:spLocks noChangeArrowheads="1"/>
          </p:cNvSpPr>
          <p:nvPr/>
        </p:nvSpPr>
        <p:spPr bwMode="auto">
          <a:xfrm>
            <a:off x="827088" y="1052513"/>
            <a:ext cx="73453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400" b="1">
                <a:solidFill>
                  <a:srgbClr val="FFFF00"/>
                </a:solidFill>
                <a:latin typeface="Comic Sans MS" pitchFamily="66" charset="0"/>
              </a:rPr>
              <a:t>Άριστες θερμοκρασίες συντήρησης και ωρίμανσης</a:t>
            </a:r>
          </a:p>
        </p:txBody>
      </p:sp>
      <p:sp>
        <p:nvSpPr>
          <p:cNvPr id="30723" name="Text Box 7"/>
          <p:cNvSpPr txBox="1">
            <a:spLocks noChangeArrowheads="1"/>
          </p:cNvSpPr>
          <p:nvPr/>
        </p:nvSpPr>
        <p:spPr bwMode="auto">
          <a:xfrm>
            <a:off x="180975" y="1773238"/>
            <a:ext cx="8963025" cy="3786187"/>
          </a:xfrm>
          <a:prstGeom prst="rect">
            <a:avLst/>
          </a:prstGeom>
          <a:ln/>
        </p:spPr>
        <p:style>
          <a:lnRef idx="1">
            <a:schemeClr val="accent2"/>
          </a:lnRef>
          <a:fillRef idx="3">
            <a:schemeClr val="accent2"/>
          </a:fillRef>
          <a:effectRef idx="2">
            <a:schemeClr val="accent2"/>
          </a:effectRef>
          <a:fontRef idx="minor">
            <a:schemeClr val="lt1"/>
          </a:fontRef>
        </p:style>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defRPr/>
            </a:pPr>
            <a:r>
              <a:rPr lang="el-GR" altLang="el-GR" sz="2400" dirty="0" smtClean="0">
                <a:latin typeface="Comic Sans MS" pitchFamily="66" charset="0"/>
              </a:rPr>
              <a:t>Για τα περισσότερα είδη φρούτων και λαχανικών το άριστο θερμοκρασίας για συντήρηση βρίσκεται λίγο πιο πάνω από το σημείο παγώματος, σημείο που αντιστοιχεί σε 0° έως -2°</a:t>
            </a:r>
            <a:r>
              <a:rPr lang="en-US" altLang="el-GR" sz="2400" dirty="0" smtClean="0">
                <a:latin typeface="Comic Sans MS" pitchFamily="66" charset="0"/>
              </a:rPr>
              <a:t>C</a:t>
            </a:r>
            <a:r>
              <a:rPr lang="el-GR" altLang="el-GR" sz="2400" dirty="0" smtClean="0">
                <a:latin typeface="Comic Sans MS" pitchFamily="66" charset="0"/>
              </a:rPr>
              <a:t>. </a:t>
            </a:r>
            <a:r>
              <a:rPr lang="el-GR" altLang="el-GR" sz="2400" b="1" dirty="0" smtClean="0">
                <a:solidFill>
                  <a:srgbClr val="99FF33"/>
                </a:solidFill>
                <a:latin typeface="Comic Sans MS" pitchFamily="66" charset="0"/>
              </a:rPr>
              <a:t>Απόκλιση από το σημείο αυτό, έστω και 1 έως 2 βαθμούς προς τα κάτω μπορεί να προκαλέσει πάγωμα, ενώ απόκλιση της θερμοκρασίας προς τα επάνω μειώνει τη </a:t>
            </a:r>
            <a:r>
              <a:rPr lang="el-GR" altLang="el-GR" sz="2400" b="1" dirty="0" err="1" smtClean="0">
                <a:solidFill>
                  <a:srgbClr val="99FF33"/>
                </a:solidFill>
                <a:latin typeface="Comic Sans MS" pitchFamily="66" charset="0"/>
              </a:rPr>
              <a:t>συντηρισιμότητα</a:t>
            </a:r>
            <a:r>
              <a:rPr lang="el-GR" altLang="el-GR" sz="2400" dirty="0" smtClean="0">
                <a:latin typeface="Comic Sans MS" pitchFamily="66" charset="0"/>
              </a:rPr>
              <a:t>. Για τα προϊόντα τροπικής - υποτροπικής προέλευσης, η άριστη θερμοκρασία συντήρησης βρίσκεται  μεταξύ 8° και 14°</a:t>
            </a:r>
            <a:r>
              <a:rPr lang="en-US" altLang="el-GR" sz="2400" dirty="0" smtClean="0">
                <a:latin typeface="Comic Sans MS" pitchFamily="66" charset="0"/>
              </a:rPr>
              <a:t>C</a:t>
            </a:r>
            <a:r>
              <a:rPr lang="el-GR" altLang="el-GR" sz="2400" dirty="0" smtClean="0">
                <a:latin typeface="Comic Sans MS" pitchFamily="66" charset="0"/>
              </a:rPr>
              <a:t>, ανάλογα με το είδος του προϊόντος. </a:t>
            </a:r>
          </a:p>
          <a:p>
            <a:pPr eaLnBrk="1" hangingPunct="1">
              <a:spcBef>
                <a:spcPct val="0"/>
              </a:spcBef>
              <a:buClrTx/>
              <a:buSzTx/>
              <a:buFontTx/>
              <a:buNone/>
              <a:defRPr/>
            </a:pPr>
            <a:r>
              <a:rPr lang="el-GR" altLang="el-GR" sz="2400" dirty="0" smtClean="0">
                <a:latin typeface="Comic Sans MS" pitchFamily="66" charset="0"/>
              </a:rPr>
              <a:t>Η άριστη θερμοκρασία ωρίμανσης βρίσκεται μεταξύ 18-25 </a:t>
            </a:r>
            <a:r>
              <a:rPr lang="en-GB" altLang="el-GR" sz="2400" dirty="0" smtClean="0">
                <a:latin typeface="Comic Sans MS" pitchFamily="66" charset="0"/>
              </a:rPr>
              <a:t>°C.</a:t>
            </a:r>
            <a:endParaRPr lang="el-GR" altLang="el-GR" sz="1800" dirty="0" smtClean="0"/>
          </a:p>
        </p:txBody>
      </p:sp>
    </p:spTree>
    <p:extLst>
      <p:ext uri="{BB962C8B-B14F-4D97-AF65-F5344CB8AC3E}">
        <p14:creationId xmlns:p14="http://schemas.microsoft.com/office/powerpoint/2010/main" val="37637199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9"/>
          <p:cNvSpPr>
            <a:spLocks noChangeArrowheads="1"/>
          </p:cNvSpPr>
          <p:nvPr/>
        </p:nvSpPr>
        <p:spPr bwMode="auto">
          <a:xfrm>
            <a:off x="1258888" y="1125538"/>
            <a:ext cx="431800" cy="49672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pPr>
            <a:endParaRPr lang="el-GR" altLang="el-GR" sz="1800"/>
          </a:p>
        </p:txBody>
      </p:sp>
      <p:sp>
        <p:nvSpPr>
          <p:cNvPr id="34819" name="Oval 10"/>
          <p:cNvSpPr>
            <a:spLocks noChangeArrowheads="1"/>
          </p:cNvSpPr>
          <p:nvPr/>
        </p:nvSpPr>
        <p:spPr bwMode="auto">
          <a:xfrm>
            <a:off x="1042988" y="5876925"/>
            <a:ext cx="792162" cy="76517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pPr>
            <a:endParaRPr lang="el-GR" altLang="el-GR" sz="1800"/>
          </a:p>
        </p:txBody>
      </p:sp>
      <p:sp>
        <p:nvSpPr>
          <p:cNvPr id="31748" name="Text Box 11"/>
          <p:cNvSpPr txBox="1">
            <a:spLocks noChangeArrowheads="1"/>
          </p:cNvSpPr>
          <p:nvPr/>
        </p:nvSpPr>
        <p:spPr bwMode="auto">
          <a:xfrm>
            <a:off x="611188" y="908050"/>
            <a:ext cx="431800" cy="5478463"/>
          </a:xfrm>
          <a:prstGeom prst="rect">
            <a:avLst/>
          </a:prstGeom>
          <a:solidFill>
            <a:schemeClr val="accent4">
              <a:lumMod val="50000"/>
            </a:schemeClr>
          </a:solidFill>
          <a:ln>
            <a:noFill/>
          </a:ln>
          <a:effec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buFontTx/>
              <a:buNone/>
              <a:defRPr/>
            </a:pPr>
            <a:r>
              <a:rPr lang="en-GB" altLang="el-GR" sz="1400" b="1" dirty="0" smtClean="0"/>
              <a:t>°C</a:t>
            </a:r>
          </a:p>
          <a:p>
            <a:pPr eaLnBrk="1" hangingPunct="1">
              <a:spcBef>
                <a:spcPct val="50000"/>
              </a:spcBef>
              <a:buClrTx/>
              <a:buSzTx/>
              <a:buFontTx/>
              <a:buNone/>
              <a:defRPr/>
            </a:pPr>
            <a:r>
              <a:rPr lang="en-GB" altLang="el-GR" sz="1400" b="1" dirty="0" smtClean="0">
                <a:solidFill>
                  <a:srgbClr val="C00000"/>
                </a:solidFill>
              </a:rPr>
              <a:t>35</a:t>
            </a:r>
          </a:p>
          <a:p>
            <a:pPr eaLnBrk="1" hangingPunct="1">
              <a:spcBef>
                <a:spcPct val="50000"/>
              </a:spcBef>
              <a:buClrTx/>
              <a:buSzTx/>
              <a:buFontTx/>
              <a:buNone/>
              <a:defRPr/>
            </a:pPr>
            <a:endParaRPr lang="en-GB" altLang="el-GR" sz="1400" b="1" dirty="0" smtClean="0">
              <a:solidFill>
                <a:schemeClr val="tx1">
                  <a:lumMod val="95000"/>
                </a:schemeClr>
              </a:solidFill>
            </a:endParaRPr>
          </a:p>
          <a:p>
            <a:pPr eaLnBrk="1" hangingPunct="1">
              <a:spcBef>
                <a:spcPct val="50000"/>
              </a:spcBef>
              <a:buClrTx/>
              <a:buSzTx/>
              <a:buFontTx/>
              <a:buNone/>
              <a:defRPr/>
            </a:pPr>
            <a:r>
              <a:rPr lang="en-GB" altLang="el-GR" sz="1400" b="1" dirty="0" smtClean="0">
                <a:solidFill>
                  <a:schemeClr val="tx1">
                    <a:lumMod val="95000"/>
                  </a:schemeClr>
                </a:solidFill>
              </a:rPr>
              <a:t>30</a:t>
            </a:r>
          </a:p>
          <a:p>
            <a:pPr eaLnBrk="1" hangingPunct="1">
              <a:spcBef>
                <a:spcPct val="50000"/>
              </a:spcBef>
              <a:buClrTx/>
              <a:buSzTx/>
              <a:buFontTx/>
              <a:buNone/>
              <a:defRPr/>
            </a:pPr>
            <a:endParaRPr lang="en-GB" altLang="el-GR" sz="1400" b="1" dirty="0" smtClean="0">
              <a:solidFill>
                <a:schemeClr val="tx1">
                  <a:lumMod val="95000"/>
                </a:schemeClr>
              </a:solidFill>
            </a:endParaRPr>
          </a:p>
          <a:p>
            <a:pPr eaLnBrk="1" hangingPunct="1">
              <a:spcBef>
                <a:spcPct val="50000"/>
              </a:spcBef>
              <a:buClrTx/>
              <a:buSzTx/>
              <a:buFontTx/>
              <a:buNone/>
              <a:defRPr/>
            </a:pPr>
            <a:r>
              <a:rPr lang="en-GB" altLang="el-GR" sz="1400" b="1" dirty="0" smtClean="0">
                <a:solidFill>
                  <a:schemeClr val="accent2">
                    <a:lumMod val="60000"/>
                    <a:lumOff val="40000"/>
                  </a:schemeClr>
                </a:solidFill>
              </a:rPr>
              <a:t>25</a:t>
            </a:r>
          </a:p>
          <a:p>
            <a:pPr eaLnBrk="1" hangingPunct="1">
              <a:spcBef>
                <a:spcPct val="50000"/>
              </a:spcBef>
              <a:buClrTx/>
              <a:buSzTx/>
              <a:buFontTx/>
              <a:buNone/>
              <a:defRPr/>
            </a:pPr>
            <a:endParaRPr lang="en-GB" altLang="el-GR" sz="1400" b="1" dirty="0" smtClean="0">
              <a:solidFill>
                <a:schemeClr val="accent2">
                  <a:lumMod val="60000"/>
                  <a:lumOff val="40000"/>
                </a:schemeClr>
              </a:solidFill>
            </a:endParaRPr>
          </a:p>
          <a:p>
            <a:pPr eaLnBrk="1" hangingPunct="1">
              <a:spcBef>
                <a:spcPct val="50000"/>
              </a:spcBef>
              <a:buClrTx/>
              <a:buSzTx/>
              <a:buFontTx/>
              <a:buNone/>
              <a:defRPr/>
            </a:pPr>
            <a:r>
              <a:rPr lang="en-GB" altLang="el-GR" sz="1400" b="1" dirty="0" smtClean="0">
                <a:solidFill>
                  <a:schemeClr val="accent2">
                    <a:lumMod val="60000"/>
                    <a:lumOff val="40000"/>
                  </a:schemeClr>
                </a:solidFill>
              </a:rPr>
              <a:t>20</a:t>
            </a:r>
          </a:p>
          <a:p>
            <a:pPr eaLnBrk="1" hangingPunct="1">
              <a:spcBef>
                <a:spcPct val="50000"/>
              </a:spcBef>
              <a:buClrTx/>
              <a:buSzTx/>
              <a:buFontTx/>
              <a:buNone/>
              <a:defRPr/>
            </a:pPr>
            <a:endParaRPr lang="en-GB" altLang="el-GR" sz="1400" b="1" dirty="0" smtClean="0">
              <a:solidFill>
                <a:schemeClr val="tx1">
                  <a:lumMod val="95000"/>
                </a:schemeClr>
              </a:solidFill>
            </a:endParaRPr>
          </a:p>
          <a:p>
            <a:pPr eaLnBrk="1" hangingPunct="1">
              <a:spcBef>
                <a:spcPct val="50000"/>
              </a:spcBef>
              <a:buClrTx/>
              <a:buSzTx/>
              <a:buFontTx/>
              <a:buNone/>
              <a:defRPr/>
            </a:pPr>
            <a:r>
              <a:rPr lang="en-GB" altLang="el-GR" sz="1400" b="1" dirty="0" smtClean="0">
                <a:solidFill>
                  <a:schemeClr val="tx1">
                    <a:lumMod val="95000"/>
                  </a:schemeClr>
                </a:solidFill>
              </a:rPr>
              <a:t>15</a:t>
            </a:r>
          </a:p>
          <a:p>
            <a:pPr eaLnBrk="1" hangingPunct="1">
              <a:spcBef>
                <a:spcPct val="50000"/>
              </a:spcBef>
              <a:buClrTx/>
              <a:buSzTx/>
              <a:buFontTx/>
              <a:buNone/>
              <a:defRPr/>
            </a:pPr>
            <a:endParaRPr lang="en-GB" altLang="el-GR" sz="1400" b="1" dirty="0" smtClean="0">
              <a:solidFill>
                <a:schemeClr val="tx1">
                  <a:lumMod val="95000"/>
                </a:schemeClr>
              </a:solidFill>
            </a:endParaRPr>
          </a:p>
          <a:p>
            <a:pPr eaLnBrk="1" hangingPunct="1">
              <a:spcBef>
                <a:spcPct val="50000"/>
              </a:spcBef>
              <a:buClrTx/>
              <a:buSzTx/>
              <a:buFontTx/>
              <a:buNone/>
              <a:defRPr/>
            </a:pPr>
            <a:r>
              <a:rPr lang="en-GB" altLang="el-GR" sz="1400" b="1" dirty="0" smtClean="0">
                <a:solidFill>
                  <a:schemeClr val="accent2">
                    <a:lumMod val="60000"/>
                    <a:lumOff val="40000"/>
                  </a:schemeClr>
                </a:solidFill>
              </a:rPr>
              <a:t>10</a:t>
            </a:r>
          </a:p>
          <a:p>
            <a:pPr eaLnBrk="1" hangingPunct="1">
              <a:spcBef>
                <a:spcPct val="50000"/>
              </a:spcBef>
              <a:buClrTx/>
              <a:buSzTx/>
              <a:buFontTx/>
              <a:buNone/>
              <a:defRPr/>
            </a:pPr>
            <a:endParaRPr lang="en-GB" altLang="el-GR" sz="1400" b="1" dirty="0" smtClean="0">
              <a:solidFill>
                <a:schemeClr val="tx1">
                  <a:lumMod val="95000"/>
                </a:schemeClr>
              </a:solidFill>
            </a:endParaRPr>
          </a:p>
          <a:p>
            <a:pPr eaLnBrk="1" hangingPunct="1">
              <a:spcBef>
                <a:spcPct val="50000"/>
              </a:spcBef>
              <a:buClrTx/>
              <a:buSzTx/>
              <a:buFontTx/>
              <a:buNone/>
              <a:defRPr/>
            </a:pPr>
            <a:r>
              <a:rPr lang="en-GB" altLang="el-GR" sz="1400" b="1" dirty="0" smtClean="0">
                <a:solidFill>
                  <a:schemeClr val="tx1">
                    <a:lumMod val="95000"/>
                  </a:schemeClr>
                </a:solidFill>
              </a:rPr>
              <a:t>5</a:t>
            </a:r>
          </a:p>
          <a:p>
            <a:pPr eaLnBrk="1" hangingPunct="1">
              <a:spcBef>
                <a:spcPct val="50000"/>
              </a:spcBef>
              <a:buClrTx/>
              <a:buSzTx/>
              <a:buFontTx/>
              <a:buNone/>
              <a:defRPr/>
            </a:pPr>
            <a:endParaRPr lang="en-GB" altLang="el-GR" sz="1400" b="1" dirty="0" smtClean="0"/>
          </a:p>
          <a:p>
            <a:pPr eaLnBrk="1" hangingPunct="1">
              <a:spcBef>
                <a:spcPct val="50000"/>
              </a:spcBef>
              <a:buClrTx/>
              <a:buSzTx/>
              <a:buFontTx/>
              <a:buNone/>
              <a:defRPr/>
            </a:pPr>
            <a:r>
              <a:rPr lang="en-GB" altLang="el-GR" sz="1400" b="1" dirty="0" smtClean="0"/>
              <a:t>0</a:t>
            </a:r>
          </a:p>
          <a:p>
            <a:pPr eaLnBrk="1" hangingPunct="1">
              <a:spcBef>
                <a:spcPct val="50000"/>
              </a:spcBef>
              <a:buClrTx/>
              <a:buSzTx/>
              <a:buFontTx/>
              <a:buNone/>
              <a:defRPr/>
            </a:pPr>
            <a:endParaRPr lang="el-GR" altLang="el-GR" sz="1400" b="1" dirty="0" smtClean="0">
              <a:solidFill>
                <a:srgbClr val="000000"/>
              </a:solidFill>
            </a:endParaRPr>
          </a:p>
        </p:txBody>
      </p:sp>
      <p:sp>
        <p:nvSpPr>
          <p:cNvPr id="34821" name="Rectangle 12"/>
          <p:cNvSpPr>
            <a:spLocks noChangeArrowheads="1"/>
          </p:cNvSpPr>
          <p:nvPr/>
        </p:nvSpPr>
        <p:spPr bwMode="auto">
          <a:xfrm>
            <a:off x="1258888" y="2636838"/>
            <a:ext cx="431800" cy="6477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pPr>
            <a:endParaRPr lang="el-GR" altLang="el-GR" sz="1800"/>
          </a:p>
        </p:txBody>
      </p:sp>
      <p:sp>
        <p:nvSpPr>
          <p:cNvPr id="34822" name="AutoShape 13"/>
          <p:cNvSpPr>
            <a:spLocks/>
          </p:cNvSpPr>
          <p:nvPr/>
        </p:nvSpPr>
        <p:spPr bwMode="auto">
          <a:xfrm>
            <a:off x="1979613" y="2636838"/>
            <a:ext cx="287337" cy="647700"/>
          </a:xfrm>
          <a:prstGeom prst="rightBrace">
            <a:avLst>
              <a:gd name="adj1" fmla="val 18785"/>
              <a:gd name="adj2" fmla="val 50000"/>
            </a:avLst>
          </a:prstGeom>
          <a:noFill/>
          <a:ln w="1905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pPr>
            <a:endParaRPr lang="el-GR" altLang="el-GR" sz="1800"/>
          </a:p>
        </p:txBody>
      </p:sp>
      <p:sp>
        <p:nvSpPr>
          <p:cNvPr id="34823" name="Text Box 14"/>
          <p:cNvSpPr txBox="1">
            <a:spLocks noChangeArrowheads="1"/>
          </p:cNvSpPr>
          <p:nvPr/>
        </p:nvSpPr>
        <p:spPr bwMode="auto">
          <a:xfrm>
            <a:off x="2484438" y="2636838"/>
            <a:ext cx="2016125" cy="51752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1400" b="1">
                <a:solidFill>
                  <a:srgbClr val="000000"/>
                </a:solidFill>
              </a:rPr>
              <a:t>Άριστη θερμοκρασία για ωρίμανση</a:t>
            </a:r>
          </a:p>
        </p:txBody>
      </p:sp>
      <p:grpSp>
        <p:nvGrpSpPr>
          <p:cNvPr id="34824" name="Group 17"/>
          <p:cNvGrpSpPr>
            <a:grpSpLocks/>
          </p:cNvGrpSpPr>
          <p:nvPr/>
        </p:nvGrpSpPr>
        <p:grpSpPr bwMode="auto">
          <a:xfrm>
            <a:off x="1042988" y="1052513"/>
            <a:ext cx="1079500" cy="358775"/>
            <a:chOff x="1973" y="709"/>
            <a:chExt cx="680" cy="226"/>
          </a:xfrm>
        </p:grpSpPr>
        <p:sp>
          <p:nvSpPr>
            <p:cNvPr id="34839" name="Line 15"/>
            <p:cNvSpPr>
              <a:spLocks noChangeShapeType="1"/>
            </p:cNvSpPr>
            <p:nvPr/>
          </p:nvSpPr>
          <p:spPr bwMode="auto">
            <a:xfrm>
              <a:off x="1973" y="935"/>
              <a:ext cx="680" cy="0"/>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34840" name="Line 16"/>
            <p:cNvSpPr>
              <a:spLocks noChangeShapeType="1"/>
            </p:cNvSpPr>
            <p:nvPr/>
          </p:nvSpPr>
          <p:spPr bwMode="auto">
            <a:xfrm flipV="1">
              <a:off x="2653" y="709"/>
              <a:ext cx="0" cy="226"/>
            </a:xfrm>
            <a:prstGeom prst="line">
              <a:avLst/>
            </a:prstGeom>
            <a:noFill/>
            <a:ln w="2857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grpSp>
      <p:sp>
        <p:nvSpPr>
          <p:cNvPr id="34825" name="Text Box 18"/>
          <p:cNvSpPr txBox="1">
            <a:spLocks noChangeArrowheads="1"/>
          </p:cNvSpPr>
          <p:nvPr/>
        </p:nvSpPr>
        <p:spPr bwMode="auto">
          <a:xfrm>
            <a:off x="2411413" y="981075"/>
            <a:ext cx="2016125" cy="51752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1400" b="1">
                <a:solidFill>
                  <a:srgbClr val="000000"/>
                </a:solidFill>
              </a:rPr>
              <a:t>Ζημιές από υψηλές θερμοκρασίες</a:t>
            </a:r>
          </a:p>
        </p:txBody>
      </p:sp>
      <p:sp>
        <p:nvSpPr>
          <p:cNvPr id="34826" name="Rectangle 19"/>
          <p:cNvSpPr>
            <a:spLocks noChangeArrowheads="1"/>
          </p:cNvSpPr>
          <p:nvPr/>
        </p:nvSpPr>
        <p:spPr bwMode="auto">
          <a:xfrm>
            <a:off x="1258888" y="4292600"/>
            <a:ext cx="431800" cy="6477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pPr>
            <a:endParaRPr lang="el-GR" altLang="el-GR" sz="1800"/>
          </a:p>
        </p:txBody>
      </p:sp>
      <p:sp>
        <p:nvSpPr>
          <p:cNvPr id="34827" name="AutoShape 20"/>
          <p:cNvSpPr>
            <a:spLocks/>
          </p:cNvSpPr>
          <p:nvPr/>
        </p:nvSpPr>
        <p:spPr bwMode="auto">
          <a:xfrm>
            <a:off x="1763713" y="4292600"/>
            <a:ext cx="287337" cy="647700"/>
          </a:xfrm>
          <a:prstGeom prst="rightBrace">
            <a:avLst>
              <a:gd name="adj1" fmla="val 18785"/>
              <a:gd name="adj2" fmla="val 50000"/>
            </a:avLst>
          </a:prstGeom>
          <a:noFill/>
          <a:ln w="1905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pPr>
            <a:endParaRPr lang="el-GR" altLang="el-GR" sz="1800"/>
          </a:p>
        </p:txBody>
      </p:sp>
      <p:sp>
        <p:nvSpPr>
          <p:cNvPr id="34828" name="Text Box 21"/>
          <p:cNvSpPr txBox="1">
            <a:spLocks noChangeArrowheads="1"/>
          </p:cNvSpPr>
          <p:nvPr/>
        </p:nvSpPr>
        <p:spPr bwMode="auto">
          <a:xfrm>
            <a:off x="5761038" y="1727200"/>
            <a:ext cx="2449512" cy="1200150"/>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1800" b="1">
                <a:solidFill>
                  <a:srgbClr val="FF0000"/>
                </a:solidFill>
              </a:rPr>
              <a:t>Προϊόντα ευαίσθητα στις χαμηλές θερμοκρασίες</a:t>
            </a:r>
          </a:p>
        </p:txBody>
      </p:sp>
      <p:sp>
        <p:nvSpPr>
          <p:cNvPr id="34829" name="Line 22"/>
          <p:cNvSpPr>
            <a:spLocks noChangeShapeType="1"/>
          </p:cNvSpPr>
          <p:nvPr/>
        </p:nvSpPr>
        <p:spPr bwMode="auto">
          <a:xfrm>
            <a:off x="1547813" y="4652963"/>
            <a:ext cx="3960812" cy="0"/>
          </a:xfrm>
          <a:prstGeom prst="line">
            <a:avLst/>
          </a:prstGeom>
          <a:noFill/>
          <a:ln w="2857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34830" name="Text Box 23"/>
          <p:cNvSpPr txBox="1">
            <a:spLocks noChangeArrowheads="1"/>
          </p:cNvSpPr>
          <p:nvPr/>
        </p:nvSpPr>
        <p:spPr bwMode="auto">
          <a:xfrm>
            <a:off x="5651500" y="4581525"/>
            <a:ext cx="2592388" cy="51752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1400" b="1">
                <a:solidFill>
                  <a:srgbClr val="000000"/>
                </a:solidFill>
              </a:rPr>
              <a:t>Ιδανική θερμοκρασία συντήρησης - μεταφοράς</a:t>
            </a:r>
          </a:p>
        </p:txBody>
      </p:sp>
      <p:grpSp>
        <p:nvGrpSpPr>
          <p:cNvPr id="34831" name="Group 26"/>
          <p:cNvGrpSpPr>
            <a:grpSpLocks/>
          </p:cNvGrpSpPr>
          <p:nvPr/>
        </p:nvGrpSpPr>
        <p:grpSpPr bwMode="auto">
          <a:xfrm>
            <a:off x="1258888" y="4941888"/>
            <a:ext cx="792162" cy="431800"/>
            <a:chOff x="793" y="3113"/>
            <a:chExt cx="499" cy="272"/>
          </a:xfrm>
        </p:grpSpPr>
        <p:sp>
          <p:nvSpPr>
            <p:cNvPr id="34837" name="Line 24"/>
            <p:cNvSpPr>
              <a:spLocks noChangeShapeType="1"/>
            </p:cNvSpPr>
            <p:nvPr/>
          </p:nvSpPr>
          <p:spPr bwMode="auto">
            <a:xfrm>
              <a:off x="793" y="3113"/>
              <a:ext cx="499" cy="0"/>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34838" name="Line 25"/>
            <p:cNvSpPr>
              <a:spLocks noChangeShapeType="1"/>
            </p:cNvSpPr>
            <p:nvPr/>
          </p:nvSpPr>
          <p:spPr bwMode="auto">
            <a:xfrm>
              <a:off x="1292" y="3113"/>
              <a:ext cx="0" cy="272"/>
            </a:xfrm>
            <a:prstGeom prst="line">
              <a:avLst/>
            </a:prstGeom>
            <a:noFill/>
            <a:ln w="2857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grpSp>
      <p:sp>
        <p:nvSpPr>
          <p:cNvPr id="34832" name="Text Box 27"/>
          <p:cNvSpPr txBox="1">
            <a:spLocks noChangeArrowheads="1"/>
          </p:cNvSpPr>
          <p:nvPr/>
        </p:nvSpPr>
        <p:spPr bwMode="auto">
          <a:xfrm>
            <a:off x="2124075" y="5229225"/>
            <a:ext cx="2016125" cy="51752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1400" b="1">
                <a:solidFill>
                  <a:srgbClr val="000000"/>
                </a:solidFill>
              </a:rPr>
              <a:t>Ζημιές από χαμηλές θερμοκρασίες</a:t>
            </a:r>
          </a:p>
        </p:txBody>
      </p:sp>
    </p:spTree>
    <p:extLst>
      <p:ext uri="{BB962C8B-B14F-4D97-AF65-F5344CB8AC3E}">
        <p14:creationId xmlns:p14="http://schemas.microsoft.com/office/powerpoint/2010/main" val="317251210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1258888" y="1125538"/>
            <a:ext cx="431800" cy="49672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pPr>
            <a:endParaRPr lang="el-GR" altLang="el-GR" sz="1800"/>
          </a:p>
        </p:txBody>
      </p:sp>
      <p:sp>
        <p:nvSpPr>
          <p:cNvPr id="35843" name="Oval 3"/>
          <p:cNvSpPr>
            <a:spLocks noChangeArrowheads="1"/>
          </p:cNvSpPr>
          <p:nvPr/>
        </p:nvSpPr>
        <p:spPr bwMode="auto">
          <a:xfrm>
            <a:off x="1042988" y="5876925"/>
            <a:ext cx="792162" cy="76517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pPr>
            <a:endParaRPr lang="el-GR" altLang="el-GR" sz="1800"/>
          </a:p>
        </p:txBody>
      </p:sp>
      <p:sp>
        <p:nvSpPr>
          <p:cNvPr id="35844" name="Text Box 4"/>
          <p:cNvSpPr txBox="1">
            <a:spLocks noChangeArrowheads="1"/>
          </p:cNvSpPr>
          <p:nvPr/>
        </p:nvSpPr>
        <p:spPr bwMode="auto">
          <a:xfrm>
            <a:off x="611188" y="908050"/>
            <a:ext cx="431800" cy="541020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buFontTx/>
              <a:buNone/>
            </a:pPr>
            <a:r>
              <a:rPr lang="en-GB" altLang="el-GR" sz="1400" b="1"/>
              <a:t>°C</a:t>
            </a:r>
          </a:p>
          <a:p>
            <a:pPr eaLnBrk="1" hangingPunct="1">
              <a:spcBef>
                <a:spcPct val="50000"/>
              </a:spcBef>
              <a:buClrTx/>
              <a:buSzTx/>
              <a:buFontTx/>
              <a:buNone/>
            </a:pPr>
            <a:r>
              <a:rPr lang="en-GB" altLang="el-GR" sz="1400" b="1"/>
              <a:t>35</a:t>
            </a:r>
          </a:p>
          <a:p>
            <a:pPr eaLnBrk="1" hangingPunct="1">
              <a:spcBef>
                <a:spcPct val="50000"/>
              </a:spcBef>
              <a:buClrTx/>
              <a:buSzTx/>
              <a:buFontTx/>
              <a:buNone/>
            </a:pPr>
            <a:endParaRPr lang="en-GB" altLang="el-GR" sz="1400" b="1"/>
          </a:p>
          <a:p>
            <a:pPr eaLnBrk="1" hangingPunct="1">
              <a:spcBef>
                <a:spcPct val="50000"/>
              </a:spcBef>
              <a:buClrTx/>
              <a:buSzTx/>
              <a:buFontTx/>
              <a:buNone/>
            </a:pPr>
            <a:r>
              <a:rPr lang="en-GB" altLang="el-GR" sz="1400" b="1"/>
              <a:t>30</a:t>
            </a:r>
          </a:p>
          <a:p>
            <a:pPr eaLnBrk="1" hangingPunct="1">
              <a:spcBef>
                <a:spcPct val="50000"/>
              </a:spcBef>
              <a:buClrTx/>
              <a:buSzTx/>
              <a:buFontTx/>
              <a:buNone/>
            </a:pPr>
            <a:endParaRPr lang="en-GB" altLang="el-GR" sz="1400" b="1"/>
          </a:p>
          <a:p>
            <a:pPr eaLnBrk="1" hangingPunct="1">
              <a:spcBef>
                <a:spcPct val="50000"/>
              </a:spcBef>
              <a:buClrTx/>
              <a:buSzTx/>
              <a:buFontTx/>
              <a:buNone/>
            </a:pPr>
            <a:r>
              <a:rPr lang="en-GB" altLang="el-GR" sz="1400" b="1"/>
              <a:t>25</a:t>
            </a:r>
          </a:p>
          <a:p>
            <a:pPr eaLnBrk="1" hangingPunct="1">
              <a:spcBef>
                <a:spcPct val="50000"/>
              </a:spcBef>
              <a:buClrTx/>
              <a:buSzTx/>
              <a:buFontTx/>
              <a:buNone/>
            </a:pPr>
            <a:endParaRPr lang="en-GB" altLang="el-GR" sz="1400" b="1"/>
          </a:p>
          <a:p>
            <a:pPr eaLnBrk="1" hangingPunct="1">
              <a:spcBef>
                <a:spcPct val="50000"/>
              </a:spcBef>
              <a:buClrTx/>
              <a:buSzTx/>
              <a:buFontTx/>
              <a:buNone/>
            </a:pPr>
            <a:r>
              <a:rPr lang="en-GB" altLang="el-GR" sz="1400" b="1"/>
              <a:t>20</a:t>
            </a:r>
          </a:p>
          <a:p>
            <a:pPr eaLnBrk="1" hangingPunct="1">
              <a:spcBef>
                <a:spcPct val="50000"/>
              </a:spcBef>
              <a:buClrTx/>
              <a:buSzTx/>
              <a:buFontTx/>
              <a:buNone/>
            </a:pPr>
            <a:endParaRPr lang="en-GB" altLang="el-GR" sz="1400" b="1"/>
          </a:p>
          <a:p>
            <a:pPr eaLnBrk="1" hangingPunct="1">
              <a:spcBef>
                <a:spcPct val="50000"/>
              </a:spcBef>
              <a:buClrTx/>
              <a:buSzTx/>
              <a:buFontTx/>
              <a:buNone/>
            </a:pPr>
            <a:r>
              <a:rPr lang="en-GB" altLang="el-GR" sz="1400" b="1"/>
              <a:t>15</a:t>
            </a:r>
          </a:p>
          <a:p>
            <a:pPr eaLnBrk="1" hangingPunct="1">
              <a:spcBef>
                <a:spcPct val="50000"/>
              </a:spcBef>
              <a:buClrTx/>
              <a:buSzTx/>
              <a:buFontTx/>
              <a:buNone/>
            </a:pPr>
            <a:endParaRPr lang="en-GB" altLang="el-GR" sz="1400" b="1"/>
          </a:p>
          <a:p>
            <a:pPr eaLnBrk="1" hangingPunct="1">
              <a:spcBef>
                <a:spcPct val="50000"/>
              </a:spcBef>
              <a:buClrTx/>
              <a:buSzTx/>
              <a:buFontTx/>
              <a:buNone/>
            </a:pPr>
            <a:r>
              <a:rPr lang="en-GB" altLang="el-GR" sz="1400" b="1"/>
              <a:t>10</a:t>
            </a:r>
          </a:p>
          <a:p>
            <a:pPr eaLnBrk="1" hangingPunct="1">
              <a:spcBef>
                <a:spcPct val="50000"/>
              </a:spcBef>
              <a:buClrTx/>
              <a:buSzTx/>
              <a:buFontTx/>
              <a:buNone/>
            </a:pPr>
            <a:endParaRPr lang="en-GB" altLang="el-GR" sz="1400" b="1"/>
          </a:p>
          <a:p>
            <a:pPr eaLnBrk="1" hangingPunct="1">
              <a:spcBef>
                <a:spcPct val="50000"/>
              </a:spcBef>
              <a:buClrTx/>
              <a:buSzTx/>
              <a:buFontTx/>
              <a:buNone/>
            </a:pPr>
            <a:r>
              <a:rPr lang="en-GB" altLang="el-GR" sz="1400" b="1"/>
              <a:t>5</a:t>
            </a:r>
          </a:p>
          <a:p>
            <a:pPr eaLnBrk="1" hangingPunct="1">
              <a:spcBef>
                <a:spcPct val="50000"/>
              </a:spcBef>
              <a:buClrTx/>
              <a:buSzTx/>
              <a:buFontTx/>
              <a:buNone/>
            </a:pPr>
            <a:endParaRPr lang="en-GB" altLang="el-GR" sz="1400" b="1"/>
          </a:p>
          <a:p>
            <a:pPr eaLnBrk="1" hangingPunct="1">
              <a:spcBef>
                <a:spcPct val="50000"/>
              </a:spcBef>
              <a:buClrTx/>
              <a:buSzTx/>
              <a:buFontTx/>
              <a:buNone/>
            </a:pPr>
            <a:r>
              <a:rPr lang="en-GB" altLang="el-GR" sz="1400" b="1"/>
              <a:t>0</a:t>
            </a:r>
          </a:p>
          <a:p>
            <a:pPr eaLnBrk="1" hangingPunct="1">
              <a:spcBef>
                <a:spcPct val="50000"/>
              </a:spcBef>
              <a:buClrTx/>
              <a:buSzTx/>
              <a:buFontTx/>
              <a:buNone/>
            </a:pPr>
            <a:endParaRPr lang="el-GR" altLang="el-GR" sz="1400" b="1">
              <a:solidFill>
                <a:srgbClr val="000000"/>
              </a:solidFill>
            </a:endParaRPr>
          </a:p>
        </p:txBody>
      </p:sp>
      <p:sp>
        <p:nvSpPr>
          <p:cNvPr id="35845" name="Rectangle 5"/>
          <p:cNvSpPr>
            <a:spLocks noChangeArrowheads="1"/>
          </p:cNvSpPr>
          <p:nvPr/>
        </p:nvSpPr>
        <p:spPr bwMode="auto">
          <a:xfrm>
            <a:off x="1258888" y="2636838"/>
            <a:ext cx="431800" cy="6477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pPr>
            <a:endParaRPr lang="el-GR" altLang="el-GR" sz="1800"/>
          </a:p>
        </p:txBody>
      </p:sp>
      <p:sp>
        <p:nvSpPr>
          <p:cNvPr id="35846" name="AutoShape 6"/>
          <p:cNvSpPr>
            <a:spLocks/>
          </p:cNvSpPr>
          <p:nvPr/>
        </p:nvSpPr>
        <p:spPr bwMode="auto">
          <a:xfrm>
            <a:off x="1979613" y="2636838"/>
            <a:ext cx="287337" cy="647700"/>
          </a:xfrm>
          <a:prstGeom prst="rightBrace">
            <a:avLst>
              <a:gd name="adj1" fmla="val 18785"/>
              <a:gd name="adj2" fmla="val 50000"/>
            </a:avLst>
          </a:prstGeom>
          <a:noFill/>
          <a:ln w="1905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pPr>
            <a:endParaRPr lang="el-GR" altLang="el-GR" sz="1800"/>
          </a:p>
        </p:txBody>
      </p:sp>
      <p:sp>
        <p:nvSpPr>
          <p:cNvPr id="35847" name="Text Box 7"/>
          <p:cNvSpPr txBox="1">
            <a:spLocks noChangeArrowheads="1"/>
          </p:cNvSpPr>
          <p:nvPr/>
        </p:nvSpPr>
        <p:spPr bwMode="auto">
          <a:xfrm>
            <a:off x="2484438" y="2636838"/>
            <a:ext cx="2016125" cy="51752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1400" b="1">
                <a:solidFill>
                  <a:srgbClr val="000000"/>
                </a:solidFill>
              </a:rPr>
              <a:t>Άριστη θερμοκρασία για ωρίμανση</a:t>
            </a:r>
          </a:p>
        </p:txBody>
      </p:sp>
      <p:grpSp>
        <p:nvGrpSpPr>
          <p:cNvPr id="35848" name="Group 8"/>
          <p:cNvGrpSpPr>
            <a:grpSpLocks/>
          </p:cNvGrpSpPr>
          <p:nvPr/>
        </p:nvGrpSpPr>
        <p:grpSpPr bwMode="auto">
          <a:xfrm>
            <a:off x="1042988" y="1052513"/>
            <a:ext cx="1079500" cy="358775"/>
            <a:chOff x="1973" y="709"/>
            <a:chExt cx="680" cy="226"/>
          </a:xfrm>
        </p:grpSpPr>
        <p:sp>
          <p:nvSpPr>
            <p:cNvPr id="35859" name="Line 9"/>
            <p:cNvSpPr>
              <a:spLocks noChangeShapeType="1"/>
            </p:cNvSpPr>
            <p:nvPr/>
          </p:nvSpPr>
          <p:spPr bwMode="auto">
            <a:xfrm>
              <a:off x="1973" y="935"/>
              <a:ext cx="680" cy="0"/>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35860" name="Line 10"/>
            <p:cNvSpPr>
              <a:spLocks noChangeShapeType="1"/>
            </p:cNvSpPr>
            <p:nvPr/>
          </p:nvSpPr>
          <p:spPr bwMode="auto">
            <a:xfrm flipV="1">
              <a:off x="2653" y="709"/>
              <a:ext cx="0" cy="226"/>
            </a:xfrm>
            <a:prstGeom prst="line">
              <a:avLst/>
            </a:prstGeom>
            <a:noFill/>
            <a:ln w="2857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grpSp>
      <p:sp>
        <p:nvSpPr>
          <p:cNvPr id="35849" name="Text Box 11"/>
          <p:cNvSpPr txBox="1">
            <a:spLocks noChangeArrowheads="1"/>
          </p:cNvSpPr>
          <p:nvPr/>
        </p:nvSpPr>
        <p:spPr bwMode="auto">
          <a:xfrm>
            <a:off x="2411413" y="981075"/>
            <a:ext cx="2016125" cy="51752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1400" b="1">
                <a:solidFill>
                  <a:srgbClr val="000000"/>
                </a:solidFill>
              </a:rPr>
              <a:t>Ζημιές από υψηλές θερμοκρασίες</a:t>
            </a:r>
          </a:p>
        </p:txBody>
      </p:sp>
      <p:sp>
        <p:nvSpPr>
          <p:cNvPr id="35850" name="Rectangle 21"/>
          <p:cNvSpPr>
            <a:spLocks noChangeArrowheads="1"/>
          </p:cNvSpPr>
          <p:nvPr/>
        </p:nvSpPr>
        <p:spPr bwMode="auto">
          <a:xfrm>
            <a:off x="1258888" y="5516563"/>
            <a:ext cx="431800" cy="3603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pPr>
            <a:endParaRPr lang="el-GR" altLang="el-GR" sz="1800"/>
          </a:p>
        </p:txBody>
      </p:sp>
      <p:sp>
        <p:nvSpPr>
          <p:cNvPr id="35851" name="Text Box 22"/>
          <p:cNvSpPr txBox="1">
            <a:spLocks noChangeArrowheads="1"/>
          </p:cNvSpPr>
          <p:nvPr/>
        </p:nvSpPr>
        <p:spPr bwMode="auto">
          <a:xfrm>
            <a:off x="5578475" y="1393825"/>
            <a:ext cx="2449513" cy="120015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1800" b="1">
                <a:solidFill>
                  <a:srgbClr val="FF0000"/>
                </a:solidFill>
              </a:rPr>
              <a:t>Προϊόντα ανθεκτικά στις χαμηλές θερμοκρασίες</a:t>
            </a:r>
          </a:p>
        </p:txBody>
      </p:sp>
      <p:sp>
        <p:nvSpPr>
          <p:cNvPr id="35852" name="AutoShape 23"/>
          <p:cNvSpPr>
            <a:spLocks/>
          </p:cNvSpPr>
          <p:nvPr/>
        </p:nvSpPr>
        <p:spPr bwMode="auto">
          <a:xfrm>
            <a:off x="1763713" y="5516563"/>
            <a:ext cx="215900" cy="431800"/>
          </a:xfrm>
          <a:prstGeom prst="rightBrace">
            <a:avLst>
              <a:gd name="adj1" fmla="val 16667"/>
              <a:gd name="adj2" fmla="val 50000"/>
            </a:avLst>
          </a:prstGeom>
          <a:noFill/>
          <a:ln w="1905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pPr>
            <a:endParaRPr lang="el-GR" altLang="el-GR" sz="1800"/>
          </a:p>
        </p:txBody>
      </p:sp>
      <p:sp>
        <p:nvSpPr>
          <p:cNvPr id="35853" name="Line 24"/>
          <p:cNvSpPr>
            <a:spLocks noChangeShapeType="1"/>
          </p:cNvSpPr>
          <p:nvPr/>
        </p:nvSpPr>
        <p:spPr bwMode="auto">
          <a:xfrm>
            <a:off x="1547813" y="5805488"/>
            <a:ext cx="3960812" cy="0"/>
          </a:xfrm>
          <a:prstGeom prst="line">
            <a:avLst/>
          </a:prstGeom>
          <a:noFill/>
          <a:ln w="2857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35854" name="Text Box 25"/>
          <p:cNvSpPr txBox="1">
            <a:spLocks noChangeArrowheads="1"/>
          </p:cNvSpPr>
          <p:nvPr/>
        </p:nvSpPr>
        <p:spPr bwMode="auto">
          <a:xfrm>
            <a:off x="5435600" y="5589588"/>
            <a:ext cx="2592388" cy="51752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1400" b="1">
                <a:solidFill>
                  <a:srgbClr val="000000"/>
                </a:solidFill>
              </a:rPr>
              <a:t>Ιδανική θερμοκρασία συντήρησης - μεταφοράς</a:t>
            </a:r>
          </a:p>
        </p:txBody>
      </p:sp>
    </p:spTree>
    <p:extLst>
      <p:ext uri="{BB962C8B-B14F-4D97-AF65-F5344CB8AC3E}">
        <p14:creationId xmlns:p14="http://schemas.microsoft.com/office/powerpoint/2010/main" val="11017971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1989138"/>
            <a:ext cx="5426075" cy="371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67" name="Text Box 7"/>
          <p:cNvSpPr txBox="1">
            <a:spLocks noChangeArrowheads="1"/>
          </p:cNvSpPr>
          <p:nvPr/>
        </p:nvSpPr>
        <p:spPr bwMode="auto">
          <a:xfrm>
            <a:off x="0" y="692150"/>
            <a:ext cx="91440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1800" b="1">
                <a:solidFill>
                  <a:srgbClr val="FFFF00"/>
                </a:solidFill>
              </a:rPr>
              <a:t>Επίδραση της θερμοκρασίας, στη διατήρηση της ποιότητας προϊόντων ειδών ανθεκτικών στο ψύχος (Α) και ειδών που είναι ευαίσθητα σε χαμηλές θερμοκρασίες (Β)</a:t>
            </a:r>
          </a:p>
        </p:txBody>
      </p:sp>
    </p:spTree>
    <p:extLst>
      <p:ext uri="{BB962C8B-B14F-4D97-AF65-F5344CB8AC3E}">
        <p14:creationId xmlns:p14="http://schemas.microsoft.com/office/powerpoint/2010/main" val="15927287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6"/>
          <p:cNvSpPr txBox="1">
            <a:spLocks noChangeArrowheads="1"/>
          </p:cNvSpPr>
          <p:nvPr/>
        </p:nvSpPr>
        <p:spPr bwMode="auto">
          <a:xfrm>
            <a:off x="827088" y="765175"/>
            <a:ext cx="77057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400" b="1">
                <a:solidFill>
                  <a:srgbClr val="FFFF00"/>
                </a:solidFill>
                <a:latin typeface="Comic Sans MS" pitchFamily="66" charset="0"/>
              </a:rPr>
              <a:t>Ρόλος της θερμοκρασίας στην παραγωγή και δράση του αιθυλενίου</a:t>
            </a:r>
          </a:p>
        </p:txBody>
      </p:sp>
      <p:sp>
        <p:nvSpPr>
          <p:cNvPr id="34819" name="Text Box 7"/>
          <p:cNvSpPr txBox="1">
            <a:spLocks noChangeArrowheads="1"/>
          </p:cNvSpPr>
          <p:nvPr/>
        </p:nvSpPr>
        <p:spPr bwMode="auto">
          <a:xfrm>
            <a:off x="250825" y="1773238"/>
            <a:ext cx="8675688" cy="4894262"/>
          </a:xfrm>
          <a:prstGeom prst="rect">
            <a:avLst/>
          </a:prstGeom>
          <a:ln/>
        </p:spPr>
        <p:style>
          <a:lnRef idx="1">
            <a:schemeClr val="accent2"/>
          </a:lnRef>
          <a:fillRef idx="2">
            <a:schemeClr val="accent2"/>
          </a:fillRef>
          <a:effectRef idx="1">
            <a:schemeClr val="accent2"/>
          </a:effectRef>
          <a:fontRef idx="minor">
            <a:schemeClr val="dk1"/>
          </a:fontRef>
        </p:style>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defRPr/>
            </a:pPr>
            <a:r>
              <a:rPr lang="el-GR" altLang="el-GR" sz="2400" dirty="0" smtClean="0">
                <a:solidFill>
                  <a:srgbClr val="FF0000"/>
                </a:solidFill>
                <a:latin typeface="Comic Sans MS" pitchFamily="66" charset="0"/>
              </a:rPr>
              <a:t>Το αιθυλένιο, το οποίο θεωρείται η ορμόνη ωρίμανσης των φρούτων και ο παράγοντας γηρασμού των οπωροκηπευτικών, ασκεί μεγάλη επίδραση στη </a:t>
            </a:r>
            <a:r>
              <a:rPr lang="el-GR" altLang="el-GR" sz="2400" dirty="0" err="1" smtClean="0">
                <a:solidFill>
                  <a:srgbClr val="FF0000"/>
                </a:solidFill>
                <a:latin typeface="Comic Sans MS" pitchFamily="66" charset="0"/>
              </a:rPr>
              <a:t>συντηρισιμότητα</a:t>
            </a:r>
            <a:r>
              <a:rPr lang="el-GR" altLang="el-GR" sz="2400" dirty="0" smtClean="0">
                <a:solidFill>
                  <a:srgbClr val="FF0000"/>
                </a:solidFill>
                <a:latin typeface="Comic Sans MS" pitchFamily="66" charset="0"/>
              </a:rPr>
              <a:t> των οπωροκηπευτικών προϊόντων. </a:t>
            </a:r>
          </a:p>
          <a:p>
            <a:pPr eaLnBrk="1" hangingPunct="1">
              <a:spcBef>
                <a:spcPct val="0"/>
              </a:spcBef>
              <a:buClrTx/>
              <a:buSzTx/>
              <a:buFontTx/>
              <a:buNone/>
              <a:defRPr/>
            </a:pPr>
            <a:endParaRPr lang="el-GR" altLang="el-GR" sz="2400" dirty="0" smtClean="0">
              <a:solidFill>
                <a:srgbClr val="FF0000"/>
              </a:solidFill>
              <a:latin typeface="Comic Sans MS" pitchFamily="66" charset="0"/>
            </a:endParaRPr>
          </a:p>
          <a:p>
            <a:pPr eaLnBrk="1" hangingPunct="1">
              <a:spcBef>
                <a:spcPct val="0"/>
              </a:spcBef>
              <a:buClrTx/>
              <a:buSzTx/>
              <a:buFontTx/>
              <a:buNone/>
              <a:defRPr/>
            </a:pPr>
            <a:r>
              <a:rPr lang="el-GR" altLang="el-GR" sz="2400" b="1" dirty="0" smtClean="0">
                <a:solidFill>
                  <a:srgbClr val="FF0000"/>
                </a:solidFill>
                <a:latin typeface="Comic Sans MS" pitchFamily="66" charset="0"/>
              </a:rPr>
              <a:t>Διατήρηση σε υψηλές θερμοκρασίες</a:t>
            </a:r>
            <a:r>
              <a:rPr lang="el-GR" altLang="el-GR" sz="2400" dirty="0" smtClean="0">
                <a:solidFill>
                  <a:srgbClr val="FF0000"/>
                </a:solidFill>
                <a:latin typeface="Comic Sans MS" pitchFamily="66" charset="0"/>
              </a:rPr>
              <a:t> αφενός μεν αυξάνει την παραγωγή αιθυλενίου αφετέρου δε διευκολύνει τη δράση του στους φυτικούς ιστούς. </a:t>
            </a:r>
          </a:p>
          <a:p>
            <a:pPr eaLnBrk="1" hangingPunct="1">
              <a:spcBef>
                <a:spcPct val="0"/>
              </a:spcBef>
              <a:buClrTx/>
              <a:buSzTx/>
              <a:buFontTx/>
              <a:buNone/>
              <a:defRPr/>
            </a:pPr>
            <a:endParaRPr lang="el-GR" altLang="el-GR" sz="2400" dirty="0" smtClean="0">
              <a:solidFill>
                <a:srgbClr val="FF0000"/>
              </a:solidFill>
              <a:latin typeface="Comic Sans MS" pitchFamily="66" charset="0"/>
            </a:endParaRPr>
          </a:p>
          <a:p>
            <a:pPr eaLnBrk="1" hangingPunct="1">
              <a:spcBef>
                <a:spcPct val="0"/>
              </a:spcBef>
              <a:buClrTx/>
              <a:buSzTx/>
              <a:buFontTx/>
              <a:buNone/>
              <a:defRPr/>
            </a:pPr>
            <a:r>
              <a:rPr lang="el-GR" altLang="el-GR" sz="2400" b="1" dirty="0" smtClean="0">
                <a:solidFill>
                  <a:srgbClr val="FF0000"/>
                </a:solidFill>
                <a:latin typeface="Comic Sans MS" pitchFamily="66" charset="0"/>
              </a:rPr>
              <a:t>Σε χαμηλές θερμοκρασίες</a:t>
            </a:r>
            <a:r>
              <a:rPr lang="el-GR" altLang="el-GR" sz="2400" dirty="0" smtClean="0">
                <a:solidFill>
                  <a:srgbClr val="FF0000"/>
                </a:solidFill>
                <a:latin typeface="Comic Sans MS" pitchFamily="66" charset="0"/>
              </a:rPr>
              <a:t> μειώνεται δραστικά η παραγωγή του αιθυλενίου, αλλά και οι ιστοί γίνονται λιγότερο ευαίσθητοι στο αιθυλένιο, με συνέπεια οι καρποί να ωριμάζουν με βραδύ ρυθμό και να επιβραδύνεται ο γηρασμός των ιστών. </a:t>
            </a:r>
          </a:p>
        </p:txBody>
      </p:sp>
    </p:spTree>
    <p:extLst>
      <p:ext uri="{BB962C8B-B14F-4D97-AF65-F5344CB8AC3E}">
        <p14:creationId xmlns:p14="http://schemas.microsoft.com/office/powerpoint/2010/main" val="23420106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6"/>
          <p:cNvSpPr txBox="1">
            <a:spLocks noChangeArrowheads="1"/>
          </p:cNvSpPr>
          <p:nvPr/>
        </p:nvSpPr>
        <p:spPr bwMode="auto">
          <a:xfrm>
            <a:off x="827088" y="765175"/>
            <a:ext cx="77057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400" b="1">
                <a:solidFill>
                  <a:srgbClr val="FFFF00"/>
                </a:solidFill>
                <a:latin typeface="Comic Sans MS" pitchFamily="66" charset="0"/>
              </a:rPr>
              <a:t>Ρόλος της θερμοκρασίας στην παραγωγή και δράση του αιθυλενίου</a:t>
            </a:r>
          </a:p>
        </p:txBody>
      </p:sp>
      <p:pic>
        <p:nvPicPr>
          <p:cNvPr id="3891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1916113"/>
            <a:ext cx="7140575" cy="383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66563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6"/>
          <p:cNvSpPr txBox="1">
            <a:spLocks noChangeArrowheads="1"/>
          </p:cNvSpPr>
          <p:nvPr/>
        </p:nvSpPr>
        <p:spPr bwMode="auto">
          <a:xfrm>
            <a:off x="827088" y="765175"/>
            <a:ext cx="73453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400" b="1">
                <a:solidFill>
                  <a:srgbClr val="FFFF00"/>
                </a:solidFill>
                <a:latin typeface="Comic Sans MS" pitchFamily="66" charset="0"/>
              </a:rPr>
              <a:t>Ρόλος της θερμοκρασίας στις απώλειες υγρασίας</a:t>
            </a:r>
          </a:p>
        </p:txBody>
      </p:sp>
      <p:sp>
        <p:nvSpPr>
          <p:cNvPr id="36867" name="Text Box 7"/>
          <p:cNvSpPr txBox="1">
            <a:spLocks noChangeArrowheads="1"/>
          </p:cNvSpPr>
          <p:nvPr/>
        </p:nvSpPr>
        <p:spPr bwMode="auto">
          <a:xfrm>
            <a:off x="0" y="1341438"/>
            <a:ext cx="8893175" cy="5262562"/>
          </a:xfrm>
          <a:prstGeom prst="rect">
            <a:avLst/>
          </a:prstGeom>
          <a:ln/>
        </p:spPr>
        <p:style>
          <a:lnRef idx="1">
            <a:schemeClr val="accent1"/>
          </a:lnRef>
          <a:fillRef idx="3">
            <a:schemeClr val="accent1"/>
          </a:fillRef>
          <a:effectRef idx="2">
            <a:schemeClr val="accent1"/>
          </a:effectRef>
          <a:fontRef idx="minor">
            <a:schemeClr val="lt1"/>
          </a:fontRef>
        </p:style>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defRPr/>
            </a:pPr>
            <a:r>
              <a:rPr lang="el-GR" altLang="el-GR" sz="2400" dirty="0" smtClean="0">
                <a:latin typeface="Comic Sans MS" pitchFamily="66" charset="0"/>
              </a:rPr>
              <a:t>Τα νωπά οπωροκηπευτικά προϊόντα όταν με τη συγκομιδή απομακρύνονται από το μητρικό φυτό, εξακολουθούν να διαπνέουν και χάνουν νερό υπό μορφή υδρατμών. Η </a:t>
            </a:r>
            <a:r>
              <a:rPr lang="el-GR" altLang="el-GR" sz="2400" dirty="0" smtClean="0">
                <a:solidFill>
                  <a:srgbClr val="FF0000"/>
                </a:solidFill>
                <a:latin typeface="Comic Sans MS" pitchFamily="66" charset="0"/>
              </a:rPr>
              <a:t>διαπνοή</a:t>
            </a:r>
            <a:r>
              <a:rPr lang="el-GR" altLang="el-GR" sz="2400" dirty="0" smtClean="0">
                <a:latin typeface="Comic Sans MS" pitchFamily="66" charset="0"/>
              </a:rPr>
              <a:t> είναι αποτέλεσμα της δημιουργίας ελλείμματος τάσεως υδρατμών μεταξύ των μεσοκυττάριων χώρων των ιστών του προϊόντος και του περιβάλλοντος αέρα. </a:t>
            </a:r>
          </a:p>
          <a:p>
            <a:pPr eaLnBrk="1" hangingPunct="1">
              <a:spcBef>
                <a:spcPct val="0"/>
              </a:spcBef>
              <a:buClrTx/>
              <a:buSzTx/>
              <a:buFontTx/>
              <a:buNone/>
              <a:defRPr/>
            </a:pPr>
            <a:endParaRPr lang="el-GR" altLang="el-GR" sz="2400" b="1" dirty="0" smtClean="0">
              <a:solidFill>
                <a:srgbClr val="99FF33"/>
              </a:solidFill>
              <a:latin typeface="Comic Sans MS" pitchFamily="66" charset="0"/>
            </a:endParaRPr>
          </a:p>
          <a:p>
            <a:pPr eaLnBrk="1" hangingPunct="1">
              <a:spcBef>
                <a:spcPct val="0"/>
              </a:spcBef>
              <a:buClrTx/>
              <a:buSzTx/>
              <a:buFontTx/>
              <a:buNone/>
              <a:defRPr/>
            </a:pPr>
            <a:r>
              <a:rPr lang="el-GR" altLang="el-GR" sz="2400" b="1" dirty="0" smtClean="0">
                <a:solidFill>
                  <a:srgbClr val="99FF33"/>
                </a:solidFill>
                <a:latin typeface="Comic Sans MS" pitchFamily="66" charset="0"/>
              </a:rPr>
              <a:t>Σε αέρα με </a:t>
            </a:r>
            <a:r>
              <a:rPr lang="el-GR" altLang="el-GR" sz="2400" b="1" dirty="0" smtClean="0">
                <a:solidFill>
                  <a:srgbClr val="FF0000"/>
                </a:solidFill>
                <a:latin typeface="Comic Sans MS" pitchFamily="66" charset="0"/>
              </a:rPr>
              <a:t>θερμοκρασία 25° </a:t>
            </a:r>
            <a:r>
              <a:rPr lang="en-GB" altLang="el-GR" sz="2400" b="1" dirty="0" smtClean="0">
                <a:solidFill>
                  <a:srgbClr val="FF0000"/>
                </a:solidFill>
                <a:latin typeface="Comic Sans MS" pitchFamily="66" charset="0"/>
              </a:rPr>
              <a:t>C</a:t>
            </a:r>
            <a:r>
              <a:rPr lang="el-GR" altLang="el-GR" sz="2400" b="1" dirty="0" smtClean="0">
                <a:solidFill>
                  <a:srgbClr val="FF0000"/>
                </a:solidFill>
                <a:latin typeface="Comic Sans MS" pitchFamily="66" charset="0"/>
              </a:rPr>
              <a:t> και 30% σχετική υγρασία </a:t>
            </a:r>
            <a:r>
              <a:rPr lang="el-GR" altLang="el-GR" sz="2400" b="1" dirty="0" smtClean="0">
                <a:solidFill>
                  <a:srgbClr val="99FF33"/>
                </a:solidFill>
                <a:latin typeface="Comic Sans MS" pitchFamily="66" charset="0"/>
              </a:rPr>
              <a:t>το προϊόν χάνει 36 φορές περισσότερη υγρασία απ' ότι σε περιβάλλον με 0°</a:t>
            </a:r>
            <a:r>
              <a:rPr lang="en-GB" altLang="el-GR" sz="2400" b="1" dirty="0" smtClean="0">
                <a:solidFill>
                  <a:srgbClr val="99FF33"/>
                </a:solidFill>
                <a:latin typeface="Comic Sans MS" pitchFamily="66" charset="0"/>
              </a:rPr>
              <a:t> C</a:t>
            </a:r>
            <a:r>
              <a:rPr lang="el-GR" altLang="el-GR" sz="2400" b="1" dirty="0" smtClean="0">
                <a:solidFill>
                  <a:srgbClr val="99FF33"/>
                </a:solidFill>
                <a:latin typeface="Comic Sans MS" pitchFamily="66" charset="0"/>
              </a:rPr>
              <a:t> και 90% σχετική υγρασία</a:t>
            </a:r>
            <a:r>
              <a:rPr lang="el-GR" altLang="el-GR" sz="2400" dirty="0" smtClean="0">
                <a:latin typeface="Comic Sans MS" pitchFamily="66" charset="0"/>
              </a:rPr>
              <a:t>. Έτσι η διατήρηση του προϊόντος σε χαμηλή θερμοκρασία περιορίζει δραστικά τις απώλειες υγρασίας και αποφεύγεται η υποβάθμιση της ποιότητας από συρρίκνωση και απώλεια της </a:t>
            </a:r>
            <a:r>
              <a:rPr lang="el-GR" altLang="el-GR" sz="2400" dirty="0" err="1" smtClean="0">
                <a:latin typeface="Comic Sans MS" pitchFamily="66" charset="0"/>
              </a:rPr>
              <a:t>σπαργής</a:t>
            </a:r>
            <a:r>
              <a:rPr lang="el-GR" altLang="el-GR" sz="2400" dirty="0" smtClean="0">
                <a:latin typeface="Comic Sans MS" pitchFamily="66" charset="0"/>
              </a:rPr>
              <a:t> των κυττάρων </a:t>
            </a:r>
          </a:p>
        </p:txBody>
      </p:sp>
    </p:spTree>
    <p:extLst>
      <p:ext uri="{BB962C8B-B14F-4D97-AF65-F5344CB8AC3E}">
        <p14:creationId xmlns:p14="http://schemas.microsoft.com/office/powerpoint/2010/main" val="29417162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73238"/>
            <a:ext cx="2089150" cy="285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2175" y="1773238"/>
            <a:ext cx="4587875" cy="201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4025" y="3933825"/>
            <a:ext cx="3549650" cy="2401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01" name="Rectangle 12"/>
          <p:cNvSpPr>
            <a:spLocks noChangeArrowheads="1"/>
          </p:cNvSpPr>
          <p:nvPr/>
        </p:nvSpPr>
        <p:spPr bwMode="auto">
          <a:xfrm>
            <a:off x="1331913" y="1125538"/>
            <a:ext cx="5976937" cy="519112"/>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0"/>
              </a:spcBef>
              <a:buClrTx/>
              <a:buSzTx/>
              <a:buFontTx/>
              <a:buNone/>
            </a:pPr>
            <a:r>
              <a:rPr lang="el-GR" altLang="el-GR" sz="2800" b="1">
                <a:solidFill>
                  <a:srgbClr val="51F444"/>
                </a:solidFill>
                <a:latin typeface="Comic Sans MS" pitchFamily="66" charset="0"/>
              </a:rPr>
              <a:t>Ψύξη οπωροκηπευτικών</a:t>
            </a:r>
            <a:endParaRPr lang="el-GR" altLang="el-GR" sz="2800" b="1">
              <a:solidFill>
                <a:srgbClr val="FFFF00"/>
              </a:solidFill>
              <a:latin typeface="Comic Sans MS" pitchFamily="66" charset="0"/>
            </a:endParaRPr>
          </a:p>
        </p:txBody>
      </p:sp>
    </p:spTree>
    <p:extLst>
      <p:ext uri="{BB962C8B-B14F-4D97-AF65-F5344CB8AC3E}">
        <p14:creationId xmlns:p14="http://schemas.microsoft.com/office/powerpoint/2010/main" val="3373362349"/>
      </p:ext>
    </p:extLst>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6"/>
          <p:cNvSpPr txBox="1">
            <a:spLocks noChangeArrowheads="1"/>
          </p:cNvSpPr>
          <p:nvPr/>
        </p:nvSpPr>
        <p:spPr bwMode="auto">
          <a:xfrm>
            <a:off x="827088" y="692150"/>
            <a:ext cx="73453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400" b="1">
                <a:solidFill>
                  <a:srgbClr val="FFFF00"/>
                </a:solidFill>
                <a:latin typeface="Comic Sans MS" pitchFamily="66" charset="0"/>
              </a:rPr>
              <a:t>Ρόλος της θερμοκρασίας στις απώλειες υγρασίας</a:t>
            </a:r>
          </a:p>
        </p:txBody>
      </p:sp>
      <p:pic>
        <p:nvPicPr>
          <p:cNvPr id="40963"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2284413"/>
            <a:ext cx="7254875" cy="4573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64" name="Text Box 9"/>
          <p:cNvSpPr txBox="1">
            <a:spLocks noChangeArrowheads="1"/>
          </p:cNvSpPr>
          <p:nvPr/>
        </p:nvSpPr>
        <p:spPr bwMode="auto">
          <a:xfrm>
            <a:off x="468313" y="1341438"/>
            <a:ext cx="8280400" cy="701675"/>
          </a:xfrm>
          <a:prstGeom prst="rect">
            <a:avLst/>
          </a:prstGeom>
          <a:solidFill>
            <a:srgbClr val="FF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000" b="1">
                <a:latin typeface="Arial" charset="0"/>
              </a:rPr>
              <a:t>Διαπνοή: Διατήρηση σε υψηλές θερμοκρασίες προκαλεί αυξημένη διαπνοή με ξήρανση και συρρίκνωση του φλοιού</a:t>
            </a:r>
          </a:p>
        </p:txBody>
      </p:sp>
    </p:spTree>
    <p:extLst>
      <p:ext uri="{BB962C8B-B14F-4D97-AF65-F5344CB8AC3E}">
        <p14:creationId xmlns:p14="http://schemas.microsoft.com/office/powerpoint/2010/main" val="228043776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6"/>
          <p:cNvSpPr txBox="1">
            <a:spLocks noChangeArrowheads="1"/>
          </p:cNvSpPr>
          <p:nvPr/>
        </p:nvSpPr>
        <p:spPr bwMode="auto">
          <a:xfrm>
            <a:off x="827088" y="836613"/>
            <a:ext cx="734536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400" b="1">
                <a:solidFill>
                  <a:srgbClr val="FFFF00"/>
                </a:solidFill>
                <a:latin typeface="Comic Sans MS" pitchFamily="66" charset="0"/>
              </a:rPr>
              <a:t>Ρόλος της θερμοκρασίας στην ανάπτυξη παθογόνων μικροοργανισμών</a:t>
            </a:r>
          </a:p>
        </p:txBody>
      </p:sp>
      <p:sp>
        <p:nvSpPr>
          <p:cNvPr id="38915" name="Text Box 7"/>
          <p:cNvSpPr txBox="1">
            <a:spLocks noChangeArrowheads="1"/>
          </p:cNvSpPr>
          <p:nvPr/>
        </p:nvSpPr>
        <p:spPr bwMode="auto">
          <a:xfrm>
            <a:off x="250825" y="1989138"/>
            <a:ext cx="8675688" cy="3743325"/>
          </a:xfrm>
          <a:prstGeom prst="rect">
            <a:avLst/>
          </a:prstGeom>
          <a:ln/>
        </p:spPr>
        <p:style>
          <a:lnRef idx="2">
            <a:schemeClr val="dk1">
              <a:shade val="50000"/>
            </a:schemeClr>
          </a:lnRef>
          <a:fillRef idx="1">
            <a:schemeClr val="dk1"/>
          </a:fillRef>
          <a:effectRef idx="0">
            <a:schemeClr val="dk1"/>
          </a:effectRef>
          <a:fontRef idx="minor">
            <a:schemeClr val="lt1"/>
          </a:fontRef>
        </p:style>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defRPr/>
            </a:pPr>
            <a:r>
              <a:rPr lang="el-GR" altLang="el-GR" sz="2400" b="1" dirty="0" smtClean="0">
                <a:solidFill>
                  <a:srgbClr val="99FF33"/>
                </a:solidFill>
                <a:latin typeface="Comic Sans MS" pitchFamily="66" charset="0"/>
              </a:rPr>
              <a:t>Καθοριστικός παράγοντας στην ανάπτυξη και των παθογόνων μικροοργανισμών είναι η θερμοκρασία που επηρεάζει το μεταβολισμό τους με τον ίδιο τρόπο που επηρεάζει και τα φυτικά προϊόντα</a:t>
            </a:r>
            <a:r>
              <a:rPr lang="el-GR" altLang="el-GR" sz="2400" dirty="0" smtClean="0">
                <a:latin typeface="Comic Sans MS" pitchFamily="66" charset="0"/>
              </a:rPr>
              <a:t>. Μερικοί από τους παθογόνους οργανισμούς που μπορούν να προξενήσουν σοβαρές ζημιές σε υψηλές θερμοκρασίες δεν αναπτύσσονται καθόλου σε χαμηλές θερμοκρασία. Άλλοι μικροοργανισμοί εξακολουθούν την αύξηση τους και σε χαμηλές θερμοκρασίες αλλά με περιορισμένη δραστηριότητα ακόμα και σε θερμοκρασία κοντά στους 0° </a:t>
            </a:r>
            <a:r>
              <a:rPr lang="en-GB" altLang="el-GR" sz="2400" dirty="0" smtClean="0">
                <a:latin typeface="Comic Sans MS" pitchFamily="66" charset="0"/>
              </a:rPr>
              <a:t>C</a:t>
            </a:r>
            <a:r>
              <a:rPr lang="el-GR" altLang="el-GR" sz="2400" dirty="0" smtClean="0">
                <a:latin typeface="Comic Sans MS" pitchFamily="66" charset="0"/>
              </a:rPr>
              <a:t> </a:t>
            </a:r>
          </a:p>
        </p:txBody>
      </p:sp>
    </p:spTree>
    <p:extLst>
      <p:ext uri="{BB962C8B-B14F-4D97-AF65-F5344CB8AC3E}">
        <p14:creationId xmlns:p14="http://schemas.microsoft.com/office/powerpoint/2010/main" val="31560500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6"/>
          <p:cNvSpPr txBox="1">
            <a:spLocks noChangeArrowheads="1"/>
          </p:cNvSpPr>
          <p:nvPr/>
        </p:nvSpPr>
        <p:spPr bwMode="auto">
          <a:xfrm>
            <a:off x="395288" y="836613"/>
            <a:ext cx="8280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400" b="1">
                <a:solidFill>
                  <a:srgbClr val="FFFF00"/>
                </a:solidFill>
                <a:latin typeface="Comic Sans MS" pitchFamily="66" charset="0"/>
              </a:rPr>
              <a:t>Ρόλος της θερμοκρασίας στην ανάπτυξη παθογόνων μικροοργανισμών, (</a:t>
            </a:r>
            <a:r>
              <a:rPr lang="el-GR" altLang="el-GR" sz="2000" b="1" i="1">
                <a:latin typeface="Comic Sans MS" pitchFamily="66" charset="0"/>
              </a:rPr>
              <a:t>ανάπτυξη βοτρύτη σε κρεμμύδι</a:t>
            </a:r>
            <a:r>
              <a:rPr lang="el-GR" altLang="el-GR" sz="2400" b="1">
                <a:solidFill>
                  <a:srgbClr val="FFFF00"/>
                </a:solidFill>
                <a:latin typeface="Comic Sans MS" pitchFamily="66" charset="0"/>
              </a:rPr>
              <a:t>)</a:t>
            </a:r>
          </a:p>
        </p:txBody>
      </p:sp>
      <p:pic>
        <p:nvPicPr>
          <p:cNvPr id="43011"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213" y="1700213"/>
            <a:ext cx="34290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48547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6"/>
          <p:cNvSpPr txBox="1">
            <a:spLocks noChangeArrowheads="1"/>
          </p:cNvSpPr>
          <p:nvPr/>
        </p:nvSpPr>
        <p:spPr bwMode="auto">
          <a:xfrm>
            <a:off x="395288" y="836613"/>
            <a:ext cx="8280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400" b="1">
                <a:solidFill>
                  <a:srgbClr val="FFFF00"/>
                </a:solidFill>
                <a:latin typeface="Comic Sans MS" pitchFamily="66" charset="0"/>
              </a:rPr>
              <a:t>Ρόλος της θερμοκρασίας στην ανάπτυξη παθογόνων μικροοργανισμών, (</a:t>
            </a:r>
            <a:r>
              <a:rPr lang="el-GR" altLang="el-GR" sz="2000" b="1" i="1">
                <a:latin typeface="Comic Sans MS" pitchFamily="66" charset="0"/>
              </a:rPr>
              <a:t>ανάπτυξη βοτρύτη σε φράουλες</a:t>
            </a:r>
            <a:r>
              <a:rPr lang="el-GR" altLang="el-GR" sz="2400" b="1">
                <a:solidFill>
                  <a:srgbClr val="FFFF00"/>
                </a:solidFill>
                <a:latin typeface="Comic Sans MS" pitchFamily="66" charset="0"/>
              </a:rPr>
              <a:t>)</a:t>
            </a:r>
          </a:p>
        </p:txBody>
      </p:sp>
      <p:pic>
        <p:nvPicPr>
          <p:cNvPr id="44035"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700213"/>
            <a:ext cx="7777162" cy="496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70119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6"/>
          <p:cNvSpPr txBox="1">
            <a:spLocks noChangeArrowheads="1"/>
          </p:cNvSpPr>
          <p:nvPr/>
        </p:nvSpPr>
        <p:spPr bwMode="auto">
          <a:xfrm>
            <a:off x="395288" y="836613"/>
            <a:ext cx="8280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400" b="1">
                <a:solidFill>
                  <a:srgbClr val="FFFF00"/>
                </a:solidFill>
                <a:latin typeface="Comic Sans MS" pitchFamily="66" charset="0"/>
              </a:rPr>
              <a:t>Ρόλος της θερμοκρασίας στην ανάπτυξη παθογόνων μικροοργανισμών, (</a:t>
            </a:r>
            <a:r>
              <a:rPr lang="el-GR" altLang="el-GR" sz="2000" b="1" i="1">
                <a:latin typeface="Comic Sans MS" pitchFamily="66" charset="0"/>
              </a:rPr>
              <a:t>ανάπτυξη βοτρύτη σε σταφύλια</a:t>
            </a:r>
            <a:r>
              <a:rPr lang="el-GR" altLang="el-GR" sz="2400" b="1">
                <a:solidFill>
                  <a:srgbClr val="FFFF00"/>
                </a:solidFill>
                <a:latin typeface="Comic Sans MS" pitchFamily="66" charset="0"/>
              </a:rPr>
              <a:t>)</a:t>
            </a:r>
          </a:p>
        </p:txBody>
      </p:sp>
      <p:pic>
        <p:nvPicPr>
          <p:cNvPr id="45059"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844675"/>
            <a:ext cx="7467600" cy="455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54900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6"/>
          <p:cNvSpPr txBox="1">
            <a:spLocks noChangeArrowheads="1"/>
          </p:cNvSpPr>
          <p:nvPr/>
        </p:nvSpPr>
        <p:spPr bwMode="auto">
          <a:xfrm>
            <a:off x="395288" y="692150"/>
            <a:ext cx="8280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400" b="1">
                <a:solidFill>
                  <a:srgbClr val="FFFF00"/>
                </a:solidFill>
                <a:latin typeface="Comic Sans MS" pitchFamily="66" charset="0"/>
              </a:rPr>
              <a:t>Ρόλος της θερμοκρασίας στην ανάπτυξη παθογόνων μικροοργανισμών, (</a:t>
            </a:r>
            <a:r>
              <a:rPr lang="el-GR" altLang="el-GR" sz="2000" b="1" i="1">
                <a:latin typeface="Comic Sans MS" pitchFamily="66" charset="0"/>
              </a:rPr>
              <a:t>ανάπτυξη βοτρύτη σε σταφύλια</a:t>
            </a:r>
            <a:r>
              <a:rPr lang="el-GR" altLang="el-GR" sz="2400" b="1">
                <a:solidFill>
                  <a:srgbClr val="FFFF00"/>
                </a:solidFill>
                <a:latin typeface="Comic Sans MS" pitchFamily="66" charset="0"/>
              </a:rPr>
              <a:t>)</a:t>
            </a:r>
          </a:p>
        </p:txBody>
      </p:sp>
      <p:pic>
        <p:nvPicPr>
          <p:cNvPr id="46083"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1687513"/>
            <a:ext cx="6877050" cy="5170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37993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6"/>
          <p:cNvSpPr txBox="1">
            <a:spLocks noChangeArrowheads="1"/>
          </p:cNvSpPr>
          <p:nvPr/>
        </p:nvSpPr>
        <p:spPr bwMode="auto">
          <a:xfrm>
            <a:off x="395288" y="692150"/>
            <a:ext cx="8280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400" b="1">
                <a:solidFill>
                  <a:srgbClr val="FFFF00"/>
                </a:solidFill>
                <a:latin typeface="Comic Sans MS" pitchFamily="66" charset="0"/>
              </a:rPr>
              <a:t>Ρόλος της θερμοκρασίας στην ανάπτυξη παθογόνων μικροοργανισμών, (</a:t>
            </a:r>
            <a:r>
              <a:rPr lang="el-GR" altLang="el-GR" sz="2000" b="1" i="1">
                <a:latin typeface="Comic Sans MS" pitchFamily="66" charset="0"/>
              </a:rPr>
              <a:t>σήψη σε μήλα</a:t>
            </a:r>
            <a:r>
              <a:rPr lang="el-GR" altLang="el-GR" sz="2400" b="1">
                <a:solidFill>
                  <a:srgbClr val="FFFF00"/>
                </a:solidFill>
                <a:latin typeface="Comic Sans MS" pitchFamily="66" charset="0"/>
              </a:rPr>
              <a:t>)</a:t>
            </a:r>
          </a:p>
        </p:txBody>
      </p:sp>
      <p:pic>
        <p:nvPicPr>
          <p:cNvPr id="47107"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628775"/>
            <a:ext cx="7373938" cy="4840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079166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6"/>
          <p:cNvSpPr txBox="1">
            <a:spLocks noChangeArrowheads="1"/>
          </p:cNvSpPr>
          <p:nvPr/>
        </p:nvSpPr>
        <p:spPr bwMode="auto">
          <a:xfrm>
            <a:off x="827088" y="981075"/>
            <a:ext cx="734536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400" b="1">
                <a:solidFill>
                  <a:srgbClr val="FFFF00"/>
                </a:solidFill>
                <a:latin typeface="Comic Sans MS" pitchFamily="66" charset="0"/>
              </a:rPr>
              <a:t>Ρόλος της θερμοκρασίας στην αντιμετώπιση ζημιών από μηχανικές βλάβες</a:t>
            </a:r>
          </a:p>
        </p:txBody>
      </p:sp>
      <p:sp>
        <p:nvSpPr>
          <p:cNvPr id="45059" name="Text Box 7"/>
          <p:cNvSpPr txBox="1">
            <a:spLocks noChangeArrowheads="1"/>
          </p:cNvSpPr>
          <p:nvPr/>
        </p:nvSpPr>
        <p:spPr bwMode="auto">
          <a:xfrm>
            <a:off x="250825" y="1989138"/>
            <a:ext cx="8675688" cy="3786187"/>
          </a:xfrm>
          <a:prstGeom prst="rect">
            <a:avLst/>
          </a:prstGeom>
          <a:ln/>
        </p:spPr>
        <p:style>
          <a:lnRef idx="1">
            <a:schemeClr val="accent3"/>
          </a:lnRef>
          <a:fillRef idx="3">
            <a:schemeClr val="accent3"/>
          </a:fillRef>
          <a:effectRef idx="2">
            <a:schemeClr val="accent3"/>
          </a:effectRef>
          <a:fontRef idx="minor">
            <a:schemeClr val="lt1"/>
          </a:fontRef>
        </p:style>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defRPr/>
            </a:pPr>
            <a:r>
              <a:rPr lang="el-GR" altLang="el-GR" sz="2400" dirty="0" smtClean="0">
                <a:latin typeface="Comic Sans MS" pitchFamily="66" charset="0"/>
              </a:rPr>
              <a:t>Μηχανικές ζημιές και τραυματισμοί από απρόσεκτους χειρισμούς μπορούν να συμβούν στα διάφορα στάδια της διακίνησης του προϊόντος και σε διαφορετικές θερμοκρασίες. </a:t>
            </a:r>
            <a:r>
              <a:rPr lang="el-GR" altLang="el-GR" sz="2400" b="1" dirty="0" smtClean="0">
                <a:solidFill>
                  <a:srgbClr val="99FF33"/>
                </a:solidFill>
                <a:latin typeface="Comic Sans MS" pitchFamily="66" charset="0"/>
              </a:rPr>
              <a:t>Το μέγεθος όμως της ζημιάς, εξαρτάται από τη θερμοκρασία του προϊόντος</a:t>
            </a:r>
            <a:r>
              <a:rPr lang="el-GR" altLang="el-GR" sz="2400" dirty="0" smtClean="0">
                <a:latin typeface="Comic Sans MS" pitchFamily="66" charset="0"/>
              </a:rPr>
              <a:t>. Με τους τραυματισμούς συνήθως παράγεται αιθυλένιο που μπορεί να επιταχύνει την αναπνοή, την ωρίμανση και το γηρασμό του προϊόντος. </a:t>
            </a:r>
            <a:r>
              <a:rPr lang="el-GR" altLang="el-GR" sz="2400" b="1" dirty="0" smtClean="0">
                <a:solidFill>
                  <a:srgbClr val="99FF33"/>
                </a:solidFill>
                <a:latin typeface="Comic Sans MS" pitchFamily="66" charset="0"/>
              </a:rPr>
              <a:t>Η γρήγορη μείωση της θερμοκρασίας και η διατήρηση της στο σωστό επίπεδο ελαχιστοποιεί τις δυσμενείς επιδράσεις του τραυματισμού. </a:t>
            </a:r>
          </a:p>
        </p:txBody>
      </p:sp>
    </p:spTree>
    <p:extLst>
      <p:ext uri="{BB962C8B-B14F-4D97-AF65-F5344CB8AC3E}">
        <p14:creationId xmlns:p14="http://schemas.microsoft.com/office/powerpoint/2010/main" val="35793718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6"/>
          <p:cNvSpPr txBox="1">
            <a:spLocks noChangeArrowheads="1"/>
          </p:cNvSpPr>
          <p:nvPr/>
        </p:nvSpPr>
        <p:spPr bwMode="auto">
          <a:xfrm>
            <a:off x="900113" y="836613"/>
            <a:ext cx="73453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400" b="1">
                <a:solidFill>
                  <a:srgbClr val="FFFF00"/>
                </a:solidFill>
                <a:latin typeface="Comic Sans MS" pitchFamily="66" charset="0"/>
              </a:rPr>
              <a:t>Ταχύτητα ψύξης</a:t>
            </a:r>
          </a:p>
        </p:txBody>
      </p:sp>
      <p:sp>
        <p:nvSpPr>
          <p:cNvPr id="49155" name="Text Box 7"/>
          <p:cNvSpPr txBox="1">
            <a:spLocks noChangeArrowheads="1"/>
          </p:cNvSpPr>
          <p:nvPr/>
        </p:nvSpPr>
        <p:spPr bwMode="auto">
          <a:xfrm>
            <a:off x="323850" y="1289050"/>
            <a:ext cx="8675688" cy="556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pPr>
            <a:r>
              <a:rPr lang="el-GR" altLang="el-GR" sz="2400" b="1">
                <a:solidFill>
                  <a:srgbClr val="99FF33"/>
                </a:solidFill>
                <a:latin typeface="Comic Sans MS" pitchFamily="66" charset="0"/>
              </a:rPr>
              <a:t>Τα περισσότερα οπωροκηπευτικά προϊόντα διατηρούνται καλύτερα αν αμέσως μετά τη συγκομιδή τους ψύχονται χωρίς καθυστέρηση</a:t>
            </a:r>
            <a:r>
              <a:rPr lang="el-GR" altLang="el-GR" sz="2400">
                <a:latin typeface="Comic Sans MS" pitchFamily="66" charset="0"/>
              </a:rPr>
              <a:t>.  Τα πιο ευπαθή προϊόντα, όπως η φράουλα και τα σύκα, υποβαθμίζονται ταχύτατα αν δεν ψυχθούν αμέσως μετά τη συγκομιδή τους. </a:t>
            </a:r>
            <a:r>
              <a:rPr lang="el-GR" altLang="el-GR" sz="2400" b="1">
                <a:solidFill>
                  <a:srgbClr val="99FF33"/>
                </a:solidFill>
                <a:latin typeface="Comic Sans MS" pitchFamily="66" charset="0"/>
              </a:rPr>
              <a:t>Η υποβάθμιση που σχετίζεται με τη θερμοκρασία είναι συνάρτηση του συνολικού χρόνου που εκτίθεται το προϊόν σε υψηλές θερμοκρασίες</a:t>
            </a:r>
            <a:r>
              <a:rPr lang="el-GR" altLang="el-GR" sz="2400">
                <a:latin typeface="Comic Sans MS" pitchFamily="66" charset="0"/>
              </a:rPr>
              <a:t>.</a:t>
            </a:r>
          </a:p>
          <a:p>
            <a:pPr eaLnBrk="1" hangingPunct="1">
              <a:spcBef>
                <a:spcPct val="0"/>
              </a:spcBef>
              <a:buClrTx/>
              <a:buSzTx/>
              <a:buFontTx/>
              <a:buNone/>
            </a:pPr>
            <a:r>
              <a:rPr lang="el-GR" altLang="el-GR" sz="2400">
                <a:latin typeface="Comic Sans MS" pitchFamily="66" charset="0"/>
              </a:rPr>
              <a:t>Ορισμένα προϊόντα που είναι ευαίσθητα στους μωλωπισμούς (μήλα) ή παρουσιάζουν ευαισθησία σε προσβολές από μύκητες, που εισέρχονται από τα σημεία αποκοπής του καρπού, συνιστάται να παραμείνουν για ένα ή δυο 24ωρα σε θερμοκρασία περιβάλ­λοντος (18°- 20° </a:t>
            </a:r>
            <a:r>
              <a:rPr lang="el-GR" altLang="el-GR" sz="2400" i="1">
                <a:latin typeface="Comic Sans MS" pitchFamily="66" charset="0"/>
              </a:rPr>
              <a:t>ϋ) </a:t>
            </a:r>
            <a:r>
              <a:rPr lang="el-GR" altLang="el-GR" sz="2400">
                <a:latin typeface="Comic Sans MS" pitchFamily="66" charset="0"/>
              </a:rPr>
              <a:t>σε αεριζόμενο χώρο για να σχηματισθεί αφοριστικός ιστός που βοηθά την επούλωση των πληγών </a:t>
            </a:r>
          </a:p>
        </p:txBody>
      </p:sp>
    </p:spTree>
    <p:extLst>
      <p:ext uri="{BB962C8B-B14F-4D97-AF65-F5344CB8AC3E}">
        <p14:creationId xmlns:p14="http://schemas.microsoft.com/office/powerpoint/2010/main" val="4649714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6"/>
          <p:cNvSpPr txBox="1">
            <a:spLocks noChangeArrowheads="1"/>
          </p:cNvSpPr>
          <p:nvPr/>
        </p:nvSpPr>
        <p:spPr bwMode="auto">
          <a:xfrm>
            <a:off x="900113" y="765175"/>
            <a:ext cx="73453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400" b="1">
                <a:solidFill>
                  <a:srgbClr val="FFFF00"/>
                </a:solidFill>
                <a:latin typeface="Comic Sans MS" pitchFamily="66" charset="0"/>
              </a:rPr>
              <a:t>Πρόψυξη και συντήρηση με ψύξη</a:t>
            </a:r>
          </a:p>
        </p:txBody>
      </p:sp>
      <p:sp>
        <p:nvSpPr>
          <p:cNvPr id="47107" name="Text Box 7"/>
          <p:cNvSpPr txBox="1">
            <a:spLocks noChangeArrowheads="1"/>
          </p:cNvSpPr>
          <p:nvPr/>
        </p:nvSpPr>
        <p:spPr bwMode="auto">
          <a:xfrm>
            <a:off x="250825" y="1268413"/>
            <a:ext cx="8675688" cy="5632450"/>
          </a:xfrm>
          <a:prstGeom prst="rect">
            <a:avLst/>
          </a:prstGeom>
          <a:ln/>
        </p:spPr>
        <p:style>
          <a:lnRef idx="3">
            <a:schemeClr val="lt1"/>
          </a:lnRef>
          <a:fillRef idx="1">
            <a:schemeClr val="accent2"/>
          </a:fillRef>
          <a:effectRef idx="1">
            <a:schemeClr val="accent2"/>
          </a:effectRef>
          <a:fontRef idx="minor">
            <a:schemeClr val="lt1"/>
          </a:fontRef>
        </p:style>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defRPr/>
            </a:pPr>
            <a:r>
              <a:rPr lang="el-GR" altLang="el-GR" sz="2400" b="1" dirty="0" smtClean="0">
                <a:solidFill>
                  <a:srgbClr val="99FF33"/>
                </a:solidFill>
                <a:latin typeface="Comic Sans MS" pitchFamily="66" charset="0"/>
              </a:rPr>
              <a:t>Η πρόψυξη και η συντήρηση με ψύξη είναι δυο διαφορετικές εργασίες κατά τη μεταχείριση των νωπών οπωροκηπευτικών προϊόντων και έχουν διαφορετικές απαιτήσεις σε ψυκτικό φορτίο</a:t>
            </a:r>
            <a:r>
              <a:rPr lang="el-GR" altLang="el-GR" sz="2400" dirty="0" smtClean="0">
                <a:latin typeface="Comic Sans MS" pitchFamily="66" charset="0"/>
              </a:rPr>
              <a:t>. Για τα αχλάδια π.χ. το ψυκτικό φορτίο που χρειάζεται για την πρόψυξη σε 24 ώρες είναι περίπου 100 φορές μεγαλύτερο απ' ότι το φορτίο που χρειάζεται για διατήρηση της θερμοκρασίας για τη συντήρηση στο ίδιο χρονικό διάστημα. Κατά τη διάρκεια της </a:t>
            </a:r>
            <a:r>
              <a:rPr lang="el-GR" altLang="el-GR" sz="2400" dirty="0" err="1" smtClean="0">
                <a:latin typeface="Comic Sans MS" pitchFamily="66" charset="0"/>
              </a:rPr>
              <a:t>πρόψυξης</a:t>
            </a:r>
            <a:r>
              <a:rPr lang="el-GR" altLang="el-GR" sz="2400" dirty="0" smtClean="0">
                <a:latin typeface="Comic Sans MS" pitchFamily="66" charset="0"/>
              </a:rPr>
              <a:t> μεγάλες ταχύτητες αέρα στον χώρο δεν αυξάνουν τις απώλειες υγρασίας καθώς μειώνεται η θερμοκρασία του προϊόντος. Αν όμως κατά τη συντήρηση παρατηρηθούν μεγάλες ταχύτητες αέρα, οι απώλειες υγρασίας είναι μεγάλες και η διατήρηση της σχετικής υγρασίας κατά τη συντήρηση σε υψηλά επίπεδα είναι αναγκαία, για αποφυγή των απωλειών υγρασίας.</a:t>
            </a:r>
          </a:p>
        </p:txBody>
      </p:sp>
    </p:spTree>
    <p:extLst>
      <p:ext uri="{BB962C8B-B14F-4D97-AF65-F5344CB8AC3E}">
        <p14:creationId xmlns:p14="http://schemas.microsoft.com/office/powerpoint/2010/main" val="1207461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10"/>
          <p:cNvSpPr txBox="1">
            <a:spLocks noChangeArrowheads="1"/>
          </p:cNvSpPr>
          <p:nvPr/>
        </p:nvSpPr>
        <p:spPr bwMode="auto">
          <a:xfrm>
            <a:off x="395288" y="1484313"/>
            <a:ext cx="8208962" cy="5262562"/>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defRPr/>
            </a:pPr>
            <a:r>
              <a:rPr lang="el-GR" altLang="el-GR" sz="2800" dirty="0" smtClean="0">
                <a:solidFill>
                  <a:srgbClr val="FF0000"/>
                </a:solidFill>
                <a:latin typeface="Comic Sans MS" pitchFamily="66" charset="0"/>
              </a:rPr>
              <a:t>Τα οπωροκηπευτικά προϊόντα αμέσως μετά τη συγκομιδή τους πρέπει να ψυχθούν για να διατηρηθεί η ποιότητα τους σε ικανοποιητικά επίπεδα, έτσι ώστε να είναι δυνατή η εμπορία τους για μεγάλο χρονικό διάστημα</a:t>
            </a:r>
            <a:r>
              <a:rPr lang="el-GR" altLang="el-GR" sz="2800" dirty="0" smtClean="0">
                <a:latin typeface="Comic Sans MS" pitchFamily="66" charset="0"/>
              </a:rPr>
              <a:t>.</a:t>
            </a:r>
          </a:p>
          <a:p>
            <a:pPr eaLnBrk="1" hangingPunct="1">
              <a:spcBef>
                <a:spcPct val="50000"/>
              </a:spcBef>
              <a:defRPr/>
            </a:pPr>
            <a:r>
              <a:rPr lang="el-GR" altLang="el-GR" sz="2800" dirty="0" smtClean="0">
                <a:solidFill>
                  <a:srgbClr val="FF0000"/>
                </a:solidFill>
                <a:latin typeface="Comic Sans MS" pitchFamily="66" charset="0"/>
              </a:rPr>
              <a:t>Με την ψύξη </a:t>
            </a:r>
            <a:r>
              <a:rPr lang="el-GR" altLang="el-GR" sz="2800" b="1" dirty="0" smtClean="0">
                <a:solidFill>
                  <a:srgbClr val="99FF33"/>
                </a:solidFill>
                <a:latin typeface="Comic Sans MS" pitchFamily="66" charset="0"/>
              </a:rPr>
              <a:t>επιβραδύνονται οι </a:t>
            </a:r>
            <a:r>
              <a:rPr lang="el-GR" altLang="el-GR" sz="2800" b="1" dirty="0" err="1" smtClean="0">
                <a:solidFill>
                  <a:srgbClr val="99FF33"/>
                </a:solidFill>
                <a:latin typeface="Comic Sans MS" pitchFamily="66" charset="0"/>
              </a:rPr>
              <a:t>ενζυματικές</a:t>
            </a:r>
            <a:r>
              <a:rPr lang="el-GR" altLang="el-GR" sz="2800" b="1" dirty="0" smtClean="0">
                <a:solidFill>
                  <a:srgbClr val="99FF33"/>
                </a:solidFill>
                <a:latin typeface="Comic Sans MS" pitchFamily="66" charset="0"/>
              </a:rPr>
              <a:t> αντιδράσεις</a:t>
            </a:r>
            <a:r>
              <a:rPr lang="el-GR" altLang="el-GR" sz="2800" dirty="0" smtClean="0">
                <a:latin typeface="Comic Sans MS" pitchFamily="66" charset="0"/>
              </a:rPr>
              <a:t> και </a:t>
            </a:r>
            <a:r>
              <a:rPr lang="el-GR" altLang="el-GR" sz="2800" b="1" dirty="0" smtClean="0">
                <a:solidFill>
                  <a:srgbClr val="99FF33"/>
                </a:solidFill>
                <a:latin typeface="Comic Sans MS" pitchFamily="66" charset="0"/>
              </a:rPr>
              <a:t>κυρίως η αναπνοή και η ωρίμανση</a:t>
            </a:r>
            <a:r>
              <a:rPr lang="el-GR" altLang="el-GR" sz="2800" dirty="0" smtClean="0">
                <a:latin typeface="Comic Sans MS" pitchFamily="66" charset="0"/>
              </a:rPr>
              <a:t>, </a:t>
            </a:r>
            <a:r>
              <a:rPr lang="el-GR" altLang="el-GR" sz="2800" b="1" dirty="0" smtClean="0">
                <a:solidFill>
                  <a:srgbClr val="99FF33"/>
                </a:solidFill>
                <a:latin typeface="Comic Sans MS" pitchFamily="66" charset="0"/>
              </a:rPr>
              <a:t>περιορίζονται οι απώλειες υγρασίας</a:t>
            </a:r>
            <a:r>
              <a:rPr lang="el-GR" altLang="el-GR" sz="2800" dirty="0" smtClean="0">
                <a:latin typeface="Comic Sans MS" pitchFamily="66" charset="0"/>
              </a:rPr>
              <a:t> </a:t>
            </a:r>
            <a:r>
              <a:rPr lang="el-GR" altLang="el-GR" sz="2800" dirty="0" smtClean="0">
                <a:solidFill>
                  <a:srgbClr val="FF0000"/>
                </a:solidFill>
                <a:latin typeface="Comic Sans MS" pitchFamily="66" charset="0"/>
              </a:rPr>
              <a:t>από τη διαπνοή και </a:t>
            </a:r>
            <a:r>
              <a:rPr lang="el-GR" altLang="el-GR" sz="2800" b="1" dirty="0" smtClean="0">
                <a:solidFill>
                  <a:srgbClr val="99FF33"/>
                </a:solidFill>
                <a:latin typeface="Comic Sans MS" pitchFamily="66" charset="0"/>
              </a:rPr>
              <a:t>μειώνεται η ανάπτυξη παθογόνων οργανισμών</a:t>
            </a:r>
            <a:r>
              <a:rPr lang="en-US" altLang="el-GR" sz="2800" b="1" dirty="0" smtClean="0">
                <a:solidFill>
                  <a:srgbClr val="99FF33"/>
                </a:solidFill>
                <a:latin typeface="Comic Sans MS" pitchFamily="66" charset="0"/>
              </a:rPr>
              <a:t>.</a:t>
            </a:r>
          </a:p>
          <a:p>
            <a:pPr eaLnBrk="1" hangingPunct="1">
              <a:spcBef>
                <a:spcPct val="50000"/>
              </a:spcBef>
              <a:defRPr/>
            </a:pPr>
            <a:r>
              <a:rPr lang="el-GR" altLang="el-GR" sz="2800" dirty="0" smtClean="0">
                <a:latin typeface="Comic Sans MS" pitchFamily="66" charset="0"/>
              </a:rPr>
              <a:t>.</a:t>
            </a:r>
          </a:p>
        </p:txBody>
      </p:sp>
      <p:sp>
        <p:nvSpPr>
          <p:cNvPr id="5123" name="Text Box 11"/>
          <p:cNvSpPr txBox="1">
            <a:spLocks noChangeArrowheads="1"/>
          </p:cNvSpPr>
          <p:nvPr/>
        </p:nvSpPr>
        <p:spPr bwMode="auto">
          <a:xfrm>
            <a:off x="755650" y="908050"/>
            <a:ext cx="7345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400" b="1">
                <a:solidFill>
                  <a:srgbClr val="FFFF00"/>
                </a:solidFill>
                <a:latin typeface="Comic Sans MS" pitchFamily="66" charset="0"/>
              </a:rPr>
              <a:t>Γενικά για την ψύξη των προϊόντων</a:t>
            </a:r>
          </a:p>
        </p:txBody>
      </p:sp>
    </p:spTree>
    <p:extLst>
      <p:ext uri="{BB962C8B-B14F-4D97-AF65-F5344CB8AC3E}">
        <p14:creationId xmlns:p14="http://schemas.microsoft.com/office/powerpoint/2010/main" val="55490786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6"/>
          <p:cNvSpPr txBox="1">
            <a:spLocks noChangeArrowheads="1"/>
          </p:cNvSpPr>
          <p:nvPr/>
        </p:nvSpPr>
        <p:spPr bwMode="auto">
          <a:xfrm>
            <a:off x="684213" y="765175"/>
            <a:ext cx="73453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400" b="1">
                <a:solidFill>
                  <a:srgbClr val="FFFF00"/>
                </a:solidFill>
                <a:latin typeface="Comic Sans MS" pitchFamily="66" charset="0"/>
              </a:rPr>
              <a:t>Πρόψυξη</a:t>
            </a:r>
          </a:p>
        </p:txBody>
      </p:sp>
      <p:sp>
        <p:nvSpPr>
          <p:cNvPr id="48131" name="Text Box 7"/>
          <p:cNvSpPr txBox="1">
            <a:spLocks noChangeArrowheads="1"/>
          </p:cNvSpPr>
          <p:nvPr/>
        </p:nvSpPr>
        <p:spPr bwMode="auto">
          <a:xfrm>
            <a:off x="0" y="1268413"/>
            <a:ext cx="8675688" cy="4838700"/>
          </a:xfrm>
          <a:prstGeom prst="rect">
            <a:avLst/>
          </a:prstGeom>
          <a:ln/>
        </p:spPr>
        <p:style>
          <a:lnRef idx="1">
            <a:schemeClr val="accent1"/>
          </a:lnRef>
          <a:fillRef idx="3">
            <a:schemeClr val="accent1"/>
          </a:fillRef>
          <a:effectRef idx="2">
            <a:schemeClr val="accent1"/>
          </a:effectRef>
          <a:fontRef idx="minor">
            <a:schemeClr val="lt1"/>
          </a:fontRef>
        </p:style>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defRPr/>
            </a:pPr>
            <a:r>
              <a:rPr lang="el-GR" altLang="el-GR" sz="2400" dirty="0" smtClean="0">
                <a:latin typeface="Comic Sans MS" pitchFamily="66" charset="0"/>
              </a:rPr>
              <a:t>Η θερμοκρασία των καρπών κατά τη συγκομιδή δεν διαφέρει πολύ από τη θερμοκρασία του περιβάλλοντος και μπορεί να είναι υψηλή και μέχρι 40° </a:t>
            </a:r>
            <a:r>
              <a:rPr lang="en-GB" altLang="el-GR" sz="2400" dirty="0" smtClean="0">
                <a:latin typeface="Comic Sans MS" pitchFamily="66" charset="0"/>
              </a:rPr>
              <a:t>C</a:t>
            </a:r>
            <a:r>
              <a:rPr lang="el-GR" altLang="el-GR" sz="2400" dirty="0" smtClean="0">
                <a:latin typeface="Comic Sans MS" pitchFamily="66" charset="0"/>
              </a:rPr>
              <a:t>. Στη θερμοκρασία αυτή η αναπνευστική δραστηριότητα του καρπού είναι πολύ υψηλή και ο χρόνος διατήρησης πολύ σύντομος. Για το λόγο αυτό καλά είναι η συγκομιδή να γίνεται κατά τις πρωινές ώρες, ώστε το προϊόν να διατηρεί χαμηλή θερμοκρασία αμέσως μετά τη συγκομιδή. Όσο πιο γρήγορη είναι η μείωση της θερμοκρασίας του καρπού στο επιθυμητό επίπεδο θερμοκρασίας συντήρησης, τόσο καλύτερα εξασφαλίζεται η μακρά </a:t>
            </a:r>
            <a:r>
              <a:rPr lang="el-GR" altLang="el-GR" sz="2400" dirty="0" err="1" smtClean="0">
                <a:latin typeface="Comic Sans MS" pitchFamily="66" charset="0"/>
              </a:rPr>
              <a:t>συντηρησιμότητά</a:t>
            </a:r>
            <a:r>
              <a:rPr lang="el-GR" altLang="el-GR" sz="2400" dirty="0" smtClean="0">
                <a:latin typeface="Comic Sans MS" pitchFamily="66" charset="0"/>
              </a:rPr>
              <a:t> του στα ψυγεία. </a:t>
            </a:r>
            <a:r>
              <a:rPr lang="el-GR" altLang="el-GR" sz="2400" b="1" dirty="0" smtClean="0">
                <a:solidFill>
                  <a:srgbClr val="99FF33"/>
                </a:solidFill>
                <a:latin typeface="Comic Sans MS" pitchFamily="66" charset="0"/>
              </a:rPr>
              <a:t>Η γρήγορη αφαίρεση της θερμότητας αγρού μετά τη συγκομιδή ονομάζεται </a:t>
            </a:r>
            <a:r>
              <a:rPr lang="el-GR" altLang="el-GR" sz="2400" b="1" i="1" dirty="0" smtClean="0">
                <a:solidFill>
                  <a:srgbClr val="99FF33"/>
                </a:solidFill>
                <a:latin typeface="Comic Sans MS" pitchFamily="66" charset="0"/>
              </a:rPr>
              <a:t>πρόψυξη </a:t>
            </a:r>
            <a:r>
              <a:rPr lang="el-GR" altLang="el-GR" sz="2400" b="1" dirty="0" smtClean="0">
                <a:solidFill>
                  <a:srgbClr val="99FF33"/>
                </a:solidFill>
                <a:latin typeface="Comic Sans MS" pitchFamily="66" charset="0"/>
              </a:rPr>
              <a:t>και είναι μεγάλης σημασίας στην καλή συντήρηση των νωπών καρπών.</a:t>
            </a:r>
          </a:p>
        </p:txBody>
      </p:sp>
    </p:spTree>
    <p:extLst>
      <p:ext uri="{BB962C8B-B14F-4D97-AF65-F5344CB8AC3E}">
        <p14:creationId xmlns:p14="http://schemas.microsoft.com/office/powerpoint/2010/main" val="29735723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6"/>
          <p:cNvSpPr txBox="1">
            <a:spLocks noChangeArrowheads="1"/>
          </p:cNvSpPr>
          <p:nvPr/>
        </p:nvSpPr>
        <p:spPr bwMode="auto">
          <a:xfrm>
            <a:off x="684213" y="765175"/>
            <a:ext cx="73453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400" b="1">
                <a:solidFill>
                  <a:srgbClr val="FFFF00"/>
                </a:solidFill>
                <a:latin typeface="Comic Sans MS" pitchFamily="66" charset="0"/>
              </a:rPr>
              <a:t>Πρόψυξη</a:t>
            </a:r>
          </a:p>
        </p:txBody>
      </p:sp>
      <p:sp>
        <p:nvSpPr>
          <p:cNvPr id="52227" name="Text Box 7"/>
          <p:cNvSpPr txBox="1">
            <a:spLocks noChangeArrowheads="1"/>
          </p:cNvSpPr>
          <p:nvPr/>
        </p:nvSpPr>
        <p:spPr bwMode="auto">
          <a:xfrm>
            <a:off x="179388" y="1484313"/>
            <a:ext cx="8675687"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pPr>
            <a:r>
              <a:rPr lang="el-GR" altLang="el-GR" sz="2400">
                <a:latin typeface="Comic Sans MS" pitchFamily="66" charset="0"/>
              </a:rPr>
              <a:t>Η πρόψυξη των νωπών καρπών γίνεται σε ειδικές εγκαταστάσεις, γιατί οι ψυκτικές εγκαταστάσεις των κοινών ψυγείων και των μέσων μεταφοράς (πλοία, αυτοκίνητα ψυγεία και βαγόνια ψυγεία) έχουν σχεδιασθεί μόνο για την αφαίρεση της θερμότητας αναπνοής. Η πρόψυξη είναι απαραίτητη για τη μεταφορά νωπών καρπών σε μακρινές αποστάσεις, π.χ. από την Ελλάδα στις αγορές του εξωτερικού, και είναι απαραίτητο το προϊόν να έχει αποκτήσει την επιθυμητή θερμοκρασία πριν την φόρτωση του στο μεταφορικό μέσο</a:t>
            </a:r>
            <a:r>
              <a:rPr lang="el-GR" altLang="el-GR" sz="2400"/>
              <a:t> </a:t>
            </a:r>
          </a:p>
        </p:txBody>
      </p:sp>
    </p:spTree>
    <p:extLst>
      <p:ext uri="{BB962C8B-B14F-4D97-AF65-F5344CB8AC3E}">
        <p14:creationId xmlns:p14="http://schemas.microsoft.com/office/powerpoint/2010/main" val="8370619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6"/>
          <p:cNvSpPr txBox="1">
            <a:spLocks noChangeArrowheads="1"/>
          </p:cNvSpPr>
          <p:nvPr/>
        </p:nvSpPr>
        <p:spPr bwMode="auto">
          <a:xfrm>
            <a:off x="684213" y="981075"/>
            <a:ext cx="73453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400" b="1">
                <a:solidFill>
                  <a:srgbClr val="FFFF00"/>
                </a:solidFill>
                <a:latin typeface="Comic Sans MS" pitchFamily="66" charset="0"/>
              </a:rPr>
              <a:t>Τεχνική της ψύξης</a:t>
            </a:r>
          </a:p>
        </p:txBody>
      </p:sp>
      <p:sp>
        <p:nvSpPr>
          <p:cNvPr id="53251" name="Text Box 7"/>
          <p:cNvSpPr txBox="1">
            <a:spLocks noChangeArrowheads="1"/>
          </p:cNvSpPr>
          <p:nvPr/>
        </p:nvSpPr>
        <p:spPr bwMode="auto">
          <a:xfrm>
            <a:off x="250825" y="1700213"/>
            <a:ext cx="8675688" cy="350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pPr>
            <a:r>
              <a:rPr lang="el-GR" altLang="el-GR" sz="2800">
                <a:latin typeface="Comic Sans MS" pitchFamily="66" charset="0"/>
              </a:rPr>
              <a:t>Κατά την ψύξη η μεταφορά θερμότητας από το προϊόν στο μέσο ψύξης (ψυχρός αέρας, νερό, πάγος), είναι δυνατόν να γίνεται με διάφορους τρόπους όπως:</a:t>
            </a:r>
          </a:p>
          <a:p>
            <a:pPr eaLnBrk="1" hangingPunct="1">
              <a:spcBef>
                <a:spcPct val="0"/>
              </a:spcBef>
              <a:buClrTx/>
              <a:buSzTx/>
              <a:buFontTx/>
              <a:buNone/>
            </a:pPr>
            <a:endParaRPr lang="el-GR" altLang="el-GR" sz="2800">
              <a:latin typeface="Comic Sans MS" pitchFamily="66" charset="0"/>
            </a:endParaRPr>
          </a:p>
          <a:p>
            <a:pPr eaLnBrk="1" hangingPunct="1">
              <a:spcBef>
                <a:spcPct val="0"/>
              </a:spcBef>
              <a:buClr>
                <a:srgbClr val="FFFF00"/>
              </a:buClr>
              <a:buSzTx/>
              <a:buFont typeface="Wingdings" pitchFamily="2" charset="2"/>
              <a:buChar char="Ø"/>
            </a:pPr>
            <a:r>
              <a:rPr lang="el-GR" altLang="el-GR" sz="2800" b="1">
                <a:solidFill>
                  <a:srgbClr val="99FF33"/>
                </a:solidFill>
                <a:latin typeface="Comic Sans MS" pitchFamily="66" charset="0"/>
              </a:rPr>
              <a:t>με θερμική αγωγιμότητα, </a:t>
            </a:r>
          </a:p>
          <a:p>
            <a:pPr eaLnBrk="1" hangingPunct="1">
              <a:spcBef>
                <a:spcPct val="0"/>
              </a:spcBef>
              <a:buClr>
                <a:srgbClr val="FFFF00"/>
              </a:buClr>
              <a:buSzTx/>
              <a:buFont typeface="Wingdings" pitchFamily="2" charset="2"/>
              <a:buChar char="Ø"/>
            </a:pPr>
            <a:r>
              <a:rPr lang="el-GR" altLang="el-GR" sz="2800" b="1">
                <a:solidFill>
                  <a:srgbClr val="99FF33"/>
                </a:solidFill>
                <a:latin typeface="Comic Sans MS" pitchFamily="66" charset="0"/>
              </a:rPr>
              <a:t>μεταφορά θερμότητας, </a:t>
            </a:r>
          </a:p>
          <a:p>
            <a:pPr eaLnBrk="1" hangingPunct="1">
              <a:spcBef>
                <a:spcPct val="0"/>
              </a:spcBef>
              <a:buClr>
                <a:srgbClr val="FFFF00"/>
              </a:buClr>
              <a:buSzTx/>
              <a:buFont typeface="Wingdings" pitchFamily="2" charset="2"/>
              <a:buChar char="Ø"/>
            </a:pPr>
            <a:r>
              <a:rPr lang="el-GR" altLang="el-GR" sz="2800" b="1">
                <a:solidFill>
                  <a:srgbClr val="99FF33"/>
                </a:solidFill>
                <a:latin typeface="Comic Sans MS" pitchFamily="66" charset="0"/>
              </a:rPr>
              <a:t>θερμική ακτινοβολία και </a:t>
            </a:r>
          </a:p>
          <a:p>
            <a:pPr eaLnBrk="1" hangingPunct="1">
              <a:spcBef>
                <a:spcPct val="0"/>
              </a:spcBef>
              <a:buClr>
                <a:srgbClr val="FFFF00"/>
              </a:buClr>
              <a:buSzTx/>
              <a:buFont typeface="Wingdings" pitchFamily="2" charset="2"/>
              <a:buChar char="Ø"/>
            </a:pPr>
            <a:r>
              <a:rPr lang="el-GR" altLang="el-GR" sz="2800" b="1">
                <a:solidFill>
                  <a:srgbClr val="99FF33"/>
                </a:solidFill>
                <a:latin typeface="Comic Sans MS" pitchFamily="66" charset="0"/>
              </a:rPr>
              <a:t>εξάτμιση </a:t>
            </a:r>
          </a:p>
        </p:txBody>
      </p:sp>
    </p:spTree>
    <p:extLst>
      <p:ext uri="{BB962C8B-B14F-4D97-AF65-F5344CB8AC3E}">
        <p14:creationId xmlns:p14="http://schemas.microsoft.com/office/powerpoint/2010/main" val="37744868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6"/>
          <p:cNvSpPr txBox="1">
            <a:spLocks noChangeArrowheads="1"/>
          </p:cNvSpPr>
          <p:nvPr/>
        </p:nvSpPr>
        <p:spPr bwMode="auto">
          <a:xfrm>
            <a:off x="684213" y="981075"/>
            <a:ext cx="73453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400" b="1">
                <a:solidFill>
                  <a:srgbClr val="FFFF00"/>
                </a:solidFill>
                <a:latin typeface="Comic Sans MS" pitchFamily="66" charset="0"/>
              </a:rPr>
              <a:t>Μέθοδοι πρόψυξης</a:t>
            </a:r>
          </a:p>
        </p:txBody>
      </p:sp>
      <p:sp>
        <p:nvSpPr>
          <p:cNvPr id="54275" name="Text Box 7"/>
          <p:cNvSpPr txBox="1">
            <a:spLocks noChangeArrowheads="1"/>
          </p:cNvSpPr>
          <p:nvPr/>
        </p:nvSpPr>
        <p:spPr bwMode="auto">
          <a:xfrm>
            <a:off x="250825" y="1700213"/>
            <a:ext cx="8675688" cy="350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just" eaLnBrk="1" hangingPunct="1">
              <a:spcBef>
                <a:spcPct val="0"/>
              </a:spcBef>
              <a:buClrTx/>
              <a:buSzTx/>
              <a:buFontTx/>
              <a:buNone/>
            </a:pPr>
            <a:r>
              <a:rPr lang="el-GR" altLang="el-GR" sz="2800">
                <a:latin typeface="Comic Sans MS" pitchFamily="66" charset="0"/>
              </a:rPr>
              <a:t>Για την πρόψυξη του προϊόντος εφαρμόζονται διάφορες μέθοδοι, </a:t>
            </a:r>
            <a:r>
              <a:rPr lang="el-GR" altLang="el-GR" sz="2800" b="1">
                <a:solidFill>
                  <a:srgbClr val="99FF33"/>
                </a:solidFill>
                <a:latin typeface="Comic Sans MS" pitchFamily="66" charset="0"/>
              </a:rPr>
              <a:t>όπως η πρόψυξη με βεβιασμένη κίνηση αέρα, υδρόψυξη, πρόψυξη με πάγο, πρόψυξη σε κενό.</a:t>
            </a:r>
            <a:r>
              <a:rPr lang="el-GR" altLang="el-GR" sz="2800">
                <a:latin typeface="Comic Sans MS" pitchFamily="66" charset="0"/>
              </a:rPr>
              <a:t> Από τους τρόπους αυτούς </a:t>
            </a:r>
            <a:r>
              <a:rPr lang="el-GR" altLang="el-GR" sz="2800" b="1">
                <a:solidFill>
                  <a:srgbClr val="99FF33"/>
                </a:solidFill>
                <a:latin typeface="Comic Sans MS" pitchFamily="66" charset="0"/>
              </a:rPr>
              <a:t>ο πιο διαδεδομένος είναι η πρόψυξη με βεβιασμένη κίνηση αέρα</a:t>
            </a:r>
            <a:r>
              <a:rPr lang="el-GR" altLang="el-GR" sz="2800">
                <a:latin typeface="Comic Sans MS" pitchFamily="66" charset="0"/>
              </a:rPr>
              <a:t> αλλά για κάθε προϊόν ένας από τους τρόπους αυτούς προσφέρεται και προσαρμόζεται καλύτερα στις απαιτήσεις του προϊόντος.</a:t>
            </a:r>
          </a:p>
        </p:txBody>
      </p:sp>
    </p:spTree>
    <p:extLst>
      <p:ext uri="{BB962C8B-B14F-4D97-AF65-F5344CB8AC3E}">
        <p14:creationId xmlns:p14="http://schemas.microsoft.com/office/powerpoint/2010/main" val="3928240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6"/>
          <p:cNvSpPr txBox="1">
            <a:spLocks noChangeArrowheads="1"/>
          </p:cNvSpPr>
          <p:nvPr/>
        </p:nvSpPr>
        <p:spPr bwMode="auto">
          <a:xfrm>
            <a:off x="684213" y="981075"/>
            <a:ext cx="73453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400" b="1">
                <a:solidFill>
                  <a:srgbClr val="FFFF00"/>
                </a:solidFill>
                <a:latin typeface="Comic Sans MS" pitchFamily="66" charset="0"/>
              </a:rPr>
              <a:t>Μέθοδοι πρόψυξης</a:t>
            </a:r>
          </a:p>
        </p:txBody>
      </p:sp>
      <p:pic>
        <p:nvPicPr>
          <p:cNvPr id="55299"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844675"/>
            <a:ext cx="8123238" cy="467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44250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6"/>
          <p:cNvSpPr txBox="1">
            <a:spLocks noChangeArrowheads="1"/>
          </p:cNvSpPr>
          <p:nvPr/>
        </p:nvSpPr>
        <p:spPr bwMode="auto">
          <a:xfrm>
            <a:off x="684213" y="908050"/>
            <a:ext cx="73453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400" b="1">
                <a:solidFill>
                  <a:srgbClr val="FFFF00"/>
                </a:solidFill>
                <a:latin typeface="Comic Sans MS" pitchFamily="66" charset="0"/>
              </a:rPr>
              <a:t>Κριτήρια επιλογής της μεθόδου ψύξης</a:t>
            </a:r>
          </a:p>
        </p:txBody>
      </p:sp>
      <p:sp>
        <p:nvSpPr>
          <p:cNvPr id="56323" name="Text Box 7"/>
          <p:cNvSpPr txBox="1">
            <a:spLocks noChangeArrowheads="1"/>
          </p:cNvSpPr>
          <p:nvPr/>
        </p:nvSpPr>
        <p:spPr bwMode="auto">
          <a:xfrm>
            <a:off x="250825" y="1557338"/>
            <a:ext cx="8675688" cy="447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pPr>
            <a:r>
              <a:rPr lang="el-GR" altLang="el-GR" sz="2400">
                <a:latin typeface="Comic Sans MS" pitchFamily="66" charset="0"/>
              </a:rPr>
              <a:t>Προκειμένου να αποφασίσουμε ποια μέθοδο θα επιλέξουμε να εφαρμόσουμε για πρόψυξη λαμβάνουμε υπ’ όψη μας τους ακόλουθους παράγοντες:</a:t>
            </a:r>
          </a:p>
          <a:p>
            <a:pPr eaLnBrk="1" hangingPunct="1">
              <a:spcBef>
                <a:spcPct val="0"/>
              </a:spcBef>
              <a:buClrTx/>
              <a:buSzTx/>
              <a:buFontTx/>
              <a:buNone/>
            </a:pPr>
            <a:endParaRPr lang="el-GR" altLang="el-GR" sz="2400">
              <a:latin typeface="Comic Sans MS" pitchFamily="66" charset="0"/>
            </a:endParaRPr>
          </a:p>
          <a:p>
            <a:pPr eaLnBrk="1" hangingPunct="1">
              <a:spcBef>
                <a:spcPct val="0"/>
              </a:spcBef>
              <a:buClr>
                <a:srgbClr val="FFFF00"/>
              </a:buClr>
              <a:buSzTx/>
              <a:buFont typeface="Wingdings" pitchFamily="2" charset="2"/>
              <a:buChar char="Ø"/>
            </a:pPr>
            <a:r>
              <a:rPr lang="el-GR" altLang="el-GR" sz="2400" b="1">
                <a:solidFill>
                  <a:srgbClr val="99FF33"/>
                </a:solidFill>
                <a:latin typeface="Comic Sans MS" pitchFamily="66" charset="0"/>
              </a:rPr>
              <a:t>το είδος του προϊόντος που πρόκειται να προψύξουμε,</a:t>
            </a:r>
          </a:p>
          <a:p>
            <a:pPr eaLnBrk="1" hangingPunct="1">
              <a:spcBef>
                <a:spcPct val="0"/>
              </a:spcBef>
              <a:buClr>
                <a:srgbClr val="FFFF00"/>
              </a:buClr>
              <a:buSzTx/>
              <a:buFont typeface="Wingdings" pitchFamily="2" charset="2"/>
              <a:buChar char="Ø"/>
            </a:pPr>
            <a:r>
              <a:rPr lang="el-GR" altLang="el-GR" sz="2400" b="1">
                <a:solidFill>
                  <a:srgbClr val="99FF33"/>
                </a:solidFill>
                <a:latin typeface="Comic Sans MS" pitchFamily="66" charset="0"/>
              </a:rPr>
              <a:t>το κατά πόσο συμβιβάζεται η μέθοδος με τις υπάρχουσες εγκαταστάσεις,</a:t>
            </a:r>
          </a:p>
          <a:p>
            <a:pPr eaLnBrk="1" hangingPunct="1">
              <a:spcBef>
                <a:spcPct val="0"/>
              </a:spcBef>
              <a:buClr>
                <a:srgbClr val="FFFF00"/>
              </a:buClr>
              <a:buSzTx/>
              <a:buFont typeface="Wingdings" pitchFamily="2" charset="2"/>
              <a:buChar char="Ø"/>
            </a:pPr>
            <a:r>
              <a:rPr lang="el-GR" altLang="el-GR" sz="2400" b="1">
                <a:solidFill>
                  <a:srgbClr val="99FF33"/>
                </a:solidFill>
                <a:latin typeface="Comic Sans MS" pitchFamily="66" charset="0"/>
              </a:rPr>
              <a:t>το αρχικό κεφάλαιο που διαθέτουμε για επένδυση,</a:t>
            </a:r>
          </a:p>
          <a:p>
            <a:pPr eaLnBrk="1" hangingPunct="1">
              <a:spcBef>
                <a:spcPct val="0"/>
              </a:spcBef>
              <a:buClr>
                <a:srgbClr val="FFFF00"/>
              </a:buClr>
              <a:buSzTx/>
              <a:buFont typeface="Wingdings" pitchFamily="2" charset="2"/>
              <a:buChar char="Ø"/>
            </a:pPr>
            <a:r>
              <a:rPr lang="el-GR" altLang="el-GR" sz="2400" b="1">
                <a:solidFill>
                  <a:srgbClr val="99FF33"/>
                </a:solidFill>
                <a:latin typeface="Comic Sans MS" pitchFamily="66" charset="0"/>
              </a:rPr>
              <a:t>το λειτουργικό κόστος,</a:t>
            </a:r>
          </a:p>
          <a:p>
            <a:pPr eaLnBrk="1" hangingPunct="1">
              <a:spcBef>
                <a:spcPct val="0"/>
              </a:spcBef>
              <a:buClr>
                <a:srgbClr val="FFFF00"/>
              </a:buClr>
              <a:buSzTx/>
              <a:buFont typeface="Wingdings" pitchFamily="2" charset="2"/>
              <a:buChar char="Ø"/>
            </a:pPr>
            <a:r>
              <a:rPr lang="el-GR" altLang="el-GR" sz="2400" b="1">
                <a:solidFill>
                  <a:srgbClr val="99FF33"/>
                </a:solidFill>
                <a:latin typeface="Comic Sans MS" pitchFamily="66" charset="0"/>
              </a:rPr>
              <a:t>τα απαιτούμενα εργατικά και</a:t>
            </a:r>
          </a:p>
          <a:p>
            <a:pPr eaLnBrk="1" hangingPunct="1">
              <a:spcBef>
                <a:spcPct val="0"/>
              </a:spcBef>
              <a:buClr>
                <a:srgbClr val="FFFF00"/>
              </a:buClr>
              <a:buSzTx/>
              <a:buFont typeface="Wingdings" pitchFamily="2" charset="2"/>
              <a:buChar char="Ø"/>
            </a:pPr>
            <a:r>
              <a:rPr lang="el-GR" altLang="el-GR" sz="2400" b="1">
                <a:solidFill>
                  <a:srgbClr val="99FF33"/>
                </a:solidFill>
                <a:latin typeface="Comic Sans MS" pitchFamily="66" charset="0"/>
              </a:rPr>
              <a:t>το κόστος συντήρησης και το ενεργειακό κόστος</a:t>
            </a:r>
            <a:r>
              <a:rPr lang="el-GR" altLang="el-GR" sz="2400"/>
              <a:t> </a:t>
            </a:r>
          </a:p>
          <a:p>
            <a:pPr eaLnBrk="1" hangingPunct="1">
              <a:spcBef>
                <a:spcPct val="0"/>
              </a:spcBef>
              <a:buClr>
                <a:srgbClr val="FFFF00"/>
              </a:buClr>
              <a:buSzTx/>
              <a:buFont typeface="Wingdings" pitchFamily="2" charset="2"/>
              <a:buNone/>
            </a:pPr>
            <a:endParaRPr lang="el-GR" altLang="el-GR" sz="2400" b="1">
              <a:solidFill>
                <a:srgbClr val="99FF33"/>
              </a:solidFill>
              <a:latin typeface="Comic Sans MS" pitchFamily="66" charset="0"/>
            </a:endParaRPr>
          </a:p>
        </p:txBody>
      </p:sp>
    </p:spTree>
    <p:extLst>
      <p:ext uri="{BB962C8B-B14F-4D97-AF65-F5344CB8AC3E}">
        <p14:creationId xmlns:p14="http://schemas.microsoft.com/office/powerpoint/2010/main" val="31221203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6"/>
          <p:cNvSpPr txBox="1">
            <a:spLocks noChangeArrowheads="1"/>
          </p:cNvSpPr>
          <p:nvPr/>
        </p:nvSpPr>
        <p:spPr bwMode="auto">
          <a:xfrm>
            <a:off x="684213" y="908050"/>
            <a:ext cx="73453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400" b="1">
                <a:solidFill>
                  <a:srgbClr val="FFFF00"/>
                </a:solidFill>
                <a:latin typeface="Comic Sans MS" pitchFamily="66" charset="0"/>
              </a:rPr>
              <a:t>Πρόψυξη σε θαλάμους κοινής συντήρησης</a:t>
            </a:r>
          </a:p>
        </p:txBody>
      </p:sp>
      <p:sp>
        <p:nvSpPr>
          <p:cNvPr id="54275" name="Text Box 7"/>
          <p:cNvSpPr txBox="1">
            <a:spLocks noChangeArrowheads="1"/>
          </p:cNvSpPr>
          <p:nvPr/>
        </p:nvSpPr>
        <p:spPr bwMode="auto">
          <a:xfrm>
            <a:off x="250825" y="1700213"/>
            <a:ext cx="8675688" cy="3013075"/>
          </a:xfrm>
          <a:prstGeom prst="rect">
            <a:avLst/>
          </a:prstGeom>
          <a:ln/>
        </p:spPr>
        <p:style>
          <a:lnRef idx="1">
            <a:schemeClr val="accent1"/>
          </a:lnRef>
          <a:fillRef idx="3">
            <a:schemeClr val="accent1"/>
          </a:fillRef>
          <a:effectRef idx="2">
            <a:schemeClr val="accent1"/>
          </a:effectRef>
          <a:fontRef idx="minor">
            <a:schemeClr val="lt1"/>
          </a:fontRef>
        </p:style>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defRPr/>
            </a:pPr>
            <a:r>
              <a:rPr lang="el-GR" altLang="el-GR" sz="2400" dirty="0" smtClean="0">
                <a:latin typeface="Comic Sans MS" pitchFamily="66" charset="0"/>
              </a:rPr>
              <a:t>Η μέθοδος αξιοποιεί τις υπάρχουσες εγκαταστάσεις συντήρησης και το προϊόν το­ποθετείται μετά τη συγκομιδή για πρόψυξη στους θαλάμους συντήρησης. Σε τέτοιους θαλάμους συντήρησης ο αέρας αφού περάσει από το ψυκτικό στοιχείο διανέμεται στο χώρο με τα προϊόντα. Η μέθοδος αυτή </a:t>
            </a:r>
            <a:r>
              <a:rPr lang="el-GR" altLang="el-GR" sz="2400" dirty="0" err="1" smtClean="0">
                <a:latin typeface="Comic Sans MS" pitchFamily="66" charset="0"/>
              </a:rPr>
              <a:t>πρόψυξης</a:t>
            </a:r>
            <a:r>
              <a:rPr lang="el-GR" altLang="el-GR" sz="2400" dirty="0" smtClean="0">
                <a:latin typeface="Comic Sans MS" pitchFamily="66" charset="0"/>
              </a:rPr>
              <a:t> είναι ο πιο αργός τρόπος και χρειάζεται μεγάλο χρονικό διάστημα για να φθάσει το προϊόν στην επιθυμητή χαμηλή θερμοκρασία</a:t>
            </a:r>
            <a:r>
              <a:rPr lang="el-GR" altLang="el-GR" sz="1800" dirty="0" smtClean="0"/>
              <a:t>. </a:t>
            </a:r>
            <a:endParaRPr lang="el-GR" altLang="el-GR" sz="2400" dirty="0" smtClean="0">
              <a:latin typeface="Comic Sans MS" pitchFamily="66" charset="0"/>
            </a:endParaRPr>
          </a:p>
        </p:txBody>
      </p:sp>
    </p:spTree>
    <p:extLst>
      <p:ext uri="{BB962C8B-B14F-4D97-AF65-F5344CB8AC3E}">
        <p14:creationId xmlns:p14="http://schemas.microsoft.com/office/powerpoint/2010/main" val="24368796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6"/>
          <p:cNvSpPr txBox="1">
            <a:spLocks noChangeArrowheads="1"/>
          </p:cNvSpPr>
          <p:nvPr/>
        </p:nvSpPr>
        <p:spPr bwMode="auto">
          <a:xfrm>
            <a:off x="684213" y="908050"/>
            <a:ext cx="73453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400" b="1">
                <a:solidFill>
                  <a:srgbClr val="FFFF00"/>
                </a:solidFill>
                <a:latin typeface="Comic Sans MS" pitchFamily="66" charset="0"/>
              </a:rPr>
              <a:t>Πρόψυξη σε θαλάμους κοινής συντήρησης</a:t>
            </a:r>
          </a:p>
        </p:txBody>
      </p:sp>
      <p:sp>
        <p:nvSpPr>
          <p:cNvPr id="58371" name="Text Box 7"/>
          <p:cNvSpPr txBox="1">
            <a:spLocks noChangeArrowheads="1"/>
          </p:cNvSpPr>
          <p:nvPr/>
        </p:nvSpPr>
        <p:spPr bwMode="auto">
          <a:xfrm>
            <a:off x="250825" y="1557338"/>
            <a:ext cx="8675688"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pPr>
            <a:r>
              <a:rPr lang="el-GR" altLang="el-GR" sz="2400">
                <a:latin typeface="Comic Sans MS" pitchFamily="66" charset="0"/>
              </a:rPr>
              <a:t>Τα καλύτερα αποτελέσματα επιτυγχάνουμε όταν η στοιβασία του προϊόντος γίνεται έτσι ώστε ο ψυχρός αέρας να έρχεται σε επαφή και με τις 4 πλευρές κάθε παλέτας. Ρεύμα αέρα τουλάχιστον με ταχύτητα 60-120 </a:t>
            </a:r>
            <a:r>
              <a:rPr lang="en-GB" altLang="el-GR" sz="2400">
                <a:latin typeface="Comic Sans MS" pitchFamily="66" charset="0"/>
              </a:rPr>
              <a:t>m</a:t>
            </a:r>
            <a:r>
              <a:rPr lang="el-GR" altLang="el-GR" sz="2400">
                <a:latin typeface="Comic Sans MS" pitchFamily="66" charset="0"/>
              </a:rPr>
              <a:t>/</a:t>
            </a:r>
            <a:r>
              <a:rPr lang="en-GB" altLang="el-GR" sz="2400">
                <a:latin typeface="Comic Sans MS" pitchFamily="66" charset="0"/>
              </a:rPr>
              <a:t>min</a:t>
            </a:r>
            <a:r>
              <a:rPr lang="el-GR" altLang="el-GR" sz="2400">
                <a:latin typeface="Comic Sans MS" pitchFamily="66" charset="0"/>
              </a:rPr>
              <a:t> χρειάζεται για να εξασφαλίζει την απορρόφηση της θερμότητας αγρού από το προϊόν. Τα κιβώτια πρέπει να έχουν μεγάλα ανοίγματα ώστε να επιτρέπουν εύκολο αερισμό και τις απαραίτητες εναλλαγές αέρα από το εσωτερικό κάθε κιβωτίου για να προψύχεται το προϊόν ικανοποιητικά.</a:t>
            </a:r>
          </a:p>
        </p:txBody>
      </p:sp>
    </p:spTree>
    <p:extLst>
      <p:ext uri="{BB962C8B-B14F-4D97-AF65-F5344CB8AC3E}">
        <p14:creationId xmlns:p14="http://schemas.microsoft.com/office/powerpoint/2010/main" val="7770802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700213"/>
            <a:ext cx="7313612" cy="4691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395" name="Text Box 8"/>
          <p:cNvSpPr txBox="1">
            <a:spLocks noChangeArrowheads="1"/>
          </p:cNvSpPr>
          <p:nvPr/>
        </p:nvSpPr>
        <p:spPr bwMode="auto">
          <a:xfrm>
            <a:off x="611188" y="836613"/>
            <a:ext cx="7848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000" b="1">
                <a:solidFill>
                  <a:srgbClr val="FFFF00"/>
                </a:solidFill>
                <a:latin typeface="Comic Sans MS" pitchFamily="66" charset="0"/>
              </a:rPr>
              <a:t>Πορεία ψυχρού αέρα δια μέσου παλετοκιβωτιών. Η ψύξη γίνεται κυρίως με αγωγιμότητα από την επιφάνεια προς το εσωτερικό</a:t>
            </a:r>
          </a:p>
        </p:txBody>
      </p:sp>
    </p:spTree>
    <p:extLst>
      <p:ext uri="{BB962C8B-B14F-4D97-AF65-F5344CB8AC3E}">
        <p14:creationId xmlns:p14="http://schemas.microsoft.com/office/powerpoint/2010/main" val="16025574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6"/>
          <p:cNvSpPr txBox="1">
            <a:spLocks noChangeArrowheads="1"/>
          </p:cNvSpPr>
          <p:nvPr/>
        </p:nvSpPr>
        <p:spPr bwMode="auto">
          <a:xfrm>
            <a:off x="755650" y="836613"/>
            <a:ext cx="7345363" cy="538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400" b="1">
                <a:solidFill>
                  <a:srgbClr val="FFFF00"/>
                </a:solidFill>
                <a:latin typeface="Comic Sans MS" pitchFamily="66" charset="0"/>
              </a:rPr>
              <a:t>Πρόψυξη σε θαλάμους κοινής συντήρησης</a:t>
            </a:r>
          </a:p>
          <a:p>
            <a:pPr algn="ctr" eaLnBrk="1" hangingPunct="1">
              <a:spcBef>
                <a:spcPct val="50000"/>
              </a:spcBef>
              <a:buClrTx/>
              <a:buSzTx/>
              <a:buFontTx/>
              <a:buNone/>
            </a:pPr>
            <a:r>
              <a:rPr lang="el-GR" altLang="el-GR" sz="2400" b="1">
                <a:solidFill>
                  <a:srgbClr val="FF0000"/>
                </a:solidFill>
                <a:latin typeface="Comic Sans MS" pitchFamily="66" charset="0"/>
              </a:rPr>
              <a:t>Μειονεκτήματα</a:t>
            </a:r>
          </a:p>
          <a:p>
            <a:pPr eaLnBrk="1" hangingPunct="1">
              <a:spcBef>
                <a:spcPct val="50000"/>
              </a:spcBef>
              <a:buClr>
                <a:srgbClr val="99FF33"/>
              </a:buClr>
              <a:buSzTx/>
              <a:buFont typeface="Wingdings" pitchFamily="2" charset="2"/>
              <a:buChar char="Ø"/>
            </a:pPr>
            <a:r>
              <a:rPr lang="el-GR" altLang="el-GR" sz="2400" b="1">
                <a:latin typeface="Comic Sans MS" pitchFamily="66" charset="0"/>
              </a:rPr>
              <a:t> Η μέθοδος είναι σχετικά αργή, ιδιαίτερα με κιβώτια που έχουν μικρά ανοίγματα</a:t>
            </a:r>
          </a:p>
          <a:p>
            <a:pPr eaLnBrk="1" hangingPunct="1">
              <a:spcBef>
                <a:spcPct val="50000"/>
              </a:spcBef>
              <a:buClr>
                <a:srgbClr val="99FF33"/>
              </a:buClr>
              <a:buSzTx/>
              <a:buFont typeface="Wingdings" pitchFamily="2" charset="2"/>
              <a:buChar char="Ø"/>
            </a:pPr>
            <a:r>
              <a:rPr lang="el-GR" altLang="el-GR" sz="2400" b="1">
                <a:latin typeface="Comic Sans MS" pitchFamily="66" charset="0"/>
              </a:rPr>
              <a:t> Λόγω του ότι τα προϊόντα ψύχονται αργά, μπορεί να συμβεί να γίνει η φόρτωση με προϊόν που δεν έχει προψυχθεί ικανοποιητικά</a:t>
            </a:r>
          </a:p>
          <a:p>
            <a:pPr eaLnBrk="1" hangingPunct="1">
              <a:spcBef>
                <a:spcPct val="50000"/>
              </a:spcBef>
              <a:buClr>
                <a:srgbClr val="99FF33"/>
              </a:buClr>
              <a:buSzTx/>
              <a:buFont typeface="Wingdings" pitchFamily="2" charset="2"/>
              <a:buChar char="Ø"/>
            </a:pPr>
            <a:r>
              <a:rPr lang="el-GR" altLang="el-GR" sz="2400" b="1">
                <a:latin typeface="Comic Sans MS" pitchFamily="66" charset="0"/>
              </a:rPr>
              <a:t> Τα πιο ευαίσθητα προϊόντα μπορεί να υποβαθμισθούν ποιοτικά κατά το χρόνο της πρόψυξης</a:t>
            </a:r>
          </a:p>
          <a:p>
            <a:pPr eaLnBrk="1" hangingPunct="1">
              <a:spcBef>
                <a:spcPct val="50000"/>
              </a:spcBef>
              <a:buClr>
                <a:srgbClr val="99FF33"/>
              </a:buClr>
              <a:buSzTx/>
              <a:buFont typeface="Wingdings" pitchFamily="2" charset="2"/>
              <a:buChar char="Ø"/>
            </a:pPr>
            <a:r>
              <a:rPr lang="el-GR" altLang="el-GR" sz="2400" b="1">
                <a:latin typeface="Comic Sans MS" pitchFamily="66" charset="0"/>
              </a:rPr>
              <a:t> Η μέθοδος απαιτεί μεγαλύτερη επιφάνεια για μια αποδοτική πρόψυξη από ότι άλλοι μέθοδοι</a:t>
            </a:r>
          </a:p>
        </p:txBody>
      </p:sp>
    </p:spTree>
    <p:extLst>
      <p:ext uri="{BB962C8B-B14F-4D97-AF65-F5344CB8AC3E}">
        <p14:creationId xmlns:p14="http://schemas.microsoft.com/office/powerpoint/2010/main" val="22204040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6"/>
          <p:cNvSpPr txBox="1">
            <a:spLocks noChangeArrowheads="1"/>
          </p:cNvSpPr>
          <p:nvPr/>
        </p:nvSpPr>
        <p:spPr bwMode="auto">
          <a:xfrm>
            <a:off x="395288" y="1484313"/>
            <a:ext cx="8424862" cy="4770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buFontTx/>
              <a:buNone/>
            </a:pPr>
            <a:r>
              <a:rPr lang="el-GR" altLang="el-GR" sz="2400">
                <a:solidFill>
                  <a:srgbClr val="FF0000"/>
                </a:solidFill>
                <a:latin typeface="Comic Sans MS" pitchFamily="66" charset="0"/>
              </a:rPr>
              <a:t>Η ωρίμανση η οποία συνεχίζεται και μετά τη συγκομιδή είναι απαραίτητη για ορισμένα προϊόντα για να αποκτήσουν καλή ποιότητα και κατανάλωση. </a:t>
            </a:r>
            <a:r>
              <a:rPr lang="el-GR" altLang="el-GR" sz="2400">
                <a:latin typeface="Comic Sans MS" pitchFamily="66" charset="0"/>
              </a:rPr>
              <a:t>Η ψύξη όμως χρειάζεται για να αποφευχθεί η υπερωρίμανση και στη συνέχεια η κατάρρευση φρούτων και λαχανικών πριν το προϊόν φθάσει στα χέρια του καταναλωτή. </a:t>
            </a:r>
          </a:p>
          <a:p>
            <a:pPr eaLnBrk="1" hangingPunct="1">
              <a:spcBef>
                <a:spcPct val="50000"/>
              </a:spcBef>
              <a:buClrTx/>
              <a:buSzTx/>
              <a:buFontTx/>
              <a:buNone/>
            </a:pPr>
            <a:r>
              <a:rPr lang="el-GR" altLang="el-GR" sz="2400">
                <a:latin typeface="Comic Sans MS" pitchFamily="66" charset="0"/>
              </a:rPr>
              <a:t>Η έγκαιρη ψύξη είναι σπουδαία για τα περισσότερα φρούτα και λαχανικά γιατί αν καθυστερήσει η πρόψυξη έστω και για λίγες ώρες, η φθορά των προϊόντων θα είναι μεγάλη. </a:t>
            </a:r>
            <a:r>
              <a:rPr lang="el-GR" altLang="el-GR" sz="2400" b="1">
                <a:solidFill>
                  <a:srgbClr val="99FF33"/>
                </a:solidFill>
                <a:latin typeface="Comic Sans MS" pitchFamily="66" charset="0"/>
              </a:rPr>
              <a:t>Η φθορά φρούτων για διατήρηση μιας ώρας στους 30 °</a:t>
            </a:r>
            <a:r>
              <a:rPr lang="en-GB" altLang="el-GR" sz="2400" b="1">
                <a:solidFill>
                  <a:srgbClr val="99FF33"/>
                </a:solidFill>
                <a:latin typeface="Comic Sans MS" pitchFamily="66" charset="0"/>
              </a:rPr>
              <a:t>C </a:t>
            </a:r>
            <a:r>
              <a:rPr lang="el-GR" altLang="el-GR" sz="2400" b="1">
                <a:solidFill>
                  <a:srgbClr val="99FF33"/>
                </a:solidFill>
                <a:latin typeface="Comic Sans MS" pitchFamily="66" charset="0"/>
              </a:rPr>
              <a:t>είναι η ίδια με τη διατήρηση μιας ημέρας σε 10 °</a:t>
            </a:r>
            <a:r>
              <a:rPr lang="en-GB" altLang="el-GR" sz="2400" b="1">
                <a:solidFill>
                  <a:srgbClr val="99FF33"/>
                </a:solidFill>
                <a:latin typeface="Comic Sans MS" pitchFamily="66" charset="0"/>
              </a:rPr>
              <a:t>C </a:t>
            </a:r>
            <a:r>
              <a:rPr lang="el-GR" altLang="el-GR" sz="2400" b="1">
                <a:solidFill>
                  <a:srgbClr val="99FF33"/>
                </a:solidFill>
                <a:latin typeface="Comic Sans MS" pitchFamily="66" charset="0"/>
              </a:rPr>
              <a:t>ή με τη διατήρηση μιας εβδομάδας στους 0 °</a:t>
            </a:r>
            <a:r>
              <a:rPr lang="en-GB" altLang="el-GR" sz="2400" b="1">
                <a:solidFill>
                  <a:srgbClr val="99FF33"/>
                </a:solidFill>
                <a:latin typeface="Comic Sans MS" pitchFamily="66" charset="0"/>
              </a:rPr>
              <a:t>C</a:t>
            </a:r>
            <a:r>
              <a:rPr lang="en-GB" altLang="el-GR" sz="2800" b="1">
                <a:solidFill>
                  <a:srgbClr val="99FF33"/>
                </a:solidFill>
                <a:latin typeface="Comic Sans MS" pitchFamily="66" charset="0"/>
              </a:rPr>
              <a:t>.</a:t>
            </a:r>
            <a:endParaRPr lang="el-GR" altLang="el-GR" sz="2800" b="1">
              <a:solidFill>
                <a:srgbClr val="99FF33"/>
              </a:solidFill>
              <a:latin typeface="Comic Sans MS" pitchFamily="66" charset="0"/>
            </a:endParaRPr>
          </a:p>
        </p:txBody>
      </p:sp>
      <p:sp>
        <p:nvSpPr>
          <p:cNvPr id="6147" name="Text Box 7"/>
          <p:cNvSpPr txBox="1">
            <a:spLocks noChangeArrowheads="1"/>
          </p:cNvSpPr>
          <p:nvPr/>
        </p:nvSpPr>
        <p:spPr bwMode="auto">
          <a:xfrm>
            <a:off x="755650" y="908050"/>
            <a:ext cx="7345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400" b="1">
                <a:solidFill>
                  <a:srgbClr val="FFFF00"/>
                </a:solidFill>
                <a:latin typeface="Comic Sans MS" pitchFamily="66" charset="0"/>
              </a:rPr>
              <a:t>Γενικά για την ψύξη των προϊόντων</a:t>
            </a:r>
          </a:p>
        </p:txBody>
      </p:sp>
    </p:spTree>
    <p:extLst>
      <p:ext uri="{BB962C8B-B14F-4D97-AF65-F5344CB8AC3E}">
        <p14:creationId xmlns:p14="http://schemas.microsoft.com/office/powerpoint/2010/main" val="79624968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6"/>
          <p:cNvSpPr txBox="1">
            <a:spLocks noChangeArrowheads="1"/>
          </p:cNvSpPr>
          <p:nvPr/>
        </p:nvSpPr>
        <p:spPr bwMode="auto">
          <a:xfrm>
            <a:off x="684213" y="908050"/>
            <a:ext cx="73453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400" b="1">
                <a:solidFill>
                  <a:srgbClr val="FFFF00"/>
                </a:solidFill>
                <a:latin typeface="Comic Sans MS" pitchFamily="66" charset="0"/>
              </a:rPr>
              <a:t>Πρόψυξη με βεβιασμένη κίνηση ψυχρού αέρα</a:t>
            </a:r>
          </a:p>
        </p:txBody>
      </p:sp>
      <p:sp>
        <p:nvSpPr>
          <p:cNvPr id="61443" name="Text Box 7"/>
          <p:cNvSpPr txBox="1">
            <a:spLocks noChangeArrowheads="1"/>
          </p:cNvSpPr>
          <p:nvPr/>
        </p:nvSpPr>
        <p:spPr bwMode="auto">
          <a:xfrm>
            <a:off x="250825" y="1557338"/>
            <a:ext cx="8675688"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pPr>
            <a:r>
              <a:rPr lang="el-GR" altLang="el-GR" sz="2400">
                <a:latin typeface="Comic Sans MS" pitchFamily="66" charset="0"/>
              </a:rPr>
              <a:t>Το προϊόν προψύχεται με τη δημιουργία διαφοράς πιέσεως στις δυο αντίθετες πλευρές του κιβωτίου ή της παλέτας. </a:t>
            </a:r>
            <a:r>
              <a:rPr lang="el-GR" altLang="el-GR" sz="2400" b="1">
                <a:solidFill>
                  <a:srgbClr val="99FF33"/>
                </a:solidFill>
                <a:latin typeface="Comic Sans MS" pitchFamily="66" charset="0"/>
              </a:rPr>
              <a:t>Η διαφορά αυτή της πίεσης δημιουργεί ένα ισχυρό ρεύμα αέρα που κυκλοφορεί όχι μόνο γύρω από τις παλέτες αλλά και μέσα στη μάζα του προϊόντος, γύρω από κάθε φρούτο ή λαχανικό και απομακρύνει τη θερμότητα.</a:t>
            </a:r>
            <a:r>
              <a:rPr lang="el-GR" altLang="el-GR" sz="2400">
                <a:latin typeface="Comic Sans MS" pitchFamily="66" charset="0"/>
              </a:rPr>
              <a:t> Η ταχύτητα πρόψυξης του προϊόντος με ψυχρό αέρα αυξάνεται όσο αυξάνεται και η επιφάνεια του προϊόντος, που έρχεται σε επαφή με τον ψυχρό αέρα. Με τη βεβιασμένη κίνηση του ψυχρού αέρα δια μέσου των υλικών συσκευασίας και γύρω από κάθε καρπό είναι δυνατόν να προψυχθεί το προϊόν στο 1/4 ως το 1/10 του χρόνου που θα χρειάζεται το προϊόν να φθάσει στο ίδιο επίπεδο θερμοκρασίας σε ένα κοινό ψυγείο.</a:t>
            </a:r>
          </a:p>
        </p:txBody>
      </p:sp>
    </p:spTree>
    <p:extLst>
      <p:ext uri="{BB962C8B-B14F-4D97-AF65-F5344CB8AC3E}">
        <p14:creationId xmlns:p14="http://schemas.microsoft.com/office/powerpoint/2010/main" val="877722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6"/>
          <p:cNvSpPr txBox="1">
            <a:spLocks noChangeArrowheads="1"/>
          </p:cNvSpPr>
          <p:nvPr/>
        </p:nvSpPr>
        <p:spPr bwMode="auto">
          <a:xfrm>
            <a:off x="250825" y="836613"/>
            <a:ext cx="86423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000" b="1">
                <a:solidFill>
                  <a:srgbClr val="FFFF00"/>
                </a:solidFill>
                <a:latin typeface="Comic Sans MS" pitchFamily="66" charset="0"/>
              </a:rPr>
              <a:t>Κίνηση του αέρα σε εγκατάσταση πρόψυξης με βεβιασμένη κίνηση αέρα. Οι παλέτες διατάσσονται σε δύο σειρές και σκεπάζονται με μουσαμά ώστε να σχηματίζουν αεραγωγό.</a:t>
            </a:r>
          </a:p>
        </p:txBody>
      </p:sp>
      <p:pic>
        <p:nvPicPr>
          <p:cNvPr id="62467"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1838325"/>
            <a:ext cx="6283325" cy="501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61733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6"/>
          <p:cNvSpPr txBox="1">
            <a:spLocks noChangeArrowheads="1"/>
          </p:cNvSpPr>
          <p:nvPr/>
        </p:nvSpPr>
        <p:spPr bwMode="auto">
          <a:xfrm>
            <a:off x="684213" y="908050"/>
            <a:ext cx="73453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400" b="1">
                <a:solidFill>
                  <a:srgbClr val="FFFF00"/>
                </a:solidFill>
                <a:latin typeface="Comic Sans MS" pitchFamily="66" charset="0"/>
              </a:rPr>
              <a:t>Πρόψυξη με βεβιασμένη κίνηση ψυχρού αέρα</a:t>
            </a:r>
          </a:p>
        </p:txBody>
      </p:sp>
      <p:sp>
        <p:nvSpPr>
          <p:cNvPr id="63491" name="Text Box 7"/>
          <p:cNvSpPr txBox="1">
            <a:spLocks noChangeArrowheads="1"/>
          </p:cNvSpPr>
          <p:nvPr/>
        </p:nvSpPr>
        <p:spPr bwMode="auto">
          <a:xfrm>
            <a:off x="250825" y="1557338"/>
            <a:ext cx="8675688"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pPr>
            <a:r>
              <a:rPr lang="el-GR" altLang="el-GR" sz="2400">
                <a:latin typeface="Comic Sans MS" pitchFamily="66" charset="0"/>
              </a:rPr>
              <a:t>Η πρόψυξη με βεβιασμένη κίνηση ψυχρού αέρα γίνεται σε ειδικές σήραγγες ψύξεως στις οποίες ο ψυχρός αέρας κινείται με ταχύτητα 200 ως 400 </a:t>
            </a:r>
            <a:r>
              <a:rPr lang="en-GB" altLang="el-GR" sz="2400">
                <a:latin typeface="Comic Sans MS" pitchFamily="66" charset="0"/>
              </a:rPr>
              <a:t>m/min</a:t>
            </a:r>
            <a:r>
              <a:rPr lang="el-GR" altLang="el-GR" sz="2400">
                <a:latin typeface="Comic Sans MS" pitchFamily="66" charset="0"/>
              </a:rPr>
              <a:t> στην επιφάνεια των καρπών, όσο χρόνο τα κιβώτια συσκευασίας κινούνται κατά μήκος της σήραγγας πάνω σε μεταφορικές ταινίες. Η ταχύτητα πρόψυξης σε τέτοιες σήραγγες είναι δυνατό να ρυθμιστεί με τη ροή του ψυχρού ρεύματος και το 1/2 του χρόνου πρόψυξης διαρκεί 20 ως 60 λεπτά.</a:t>
            </a:r>
          </a:p>
          <a:p>
            <a:pPr eaLnBrk="1" hangingPunct="1">
              <a:spcBef>
                <a:spcPct val="0"/>
              </a:spcBef>
              <a:buClrTx/>
              <a:buSzTx/>
              <a:buFontTx/>
              <a:buNone/>
            </a:pPr>
            <a:r>
              <a:rPr lang="el-GR" altLang="el-GR" sz="2400">
                <a:latin typeface="Comic Sans MS" pitchFamily="66" charset="0"/>
              </a:rPr>
              <a:t>Μόλις το προϊόν αποκτήσει με την πρόψυξη την επιθυμητή θερμοκρασία απομακρύνεται από τη σήραγγα πρόψυξης για να αποφύγουμε τις επί πλέον απώλειες υγρασίας ψυγείο.</a:t>
            </a:r>
          </a:p>
        </p:txBody>
      </p:sp>
    </p:spTree>
    <p:extLst>
      <p:ext uri="{BB962C8B-B14F-4D97-AF65-F5344CB8AC3E}">
        <p14:creationId xmlns:p14="http://schemas.microsoft.com/office/powerpoint/2010/main" val="16183035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6"/>
          <p:cNvSpPr txBox="1">
            <a:spLocks noChangeArrowheads="1"/>
          </p:cNvSpPr>
          <p:nvPr/>
        </p:nvSpPr>
        <p:spPr bwMode="auto">
          <a:xfrm>
            <a:off x="684213" y="908050"/>
            <a:ext cx="73453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400" b="1">
                <a:solidFill>
                  <a:srgbClr val="FFFF00"/>
                </a:solidFill>
                <a:latin typeface="Comic Sans MS" pitchFamily="66" charset="0"/>
              </a:rPr>
              <a:t>Υδρόψυξη</a:t>
            </a:r>
          </a:p>
        </p:txBody>
      </p:sp>
      <p:sp>
        <p:nvSpPr>
          <p:cNvPr id="64515" name="Text Box 7"/>
          <p:cNvSpPr txBox="1">
            <a:spLocks noChangeArrowheads="1"/>
          </p:cNvSpPr>
          <p:nvPr/>
        </p:nvSpPr>
        <p:spPr bwMode="auto">
          <a:xfrm>
            <a:off x="250825" y="1557338"/>
            <a:ext cx="8675688"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lr>
                <a:schemeClr val="hlink"/>
              </a:buClr>
              <a:buSzPct val="120000"/>
              <a:buChar char="•"/>
              <a:defRPr sz="3200">
                <a:solidFill>
                  <a:schemeClr val="tx1"/>
                </a:solidFill>
                <a:latin typeface="Tahoma" pitchFamily="34" charset="0"/>
              </a:defRPr>
            </a:lvl1pPr>
            <a:lvl2pPr marL="800100" indent="-342900" eaLnBrk="0" hangingPunct="0">
              <a:spcBef>
                <a:spcPct val="20000"/>
              </a:spcBef>
              <a:buFont typeface="Tahoma" pitchFamily="34" charset="0"/>
              <a:buChar char="–"/>
              <a:defRPr sz="2800">
                <a:solidFill>
                  <a:schemeClr val="tx1"/>
                </a:solidFill>
                <a:latin typeface="Tahoma" pitchFamily="34" charset="0"/>
              </a:defRPr>
            </a:lvl2pPr>
            <a:lvl3pPr marL="1257300" indent="-342900" eaLnBrk="0" hangingPunct="0">
              <a:spcBef>
                <a:spcPct val="20000"/>
              </a:spcBef>
              <a:buClr>
                <a:schemeClr val="hlink"/>
              </a:buClr>
              <a:buSzPct val="120000"/>
              <a:buChar char="•"/>
              <a:defRPr sz="2400">
                <a:solidFill>
                  <a:schemeClr val="tx1"/>
                </a:solidFill>
                <a:latin typeface="Tahoma" pitchFamily="34" charset="0"/>
              </a:defRPr>
            </a:lvl3pPr>
            <a:lvl4pPr marL="1714500" indent="-342900" eaLnBrk="0" hangingPunct="0">
              <a:spcBef>
                <a:spcPct val="20000"/>
              </a:spcBef>
              <a:buFont typeface="Tahoma" pitchFamily="34" charset="0"/>
              <a:buChar char="–"/>
              <a:defRPr sz="2000">
                <a:solidFill>
                  <a:schemeClr val="tx1"/>
                </a:solidFill>
                <a:latin typeface="Tahoma" pitchFamily="34" charset="0"/>
              </a:defRPr>
            </a:lvl4pPr>
            <a:lvl5pPr marL="2171700" indent="-3429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6289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30861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5433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40005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pPr>
            <a:r>
              <a:rPr lang="el-GR" altLang="el-GR" sz="2400">
                <a:latin typeface="Comic Sans MS" pitchFamily="66" charset="0"/>
              </a:rPr>
              <a:t>Η θερμότητα αγρού είναι δυνατόν να αφαιρεθεί γρήγορα από τους νωπούς καρπούς αν έλθουν σε επαφή με τον κινούμενο ψυχρό νερό. </a:t>
            </a:r>
            <a:r>
              <a:rPr lang="el-GR" altLang="el-GR" sz="2400" b="1">
                <a:solidFill>
                  <a:srgbClr val="99FF33"/>
                </a:solidFill>
                <a:latin typeface="Comic Sans MS" pitchFamily="66" charset="0"/>
              </a:rPr>
              <a:t>Η υδρόψυξη είναι η πιο ταχεία μέθοδος πρόψυξης γιατί το νερό έχει μεγάλη ικανότητα απορρόφησης θερμότητας</a:t>
            </a:r>
            <a:r>
              <a:rPr lang="el-GR" altLang="el-GR" sz="2400">
                <a:latin typeface="Comic Sans MS" pitchFamily="66" charset="0"/>
              </a:rPr>
              <a:t>. Με την υδρόψυξη δεν έχουμε απώλειες νερού. Επίσης οι καρποί που έχουν αφυδατωθεί ελαφρά αναλαμβάνουν και αποκτούν βάρος με την υδρόψυξη.</a:t>
            </a:r>
          </a:p>
          <a:p>
            <a:pPr eaLnBrk="1" hangingPunct="1">
              <a:spcBef>
                <a:spcPct val="0"/>
              </a:spcBef>
              <a:buClrTx/>
              <a:buSzTx/>
              <a:buFontTx/>
              <a:buNone/>
            </a:pPr>
            <a:r>
              <a:rPr lang="el-GR" altLang="el-GR" sz="2400">
                <a:latin typeface="Comic Sans MS" pitchFamily="66" charset="0"/>
              </a:rPr>
              <a:t>Η υδρόψυξη είναι αποδοτική όταν:</a:t>
            </a:r>
          </a:p>
          <a:p>
            <a:pPr eaLnBrk="1" hangingPunct="1">
              <a:spcBef>
                <a:spcPct val="0"/>
              </a:spcBef>
              <a:buClr>
                <a:srgbClr val="FFFF00"/>
              </a:buClr>
              <a:buSzTx/>
              <a:buFont typeface="Wingdings" pitchFamily="2" charset="2"/>
              <a:buChar char="Ø"/>
            </a:pPr>
            <a:r>
              <a:rPr lang="el-GR" altLang="el-GR" sz="2400">
                <a:latin typeface="Comic Sans MS" pitchFamily="66" charset="0"/>
              </a:rPr>
              <a:t> το νερό κινείται και έρχεται σε επαφή με όλη την επιφάνεια των καρπών.</a:t>
            </a:r>
          </a:p>
          <a:p>
            <a:pPr eaLnBrk="1" hangingPunct="1">
              <a:spcBef>
                <a:spcPct val="0"/>
              </a:spcBef>
              <a:buClr>
                <a:srgbClr val="FFFF00"/>
              </a:buClr>
              <a:buSzTx/>
              <a:buFont typeface="Wingdings" pitchFamily="2" charset="2"/>
              <a:buChar char="Ø"/>
            </a:pPr>
            <a:r>
              <a:rPr lang="el-GR" altLang="el-GR" sz="2400">
                <a:latin typeface="Comic Sans MS" pitchFamily="66" charset="0"/>
              </a:rPr>
              <a:t>η θερμοκρασία του νερού είναι όσο γίνεται πιο χαμηλή</a:t>
            </a:r>
            <a:r>
              <a:rPr lang="el-GR" altLang="el-GR" sz="1800"/>
              <a:t>. </a:t>
            </a:r>
            <a:endParaRPr lang="el-GR" altLang="el-GR" sz="2400">
              <a:latin typeface="Comic Sans MS" pitchFamily="66" charset="0"/>
            </a:endParaRPr>
          </a:p>
        </p:txBody>
      </p:sp>
    </p:spTree>
    <p:extLst>
      <p:ext uri="{BB962C8B-B14F-4D97-AF65-F5344CB8AC3E}">
        <p14:creationId xmlns:p14="http://schemas.microsoft.com/office/powerpoint/2010/main" val="36444732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6"/>
          <p:cNvSpPr txBox="1">
            <a:spLocks noChangeArrowheads="1"/>
          </p:cNvSpPr>
          <p:nvPr/>
        </p:nvSpPr>
        <p:spPr bwMode="auto">
          <a:xfrm>
            <a:off x="684213" y="908050"/>
            <a:ext cx="73453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400" b="1">
                <a:solidFill>
                  <a:srgbClr val="FFFF00"/>
                </a:solidFill>
                <a:latin typeface="Comic Sans MS" pitchFamily="66" charset="0"/>
              </a:rPr>
              <a:t>Υδρόψυξη</a:t>
            </a:r>
          </a:p>
        </p:txBody>
      </p:sp>
      <p:sp>
        <p:nvSpPr>
          <p:cNvPr id="65539" name="Text Box 7"/>
          <p:cNvSpPr txBox="1">
            <a:spLocks noChangeArrowheads="1"/>
          </p:cNvSpPr>
          <p:nvPr/>
        </p:nvSpPr>
        <p:spPr bwMode="auto">
          <a:xfrm>
            <a:off x="250825" y="1557338"/>
            <a:ext cx="8675688"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lr>
                <a:schemeClr val="hlink"/>
              </a:buClr>
              <a:buSzPct val="120000"/>
              <a:buChar char="•"/>
              <a:defRPr sz="3200">
                <a:solidFill>
                  <a:schemeClr val="tx1"/>
                </a:solidFill>
                <a:latin typeface="Tahoma" pitchFamily="34" charset="0"/>
              </a:defRPr>
            </a:lvl1pPr>
            <a:lvl2pPr marL="800100" indent="-342900" eaLnBrk="0" hangingPunct="0">
              <a:spcBef>
                <a:spcPct val="20000"/>
              </a:spcBef>
              <a:buFont typeface="Tahoma" pitchFamily="34" charset="0"/>
              <a:buChar char="–"/>
              <a:defRPr sz="2800">
                <a:solidFill>
                  <a:schemeClr val="tx1"/>
                </a:solidFill>
                <a:latin typeface="Tahoma" pitchFamily="34" charset="0"/>
              </a:defRPr>
            </a:lvl2pPr>
            <a:lvl3pPr marL="1257300" indent="-342900" eaLnBrk="0" hangingPunct="0">
              <a:spcBef>
                <a:spcPct val="20000"/>
              </a:spcBef>
              <a:buClr>
                <a:schemeClr val="hlink"/>
              </a:buClr>
              <a:buSzPct val="120000"/>
              <a:buChar char="•"/>
              <a:defRPr sz="2400">
                <a:solidFill>
                  <a:schemeClr val="tx1"/>
                </a:solidFill>
                <a:latin typeface="Tahoma" pitchFamily="34" charset="0"/>
              </a:defRPr>
            </a:lvl3pPr>
            <a:lvl4pPr marL="1714500" indent="-342900" eaLnBrk="0" hangingPunct="0">
              <a:spcBef>
                <a:spcPct val="20000"/>
              </a:spcBef>
              <a:buFont typeface="Tahoma" pitchFamily="34" charset="0"/>
              <a:buChar char="–"/>
              <a:defRPr sz="2000">
                <a:solidFill>
                  <a:schemeClr val="tx1"/>
                </a:solidFill>
                <a:latin typeface="Tahoma" pitchFamily="34" charset="0"/>
              </a:defRPr>
            </a:lvl4pPr>
            <a:lvl5pPr marL="2171700" indent="-3429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6289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30861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5433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40005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pPr>
            <a:r>
              <a:rPr lang="el-GR" altLang="el-GR" sz="2400">
                <a:latin typeface="Comic Sans MS" pitchFamily="66" charset="0"/>
              </a:rPr>
              <a:t>Οι πιο συνηθισμένες εγκαταστάσεις υδρόψυξης είναι του τύπου μεταφορικής ταινίας, όπου το προϊόν ελεύθερο ή σε κιβώτια μεταφέρεται κάτω από πύργους καταιονισμού ψυχρού νερού. Η κίνηση του νερού στο σύστημα αυτό είναι συνεχής.</a:t>
            </a:r>
          </a:p>
          <a:p>
            <a:pPr eaLnBrk="1" hangingPunct="1">
              <a:spcBef>
                <a:spcPct val="0"/>
              </a:spcBef>
              <a:buClrTx/>
              <a:buSzTx/>
              <a:buFontTx/>
              <a:buNone/>
            </a:pPr>
            <a:endParaRPr lang="el-GR" altLang="el-GR" sz="2400">
              <a:latin typeface="Comic Sans MS" pitchFamily="66" charset="0"/>
            </a:endParaRPr>
          </a:p>
          <a:p>
            <a:pPr eaLnBrk="1" hangingPunct="1">
              <a:spcBef>
                <a:spcPct val="0"/>
              </a:spcBef>
              <a:buClrTx/>
              <a:buSzTx/>
              <a:buFontTx/>
              <a:buNone/>
            </a:pPr>
            <a:r>
              <a:rPr lang="el-GR" altLang="el-GR" sz="2400">
                <a:latin typeface="Comic Sans MS" pitchFamily="66" charset="0"/>
              </a:rPr>
              <a:t>Σε έναν άλλο τύπο υδρόψυξης τα προϊόντα τοποθετούνται σε χώρο όπου το ψυχρό νερό κυκλοφορεί από πάνω προς τα κάτω, χωρίς τη χρήση μεταφορικής ταινίας ( γίνεται πιο χαμηλή</a:t>
            </a:r>
            <a:r>
              <a:rPr lang="el-GR" altLang="el-GR" sz="1800"/>
              <a:t>. </a:t>
            </a:r>
          </a:p>
        </p:txBody>
      </p:sp>
    </p:spTree>
    <p:extLst>
      <p:ext uri="{BB962C8B-B14F-4D97-AF65-F5344CB8AC3E}">
        <p14:creationId xmlns:p14="http://schemas.microsoft.com/office/powerpoint/2010/main" val="943423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6"/>
          <p:cNvSpPr txBox="1">
            <a:spLocks noChangeArrowheads="1"/>
          </p:cNvSpPr>
          <p:nvPr/>
        </p:nvSpPr>
        <p:spPr bwMode="auto">
          <a:xfrm>
            <a:off x="250825" y="836613"/>
            <a:ext cx="8642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000" b="1">
                <a:solidFill>
                  <a:srgbClr val="FFFF00"/>
                </a:solidFill>
                <a:latin typeface="Comic Sans MS" pitchFamily="66" charset="0"/>
              </a:rPr>
              <a:t>Πλευρική όψη υδροψυκτήρα</a:t>
            </a:r>
          </a:p>
        </p:txBody>
      </p:sp>
      <p:pic>
        <p:nvPicPr>
          <p:cNvPr id="66563"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628775"/>
            <a:ext cx="7646987" cy="442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80022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6"/>
          <p:cNvSpPr txBox="1">
            <a:spLocks noChangeArrowheads="1"/>
          </p:cNvSpPr>
          <p:nvPr/>
        </p:nvSpPr>
        <p:spPr bwMode="auto">
          <a:xfrm>
            <a:off x="684213" y="908050"/>
            <a:ext cx="73453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400" b="1">
                <a:solidFill>
                  <a:srgbClr val="FFFF00"/>
                </a:solidFill>
                <a:latin typeface="Comic Sans MS" pitchFamily="66" charset="0"/>
              </a:rPr>
              <a:t>Υδρόψυξη</a:t>
            </a:r>
          </a:p>
        </p:txBody>
      </p:sp>
      <p:sp>
        <p:nvSpPr>
          <p:cNvPr id="67587" name="Text Box 7"/>
          <p:cNvSpPr txBox="1">
            <a:spLocks noChangeArrowheads="1"/>
          </p:cNvSpPr>
          <p:nvPr/>
        </p:nvSpPr>
        <p:spPr bwMode="auto">
          <a:xfrm>
            <a:off x="250825" y="1557338"/>
            <a:ext cx="8675688"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lr>
                <a:schemeClr val="hlink"/>
              </a:buClr>
              <a:buSzPct val="120000"/>
              <a:buChar char="•"/>
              <a:defRPr sz="3200">
                <a:solidFill>
                  <a:schemeClr val="tx1"/>
                </a:solidFill>
                <a:latin typeface="Tahoma" pitchFamily="34" charset="0"/>
              </a:defRPr>
            </a:lvl1pPr>
            <a:lvl2pPr marL="800100" indent="-342900" eaLnBrk="0" hangingPunct="0">
              <a:spcBef>
                <a:spcPct val="20000"/>
              </a:spcBef>
              <a:buFont typeface="Tahoma" pitchFamily="34" charset="0"/>
              <a:buChar char="–"/>
              <a:defRPr sz="2800">
                <a:solidFill>
                  <a:schemeClr val="tx1"/>
                </a:solidFill>
                <a:latin typeface="Tahoma" pitchFamily="34" charset="0"/>
              </a:defRPr>
            </a:lvl2pPr>
            <a:lvl3pPr marL="1257300" indent="-342900" eaLnBrk="0" hangingPunct="0">
              <a:spcBef>
                <a:spcPct val="20000"/>
              </a:spcBef>
              <a:buClr>
                <a:schemeClr val="hlink"/>
              </a:buClr>
              <a:buSzPct val="120000"/>
              <a:buChar char="•"/>
              <a:defRPr sz="2400">
                <a:solidFill>
                  <a:schemeClr val="tx1"/>
                </a:solidFill>
                <a:latin typeface="Tahoma" pitchFamily="34" charset="0"/>
              </a:defRPr>
            </a:lvl3pPr>
            <a:lvl4pPr marL="1714500" indent="-342900" eaLnBrk="0" hangingPunct="0">
              <a:spcBef>
                <a:spcPct val="20000"/>
              </a:spcBef>
              <a:buFont typeface="Tahoma" pitchFamily="34" charset="0"/>
              <a:buChar char="–"/>
              <a:defRPr sz="2000">
                <a:solidFill>
                  <a:schemeClr val="tx1"/>
                </a:solidFill>
                <a:latin typeface="Tahoma" pitchFamily="34" charset="0"/>
              </a:defRPr>
            </a:lvl4pPr>
            <a:lvl5pPr marL="2171700" indent="-3429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6289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30861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5433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40005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pPr>
            <a:r>
              <a:rPr lang="el-GR" altLang="el-GR" sz="2400">
                <a:latin typeface="Comic Sans MS" pitchFamily="66" charset="0"/>
              </a:rPr>
              <a:t>Η υδρόψυξη εφαρμόζεται για εκείνα τα </a:t>
            </a:r>
            <a:r>
              <a:rPr lang="el-GR" altLang="el-GR" sz="2400" b="1">
                <a:solidFill>
                  <a:srgbClr val="99FF33"/>
                </a:solidFill>
                <a:latin typeface="Comic Sans MS" pitchFamily="66" charset="0"/>
              </a:rPr>
              <a:t>προϊόντα που ανέχονται τη διαβροχή με νερό</a:t>
            </a:r>
            <a:r>
              <a:rPr lang="el-GR" altLang="el-GR" sz="2400">
                <a:latin typeface="Comic Sans MS" pitchFamily="66" charset="0"/>
              </a:rPr>
              <a:t> και τυχόν χημικές ουσίες που προστίθενται στο υδατόλουτρο για να αποφεύγεται η ανάπτυξη παθογόνων μικροοργανισμών. </a:t>
            </a:r>
          </a:p>
          <a:p>
            <a:pPr eaLnBrk="1" hangingPunct="1">
              <a:spcBef>
                <a:spcPct val="0"/>
              </a:spcBef>
              <a:buClrTx/>
              <a:buSzTx/>
              <a:buFontTx/>
              <a:buNone/>
            </a:pPr>
            <a:r>
              <a:rPr lang="el-GR" altLang="el-GR" sz="2400">
                <a:latin typeface="Comic Sans MS" pitchFamily="66" charset="0"/>
              </a:rPr>
              <a:t>Τα μέτρα φυτοϋγείας είναι απαραίτητα στη μέθοδο της υδρόψυξης και συνίστανται:</a:t>
            </a:r>
          </a:p>
          <a:p>
            <a:pPr eaLnBrk="1" hangingPunct="1">
              <a:spcBef>
                <a:spcPct val="0"/>
              </a:spcBef>
              <a:buClrTx/>
              <a:buSzTx/>
              <a:buFontTx/>
              <a:buNone/>
            </a:pPr>
            <a:r>
              <a:rPr lang="el-GR" altLang="el-GR" sz="2400">
                <a:latin typeface="Comic Sans MS" pitchFamily="66" charset="0"/>
              </a:rPr>
              <a:t>α) </a:t>
            </a:r>
            <a:r>
              <a:rPr lang="el-GR" altLang="el-GR" sz="2400" b="1">
                <a:solidFill>
                  <a:srgbClr val="99FF33"/>
                </a:solidFill>
                <a:latin typeface="Comic Sans MS" pitchFamily="66" charset="0"/>
              </a:rPr>
              <a:t>στο περιοδικό καθάρισμα των μηχανημάτων</a:t>
            </a:r>
            <a:r>
              <a:rPr lang="el-GR" altLang="el-GR" sz="2400">
                <a:latin typeface="Comic Sans MS" pitchFamily="66" charset="0"/>
              </a:rPr>
              <a:t> και</a:t>
            </a:r>
          </a:p>
          <a:p>
            <a:pPr eaLnBrk="1" hangingPunct="1">
              <a:spcBef>
                <a:spcPct val="0"/>
              </a:spcBef>
              <a:buClrTx/>
              <a:buSzTx/>
              <a:buFontTx/>
              <a:buNone/>
            </a:pPr>
            <a:r>
              <a:rPr lang="el-GR" altLang="el-GR" sz="2400">
                <a:latin typeface="Comic Sans MS" pitchFamily="66" charset="0"/>
              </a:rPr>
              <a:t>β) </a:t>
            </a:r>
            <a:r>
              <a:rPr lang="el-GR" altLang="el-GR" sz="2400" b="1">
                <a:solidFill>
                  <a:srgbClr val="99FF33"/>
                </a:solidFill>
                <a:latin typeface="Comic Sans MS" pitchFamily="66" charset="0"/>
              </a:rPr>
              <a:t>στην προσθήκη μικρών ποσοτήτων χλωρίου στο νερό της υδρόψυξης</a:t>
            </a:r>
            <a:r>
              <a:rPr lang="el-GR" altLang="el-GR" sz="2400">
                <a:latin typeface="Comic Sans MS" pitchFamily="66" charset="0"/>
              </a:rPr>
              <a:t>.</a:t>
            </a:r>
          </a:p>
          <a:p>
            <a:pPr eaLnBrk="1" hangingPunct="1">
              <a:spcBef>
                <a:spcPct val="0"/>
              </a:spcBef>
              <a:buClrTx/>
              <a:buSzTx/>
              <a:buFontTx/>
              <a:buNone/>
            </a:pPr>
            <a:r>
              <a:rPr lang="el-GR" altLang="el-GR" sz="2400">
                <a:latin typeface="Comic Sans MS" pitchFamily="66" charset="0"/>
              </a:rPr>
              <a:t>Μετά την υδρόψυξη τα προϊόντα τοποθετούνται σε θαλάμους συντήρησης με την επιθυμητή θερμοκρασία, ώστε για να αποφεύγονται αδικαιολόγητες καθυστερήσεις που συντελούν στη θέρμανση του προϊόντος</a:t>
            </a:r>
            <a:r>
              <a:rPr lang="el-GR" altLang="el-GR" sz="1800"/>
              <a:t> </a:t>
            </a:r>
          </a:p>
        </p:txBody>
      </p:sp>
    </p:spTree>
    <p:extLst>
      <p:ext uri="{BB962C8B-B14F-4D97-AF65-F5344CB8AC3E}">
        <p14:creationId xmlns:p14="http://schemas.microsoft.com/office/powerpoint/2010/main" val="30941859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6"/>
          <p:cNvSpPr txBox="1">
            <a:spLocks noChangeArrowheads="1"/>
          </p:cNvSpPr>
          <p:nvPr/>
        </p:nvSpPr>
        <p:spPr bwMode="auto">
          <a:xfrm>
            <a:off x="684213" y="908050"/>
            <a:ext cx="73453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400" b="1">
                <a:solidFill>
                  <a:srgbClr val="FFFF00"/>
                </a:solidFill>
                <a:latin typeface="Comic Sans MS" pitchFamily="66" charset="0"/>
              </a:rPr>
              <a:t>Πρόψυξη με εξάτμιση σε κενό</a:t>
            </a:r>
          </a:p>
        </p:txBody>
      </p:sp>
      <p:sp>
        <p:nvSpPr>
          <p:cNvPr id="68611" name="Text Box 7"/>
          <p:cNvSpPr txBox="1">
            <a:spLocks noChangeArrowheads="1"/>
          </p:cNvSpPr>
          <p:nvPr/>
        </p:nvSpPr>
        <p:spPr bwMode="auto">
          <a:xfrm>
            <a:off x="250825" y="1557338"/>
            <a:ext cx="8675688"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lr>
                <a:schemeClr val="hlink"/>
              </a:buClr>
              <a:buSzPct val="120000"/>
              <a:buChar char="•"/>
              <a:defRPr sz="3200">
                <a:solidFill>
                  <a:schemeClr val="tx1"/>
                </a:solidFill>
                <a:latin typeface="Tahoma" pitchFamily="34" charset="0"/>
              </a:defRPr>
            </a:lvl1pPr>
            <a:lvl2pPr marL="800100" indent="-342900" eaLnBrk="0" hangingPunct="0">
              <a:spcBef>
                <a:spcPct val="20000"/>
              </a:spcBef>
              <a:buFont typeface="Tahoma" pitchFamily="34" charset="0"/>
              <a:buChar char="–"/>
              <a:defRPr sz="2800">
                <a:solidFill>
                  <a:schemeClr val="tx1"/>
                </a:solidFill>
                <a:latin typeface="Tahoma" pitchFamily="34" charset="0"/>
              </a:defRPr>
            </a:lvl2pPr>
            <a:lvl3pPr marL="1257300" indent="-342900" eaLnBrk="0" hangingPunct="0">
              <a:spcBef>
                <a:spcPct val="20000"/>
              </a:spcBef>
              <a:buClr>
                <a:schemeClr val="hlink"/>
              </a:buClr>
              <a:buSzPct val="120000"/>
              <a:buChar char="•"/>
              <a:defRPr sz="2400">
                <a:solidFill>
                  <a:schemeClr val="tx1"/>
                </a:solidFill>
                <a:latin typeface="Tahoma" pitchFamily="34" charset="0"/>
              </a:defRPr>
            </a:lvl3pPr>
            <a:lvl4pPr marL="1714500" indent="-342900" eaLnBrk="0" hangingPunct="0">
              <a:spcBef>
                <a:spcPct val="20000"/>
              </a:spcBef>
              <a:buFont typeface="Tahoma" pitchFamily="34" charset="0"/>
              <a:buChar char="–"/>
              <a:defRPr sz="2000">
                <a:solidFill>
                  <a:schemeClr val="tx1"/>
                </a:solidFill>
                <a:latin typeface="Tahoma" pitchFamily="34" charset="0"/>
              </a:defRPr>
            </a:lvl4pPr>
            <a:lvl5pPr marL="2171700" indent="-3429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6289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30861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5433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40005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pPr>
            <a:r>
              <a:rPr lang="el-GR" altLang="el-GR" sz="2400">
                <a:latin typeface="Comic Sans MS" pitchFamily="66" charset="0"/>
              </a:rPr>
              <a:t>Οι μικροί καρποί (κεράσια, βερίκοκα κ.λ.π.) που έχουν μεγάλη σχέση επιφάνεια/όγκο είναι δυνατόν να προψυχθούν με εξάτμιση του νερού σε κενό. </a:t>
            </a:r>
            <a:r>
              <a:rPr lang="el-GR" altLang="el-GR" sz="2400" b="1">
                <a:solidFill>
                  <a:srgbClr val="99FF33"/>
                </a:solidFill>
                <a:latin typeface="Comic Sans MS" pitchFamily="66" charset="0"/>
              </a:rPr>
              <a:t>Η τεχνική είναι γνωστή ως "πρόψυξη σε κενό" και είναι γρήγορη όσο και η υδρόψυξη</a:t>
            </a:r>
            <a:r>
              <a:rPr lang="el-GR" altLang="el-GR" sz="2400">
                <a:latin typeface="Comic Sans MS" pitchFamily="66" charset="0"/>
              </a:rPr>
              <a:t>. Το προϊόν σε παλέτες τοποθετείται σε στεγανούς θαλάμους και η πίεση μειώνεται σε 0,5 ως 1 </a:t>
            </a:r>
            <a:r>
              <a:rPr lang="en-GB" altLang="el-GR" sz="2400">
                <a:latin typeface="Comic Sans MS" pitchFamily="66" charset="0"/>
              </a:rPr>
              <a:t>kPa</a:t>
            </a:r>
            <a:r>
              <a:rPr lang="el-GR" altLang="el-GR" sz="2400">
                <a:latin typeface="Comic Sans MS" pitchFamily="66" charset="0"/>
              </a:rPr>
              <a:t>. Στην πίεση αυτή το νερό εξατμίζεται σε 1°</a:t>
            </a:r>
            <a:r>
              <a:rPr lang="en-GB" altLang="el-GR" sz="2400">
                <a:latin typeface="Comic Sans MS" pitchFamily="66" charset="0"/>
              </a:rPr>
              <a:t> C</a:t>
            </a:r>
            <a:r>
              <a:rPr lang="el-GR" altLang="el-GR" sz="2400">
                <a:latin typeface="Comic Sans MS" pitchFamily="66" charset="0"/>
              </a:rPr>
              <a:t> και το προϊόν ψύχεται με την αφαίρεση της λανθάνουσας θερμότητας, που προκαλεί η εξάτμιση του νερού από την επιφάνεια των καρπών. Για πτώση της θερμοκρασίας 5° </a:t>
            </a:r>
            <a:r>
              <a:rPr lang="en-GB" altLang="el-GR" sz="2400">
                <a:latin typeface="Comic Sans MS" pitchFamily="66" charset="0"/>
              </a:rPr>
              <a:t>C</a:t>
            </a:r>
            <a:r>
              <a:rPr lang="el-GR" altLang="el-GR" sz="2400">
                <a:latin typeface="Comic Sans MS" pitchFamily="66" charset="0"/>
              </a:rPr>
              <a:t> δημιουργούνται απώλειες βάρους 1% από εξάτμιση νερού. </a:t>
            </a:r>
          </a:p>
        </p:txBody>
      </p:sp>
    </p:spTree>
    <p:extLst>
      <p:ext uri="{BB962C8B-B14F-4D97-AF65-F5344CB8AC3E}">
        <p14:creationId xmlns:p14="http://schemas.microsoft.com/office/powerpoint/2010/main" val="9995892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8"/>
          <p:cNvSpPr txBox="1">
            <a:spLocks noChangeArrowheads="1"/>
          </p:cNvSpPr>
          <p:nvPr/>
        </p:nvSpPr>
        <p:spPr bwMode="auto">
          <a:xfrm>
            <a:off x="250825" y="836613"/>
            <a:ext cx="86423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000" b="1">
                <a:solidFill>
                  <a:srgbClr val="FFFF00"/>
                </a:solidFill>
                <a:latin typeface="Comic Sans MS" pitchFamily="66" charset="0"/>
              </a:rPr>
              <a:t>Απώλειες βάρους από εξάτμιση νερού σε σχέση με την πτώση της θερμοκρασίας</a:t>
            </a:r>
          </a:p>
        </p:txBody>
      </p:sp>
      <p:pic>
        <p:nvPicPr>
          <p:cNvPr id="69635"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1628775"/>
            <a:ext cx="6646862" cy="463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62113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6"/>
          <p:cNvSpPr txBox="1">
            <a:spLocks noChangeArrowheads="1"/>
          </p:cNvSpPr>
          <p:nvPr/>
        </p:nvSpPr>
        <p:spPr bwMode="auto">
          <a:xfrm>
            <a:off x="684213" y="908050"/>
            <a:ext cx="73453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400" b="1">
                <a:solidFill>
                  <a:srgbClr val="FFFF00"/>
                </a:solidFill>
                <a:latin typeface="Comic Sans MS" pitchFamily="66" charset="0"/>
              </a:rPr>
              <a:t>Πρόψυξη με πάγο</a:t>
            </a:r>
          </a:p>
        </p:txBody>
      </p:sp>
      <p:sp>
        <p:nvSpPr>
          <p:cNvPr id="70659" name="Text Box 7"/>
          <p:cNvSpPr txBox="1">
            <a:spLocks noChangeArrowheads="1"/>
          </p:cNvSpPr>
          <p:nvPr/>
        </p:nvSpPr>
        <p:spPr bwMode="auto">
          <a:xfrm>
            <a:off x="250825" y="1628775"/>
            <a:ext cx="8675688" cy="447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lr>
                <a:schemeClr val="hlink"/>
              </a:buClr>
              <a:buSzPct val="120000"/>
              <a:buChar char="•"/>
              <a:defRPr sz="3200">
                <a:solidFill>
                  <a:schemeClr val="tx1"/>
                </a:solidFill>
                <a:latin typeface="Tahoma" pitchFamily="34" charset="0"/>
              </a:defRPr>
            </a:lvl1pPr>
            <a:lvl2pPr marL="800100" indent="-342900" eaLnBrk="0" hangingPunct="0">
              <a:spcBef>
                <a:spcPct val="20000"/>
              </a:spcBef>
              <a:buFont typeface="Tahoma" pitchFamily="34" charset="0"/>
              <a:buChar char="–"/>
              <a:defRPr sz="2800">
                <a:solidFill>
                  <a:schemeClr val="tx1"/>
                </a:solidFill>
                <a:latin typeface="Tahoma" pitchFamily="34" charset="0"/>
              </a:defRPr>
            </a:lvl2pPr>
            <a:lvl3pPr marL="1257300" indent="-342900" eaLnBrk="0" hangingPunct="0">
              <a:spcBef>
                <a:spcPct val="20000"/>
              </a:spcBef>
              <a:buClr>
                <a:schemeClr val="hlink"/>
              </a:buClr>
              <a:buSzPct val="120000"/>
              <a:buChar char="•"/>
              <a:defRPr sz="2400">
                <a:solidFill>
                  <a:schemeClr val="tx1"/>
                </a:solidFill>
                <a:latin typeface="Tahoma" pitchFamily="34" charset="0"/>
              </a:defRPr>
            </a:lvl3pPr>
            <a:lvl4pPr marL="1714500" indent="-342900" eaLnBrk="0" hangingPunct="0">
              <a:spcBef>
                <a:spcPct val="20000"/>
              </a:spcBef>
              <a:buFont typeface="Tahoma" pitchFamily="34" charset="0"/>
              <a:buChar char="–"/>
              <a:defRPr sz="2000">
                <a:solidFill>
                  <a:schemeClr val="tx1"/>
                </a:solidFill>
                <a:latin typeface="Tahoma" pitchFamily="34" charset="0"/>
              </a:defRPr>
            </a:lvl4pPr>
            <a:lvl5pPr marL="2171700" indent="-3429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6289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30861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5433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40005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pPr>
            <a:r>
              <a:rPr lang="el-GR" altLang="el-GR" sz="2400" b="1">
                <a:solidFill>
                  <a:srgbClr val="99FF33"/>
                </a:solidFill>
                <a:latin typeface="Comic Sans MS" pitchFamily="66" charset="0"/>
              </a:rPr>
              <a:t>Ορισμένα προϊόντα ψύχονται γεμίζοντας τα κιβώτια, όπου είναι συσκευασμένο το προϊόν, με πάγο</a:t>
            </a:r>
            <a:r>
              <a:rPr lang="el-GR" altLang="el-GR" sz="2400">
                <a:latin typeface="Comic Sans MS" pitchFamily="66" charset="0"/>
              </a:rPr>
              <a:t>. Ο πάγος προστίθεται τεμαχισμένος σε μικρά κομμάτια για να έρχεται σε επαφή με το προϊόν. Η άμεση επαφή του προϊόντος με τον πάγο έχει ως αποτέλεσμα τη γρήγορη αφαίρεση θερμότητας. Με το λιώσιμο όμως του πάγου δημιουργούνται κενά γύρω από το προϊόν και επιβραδύνεται η ψύξη.</a:t>
            </a:r>
          </a:p>
          <a:p>
            <a:pPr eaLnBrk="1" hangingPunct="1">
              <a:spcBef>
                <a:spcPct val="0"/>
              </a:spcBef>
              <a:buClrTx/>
              <a:buSzTx/>
              <a:buFontTx/>
              <a:buNone/>
            </a:pPr>
            <a:r>
              <a:rPr lang="el-GR" altLang="el-GR" sz="2400">
                <a:latin typeface="Comic Sans MS" pitchFamily="66" charset="0"/>
              </a:rPr>
              <a:t>Η μέθοδος της συσκευασίας με πάγο εξασφαλίζει υψηλή σχετική υγρασία, απαιτεί όμως συσκευασία σε ειδικά κιβώτια που αντέχουν την ύγρανση και αν χρησιμοποιούνται χαρτοκιβώτια απαιτείται αδιαβροχοποίηση του υλικού με εμποτισμό σε ειδικές κηρωτικές ουσίες</a:t>
            </a:r>
          </a:p>
        </p:txBody>
      </p:sp>
    </p:spTree>
    <p:extLst>
      <p:ext uri="{BB962C8B-B14F-4D97-AF65-F5344CB8AC3E}">
        <p14:creationId xmlns:p14="http://schemas.microsoft.com/office/powerpoint/2010/main" val="3439979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6"/>
          <p:cNvSpPr txBox="1">
            <a:spLocks noChangeArrowheads="1"/>
          </p:cNvSpPr>
          <p:nvPr/>
        </p:nvSpPr>
        <p:spPr bwMode="auto">
          <a:xfrm>
            <a:off x="180975" y="1484313"/>
            <a:ext cx="8639175" cy="4494212"/>
          </a:xfrm>
          <a:prstGeom prst="rect">
            <a:avLst/>
          </a:prstGeom>
          <a:ln/>
        </p:spPr>
        <p:style>
          <a:lnRef idx="3">
            <a:schemeClr val="lt1"/>
          </a:lnRef>
          <a:fillRef idx="1">
            <a:schemeClr val="accent1"/>
          </a:fillRef>
          <a:effectRef idx="1">
            <a:schemeClr val="accent1"/>
          </a:effectRef>
          <a:fontRef idx="minor">
            <a:schemeClr val="lt1"/>
          </a:fontRef>
        </p:style>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buFontTx/>
              <a:buNone/>
              <a:defRPr/>
            </a:pPr>
            <a:r>
              <a:rPr lang="el-GR" altLang="el-GR" sz="2400" b="1" dirty="0" smtClean="0">
                <a:solidFill>
                  <a:srgbClr val="99FF33"/>
                </a:solidFill>
                <a:latin typeface="Comic Sans MS" pitchFamily="66" charset="0"/>
              </a:rPr>
              <a:t>Η φθορά φρούτων για διατήρηση μιας ώρας στους 30 °</a:t>
            </a:r>
            <a:r>
              <a:rPr lang="en-GB" altLang="el-GR" sz="2400" b="1" dirty="0" smtClean="0">
                <a:solidFill>
                  <a:srgbClr val="99FF33"/>
                </a:solidFill>
                <a:latin typeface="Comic Sans MS" pitchFamily="66" charset="0"/>
              </a:rPr>
              <a:t>C </a:t>
            </a:r>
            <a:r>
              <a:rPr lang="el-GR" altLang="el-GR" sz="2400" b="1" dirty="0" smtClean="0">
                <a:solidFill>
                  <a:srgbClr val="99FF33"/>
                </a:solidFill>
                <a:latin typeface="Comic Sans MS" pitchFamily="66" charset="0"/>
              </a:rPr>
              <a:t>είναι η ίδια με τη διατήρηση μιας ημέρας σε 10 °</a:t>
            </a:r>
            <a:r>
              <a:rPr lang="en-GB" altLang="el-GR" sz="2400" b="1" dirty="0" smtClean="0">
                <a:solidFill>
                  <a:srgbClr val="99FF33"/>
                </a:solidFill>
                <a:latin typeface="Comic Sans MS" pitchFamily="66" charset="0"/>
              </a:rPr>
              <a:t>C </a:t>
            </a:r>
            <a:r>
              <a:rPr lang="el-GR" altLang="el-GR" sz="2400" b="1" dirty="0" smtClean="0">
                <a:solidFill>
                  <a:srgbClr val="99FF33"/>
                </a:solidFill>
                <a:latin typeface="Comic Sans MS" pitchFamily="66" charset="0"/>
              </a:rPr>
              <a:t>ή με τη διατήρηση μιας εβδομάδας στους 0 °</a:t>
            </a:r>
            <a:r>
              <a:rPr lang="en-GB" altLang="el-GR" sz="2400" b="1" dirty="0" smtClean="0">
                <a:solidFill>
                  <a:srgbClr val="99FF33"/>
                </a:solidFill>
                <a:latin typeface="Comic Sans MS" pitchFamily="66" charset="0"/>
              </a:rPr>
              <a:t>C</a:t>
            </a:r>
            <a:r>
              <a:rPr lang="en-GB" altLang="el-GR" sz="2800" b="1" dirty="0" smtClean="0">
                <a:solidFill>
                  <a:srgbClr val="99FF33"/>
                </a:solidFill>
                <a:latin typeface="Comic Sans MS" pitchFamily="66" charset="0"/>
              </a:rPr>
              <a:t>.</a:t>
            </a:r>
            <a:endParaRPr lang="el-GR" altLang="el-GR" sz="2800" b="1" dirty="0" smtClean="0">
              <a:solidFill>
                <a:srgbClr val="99FF33"/>
              </a:solidFill>
              <a:latin typeface="Comic Sans MS" pitchFamily="66" charset="0"/>
            </a:endParaRPr>
          </a:p>
          <a:p>
            <a:pPr eaLnBrk="1" hangingPunct="1">
              <a:spcBef>
                <a:spcPct val="50000"/>
              </a:spcBef>
              <a:buClrTx/>
              <a:buSzTx/>
              <a:buFontTx/>
              <a:buNone/>
              <a:defRPr/>
            </a:pPr>
            <a:endParaRPr lang="el-GR" altLang="el-GR" sz="2800" b="1" dirty="0" smtClean="0">
              <a:solidFill>
                <a:srgbClr val="99FF33"/>
              </a:solidFill>
              <a:latin typeface="Comic Sans MS" pitchFamily="66" charset="0"/>
            </a:endParaRPr>
          </a:p>
          <a:p>
            <a:pPr eaLnBrk="1" hangingPunct="1">
              <a:spcBef>
                <a:spcPct val="50000"/>
              </a:spcBef>
              <a:buClrTx/>
              <a:buSzTx/>
              <a:buFontTx/>
              <a:buNone/>
              <a:defRPr/>
            </a:pPr>
            <a:r>
              <a:rPr lang="el-GR" altLang="el-GR" sz="2800" b="1" dirty="0" smtClean="0">
                <a:solidFill>
                  <a:srgbClr val="99FF33"/>
                </a:solidFill>
                <a:latin typeface="Comic Sans MS" pitchFamily="66" charset="0"/>
              </a:rPr>
              <a:t>1 </a:t>
            </a:r>
            <a:r>
              <a:rPr lang="el-GR" altLang="el-GR" sz="2800" b="1" dirty="0" smtClean="0">
                <a:solidFill>
                  <a:srgbClr val="FF0000"/>
                </a:solidFill>
                <a:latin typeface="Comic Sans MS" pitchFamily="66" charset="0"/>
              </a:rPr>
              <a:t>ώρα</a:t>
            </a:r>
            <a:r>
              <a:rPr lang="el-GR" altLang="el-GR" sz="2800" b="1" dirty="0" smtClean="0">
                <a:solidFill>
                  <a:srgbClr val="99FF33"/>
                </a:solidFill>
                <a:latin typeface="Comic Sans MS" pitchFamily="66" charset="0"/>
              </a:rPr>
              <a:t> 30 °</a:t>
            </a:r>
            <a:r>
              <a:rPr lang="en-GB" altLang="el-GR" sz="2800" b="1" dirty="0" smtClean="0">
                <a:solidFill>
                  <a:srgbClr val="99FF33"/>
                </a:solidFill>
                <a:latin typeface="Comic Sans MS" pitchFamily="66" charset="0"/>
              </a:rPr>
              <a:t>C </a:t>
            </a:r>
            <a:r>
              <a:rPr lang="el-GR" altLang="el-GR" sz="2800" b="1" dirty="0" smtClean="0">
                <a:solidFill>
                  <a:srgbClr val="FF0000"/>
                </a:solidFill>
                <a:latin typeface="Comic Sans MS" pitchFamily="66" charset="0"/>
              </a:rPr>
              <a:t>=</a:t>
            </a:r>
            <a:r>
              <a:rPr lang="el-GR" altLang="el-GR" sz="2800" b="1" dirty="0" smtClean="0">
                <a:solidFill>
                  <a:srgbClr val="99FF33"/>
                </a:solidFill>
                <a:latin typeface="Comic Sans MS" pitchFamily="66" charset="0"/>
              </a:rPr>
              <a:t>1 </a:t>
            </a:r>
            <a:r>
              <a:rPr lang="el-GR" altLang="el-GR" sz="2800" b="1" dirty="0" smtClean="0">
                <a:solidFill>
                  <a:srgbClr val="FF0000"/>
                </a:solidFill>
                <a:latin typeface="Comic Sans MS" pitchFamily="66" charset="0"/>
              </a:rPr>
              <a:t>ημέρα</a:t>
            </a:r>
            <a:r>
              <a:rPr lang="el-GR" altLang="el-GR" sz="2800" b="1" dirty="0" smtClean="0">
                <a:solidFill>
                  <a:srgbClr val="99FF33"/>
                </a:solidFill>
                <a:latin typeface="Comic Sans MS" pitchFamily="66" charset="0"/>
              </a:rPr>
              <a:t> 10 °</a:t>
            </a:r>
            <a:r>
              <a:rPr lang="en-GB" altLang="el-GR" sz="2800" b="1" dirty="0" smtClean="0">
                <a:solidFill>
                  <a:srgbClr val="99FF33"/>
                </a:solidFill>
                <a:latin typeface="Comic Sans MS" pitchFamily="66" charset="0"/>
              </a:rPr>
              <a:t>C </a:t>
            </a:r>
            <a:r>
              <a:rPr lang="el-GR" altLang="el-GR" sz="2800" b="1" dirty="0" smtClean="0">
                <a:solidFill>
                  <a:srgbClr val="FF0000"/>
                </a:solidFill>
                <a:latin typeface="Comic Sans MS" pitchFamily="66" charset="0"/>
              </a:rPr>
              <a:t>=</a:t>
            </a:r>
            <a:r>
              <a:rPr lang="el-GR" altLang="el-GR" sz="2800" b="1" dirty="0" smtClean="0">
                <a:solidFill>
                  <a:srgbClr val="99FF33"/>
                </a:solidFill>
                <a:latin typeface="Comic Sans MS" pitchFamily="66" charset="0"/>
              </a:rPr>
              <a:t> 1 </a:t>
            </a:r>
            <a:r>
              <a:rPr lang="el-GR" altLang="el-GR" sz="2800" b="1" dirty="0" smtClean="0">
                <a:solidFill>
                  <a:srgbClr val="FF0000"/>
                </a:solidFill>
                <a:latin typeface="Comic Sans MS" pitchFamily="66" charset="0"/>
              </a:rPr>
              <a:t>εβδομάδα</a:t>
            </a:r>
            <a:r>
              <a:rPr lang="el-GR" altLang="el-GR" sz="2800" b="1" dirty="0" smtClean="0">
                <a:solidFill>
                  <a:srgbClr val="99FF33"/>
                </a:solidFill>
                <a:latin typeface="Comic Sans MS" pitchFamily="66" charset="0"/>
              </a:rPr>
              <a:t> 0 °</a:t>
            </a:r>
            <a:r>
              <a:rPr lang="en-GB" altLang="el-GR" sz="2800" b="1" dirty="0" smtClean="0">
                <a:solidFill>
                  <a:srgbClr val="99FF33"/>
                </a:solidFill>
                <a:latin typeface="Comic Sans MS" pitchFamily="66" charset="0"/>
              </a:rPr>
              <a:t>C</a:t>
            </a:r>
            <a:endParaRPr lang="el-GR" altLang="el-GR" sz="2800" b="1" dirty="0" smtClean="0">
              <a:solidFill>
                <a:srgbClr val="99FF33"/>
              </a:solidFill>
              <a:latin typeface="Comic Sans MS" pitchFamily="66" charset="0"/>
            </a:endParaRPr>
          </a:p>
          <a:p>
            <a:pPr algn="ctr" eaLnBrk="1" hangingPunct="1">
              <a:spcBef>
                <a:spcPct val="50000"/>
              </a:spcBef>
              <a:buClrTx/>
              <a:buSzTx/>
              <a:buFontTx/>
              <a:buNone/>
              <a:defRPr/>
            </a:pPr>
            <a:r>
              <a:rPr lang="el-GR" altLang="el-GR" sz="2800" u="sng" dirty="0" smtClean="0">
                <a:solidFill>
                  <a:srgbClr val="99FF33"/>
                </a:solidFill>
                <a:latin typeface="Comic Sans MS" pitchFamily="66" charset="0"/>
              </a:rPr>
              <a:t>(1 </a:t>
            </a:r>
            <a:r>
              <a:rPr lang="el-GR" altLang="el-GR" sz="2800" u="sng" dirty="0" smtClean="0">
                <a:solidFill>
                  <a:srgbClr val="FF0000"/>
                </a:solidFill>
                <a:latin typeface="Comic Sans MS" pitchFamily="66" charset="0"/>
              </a:rPr>
              <a:t>ώρα</a:t>
            </a:r>
            <a:r>
              <a:rPr lang="el-GR" altLang="el-GR" sz="2800" u="sng" dirty="0" smtClean="0">
                <a:solidFill>
                  <a:srgbClr val="99FF33"/>
                </a:solidFill>
                <a:latin typeface="Comic Sans MS" pitchFamily="66" charset="0"/>
              </a:rPr>
              <a:t> </a:t>
            </a:r>
            <a:r>
              <a:rPr lang="el-GR" altLang="el-GR" sz="2800" dirty="0" smtClean="0">
                <a:solidFill>
                  <a:srgbClr val="99FF33"/>
                </a:solidFill>
                <a:latin typeface="Comic Sans MS" pitchFamily="66" charset="0"/>
              </a:rPr>
              <a:t>30 °</a:t>
            </a:r>
            <a:r>
              <a:rPr lang="en-GB" altLang="el-GR" sz="2800" dirty="0" smtClean="0">
                <a:solidFill>
                  <a:srgbClr val="99FF33"/>
                </a:solidFill>
                <a:latin typeface="Comic Sans MS" pitchFamily="66" charset="0"/>
              </a:rPr>
              <a:t>C </a:t>
            </a:r>
            <a:r>
              <a:rPr lang="el-GR" altLang="el-GR" sz="2800" dirty="0" smtClean="0">
                <a:solidFill>
                  <a:srgbClr val="FF0000"/>
                </a:solidFill>
                <a:latin typeface="Comic Sans MS" pitchFamily="66" charset="0"/>
              </a:rPr>
              <a:t>= </a:t>
            </a:r>
            <a:r>
              <a:rPr lang="el-GR" altLang="el-GR" sz="2800" u="sng" dirty="0" smtClean="0">
                <a:solidFill>
                  <a:srgbClr val="99FF33"/>
                </a:solidFill>
                <a:latin typeface="Comic Sans MS" pitchFamily="66" charset="0"/>
              </a:rPr>
              <a:t>24 </a:t>
            </a:r>
            <a:r>
              <a:rPr lang="el-GR" altLang="el-GR" sz="2800" u="sng" dirty="0" smtClean="0">
                <a:solidFill>
                  <a:srgbClr val="FF0000"/>
                </a:solidFill>
                <a:latin typeface="Comic Sans MS" pitchFamily="66" charset="0"/>
              </a:rPr>
              <a:t>ώρες </a:t>
            </a:r>
            <a:r>
              <a:rPr lang="el-GR" altLang="el-GR" sz="2800" dirty="0" smtClean="0">
                <a:solidFill>
                  <a:srgbClr val="99FF33"/>
                </a:solidFill>
                <a:latin typeface="Comic Sans MS" pitchFamily="66" charset="0"/>
              </a:rPr>
              <a:t>10 °</a:t>
            </a:r>
            <a:r>
              <a:rPr lang="en-GB" altLang="el-GR" sz="2800" dirty="0" smtClean="0">
                <a:solidFill>
                  <a:srgbClr val="99FF33"/>
                </a:solidFill>
                <a:latin typeface="Comic Sans MS" pitchFamily="66" charset="0"/>
              </a:rPr>
              <a:t>C </a:t>
            </a:r>
            <a:r>
              <a:rPr lang="el-GR" altLang="el-GR" sz="2800" dirty="0" smtClean="0">
                <a:solidFill>
                  <a:srgbClr val="FF0000"/>
                </a:solidFill>
                <a:latin typeface="Comic Sans MS" pitchFamily="66" charset="0"/>
              </a:rPr>
              <a:t>=</a:t>
            </a:r>
            <a:r>
              <a:rPr lang="el-GR" altLang="el-GR" sz="2800" dirty="0" smtClean="0">
                <a:solidFill>
                  <a:srgbClr val="99FF33"/>
                </a:solidFill>
                <a:latin typeface="Comic Sans MS" pitchFamily="66" charset="0"/>
              </a:rPr>
              <a:t> </a:t>
            </a:r>
            <a:r>
              <a:rPr lang="el-GR" altLang="el-GR" sz="2800" u="sng" dirty="0" smtClean="0">
                <a:solidFill>
                  <a:srgbClr val="99FF33"/>
                </a:solidFill>
                <a:latin typeface="Comic Sans MS" pitchFamily="66" charset="0"/>
              </a:rPr>
              <a:t>168 </a:t>
            </a:r>
            <a:r>
              <a:rPr lang="el-GR" altLang="el-GR" sz="2800" u="sng" dirty="0" smtClean="0">
                <a:solidFill>
                  <a:srgbClr val="FF0000"/>
                </a:solidFill>
                <a:latin typeface="Comic Sans MS" pitchFamily="66" charset="0"/>
              </a:rPr>
              <a:t>ώρες </a:t>
            </a:r>
            <a:r>
              <a:rPr lang="el-GR" altLang="el-GR" sz="2800" dirty="0" smtClean="0">
                <a:solidFill>
                  <a:srgbClr val="99FF33"/>
                </a:solidFill>
                <a:latin typeface="Comic Sans MS" pitchFamily="66" charset="0"/>
              </a:rPr>
              <a:t>0 °</a:t>
            </a:r>
            <a:r>
              <a:rPr lang="en-GB" altLang="el-GR" sz="2800" dirty="0" smtClean="0">
                <a:solidFill>
                  <a:srgbClr val="99FF33"/>
                </a:solidFill>
                <a:latin typeface="Comic Sans MS" pitchFamily="66" charset="0"/>
              </a:rPr>
              <a:t>C</a:t>
            </a:r>
            <a:r>
              <a:rPr lang="el-GR" altLang="el-GR" sz="2800" dirty="0" smtClean="0">
                <a:solidFill>
                  <a:srgbClr val="99FF33"/>
                </a:solidFill>
                <a:latin typeface="Comic Sans MS" pitchFamily="66" charset="0"/>
              </a:rPr>
              <a:t>)</a:t>
            </a:r>
          </a:p>
          <a:p>
            <a:pPr eaLnBrk="1" hangingPunct="1">
              <a:spcBef>
                <a:spcPct val="50000"/>
              </a:spcBef>
              <a:buClrTx/>
              <a:buSzTx/>
              <a:buFontTx/>
              <a:buNone/>
              <a:defRPr/>
            </a:pPr>
            <a:endParaRPr lang="el-GR" altLang="el-GR" sz="2800" b="1" dirty="0" smtClean="0">
              <a:solidFill>
                <a:srgbClr val="99FF33"/>
              </a:solidFill>
              <a:latin typeface="Comic Sans MS" pitchFamily="66" charset="0"/>
            </a:endParaRPr>
          </a:p>
          <a:p>
            <a:pPr eaLnBrk="1" hangingPunct="1">
              <a:spcBef>
                <a:spcPct val="50000"/>
              </a:spcBef>
              <a:buClrTx/>
              <a:buSzTx/>
              <a:buFontTx/>
              <a:buNone/>
              <a:defRPr/>
            </a:pPr>
            <a:endParaRPr lang="el-GR" altLang="el-GR" sz="2800" b="1" dirty="0" smtClean="0">
              <a:solidFill>
                <a:srgbClr val="99FF33"/>
              </a:solidFill>
              <a:latin typeface="Comic Sans MS" pitchFamily="66" charset="0"/>
            </a:endParaRPr>
          </a:p>
        </p:txBody>
      </p:sp>
    </p:spTree>
    <p:extLst>
      <p:ext uri="{BB962C8B-B14F-4D97-AF65-F5344CB8AC3E}">
        <p14:creationId xmlns:p14="http://schemas.microsoft.com/office/powerpoint/2010/main" val="59372451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6"/>
          <p:cNvSpPr txBox="1">
            <a:spLocks noChangeArrowheads="1"/>
          </p:cNvSpPr>
          <p:nvPr/>
        </p:nvSpPr>
        <p:spPr bwMode="auto">
          <a:xfrm>
            <a:off x="827088" y="765175"/>
            <a:ext cx="734536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b="1">
                <a:solidFill>
                  <a:srgbClr val="FFFF00"/>
                </a:solidFill>
                <a:latin typeface="Comic Sans MS" pitchFamily="66" charset="0"/>
              </a:rPr>
              <a:t>Συμπερασματικά για την ψύξη</a:t>
            </a:r>
          </a:p>
        </p:txBody>
      </p:sp>
      <p:sp>
        <p:nvSpPr>
          <p:cNvPr id="71683" name="Text Box 8"/>
          <p:cNvSpPr txBox="1">
            <a:spLocks noChangeArrowheads="1"/>
          </p:cNvSpPr>
          <p:nvPr/>
        </p:nvSpPr>
        <p:spPr bwMode="auto">
          <a:xfrm>
            <a:off x="323850" y="1412875"/>
            <a:ext cx="8640763" cy="479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
                <a:srgbClr val="FF0000"/>
              </a:buClr>
              <a:buSzTx/>
              <a:buFont typeface="Wingdings" pitchFamily="2" charset="2"/>
              <a:buChar char="ü"/>
            </a:pPr>
            <a:r>
              <a:rPr lang="el-GR" altLang="el-GR" sz="2800">
                <a:latin typeface="Comic Sans MS" pitchFamily="66" charset="0"/>
              </a:rPr>
              <a:t>Η γρήγορη πρόψυξη και ο καλός έλεγχος της θερμοκρασίας είναι παράγοντες μεγάλης σημασίας στην εμπορία των προϊόντων</a:t>
            </a:r>
          </a:p>
          <a:p>
            <a:pPr eaLnBrk="1" hangingPunct="1">
              <a:spcBef>
                <a:spcPct val="50000"/>
              </a:spcBef>
              <a:buClr>
                <a:srgbClr val="FF0000"/>
              </a:buClr>
              <a:buSzTx/>
              <a:buFont typeface="Wingdings" pitchFamily="2" charset="2"/>
              <a:buChar char="ü"/>
            </a:pPr>
            <a:r>
              <a:rPr lang="el-GR" altLang="el-GR" sz="2800">
                <a:latin typeface="Comic Sans MS" pitchFamily="66" charset="0"/>
              </a:rPr>
              <a:t> Η ψύξη είναι από τους κυριότερους μετασυλλεκτικούς χειρισμούς και οποιαδήποτε άλλη μεταχείριση δεν αντικαθιστά τα ευεργετικά της οφέλη</a:t>
            </a:r>
          </a:p>
          <a:p>
            <a:pPr eaLnBrk="1" hangingPunct="1">
              <a:spcBef>
                <a:spcPct val="50000"/>
              </a:spcBef>
              <a:buClr>
                <a:srgbClr val="FF0000"/>
              </a:buClr>
              <a:buSzTx/>
              <a:buFont typeface="Wingdings" pitchFamily="2" charset="2"/>
              <a:buChar char="ü"/>
            </a:pPr>
            <a:r>
              <a:rPr lang="el-GR" altLang="el-GR" sz="2800">
                <a:latin typeface="Comic Sans MS" pitchFamily="66" charset="0"/>
              </a:rPr>
              <a:t> Η πρόψυξη και η συντήρηση με ψύξη είναι δύο διαφορετικές λειτουργίες οι οποίες απαιτούν διαφορετικά μέσα και γίνονται σε διαφορετικό χρόνο</a:t>
            </a:r>
          </a:p>
        </p:txBody>
      </p:sp>
    </p:spTree>
    <p:extLst>
      <p:ext uri="{BB962C8B-B14F-4D97-AF65-F5344CB8AC3E}">
        <p14:creationId xmlns:p14="http://schemas.microsoft.com/office/powerpoint/2010/main" val="36132973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8"/>
          <p:cNvSpPr txBox="1">
            <a:spLocks noChangeArrowheads="1"/>
          </p:cNvSpPr>
          <p:nvPr/>
        </p:nvSpPr>
        <p:spPr bwMode="auto">
          <a:xfrm>
            <a:off x="827088" y="765175"/>
            <a:ext cx="734536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b="1">
                <a:solidFill>
                  <a:srgbClr val="FFFF00"/>
                </a:solidFill>
                <a:latin typeface="Comic Sans MS" pitchFamily="66" charset="0"/>
              </a:rPr>
              <a:t>Ο Ψυκτικός Θάλαμος</a:t>
            </a:r>
          </a:p>
        </p:txBody>
      </p:sp>
      <p:sp>
        <p:nvSpPr>
          <p:cNvPr id="72707" name="Text Box 9"/>
          <p:cNvSpPr txBox="1">
            <a:spLocks noChangeArrowheads="1"/>
          </p:cNvSpPr>
          <p:nvPr/>
        </p:nvSpPr>
        <p:spPr bwMode="auto">
          <a:xfrm>
            <a:off x="323850" y="1557338"/>
            <a:ext cx="8424863"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400">
                <a:latin typeface="Comic Sans MS" pitchFamily="66" charset="0"/>
              </a:rPr>
              <a:t>Ψυκτικός θάλαμος είναι κάθε </a:t>
            </a:r>
            <a:r>
              <a:rPr lang="el-GR" altLang="el-GR" sz="2400" b="1">
                <a:solidFill>
                  <a:srgbClr val="99FF33"/>
                </a:solidFill>
                <a:latin typeface="Comic Sans MS" pitchFamily="66" charset="0"/>
              </a:rPr>
              <a:t>περιορισμένος χώρος</a:t>
            </a:r>
            <a:r>
              <a:rPr lang="el-GR" altLang="el-GR" sz="2400">
                <a:latin typeface="Comic Sans MS" pitchFamily="66" charset="0"/>
              </a:rPr>
              <a:t> του οποίου προσπαθούμε να </a:t>
            </a:r>
            <a:r>
              <a:rPr lang="el-GR" altLang="el-GR" sz="2400" b="1">
                <a:solidFill>
                  <a:srgbClr val="99FF33"/>
                </a:solidFill>
                <a:latin typeface="Comic Sans MS" pitchFamily="66" charset="0"/>
              </a:rPr>
              <a:t>διατηρήσομε τη θερμοκρασία σε χαμηλά επίπεδα</a:t>
            </a:r>
            <a:r>
              <a:rPr lang="el-GR" altLang="el-GR" sz="2400">
                <a:latin typeface="Comic Sans MS" pitchFamily="66" charset="0"/>
              </a:rPr>
              <a:t> προκειμένου να συντηρήσουμε γεωργικά προϊόντα ή τρόφιμα</a:t>
            </a:r>
          </a:p>
        </p:txBody>
      </p:sp>
      <p:sp>
        <p:nvSpPr>
          <p:cNvPr id="78858" name="Text Box 10"/>
          <p:cNvSpPr txBox="1">
            <a:spLocks noChangeArrowheads="1"/>
          </p:cNvSpPr>
          <p:nvPr/>
        </p:nvSpPr>
        <p:spPr bwMode="auto">
          <a:xfrm>
            <a:off x="2843213" y="3284538"/>
            <a:ext cx="3167062" cy="4572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400" b="1">
                <a:solidFill>
                  <a:srgbClr val="000000"/>
                </a:solidFill>
                <a:latin typeface="Comic Sans MS" pitchFamily="66" charset="0"/>
              </a:rPr>
              <a:t>Ψυκτικοί θάλαμοι</a:t>
            </a:r>
          </a:p>
        </p:txBody>
      </p:sp>
      <p:sp>
        <p:nvSpPr>
          <p:cNvPr id="78859" name="Text Box 11"/>
          <p:cNvSpPr txBox="1">
            <a:spLocks noChangeArrowheads="1"/>
          </p:cNvSpPr>
          <p:nvPr/>
        </p:nvSpPr>
        <p:spPr bwMode="auto">
          <a:xfrm>
            <a:off x="250825" y="4005263"/>
            <a:ext cx="8642350" cy="246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
                <a:srgbClr val="FF0000"/>
              </a:buClr>
              <a:buSzTx/>
              <a:buFont typeface="Wingdings" pitchFamily="2" charset="2"/>
              <a:buChar char="Ø"/>
            </a:pPr>
            <a:r>
              <a:rPr lang="el-GR" altLang="el-GR" sz="2400">
                <a:latin typeface="Comic Sans MS" pitchFamily="66" charset="0"/>
              </a:rPr>
              <a:t>Οικιακό ψυγείο</a:t>
            </a:r>
          </a:p>
          <a:p>
            <a:pPr eaLnBrk="1" hangingPunct="1">
              <a:spcBef>
                <a:spcPct val="50000"/>
              </a:spcBef>
              <a:buClr>
                <a:srgbClr val="FF0000"/>
              </a:buClr>
              <a:buSzTx/>
              <a:buFont typeface="Wingdings" pitchFamily="2" charset="2"/>
              <a:buChar char="Ø"/>
            </a:pPr>
            <a:r>
              <a:rPr lang="el-GR" altLang="el-GR" sz="2400">
                <a:latin typeface="Comic Sans MS" pitchFamily="66" charset="0"/>
              </a:rPr>
              <a:t> Επαγγελματικό ψυγείο (π.χ </a:t>
            </a:r>
            <a:r>
              <a:rPr lang="en-GB" altLang="el-GR" sz="2400">
                <a:latin typeface="Comic Sans MS" pitchFamily="66" charset="0"/>
              </a:rPr>
              <a:t>super-market)</a:t>
            </a:r>
          </a:p>
          <a:p>
            <a:pPr eaLnBrk="1" hangingPunct="1">
              <a:spcBef>
                <a:spcPct val="50000"/>
              </a:spcBef>
              <a:buClr>
                <a:srgbClr val="FF0000"/>
              </a:buClr>
              <a:buSzTx/>
              <a:buFont typeface="Wingdings" pitchFamily="2" charset="2"/>
              <a:buChar char="Ø"/>
            </a:pPr>
            <a:r>
              <a:rPr lang="el-GR" altLang="el-GR" sz="2400">
                <a:latin typeface="Comic Sans MS" pitchFamily="66" charset="0"/>
              </a:rPr>
              <a:t> Όχημα – ψυγείο για τη μεταφορά οπωροκηπευτικών</a:t>
            </a:r>
          </a:p>
          <a:p>
            <a:pPr eaLnBrk="1" hangingPunct="1">
              <a:spcBef>
                <a:spcPct val="50000"/>
              </a:spcBef>
              <a:buClr>
                <a:srgbClr val="FF0000"/>
              </a:buClr>
              <a:buSzTx/>
              <a:buFont typeface="Wingdings" pitchFamily="2" charset="2"/>
              <a:buChar char="Ø"/>
            </a:pPr>
            <a:r>
              <a:rPr lang="el-GR" altLang="el-GR" sz="2400">
                <a:latin typeface="Comic Sans MS" pitchFamily="66" charset="0"/>
              </a:rPr>
              <a:t> Βιομηχανικό ψυγείο συντηρήσεως μεγάλων ποσοτήτων φρούτων</a:t>
            </a:r>
          </a:p>
        </p:txBody>
      </p:sp>
    </p:spTree>
    <p:extLst>
      <p:ext uri="{BB962C8B-B14F-4D97-AF65-F5344CB8AC3E}">
        <p14:creationId xmlns:p14="http://schemas.microsoft.com/office/powerpoint/2010/main" val="7073146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8858"/>
                                        </p:tgtEl>
                                        <p:attrNameLst>
                                          <p:attrName>style.visibility</p:attrName>
                                        </p:attrNameLst>
                                      </p:cBhvr>
                                      <p:to>
                                        <p:strVal val="visible"/>
                                      </p:to>
                                    </p:set>
                                    <p:animEffect transition="in" filter="fade">
                                      <p:cBhvr>
                                        <p:cTn id="7" dur="1000"/>
                                        <p:tgtEl>
                                          <p:spTgt spid="78858"/>
                                        </p:tgtEl>
                                      </p:cBhvr>
                                    </p:animEffect>
                                    <p:anim calcmode="lin" valueType="num">
                                      <p:cBhvr>
                                        <p:cTn id="8" dur="1000" fill="hold"/>
                                        <p:tgtEl>
                                          <p:spTgt spid="78858"/>
                                        </p:tgtEl>
                                        <p:attrNameLst>
                                          <p:attrName>ppt_x</p:attrName>
                                        </p:attrNameLst>
                                      </p:cBhvr>
                                      <p:tavLst>
                                        <p:tav tm="0">
                                          <p:val>
                                            <p:strVal val="#ppt_x"/>
                                          </p:val>
                                        </p:tav>
                                        <p:tav tm="100000">
                                          <p:val>
                                            <p:strVal val="#ppt_x"/>
                                          </p:val>
                                        </p:tav>
                                      </p:tavLst>
                                    </p:anim>
                                    <p:anim calcmode="lin" valueType="num">
                                      <p:cBhvr>
                                        <p:cTn id="9" dur="900" decel="100000" fill="hold"/>
                                        <p:tgtEl>
                                          <p:spTgt spid="7885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8858"/>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78859">
                                            <p:txEl>
                                              <p:pRg st="0" end="0"/>
                                            </p:txEl>
                                          </p:spTgt>
                                        </p:tgtEl>
                                        <p:attrNameLst>
                                          <p:attrName>style.visibility</p:attrName>
                                        </p:attrNameLst>
                                      </p:cBhvr>
                                      <p:to>
                                        <p:strVal val="visible"/>
                                      </p:to>
                                    </p:set>
                                    <p:animEffect transition="in" filter="dissolve">
                                      <p:cBhvr>
                                        <p:cTn id="15" dur="500"/>
                                        <p:tgtEl>
                                          <p:spTgt spid="78859">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78859">
                                            <p:txEl>
                                              <p:pRg st="1" end="1"/>
                                            </p:txEl>
                                          </p:spTgt>
                                        </p:tgtEl>
                                        <p:attrNameLst>
                                          <p:attrName>style.visibility</p:attrName>
                                        </p:attrNameLst>
                                      </p:cBhvr>
                                      <p:to>
                                        <p:strVal val="visible"/>
                                      </p:to>
                                    </p:set>
                                    <p:animEffect transition="in" filter="dissolve">
                                      <p:cBhvr>
                                        <p:cTn id="20" dur="500"/>
                                        <p:tgtEl>
                                          <p:spTgt spid="78859">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78859">
                                            <p:txEl>
                                              <p:pRg st="2" end="2"/>
                                            </p:txEl>
                                          </p:spTgt>
                                        </p:tgtEl>
                                        <p:attrNameLst>
                                          <p:attrName>style.visibility</p:attrName>
                                        </p:attrNameLst>
                                      </p:cBhvr>
                                      <p:to>
                                        <p:strVal val="visible"/>
                                      </p:to>
                                    </p:set>
                                    <p:animEffect transition="in" filter="dissolve">
                                      <p:cBhvr>
                                        <p:cTn id="25" dur="500"/>
                                        <p:tgtEl>
                                          <p:spTgt spid="78859">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78859">
                                            <p:txEl>
                                              <p:pRg st="3" end="3"/>
                                            </p:txEl>
                                          </p:spTgt>
                                        </p:tgtEl>
                                        <p:attrNameLst>
                                          <p:attrName>style.visibility</p:attrName>
                                        </p:attrNameLst>
                                      </p:cBhvr>
                                      <p:to>
                                        <p:strVal val="visible"/>
                                      </p:to>
                                    </p:set>
                                    <p:animEffect transition="in" filter="dissolve">
                                      <p:cBhvr>
                                        <p:cTn id="30" dur="500"/>
                                        <p:tgtEl>
                                          <p:spTgt spid="78859">
                                            <p:txEl>
                                              <p:pRg st="3" end="3"/>
                                            </p:txEl>
                                          </p:spTgt>
                                        </p:tgtEl>
                                      </p:cBhvr>
                                    </p:animEffect>
                                  </p:childTnLst>
                                  <p:subTnLst>
                                    <p:animClr clrSpc="rgb" dir="cw">
                                      <p:cBhvr override="childStyle">
                                        <p:cTn dur="1" fill="hold" display="0" masterRel="nextClick" afterEffect="1"/>
                                        <p:tgtEl>
                                          <p:spTgt spid="78859">
                                            <p:txEl>
                                              <p:pRg st="3" end="3"/>
                                            </p:txEl>
                                          </p:spTgt>
                                        </p:tgtEl>
                                        <p:attrNameLst>
                                          <p:attrName>ppt_c</p:attrName>
                                        </p:attrNameLst>
                                      </p:cBhvr>
                                      <p:to>
                                        <a:srgbClr val="00FF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6"/>
          <p:cNvSpPr txBox="1">
            <a:spLocks noChangeArrowheads="1"/>
          </p:cNvSpPr>
          <p:nvPr/>
        </p:nvSpPr>
        <p:spPr bwMode="auto">
          <a:xfrm>
            <a:off x="323850" y="1196975"/>
            <a:ext cx="8424863" cy="308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800" b="1">
                <a:solidFill>
                  <a:srgbClr val="99FF33"/>
                </a:solidFill>
                <a:latin typeface="Comic Sans MS" pitchFamily="66" charset="0"/>
              </a:rPr>
              <a:t>Ένας ψυκτικός θάλαμος αποτελείται:</a:t>
            </a:r>
          </a:p>
          <a:p>
            <a:pPr eaLnBrk="1" hangingPunct="1">
              <a:spcBef>
                <a:spcPct val="50000"/>
              </a:spcBef>
              <a:buClr>
                <a:srgbClr val="FFFF00"/>
              </a:buClr>
              <a:buSzTx/>
              <a:buFont typeface="Wingdings" pitchFamily="2" charset="2"/>
              <a:buChar char="Ø"/>
            </a:pPr>
            <a:r>
              <a:rPr lang="el-GR" altLang="el-GR" sz="2400">
                <a:latin typeface="Comic Sans MS" pitchFamily="66" charset="0"/>
              </a:rPr>
              <a:t> </a:t>
            </a:r>
            <a:r>
              <a:rPr lang="el-GR" altLang="el-GR" sz="2800">
                <a:latin typeface="Comic Sans MS" pitchFamily="66" charset="0"/>
              </a:rPr>
              <a:t>κατασκευαστικό σκελετό</a:t>
            </a:r>
          </a:p>
          <a:p>
            <a:pPr eaLnBrk="1" hangingPunct="1">
              <a:spcBef>
                <a:spcPct val="50000"/>
              </a:spcBef>
              <a:buClr>
                <a:srgbClr val="FFFF00"/>
              </a:buClr>
              <a:buSzTx/>
              <a:buFont typeface="Wingdings" pitchFamily="2" charset="2"/>
              <a:buChar char="Ø"/>
            </a:pPr>
            <a:r>
              <a:rPr lang="el-GR" altLang="el-GR" sz="2800">
                <a:latin typeface="Comic Sans MS" pitchFamily="66" charset="0"/>
              </a:rPr>
              <a:t> εξωτερική περιένδυση</a:t>
            </a:r>
          </a:p>
          <a:p>
            <a:pPr eaLnBrk="1" hangingPunct="1">
              <a:spcBef>
                <a:spcPct val="50000"/>
              </a:spcBef>
              <a:buClr>
                <a:srgbClr val="FFFF00"/>
              </a:buClr>
              <a:buSzTx/>
              <a:buFont typeface="Wingdings" pitchFamily="2" charset="2"/>
              <a:buChar char="Ø"/>
            </a:pPr>
            <a:r>
              <a:rPr lang="el-GR" altLang="el-GR" sz="2800">
                <a:latin typeface="Comic Sans MS" pitchFamily="66" charset="0"/>
              </a:rPr>
              <a:t>  ψυκτική εγκατάσταση</a:t>
            </a:r>
          </a:p>
          <a:p>
            <a:pPr eaLnBrk="1" hangingPunct="1">
              <a:spcBef>
                <a:spcPct val="50000"/>
              </a:spcBef>
              <a:buClr>
                <a:srgbClr val="FFFF00"/>
              </a:buClr>
              <a:buSzTx/>
              <a:buFont typeface="Wingdings" pitchFamily="2" charset="2"/>
              <a:buChar char="Ø"/>
            </a:pPr>
            <a:r>
              <a:rPr lang="el-GR" altLang="el-GR" sz="2800">
                <a:latin typeface="Comic Sans MS" pitchFamily="66" charset="0"/>
              </a:rPr>
              <a:t> μόνωση των τοιχωμάτων</a:t>
            </a:r>
            <a:r>
              <a:rPr lang="el-GR" altLang="el-GR" sz="1800"/>
              <a:t> </a:t>
            </a:r>
            <a:endParaRPr lang="el-GR" altLang="el-GR" sz="2800">
              <a:latin typeface="Comic Sans MS" pitchFamily="66" charset="0"/>
            </a:endParaRPr>
          </a:p>
        </p:txBody>
      </p:sp>
      <p:sp>
        <p:nvSpPr>
          <p:cNvPr id="73731" name="Text Box 8"/>
          <p:cNvSpPr txBox="1">
            <a:spLocks noChangeArrowheads="1"/>
          </p:cNvSpPr>
          <p:nvPr/>
        </p:nvSpPr>
        <p:spPr bwMode="auto">
          <a:xfrm>
            <a:off x="0" y="4941888"/>
            <a:ext cx="9144000" cy="1552575"/>
          </a:xfrm>
          <a:prstGeom prst="rect">
            <a:avLst/>
          </a:prstGeom>
          <a:gradFill rotWithShape="1">
            <a:gsLst>
              <a:gs pos="0">
                <a:srgbClr val="FFFF00"/>
              </a:gs>
              <a:gs pos="100000">
                <a:schemeClr val="accent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400">
                <a:solidFill>
                  <a:srgbClr val="000000"/>
                </a:solidFill>
                <a:latin typeface="Comic Sans MS" pitchFamily="66" charset="0"/>
              </a:rPr>
              <a:t>Μια καλά μελετημένη και με επιμέλεια τοποθετημένη μόνωση έχει ως αποτέλεσμα τη λειτουργία του θαλάμου </a:t>
            </a:r>
            <a:r>
              <a:rPr lang="el-GR" altLang="el-GR" sz="2400" b="1">
                <a:solidFill>
                  <a:srgbClr val="FF0000"/>
                </a:solidFill>
                <a:latin typeface="Comic Sans MS" pitchFamily="66" charset="0"/>
              </a:rPr>
              <a:t>με μικρότερης ισχύος ψυκτικά μηχανήματα</a:t>
            </a:r>
            <a:r>
              <a:rPr lang="el-GR" altLang="el-GR" sz="2400">
                <a:solidFill>
                  <a:srgbClr val="000000"/>
                </a:solidFill>
                <a:latin typeface="Comic Sans MS" pitchFamily="66" charset="0"/>
              </a:rPr>
              <a:t>, άρα τη μείωση του </a:t>
            </a:r>
            <a:r>
              <a:rPr lang="el-GR" altLang="el-GR" sz="2400" b="1">
                <a:solidFill>
                  <a:srgbClr val="FF0000"/>
                </a:solidFill>
                <a:latin typeface="Comic Sans MS" pitchFamily="66" charset="0"/>
              </a:rPr>
              <a:t>κόστους εγκατάστασης και λειτουργίας</a:t>
            </a:r>
            <a:r>
              <a:rPr lang="el-GR" altLang="el-GR" sz="2400">
                <a:solidFill>
                  <a:srgbClr val="000000"/>
                </a:solidFill>
                <a:latin typeface="Comic Sans MS" pitchFamily="66" charset="0"/>
              </a:rPr>
              <a:t> του ψυκτικού θαλάμου</a:t>
            </a:r>
          </a:p>
        </p:txBody>
      </p:sp>
    </p:spTree>
    <p:extLst>
      <p:ext uri="{BB962C8B-B14F-4D97-AF65-F5344CB8AC3E}">
        <p14:creationId xmlns:p14="http://schemas.microsoft.com/office/powerpoint/2010/main" val="133932008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6"/>
          <p:cNvSpPr txBox="1">
            <a:spLocks noChangeArrowheads="1"/>
          </p:cNvSpPr>
          <p:nvPr/>
        </p:nvSpPr>
        <p:spPr bwMode="auto">
          <a:xfrm>
            <a:off x="827088" y="765175"/>
            <a:ext cx="734536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b="1">
                <a:solidFill>
                  <a:srgbClr val="FFFF00"/>
                </a:solidFill>
                <a:latin typeface="Comic Sans MS" pitchFamily="66" charset="0"/>
              </a:rPr>
              <a:t>Μόνωση και μονωτικά υλικά</a:t>
            </a:r>
          </a:p>
        </p:txBody>
      </p:sp>
      <p:sp>
        <p:nvSpPr>
          <p:cNvPr id="74755" name="Text Box 7"/>
          <p:cNvSpPr txBox="1">
            <a:spLocks noChangeArrowheads="1"/>
          </p:cNvSpPr>
          <p:nvPr/>
        </p:nvSpPr>
        <p:spPr bwMode="auto">
          <a:xfrm>
            <a:off x="323850" y="1557338"/>
            <a:ext cx="8424863" cy="4960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400">
                <a:latin typeface="Comic Sans MS" pitchFamily="66" charset="0"/>
              </a:rPr>
              <a:t>Ως συντελεστής </a:t>
            </a:r>
            <a:r>
              <a:rPr lang="el-GR" altLang="el-GR" sz="2400" b="1">
                <a:solidFill>
                  <a:srgbClr val="99FF33"/>
                </a:solidFill>
                <a:latin typeface="Comic Sans MS" pitchFamily="66" charset="0"/>
              </a:rPr>
              <a:t>θερμικής αγωγιμότητας </a:t>
            </a:r>
            <a:r>
              <a:rPr lang="el-GR" altLang="el-GR" b="1">
                <a:solidFill>
                  <a:srgbClr val="99FF33"/>
                </a:solidFill>
                <a:latin typeface="Comic Sans MS" pitchFamily="66" charset="0"/>
              </a:rPr>
              <a:t>λ</a:t>
            </a:r>
            <a:r>
              <a:rPr lang="el-GR" altLang="el-GR" sz="2400">
                <a:latin typeface="Comic Sans MS" pitchFamily="66" charset="0"/>
              </a:rPr>
              <a:t> ενός υλικού ορίζεται το ποσό της θερμότητας που περνάει από τη μονάδα της επιφάνειας, για πάχος </a:t>
            </a:r>
            <a:r>
              <a:rPr lang="el-GR" altLang="el-GR" sz="2400">
                <a:solidFill>
                  <a:srgbClr val="99FF33"/>
                </a:solidFill>
                <a:latin typeface="Comic Sans MS" pitchFamily="66" charset="0"/>
              </a:rPr>
              <a:t>μιας μονάδας μήκους</a:t>
            </a:r>
            <a:r>
              <a:rPr lang="el-GR" altLang="el-GR" sz="2400">
                <a:latin typeface="Comic Sans MS" pitchFamily="66" charset="0"/>
              </a:rPr>
              <a:t> σε </a:t>
            </a:r>
            <a:r>
              <a:rPr lang="el-GR" altLang="el-GR" sz="2400">
                <a:solidFill>
                  <a:srgbClr val="99FF33"/>
                </a:solidFill>
                <a:latin typeface="Comic Sans MS" pitchFamily="66" charset="0"/>
              </a:rPr>
              <a:t>μια ώρα</a:t>
            </a:r>
            <a:r>
              <a:rPr lang="el-GR" altLang="el-GR" sz="2400">
                <a:latin typeface="Comic Sans MS" pitchFamily="66" charset="0"/>
              </a:rPr>
              <a:t>, όταν η </a:t>
            </a:r>
            <a:r>
              <a:rPr lang="el-GR" altLang="el-GR" sz="2400">
                <a:solidFill>
                  <a:srgbClr val="99FF33"/>
                </a:solidFill>
                <a:latin typeface="Comic Sans MS" pitchFamily="66" charset="0"/>
              </a:rPr>
              <a:t>διαφοράς θερμοκρασίας είναι ένας βαθμός.</a:t>
            </a:r>
          </a:p>
          <a:p>
            <a:pPr algn="ctr" eaLnBrk="1" hangingPunct="1">
              <a:spcBef>
                <a:spcPct val="50000"/>
              </a:spcBef>
              <a:buClrTx/>
              <a:buSzTx/>
              <a:buFontTx/>
              <a:buNone/>
            </a:pPr>
            <a:endParaRPr lang="el-GR" altLang="el-GR" sz="2400">
              <a:latin typeface="Comic Sans MS" pitchFamily="66" charset="0"/>
            </a:endParaRPr>
          </a:p>
          <a:p>
            <a:pPr algn="ctr" eaLnBrk="1" hangingPunct="1">
              <a:spcBef>
                <a:spcPct val="50000"/>
              </a:spcBef>
              <a:buClrTx/>
              <a:buSzTx/>
              <a:buFontTx/>
              <a:buNone/>
            </a:pPr>
            <a:r>
              <a:rPr lang="el-GR" altLang="el-GR" sz="2400">
                <a:latin typeface="Comic Sans MS" pitchFamily="66" charset="0"/>
              </a:rPr>
              <a:t>Ο συντελεστής θερμικής αγωγιμότητας εξαρτάται:</a:t>
            </a:r>
          </a:p>
          <a:p>
            <a:pPr eaLnBrk="1" hangingPunct="1">
              <a:spcBef>
                <a:spcPct val="50000"/>
              </a:spcBef>
              <a:buClr>
                <a:srgbClr val="FFFF00"/>
              </a:buClr>
              <a:buSzTx/>
              <a:buFont typeface="Wingdings" pitchFamily="2" charset="2"/>
              <a:buChar char="Ø"/>
            </a:pPr>
            <a:r>
              <a:rPr lang="el-GR" altLang="el-GR" sz="2400">
                <a:latin typeface="Comic Sans MS" pitchFamily="66" charset="0"/>
              </a:rPr>
              <a:t> από τη φύση και την πυκνότητας του υλικού</a:t>
            </a:r>
          </a:p>
          <a:p>
            <a:pPr eaLnBrk="1" hangingPunct="1">
              <a:spcBef>
                <a:spcPct val="50000"/>
              </a:spcBef>
              <a:buClr>
                <a:srgbClr val="FFFF00"/>
              </a:buClr>
              <a:buSzTx/>
              <a:buFont typeface="Wingdings" pitchFamily="2" charset="2"/>
              <a:buChar char="Ø"/>
            </a:pPr>
            <a:r>
              <a:rPr lang="el-GR" altLang="el-GR" sz="2400">
                <a:latin typeface="Comic Sans MS" pitchFamily="66" charset="0"/>
              </a:rPr>
              <a:t>Από την υγρασία του</a:t>
            </a:r>
          </a:p>
          <a:p>
            <a:pPr eaLnBrk="1" hangingPunct="1">
              <a:spcBef>
                <a:spcPct val="50000"/>
              </a:spcBef>
              <a:buClr>
                <a:srgbClr val="FFFF00"/>
              </a:buClr>
              <a:buSzTx/>
              <a:buFont typeface="Wingdings" pitchFamily="2" charset="2"/>
              <a:buChar char="Ø"/>
            </a:pPr>
            <a:r>
              <a:rPr lang="el-GR" altLang="el-GR" sz="2400">
                <a:latin typeface="Comic Sans MS" pitchFamily="66" charset="0"/>
              </a:rPr>
              <a:t>Από τη μέση θερμοκρασία χρήσης του</a:t>
            </a:r>
          </a:p>
          <a:p>
            <a:pPr algn="ctr" eaLnBrk="1" hangingPunct="1">
              <a:spcBef>
                <a:spcPct val="50000"/>
              </a:spcBef>
              <a:buClrTx/>
              <a:buSzTx/>
              <a:buFontTx/>
              <a:buNone/>
            </a:pPr>
            <a:endParaRPr lang="el-GR" altLang="el-GR" sz="2400">
              <a:latin typeface="Comic Sans MS" pitchFamily="66" charset="0"/>
            </a:endParaRPr>
          </a:p>
        </p:txBody>
      </p:sp>
    </p:spTree>
    <p:extLst>
      <p:ext uri="{BB962C8B-B14F-4D97-AF65-F5344CB8AC3E}">
        <p14:creationId xmlns:p14="http://schemas.microsoft.com/office/powerpoint/2010/main" val="135663271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8"/>
          <p:cNvSpPr txBox="1">
            <a:spLocks noChangeArrowheads="1"/>
          </p:cNvSpPr>
          <p:nvPr/>
        </p:nvSpPr>
        <p:spPr bwMode="auto">
          <a:xfrm>
            <a:off x="539750" y="836613"/>
            <a:ext cx="8135938" cy="542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lr>
                <a:schemeClr val="hlink"/>
              </a:buClr>
              <a:buSzPct val="120000"/>
              <a:buChar char="•"/>
              <a:defRPr sz="3200">
                <a:solidFill>
                  <a:schemeClr val="tx1"/>
                </a:solidFill>
                <a:latin typeface="Tahoma" pitchFamily="34" charset="0"/>
              </a:defRPr>
            </a:lvl1pPr>
            <a:lvl2pPr marL="800100" indent="-342900" eaLnBrk="0" hangingPunct="0">
              <a:spcBef>
                <a:spcPct val="20000"/>
              </a:spcBef>
              <a:buFont typeface="Tahoma" pitchFamily="34" charset="0"/>
              <a:buChar char="–"/>
              <a:defRPr sz="2800">
                <a:solidFill>
                  <a:schemeClr val="tx1"/>
                </a:solidFill>
                <a:latin typeface="Tahoma" pitchFamily="34" charset="0"/>
              </a:defRPr>
            </a:lvl2pPr>
            <a:lvl3pPr marL="1257300" indent="-342900" eaLnBrk="0" hangingPunct="0">
              <a:spcBef>
                <a:spcPct val="20000"/>
              </a:spcBef>
              <a:buClr>
                <a:schemeClr val="hlink"/>
              </a:buClr>
              <a:buSzPct val="120000"/>
              <a:buChar char="•"/>
              <a:defRPr sz="2400">
                <a:solidFill>
                  <a:schemeClr val="tx1"/>
                </a:solidFill>
                <a:latin typeface="Tahoma" pitchFamily="34" charset="0"/>
              </a:defRPr>
            </a:lvl3pPr>
            <a:lvl4pPr marL="1714500" indent="-342900" eaLnBrk="0" hangingPunct="0">
              <a:spcBef>
                <a:spcPct val="20000"/>
              </a:spcBef>
              <a:buFont typeface="Tahoma" pitchFamily="34" charset="0"/>
              <a:buChar char="–"/>
              <a:defRPr sz="2000">
                <a:solidFill>
                  <a:schemeClr val="tx1"/>
                </a:solidFill>
                <a:latin typeface="Tahoma" pitchFamily="34" charset="0"/>
              </a:defRPr>
            </a:lvl4pPr>
            <a:lvl5pPr marL="2171700" indent="-3429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6289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30861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5433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40005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buFontTx/>
              <a:buNone/>
            </a:pPr>
            <a:r>
              <a:rPr lang="el-GR" altLang="el-GR" sz="2400" b="1">
                <a:solidFill>
                  <a:srgbClr val="FFFF00"/>
                </a:solidFill>
                <a:latin typeface="Comic Sans MS" pitchFamily="66" charset="0"/>
              </a:rPr>
              <a:t>Για να είναι κατάλληλο ένα υλικό για θερμομόνωση πρέπει να έχει τις ακόλουθες ιδιότητες: </a:t>
            </a:r>
          </a:p>
          <a:p>
            <a:pPr eaLnBrk="1" hangingPunct="1">
              <a:lnSpc>
                <a:spcPct val="120000"/>
              </a:lnSpc>
              <a:spcBef>
                <a:spcPct val="50000"/>
              </a:spcBef>
              <a:buClr>
                <a:srgbClr val="66FF33"/>
              </a:buClr>
              <a:buSzTx/>
              <a:buFont typeface="Wingdings" pitchFamily="2" charset="2"/>
              <a:buChar char="ü"/>
            </a:pPr>
            <a:r>
              <a:rPr lang="el-GR" altLang="el-GR" sz="2400" b="1">
                <a:latin typeface="Comic Sans MS" pitchFamily="66" charset="0"/>
              </a:rPr>
              <a:t>Να έχει μεγάλη θερμομονωτική ικανότητα</a:t>
            </a:r>
          </a:p>
          <a:p>
            <a:pPr eaLnBrk="1" hangingPunct="1">
              <a:lnSpc>
                <a:spcPct val="120000"/>
              </a:lnSpc>
              <a:spcBef>
                <a:spcPct val="50000"/>
              </a:spcBef>
              <a:buClr>
                <a:srgbClr val="66FF33"/>
              </a:buClr>
              <a:buSzTx/>
              <a:buFont typeface="Wingdings" pitchFamily="2" charset="2"/>
              <a:buChar char="ü"/>
            </a:pPr>
            <a:r>
              <a:rPr lang="el-GR" altLang="el-GR" sz="2400" b="1">
                <a:latin typeface="Comic Sans MS" pitchFamily="66" charset="0"/>
              </a:rPr>
              <a:t> Να μην απορροφά υγρασία και να προβάλλει μεγάλη αντίσταση στη διάχυση των υδρατμών</a:t>
            </a:r>
          </a:p>
          <a:p>
            <a:pPr eaLnBrk="1" hangingPunct="1">
              <a:lnSpc>
                <a:spcPct val="120000"/>
              </a:lnSpc>
              <a:spcBef>
                <a:spcPct val="50000"/>
              </a:spcBef>
              <a:buClr>
                <a:srgbClr val="66FF33"/>
              </a:buClr>
              <a:buSzTx/>
              <a:buFont typeface="Wingdings" pitchFamily="2" charset="2"/>
              <a:buChar char="ü"/>
            </a:pPr>
            <a:r>
              <a:rPr lang="el-GR" altLang="el-GR" sz="2400" b="1">
                <a:latin typeface="Comic Sans MS" pitchFamily="66" charset="0"/>
              </a:rPr>
              <a:t> Να παρουσιάζει μεγάλη μηχανική αντοχή</a:t>
            </a:r>
          </a:p>
          <a:p>
            <a:pPr eaLnBrk="1" hangingPunct="1">
              <a:lnSpc>
                <a:spcPct val="120000"/>
              </a:lnSpc>
              <a:spcBef>
                <a:spcPct val="50000"/>
              </a:spcBef>
              <a:buClr>
                <a:srgbClr val="66FF33"/>
              </a:buClr>
              <a:buSzTx/>
              <a:buFont typeface="Wingdings" pitchFamily="2" charset="2"/>
              <a:buChar char="ü"/>
            </a:pPr>
            <a:r>
              <a:rPr lang="el-GR" altLang="el-GR" sz="2400" b="1">
                <a:latin typeface="Comic Sans MS" pitchFamily="66" charset="0"/>
              </a:rPr>
              <a:t> Να είναι ελαφρύ και ευκολόχρηστο</a:t>
            </a:r>
          </a:p>
          <a:p>
            <a:pPr eaLnBrk="1" hangingPunct="1">
              <a:lnSpc>
                <a:spcPct val="120000"/>
              </a:lnSpc>
              <a:spcBef>
                <a:spcPct val="50000"/>
              </a:spcBef>
              <a:buClr>
                <a:srgbClr val="66FF33"/>
              </a:buClr>
              <a:buSzTx/>
              <a:buFont typeface="Wingdings" pitchFamily="2" charset="2"/>
              <a:buChar char="ü"/>
            </a:pPr>
            <a:r>
              <a:rPr lang="el-GR" altLang="el-GR" sz="2400" b="1">
                <a:latin typeface="Comic Sans MS" pitchFamily="66" charset="0"/>
              </a:rPr>
              <a:t> Να συνδυάζει ορισμένους όρους ασφαλείας (να μην εύφλεκτο, να μην προσβάλλεται από έντομα)</a:t>
            </a:r>
          </a:p>
          <a:p>
            <a:pPr eaLnBrk="1" hangingPunct="1">
              <a:lnSpc>
                <a:spcPct val="120000"/>
              </a:lnSpc>
              <a:spcBef>
                <a:spcPct val="50000"/>
              </a:spcBef>
              <a:buClr>
                <a:srgbClr val="66FF33"/>
              </a:buClr>
              <a:buSzTx/>
              <a:buFont typeface="Wingdings" pitchFamily="2" charset="2"/>
              <a:buChar char="ü"/>
            </a:pPr>
            <a:r>
              <a:rPr lang="el-GR" altLang="el-GR" sz="2400" b="1">
                <a:latin typeface="Comic Sans MS" pitchFamily="66" charset="0"/>
              </a:rPr>
              <a:t> Να έχει μεγάλη διάρκεια ζωής</a:t>
            </a:r>
          </a:p>
        </p:txBody>
      </p:sp>
    </p:spTree>
    <p:extLst>
      <p:ext uri="{BB962C8B-B14F-4D97-AF65-F5344CB8AC3E}">
        <p14:creationId xmlns:p14="http://schemas.microsoft.com/office/powerpoint/2010/main" val="155889055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7"/>
          <p:cNvSpPr txBox="1">
            <a:spLocks noChangeArrowheads="1"/>
          </p:cNvSpPr>
          <p:nvPr/>
        </p:nvSpPr>
        <p:spPr bwMode="auto">
          <a:xfrm>
            <a:off x="611188" y="981075"/>
            <a:ext cx="770413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b="1">
                <a:solidFill>
                  <a:srgbClr val="FFFF00"/>
                </a:solidFill>
                <a:latin typeface="Comic Sans MS" pitchFamily="66" charset="0"/>
              </a:rPr>
              <a:t>Μονωτικά υλικά</a:t>
            </a:r>
          </a:p>
        </p:txBody>
      </p:sp>
      <p:sp>
        <p:nvSpPr>
          <p:cNvPr id="76803" name="Text Box 8"/>
          <p:cNvSpPr txBox="1">
            <a:spLocks noChangeArrowheads="1"/>
          </p:cNvSpPr>
          <p:nvPr/>
        </p:nvSpPr>
        <p:spPr bwMode="auto">
          <a:xfrm>
            <a:off x="323850" y="1916113"/>
            <a:ext cx="8353425"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pPr>
            <a:r>
              <a:rPr lang="el-GR" altLang="el-GR" sz="2400">
                <a:latin typeface="Comic Sans MS" pitchFamily="66" charset="0"/>
              </a:rPr>
              <a:t>Αρχικά ως μονωτικό υλικό χρησιμοποιήθηκε ο </a:t>
            </a:r>
            <a:r>
              <a:rPr lang="el-GR" altLang="el-GR" sz="2400" b="1">
                <a:solidFill>
                  <a:srgbClr val="99FF33"/>
                </a:solidFill>
                <a:latin typeface="Comic Sans MS" pitchFamily="66" charset="0"/>
              </a:rPr>
              <a:t>φελλός</a:t>
            </a:r>
            <a:r>
              <a:rPr lang="el-GR" altLang="el-GR" sz="2400">
                <a:latin typeface="Comic Sans MS" pitchFamily="66" charset="0"/>
              </a:rPr>
              <a:t>, ο οποίο όμως ως εισαγόμενο υλικό παρουσίαζε υψηλό κόστος. Ύστερα χρησιμοποιήθηκε η </a:t>
            </a:r>
            <a:r>
              <a:rPr lang="el-GR" altLang="el-GR" sz="2400" b="1">
                <a:solidFill>
                  <a:srgbClr val="99FF33"/>
                </a:solidFill>
                <a:latin typeface="Comic Sans MS" pitchFamily="66" charset="0"/>
              </a:rPr>
              <a:t>διογκωμένη πολυστερίνη (</a:t>
            </a:r>
            <a:r>
              <a:rPr lang="en-GB" altLang="el-GR" sz="2400" b="1">
                <a:solidFill>
                  <a:srgbClr val="99FF33"/>
                </a:solidFill>
                <a:latin typeface="Comic Sans MS" pitchFamily="66" charset="0"/>
              </a:rPr>
              <a:t>Felizol)</a:t>
            </a:r>
            <a:r>
              <a:rPr lang="el-GR" altLang="el-GR" sz="2400" b="1">
                <a:solidFill>
                  <a:srgbClr val="99FF33"/>
                </a:solidFill>
                <a:latin typeface="Comic Sans MS" pitchFamily="66" charset="0"/>
              </a:rPr>
              <a:t>, ο υαλοβάμβακας (</a:t>
            </a:r>
            <a:r>
              <a:rPr lang="en-GB" altLang="el-GR" sz="2400" b="1">
                <a:solidFill>
                  <a:srgbClr val="99FF33"/>
                </a:solidFill>
                <a:latin typeface="Comic Sans MS" pitchFamily="66" charset="0"/>
              </a:rPr>
              <a:t>Monyal)</a:t>
            </a:r>
            <a:r>
              <a:rPr lang="el-GR" altLang="el-GR" sz="2400" b="1">
                <a:solidFill>
                  <a:srgbClr val="99FF33"/>
                </a:solidFill>
                <a:latin typeface="Comic Sans MS" pitchFamily="66" charset="0"/>
              </a:rPr>
              <a:t>, η αφρώδης πολυστερίνη (</a:t>
            </a:r>
            <a:r>
              <a:rPr lang="en-GB" altLang="el-GR" sz="2400" b="1">
                <a:solidFill>
                  <a:srgbClr val="99FF33"/>
                </a:solidFill>
                <a:latin typeface="Comic Sans MS" pitchFamily="66" charset="0"/>
              </a:rPr>
              <a:t>Styrofom) </a:t>
            </a:r>
            <a:r>
              <a:rPr lang="el-GR" altLang="el-GR" sz="2400" b="1">
                <a:solidFill>
                  <a:srgbClr val="99FF33"/>
                </a:solidFill>
                <a:latin typeface="Comic Sans MS" pitchFamily="66" charset="0"/>
              </a:rPr>
              <a:t>και η διογκωμένη πολυουρεθάνη</a:t>
            </a:r>
            <a:r>
              <a:rPr lang="el-GR" altLang="el-GR" sz="2400">
                <a:latin typeface="Comic Sans MS" pitchFamily="66" charset="0"/>
              </a:rPr>
              <a:t>. </a:t>
            </a:r>
          </a:p>
          <a:p>
            <a:pPr eaLnBrk="1" hangingPunct="1">
              <a:spcBef>
                <a:spcPct val="0"/>
              </a:spcBef>
              <a:buClrTx/>
              <a:buSzTx/>
              <a:buFontTx/>
              <a:buNone/>
            </a:pPr>
            <a:r>
              <a:rPr lang="el-GR" altLang="el-GR" sz="2400">
                <a:latin typeface="Comic Sans MS" pitchFamily="66" charset="0"/>
              </a:rPr>
              <a:t>Σήμερα από τα υλικά αυτά την πιο ευρεία χρήση έχει η </a:t>
            </a:r>
            <a:r>
              <a:rPr lang="el-GR" altLang="el-GR" sz="2400" b="1">
                <a:solidFill>
                  <a:srgbClr val="99FF33"/>
                </a:solidFill>
                <a:latin typeface="Comic Sans MS" pitchFamily="66" charset="0"/>
              </a:rPr>
              <a:t>διογκωμένη πολυστερίνη λόγω χαμηλού κόστους προμήθειας.  </a:t>
            </a:r>
          </a:p>
          <a:p>
            <a:pPr eaLnBrk="1" hangingPunct="1">
              <a:spcBef>
                <a:spcPct val="0"/>
              </a:spcBef>
              <a:buClrTx/>
              <a:buSzTx/>
              <a:buFontTx/>
              <a:buNone/>
            </a:pPr>
            <a:r>
              <a:rPr lang="el-GR" altLang="el-GR" sz="2400">
                <a:latin typeface="Comic Sans MS" pitchFamily="66" charset="0"/>
              </a:rPr>
              <a:t>Σε ορισμένες μονάδες χρησιμοποιούνται συνδυασμένες μονώσεις από δύο ή περισσότερα υλικά. </a:t>
            </a:r>
            <a:endParaRPr lang="el-GR" altLang="el-GR" sz="2400" b="1">
              <a:solidFill>
                <a:srgbClr val="66FF33"/>
              </a:solidFill>
              <a:latin typeface="Comic Sans MS" pitchFamily="66" charset="0"/>
            </a:endParaRPr>
          </a:p>
        </p:txBody>
      </p:sp>
    </p:spTree>
    <p:extLst>
      <p:ext uri="{BB962C8B-B14F-4D97-AF65-F5344CB8AC3E}">
        <p14:creationId xmlns:p14="http://schemas.microsoft.com/office/powerpoint/2010/main" val="283306033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412875"/>
            <a:ext cx="8153400" cy="362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46655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557338"/>
            <a:ext cx="8124825" cy="3732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36192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6"/>
          <p:cNvSpPr>
            <a:spLocks noChangeArrowheads="1"/>
          </p:cNvSpPr>
          <p:nvPr/>
        </p:nvSpPr>
        <p:spPr bwMode="auto">
          <a:xfrm>
            <a:off x="1403350" y="1196975"/>
            <a:ext cx="5595938" cy="4572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pPr>
            <a:r>
              <a:rPr lang="el-GR" altLang="el-GR" sz="2400" b="1">
                <a:solidFill>
                  <a:srgbClr val="000000"/>
                </a:solidFill>
                <a:latin typeface="Comic Sans MS" pitchFamily="66" charset="0"/>
              </a:rPr>
              <a:t>Συντελεστής θερμικής αγωγιμότητας λ</a:t>
            </a:r>
          </a:p>
        </p:txBody>
      </p:sp>
      <p:sp>
        <p:nvSpPr>
          <p:cNvPr id="79875" name="Text Box 7"/>
          <p:cNvSpPr txBox="1">
            <a:spLocks noChangeArrowheads="1"/>
          </p:cNvSpPr>
          <p:nvPr/>
        </p:nvSpPr>
        <p:spPr bwMode="auto">
          <a:xfrm>
            <a:off x="1476375" y="2492375"/>
            <a:ext cx="23050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n-GB" altLang="el-GR" sz="2000" b="1">
                <a:latin typeface="Arial" charset="0"/>
              </a:rPr>
              <a:t>Kcal / m * h * °C</a:t>
            </a:r>
            <a:endParaRPr lang="el-GR" altLang="el-GR" sz="2000" b="1">
              <a:latin typeface="Arial" charset="0"/>
            </a:endParaRPr>
          </a:p>
        </p:txBody>
      </p:sp>
      <p:sp>
        <p:nvSpPr>
          <p:cNvPr id="79876" name="AutoShape 8"/>
          <p:cNvSpPr>
            <a:spLocks noChangeArrowheads="1"/>
          </p:cNvSpPr>
          <p:nvPr/>
        </p:nvSpPr>
        <p:spPr bwMode="auto">
          <a:xfrm>
            <a:off x="2555875" y="1844675"/>
            <a:ext cx="215900" cy="576263"/>
          </a:xfrm>
          <a:prstGeom prst="downArrow">
            <a:avLst>
              <a:gd name="adj1" fmla="val 50000"/>
              <a:gd name="adj2" fmla="val 66728"/>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pPr>
            <a:endParaRPr lang="el-GR" altLang="el-GR" sz="1800"/>
          </a:p>
        </p:txBody>
      </p:sp>
      <p:sp>
        <p:nvSpPr>
          <p:cNvPr id="79877" name="Text Box 9"/>
          <p:cNvSpPr txBox="1">
            <a:spLocks noChangeArrowheads="1"/>
          </p:cNvSpPr>
          <p:nvPr/>
        </p:nvSpPr>
        <p:spPr bwMode="auto">
          <a:xfrm>
            <a:off x="2339975" y="2997200"/>
            <a:ext cx="5762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800" b="1">
                <a:solidFill>
                  <a:srgbClr val="99FF33"/>
                </a:solidFill>
                <a:latin typeface="Comic Sans MS" pitchFamily="66" charset="0"/>
              </a:rPr>
              <a:t>ή</a:t>
            </a:r>
          </a:p>
        </p:txBody>
      </p:sp>
      <p:sp>
        <p:nvSpPr>
          <p:cNvPr id="79878" name="Text Box 10"/>
          <p:cNvSpPr txBox="1">
            <a:spLocks noChangeArrowheads="1"/>
          </p:cNvSpPr>
          <p:nvPr/>
        </p:nvSpPr>
        <p:spPr bwMode="auto">
          <a:xfrm>
            <a:off x="1187450" y="3644900"/>
            <a:ext cx="30241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n-GB" altLang="el-GR" sz="2000" b="1">
                <a:latin typeface="Arial" charset="0"/>
              </a:rPr>
              <a:t>Kcal </a:t>
            </a:r>
            <a:r>
              <a:rPr lang="el-GR" altLang="el-GR" sz="2000" b="1">
                <a:latin typeface="Arial" charset="0"/>
              </a:rPr>
              <a:t>* </a:t>
            </a:r>
            <a:r>
              <a:rPr lang="en-GB" altLang="el-GR" sz="2000" b="1">
                <a:latin typeface="Arial" charset="0"/>
              </a:rPr>
              <a:t>m/ m</a:t>
            </a:r>
            <a:r>
              <a:rPr lang="en-GB" altLang="el-GR" sz="2000" b="1" baseline="30000">
                <a:latin typeface="Arial" charset="0"/>
              </a:rPr>
              <a:t>2</a:t>
            </a:r>
            <a:r>
              <a:rPr lang="en-GB" altLang="el-GR" sz="2000" b="1">
                <a:latin typeface="Arial" charset="0"/>
              </a:rPr>
              <a:t> * h * °C</a:t>
            </a:r>
            <a:endParaRPr lang="el-GR" altLang="el-GR" sz="2000" b="1">
              <a:latin typeface="Arial" charset="0"/>
            </a:endParaRPr>
          </a:p>
        </p:txBody>
      </p:sp>
      <p:sp>
        <p:nvSpPr>
          <p:cNvPr id="79879" name="Text Box 11"/>
          <p:cNvSpPr txBox="1">
            <a:spLocks noChangeArrowheads="1"/>
          </p:cNvSpPr>
          <p:nvPr/>
        </p:nvSpPr>
        <p:spPr bwMode="auto">
          <a:xfrm>
            <a:off x="2339975" y="4221163"/>
            <a:ext cx="57626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800" b="1">
                <a:solidFill>
                  <a:srgbClr val="99FF33"/>
                </a:solidFill>
                <a:latin typeface="Comic Sans MS" pitchFamily="66" charset="0"/>
              </a:rPr>
              <a:t>ή</a:t>
            </a:r>
          </a:p>
        </p:txBody>
      </p:sp>
      <p:sp>
        <p:nvSpPr>
          <p:cNvPr id="79880" name="Text Box 12"/>
          <p:cNvSpPr txBox="1">
            <a:spLocks noChangeArrowheads="1"/>
          </p:cNvSpPr>
          <p:nvPr/>
        </p:nvSpPr>
        <p:spPr bwMode="auto">
          <a:xfrm>
            <a:off x="1331913" y="4797425"/>
            <a:ext cx="2520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n-GB" altLang="el-GR" sz="2000" b="1">
                <a:latin typeface="Arial" charset="0"/>
              </a:rPr>
              <a:t>W / m * °C</a:t>
            </a:r>
            <a:endParaRPr lang="el-GR" altLang="el-GR" sz="2000" b="1">
              <a:latin typeface="Arial" charset="0"/>
            </a:endParaRPr>
          </a:p>
        </p:txBody>
      </p:sp>
      <p:sp>
        <p:nvSpPr>
          <p:cNvPr id="79881" name="Text Box 14"/>
          <p:cNvSpPr txBox="1">
            <a:spLocks noChangeArrowheads="1"/>
          </p:cNvSpPr>
          <p:nvPr/>
        </p:nvSpPr>
        <p:spPr bwMode="auto">
          <a:xfrm>
            <a:off x="5003800" y="2636838"/>
            <a:ext cx="34559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buFontTx/>
              <a:buNone/>
            </a:pPr>
            <a:r>
              <a:rPr lang="en-GB" altLang="el-GR" sz="2000" b="1">
                <a:latin typeface="Arial" charset="0"/>
              </a:rPr>
              <a:t>BTU * in / sq * ft *h * °C</a:t>
            </a:r>
            <a:endParaRPr lang="el-GR" altLang="el-GR" sz="2000" b="1">
              <a:latin typeface="Arial" charset="0"/>
            </a:endParaRPr>
          </a:p>
        </p:txBody>
      </p:sp>
      <p:sp>
        <p:nvSpPr>
          <p:cNvPr id="79882" name="Text Box 16"/>
          <p:cNvSpPr txBox="1">
            <a:spLocks noChangeArrowheads="1"/>
          </p:cNvSpPr>
          <p:nvPr/>
        </p:nvSpPr>
        <p:spPr bwMode="auto">
          <a:xfrm>
            <a:off x="5003800" y="2205038"/>
            <a:ext cx="3168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1800">
                <a:solidFill>
                  <a:srgbClr val="99FF33"/>
                </a:solidFill>
                <a:latin typeface="Comic Sans MS" pitchFamily="66" charset="0"/>
              </a:rPr>
              <a:t>Αγγλοσαξονικό σύστημα</a:t>
            </a:r>
            <a:r>
              <a:rPr lang="el-GR" altLang="el-GR" sz="1800"/>
              <a:t> </a:t>
            </a:r>
          </a:p>
        </p:txBody>
      </p:sp>
      <p:sp>
        <p:nvSpPr>
          <p:cNvPr id="79883" name="Text Box 17"/>
          <p:cNvSpPr txBox="1">
            <a:spLocks noChangeArrowheads="1"/>
          </p:cNvSpPr>
          <p:nvPr/>
        </p:nvSpPr>
        <p:spPr bwMode="auto">
          <a:xfrm>
            <a:off x="0" y="5373688"/>
            <a:ext cx="8893175" cy="1311275"/>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buFontTx/>
              <a:buNone/>
            </a:pPr>
            <a:r>
              <a:rPr lang="en-GB" altLang="el-GR" sz="2400">
                <a:solidFill>
                  <a:srgbClr val="000000"/>
                </a:solidFill>
                <a:latin typeface="Comic Sans MS" pitchFamily="66" charset="0"/>
              </a:rPr>
              <a:t>Kcal / m * h * °C  </a:t>
            </a:r>
            <a:r>
              <a:rPr lang="en-GB" altLang="el-GR" sz="2800" b="1">
                <a:solidFill>
                  <a:srgbClr val="FF0000"/>
                </a:solidFill>
                <a:latin typeface="Comic Sans MS" pitchFamily="66" charset="0"/>
              </a:rPr>
              <a:t>X</a:t>
            </a:r>
            <a:r>
              <a:rPr lang="en-GB" altLang="el-GR" sz="2400">
                <a:solidFill>
                  <a:srgbClr val="000000"/>
                </a:solidFill>
                <a:latin typeface="Comic Sans MS" pitchFamily="66" charset="0"/>
              </a:rPr>
              <a:t> </a:t>
            </a:r>
            <a:r>
              <a:rPr lang="en-GB" altLang="el-GR" sz="2800" b="1">
                <a:solidFill>
                  <a:srgbClr val="FF0000"/>
                </a:solidFill>
                <a:latin typeface="Comic Sans MS" pitchFamily="66" charset="0"/>
              </a:rPr>
              <a:t>8.06364</a:t>
            </a:r>
            <a:r>
              <a:rPr lang="en-GB" altLang="el-GR" sz="2400">
                <a:solidFill>
                  <a:srgbClr val="000000"/>
                </a:solidFill>
                <a:latin typeface="Comic Sans MS" pitchFamily="66" charset="0"/>
              </a:rPr>
              <a:t> </a:t>
            </a:r>
            <a:r>
              <a:rPr lang="en-GB" altLang="el-GR" b="1">
                <a:solidFill>
                  <a:schemeClr val="folHlink"/>
                </a:solidFill>
                <a:latin typeface="Comic Sans MS" pitchFamily="66" charset="0"/>
              </a:rPr>
              <a:t>=</a:t>
            </a:r>
            <a:r>
              <a:rPr lang="en-GB" altLang="el-GR" sz="2400">
                <a:solidFill>
                  <a:srgbClr val="000000"/>
                </a:solidFill>
                <a:latin typeface="Comic Sans MS" pitchFamily="66" charset="0"/>
              </a:rPr>
              <a:t> BTU * in / sq * ft * h * °F</a:t>
            </a:r>
          </a:p>
          <a:p>
            <a:pPr eaLnBrk="1" hangingPunct="1">
              <a:spcBef>
                <a:spcPct val="50000"/>
              </a:spcBef>
              <a:buClrTx/>
              <a:buSzTx/>
              <a:buFontTx/>
              <a:buNone/>
            </a:pPr>
            <a:r>
              <a:rPr lang="en-GB" altLang="el-GR" sz="2400">
                <a:solidFill>
                  <a:srgbClr val="000000"/>
                </a:solidFill>
                <a:latin typeface="Comic Sans MS" pitchFamily="66" charset="0"/>
              </a:rPr>
              <a:t>BTU * in / sq * ft * h * °F </a:t>
            </a:r>
            <a:r>
              <a:rPr lang="en-GB" altLang="el-GR" sz="2800" b="1">
                <a:solidFill>
                  <a:srgbClr val="FF0000"/>
                </a:solidFill>
                <a:latin typeface="Comic Sans MS" pitchFamily="66" charset="0"/>
              </a:rPr>
              <a:t>X 0.1240</a:t>
            </a:r>
            <a:r>
              <a:rPr lang="en-GB" altLang="el-GR" sz="2400">
                <a:solidFill>
                  <a:srgbClr val="000000"/>
                </a:solidFill>
                <a:latin typeface="Comic Sans MS" pitchFamily="66" charset="0"/>
              </a:rPr>
              <a:t> </a:t>
            </a:r>
            <a:r>
              <a:rPr lang="en-GB" altLang="el-GR" b="1">
                <a:solidFill>
                  <a:schemeClr val="folHlink"/>
                </a:solidFill>
                <a:latin typeface="Comic Sans MS" pitchFamily="66" charset="0"/>
              </a:rPr>
              <a:t>=</a:t>
            </a:r>
            <a:r>
              <a:rPr lang="en-GB" altLang="el-GR" sz="2400">
                <a:solidFill>
                  <a:srgbClr val="000000"/>
                </a:solidFill>
                <a:latin typeface="Comic Sans MS" pitchFamily="66" charset="0"/>
              </a:rPr>
              <a:t> Kcal / m * h * °C </a:t>
            </a:r>
            <a:endParaRPr lang="el-GR" altLang="el-GR" sz="2400">
              <a:solidFill>
                <a:srgbClr val="000000"/>
              </a:solidFill>
              <a:latin typeface="Comic Sans MS" pitchFamily="66" charset="0"/>
            </a:endParaRPr>
          </a:p>
        </p:txBody>
      </p:sp>
    </p:spTree>
    <p:extLst>
      <p:ext uri="{BB962C8B-B14F-4D97-AF65-F5344CB8AC3E}">
        <p14:creationId xmlns:p14="http://schemas.microsoft.com/office/powerpoint/2010/main" val="329259883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6"/>
          <p:cNvSpPr txBox="1">
            <a:spLocks noChangeArrowheads="1"/>
          </p:cNvSpPr>
          <p:nvPr/>
        </p:nvSpPr>
        <p:spPr bwMode="auto">
          <a:xfrm>
            <a:off x="323850" y="908050"/>
            <a:ext cx="84248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400">
                <a:latin typeface="Comic Sans MS" pitchFamily="66" charset="0"/>
              </a:rPr>
              <a:t>Ως </a:t>
            </a:r>
            <a:r>
              <a:rPr lang="el-GR" altLang="el-GR" sz="2400" b="1">
                <a:solidFill>
                  <a:srgbClr val="99FF33"/>
                </a:solidFill>
                <a:latin typeface="Comic Sans MS" pitchFamily="66" charset="0"/>
              </a:rPr>
              <a:t>θερμική αντίσταση </a:t>
            </a:r>
            <a:r>
              <a:rPr lang="en-GB" altLang="el-GR" sz="2400" b="1">
                <a:solidFill>
                  <a:srgbClr val="99FF33"/>
                </a:solidFill>
                <a:latin typeface="Comic Sans MS" pitchFamily="66" charset="0"/>
              </a:rPr>
              <a:t>R </a:t>
            </a:r>
            <a:r>
              <a:rPr lang="el-GR" altLang="el-GR" sz="2400">
                <a:latin typeface="Comic Sans MS" pitchFamily="66" charset="0"/>
              </a:rPr>
              <a:t> ενός υλικού ορίζεται</a:t>
            </a:r>
            <a:r>
              <a:rPr lang="en-GB" altLang="el-GR" sz="2400">
                <a:latin typeface="Comic Sans MS" pitchFamily="66" charset="0"/>
              </a:rPr>
              <a:t> </a:t>
            </a:r>
            <a:r>
              <a:rPr lang="el-GR" altLang="el-GR" sz="2400">
                <a:latin typeface="Comic Sans MS" pitchFamily="66" charset="0"/>
              </a:rPr>
              <a:t>ο λόγος:</a:t>
            </a:r>
          </a:p>
        </p:txBody>
      </p:sp>
      <p:graphicFrame>
        <p:nvGraphicFramePr>
          <p:cNvPr id="80899" name="Object 7"/>
          <p:cNvGraphicFramePr>
            <a:graphicFrameLocks noGrp="1" noChangeAspect="1"/>
          </p:cNvGraphicFramePr>
          <p:nvPr>
            <p:ph sz="half" idx="1"/>
          </p:nvPr>
        </p:nvGraphicFramePr>
        <p:xfrm>
          <a:off x="3924300" y="1557338"/>
          <a:ext cx="892175" cy="784225"/>
        </p:xfrm>
        <a:graphic>
          <a:graphicData uri="http://schemas.openxmlformats.org/presentationml/2006/ole">
            <mc:AlternateContent xmlns:mc="http://schemas.openxmlformats.org/markup-compatibility/2006">
              <mc:Choice xmlns:v="urn:schemas-microsoft-com:vml" Requires="v">
                <p:oleObj spid="_x0000_s4098" name="Εξίσωση" r:id="rId3" imgW="446816" imgH="391602" progId="Equation.3">
                  <p:embed/>
                </p:oleObj>
              </mc:Choice>
              <mc:Fallback>
                <p:oleObj name="Εξίσωση" r:id="rId3" imgW="446816" imgH="391602"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4300" y="1557338"/>
                        <a:ext cx="892175" cy="78422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0900" name="Text Box 9"/>
          <p:cNvSpPr txBox="1">
            <a:spLocks noChangeArrowheads="1"/>
          </p:cNvSpPr>
          <p:nvPr/>
        </p:nvSpPr>
        <p:spPr bwMode="auto">
          <a:xfrm>
            <a:off x="395288" y="2636838"/>
            <a:ext cx="8424862"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buFontTx/>
              <a:buNone/>
            </a:pPr>
            <a:r>
              <a:rPr lang="el-GR" altLang="el-GR" sz="2400">
                <a:latin typeface="Comic Sans MS" pitchFamily="66" charset="0"/>
              </a:rPr>
              <a:t>Όπου:</a:t>
            </a:r>
          </a:p>
          <a:p>
            <a:pPr eaLnBrk="1" hangingPunct="1">
              <a:spcBef>
                <a:spcPct val="50000"/>
              </a:spcBef>
              <a:buClr>
                <a:srgbClr val="FFFF00"/>
              </a:buClr>
              <a:buSzTx/>
              <a:buFont typeface="Wingdings" pitchFamily="2" charset="2"/>
              <a:buChar char="Ø"/>
            </a:pPr>
            <a:r>
              <a:rPr lang="el-GR" altLang="el-GR" sz="2400">
                <a:latin typeface="Comic Sans MS" pitchFamily="66" charset="0"/>
              </a:rPr>
              <a:t> </a:t>
            </a:r>
            <a:r>
              <a:rPr lang="en-GB" altLang="el-GR" sz="2400" b="1">
                <a:solidFill>
                  <a:srgbClr val="99FF33"/>
                </a:solidFill>
                <a:latin typeface="Comic Sans MS" pitchFamily="66" charset="0"/>
              </a:rPr>
              <a:t>e</a:t>
            </a:r>
            <a:r>
              <a:rPr lang="en-GB" altLang="el-GR" sz="2400">
                <a:latin typeface="Comic Sans MS" pitchFamily="66" charset="0"/>
              </a:rPr>
              <a:t> </a:t>
            </a:r>
            <a:r>
              <a:rPr lang="el-GR" altLang="el-GR" sz="2400">
                <a:latin typeface="Comic Sans MS" pitchFamily="66" charset="0"/>
              </a:rPr>
              <a:t>το πάχος του υλικού και </a:t>
            </a:r>
          </a:p>
          <a:p>
            <a:pPr eaLnBrk="1" hangingPunct="1">
              <a:spcBef>
                <a:spcPct val="50000"/>
              </a:spcBef>
              <a:buClr>
                <a:srgbClr val="FFFF00"/>
              </a:buClr>
              <a:buSzTx/>
              <a:buFont typeface="Wingdings" pitchFamily="2" charset="2"/>
              <a:buChar char="Ø"/>
            </a:pPr>
            <a:r>
              <a:rPr lang="el-GR" altLang="el-GR" sz="2400" b="1">
                <a:solidFill>
                  <a:srgbClr val="99FF33"/>
                </a:solidFill>
                <a:latin typeface="Comic Sans MS" pitchFamily="66" charset="0"/>
              </a:rPr>
              <a:t>λ </a:t>
            </a:r>
            <a:r>
              <a:rPr lang="el-GR" altLang="el-GR" sz="2400">
                <a:latin typeface="Comic Sans MS" pitchFamily="66" charset="0"/>
              </a:rPr>
              <a:t>ο συντελεστής θερμικής αγωγιμότητας</a:t>
            </a:r>
          </a:p>
        </p:txBody>
      </p:sp>
      <p:sp>
        <p:nvSpPr>
          <p:cNvPr id="80901" name="Text Box 10"/>
          <p:cNvSpPr txBox="1">
            <a:spLocks noChangeArrowheads="1"/>
          </p:cNvSpPr>
          <p:nvPr/>
        </p:nvSpPr>
        <p:spPr bwMode="auto">
          <a:xfrm>
            <a:off x="0" y="4797425"/>
            <a:ext cx="9144000" cy="1187450"/>
          </a:xfrm>
          <a:prstGeom prst="rect">
            <a:avLst/>
          </a:prstGeom>
          <a:gradFill rotWithShape="1">
            <a:gsLst>
              <a:gs pos="0">
                <a:srgbClr val="FFFF00"/>
              </a:gs>
              <a:gs pos="100000">
                <a:schemeClr val="accent1"/>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400">
                <a:solidFill>
                  <a:srgbClr val="000000"/>
                </a:solidFill>
                <a:latin typeface="Comic Sans MS" pitchFamily="66" charset="0"/>
              </a:rPr>
              <a:t>Ο λόγος αυτός ονομάζεται θερμική αντίσταση γιατί προβάλει την αντίσταση που προβάλει το υλικό στη ροή θερμότητας και είναι τόσο </a:t>
            </a:r>
            <a:r>
              <a:rPr lang="el-GR" altLang="el-GR" sz="2400" b="1">
                <a:solidFill>
                  <a:srgbClr val="FF0000"/>
                </a:solidFill>
                <a:latin typeface="Comic Sans MS" pitchFamily="66" charset="0"/>
              </a:rPr>
              <a:t>μεγαλύτερη όσο μικρότερος είναι ο συντελεστής λ</a:t>
            </a:r>
          </a:p>
        </p:txBody>
      </p:sp>
    </p:spTree>
    <p:extLst>
      <p:ext uri="{BB962C8B-B14F-4D97-AF65-F5344CB8AC3E}">
        <p14:creationId xmlns:p14="http://schemas.microsoft.com/office/powerpoint/2010/main" val="38019833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6"/>
          <p:cNvSpPr txBox="1">
            <a:spLocks noChangeArrowheads="1"/>
          </p:cNvSpPr>
          <p:nvPr/>
        </p:nvSpPr>
        <p:spPr bwMode="auto">
          <a:xfrm>
            <a:off x="755650" y="1125538"/>
            <a:ext cx="73453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400" b="1">
                <a:solidFill>
                  <a:srgbClr val="FFFF00"/>
                </a:solidFill>
                <a:latin typeface="Comic Sans MS" pitchFamily="66" charset="0"/>
              </a:rPr>
              <a:t>Ο ρόλος της θερμοκρασίας στη μείωση των μεταβολικών δραστηριοτήτων</a:t>
            </a:r>
          </a:p>
        </p:txBody>
      </p:sp>
      <p:sp>
        <p:nvSpPr>
          <p:cNvPr id="7171" name="Text Box 7"/>
          <p:cNvSpPr txBox="1">
            <a:spLocks noChangeArrowheads="1"/>
          </p:cNvSpPr>
          <p:nvPr/>
        </p:nvSpPr>
        <p:spPr bwMode="auto">
          <a:xfrm>
            <a:off x="468313" y="2205038"/>
            <a:ext cx="7848600" cy="3046412"/>
          </a:xfrm>
          <a:prstGeom prst="rect">
            <a:avLst/>
          </a:prstGeom>
          <a:ln/>
        </p:spPr>
        <p:style>
          <a:lnRef idx="1">
            <a:schemeClr val="accent1"/>
          </a:lnRef>
          <a:fillRef idx="3">
            <a:schemeClr val="accent1"/>
          </a:fillRef>
          <a:effectRef idx="2">
            <a:schemeClr val="accent1"/>
          </a:effectRef>
          <a:fontRef idx="minor">
            <a:schemeClr val="lt1"/>
          </a:fontRef>
        </p:style>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buFontTx/>
              <a:buNone/>
              <a:defRPr/>
            </a:pPr>
            <a:r>
              <a:rPr lang="el-GR" altLang="el-GR" sz="2400" dirty="0" smtClean="0">
                <a:latin typeface="Comic Sans MS" pitchFamily="66" charset="0"/>
              </a:rPr>
              <a:t>Όλα τα νωπά οπωροκηπευτικά είναι φυτικοί ιστοί οι οποίοι παρουσιάζουν μεταβολικές δραστηριότητες που είναι απαραίτητες για να διατηρηθούν στη ζωή τα κύτταρα τους. </a:t>
            </a:r>
            <a:r>
              <a:rPr lang="el-GR" altLang="el-GR" sz="2400" b="1" dirty="0" smtClean="0">
                <a:solidFill>
                  <a:srgbClr val="99FF33"/>
                </a:solidFill>
                <a:latin typeface="Comic Sans MS" pitchFamily="66" charset="0"/>
              </a:rPr>
              <a:t>Η ενέργεια που χρειάζονται οι ιστοί αυτοί για τις μεταβολικές τους δραστηριότητες εξασφαλίζεται με την αναπνοή,</a:t>
            </a:r>
            <a:r>
              <a:rPr lang="el-GR" altLang="el-GR" sz="2400" dirty="0" smtClean="0">
                <a:latin typeface="Comic Sans MS" pitchFamily="66" charset="0"/>
              </a:rPr>
              <a:t> την καύση δηλαδή διαφόρων υποστρωμάτων (άμυλο, σάκχαρο) τα οποία έχουν συσσωρευτεί ως αποθέματα τροφών.</a:t>
            </a:r>
          </a:p>
        </p:txBody>
      </p:sp>
    </p:spTree>
    <p:extLst>
      <p:ext uri="{BB962C8B-B14F-4D97-AF65-F5344CB8AC3E}">
        <p14:creationId xmlns:p14="http://schemas.microsoft.com/office/powerpoint/2010/main" val="346996420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6"/>
          <p:cNvSpPr txBox="1">
            <a:spLocks noChangeArrowheads="1"/>
          </p:cNvSpPr>
          <p:nvPr/>
        </p:nvSpPr>
        <p:spPr bwMode="auto">
          <a:xfrm>
            <a:off x="0" y="836613"/>
            <a:ext cx="8893175"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200">
                <a:latin typeface="Comic Sans MS" pitchFamily="66" charset="0"/>
              </a:rPr>
              <a:t>Η </a:t>
            </a:r>
            <a:r>
              <a:rPr lang="el-GR" altLang="el-GR" sz="2200" b="1">
                <a:solidFill>
                  <a:srgbClr val="99FF33"/>
                </a:solidFill>
                <a:latin typeface="Comic Sans MS" pitchFamily="66" charset="0"/>
              </a:rPr>
              <a:t>θερμική αντίσταση </a:t>
            </a:r>
            <a:r>
              <a:rPr lang="en-GB" altLang="el-GR" sz="2200" b="1">
                <a:solidFill>
                  <a:srgbClr val="99FF33"/>
                </a:solidFill>
                <a:latin typeface="Comic Sans MS" pitchFamily="66" charset="0"/>
              </a:rPr>
              <a:t>R </a:t>
            </a:r>
            <a:r>
              <a:rPr lang="el-GR" altLang="el-GR" sz="2200">
                <a:latin typeface="Comic Sans MS" pitchFamily="66" charset="0"/>
              </a:rPr>
              <a:t> ενός τοιχώματος από πολλά υλικά θα είναι:</a:t>
            </a:r>
          </a:p>
        </p:txBody>
      </p:sp>
      <p:graphicFrame>
        <p:nvGraphicFramePr>
          <p:cNvPr id="81923" name="Object 7"/>
          <p:cNvGraphicFramePr>
            <a:graphicFrameLocks noChangeAspect="1"/>
          </p:cNvGraphicFramePr>
          <p:nvPr/>
        </p:nvGraphicFramePr>
        <p:xfrm>
          <a:off x="2195513" y="1412875"/>
          <a:ext cx="4405312" cy="896938"/>
        </p:xfrm>
        <a:graphic>
          <a:graphicData uri="http://schemas.openxmlformats.org/presentationml/2006/ole">
            <mc:AlternateContent xmlns:mc="http://schemas.openxmlformats.org/markup-compatibility/2006">
              <mc:Choice xmlns:v="urn:schemas-microsoft-com:vml" Requires="v">
                <p:oleObj spid="_x0000_s5122" name="Εξίσωση" r:id="rId3" imgW="2199515" imgH="447494" progId="Equation.3">
                  <p:embed/>
                </p:oleObj>
              </mc:Choice>
              <mc:Fallback>
                <p:oleObj name="Εξίσωση" r:id="rId3" imgW="2199515" imgH="447494"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513" y="1412875"/>
                        <a:ext cx="4405312" cy="896938"/>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924" name="Text Box 8"/>
          <p:cNvSpPr txBox="1">
            <a:spLocks noChangeArrowheads="1"/>
          </p:cNvSpPr>
          <p:nvPr/>
        </p:nvSpPr>
        <p:spPr bwMode="auto">
          <a:xfrm>
            <a:off x="250825" y="2276475"/>
            <a:ext cx="8748713" cy="124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buFontTx/>
              <a:buNone/>
            </a:pPr>
            <a:r>
              <a:rPr lang="el-GR" altLang="el-GR" sz="2000">
                <a:latin typeface="Comic Sans MS" pitchFamily="66" charset="0"/>
              </a:rPr>
              <a:t>Όπου:</a:t>
            </a:r>
          </a:p>
          <a:p>
            <a:pPr eaLnBrk="1" hangingPunct="1">
              <a:spcBef>
                <a:spcPct val="50000"/>
              </a:spcBef>
              <a:buClrTx/>
              <a:buSzTx/>
              <a:buFontTx/>
              <a:buNone/>
            </a:pPr>
            <a:r>
              <a:rPr lang="en-GB" altLang="el-GR" sz="2400" b="1">
                <a:solidFill>
                  <a:srgbClr val="99FF33"/>
                </a:solidFill>
                <a:latin typeface="Comic Sans MS" pitchFamily="66" charset="0"/>
              </a:rPr>
              <a:t>h</a:t>
            </a:r>
            <a:r>
              <a:rPr lang="en-GB" altLang="el-GR" sz="2400" b="1" baseline="-25000">
                <a:solidFill>
                  <a:srgbClr val="99FF33"/>
                </a:solidFill>
                <a:latin typeface="Comic Sans MS" pitchFamily="66" charset="0"/>
              </a:rPr>
              <a:t>i</a:t>
            </a:r>
            <a:r>
              <a:rPr lang="en-GB" altLang="el-GR" sz="2400" b="1">
                <a:solidFill>
                  <a:srgbClr val="99FF33"/>
                </a:solidFill>
                <a:latin typeface="Comic Sans MS" pitchFamily="66" charset="0"/>
              </a:rPr>
              <a:t> </a:t>
            </a:r>
            <a:r>
              <a:rPr lang="el-GR" altLang="el-GR" sz="2400" b="1">
                <a:solidFill>
                  <a:srgbClr val="99FF33"/>
                </a:solidFill>
                <a:latin typeface="Comic Sans MS" pitchFamily="66" charset="0"/>
              </a:rPr>
              <a:t>και </a:t>
            </a:r>
            <a:r>
              <a:rPr lang="en-GB" altLang="el-GR" sz="2400" b="1">
                <a:solidFill>
                  <a:srgbClr val="99FF33"/>
                </a:solidFill>
                <a:latin typeface="Comic Sans MS" pitchFamily="66" charset="0"/>
              </a:rPr>
              <a:t>h</a:t>
            </a:r>
            <a:r>
              <a:rPr lang="en-GB" altLang="el-GR" sz="2400" b="1" baseline="-25000">
                <a:solidFill>
                  <a:srgbClr val="99FF33"/>
                </a:solidFill>
                <a:latin typeface="Comic Sans MS" pitchFamily="66" charset="0"/>
              </a:rPr>
              <a:t>e</a:t>
            </a:r>
            <a:r>
              <a:rPr lang="en-GB" altLang="el-GR" sz="2000" baseline="-25000">
                <a:latin typeface="Comic Sans MS" pitchFamily="66" charset="0"/>
              </a:rPr>
              <a:t> </a:t>
            </a:r>
            <a:r>
              <a:rPr lang="el-GR" altLang="el-GR" sz="2000">
                <a:latin typeface="Comic Sans MS" pitchFamily="66" charset="0"/>
              </a:rPr>
              <a:t>είναι οι συντελεστές θερμικής μετάδοσης λόγω επιφανειακής επαγωγής μεταξύ των παρειών (εσωτερικής και εξωτερικής) και του αέρα</a:t>
            </a:r>
          </a:p>
        </p:txBody>
      </p:sp>
      <p:pic>
        <p:nvPicPr>
          <p:cNvPr id="81925"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850" y="3651250"/>
            <a:ext cx="8478838" cy="320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165152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6"/>
          <p:cNvSpPr txBox="1">
            <a:spLocks noChangeArrowheads="1"/>
          </p:cNvSpPr>
          <p:nvPr/>
        </p:nvSpPr>
        <p:spPr bwMode="auto">
          <a:xfrm>
            <a:off x="0" y="1341438"/>
            <a:ext cx="8893175" cy="356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400">
                <a:latin typeface="Comic Sans MS" pitchFamily="66" charset="0"/>
              </a:rPr>
              <a:t>Η ποσότητα </a:t>
            </a:r>
            <a:r>
              <a:rPr lang="el-GR" altLang="el-GR" sz="2400" b="1">
                <a:solidFill>
                  <a:srgbClr val="99FF33"/>
                </a:solidFill>
                <a:latin typeface="Comic Sans MS" pitchFamily="66" charset="0"/>
              </a:rPr>
              <a:t>1/</a:t>
            </a:r>
            <a:r>
              <a:rPr lang="en-GB" altLang="el-GR" sz="2400" b="1">
                <a:solidFill>
                  <a:srgbClr val="99FF33"/>
                </a:solidFill>
                <a:latin typeface="Comic Sans MS" pitchFamily="66" charset="0"/>
              </a:rPr>
              <a:t>R</a:t>
            </a:r>
            <a:r>
              <a:rPr lang="en-GB" altLang="el-GR" sz="2400" b="1" baseline="-25000">
                <a:solidFill>
                  <a:srgbClr val="99FF33"/>
                </a:solidFill>
                <a:latin typeface="Comic Sans MS" pitchFamily="66" charset="0"/>
              </a:rPr>
              <a:t>tot</a:t>
            </a:r>
            <a:r>
              <a:rPr lang="en-GB" altLang="el-GR" sz="2400" b="1" baseline="30000">
                <a:solidFill>
                  <a:srgbClr val="99FF33"/>
                </a:solidFill>
                <a:latin typeface="Comic Sans MS" pitchFamily="66" charset="0"/>
              </a:rPr>
              <a:t> </a:t>
            </a:r>
            <a:r>
              <a:rPr lang="en-GB" altLang="el-GR" sz="2400" b="1">
                <a:solidFill>
                  <a:srgbClr val="99FF33"/>
                </a:solidFill>
                <a:latin typeface="Comic Sans MS" pitchFamily="66" charset="0"/>
              </a:rPr>
              <a:t> </a:t>
            </a:r>
            <a:r>
              <a:rPr lang="el-GR" altLang="el-GR" sz="2400">
                <a:latin typeface="Comic Sans MS" pitchFamily="66" charset="0"/>
              </a:rPr>
              <a:t>δηλαδή </a:t>
            </a:r>
            <a:r>
              <a:rPr lang="el-GR" altLang="el-GR" sz="2400" b="1">
                <a:solidFill>
                  <a:srgbClr val="99FF33"/>
                </a:solidFill>
                <a:latin typeface="Comic Sans MS" pitchFamily="66" charset="0"/>
              </a:rPr>
              <a:t>η θερμική ισχύς</a:t>
            </a:r>
            <a:r>
              <a:rPr lang="el-GR" altLang="el-GR" sz="2400">
                <a:latin typeface="Comic Sans MS" pitchFamily="66" charset="0"/>
              </a:rPr>
              <a:t> που διέρχεται από το τοίχωμα ανά μονάδα επιφανείας και βαθμό, ονομάζεται </a:t>
            </a:r>
            <a:r>
              <a:rPr lang="el-GR" altLang="el-GR" sz="2400" b="1">
                <a:solidFill>
                  <a:srgbClr val="99FF33"/>
                </a:solidFill>
                <a:latin typeface="Comic Sans MS" pitchFamily="66" charset="0"/>
              </a:rPr>
              <a:t>συντελεστής ολικής θερμοπερατότητας, Κ </a:t>
            </a:r>
          </a:p>
          <a:p>
            <a:pPr algn="ctr" eaLnBrk="1" hangingPunct="1">
              <a:spcBef>
                <a:spcPct val="50000"/>
              </a:spcBef>
              <a:buClrTx/>
              <a:buSzTx/>
              <a:buFontTx/>
              <a:buNone/>
            </a:pPr>
            <a:r>
              <a:rPr lang="el-GR" altLang="el-GR" sz="2400">
                <a:latin typeface="Comic Sans MS" pitchFamily="66" charset="0"/>
              </a:rPr>
              <a:t>(</a:t>
            </a:r>
            <a:r>
              <a:rPr lang="en-GB" altLang="el-GR" sz="2400" i="1">
                <a:latin typeface="Comic Sans MS" pitchFamily="66" charset="0"/>
              </a:rPr>
              <a:t>Kcal/m</a:t>
            </a:r>
            <a:r>
              <a:rPr lang="en-GB" altLang="el-GR" sz="2400" i="1" baseline="30000">
                <a:latin typeface="Comic Sans MS" pitchFamily="66" charset="0"/>
              </a:rPr>
              <a:t>2</a:t>
            </a:r>
            <a:r>
              <a:rPr lang="en-GB" altLang="el-GR" sz="2400" i="1">
                <a:latin typeface="Comic Sans MS" pitchFamily="66" charset="0"/>
              </a:rPr>
              <a:t> h °C, </a:t>
            </a:r>
            <a:r>
              <a:rPr lang="el-GR" altLang="el-GR" sz="2400" i="1">
                <a:latin typeface="Comic Sans MS" pitchFamily="66" charset="0"/>
              </a:rPr>
              <a:t>ή </a:t>
            </a:r>
            <a:r>
              <a:rPr lang="en-GB" altLang="el-GR" sz="2400" i="1">
                <a:latin typeface="Comic Sans MS" pitchFamily="66" charset="0"/>
              </a:rPr>
              <a:t>W/m</a:t>
            </a:r>
            <a:r>
              <a:rPr lang="en-GB" altLang="el-GR" sz="2400" i="1" baseline="30000">
                <a:latin typeface="Comic Sans MS" pitchFamily="66" charset="0"/>
              </a:rPr>
              <a:t>2</a:t>
            </a:r>
            <a:r>
              <a:rPr lang="en-GB" altLang="el-GR" sz="2400" i="1">
                <a:latin typeface="Comic Sans MS" pitchFamily="66" charset="0"/>
              </a:rPr>
              <a:t> °C </a:t>
            </a:r>
            <a:r>
              <a:rPr lang="el-GR" altLang="el-GR" sz="2400" i="1">
                <a:latin typeface="Comic Sans MS" pitchFamily="66" charset="0"/>
              </a:rPr>
              <a:t>ή</a:t>
            </a:r>
            <a:r>
              <a:rPr lang="en-GB" altLang="el-GR" sz="2400" i="1">
                <a:latin typeface="Comic Sans MS" pitchFamily="66" charset="0"/>
              </a:rPr>
              <a:t>  BTU/ft</a:t>
            </a:r>
            <a:r>
              <a:rPr lang="en-GB" altLang="el-GR" sz="2400" i="1" baseline="30000">
                <a:latin typeface="Comic Sans MS" pitchFamily="66" charset="0"/>
              </a:rPr>
              <a:t>2</a:t>
            </a:r>
            <a:r>
              <a:rPr lang="en-GB" altLang="el-GR" sz="2400" i="1">
                <a:latin typeface="Comic Sans MS" pitchFamily="66" charset="0"/>
              </a:rPr>
              <a:t> h °F</a:t>
            </a:r>
            <a:r>
              <a:rPr lang="en-GB" altLang="el-GR" sz="2400">
                <a:latin typeface="Comic Sans MS" pitchFamily="66" charset="0"/>
              </a:rPr>
              <a:t>)</a:t>
            </a:r>
            <a:endParaRPr lang="el-GR" altLang="el-GR" sz="2400">
              <a:latin typeface="Comic Sans MS" pitchFamily="66" charset="0"/>
            </a:endParaRPr>
          </a:p>
          <a:p>
            <a:pPr algn="ctr" eaLnBrk="1" hangingPunct="1">
              <a:spcBef>
                <a:spcPct val="50000"/>
              </a:spcBef>
              <a:buClrTx/>
              <a:buSzTx/>
              <a:buFontTx/>
              <a:buNone/>
            </a:pPr>
            <a:endParaRPr lang="el-GR" altLang="el-GR" sz="2400">
              <a:latin typeface="Comic Sans MS" pitchFamily="66" charset="0"/>
            </a:endParaRPr>
          </a:p>
          <a:p>
            <a:pPr algn="ctr" eaLnBrk="1" hangingPunct="1">
              <a:spcBef>
                <a:spcPct val="50000"/>
              </a:spcBef>
              <a:buClrTx/>
              <a:buSzTx/>
              <a:buFontTx/>
              <a:buNone/>
            </a:pPr>
            <a:r>
              <a:rPr lang="el-GR" altLang="el-GR" sz="2400">
                <a:latin typeface="Comic Sans MS" pitchFamily="66" charset="0"/>
              </a:rPr>
              <a:t>Σε περίπτωση τοιχώματος κατασκευασμένο από διαφορετικά υλικά, η τιμή του συντελεστή </a:t>
            </a:r>
            <a:r>
              <a:rPr lang="el-GR" altLang="el-GR" sz="2400" b="1">
                <a:solidFill>
                  <a:srgbClr val="99FF33"/>
                </a:solidFill>
                <a:latin typeface="Comic Sans MS" pitchFamily="66" charset="0"/>
              </a:rPr>
              <a:t>Κ</a:t>
            </a:r>
            <a:r>
              <a:rPr lang="el-GR" altLang="el-GR" sz="2400">
                <a:latin typeface="Comic Sans MS" pitchFamily="66" charset="0"/>
              </a:rPr>
              <a:t> υπολογίζεται εάν είναι γνωστό το</a:t>
            </a:r>
            <a:r>
              <a:rPr lang="el-GR" altLang="el-GR" sz="2400" b="1">
                <a:solidFill>
                  <a:srgbClr val="99FF33"/>
                </a:solidFill>
                <a:latin typeface="Comic Sans MS" pitchFamily="66" charset="0"/>
              </a:rPr>
              <a:t> λ</a:t>
            </a:r>
            <a:r>
              <a:rPr lang="el-GR" altLang="el-GR" sz="2400">
                <a:latin typeface="Comic Sans MS" pitchFamily="66" charset="0"/>
              </a:rPr>
              <a:t> των υλικών.</a:t>
            </a:r>
          </a:p>
        </p:txBody>
      </p:sp>
    </p:spTree>
    <p:extLst>
      <p:ext uri="{BB962C8B-B14F-4D97-AF65-F5344CB8AC3E}">
        <p14:creationId xmlns:p14="http://schemas.microsoft.com/office/powerpoint/2010/main" val="24426490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6"/>
          <p:cNvSpPr txBox="1">
            <a:spLocks noChangeArrowheads="1"/>
          </p:cNvSpPr>
          <p:nvPr/>
        </p:nvSpPr>
        <p:spPr bwMode="auto">
          <a:xfrm>
            <a:off x="827088" y="765175"/>
            <a:ext cx="73453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800" b="1">
                <a:solidFill>
                  <a:srgbClr val="FFFF00"/>
                </a:solidFill>
                <a:latin typeface="Comic Sans MS" pitchFamily="66" charset="0"/>
              </a:rPr>
              <a:t>Αριθμητική εφαρμογή</a:t>
            </a:r>
          </a:p>
        </p:txBody>
      </p:sp>
      <p:sp>
        <p:nvSpPr>
          <p:cNvPr id="83971" name="Text Box 7"/>
          <p:cNvSpPr txBox="1">
            <a:spLocks noChangeArrowheads="1"/>
          </p:cNvSpPr>
          <p:nvPr/>
        </p:nvSpPr>
        <p:spPr bwMode="auto">
          <a:xfrm>
            <a:off x="0" y="1412875"/>
            <a:ext cx="8964613" cy="4656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400">
                <a:latin typeface="Comic Sans MS" pitchFamily="66" charset="0"/>
              </a:rPr>
              <a:t>Να υπολογιστεί η θερμική αντίσταση και ο συντελεστής ολικής θερμοπερατότητας  κάθετου τοιχώματος αποτελούμενου από τα υλικά:</a:t>
            </a:r>
          </a:p>
          <a:p>
            <a:pPr algn="ctr" eaLnBrk="1" hangingPunct="1">
              <a:spcBef>
                <a:spcPct val="50000"/>
              </a:spcBef>
              <a:buClr>
                <a:srgbClr val="FFFF00"/>
              </a:buClr>
              <a:buSzTx/>
              <a:buFont typeface="Wingdings" pitchFamily="2" charset="2"/>
              <a:buChar char="q"/>
            </a:pPr>
            <a:r>
              <a:rPr lang="el-GR" altLang="el-GR" sz="2400">
                <a:latin typeface="Comic Sans MS" pitchFamily="66" charset="0"/>
              </a:rPr>
              <a:t> Σκυρόδεμα πάχους </a:t>
            </a:r>
            <a:r>
              <a:rPr lang="en-GB" altLang="el-GR" sz="2400" b="1">
                <a:solidFill>
                  <a:srgbClr val="99FF33"/>
                </a:solidFill>
                <a:latin typeface="Comic Sans MS" pitchFamily="66" charset="0"/>
              </a:rPr>
              <a:t>e</a:t>
            </a:r>
            <a:r>
              <a:rPr lang="en-GB" altLang="el-GR" sz="2400" b="1" baseline="-25000">
                <a:solidFill>
                  <a:srgbClr val="99FF33"/>
                </a:solidFill>
                <a:latin typeface="Comic Sans MS" pitchFamily="66" charset="0"/>
              </a:rPr>
              <a:t>1</a:t>
            </a:r>
            <a:r>
              <a:rPr lang="en-GB" altLang="el-GR" sz="2400">
                <a:latin typeface="Comic Sans MS" pitchFamily="66" charset="0"/>
              </a:rPr>
              <a:t> = 0.1 m </a:t>
            </a:r>
            <a:r>
              <a:rPr lang="el-GR" altLang="el-GR" sz="2400">
                <a:latin typeface="Comic Sans MS" pitchFamily="66" charset="0"/>
              </a:rPr>
              <a:t>με </a:t>
            </a:r>
            <a:r>
              <a:rPr lang="el-GR" altLang="el-GR" sz="2400" b="1">
                <a:solidFill>
                  <a:srgbClr val="99FF33"/>
                </a:solidFill>
                <a:latin typeface="Comic Sans MS" pitchFamily="66" charset="0"/>
              </a:rPr>
              <a:t>λ</a:t>
            </a:r>
            <a:r>
              <a:rPr lang="el-GR" altLang="el-GR" sz="2400" b="1" baseline="-25000">
                <a:solidFill>
                  <a:srgbClr val="99FF33"/>
                </a:solidFill>
                <a:latin typeface="Comic Sans MS" pitchFamily="66" charset="0"/>
              </a:rPr>
              <a:t>1</a:t>
            </a:r>
            <a:r>
              <a:rPr lang="el-GR" altLang="el-GR" sz="2400">
                <a:latin typeface="Comic Sans MS" pitchFamily="66" charset="0"/>
              </a:rPr>
              <a:t> = 1.5 </a:t>
            </a:r>
            <a:r>
              <a:rPr lang="en-GB" altLang="el-GR" sz="2400">
                <a:latin typeface="Comic Sans MS" pitchFamily="66" charset="0"/>
              </a:rPr>
              <a:t>Kcal/m h °C</a:t>
            </a:r>
          </a:p>
          <a:p>
            <a:pPr algn="ctr" eaLnBrk="1" hangingPunct="1">
              <a:spcBef>
                <a:spcPct val="50000"/>
              </a:spcBef>
              <a:buClr>
                <a:srgbClr val="FFFF00"/>
              </a:buClr>
              <a:buSzTx/>
              <a:buFont typeface="Wingdings" pitchFamily="2" charset="2"/>
              <a:buChar char="q"/>
            </a:pPr>
            <a:r>
              <a:rPr lang="en-GB" altLang="el-GR" sz="2400">
                <a:latin typeface="Comic Sans MS" pitchFamily="66" charset="0"/>
              </a:rPr>
              <a:t> </a:t>
            </a:r>
            <a:r>
              <a:rPr lang="el-GR" altLang="el-GR" sz="2400">
                <a:latin typeface="Comic Sans MS" pitchFamily="66" charset="0"/>
              </a:rPr>
              <a:t>Ασβεστοκονίαμα πάχους </a:t>
            </a:r>
            <a:r>
              <a:rPr lang="en-GB" altLang="el-GR" sz="2400" b="1">
                <a:solidFill>
                  <a:srgbClr val="99FF33"/>
                </a:solidFill>
                <a:latin typeface="Comic Sans MS" pitchFamily="66" charset="0"/>
              </a:rPr>
              <a:t>e</a:t>
            </a:r>
            <a:r>
              <a:rPr lang="en-GB" altLang="el-GR" sz="2400" b="1" baseline="-25000">
                <a:solidFill>
                  <a:srgbClr val="99FF33"/>
                </a:solidFill>
                <a:latin typeface="Comic Sans MS" pitchFamily="66" charset="0"/>
              </a:rPr>
              <a:t>2</a:t>
            </a:r>
            <a:r>
              <a:rPr lang="en-GB" altLang="el-GR" sz="2400">
                <a:latin typeface="Comic Sans MS" pitchFamily="66" charset="0"/>
              </a:rPr>
              <a:t> = 0.</a:t>
            </a:r>
            <a:r>
              <a:rPr lang="el-GR" altLang="el-GR" sz="2400">
                <a:latin typeface="Comic Sans MS" pitchFamily="66" charset="0"/>
              </a:rPr>
              <a:t>03</a:t>
            </a:r>
            <a:r>
              <a:rPr lang="en-GB" altLang="el-GR" sz="2400">
                <a:latin typeface="Comic Sans MS" pitchFamily="66" charset="0"/>
              </a:rPr>
              <a:t> m </a:t>
            </a:r>
            <a:r>
              <a:rPr lang="el-GR" altLang="el-GR" sz="2400">
                <a:latin typeface="Comic Sans MS" pitchFamily="66" charset="0"/>
              </a:rPr>
              <a:t>με </a:t>
            </a:r>
            <a:r>
              <a:rPr lang="el-GR" altLang="el-GR" sz="2400" b="1">
                <a:solidFill>
                  <a:srgbClr val="99FF33"/>
                </a:solidFill>
                <a:latin typeface="Comic Sans MS" pitchFamily="66" charset="0"/>
              </a:rPr>
              <a:t>λ</a:t>
            </a:r>
            <a:r>
              <a:rPr lang="en-GB" altLang="el-GR" sz="2400" b="1" baseline="-25000">
                <a:solidFill>
                  <a:srgbClr val="99FF33"/>
                </a:solidFill>
                <a:latin typeface="Comic Sans MS" pitchFamily="66" charset="0"/>
              </a:rPr>
              <a:t>2</a:t>
            </a:r>
            <a:r>
              <a:rPr lang="el-GR" altLang="el-GR" sz="2400">
                <a:latin typeface="Comic Sans MS" pitchFamily="66" charset="0"/>
              </a:rPr>
              <a:t> = 1.5 </a:t>
            </a:r>
            <a:r>
              <a:rPr lang="en-GB" altLang="el-GR" sz="2400">
                <a:latin typeface="Comic Sans MS" pitchFamily="66" charset="0"/>
              </a:rPr>
              <a:t>Kcal/m h °C</a:t>
            </a:r>
          </a:p>
          <a:p>
            <a:pPr algn="ctr" eaLnBrk="1" hangingPunct="1">
              <a:spcBef>
                <a:spcPct val="50000"/>
              </a:spcBef>
              <a:buClr>
                <a:srgbClr val="FFFF00"/>
              </a:buClr>
              <a:buSzTx/>
              <a:buFont typeface="Wingdings" pitchFamily="2" charset="2"/>
              <a:buChar char="q"/>
            </a:pPr>
            <a:r>
              <a:rPr lang="en-GB" altLang="el-GR" sz="2400">
                <a:latin typeface="Comic Sans MS" pitchFamily="66" charset="0"/>
              </a:rPr>
              <a:t> </a:t>
            </a:r>
            <a:r>
              <a:rPr lang="el-GR" altLang="el-GR" sz="2400">
                <a:latin typeface="Comic Sans MS" pitchFamily="66" charset="0"/>
              </a:rPr>
              <a:t>Μαρμαροκονίαμα πάχους </a:t>
            </a:r>
            <a:r>
              <a:rPr lang="en-GB" altLang="el-GR" sz="2400" b="1">
                <a:solidFill>
                  <a:srgbClr val="99FF33"/>
                </a:solidFill>
                <a:latin typeface="Comic Sans MS" pitchFamily="66" charset="0"/>
              </a:rPr>
              <a:t>e</a:t>
            </a:r>
            <a:r>
              <a:rPr lang="en-GB" altLang="el-GR" sz="2400" b="1" baseline="-25000">
                <a:solidFill>
                  <a:srgbClr val="99FF33"/>
                </a:solidFill>
                <a:latin typeface="Comic Sans MS" pitchFamily="66" charset="0"/>
              </a:rPr>
              <a:t>3</a:t>
            </a:r>
            <a:r>
              <a:rPr lang="en-GB" altLang="el-GR" sz="2400">
                <a:latin typeface="Comic Sans MS" pitchFamily="66" charset="0"/>
              </a:rPr>
              <a:t> = 0.</a:t>
            </a:r>
            <a:r>
              <a:rPr lang="el-GR" altLang="el-GR" sz="2400">
                <a:latin typeface="Comic Sans MS" pitchFamily="66" charset="0"/>
              </a:rPr>
              <a:t>02</a:t>
            </a:r>
            <a:r>
              <a:rPr lang="en-GB" altLang="el-GR" sz="2400">
                <a:latin typeface="Comic Sans MS" pitchFamily="66" charset="0"/>
              </a:rPr>
              <a:t> m </a:t>
            </a:r>
            <a:r>
              <a:rPr lang="el-GR" altLang="el-GR" sz="2400">
                <a:latin typeface="Comic Sans MS" pitchFamily="66" charset="0"/>
              </a:rPr>
              <a:t>με </a:t>
            </a:r>
            <a:r>
              <a:rPr lang="el-GR" altLang="el-GR" sz="2400" b="1">
                <a:solidFill>
                  <a:srgbClr val="99FF33"/>
                </a:solidFill>
                <a:latin typeface="Comic Sans MS" pitchFamily="66" charset="0"/>
              </a:rPr>
              <a:t>λ</a:t>
            </a:r>
            <a:r>
              <a:rPr lang="el-GR" altLang="el-GR" sz="2400" b="1" baseline="-25000">
                <a:solidFill>
                  <a:srgbClr val="99FF33"/>
                </a:solidFill>
                <a:latin typeface="Comic Sans MS" pitchFamily="66" charset="0"/>
              </a:rPr>
              <a:t>3</a:t>
            </a:r>
            <a:r>
              <a:rPr lang="el-GR" altLang="el-GR" sz="2400">
                <a:latin typeface="Comic Sans MS" pitchFamily="66" charset="0"/>
              </a:rPr>
              <a:t> = 0.4 </a:t>
            </a:r>
            <a:r>
              <a:rPr lang="en-GB" altLang="el-GR" sz="2400">
                <a:latin typeface="Comic Sans MS" pitchFamily="66" charset="0"/>
              </a:rPr>
              <a:t>Kcal/m h °C</a:t>
            </a:r>
            <a:endParaRPr lang="el-GR" altLang="el-GR" sz="2400">
              <a:latin typeface="Comic Sans MS" pitchFamily="66" charset="0"/>
            </a:endParaRPr>
          </a:p>
          <a:p>
            <a:pPr eaLnBrk="1" hangingPunct="1">
              <a:spcBef>
                <a:spcPct val="50000"/>
              </a:spcBef>
              <a:buClr>
                <a:srgbClr val="FFFF00"/>
              </a:buClr>
              <a:buSzTx/>
              <a:buFont typeface="Wingdings" pitchFamily="2" charset="2"/>
              <a:buNone/>
            </a:pPr>
            <a:endParaRPr lang="el-GR" altLang="el-GR" sz="2400">
              <a:latin typeface="Comic Sans MS" pitchFamily="66" charset="0"/>
            </a:endParaRPr>
          </a:p>
          <a:p>
            <a:pPr eaLnBrk="1" hangingPunct="1">
              <a:spcBef>
                <a:spcPct val="50000"/>
              </a:spcBef>
              <a:buClr>
                <a:srgbClr val="FFFF00"/>
              </a:buClr>
              <a:buSzTx/>
              <a:buFont typeface="Wingdings" pitchFamily="2" charset="2"/>
              <a:buNone/>
            </a:pPr>
            <a:r>
              <a:rPr lang="el-GR" altLang="el-GR" sz="2400">
                <a:latin typeface="Comic Sans MS" pitchFamily="66" charset="0"/>
              </a:rPr>
              <a:t>Πως θα μεταβληθούν οι τιμές των δύο ανωτέρω συντελεστών εάν προσθέσουμε ένα ακόμη στρώμα μονωτικού από φελλό πάχους 0,05 </a:t>
            </a:r>
            <a:r>
              <a:rPr lang="en-GB" altLang="el-GR" sz="2400">
                <a:latin typeface="Comic Sans MS" pitchFamily="66" charset="0"/>
              </a:rPr>
              <a:t>m </a:t>
            </a:r>
            <a:r>
              <a:rPr lang="el-GR" altLang="el-GR" sz="2400">
                <a:latin typeface="Comic Sans MS" pitchFamily="66" charset="0"/>
              </a:rPr>
              <a:t>? (</a:t>
            </a:r>
            <a:r>
              <a:rPr lang="el-GR" altLang="el-GR" sz="2400" b="1">
                <a:solidFill>
                  <a:srgbClr val="99FF33"/>
                </a:solidFill>
                <a:latin typeface="Comic Sans MS" pitchFamily="66" charset="0"/>
              </a:rPr>
              <a:t>λ</a:t>
            </a:r>
            <a:r>
              <a:rPr lang="el-GR" altLang="el-GR" sz="2400">
                <a:latin typeface="Comic Sans MS" pitchFamily="66" charset="0"/>
              </a:rPr>
              <a:t> φελλού =0.035 </a:t>
            </a:r>
            <a:r>
              <a:rPr lang="en-GB" altLang="el-GR" sz="2400">
                <a:latin typeface="Comic Sans MS" pitchFamily="66" charset="0"/>
              </a:rPr>
              <a:t>Kcal/m h °C</a:t>
            </a:r>
            <a:r>
              <a:rPr lang="el-GR" altLang="el-GR" sz="2400">
                <a:latin typeface="Comic Sans MS" pitchFamily="66" charset="0"/>
              </a:rPr>
              <a:t>)</a:t>
            </a:r>
          </a:p>
        </p:txBody>
      </p:sp>
    </p:spTree>
    <p:extLst>
      <p:ext uri="{BB962C8B-B14F-4D97-AF65-F5344CB8AC3E}">
        <p14:creationId xmlns:p14="http://schemas.microsoft.com/office/powerpoint/2010/main" val="367065664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4994" name="Object 6"/>
          <p:cNvGraphicFramePr>
            <a:graphicFrameLocks noGrp="1" noChangeAspect="1"/>
          </p:cNvGraphicFramePr>
          <p:nvPr>
            <p:ph sz="quarter" idx="1"/>
          </p:nvPr>
        </p:nvGraphicFramePr>
        <p:xfrm>
          <a:off x="468313" y="1484313"/>
          <a:ext cx="7043737" cy="647700"/>
        </p:xfrm>
        <a:graphic>
          <a:graphicData uri="http://schemas.openxmlformats.org/presentationml/2006/ole">
            <mc:AlternateContent xmlns:mc="http://schemas.openxmlformats.org/markup-compatibility/2006">
              <mc:Choice xmlns:v="urn:schemas-microsoft-com:vml" Requires="v">
                <p:oleObj spid="_x0000_s6146" name="Εξίσωση" r:id="rId3" imgW="4699307" imgH="431988" progId="Equation.3">
                  <p:embed/>
                </p:oleObj>
              </mc:Choice>
              <mc:Fallback>
                <p:oleObj name="Εξίσωση" r:id="rId3" imgW="4699307" imgH="431988"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1484313"/>
                        <a:ext cx="7043737" cy="6477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4995" name="Object 9"/>
          <p:cNvGraphicFramePr>
            <a:graphicFrameLocks noGrp="1" noChangeAspect="1"/>
          </p:cNvGraphicFramePr>
          <p:nvPr>
            <p:ph sz="quarter" idx="2"/>
          </p:nvPr>
        </p:nvGraphicFramePr>
        <p:xfrm>
          <a:off x="900113" y="2852738"/>
          <a:ext cx="3408362" cy="590550"/>
        </p:xfrm>
        <a:graphic>
          <a:graphicData uri="http://schemas.openxmlformats.org/presentationml/2006/ole">
            <mc:AlternateContent xmlns:mc="http://schemas.openxmlformats.org/markup-compatibility/2006">
              <mc:Choice xmlns:v="urn:schemas-microsoft-com:vml" Requires="v">
                <p:oleObj spid="_x0000_s6147" name="Εξίσωση" r:id="rId5" imgW="2273324" imgH="394126" progId="Equation.3">
                  <p:embed/>
                </p:oleObj>
              </mc:Choice>
              <mc:Fallback>
                <p:oleObj name="Εξίσωση" r:id="rId5" imgW="2273324" imgH="394126"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0113" y="2852738"/>
                        <a:ext cx="3408362" cy="590550"/>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4996" name="Object 13"/>
          <p:cNvGraphicFramePr>
            <a:graphicFrameLocks noGrp="1" noChangeAspect="1"/>
          </p:cNvGraphicFramePr>
          <p:nvPr>
            <p:ph sz="quarter" idx="3"/>
          </p:nvPr>
        </p:nvGraphicFramePr>
        <p:xfrm>
          <a:off x="395288" y="4652963"/>
          <a:ext cx="3465512" cy="590550"/>
        </p:xfrm>
        <a:graphic>
          <a:graphicData uri="http://schemas.openxmlformats.org/presentationml/2006/ole">
            <mc:AlternateContent xmlns:mc="http://schemas.openxmlformats.org/markup-compatibility/2006">
              <mc:Choice xmlns:v="urn:schemas-microsoft-com:vml" Requires="v">
                <p:oleObj spid="_x0000_s6148" name="Εξίσωση" r:id="rId7" imgW="2311489" imgH="394126" progId="Equation.3">
                  <p:embed/>
                </p:oleObj>
              </mc:Choice>
              <mc:Fallback>
                <p:oleObj name="Εξίσωση" r:id="rId7" imgW="2311489" imgH="394126"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5288" y="4652963"/>
                        <a:ext cx="3465512" cy="59055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4997" name="Text Box 8"/>
          <p:cNvSpPr txBox="1">
            <a:spLocks noChangeArrowheads="1"/>
          </p:cNvSpPr>
          <p:nvPr/>
        </p:nvSpPr>
        <p:spPr bwMode="auto">
          <a:xfrm>
            <a:off x="755650" y="620713"/>
            <a:ext cx="734536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800" b="1">
                <a:solidFill>
                  <a:srgbClr val="FFFF00"/>
                </a:solidFill>
                <a:latin typeface="Comic Sans MS" pitchFamily="66" charset="0"/>
              </a:rPr>
              <a:t>Επίλυση</a:t>
            </a:r>
          </a:p>
        </p:txBody>
      </p:sp>
      <p:sp>
        <p:nvSpPr>
          <p:cNvPr id="84998" name="Text Box 12"/>
          <p:cNvSpPr txBox="1">
            <a:spLocks noChangeArrowheads="1"/>
          </p:cNvSpPr>
          <p:nvPr/>
        </p:nvSpPr>
        <p:spPr bwMode="auto">
          <a:xfrm>
            <a:off x="0" y="3573463"/>
            <a:ext cx="88931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000">
                <a:latin typeface="Comic Sans MS" pitchFamily="66" charset="0"/>
              </a:rPr>
              <a:t>Εάν προστεθεί και το στρώμα του φελλού τότε θα έχουμε μια νέα θερμική αντίσταση</a:t>
            </a:r>
            <a:r>
              <a:rPr lang="el-GR" altLang="el-GR" sz="2400">
                <a:latin typeface="Comic Sans MS" pitchFamily="66" charset="0"/>
              </a:rPr>
              <a:t>:</a:t>
            </a:r>
          </a:p>
        </p:txBody>
      </p:sp>
      <p:sp>
        <p:nvSpPr>
          <p:cNvPr id="84999" name="Text Box 16"/>
          <p:cNvSpPr txBox="1">
            <a:spLocks noChangeArrowheads="1"/>
          </p:cNvSpPr>
          <p:nvPr/>
        </p:nvSpPr>
        <p:spPr bwMode="auto">
          <a:xfrm>
            <a:off x="250825" y="5373688"/>
            <a:ext cx="51847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buFontTx/>
              <a:buNone/>
            </a:pPr>
            <a:r>
              <a:rPr lang="el-GR" altLang="el-GR" sz="2000">
                <a:latin typeface="Comic Sans MS" pitchFamily="66" charset="0"/>
              </a:rPr>
              <a:t>και νέο συντελεστή θερμοπερατότητας</a:t>
            </a:r>
          </a:p>
        </p:txBody>
      </p:sp>
      <p:graphicFrame>
        <p:nvGraphicFramePr>
          <p:cNvPr id="85000" name="Object 17"/>
          <p:cNvGraphicFramePr>
            <a:graphicFrameLocks noGrp="1" noChangeAspect="1"/>
          </p:cNvGraphicFramePr>
          <p:nvPr>
            <p:ph sz="quarter" idx="4"/>
          </p:nvPr>
        </p:nvGraphicFramePr>
        <p:xfrm>
          <a:off x="755650" y="5949950"/>
          <a:ext cx="2800350" cy="590550"/>
        </p:xfrm>
        <a:graphic>
          <a:graphicData uri="http://schemas.openxmlformats.org/presentationml/2006/ole">
            <mc:AlternateContent xmlns:mc="http://schemas.openxmlformats.org/markup-compatibility/2006">
              <mc:Choice xmlns:v="urn:schemas-microsoft-com:vml" Requires="v">
                <p:oleObj spid="_x0000_s6149" name="Εξίσωση" r:id="rId9" imgW="1866833" imgH="394126" progId="Equation.3">
                  <p:embed/>
                </p:oleObj>
              </mc:Choice>
              <mc:Fallback>
                <p:oleObj name="Εξίσωση" r:id="rId9" imgW="1866833" imgH="394126"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5650" y="5949950"/>
                        <a:ext cx="2800350" cy="590550"/>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5001" name="Rectangle 20"/>
          <p:cNvSpPr>
            <a:spLocks noChangeArrowheads="1"/>
          </p:cNvSpPr>
          <p:nvPr/>
        </p:nvSpPr>
        <p:spPr bwMode="auto">
          <a:xfrm>
            <a:off x="468313" y="1038225"/>
            <a:ext cx="4022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pPr>
            <a:r>
              <a:rPr lang="el-GR" altLang="el-GR" sz="2000">
                <a:latin typeface="Comic Sans MS" pitchFamily="66" charset="0"/>
              </a:rPr>
              <a:t>Υπολογισμός θερμικής αντίστασης</a:t>
            </a:r>
          </a:p>
        </p:txBody>
      </p:sp>
      <p:sp>
        <p:nvSpPr>
          <p:cNvPr id="85002" name="Rectangle 21"/>
          <p:cNvSpPr>
            <a:spLocks noChangeArrowheads="1"/>
          </p:cNvSpPr>
          <p:nvPr/>
        </p:nvSpPr>
        <p:spPr bwMode="auto">
          <a:xfrm>
            <a:off x="395288" y="2349500"/>
            <a:ext cx="51609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pPr>
            <a:r>
              <a:rPr lang="el-GR" altLang="el-GR" sz="2000">
                <a:latin typeface="Comic Sans MS" pitchFamily="66" charset="0"/>
              </a:rPr>
              <a:t>Υπολογισμός συντελεστή θερμοπερατότητας</a:t>
            </a:r>
          </a:p>
        </p:txBody>
      </p:sp>
    </p:spTree>
    <p:extLst>
      <p:ext uri="{BB962C8B-B14F-4D97-AF65-F5344CB8AC3E}">
        <p14:creationId xmlns:p14="http://schemas.microsoft.com/office/powerpoint/2010/main" val="363598091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6"/>
          <p:cNvSpPr txBox="1">
            <a:spLocks noChangeArrowheads="1"/>
          </p:cNvSpPr>
          <p:nvPr/>
        </p:nvSpPr>
        <p:spPr bwMode="auto">
          <a:xfrm>
            <a:off x="0" y="1052513"/>
            <a:ext cx="8964613" cy="465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400">
                <a:latin typeface="Comic Sans MS" pitchFamily="66" charset="0"/>
              </a:rPr>
              <a:t>Τα υλικά κατασκευών κατατάσσονται ανάλογα με το </a:t>
            </a:r>
            <a:r>
              <a:rPr lang="el-GR" altLang="el-GR" sz="2400" b="1">
                <a:solidFill>
                  <a:srgbClr val="99FF33"/>
                </a:solidFill>
                <a:latin typeface="Comic Sans MS" pitchFamily="66" charset="0"/>
              </a:rPr>
              <a:t>συντελεστή θερμικής αγωγιμότητας λ</a:t>
            </a:r>
            <a:r>
              <a:rPr lang="el-GR" altLang="el-GR" sz="2400">
                <a:latin typeface="Comic Sans MS" pitchFamily="66" charset="0"/>
              </a:rPr>
              <a:t> σε:</a:t>
            </a:r>
          </a:p>
          <a:p>
            <a:pPr eaLnBrk="1" hangingPunct="1">
              <a:spcBef>
                <a:spcPct val="50000"/>
              </a:spcBef>
              <a:buClr>
                <a:srgbClr val="FFFF00"/>
              </a:buClr>
              <a:buSzTx/>
              <a:buFont typeface="Wingdings" pitchFamily="2" charset="2"/>
              <a:buChar char="q"/>
            </a:pPr>
            <a:r>
              <a:rPr lang="el-GR" altLang="el-GR" sz="2400">
                <a:latin typeface="Comic Sans MS" pitchFamily="66" charset="0"/>
              </a:rPr>
              <a:t> Μονωτικά				με </a:t>
            </a:r>
            <a:r>
              <a:rPr lang="el-GR" altLang="el-GR" sz="2400" b="1">
                <a:solidFill>
                  <a:srgbClr val="99FF33"/>
                </a:solidFill>
                <a:latin typeface="Comic Sans MS" pitchFamily="66" charset="0"/>
              </a:rPr>
              <a:t>λ</a:t>
            </a:r>
            <a:r>
              <a:rPr lang="el-GR" altLang="el-GR" sz="2400">
                <a:latin typeface="Comic Sans MS" pitchFamily="66" charset="0"/>
              </a:rPr>
              <a:t> &lt; 0.1 </a:t>
            </a:r>
            <a:r>
              <a:rPr lang="en-GB" altLang="el-GR" sz="2400">
                <a:latin typeface="Comic Sans MS" pitchFamily="66" charset="0"/>
              </a:rPr>
              <a:t>Kcal/m h °C</a:t>
            </a:r>
          </a:p>
          <a:p>
            <a:pPr eaLnBrk="1" hangingPunct="1">
              <a:spcBef>
                <a:spcPct val="50000"/>
              </a:spcBef>
              <a:buClr>
                <a:srgbClr val="FFFF00"/>
              </a:buClr>
              <a:buSzTx/>
              <a:buFont typeface="Wingdings" pitchFamily="2" charset="2"/>
              <a:buChar char="q"/>
            </a:pPr>
            <a:r>
              <a:rPr lang="en-GB" altLang="el-GR" sz="2400">
                <a:latin typeface="Comic Sans MS" pitchFamily="66" charset="0"/>
              </a:rPr>
              <a:t> </a:t>
            </a:r>
            <a:r>
              <a:rPr lang="el-GR" altLang="el-GR" sz="2400">
                <a:latin typeface="Comic Sans MS" pitchFamily="66" charset="0"/>
              </a:rPr>
              <a:t>Ημιπερατά				0,1&lt; </a:t>
            </a:r>
            <a:r>
              <a:rPr lang="el-GR" altLang="el-GR" sz="2400" b="1">
                <a:solidFill>
                  <a:srgbClr val="99FF33"/>
                </a:solidFill>
                <a:latin typeface="Comic Sans MS" pitchFamily="66" charset="0"/>
              </a:rPr>
              <a:t>λ</a:t>
            </a:r>
            <a:r>
              <a:rPr lang="el-GR" altLang="el-GR" sz="2400">
                <a:latin typeface="Comic Sans MS" pitchFamily="66" charset="0"/>
              </a:rPr>
              <a:t> &lt; 0.3 </a:t>
            </a:r>
            <a:r>
              <a:rPr lang="en-GB" altLang="el-GR" sz="2400">
                <a:latin typeface="Comic Sans MS" pitchFamily="66" charset="0"/>
              </a:rPr>
              <a:t>Kcal/m h °C</a:t>
            </a:r>
          </a:p>
          <a:p>
            <a:pPr eaLnBrk="1" hangingPunct="1">
              <a:spcBef>
                <a:spcPct val="50000"/>
              </a:spcBef>
              <a:buClr>
                <a:srgbClr val="FFFF00"/>
              </a:buClr>
              <a:buSzTx/>
              <a:buFont typeface="Wingdings" pitchFamily="2" charset="2"/>
              <a:buChar char="q"/>
            </a:pPr>
            <a:r>
              <a:rPr lang="en-GB" altLang="el-GR" sz="2400">
                <a:latin typeface="Comic Sans MS" pitchFamily="66" charset="0"/>
              </a:rPr>
              <a:t> </a:t>
            </a:r>
            <a:r>
              <a:rPr lang="el-GR" altLang="el-GR" sz="2400">
                <a:latin typeface="Comic Sans MS" pitchFamily="66" charset="0"/>
              </a:rPr>
              <a:t>Ελαφρώς περατά 		0.3 &lt; </a:t>
            </a:r>
            <a:r>
              <a:rPr lang="el-GR" altLang="el-GR" sz="2400" b="1">
                <a:solidFill>
                  <a:srgbClr val="99FF33"/>
                </a:solidFill>
                <a:latin typeface="Comic Sans MS" pitchFamily="66" charset="0"/>
              </a:rPr>
              <a:t>λ</a:t>
            </a:r>
            <a:r>
              <a:rPr lang="el-GR" altLang="el-GR" sz="2400">
                <a:latin typeface="Comic Sans MS" pitchFamily="66" charset="0"/>
              </a:rPr>
              <a:t> &lt; 1.0 </a:t>
            </a:r>
            <a:r>
              <a:rPr lang="en-GB" altLang="el-GR" sz="2400">
                <a:latin typeface="Comic Sans MS" pitchFamily="66" charset="0"/>
              </a:rPr>
              <a:t>Kcal/m h °C</a:t>
            </a:r>
            <a:endParaRPr lang="el-GR" altLang="el-GR" sz="2400">
              <a:latin typeface="Comic Sans MS" pitchFamily="66" charset="0"/>
            </a:endParaRPr>
          </a:p>
          <a:p>
            <a:pPr eaLnBrk="1" hangingPunct="1">
              <a:spcBef>
                <a:spcPct val="50000"/>
              </a:spcBef>
              <a:buClr>
                <a:srgbClr val="FFFF00"/>
              </a:buClr>
              <a:buSzTx/>
              <a:buFont typeface="Wingdings" pitchFamily="2" charset="2"/>
              <a:buChar char="q"/>
            </a:pPr>
            <a:r>
              <a:rPr lang="el-GR" altLang="el-GR" sz="2400">
                <a:latin typeface="Comic Sans MS" pitchFamily="66" charset="0"/>
              </a:rPr>
              <a:t> Περατά				1.0 &lt; </a:t>
            </a:r>
            <a:r>
              <a:rPr lang="el-GR" altLang="el-GR" sz="2400" b="1">
                <a:solidFill>
                  <a:srgbClr val="99FF33"/>
                </a:solidFill>
                <a:latin typeface="Comic Sans MS" pitchFamily="66" charset="0"/>
              </a:rPr>
              <a:t>λ</a:t>
            </a:r>
            <a:r>
              <a:rPr lang="el-GR" altLang="el-GR" sz="1800"/>
              <a:t> &lt; </a:t>
            </a:r>
            <a:r>
              <a:rPr lang="el-GR" altLang="el-GR" sz="2400">
                <a:latin typeface="Comic Sans MS" pitchFamily="66" charset="0"/>
              </a:rPr>
              <a:t>3.0 </a:t>
            </a:r>
            <a:r>
              <a:rPr lang="en-GB" altLang="el-GR" sz="2400">
                <a:latin typeface="Comic Sans MS" pitchFamily="66" charset="0"/>
              </a:rPr>
              <a:t>Kcal/m h °C</a:t>
            </a:r>
            <a:endParaRPr lang="el-GR" altLang="el-GR" sz="2400">
              <a:latin typeface="Comic Sans MS" pitchFamily="66" charset="0"/>
            </a:endParaRPr>
          </a:p>
          <a:p>
            <a:pPr eaLnBrk="1" hangingPunct="1">
              <a:spcBef>
                <a:spcPct val="50000"/>
              </a:spcBef>
              <a:buClr>
                <a:srgbClr val="FFFF00"/>
              </a:buClr>
              <a:buSzTx/>
              <a:buFont typeface="Wingdings" pitchFamily="2" charset="2"/>
              <a:buChar char="q"/>
            </a:pPr>
            <a:r>
              <a:rPr lang="el-GR" altLang="el-GR" sz="1800"/>
              <a:t>  </a:t>
            </a:r>
            <a:r>
              <a:rPr lang="el-GR" altLang="el-GR" sz="2400">
                <a:latin typeface="Comic Sans MS" pitchFamily="66" charset="0"/>
              </a:rPr>
              <a:t>Πολύ περατά			3.0 &lt; </a:t>
            </a:r>
            <a:r>
              <a:rPr lang="el-GR" altLang="el-GR" sz="2400" b="1">
                <a:solidFill>
                  <a:srgbClr val="99FF33"/>
                </a:solidFill>
                <a:latin typeface="Comic Sans MS" pitchFamily="66" charset="0"/>
              </a:rPr>
              <a:t>λ</a:t>
            </a:r>
            <a:r>
              <a:rPr lang="el-GR" altLang="el-GR" sz="2400">
                <a:latin typeface="Comic Sans MS" pitchFamily="66" charset="0"/>
              </a:rPr>
              <a:t> &lt; 8.0 </a:t>
            </a:r>
            <a:r>
              <a:rPr lang="en-GB" altLang="el-GR" sz="2400">
                <a:latin typeface="Comic Sans MS" pitchFamily="66" charset="0"/>
              </a:rPr>
              <a:t>Kcal/m h °C</a:t>
            </a:r>
            <a:endParaRPr lang="el-GR" altLang="el-GR" sz="2400">
              <a:latin typeface="Comic Sans MS" pitchFamily="66" charset="0"/>
            </a:endParaRPr>
          </a:p>
          <a:p>
            <a:pPr eaLnBrk="1" hangingPunct="1">
              <a:spcBef>
                <a:spcPct val="50000"/>
              </a:spcBef>
              <a:buClr>
                <a:srgbClr val="FFFF00"/>
              </a:buClr>
              <a:buSzTx/>
              <a:buFont typeface="Wingdings" pitchFamily="2" charset="2"/>
              <a:buChar char="q"/>
            </a:pPr>
            <a:r>
              <a:rPr lang="el-GR" altLang="el-GR" sz="2400">
                <a:latin typeface="Comic Sans MS" pitchFamily="66" charset="0"/>
              </a:rPr>
              <a:t> Ημιαγωγά				8.0 &lt; </a:t>
            </a:r>
            <a:r>
              <a:rPr lang="el-GR" altLang="el-GR" sz="2400" b="1">
                <a:solidFill>
                  <a:srgbClr val="99FF33"/>
                </a:solidFill>
                <a:latin typeface="Comic Sans MS" pitchFamily="66" charset="0"/>
              </a:rPr>
              <a:t>λ</a:t>
            </a:r>
            <a:r>
              <a:rPr lang="el-GR" altLang="el-GR" sz="2400">
                <a:latin typeface="Comic Sans MS" pitchFamily="66" charset="0"/>
              </a:rPr>
              <a:t> &lt; 20 </a:t>
            </a:r>
            <a:r>
              <a:rPr lang="en-GB" altLang="el-GR" sz="2400">
                <a:latin typeface="Comic Sans MS" pitchFamily="66" charset="0"/>
              </a:rPr>
              <a:t>Kcal/m h °C</a:t>
            </a:r>
            <a:endParaRPr lang="el-GR" altLang="el-GR" sz="2400">
              <a:latin typeface="Comic Sans MS" pitchFamily="66" charset="0"/>
            </a:endParaRPr>
          </a:p>
          <a:p>
            <a:pPr eaLnBrk="1" hangingPunct="1">
              <a:spcBef>
                <a:spcPct val="50000"/>
              </a:spcBef>
              <a:buClr>
                <a:srgbClr val="FFFF00"/>
              </a:buClr>
              <a:buSzTx/>
              <a:buFont typeface="Wingdings" pitchFamily="2" charset="2"/>
              <a:buChar char="q"/>
            </a:pPr>
            <a:r>
              <a:rPr lang="el-GR" altLang="el-GR" sz="2400">
                <a:latin typeface="Comic Sans MS" pitchFamily="66" charset="0"/>
              </a:rPr>
              <a:t> Αγωγά				20 &lt; </a:t>
            </a:r>
            <a:r>
              <a:rPr lang="el-GR" altLang="el-GR" sz="2400" b="1">
                <a:solidFill>
                  <a:srgbClr val="99FF33"/>
                </a:solidFill>
                <a:latin typeface="Comic Sans MS" pitchFamily="66" charset="0"/>
              </a:rPr>
              <a:t>λ</a:t>
            </a:r>
            <a:r>
              <a:rPr lang="el-GR" altLang="el-GR" sz="2400">
                <a:latin typeface="Comic Sans MS" pitchFamily="66" charset="0"/>
              </a:rPr>
              <a:t> &lt; </a:t>
            </a:r>
            <a:r>
              <a:rPr lang="en-GB" altLang="el-GR" sz="2400">
                <a:latin typeface="Comic Sans MS" pitchFamily="66" charset="0"/>
              </a:rPr>
              <a:t>Kcal/m h °C</a:t>
            </a:r>
            <a:endParaRPr lang="el-GR" altLang="el-GR" sz="2400">
              <a:latin typeface="Comic Sans MS" pitchFamily="66" charset="0"/>
            </a:endParaRPr>
          </a:p>
        </p:txBody>
      </p:sp>
    </p:spTree>
    <p:extLst>
      <p:ext uri="{BB962C8B-B14F-4D97-AF65-F5344CB8AC3E}">
        <p14:creationId xmlns:p14="http://schemas.microsoft.com/office/powerpoint/2010/main" val="40222635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6"/>
          <p:cNvSpPr txBox="1">
            <a:spLocks noChangeArrowheads="1"/>
          </p:cNvSpPr>
          <p:nvPr/>
        </p:nvSpPr>
        <p:spPr bwMode="auto">
          <a:xfrm>
            <a:off x="0" y="260350"/>
            <a:ext cx="8964613" cy="6361113"/>
          </a:xfrm>
          <a:prstGeom prst="rect">
            <a:avLst/>
          </a:prstGeom>
          <a:noFill/>
          <a:ln/>
        </p:spPr>
        <p:style>
          <a:lnRef idx="3">
            <a:schemeClr val="lt1"/>
          </a:lnRef>
          <a:fillRef idx="1">
            <a:schemeClr val="dk1"/>
          </a:fillRef>
          <a:effectRef idx="1">
            <a:schemeClr val="dk1"/>
          </a:effectRef>
          <a:fontRef idx="minor">
            <a:schemeClr val="lt1"/>
          </a:fontRef>
        </p:style>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defRPr/>
            </a:pPr>
            <a:r>
              <a:rPr lang="el-GR" altLang="el-GR" sz="2800" b="1" dirty="0" smtClean="0">
                <a:solidFill>
                  <a:srgbClr val="99FF33"/>
                </a:solidFill>
                <a:latin typeface="Comic Sans MS" pitchFamily="66" charset="0"/>
              </a:rPr>
              <a:t>Χαρακτηριστικά ενός καλού μονωτικού υλικού</a:t>
            </a:r>
          </a:p>
          <a:p>
            <a:pPr eaLnBrk="1" hangingPunct="1">
              <a:spcBef>
                <a:spcPct val="50000"/>
              </a:spcBef>
              <a:buClr>
                <a:srgbClr val="FFFF00"/>
              </a:buClr>
              <a:buSzTx/>
              <a:buFont typeface="Wingdings" pitchFamily="2" charset="2"/>
              <a:buChar char="ü"/>
              <a:defRPr/>
            </a:pPr>
            <a:r>
              <a:rPr lang="el-GR" altLang="el-GR" sz="2400" b="1" dirty="0" smtClean="0">
                <a:solidFill>
                  <a:srgbClr val="99FF33"/>
                </a:solidFill>
                <a:latin typeface="Comic Sans MS" pitchFamily="66" charset="0"/>
              </a:rPr>
              <a:t> </a:t>
            </a:r>
            <a:r>
              <a:rPr lang="el-GR" altLang="el-GR" sz="2400" dirty="0" smtClean="0">
                <a:latin typeface="Comic Sans MS" pitchFamily="66" charset="0"/>
              </a:rPr>
              <a:t>Κακός αγωγός της θερμότητας</a:t>
            </a:r>
          </a:p>
          <a:p>
            <a:pPr eaLnBrk="1" hangingPunct="1">
              <a:spcBef>
                <a:spcPct val="50000"/>
              </a:spcBef>
              <a:buClr>
                <a:srgbClr val="FFFF00"/>
              </a:buClr>
              <a:buSzTx/>
              <a:buFont typeface="Wingdings" pitchFamily="2" charset="2"/>
              <a:buChar char="ü"/>
              <a:defRPr/>
            </a:pPr>
            <a:r>
              <a:rPr lang="el-GR" altLang="el-GR" sz="2400" dirty="0" smtClean="0">
                <a:latin typeface="Comic Sans MS" pitchFamily="66" charset="0"/>
              </a:rPr>
              <a:t> Αρκετά ανθεκτικό</a:t>
            </a:r>
          </a:p>
          <a:p>
            <a:pPr eaLnBrk="1" hangingPunct="1">
              <a:spcBef>
                <a:spcPct val="50000"/>
              </a:spcBef>
              <a:buClr>
                <a:srgbClr val="FFFF00"/>
              </a:buClr>
              <a:buSzTx/>
              <a:buFont typeface="Wingdings" pitchFamily="2" charset="2"/>
              <a:buChar char="ü"/>
              <a:defRPr/>
            </a:pPr>
            <a:r>
              <a:rPr lang="el-GR" altLang="el-GR" sz="2400" dirty="0" smtClean="0">
                <a:latin typeface="Comic Sans MS" pitchFamily="66" charset="0"/>
              </a:rPr>
              <a:t> Ελαφρύ</a:t>
            </a:r>
          </a:p>
          <a:p>
            <a:pPr eaLnBrk="1" hangingPunct="1">
              <a:spcBef>
                <a:spcPct val="50000"/>
              </a:spcBef>
              <a:buClr>
                <a:srgbClr val="FFFF00"/>
              </a:buClr>
              <a:buSzTx/>
              <a:buFont typeface="Wingdings" pitchFamily="2" charset="2"/>
              <a:buChar char="ü"/>
              <a:defRPr/>
            </a:pPr>
            <a:r>
              <a:rPr lang="el-GR" altLang="el-GR" sz="2400" dirty="0" smtClean="0">
                <a:latin typeface="Comic Sans MS" pitchFamily="66" charset="0"/>
              </a:rPr>
              <a:t> Να αντέχει στην υγρασία</a:t>
            </a:r>
          </a:p>
          <a:p>
            <a:pPr eaLnBrk="1" hangingPunct="1">
              <a:spcBef>
                <a:spcPct val="50000"/>
              </a:spcBef>
              <a:buClr>
                <a:srgbClr val="FFFF00"/>
              </a:buClr>
              <a:buSzTx/>
              <a:buFont typeface="Wingdings" pitchFamily="2" charset="2"/>
              <a:buChar char="ü"/>
              <a:defRPr/>
            </a:pPr>
            <a:r>
              <a:rPr lang="el-GR" altLang="el-GR" sz="2400" dirty="0" smtClean="0">
                <a:latin typeface="Comic Sans MS" pitchFamily="66" charset="0"/>
              </a:rPr>
              <a:t> Να αντέχει στην επίδραση θερμότητας</a:t>
            </a:r>
          </a:p>
          <a:p>
            <a:pPr eaLnBrk="1" hangingPunct="1">
              <a:spcBef>
                <a:spcPct val="50000"/>
              </a:spcBef>
              <a:buClr>
                <a:srgbClr val="FFFF00"/>
              </a:buClr>
              <a:buSzTx/>
              <a:buFont typeface="Wingdings" pitchFamily="2" charset="2"/>
              <a:buChar char="ü"/>
              <a:defRPr/>
            </a:pPr>
            <a:r>
              <a:rPr lang="el-GR" altLang="el-GR" sz="2400" dirty="0" smtClean="0">
                <a:latin typeface="Comic Sans MS" pitchFamily="66" charset="0"/>
              </a:rPr>
              <a:t> Να είναι άοσμο</a:t>
            </a:r>
          </a:p>
          <a:p>
            <a:pPr eaLnBrk="1" hangingPunct="1">
              <a:spcBef>
                <a:spcPct val="50000"/>
              </a:spcBef>
              <a:buClr>
                <a:srgbClr val="FFFF00"/>
              </a:buClr>
              <a:buSzTx/>
              <a:buFont typeface="Wingdings" pitchFamily="2" charset="2"/>
              <a:buChar char="ü"/>
              <a:defRPr/>
            </a:pPr>
            <a:r>
              <a:rPr lang="el-GR" altLang="el-GR" sz="2400" dirty="0" smtClean="0">
                <a:latin typeface="Comic Sans MS" pitchFamily="66" charset="0"/>
              </a:rPr>
              <a:t> Να μην αναφλέγεται</a:t>
            </a:r>
          </a:p>
          <a:p>
            <a:pPr eaLnBrk="1" hangingPunct="1">
              <a:spcBef>
                <a:spcPct val="50000"/>
              </a:spcBef>
              <a:buClr>
                <a:srgbClr val="FFFF00"/>
              </a:buClr>
              <a:buSzTx/>
              <a:buFont typeface="Wingdings" pitchFamily="2" charset="2"/>
              <a:buChar char="ü"/>
              <a:defRPr/>
            </a:pPr>
            <a:r>
              <a:rPr lang="el-GR" altLang="el-GR" sz="2400" dirty="0" smtClean="0">
                <a:latin typeface="Comic Sans MS" pitchFamily="66" charset="0"/>
              </a:rPr>
              <a:t> Να μην προσβάλλεται από έντομα, ποντικούς </a:t>
            </a:r>
            <a:r>
              <a:rPr lang="el-GR" altLang="el-GR" sz="2400" dirty="0" err="1" smtClean="0">
                <a:latin typeface="Comic Sans MS" pitchFamily="66" charset="0"/>
              </a:rPr>
              <a:t>κ.λ.π</a:t>
            </a:r>
            <a:endParaRPr lang="el-GR" altLang="el-GR" sz="2400" dirty="0" smtClean="0">
              <a:latin typeface="Comic Sans MS" pitchFamily="66" charset="0"/>
            </a:endParaRPr>
          </a:p>
          <a:p>
            <a:pPr eaLnBrk="1" hangingPunct="1">
              <a:spcBef>
                <a:spcPct val="50000"/>
              </a:spcBef>
              <a:buClr>
                <a:srgbClr val="FFFF00"/>
              </a:buClr>
              <a:buSzTx/>
              <a:buFont typeface="Wingdings" pitchFamily="2" charset="2"/>
              <a:buChar char="ü"/>
              <a:defRPr/>
            </a:pPr>
            <a:r>
              <a:rPr lang="el-GR" altLang="el-GR" sz="2400" dirty="0" smtClean="0">
                <a:latin typeface="Comic Sans MS" pitchFamily="66" charset="0"/>
              </a:rPr>
              <a:t> Να μην προσβάλλει τα άλλα κατασκευαστικά στοιχεία</a:t>
            </a:r>
          </a:p>
          <a:p>
            <a:pPr eaLnBrk="1" hangingPunct="1">
              <a:spcBef>
                <a:spcPct val="50000"/>
              </a:spcBef>
              <a:buClr>
                <a:srgbClr val="FFFF00"/>
              </a:buClr>
              <a:buSzTx/>
              <a:buFont typeface="Wingdings" pitchFamily="2" charset="2"/>
              <a:buChar char="ü"/>
              <a:defRPr/>
            </a:pPr>
            <a:r>
              <a:rPr lang="el-GR" altLang="el-GR" sz="2400" dirty="0" smtClean="0">
                <a:latin typeface="Comic Sans MS" pitchFamily="66" charset="0"/>
              </a:rPr>
              <a:t> Να μη αποσυντίθεται ή μεταβάλλεται εύκολα με την πάροδο του χρόνου</a:t>
            </a:r>
            <a:endParaRPr lang="el-GR" altLang="el-GR" sz="2400" dirty="0" smtClean="0">
              <a:solidFill>
                <a:srgbClr val="99FF33"/>
              </a:solidFill>
              <a:latin typeface="Comic Sans MS" pitchFamily="66" charset="0"/>
            </a:endParaRPr>
          </a:p>
        </p:txBody>
      </p:sp>
    </p:spTree>
    <p:extLst>
      <p:ext uri="{BB962C8B-B14F-4D97-AF65-F5344CB8AC3E}">
        <p14:creationId xmlns:p14="http://schemas.microsoft.com/office/powerpoint/2010/main" val="174485296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Box 6"/>
          <p:cNvSpPr txBox="1">
            <a:spLocks noChangeArrowheads="1"/>
          </p:cNvSpPr>
          <p:nvPr/>
        </p:nvSpPr>
        <p:spPr bwMode="auto">
          <a:xfrm>
            <a:off x="827088" y="0"/>
            <a:ext cx="734536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b="1">
                <a:solidFill>
                  <a:srgbClr val="FFFF00"/>
                </a:solidFill>
                <a:latin typeface="Comic Sans MS" pitchFamily="66" charset="0"/>
              </a:rPr>
              <a:t>Υπολογισμός ψυκτικού φορτίου</a:t>
            </a:r>
          </a:p>
        </p:txBody>
      </p:sp>
      <p:sp>
        <p:nvSpPr>
          <p:cNvPr id="84995" name="Text Box 7"/>
          <p:cNvSpPr txBox="1">
            <a:spLocks noChangeArrowheads="1"/>
          </p:cNvSpPr>
          <p:nvPr/>
        </p:nvSpPr>
        <p:spPr bwMode="auto">
          <a:xfrm>
            <a:off x="0" y="549275"/>
            <a:ext cx="8964613" cy="5934075"/>
          </a:xfrm>
          <a:prstGeom prst="rect">
            <a:avLst/>
          </a:prstGeom>
          <a:noFill/>
          <a:ln/>
        </p:spPr>
        <p:style>
          <a:lnRef idx="3">
            <a:schemeClr val="lt1"/>
          </a:lnRef>
          <a:fillRef idx="1">
            <a:schemeClr val="dk1"/>
          </a:fillRef>
          <a:effectRef idx="1">
            <a:schemeClr val="dk1"/>
          </a:effectRef>
          <a:fontRef idx="minor">
            <a:schemeClr val="lt1"/>
          </a:fontRef>
        </p:style>
        <p:txBody>
          <a:bodyPr>
            <a:spAutoFit/>
          </a:bodyPr>
          <a:lstStyle>
            <a:lvl1pPr marL="342900" indent="-342900" eaLnBrk="0" hangingPunct="0">
              <a:spcBef>
                <a:spcPct val="20000"/>
              </a:spcBef>
              <a:buClr>
                <a:schemeClr val="hlink"/>
              </a:buClr>
              <a:buSzPct val="120000"/>
              <a:buChar char="•"/>
              <a:defRPr sz="3200">
                <a:solidFill>
                  <a:schemeClr val="tx1"/>
                </a:solidFill>
                <a:latin typeface="Tahoma" pitchFamily="34" charset="0"/>
              </a:defRPr>
            </a:lvl1pPr>
            <a:lvl2pPr marL="800100" indent="-342900" eaLnBrk="0" hangingPunct="0">
              <a:spcBef>
                <a:spcPct val="20000"/>
              </a:spcBef>
              <a:buFont typeface="Tahoma" pitchFamily="34" charset="0"/>
              <a:buChar char="–"/>
              <a:defRPr sz="2800">
                <a:solidFill>
                  <a:schemeClr val="tx1"/>
                </a:solidFill>
                <a:latin typeface="Tahoma" pitchFamily="34" charset="0"/>
              </a:defRPr>
            </a:lvl2pPr>
            <a:lvl3pPr marL="1257300" indent="-342900" eaLnBrk="0" hangingPunct="0">
              <a:spcBef>
                <a:spcPct val="20000"/>
              </a:spcBef>
              <a:buClr>
                <a:schemeClr val="hlink"/>
              </a:buClr>
              <a:buSzPct val="120000"/>
              <a:buChar char="•"/>
              <a:defRPr sz="2400">
                <a:solidFill>
                  <a:schemeClr val="tx1"/>
                </a:solidFill>
                <a:latin typeface="Tahoma" pitchFamily="34" charset="0"/>
              </a:defRPr>
            </a:lvl3pPr>
            <a:lvl4pPr marL="1714500" indent="-342900" eaLnBrk="0" hangingPunct="0">
              <a:spcBef>
                <a:spcPct val="20000"/>
              </a:spcBef>
              <a:buFont typeface="Tahoma" pitchFamily="34" charset="0"/>
              <a:buChar char="–"/>
              <a:defRPr sz="2000">
                <a:solidFill>
                  <a:schemeClr val="tx1"/>
                </a:solidFill>
                <a:latin typeface="Tahoma" pitchFamily="34" charset="0"/>
              </a:defRPr>
            </a:lvl4pPr>
            <a:lvl5pPr marL="2171700" indent="-3429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6289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30861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5433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40005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defRPr/>
            </a:pPr>
            <a:r>
              <a:rPr lang="el-GR" altLang="el-GR" sz="2400" dirty="0" smtClean="0">
                <a:latin typeface="Comic Sans MS" pitchFamily="66" charset="0"/>
              </a:rPr>
              <a:t>Όταν μιλούμε για ψυκτικό φορτίο εννοούμε τη θερμότητα που πρέπει να απορροφήσει το ψυκτικό ρευστό στον </a:t>
            </a:r>
            <a:r>
              <a:rPr lang="el-GR" altLang="el-GR" sz="2400" dirty="0" err="1" smtClean="0">
                <a:latin typeface="Comic Sans MS" pitchFamily="66" charset="0"/>
              </a:rPr>
              <a:t>εξατμιστή</a:t>
            </a:r>
            <a:r>
              <a:rPr lang="el-GR" altLang="el-GR" sz="2400" dirty="0" smtClean="0">
                <a:latin typeface="Comic Sans MS" pitchFamily="66" charset="0"/>
              </a:rPr>
              <a:t>, η οποία είναι δυνατόν να προέρχεται από:</a:t>
            </a:r>
          </a:p>
          <a:p>
            <a:pPr eaLnBrk="1" hangingPunct="1">
              <a:spcBef>
                <a:spcPct val="50000"/>
              </a:spcBef>
              <a:buClr>
                <a:srgbClr val="99FF33"/>
              </a:buClr>
              <a:buSzTx/>
              <a:buFont typeface="Wingdings" pitchFamily="2" charset="2"/>
              <a:buAutoNum type="arabicPeriod"/>
              <a:defRPr/>
            </a:pPr>
            <a:r>
              <a:rPr lang="el-GR" altLang="el-GR" sz="2400" dirty="0" smtClean="0">
                <a:latin typeface="Comic Sans MS" pitchFamily="66" charset="0"/>
              </a:rPr>
              <a:t> Εισροή θερμότητας μέσα από τα τοιχώματα του θαλάμου</a:t>
            </a:r>
          </a:p>
          <a:p>
            <a:pPr eaLnBrk="1" hangingPunct="1">
              <a:spcBef>
                <a:spcPct val="50000"/>
              </a:spcBef>
              <a:buClr>
                <a:srgbClr val="99FF33"/>
              </a:buClr>
              <a:buSzTx/>
              <a:buFont typeface="Wingdings" pitchFamily="2" charset="2"/>
              <a:buAutoNum type="arabicPeriod"/>
              <a:defRPr/>
            </a:pPr>
            <a:r>
              <a:rPr lang="el-GR" altLang="el-GR" sz="2400" dirty="0" smtClean="0">
                <a:latin typeface="Comic Sans MS" pitchFamily="66" charset="0"/>
              </a:rPr>
              <a:t> Έκλυση θερμότητας από τα </a:t>
            </a:r>
            <a:r>
              <a:rPr lang="el-GR" altLang="el-GR" sz="2400" dirty="0" err="1" smtClean="0">
                <a:latin typeface="Comic Sans MS" pitchFamily="66" charset="0"/>
              </a:rPr>
              <a:t>ψυχόμενα</a:t>
            </a:r>
            <a:r>
              <a:rPr lang="el-GR" altLang="el-GR" sz="2400" dirty="0" smtClean="0">
                <a:latin typeface="Comic Sans MS" pitchFamily="66" charset="0"/>
              </a:rPr>
              <a:t> προϊόντα</a:t>
            </a:r>
          </a:p>
          <a:p>
            <a:pPr eaLnBrk="1" hangingPunct="1">
              <a:spcBef>
                <a:spcPct val="50000"/>
              </a:spcBef>
              <a:buClr>
                <a:srgbClr val="99FF33"/>
              </a:buClr>
              <a:buSzTx/>
              <a:buFont typeface="Wingdings" pitchFamily="2" charset="2"/>
              <a:buAutoNum type="arabicPeriod"/>
              <a:defRPr/>
            </a:pPr>
            <a:r>
              <a:rPr lang="el-GR" altLang="el-GR" sz="2400" dirty="0" smtClean="0">
                <a:latin typeface="Comic Sans MS" pitchFamily="66" charset="0"/>
              </a:rPr>
              <a:t> Την είσοδο του εξωτερικού αέρα (αερισμός – άνοιγμα θυρών)</a:t>
            </a:r>
          </a:p>
          <a:p>
            <a:pPr eaLnBrk="1" hangingPunct="1">
              <a:spcBef>
                <a:spcPct val="50000"/>
              </a:spcBef>
              <a:buClr>
                <a:srgbClr val="99FF33"/>
              </a:buClr>
              <a:buSzTx/>
              <a:buFont typeface="Wingdings" pitchFamily="2" charset="2"/>
              <a:buAutoNum type="arabicPeriod"/>
              <a:defRPr/>
            </a:pPr>
            <a:r>
              <a:rPr lang="el-GR" altLang="el-GR" sz="2400" dirty="0" smtClean="0">
                <a:latin typeface="Comic Sans MS" pitchFamily="66" charset="0"/>
              </a:rPr>
              <a:t> Τη θερμότητα που παράγεται από τη στερεοποίηση των τροφίμων (</a:t>
            </a:r>
            <a:r>
              <a:rPr lang="el-GR" altLang="el-GR" sz="2400" i="1" dirty="0" smtClean="0">
                <a:latin typeface="Comic Sans MS" pitchFamily="66" charset="0"/>
              </a:rPr>
              <a:t>μόνο όταν μετά την ψύξη ακολουθεί κατάψυξη</a:t>
            </a:r>
            <a:r>
              <a:rPr lang="el-GR" altLang="el-GR" sz="2400" dirty="0" smtClean="0">
                <a:latin typeface="Comic Sans MS" pitchFamily="66" charset="0"/>
              </a:rPr>
              <a:t>)</a:t>
            </a:r>
          </a:p>
          <a:p>
            <a:pPr eaLnBrk="1" hangingPunct="1">
              <a:spcBef>
                <a:spcPct val="50000"/>
              </a:spcBef>
              <a:buClr>
                <a:srgbClr val="99FF33"/>
              </a:buClr>
              <a:buSzTx/>
              <a:buFont typeface="Wingdings" pitchFamily="2" charset="2"/>
              <a:buAutoNum type="arabicPeriod"/>
              <a:defRPr/>
            </a:pPr>
            <a:r>
              <a:rPr lang="el-GR" altLang="el-GR" sz="2400" dirty="0" smtClean="0">
                <a:latin typeface="Comic Sans MS" pitchFamily="66" charset="0"/>
              </a:rPr>
              <a:t> Την αναπνοή των συντηρούμενων φυτικών προϊόντων</a:t>
            </a:r>
          </a:p>
          <a:p>
            <a:pPr eaLnBrk="1" hangingPunct="1">
              <a:spcBef>
                <a:spcPct val="50000"/>
              </a:spcBef>
              <a:buClr>
                <a:srgbClr val="99FF33"/>
              </a:buClr>
              <a:buSzTx/>
              <a:buFont typeface="Wingdings" pitchFamily="2" charset="2"/>
              <a:buAutoNum type="arabicPeriod"/>
              <a:defRPr/>
            </a:pPr>
            <a:r>
              <a:rPr lang="el-GR" altLang="el-GR" sz="2400" dirty="0" smtClean="0">
                <a:latin typeface="Comic Sans MS" pitchFamily="66" charset="0"/>
              </a:rPr>
              <a:t> Του ανθρώπους που εργάζονται στο θάλαμο</a:t>
            </a:r>
          </a:p>
          <a:p>
            <a:pPr eaLnBrk="1" hangingPunct="1">
              <a:spcBef>
                <a:spcPct val="50000"/>
              </a:spcBef>
              <a:buClr>
                <a:srgbClr val="99FF33"/>
              </a:buClr>
              <a:buSzTx/>
              <a:buFont typeface="Wingdings" pitchFamily="2" charset="2"/>
              <a:buAutoNum type="arabicPeriod"/>
              <a:defRPr/>
            </a:pPr>
            <a:r>
              <a:rPr lang="el-GR" altLang="el-GR" sz="2400" dirty="0" smtClean="0">
                <a:latin typeface="Comic Sans MS" pitchFamily="66" charset="0"/>
              </a:rPr>
              <a:t> Τους λαμπτήρες που φωτίζουν το θάλαμο</a:t>
            </a:r>
          </a:p>
          <a:p>
            <a:pPr eaLnBrk="1" hangingPunct="1">
              <a:spcBef>
                <a:spcPct val="50000"/>
              </a:spcBef>
              <a:buClr>
                <a:srgbClr val="99FF33"/>
              </a:buClr>
              <a:buSzTx/>
              <a:buFont typeface="Wingdings" pitchFamily="2" charset="2"/>
              <a:buAutoNum type="arabicPeriod"/>
              <a:defRPr/>
            </a:pPr>
            <a:r>
              <a:rPr lang="el-GR" altLang="el-GR" sz="2400" dirty="0" smtClean="0">
                <a:latin typeface="Comic Sans MS" pitchFamily="66" charset="0"/>
              </a:rPr>
              <a:t> Άλλες πηγές θερμότητας (κινητήρες, ανεμιστήρες </a:t>
            </a:r>
            <a:r>
              <a:rPr lang="el-GR" altLang="el-GR" sz="2400" dirty="0" err="1" smtClean="0">
                <a:latin typeface="Comic Sans MS" pitchFamily="66" charset="0"/>
              </a:rPr>
              <a:t>κ.λ.π</a:t>
            </a:r>
            <a:r>
              <a:rPr lang="el-GR" altLang="el-GR" sz="2400" dirty="0" smtClean="0">
                <a:latin typeface="Comic Sans MS" pitchFamily="66" charset="0"/>
              </a:rPr>
              <a:t>)</a:t>
            </a:r>
          </a:p>
        </p:txBody>
      </p:sp>
    </p:spTree>
    <p:extLst>
      <p:ext uri="{BB962C8B-B14F-4D97-AF65-F5344CB8AC3E}">
        <p14:creationId xmlns:p14="http://schemas.microsoft.com/office/powerpoint/2010/main" val="75961935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6"/>
          <p:cNvSpPr txBox="1">
            <a:spLocks noChangeArrowheads="1"/>
          </p:cNvSpPr>
          <p:nvPr/>
        </p:nvSpPr>
        <p:spPr bwMode="auto">
          <a:xfrm>
            <a:off x="755650" y="836613"/>
            <a:ext cx="7777163" cy="396875"/>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lr>
                <a:schemeClr val="hlink"/>
              </a:buClr>
              <a:buSzPct val="120000"/>
              <a:buChar char="•"/>
              <a:defRPr sz="3200">
                <a:solidFill>
                  <a:schemeClr val="tx1"/>
                </a:solidFill>
                <a:latin typeface="Tahoma" pitchFamily="34" charset="0"/>
              </a:defRPr>
            </a:lvl1pPr>
            <a:lvl2pPr marL="800100" indent="-342900" eaLnBrk="0" hangingPunct="0">
              <a:spcBef>
                <a:spcPct val="20000"/>
              </a:spcBef>
              <a:buFont typeface="Tahoma" pitchFamily="34" charset="0"/>
              <a:buChar char="–"/>
              <a:defRPr sz="2800">
                <a:solidFill>
                  <a:schemeClr val="tx1"/>
                </a:solidFill>
                <a:latin typeface="Tahoma" pitchFamily="34" charset="0"/>
              </a:defRPr>
            </a:lvl2pPr>
            <a:lvl3pPr marL="1257300" indent="-342900" eaLnBrk="0" hangingPunct="0">
              <a:spcBef>
                <a:spcPct val="20000"/>
              </a:spcBef>
              <a:buClr>
                <a:schemeClr val="hlink"/>
              </a:buClr>
              <a:buSzPct val="120000"/>
              <a:buChar char="•"/>
              <a:defRPr sz="2400">
                <a:solidFill>
                  <a:schemeClr val="tx1"/>
                </a:solidFill>
                <a:latin typeface="Tahoma" pitchFamily="34" charset="0"/>
              </a:defRPr>
            </a:lvl3pPr>
            <a:lvl4pPr marL="1714500" indent="-342900" eaLnBrk="0" hangingPunct="0">
              <a:spcBef>
                <a:spcPct val="20000"/>
              </a:spcBef>
              <a:buFont typeface="Tahoma" pitchFamily="34" charset="0"/>
              <a:buChar char="–"/>
              <a:defRPr sz="2000">
                <a:solidFill>
                  <a:schemeClr val="tx1"/>
                </a:solidFill>
                <a:latin typeface="Tahoma" pitchFamily="34" charset="0"/>
              </a:defRPr>
            </a:lvl4pPr>
            <a:lvl5pPr marL="2171700" indent="-3429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6289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30861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5433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40005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
                <a:srgbClr val="99FF33"/>
              </a:buClr>
              <a:buSzTx/>
              <a:buFont typeface="Wingdings" pitchFamily="2" charset="2"/>
              <a:buNone/>
            </a:pPr>
            <a:r>
              <a:rPr lang="el-GR" altLang="el-GR" sz="2000" b="1">
                <a:solidFill>
                  <a:srgbClr val="000000"/>
                </a:solidFill>
                <a:latin typeface="Comic Sans MS" pitchFamily="66" charset="0"/>
              </a:rPr>
              <a:t>1. Εισροή θερμότητας μέσα από τα τοιχώματα του θαλάμου</a:t>
            </a:r>
          </a:p>
        </p:txBody>
      </p:sp>
      <p:graphicFrame>
        <p:nvGraphicFramePr>
          <p:cNvPr id="89091" name="Object 7"/>
          <p:cNvGraphicFramePr>
            <a:graphicFrameLocks noGrp="1" noChangeAspect="1"/>
          </p:cNvGraphicFramePr>
          <p:nvPr>
            <p:ph/>
          </p:nvPr>
        </p:nvGraphicFramePr>
        <p:xfrm>
          <a:off x="2771775" y="1700213"/>
          <a:ext cx="3408363" cy="457200"/>
        </p:xfrm>
        <a:graphic>
          <a:graphicData uri="http://schemas.openxmlformats.org/presentationml/2006/ole">
            <mc:AlternateContent xmlns:mc="http://schemas.openxmlformats.org/markup-compatibility/2006">
              <mc:Choice xmlns:v="urn:schemas-microsoft-com:vml" Requires="v">
                <p:oleObj spid="_x0000_s7170" name="Εξίσωση" r:id="rId3" imgW="1701573" imgH="228615" progId="Equation.3">
                  <p:embed/>
                </p:oleObj>
              </mc:Choice>
              <mc:Fallback>
                <p:oleObj name="Εξίσωση" r:id="rId3" imgW="1701573" imgH="228615"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775" y="1700213"/>
                        <a:ext cx="3408363" cy="4572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9092" name="Text Box 9"/>
          <p:cNvSpPr txBox="1">
            <a:spLocks noChangeArrowheads="1"/>
          </p:cNvSpPr>
          <p:nvPr/>
        </p:nvSpPr>
        <p:spPr bwMode="auto">
          <a:xfrm>
            <a:off x="0" y="2420938"/>
            <a:ext cx="8964613"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buFontTx/>
              <a:buNone/>
            </a:pPr>
            <a:r>
              <a:rPr lang="el-GR" altLang="el-GR" sz="2400">
                <a:latin typeface="Comic Sans MS" pitchFamily="66" charset="0"/>
              </a:rPr>
              <a:t>Όπου:</a:t>
            </a:r>
          </a:p>
          <a:p>
            <a:pPr eaLnBrk="1" hangingPunct="1">
              <a:spcBef>
                <a:spcPct val="50000"/>
              </a:spcBef>
              <a:buClrTx/>
              <a:buSzTx/>
              <a:buFontTx/>
              <a:buNone/>
            </a:pPr>
            <a:r>
              <a:rPr lang="en-GB" altLang="el-GR" sz="2400" b="1">
                <a:solidFill>
                  <a:srgbClr val="99FF33"/>
                </a:solidFill>
                <a:latin typeface="Comic Sans MS" pitchFamily="66" charset="0"/>
              </a:rPr>
              <a:t>Q</a:t>
            </a:r>
            <a:r>
              <a:rPr lang="en-GB" altLang="el-GR" sz="2400" b="1" baseline="-25000">
                <a:solidFill>
                  <a:srgbClr val="99FF33"/>
                </a:solidFill>
                <a:latin typeface="Comic Sans MS" pitchFamily="66" charset="0"/>
              </a:rPr>
              <a:t>a</a:t>
            </a:r>
            <a:r>
              <a:rPr lang="en-GB" altLang="el-GR" sz="2400">
                <a:latin typeface="Comic Sans MS" pitchFamily="66" charset="0"/>
              </a:rPr>
              <a:t> = </a:t>
            </a:r>
            <a:r>
              <a:rPr lang="el-GR" altLang="el-GR" sz="2400">
                <a:latin typeface="Comic Sans MS" pitchFamily="66" charset="0"/>
              </a:rPr>
              <a:t>το ποσό θερμότητας σε </a:t>
            </a:r>
            <a:r>
              <a:rPr lang="en-GB" altLang="el-GR" sz="2400">
                <a:latin typeface="Comic Sans MS" pitchFamily="66" charset="0"/>
              </a:rPr>
              <a:t>Kcal </a:t>
            </a:r>
            <a:r>
              <a:rPr lang="el-GR" altLang="el-GR" sz="2400">
                <a:latin typeface="Comic Sans MS" pitchFamily="66" charset="0"/>
              </a:rPr>
              <a:t>που διέρχεται σε χρόνο 24 ωρών δια μέσου των τοιχωμάτων του θαλάμου</a:t>
            </a:r>
          </a:p>
          <a:p>
            <a:pPr eaLnBrk="1" hangingPunct="1">
              <a:spcBef>
                <a:spcPct val="50000"/>
              </a:spcBef>
              <a:buClrTx/>
              <a:buSzTx/>
              <a:buFontTx/>
              <a:buNone/>
            </a:pPr>
            <a:r>
              <a:rPr lang="en-GB" altLang="el-GR" sz="2400" b="1">
                <a:solidFill>
                  <a:srgbClr val="99FF33"/>
                </a:solidFill>
                <a:latin typeface="Comic Sans MS" pitchFamily="66" charset="0"/>
              </a:rPr>
              <a:t>Ki </a:t>
            </a:r>
            <a:r>
              <a:rPr lang="en-GB" altLang="el-GR" sz="2400">
                <a:latin typeface="Comic Sans MS" pitchFamily="66" charset="0"/>
              </a:rPr>
              <a:t>= </a:t>
            </a:r>
            <a:r>
              <a:rPr lang="el-GR" altLang="el-GR" sz="2400">
                <a:latin typeface="Comic Sans MS" pitchFamily="66" charset="0"/>
              </a:rPr>
              <a:t>ο συντελεστής θερμοπερατότητας (</a:t>
            </a:r>
            <a:r>
              <a:rPr lang="en-GB" altLang="el-GR" sz="2400">
                <a:latin typeface="Comic Sans MS" pitchFamily="66" charset="0"/>
              </a:rPr>
              <a:t>Kcal/m</a:t>
            </a:r>
            <a:r>
              <a:rPr lang="en-GB" altLang="el-GR" sz="2400" baseline="30000">
                <a:latin typeface="Comic Sans MS" pitchFamily="66" charset="0"/>
              </a:rPr>
              <a:t>2</a:t>
            </a:r>
            <a:r>
              <a:rPr lang="en-GB" altLang="el-GR" sz="2400">
                <a:latin typeface="Comic Sans MS" pitchFamily="66" charset="0"/>
              </a:rPr>
              <a:t> h °C)</a:t>
            </a:r>
          </a:p>
          <a:p>
            <a:pPr eaLnBrk="1" hangingPunct="1">
              <a:spcBef>
                <a:spcPct val="50000"/>
              </a:spcBef>
              <a:buClrTx/>
              <a:buSzTx/>
              <a:buFontTx/>
              <a:buNone/>
            </a:pPr>
            <a:r>
              <a:rPr lang="en-GB" altLang="el-GR" sz="2400" b="1">
                <a:solidFill>
                  <a:srgbClr val="99FF33"/>
                </a:solidFill>
                <a:latin typeface="Comic Sans MS" pitchFamily="66" charset="0"/>
              </a:rPr>
              <a:t>Si </a:t>
            </a:r>
            <a:r>
              <a:rPr lang="en-GB" altLang="el-GR" sz="2400">
                <a:latin typeface="Comic Sans MS" pitchFamily="66" charset="0"/>
              </a:rPr>
              <a:t> = </a:t>
            </a:r>
            <a:r>
              <a:rPr lang="el-GR" altLang="el-GR" sz="2400">
                <a:latin typeface="Comic Sans MS" pitchFamily="66" charset="0"/>
              </a:rPr>
              <a:t>το εμβαδό των τοιχωμάτων (</a:t>
            </a:r>
            <a:r>
              <a:rPr lang="en-GB" altLang="el-GR" sz="2400">
                <a:latin typeface="Comic Sans MS" pitchFamily="66" charset="0"/>
              </a:rPr>
              <a:t>m</a:t>
            </a:r>
            <a:r>
              <a:rPr lang="en-GB" altLang="el-GR" sz="2400" baseline="30000">
                <a:latin typeface="Comic Sans MS" pitchFamily="66" charset="0"/>
              </a:rPr>
              <a:t>2</a:t>
            </a:r>
            <a:r>
              <a:rPr lang="en-GB" altLang="el-GR" sz="2400">
                <a:latin typeface="Comic Sans MS" pitchFamily="66" charset="0"/>
              </a:rPr>
              <a:t>)</a:t>
            </a:r>
          </a:p>
          <a:p>
            <a:pPr eaLnBrk="1" hangingPunct="1">
              <a:spcBef>
                <a:spcPct val="50000"/>
              </a:spcBef>
              <a:buClrTx/>
              <a:buSzTx/>
              <a:buFontTx/>
              <a:buNone/>
            </a:pPr>
            <a:r>
              <a:rPr lang="en-GB" altLang="el-GR" sz="2400" b="1">
                <a:solidFill>
                  <a:srgbClr val="99FF33"/>
                </a:solidFill>
                <a:latin typeface="Comic Sans MS" pitchFamily="66" charset="0"/>
              </a:rPr>
              <a:t>T</a:t>
            </a:r>
            <a:r>
              <a:rPr lang="en-GB" altLang="el-GR" sz="2400" b="1" baseline="-25000">
                <a:solidFill>
                  <a:srgbClr val="99FF33"/>
                </a:solidFill>
                <a:latin typeface="Comic Sans MS" pitchFamily="66" charset="0"/>
              </a:rPr>
              <a:t>1</a:t>
            </a:r>
            <a:r>
              <a:rPr lang="en-GB" altLang="el-GR" sz="2400" b="1">
                <a:solidFill>
                  <a:srgbClr val="99FF33"/>
                </a:solidFill>
                <a:latin typeface="Comic Sans MS" pitchFamily="66" charset="0"/>
              </a:rPr>
              <a:t> – T</a:t>
            </a:r>
            <a:r>
              <a:rPr lang="en-GB" altLang="el-GR" sz="2400" b="1" baseline="-25000">
                <a:solidFill>
                  <a:srgbClr val="99FF33"/>
                </a:solidFill>
                <a:latin typeface="Comic Sans MS" pitchFamily="66" charset="0"/>
              </a:rPr>
              <a:t>2</a:t>
            </a:r>
            <a:r>
              <a:rPr lang="en-GB" altLang="el-GR" sz="2400">
                <a:latin typeface="Comic Sans MS" pitchFamily="66" charset="0"/>
              </a:rPr>
              <a:t> = </a:t>
            </a:r>
            <a:r>
              <a:rPr lang="el-GR" altLang="el-GR" sz="2400">
                <a:latin typeface="Comic Sans MS" pitchFamily="66" charset="0"/>
              </a:rPr>
              <a:t>η διαφορά θερμοκρασίας μεταξύ εξωτερικού αέρα και εσωτερικού αέρα του θαλάμου</a:t>
            </a:r>
            <a:endParaRPr lang="el-GR" altLang="el-GR" sz="2400">
              <a:solidFill>
                <a:srgbClr val="99FF33"/>
              </a:solidFill>
              <a:latin typeface="Comic Sans MS" pitchFamily="66" charset="0"/>
            </a:endParaRPr>
          </a:p>
        </p:txBody>
      </p:sp>
    </p:spTree>
    <p:extLst>
      <p:ext uri="{BB962C8B-B14F-4D97-AF65-F5344CB8AC3E}">
        <p14:creationId xmlns:p14="http://schemas.microsoft.com/office/powerpoint/2010/main" val="340136309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6"/>
          <p:cNvSpPr txBox="1">
            <a:spLocks noChangeArrowheads="1"/>
          </p:cNvSpPr>
          <p:nvPr/>
        </p:nvSpPr>
        <p:spPr bwMode="auto">
          <a:xfrm>
            <a:off x="755650" y="836613"/>
            <a:ext cx="7777163" cy="396875"/>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lr>
                <a:schemeClr val="hlink"/>
              </a:buClr>
              <a:buSzPct val="120000"/>
              <a:buChar char="•"/>
              <a:defRPr sz="3200">
                <a:solidFill>
                  <a:schemeClr val="tx1"/>
                </a:solidFill>
                <a:latin typeface="Tahoma" pitchFamily="34" charset="0"/>
              </a:defRPr>
            </a:lvl1pPr>
            <a:lvl2pPr marL="800100" indent="-342900" eaLnBrk="0" hangingPunct="0">
              <a:spcBef>
                <a:spcPct val="20000"/>
              </a:spcBef>
              <a:buFont typeface="Tahoma" pitchFamily="34" charset="0"/>
              <a:buChar char="–"/>
              <a:defRPr sz="2800">
                <a:solidFill>
                  <a:schemeClr val="tx1"/>
                </a:solidFill>
                <a:latin typeface="Tahoma" pitchFamily="34" charset="0"/>
              </a:defRPr>
            </a:lvl2pPr>
            <a:lvl3pPr marL="1257300" indent="-342900" eaLnBrk="0" hangingPunct="0">
              <a:spcBef>
                <a:spcPct val="20000"/>
              </a:spcBef>
              <a:buClr>
                <a:schemeClr val="hlink"/>
              </a:buClr>
              <a:buSzPct val="120000"/>
              <a:buChar char="•"/>
              <a:defRPr sz="2400">
                <a:solidFill>
                  <a:schemeClr val="tx1"/>
                </a:solidFill>
                <a:latin typeface="Tahoma" pitchFamily="34" charset="0"/>
              </a:defRPr>
            </a:lvl3pPr>
            <a:lvl4pPr marL="1714500" indent="-342900" eaLnBrk="0" hangingPunct="0">
              <a:spcBef>
                <a:spcPct val="20000"/>
              </a:spcBef>
              <a:buFont typeface="Tahoma" pitchFamily="34" charset="0"/>
              <a:buChar char="–"/>
              <a:defRPr sz="2000">
                <a:solidFill>
                  <a:schemeClr val="tx1"/>
                </a:solidFill>
                <a:latin typeface="Tahoma" pitchFamily="34" charset="0"/>
              </a:defRPr>
            </a:lvl4pPr>
            <a:lvl5pPr marL="2171700" indent="-3429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6289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30861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5433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40005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
                <a:srgbClr val="99FF33"/>
              </a:buClr>
              <a:buSzTx/>
              <a:buFont typeface="Wingdings" pitchFamily="2" charset="2"/>
              <a:buNone/>
            </a:pPr>
            <a:r>
              <a:rPr lang="el-GR" altLang="el-GR" sz="2000" b="1">
                <a:solidFill>
                  <a:srgbClr val="000000"/>
                </a:solidFill>
                <a:latin typeface="Comic Sans MS" pitchFamily="66" charset="0"/>
              </a:rPr>
              <a:t>2. Έκλυση θερμότητας από τα ψυχόμενα προϊόντα</a:t>
            </a:r>
          </a:p>
        </p:txBody>
      </p:sp>
      <p:graphicFrame>
        <p:nvGraphicFramePr>
          <p:cNvPr id="90115" name="Object 7"/>
          <p:cNvGraphicFramePr>
            <a:graphicFrameLocks noGrp="1" noChangeAspect="1"/>
          </p:cNvGraphicFramePr>
          <p:nvPr>
            <p:ph/>
          </p:nvPr>
        </p:nvGraphicFramePr>
        <p:xfrm>
          <a:off x="3492500" y="1557338"/>
          <a:ext cx="2108200" cy="457200"/>
        </p:xfrm>
        <a:graphic>
          <a:graphicData uri="http://schemas.openxmlformats.org/presentationml/2006/ole">
            <mc:AlternateContent xmlns:mc="http://schemas.openxmlformats.org/markup-compatibility/2006">
              <mc:Choice xmlns:v="urn:schemas-microsoft-com:vml" Requires="v">
                <p:oleObj spid="_x0000_s8194" name="Εξίσωση" r:id="rId3" imgW="1054100" imgH="228600" progId="Equation.3">
                  <p:embed/>
                </p:oleObj>
              </mc:Choice>
              <mc:Fallback>
                <p:oleObj name="Εξίσωση" r:id="rId3" imgW="1054100" imgH="228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00" y="1557338"/>
                        <a:ext cx="2108200" cy="4572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0116" name="Text Box 8"/>
          <p:cNvSpPr txBox="1">
            <a:spLocks noChangeArrowheads="1"/>
          </p:cNvSpPr>
          <p:nvPr/>
        </p:nvSpPr>
        <p:spPr bwMode="auto">
          <a:xfrm>
            <a:off x="0" y="2420938"/>
            <a:ext cx="8964613"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buFontTx/>
              <a:buNone/>
            </a:pPr>
            <a:r>
              <a:rPr lang="el-GR" altLang="el-GR" sz="2400">
                <a:latin typeface="Comic Sans MS" pitchFamily="66" charset="0"/>
              </a:rPr>
              <a:t>Όπου:</a:t>
            </a:r>
          </a:p>
          <a:p>
            <a:pPr eaLnBrk="1" hangingPunct="1">
              <a:spcBef>
                <a:spcPct val="50000"/>
              </a:spcBef>
              <a:buClrTx/>
              <a:buSzTx/>
              <a:buFontTx/>
              <a:buNone/>
            </a:pPr>
            <a:r>
              <a:rPr lang="en-GB" altLang="el-GR" sz="2400" b="1">
                <a:solidFill>
                  <a:srgbClr val="99FF33"/>
                </a:solidFill>
                <a:latin typeface="Comic Sans MS" pitchFamily="66" charset="0"/>
              </a:rPr>
              <a:t>Q</a:t>
            </a:r>
            <a:r>
              <a:rPr lang="en-GB" altLang="el-GR" sz="2400" b="1" baseline="-25000">
                <a:solidFill>
                  <a:srgbClr val="99FF33"/>
                </a:solidFill>
                <a:latin typeface="Comic Sans MS" pitchFamily="66" charset="0"/>
              </a:rPr>
              <a:t>a</a:t>
            </a:r>
            <a:r>
              <a:rPr lang="en-GB" altLang="el-GR" sz="2400">
                <a:latin typeface="Comic Sans MS" pitchFamily="66" charset="0"/>
              </a:rPr>
              <a:t> = </a:t>
            </a:r>
            <a:r>
              <a:rPr lang="el-GR" altLang="el-GR" sz="2400">
                <a:latin typeface="Comic Sans MS" pitchFamily="66" charset="0"/>
              </a:rPr>
              <a:t>το ποσό θερμότητας που εκλύεται από τα τρόφιμα (</a:t>
            </a:r>
            <a:r>
              <a:rPr lang="en-GB" altLang="el-GR" sz="2400">
                <a:latin typeface="Comic Sans MS" pitchFamily="66" charset="0"/>
              </a:rPr>
              <a:t>Kcal/</a:t>
            </a:r>
            <a:r>
              <a:rPr lang="el-GR" altLang="el-GR" sz="2400">
                <a:latin typeface="Comic Sans MS" pitchFamily="66" charset="0"/>
              </a:rPr>
              <a:t>24</a:t>
            </a:r>
            <a:r>
              <a:rPr lang="en-GB" altLang="el-GR" sz="2400">
                <a:latin typeface="Comic Sans MS" pitchFamily="66" charset="0"/>
              </a:rPr>
              <a:t>h)</a:t>
            </a:r>
            <a:endParaRPr lang="el-GR" altLang="el-GR" sz="2400">
              <a:latin typeface="Comic Sans MS" pitchFamily="66" charset="0"/>
            </a:endParaRPr>
          </a:p>
          <a:p>
            <a:pPr eaLnBrk="1" hangingPunct="1">
              <a:spcBef>
                <a:spcPct val="50000"/>
              </a:spcBef>
              <a:buClrTx/>
              <a:buSzTx/>
              <a:buFontTx/>
              <a:buNone/>
            </a:pPr>
            <a:r>
              <a:rPr lang="en-GB" altLang="el-GR" sz="2400" b="1">
                <a:solidFill>
                  <a:srgbClr val="99FF33"/>
                </a:solidFill>
                <a:latin typeface="Comic Sans MS" pitchFamily="66" charset="0"/>
              </a:rPr>
              <a:t>M </a:t>
            </a:r>
            <a:r>
              <a:rPr lang="en-GB" altLang="el-GR" sz="2400">
                <a:latin typeface="Comic Sans MS" pitchFamily="66" charset="0"/>
              </a:rPr>
              <a:t>= </a:t>
            </a:r>
            <a:r>
              <a:rPr lang="el-GR" altLang="el-GR" sz="2400">
                <a:latin typeface="Comic Sans MS" pitchFamily="66" charset="0"/>
              </a:rPr>
              <a:t>η μάζα των τροφίμων που αποθηκεύονται στο θάλαμο ανά 24ωρο</a:t>
            </a:r>
            <a:r>
              <a:rPr lang="en-GB" altLang="el-GR" sz="2400">
                <a:latin typeface="Comic Sans MS" pitchFamily="66" charset="0"/>
              </a:rPr>
              <a:t> (Kg)</a:t>
            </a:r>
          </a:p>
          <a:p>
            <a:pPr eaLnBrk="1" hangingPunct="1">
              <a:spcBef>
                <a:spcPct val="50000"/>
              </a:spcBef>
              <a:buClrTx/>
              <a:buSzTx/>
              <a:buFontTx/>
              <a:buNone/>
            </a:pPr>
            <a:r>
              <a:rPr lang="el-GR" altLang="el-GR" sz="2400" b="1">
                <a:solidFill>
                  <a:srgbClr val="99FF33"/>
                </a:solidFill>
                <a:latin typeface="Comic Sans MS" pitchFamily="66" charset="0"/>
              </a:rPr>
              <a:t>Δ</a:t>
            </a:r>
            <a:r>
              <a:rPr lang="en-GB" altLang="el-GR" sz="2400" b="1">
                <a:solidFill>
                  <a:srgbClr val="99FF33"/>
                </a:solidFill>
                <a:latin typeface="Comic Sans MS" pitchFamily="66" charset="0"/>
              </a:rPr>
              <a:t>T </a:t>
            </a:r>
            <a:r>
              <a:rPr lang="en-GB" altLang="el-GR" sz="2400">
                <a:latin typeface="Comic Sans MS" pitchFamily="66" charset="0"/>
              </a:rPr>
              <a:t> = </a:t>
            </a:r>
            <a:r>
              <a:rPr lang="el-GR" altLang="el-GR" sz="2400">
                <a:latin typeface="Comic Sans MS" pitchFamily="66" charset="0"/>
              </a:rPr>
              <a:t>η πτώση θερμοκρασίας των τροφίμων </a:t>
            </a:r>
          </a:p>
          <a:p>
            <a:pPr eaLnBrk="1" hangingPunct="1">
              <a:spcBef>
                <a:spcPct val="50000"/>
              </a:spcBef>
              <a:buClrTx/>
              <a:buSzTx/>
              <a:buFontTx/>
              <a:buNone/>
            </a:pPr>
            <a:r>
              <a:rPr lang="en-GB" altLang="el-GR" sz="2400" b="1">
                <a:solidFill>
                  <a:srgbClr val="99FF33"/>
                </a:solidFill>
                <a:latin typeface="Comic Sans MS" pitchFamily="66" charset="0"/>
              </a:rPr>
              <a:t>C</a:t>
            </a:r>
            <a:r>
              <a:rPr lang="en-GB" altLang="el-GR" sz="2400">
                <a:latin typeface="Comic Sans MS" pitchFamily="66" charset="0"/>
              </a:rPr>
              <a:t> = </a:t>
            </a:r>
            <a:r>
              <a:rPr lang="el-GR" altLang="el-GR" sz="2400">
                <a:latin typeface="Comic Sans MS" pitchFamily="66" charset="0"/>
              </a:rPr>
              <a:t>η ειδική θερμότητα των τροφίμων (</a:t>
            </a:r>
            <a:r>
              <a:rPr lang="el-GR" altLang="el-GR" sz="2400" i="1">
                <a:latin typeface="Comic Sans MS" pitchFamily="66" charset="0"/>
              </a:rPr>
              <a:t>από πίνακα)</a:t>
            </a:r>
          </a:p>
        </p:txBody>
      </p:sp>
    </p:spTree>
    <p:extLst>
      <p:ext uri="{BB962C8B-B14F-4D97-AF65-F5344CB8AC3E}">
        <p14:creationId xmlns:p14="http://schemas.microsoft.com/office/powerpoint/2010/main" val="418822849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6"/>
          <p:cNvSpPr txBox="1">
            <a:spLocks noChangeArrowheads="1"/>
          </p:cNvSpPr>
          <p:nvPr/>
        </p:nvSpPr>
        <p:spPr bwMode="auto">
          <a:xfrm>
            <a:off x="395288" y="836613"/>
            <a:ext cx="8497887" cy="396875"/>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lr>
                <a:schemeClr val="hlink"/>
              </a:buClr>
              <a:buSzPct val="120000"/>
              <a:buChar char="•"/>
              <a:defRPr sz="3200">
                <a:solidFill>
                  <a:schemeClr val="tx1"/>
                </a:solidFill>
                <a:latin typeface="Tahoma" pitchFamily="34" charset="0"/>
              </a:defRPr>
            </a:lvl1pPr>
            <a:lvl2pPr marL="800100" indent="-342900" eaLnBrk="0" hangingPunct="0">
              <a:spcBef>
                <a:spcPct val="20000"/>
              </a:spcBef>
              <a:buFont typeface="Tahoma" pitchFamily="34" charset="0"/>
              <a:buChar char="–"/>
              <a:defRPr sz="2800">
                <a:solidFill>
                  <a:schemeClr val="tx1"/>
                </a:solidFill>
                <a:latin typeface="Tahoma" pitchFamily="34" charset="0"/>
              </a:defRPr>
            </a:lvl2pPr>
            <a:lvl3pPr marL="1257300" indent="-342900" eaLnBrk="0" hangingPunct="0">
              <a:spcBef>
                <a:spcPct val="20000"/>
              </a:spcBef>
              <a:buClr>
                <a:schemeClr val="hlink"/>
              </a:buClr>
              <a:buSzPct val="120000"/>
              <a:buChar char="•"/>
              <a:defRPr sz="2400">
                <a:solidFill>
                  <a:schemeClr val="tx1"/>
                </a:solidFill>
                <a:latin typeface="Tahoma" pitchFamily="34" charset="0"/>
              </a:defRPr>
            </a:lvl3pPr>
            <a:lvl4pPr marL="1714500" indent="-342900" eaLnBrk="0" hangingPunct="0">
              <a:spcBef>
                <a:spcPct val="20000"/>
              </a:spcBef>
              <a:buFont typeface="Tahoma" pitchFamily="34" charset="0"/>
              <a:buChar char="–"/>
              <a:defRPr sz="2000">
                <a:solidFill>
                  <a:schemeClr val="tx1"/>
                </a:solidFill>
                <a:latin typeface="Tahoma" pitchFamily="34" charset="0"/>
              </a:defRPr>
            </a:lvl4pPr>
            <a:lvl5pPr marL="2171700" indent="-3429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6289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30861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5433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40005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
                <a:srgbClr val="99FF33"/>
              </a:buClr>
              <a:buSzTx/>
              <a:buFont typeface="Wingdings" pitchFamily="2" charset="2"/>
              <a:buNone/>
            </a:pPr>
            <a:r>
              <a:rPr lang="el-GR" altLang="el-GR" sz="2000" b="1">
                <a:solidFill>
                  <a:srgbClr val="000000"/>
                </a:solidFill>
                <a:latin typeface="Comic Sans MS" pitchFamily="66" charset="0"/>
              </a:rPr>
              <a:t>3. Θερμότητα που εισάγεται στο θάλαμο λόγω ανανέωσης του αέρα</a:t>
            </a:r>
          </a:p>
        </p:txBody>
      </p:sp>
      <p:graphicFrame>
        <p:nvGraphicFramePr>
          <p:cNvPr id="91139" name="Object 7"/>
          <p:cNvGraphicFramePr>
            <a:graphicFrameLocks noGrp="1" noChangeAspect="1"/>
          </p:cNvGraphicFramePr>
          <p:nvPr>
            <p:ph/>
          </p:nvPr>
        </p:nvGraphicFramePr>
        <p:xfrm>
          <a:off x="3492500" y="1558925"/>
          <a:ext cx="2108200" cy="452438"/>
        </p:xfrm>
        <a:graphic>
          <a:graphicData uri="http://schemas.openxmlformats.org/presentationml/2006/ole">
            <mc:AlternateContent xmlns:mc="http://schemas.openxmlformats.org/markup-compatibility/2006">
              <mc:Choice xmlns:v="urn:schemas-microsoft-com:vml" Requires="v">
                <p:oleObj spid="_x0000_s9218" name="Εξίσωση" r:id="rId3" imgW="1066800" imgH="228600" progId="Equation.3">
                  <p:embed/>
                </p:oleObj>
              </mc:Choice>
              <mc:Fallback>
                <p:oleObj name="Εξίσωση" r:id="rId3" imgW="1066800" imgH="228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00" y="1558925"/>
                        <a:ext cx="2108200" cy="452438"/>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1140" name="Text Box 8"/>
          <p:cNvSpPr txBox="1">
            <a:spLocks noChangeArrowheads="1"/>
          </p:cNvSpPr>
          <p:nvPr/>
        </p:nvSpPr>
        <p:spPr bwMode="auto">
          <a:xfrm>
            <a:off x="0" y="2420938"/>
            <a:ext cx="8964613"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buFontTx/>
              <a:buNone/>
            </a:pPr>
            <a:r>
              <a:rPr lang="el-GR" altLang="el-GR" sz="2400">
                <a:latin typeface="Comic Sans MS" pitchFamily="66" charset="0"/>
              </a:rPr>
              <a:t>Όπου:</a:t>
            </a:r>
          </a:p>
          <a:p>
            <a:pPr eaLnBrk="1" hangingPunct="1">
              <a:spcBef>
                <a:spcPct val="50000"/>
              </a:spcBef>
              <a:buClrTx/>
              <a:buSzTx/>
              <a:buFontTx/>
              <a:buNone/>
            </a:pPr>
            <a:r>
              <a:rPr lang="en-GB" altLang="el-GR" sz="2400" b="1">
                <a:solidFill>
                  <a:srgbClr val="99FF33"/>
                </a:solidFill>
                <a:latin typeface="Comic Sans MS" pitchFamily="66" charset="0"/>
              </a:rPr>
              <a:t>Q</a:t>
            </a:r>
            <a:r>
              <a:rPr lang="en-GB" altLang="el-GR" sz="2400" b="1" baseline="-25000">
                <a:solidFill>
                  <a:srgbClr val="99FF33"/>
                </a:solidFill>
                <a:latin typeface="Comic Sans MS" pitchFamily="66" charset="0"/>
              </a:rPr>
              <a:t>c</a:t>
            </a:r>
            <a:r>
              <a:rPr lang="en-GB" altLang="el-GR" sz="2400">
                <a:latin typeface="Comic Sans MS" pitchFamily="66" charset="0"/>
              </a:rPr>
              <a:t> = </a:t>
            </a:r>
            <a:r>
              <a:rPr lang="el-GR" altLang="el-GR" sz="2400">
                <a:latin typeface="Comic Sans MS" pitchFamily="66" charset="0"/>
              </a:rPr>
              <a:t>το ποσό θερμότητας (</a:t>
            </a:r>
            <a:r>
              <a:rPr lang="en-GB" altLang="el-GR" sz="2400">
                <a:latin typeface="Comic Sans MS" pitchFamily="66" charset="0"/>
              </a:rPr>
              <a:t>Kcal</a:t>
            </a:r>
            <a:r>
              <a:rPr lang="el-GR" altLang="el-GR" sz="2400">
                <a:latin typeface="Comic Sans MS" pitchFamily="66" charset="0"/>
              </a:rPr>
              <a:t>/24</a:t>
            </a:r>
            <a:r>
              <a:rPr lang="en-GB" altLang="el-GR" sz="2400">
                <a:latin typeface="Comic Sans MS" pitchFamily="66" charset="0"/>
              </a:rPr>
              <a:t>h)</a:t>
            </a:r>
            <a:endParaRPr lang="el-GR" altLang="el-GR" sz="2400">
              <a:latin typeface="Comic Sans MS" pitchFamily="66" charset="0"/>
            </a:endParaRPr>
          </a:p>
          <a:p>
            <a:pPr eaLnBrk="1" hangingPunct="1">
              <a:spcBef>
                <a:spcPct val="50000"/>
              </a:spcBef>
              <a:buClrTx/>
              <a:buSzTx/>
              <a:buFontTx/>
              <a:buNone/>
            </a:pPr>
            <a:r>
              <a:rPr lang="en-GB" altLang="el-GR" sz="2400" b="1">
                <a:solidFill>
                  <a:srgbClr val="99FF33"/>
                </a:solidFill>
                <a:latin typeface="Comic Sans MS" pitchFamily="66" charset="0"/>
              </a:rPr>
              <a:t>V </a:t>
            </a:r>
            <a:r>
              <a:rPr lang="en-GB" altLang="el-GR" sz="2400" b="1">
                <a:latin typeface="Comic Sans MS" pitchFamily="66" charset="0"/>
              </a:rPr>
              <a:t>= </a:t>
            </a:r>
            <a:r>
              <a:rPr lang="el-GR" altLang="el-GR" sz="2400">
                <a:latin typeface="Comic Sans MS" pitchFamily="66" charset="0"/>
              </a:rPr>
              <a:t>ο όγκος του θαλάμου (</a:t>
            </a:r>
            <a:r>
              <a:rPr lang="en-GB" altLang="el-GR" sz="2400">
                <a:latin typeface="Comic Sans MS" pitchFamily="66" charset="0"/>
              </a:rPr>
              <a:t>m</a:t>
            </a:r>
            <a:r>
              <a:rPr lang="en-GB" altLang="el-GR" sz="2400" baseline="30000">
                <a:latin typeface="Comic Sans MS" pitchFamily="66" charset="0"/>
              </a:rPr>
              <a:t>3</a:t>
            </a:r>
            <a:r>
              <a:rPr lang="en-GB" altLang="el-GR" sz="2400">
                <a:latin typeface="Comic Sans MS" pitchFamily="66" charset="0"/>
              </a:rPr>
              <a:t>)</a:t>
            </a:r>
            <a:endParaRPr lang="el-GR" altLang="el-GR" sz="2400">
              <a:latin typeface="Comic Sans MS" pitchFamily="66" charset="0"/>
            </a:endParaRPr>
          </a:p>
          <a:p>
            <a:pPr eaLnBrk="1" hangingPunct="1">
              <a:spcBef>
                <a:spcPct val="50000"/>
              </a:spcBef>
              <a:buClrTx/>
              <a:buSzTx/>
              <a:buFontTx/>
              <a:buNone/>
            </a:pPr>
            <a:r>
              <a:rPr lang="en-GB" altLang="el-GR" sz="2400" b="1">
                <a:solidFill>
                  <a:srgbClr val="99FF33"/>
                </a:solidFill>
                <a:latin typeface="Comic Sans MS" pitchFamily="66" charset="0"/>
              </a:rPr>
              <a:t>q </a:t>
            </a:r>
            <a:r>
              <a:rPr lang="en-GB" altLang="el-GR" sz="2400">
                <a:latin typeface="Comic Sans MS" pitchFamily="66" charset="0"/>
              </a:rPr>
              <a:t>= </a:t>
            </a:r>
            <a:r>
              <a:rPr lang="el-GR" altLang="el-GR" sz="2400">
                <a:latin typeface="Comic Sans MS" pitchFamily="66" charset="0"/>
              </a:rPr>
              <a:t>η αποδιδόμενη θερμότητα από κάθε </a:t>
            </a:r>
            <a:r>
              <a:rPr lang="en-GB" altLang="el-GR" sz="2400">
                <a:latin typeface="Comic Sans MS" pitchFamily="66" charset="0"/>
              </a:rPr>
              <a:t>m</a:t>
            </a:r>
            <a:r>
              <a:rPr lang="en-GB" altLang="el-GR" sz="2400" baseline="30000">
                <a:latin typeface="Comic Sans MS" pitchFamily="66" charset="0"/>
              </a:rPr>
              <a:t>3</a:t>
            </a:r>
            <a:r>
              <a:rPr lang="en-GB" altLang="el-GR" sz="2400">
                <a:latin typeface="Comic Sans MS" pitchFamily="66" charset="0"/>
              </a:rPr>
              <a:t> </a:t>
            </a:r>
            <a:r>
              <a:rPr lang="el-GR" altLang="el-GR" sz="2400">
                <a:latin typeface="Comic Sans MS" pitchFamily="66" charset="0"/>
              </a:rPr>
              <a:t>αέρα (</a:t>
            </a:r>
            <a:r>
              <a:rPr lang="el-GR" altLang="el-GR" sz="2400" i="1">
                <a:latin typeface="Comic Sans MS" pitchFamily="66" charset="0"/>
              </a:rPr>
              <a:t>από πίνακα</a:t>
            </a:r>
            <a:r>
              <a:rPr lang="el-GR" altLang="el-GR" sz="2400">
                <a:latin typeface="Comic Sans MS" pitchFamily="66" charset="0"/>
              </a:rPr>
              <a:t>) </a:t>
            </a:r>
          </a:p>
          <a:p>
            <a:pPr eaLnBrk="1" hangingPunct="1">
              <a:spcBef>
                <a:spcPct val="50000"/>
              </a:spcBef>
              <a:buClrTx/>
              <a:buSzTx/>
              <a:buFontTx/>
              <a:buNone/>
            </a:pPr>
            <a:r>
              <a:rPr lang="en-GB" altLang="el-GR" sz="2400" b="1">
                <a:solidFill>
                  <a:srgbClr val="99FF33"/>
                </a:solidFill>
                <a:latin typeface="Comic Sans MS" pitchFamily="66" charset="0"/>
              </a:rPr>
              <a:t>N</a:t>
            </a:r>
            <a:r>
              <a:rPr lang="en-GB" altLang="el-GR" sz="2400" b="1" baseline="-25000">
                <a:solidFill>
                  <a:srgbClr val="99FF33"/>
                </a:solidFill>
                <a:latin typeface="Comic Sans MS" pitchFamily="66" charset="0"/>
              </a:rPr>
              <a:t>vent</a:t>
            </a:r>
            <a:r>
              <a:rPr lang="en-GB" altLang="el-GR" sz="2400" b="1">
                <a:solidFill>
                  <a:srgbClr val="99FF33"/>
                </a:solidFill>
                <a:latin typeface="Comic Sans MS" pitchFamily="66" charset="0"/>
              </a:rPr>
              <a:t> </a:t>
            </a:r>
            <a:r>
              <a:rPr lang="en-GB" altLang="el-GR" sz="2400">
                <a:latin typeface="Comic Sans MS" pitchFamily="66" charset="0"/>
              </a:rPr>
              <a:t> = </a:t>
            </a:r>
            <a:r>
              <a:rPr lang="el-GR" altLang="el-GR" sz="2400">
                <a:latin typeface="Comic Sans MS" pitchFamily="66" charset="0"/>
              </a:rPr>
              <a:t>ο ρυθμός ανανέωσης του αέρα ανά 24ωρο (</a:t>
            </a:r>
            <a:r>
              <a:rPr lang="el-GR" altLang="el-GR" sz="2400" i="1">
                <a:latin typeface="Comic Sans MS" pitchFamily="66" charset="0"/>
              </a:rPr>
              <a:t>από πίνακα)</a:t>
            </a:r>
            <a:endParaRPr lang="el-GR" altLang="el-GR" sz="2400">
              <a:solidFill>
                <a:srgbClr val="99FF33"/>
              </a:solidFill>
              <a:latin typeface="Comic Sans MS" pitchFamily="66" charset="0"/>
            </a:endParaRPr>
          </a:p>
        </p:txBody>
      </p:sp>
    </p:spTree>
    <p:extLst>
      <p:ext uri="{BB962C8B-B14F-4D97-AF65-F5344CB8AC3E}">
        <p14:creationId xmlns:p14="http://schemas.microsoft.com/office/powerpoint/2010/main" val="20696425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6"/>
          <p:cNvSpPr txBox="1">
            <a:spLocks noChangeArrowheads="1"/>
          </p:cNvSpPr>
          <p:nvPr/>
        </p:nvSpPr>
        <p:spPr bwMode="auto">
          <a:xfrm>
            <a:off x="755650" y="981075"/>
            <a:ext cx="73453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400" b="1">
                <a:solidFill>
                  <a:srgbClr val="FFFF00"/>
                </a:solidFill>
                <a:latin typeface="Comic Sans MS" pitchFamily="66" charset="0"/>
              </a:rPr>
              <a:t>Ο ρόλος της θερμοκρασίας στη μείωση των μεταβολικών δραστηριοτήτων</a:t>
            </a:r>
          </a:p>
        </p:txBody>
      </p:sp>
      <p:sp>
        <p:nvSpPr>
          <p:cNvPr id="8195" name="Text Box 7"/>
          <p:cNvSpPr txBox="1">
            <a:spLocks noChangeArrowheads="1"/>
          </p:cNvSpPr>
          <p:nvPr/>
        </p:nvSpPr>
        <p:spPr bwMode="auto">
          <a:xfrm>
            <a:off x="468313" y="2133600"/>
            <a:ext cx="8064500" cy="4154488"/>
          </a:xfrm>
          <a:prstGeom prst="rect">
            <a:avLst/>
          </a:prstGeom>
          <a:ln/>
        </p:spPr>
        <p:style>
          <a:lnRef idx="3">
            <a:schemeClr val="lt1"/>
          </a:lnRef>
          <a:fillRef idx="1">
            <a:schemeClr val="accent2"/>
          </a:fillRef>
          <a:effectRef idx="1">
            <a:schemeClr val="accent2"/>
          </a:effectRef>
          <a:fontRef idx="minor">
            <a:schemeClr val="lt1"/>
          </a:fontRef>
        </p:style>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buFontTx/>
              <a:buNone/>
              <a:defRPr/>
            </a:pPr>
            <a:r>
              <a:rPr lang="el-GR" altLang="el-GR" sz="2400" dirty="0" smtClean="0">
                <a:latin typeface="Comic Sans MS" pitchFamily="66" charset="0"/>
              </a:rPr>
              <a:t>Ένα μέρος από την ενέργεια που παράγεται με την αναπνοή χρειάζεται για τις μεταβολικές αντιδράσεις (για να διατηρηθούν τα κύτταρα σε ζωή), ενώ το </a:t>
            </a:r>
            <a:r>
              <a:rPr lang="el-GR" altLang="el-GR" sz="2400" b="1" dirty="0" smtClean="0">
                <a:solidFill>
                  <a:srgbClr val="99FF33"/>
                </a:solidFill>
                <a:latin typeface="Comic Sans MS" pitchFamily="66" charset="0"/>
              </a:rPr>
              <a:t>υπόλοιπο της ενέργειας, απελευθερώνεται στο περιβάλλον υπό μορφή θερμότητας (θερμότητα αναπνοής).</a:t>
            </a:r>
            <a:r>
              <a:rPr lang="el-GR" altLang="el-GR" sz="2400" dirty="0" smtClean="0">
                <a:latin typeface="Comic Sans MS" pitchFamily="66" charset="0"/>
              </a:rPr>
              <a:t> Το μέγεθος της θερμότητας αναπνοής, </a:t>
            </a:r>
            <a:r>
              <a:rPr lang="el-GR" altLang="el-GR" sz="2400" b="1" dirty="0" smtClean="0">
                <a:solidFill>
                  <a:srgbClr val="99FF33"/>
                </a:solidFill>
                <a:latin typeface="Comic Sans MS" pitchFamily="66" charset="0"/>
              </a:rPr>
              <a:t>εξαρτάται από το είδος του προϊόντος, την ποικιλία, το στάδιο συλλεκτικής ωριμότητας, την ύπαρξη τυχόν τραυματισμένων ιστών, τη θερμοκρασία και άλλους παράγοντες</a:t>
            </a:r>
            <a:r>
              <a:rPr lang="el-GR" altLang="el-GR" sz="2400" dirty="0" smtClean="0">
                <a:latin typeface="Comic Sans MS" pitchFamily="66" charset="0"/>
              </a:rPr>
              <a:t>. Από τους παραπάνω παράγοντες, η θερμοκρασία είναι ο πιο σπουδαίος παράγοντας που επηρεάζει την αναπνοή </a:t>
            </a:r>
            <a:r>
              <a:rPr lang="en-GB" altLang="el-GR" sz="2400" dirty="0" smtClean="0">
                <a:latin typeface="Comic Sans MS" pitchFamily="66" charset="0"/>
              </a:rPr>
              <a:t>.</a:t>
            </a:r>
            <a:endParaRPr lang="el-GR" altLang="el-GR" sz="2400" dirty="0" smtClean="0">
              <a:latin typeface="Comic Sans MS" pitchFamily="66" charset="0"/>
            </a:endParaRPr>
          </a:p>
        </p:txBody>
      </p:sp>
    </p:spTree>
    <p:extLst>
      <p:ext uri="{BB962C8B-B14F-4D97-AF65-F5344CB8AC3E}">
        <p14:creationId xmlns:p14="http://schemas.microsoft.com/office/powerpoint/2010/main" val="195435094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6"/>
          <p:cNvSpPr txBox="1">
            <a:spLocks noChangeArrowheads="1"/>
          </p:cNvSpPr>
          <p:nvPr/>
        </p:nvSpPr>
        <p:spPr bwMode="auto">
          <a:xfrm>
            <a:off x="395288" y="908050"/>
            <a:ext cx="8497887" cy="396875"/>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lr>
                <a:schemeClr val="hlink"/>
              </a:buClr>
              <a:buSzPct val="120000"/>
              <a:buChar char="•"/>
              <a:defRPr sz="3200">
                <a:solidFill>
                  <a:schemeClr val="tx1"/>
                </a:solidFill>
                <a:latin typeface="Tahoma" pitchFamily="34" charset="0"/>
              </a:defRPr>
            </a:lvl1pPr>
            <a:lvl2pPr marL="800100" indent="-342900" eaLnBrk="0" hangingPunct="0">
              <a:spcBef>
                <a:spcPct val="20000"/>
              </a:spcBef>
              <a:buFont typeface="Tahoma" pitchFamily="34" charset="0"/>
              <a:buChar char="–"/>
              <a:defRPr sz="2800">
                <a:solidFill>
                  <a:schemeClr val="tx1"/>
                </a:solidFill>
                <a:latin typeface="Tahoma" pitchFamily="34" charset="0"/>
              </a:defRPr>
            </a:lvl2pPr>
            <a:lvl3pPr marL="1257300" indent="-342900" eaLnBrk="0" hangingPunct="0">
              <a:spcBef>
                <a:spcPct val="20000"/>
              </a:spcBef>
              <a:buClr>
                <a:schemeClr val="hlink"/>
              </a:buClr>
              <a:buSzPct val="120000"/>
              <a:buChar char="•"/>
              <a:defRPr sz="2400">
                <a:solidFill>
                  <a:schemeClr val="tx1"/>
                </a:solidFill>
                <a:latin typeface="Tahoma" pitchFamily="34" charset="0"/>
              </a:defRPr>
            </a:lvl3pPr>
            <a:lvl4pPr marL="1714500" indent="-342900" eaLnBrk="0" hangingPunct="0">
              <a:spcBef>
                <a:spcPct val="20000"/>
              </a:spcBef>
              <a:buFont typeface="Tahoma" pitchFamily="34" charset="0"/>
              <a:buChar char="–"/>
              <a:defRPr sz="2000">
                <a:solidFill>
                  <a:schemeClr val="tx1"/>
                </a:solidFill>
                <a:latin typeface="Tahoma" pitchFamily="34" charset="0"/>
              </a:defRPr>
            </a:lvl4pPr>
            <a:lvl5pPr marL="2171700" indent="-3429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6289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30861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5433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40005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
                <a:srgbClr val="99FF33"/>
              </a:buClr>
              <a:buSzTx/>
              <a:buFont typeface="Wingdings" pitchFamily="2" charset="2"/>
              <a:buNone/>
            </a:pPr>
            <a:r>
              <a:rPr lang="el-GR" altLang="el-GR" sz="2000" b="1">
                <a:solidFill>
                  <a:srgbClr val="000000"/>
                </a:solidFill>
                <a:latin typeface="Comic Sans MS" pitchFamily="66" charset="0"/>
              </a:rPr>
              <a:t>4</a:t>
            </a:r>
            <a:r>
              <a:rPr lang="en-GB" altLang="el-GR" sz="2000" b="1">
                <a:solidFill>
                  <a:srgbClr val="000000"/>
                </a:solidFill>
                <a:latin typeface="Comic Sans MS" pitchFamily="66" charset="0"/>
              </a:rPr>
              <a:t> (a)</a:t>
            </a:r>
            <a:r>
              <a:rPr lang="el-GR" altLang="el-GR" sz="2000" b="1">
                <a:solidFill>
                  <a:srgbClr val="000000"/>
                </a:solidFill>
                <a:latin typeface="Comic Sans MS" pitchFamily="66" charset="0"/>
              </a:rPr>
              <a:t>. Θερμότητα παράγεται λόγω στερεοποίησης (κατάψυξη)</a:t>
            </a:r>
          </a:p>
        </p:txBody>
      </p:sp>
      <p:graphicFrame>
        <p:nvGraphicFramePr>
          <p:cNvPr id="92163" name="Object 7"/>
          <p:cNvGraphicFramePr>
            <a:graphicFrameLocks noGrp="1" noChangeAspect="1"/>
          </p:cNvGraphicFramePr>
          <p:nvPr>
            <p:ph sz="half" idx="1"/>
          </p:nvPr>
        </p:nvGraphicFramePr>
        <p:xfrm>
          <a:off x="3563938" y="1700213"/>
          <a:ext cx="1727200" cy="457200"/>
        </p:xfrm>
        <a:graphic>
          <a:graphicData uri="http://schemas.openxmlformats.org/presentationml/2006/ole">
            <mc:AlternateContent xmlns:mc="http://schemas.openxmlformats.org/markup-compatibility/2006">
              <mc:Choice xmlns:v="urn:schemas-microsoft-com:vml" Requires="v">
                <p:oleObj spid="_x0000_s10242" name="Εξίσωση" r:id="rId3" imgW="863225" imgH="228501" progId="Equation.3">
                  <p:embed/>
                </p:oleObj>
              </mc:Choice>
              <mc:Fallback>
                <p:oleObj name="Εξίσωση" r:id="rId3" imgW="863225" imgH="228501"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938" y="1700213"/>
                        <a:ext cx="1727200" cy="4572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164" name="Text Box 8"/>
          <p:cNvSpPr txBox="1">
            <a:spLocks noChangeArrowheads="1"/>
          </p:cNvSpPr>
          <p:nvPr/>
        </p:nvSpPr>
        <p:spPr bwMode="auto">
          <a:xfrm>
            <a:off x="0" y="2349500"/>
            <a:ext cx="8964613" cy="2465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buFontTx/>
              <a:buNone/>
            </a:pPr>
            <a:r>
              <a:rPr lang="el-GR" altLang="el-GR" sz="2400">
                <a:latin typeface="Comic Sans MS" pitchFamily="66" charset="0"/>
              </a:rPr>
              <a:t>Όπου:</a:t>
            </a:r>
          </a:p>
          <a:p>
            <a:pPr eaLnBrk="1" hangingPunct="1">
              <a:spcBef>
                <a:spcPct val="50000"/>
              </a:spcBef>
              <a:buClrTx/>
              <a:buSzTx/>
              <a:buFontTx/>
              <a:buNone/>
            </a:pPr>
            <a:r>
              <a:rPr lang="en-GB" altLang="el-GR" sz="2400" b="1">
                <a:solidFill>
                  <a:srgbClr val="99FF33"/>
                </a:solidFill>
                <a:latin typeface="Comic Sans MS" pitchFamily="66" charset="0"/>
              </a:rPr>
              <a:t>Q</a:t>
            </a:r>
            <a:r>
              <a:rPr lang="en-GB" altLang="el-GR" sz="2400" b="1" baseline="-25000">
                <a:solidFill>
                  <a:srgbClr val="99FF33"/>
                </a:solidFill>
                <a:latin typeface="Comic Sans MS" pitchFamily="66" charset="0"/>
              </a:rPr>
              <a:t>d1</a:t>
            </a:r>
            <a:r>
              <a:rPr lang="en-GB" altLang="el-GR" sz="2400">
                <a:latin typeface="Comic Sans MS" pitchFamily="66" charset="0"/>
              </a:rPr>
              <a:t> = </a:t>
            </a:r>
            <a:r>
              <a:rPr lang="el-GR" altLang="el-GR" sz="2400">
                <a:latin typeface="Comic Sans MS" pitchFamily="66" charset="0"/>
              </a:rPr>
              <a:t>το ποσό θερμότητας (</a:t>
            </a:r>
            <a:r>
              <a:rPr lang="en-GB" altLang="el-GR" sz="2400">
                <a:latin typeface="Comic Sans MS" pitchFamily="66" charset="0"/>
              </a:rPr>
              <a:t>Kcal</a:t>
            </a:r>
            <a:r>
              <a:rPr lang="el-GR" altLang="el-GR" sz="2400">
                <a:latin typeface="Comic Sans MS" pitchFamily="66" charset="0"/>
              </a:rPr>
              <a:t>/24</a:t>
            </a:r>
            <a:r>
              <a:rPr lang="en-GB" altLang="el-GR" sz="2400">
                <a:latin typeface="Comic Sans MS" pitchFamily="66" charset="0"/>
              </a:rPr>
              <a:t>h)</a:t>
            </a:r>
            <a:endParaRPr lang="el-GR" altLang="el-GR" sz="2400">
              <a:latin typeface="Comic Sans MS" pitchFamily="66" charset="0"/>
            </a:endParaRPr>
          </a:p>
          <a:p>
            <a:pPr eaLnBrk="1" hangingPunct="1">
              <a:spcBef>
                <a:spcPct val="50000"/>
              </a:spcBef>
              <a:buClrTx/>
              <a:buSzTx/>
              <a:buFontTx/>
              <a:buNone/>
            </a:pPr>
            <a:r>
              <a:rPr lang="en-GB" altLang="el-GR" sz="2400" b="1">
                <a:solidFill>
                  <a:srgbClr val="99FF33"/>
                </a:solidFill>
                <a:latin typeface="Comic Sans MS" pitchFamily="66" charset="0"/>
              </a:rPr>
              <a:t>M </a:t>
            </a:r>
            <a:r>
              <a:rPr lang="en-GB" altLang="el-GR" sz="2400" b="1">
                <a:latin typeface="Comic Sans MS" pitchFamily="66" charset="0"/>
              </a:rPr>
              <a:t>= </a:t>
            </a:r>
            <a:r>
              <a:rPr lang="el-GR" altLang="el-GR" sz="2400">
                <a:latin typeface="Comic Sans MS" pitchFamily="66" charset="0"/>
              </a:rPr>
              <a:t>η μάζα του καταψυχόμενου προϊόντος ανά 24ωρο (</a:t>
            </a:r>
            <a:r>
              <a:rPr lang="en-GB" altLang="el-GR" sz="2400">
                <a:latin typeface="Comic Sans MS" pitchFamily="66" charset="0"/>
              </a:rPr>
              <a:t>kg)</a:t>
            </a:r>
            <a:r>
              <a:rPr lang="el-GR" altLang="el-GR" sz="2400">
                <a:latin typeface="Comic Sans MS" pitchFamily="66" charset="0"/>
              </a:rPr>
              <a:t> </a:t>
            </a:r>
            <a:endParaRPr lang="en-GB" altLang="el-GR" sz="2400">
              <a:latin typeface="Comic Sans MS" pitchFamily="66" charset="0"/>
            </a:endParaRPr>
          </a:p>
          <a:p>
            <a:pPr eaLnBrk="1" hangingPunct="1">
              <a:spcBef>
                <a:spcPct val="50000"/>
              </a:spcBef>
              <a:buClrTx/>
              <a:buSzTx/>
              <a:buFontTx/>
              <a:buNone/>
            </a:pPr>
            <a:r>
              <a:rPr lang="en-GB" altLang="el-GR" sz="2400" b="1">
                <a:solidFill>
                  <a:srgbClr val="99FF33"/>
                </a:solidFill>
                <a:latin typeface="Comic Sans MS" pitchFamily="66" charset="0"/>
              </a:rPr>
              <a:t>C</a:t>
            </a:r>
            <a:r>
              <a:rPr lang="en-GB" altLang="el-GR" sz="2400" b="1" baseline="-25000">
                <a:solidFill>
                  <a:srgbClr val="99FF33"/>
                </a:solidFill>
                <a:latin typeface="Comic Sans MS" pitchFamily="66" charset="0"/>
              </a:rPr>
              <a:t>st</a:t>
            </a:r>
            <a:r>
              <a:rPr lang="en-GB" altLang="el-GR" sz="2400" b="1">
                <a:solidFill>
                  <a:srgbClr val="99FF33"/>
                </a:solidFill>
                <a:latin typeface="Comic Sans MS" pitchFamily="66" charset="0"/>
              </a:rPr>
              <a:t> </a:t>
            </a:r>
            <a:r>
              <a:rPr lang="en-GB" altLang="el-GR" sz="2400">
                <a:latin typeface="Comic Sans MS" pitchFamily="66" charset="0"/>
              </a:rPr>
              <a:t>= </a:t>
            </a:r>
            <a:r>
              <a:rPr lang="el-GR" altLang="el-GR" sz="2400">
                <a:latin typeface="Comic Sans MS" pitchFamily="66" charset="0"/>
              </a:rPr>
              <a:t>η λανθάνουσα θερμότητα στερεοποίησης (κατάψυξης) (</a:t>
            </a:r>
            <a:r>
              <a:rPr lang="en-GB" altLang="el-GR" sz="2400">
                <a:latin typeface="Comic Sans MS" pitchFamily="66" charset="0"/>
              </a:rPr>
              <a:t>kcal/kg) </a:t>
            </a:r>
            <a:r>
              <a:rPr lang="el-GR" altLang="el-GR" sz="2400" i="1">
                <a:latin typeface="Comic Sans MS" pitchFamily="66" charset="0"/>
              </a:rPr>
              <a:t>από πίνακα</a:t>
            </a:r>
            <a:endParaRPr lang="el-GR" altLang="el-GR" sz="2400">
              <a:latin typeface="Comic Sans MS" pitchFamily="66" charset="0"/>
            </a:endParaRPr>
          </a:p>
        </p:txBody>
      </p:sp>
      <p:sp>
        <p:nvSpPr>
          <p:cNvPr id="92165" name="Text Box 9"/>
          <p:cNvSpPr txBox="1">
            <a:spLocks noChangeArrowheads="1"/>
          </p:cNvSpPr>
          <p:nvPr/>
        </p:nvSpPr>
        <p:spPr bwMode="auto">
          <a:xfrm>
            <a:off x="0" y="5084763"/>
            <a:ext cx="9144000" cy="1373187"/>
          </a:xfrm>
          <a:prstGeom prst="rect">
            <a:avLst/>
          </a:prstGeom>
          <a:gradFill rotWithShape="1">
            <a:gsLst>
              <a:gs pos="0">
                <a:srgbClr val="FFFF00"/>
              </a:gs>
              <a:gs pos="100000">
                <a:schemeClr val="accent1"/>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800">
                <a:solidFill>
                  <a:srgbClr val="000000"/>
                </a:solidFill>
                <a:latin typeface="Comic Sans MS" pitchFamily="66" charset="0"/>
              </a:rPr>
              <a:t>Το προϊόν όμως μετά τη στερεοποίηση του υφίσταται περεταίρω ψύξη που συνεπάγεται μια ακόμη αύξηση του ψυκτικού φορτίου που υπολογίζεται από τον τύπο:</a:t>
            </a:r>
            <a:endParaRPr lang="el-GR" altLang="el-GR" sz="2800">
              <a:solidFill>
                <a:srgbClr val="FF0000"/>
              </a:solidFill>
              <a:latin typeface="Comic Sans MS" pitchFamily="66" charset="0"/>
            </a:endParaRPr>
          </a:p>
        </p:txBody>
      </p:sp>
    </p:spTree>
    <p:extLst>
      <p:ext uri="{BB962C8B-B14F-4D97-AF65-F5344CB8AC3E}">
        <p14:creationId xmlns:p14="http://schemas.microsoft.com/office/powerpoint/2010/main" val="235418622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2"/>
          <p:cNvSpPr txBox="1">
            <a:spLocks noChangeArrowheads="1"/>
          </p:cNvSpPr>
          <p:nvPr/>
        </p:nvSpPr>
        <p:spPr bwMode="auto">
          <a:xfrm>
            <a:off x="395288" y="908050"/>
            <a:ext cx="8497887" cy="396875"/>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lr>
                <a:schemeClr val="hlink"/>
              </a:buClr>
              <a:buSzPct val="120000"/>
              <a:buChar char="•"/>
              <a:defRPr sz="3200">
                <a:solidFill>
                  <a:schemeClr val="tx1"/>
                </a:solidFill>
                <a:latin typeface="Tahoma" pitchFamily="34" charset="0"/>
              </a:defRPr>
            </a:lvl1pPr>
            <a:lvl2pPr marL="800100" indent="-342900" eaLnBrk="0" hangingPunct="0">
              <a:spcBef>
                <a:spcPct val="20000"/>
              </a:spcBef>
              <a:buFont typeface="Tahoma" pitchFamily="34" charset="0"/>
              <a:buChar char="–"/>
              <a:defRPr sz="2800">
                <a:solidFill>
                  <a:schemeClr val="tx1"/>
                </a:solidFill>
                <a:latin typeface="Tahoma" pitchFamily="34" charset="0"/>
              </a:defRPr>
            </a:lvl2pPr>
            <a:lvl3pPr marL="1257300" indent="-342900" eaLnBrk="0" hangingPunct="0">
              <a:spcBef>
                <a:spcPct val="20000"/>
              </a:spcBef>
              <a:buClr>
                <a:schemeClr val="hlink"/>
              </a:buClr>
              <a:buSzPct val="120000"/>
              <a:buChar char="•"/>
              <a:defRPr sz="2400">
                <a:solidFill>
                  <a:schemeClr val="tx1"/>
                </a:solidFill>
                <a:latin typeface="Tahoma" pitchFamily="34" charset="0"/>
              </a:defRPr>
            </a:lvl3pPr>
            <a:lvl4pPr marL="1714500" indent="-342900" eaLnBrk="0" hangingPunct="0">
              <a:spcBef>
                <a:spcPct val="20000"/>
              </a:spcBef>
              <a:buFont typeface="Tahoma" pitchFamily="34" charset="0"/>
              <a:buChar char="–"/>
              <a:defRPr sz="2000">
                <a:solidFill>
                  <a:schemeClr val="tx1"/>
                </a:solidFill>
                <a:latin typeface="Tahoma" pitchFamily="34" charset="0"/>
              </a:defRPr>
            </a:lvl4pPr>
            <a:lvl5pPr marL="2171700" indent="-3429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6289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30861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5433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40005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
                <a:srgbClr val="99FF33"/>
              </a:buClr>
              <a:buSzTx/>
              <a:buFont typeface="Wingdings" pitchFamily="2" charset="2"/>
              <a:buNone/>
            </a:pPr>
            <a:r>
              <a:rPr lang="el-GR" altLang="el-GR" sz="2000" b="1">
                <a:solidFill>
                  <a:srgbClr val="000000"/>
                </a:solidFill>
                <a:latin typeface="Comic Sans MS" pitchFamily="66" charset="0"/>
              </a:rPr>
              <a:t>4</a:t>
            </a:r>
            <a:r>
              <a:rPr lang="en-GB" altLang="el-GR" sz="2000" b="1">
                <a:solidFill>
                  <a:srgbClr val="000000"/>
                </a:solidFill>
                <a:latin typeface="Comic Sans MS" pitchFamily="66" charset="0"/>
              </a:rPr>
              <a:t> (b)</a:t>
            </a:r>
            <a:r>
              <a:rPr lang="el-GR" altLang="el-GR" sz="2000" b="1">
                <a:solidFill>
                  <a:srgbClr val="000000"/>
                </a:solidFill>
                <a:latin typeface="Comic Sans MS" pitchFamily="66" charset="0"/>
              </a:rPr>
              <a:t>. Θερμότητα παράγεται λόγω στερεοποίησης (κατάψυξη)</a:t>
            </a:r>
          </a:p>
        </p:txBody>
      </p:sp>
      <p:graphicFrame>
        <p:nvGraphicFramePr>
          <p:cNvPr id="93187" name="Object 6"/>
          <p:cNvGraphicFramePr>
            <a:graphicFrameLocks noGrp="1" noChangeAspect="1"/>
          </p:cNvGraphicFramePr>
          <p:nvPr>
            <p:ph sz="half" idx="2"/>
          </p:nvPr>
        </p:nvGraphicFramePr>
        <p:xfrm>
          <a:off x="3059113" y="1700213"/>
          <a:ext cx="2536825" cy="457200"/>
        </p:xfrm>
        <a:graphic>
          <a:graphicData uri="http://schemas.openxmlformats.org/presentationml/2006/ole">
            <mc:AlternateContent xmlns:mc="http://schemas.openxmlformats.org/markup-compatibility/2006">
              <mc:Choice xmlns:v="urn:schemas-microsoft-com:vml" Requires="v">
                <p:oleObj spid="_x0000_s11266" name="Εξίσωση" r:id="rId3" imgW="1270000" imgH="228600" progId="Equation.3">
                  <p:embed/>
                </p:oleObj>
              </mc:Choice>
              <mc:Fallback>
                <p:oleObj name="Εξίσωση" r:id="rId3" imgW="1270000" imgH="228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113" y="1700213"/>
                        <a:ext cx="2536825" cy="4572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3188" name="Text Box 7"/>
          <p:cNvSpPr txBox="1">
            <a:spLocks noChangeArrowheads="1"/>
          </p:cNvSpPr>
          <p:nvPr/>
        </p:nvSpPr>
        <p:spPr bwMode="auto">
          <a:xfrm>
            <a:off x="0" y="1989138"/>
            <a:ext cx="8964613"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buFontTx/>
              <a:buNone/>
            </a:pPr>
            <a:r>
              <a:rPr lang="el-GR" altLang="el-GR" sz="2000">
                <a:latin typeface="Comic Sans MS" pitchFamily="66" charset="0"/>
              </a:rPr>
              <a:t>Όπου:</a:t>
            </a:r>
          </a:p>
          <a:p>
            <a:pPr eaLnBrk="1" hangingPunct="1">
              <a:spcBef>
                <a:spcPct val="50000"/>
              </a:spcBef>
              <a:buClrTx/>
              <a:buSzTx/>
              <a:buFontTx/>
              <a:buNone/>
            </a:pPr>
            <a:r>
              <a:rPr lang="en-GB" altLang="el-GR" sz="2000" b="1">
                <a:solidFill>
                  <a:srgbClr val="99FF33"/>
                </a:solidFill>
                <a:latin typeface="Comic Sans MS" pitchFamily="66" charset="0"/>
              </a:rPr>
              <a:t>Q</a:t>
            </a:r>
            <a:r>
              <a:rPr lang="en-GB" altLang="el-GR" sz="2000" b="1" baseline="-25000">
                <a:solidFill>
                  <a:srgbClr val="99FF33"/>
                </a:solidFill>
                <a:latin typeface="Comic Sans MS" pitchFamily="66" charset="0"/>
              </a:rPr>
              <a:t>d</a:t>
            </a:r>
            <a:r>
              <a:rPr lang="el-GR" altLang="el-GR" sz="2000" b="1" baseline="-25000">
                <a:solidFill>
                  <a:srgbClr val="99FF33"/>
                </a:solidFill>
                <a:latin typeface="Comic Sans MS" pitchFamily="66" charset="0"/>
              </a:rPr>
              <a:t>2</a:t>
            </a:r>
            <a:r>
              <a:rPr lang="en-GB" altLang="el-GR" sz="2000">
                <a:latin typeface="Comic Sans MS" pitchFamily="66" charset="0"/>
              </a:rPr>
              <a:t> = </a:t>
            </a:r>
            <a:r>
              <a:rPr lang="el-GR" altLang="el-GR" sz="2000">
                <a:latin typeface="Comic Sans MS" pitchFamily="66" charset="0"/>
              </a:rPr>
              <a:t>η θερμότητα καταψύξεως (</a:t>
            </a:r>
            <a:r>
              <a:rPr lang="en-GB" altLang="el-GR" sz="2000">
                <a:latin typeface="Comic Sans MS" pitchFamily="66" charset="0"/>
              </a:rPr>
              <a:t>Kcal</a:t>
            </a:r>
            <a:r>
              <a:rPr lang="el-GR" altLang="el-GR" sz="2000">
                <a:latin typeface="Comic Sans MS" pitchFamily="66" charset="0"/>
              </a:rPr>
              <a:t>/24</a:t>
            </a:r>
            <a:r>
              <a:rPr lang="en-GB" altLang="el-GR" sz="2000">
                <a:latin typeface="Comic Sans MS" pitchFamily="66" charset="0"/>
              </a:rPr>
              <a:t>h)</a:t>
            </a:r>
            <a:endParaRPr lang="el-GR" altLang="el-GR" sz="2000">
              <a:latin typeface="Comic Sans MS" pitchFamily="66" charset="0"/>
            </a:endParaRPr>
          </a:p>
          <a:p>
            <a:pPr eaLnBrk="1" hangingPunct="1">
              <a:spcBef>
                <a:spcPct val="50000"/>
              </a:spcBef>
              <a:buClrTx/>
              <a:buSzTx/>
              <a:buFontTx/>
              <a:buNone/>
            </a:pPr>
            <a:r>
              <a:rPr lang="en-GB" altLang="el-GR" sz="2000" b="1">
                <a:solidFill>
                  <a:srgbClr val="99FF33"/>
                </a:solidFill>
                <a:latin typeface="Comic Sans MS" pitchFamily="66" charset="0"/>
              </a:rPr>
              <a:t>M </a:t>
            </a:r>
            <a:r>
              <a:rPr lang="en-GB" altLang="el-GR" sz="2000" b="1">
                <a:latin typeface="Comic Sans MS" pitchFamily="66" charset="0"/>
              </a:rPr>
              <a:t>= </a:t>
            </a:r>
            <a:r>
              <a:rPr lang="el-GR" altLang="el-GR" sz="2000">
                <a:latin typeface="Comic Sans MS" pitchFamily="66" charset="0"/>
              </a:rPr>
              <a:t>η μάζα του καταψυχόμενου προϊόντος ανά 24ωρο (</a:t>
            </a:r>
            <a:r>
              <a:rPr lang="en-GB" altLang="el-GR" sz="2000">
                <a:latin typeface="Comic Sans MS" pitchFamily="66" charset="0"/>
              </a:rPr>
              <a:t>kg)</a:t>
            </a:r>
            <a:r>
              <a:rPr lang="el-GR" altLang="el-GR" sz="2000">
                <a:latin typeface="Comic Sans MS" pitchFamily="66" charset="0"/>
              </a:rPr>
              <a:t> </a:t>
            </a:r>
            <a:endParaRPr lang="en-GB" altLang="el-GR" sz="2000">
              <a:latin typeface="Comic Sans MS" pitchFamily="66" charset="0"/>
            </a:endParaRPr>
          </a:p>
          <a:p>
            <a:pPr eaLnBrk="1" hangingPunct="1">
              <a:spcBef>
                <a:spcPct val="50000"/>
              </a:spcBef>
              <a:buClrTx/>
              <a:buSzTx/>
              <a:buFontTx/>
              <a:buNone/>
            </a:pPr>
            <a:r>
              <a:rPr lang="el-GR" altLang="el-GR" sz="2000" b="1">
                <a:solidFill>
                  <a:srgbClr val="99FF33"/>
                </a:solidFill>
                <a:latin typeface="Comic Sans MS" pitchFamily="66" charset="0"/>
              </a:rPr>
              <a:t>ΔΤ</a:t>
            </a:r>
            <a:r>
              <a:rPr lang="el-GR" altLang="el-GR" sz="2000">
                <a:latin typeface="Comic Sans MS" pitchFamily="66" charset="0"/>
              </a:rPr>
              <a:t> = η διαφορά θερμοκρασίας στερεοποίησης από τη θερμοκρασία κατάψυξης </a:t>
            </a:r>
            <a:r>
              <a:rPr lang="en-GB" altLang="el-GR" sz="2000">
                <a:latin typeface="Comic Sans MS" pitchFamily="66" charset="0"/>
              </a:rPr>
              <a:t>(</a:t>
            </a:r>
            <a:r>
              <a:rPr lang="el-GR" altLang="el-GR" sz="2000">
                <a:latin typeface="Comic Sans MS" pitchFamily="66" charset="0"/>
              </a:rPr>
              <a:t>°</a:t>
            </a:r>
            <a:r>
              <a:rPr lang="en-GB" altLang="el-GR" sz="2000">
                <a:latin typeface="Comic Sans MS" pitchFamily="66" charset="0"/>
              </a:rPr>
              <a:t>C)</a:t>
            </a:r>
          </a:p>
          <a:p>
            <a:pPr eaLnBrk="1" hangingPunct="1">
              <a:spcBef>
                <a:spcPct val="50000"/>
              </a:spcBef>
              <a:buClrTx/>
              <a:buSzTx/>
              <a:buFontTx/>
              <a:buNone/>
            </a:pPr>
            <a:r>
              <a:rPr lang="en-GB" altLang="el-GR" sz="2000" b="1">
                <a:solidFill>
                  <a:srgbClr val="99FF33"/>
                </a:solidFill>
                <a:latin typeface="Comic Sans MS" pitchFamily="66" charset="0"/>
              </a:rPr>
              <a:t>C</a:t>
            </a:r>
            <a:r>
              <a:rPr lang="en-GB" altLang="el-GR" sz="2000" b="1" baseline="-25000">
                <a:solidFill>
                  <a:srgbClr val="99FF33"/>
                </a:solidFill>
                <a:latin typeface="Comic Sans MS" pitchFamily="66" charset="0"/>
              </a:rPr>
              <a:t>cool</a:t>
            </a:r>
            <a:r>
              <a:rPr lang="en-GB" altLang="el-GR" sz="2000" b="1">
                <a:solidFill>
                  <a:srgbClr val="99FF33"/>
                </a:solidFill>
                <a:latin typeface="Comic Sans MS" pitchFamily="66" charset="0"/>
              </a:rPr>
              <a:t> </a:t>
            </a:r>
            <a:r>
              <a:rPr lang="en-GB" altLang="el-GR" sz="2000">
                <a:latin typeface="Comic Sans MS" pitchFamily="66" charset="0"/>
              </a:rPr>
              <a:t>= </a:t>
            </a:r>
            <a:r>
              <a:rPr lang="el-GR" altLang="el-GR" sz="2000">
                <a:latin typeface="Comic Sans MS" pitchFamily="66" charset="0"/>
              </a:rPr>
              <a:t>η λανθάνουσα θερμότητα στερεοποίησης (κατάψυξης) (</a:t>
            </a:r>
            <a:r>
              <a:rPr lang="en-GB" altLang="el-GR" sz="2000">
                <a:latin typeface="Comic Sans MS" pitchFamily="66" charset="0"/>
              </a:rPr>
              <a:t>kcal/kg) </a:t>
            </a:r>
            <a:r>
              <a:rPr lang="el-GR" altLang="el-GR" sz="2000" i="1">
                <a:latin typeface="Comic Sans MS" pitchFamily="66" charset="0"/>
              </a:rPr>
              <a:t>από πίνακα</a:t>
            </a:r>
            <a:endParaRPr lang="el-GR" altLang="el-GR" sz="2000">
              <a:latin typeface="Comic Sans MS" pitchFamily="66" charset="0"/>
            </a:endParaRPr>
          </a:p>
        </p:txBody>
      </p:sp>
      <p:sp>
        <p:nvSpPr>
          <p:cNvPr id="93189" name="Text Box 9"/>
          <p:cNvSpPr txBox="1">
            <a:spLocks noChangeArrowheads="1"/>
          </p:cNvSpPr>
          <p:nvPr/>
        </p:nvSpPr>
        <p:spPr bwMode="auto">
          <a:xfrm>
            <a:off x="1116013" y="5157788"/>
            <a:ext cx="6227762" cy="519112"/>
          </a:xfrm>
          <a:prstGeom prst="rect">
            <a:avLst/>
          </a:prstGeom>
          <a:gradFill rotWithShape="1">
            <a:gsLst>
              <a:gs pos="0">
                <a:srgbClr val="FFFF00"/>
              </a:gs>
              <a:gs pos="100000">
                <a:schemeClr val="accent1"/>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800">
                <a:solidFill>
                  <a:srgbClr val="000000"/>
                </a:solidFill>
                <a:latin typeface="Comic Sans MS" pitchFamily="66" charset="0"/>
              </a:rPr>
              <a:t>Συνολική θερμότητα στερεοποίησης</a:t>
            </a:r>
            <a:endParaRPr lang="el-GR" altLang="el-GR" sz="2800">
              <a:solidFill>
                <a:srgbClr val="FF0000"/>
              </a:solidFill>
              <a:latin typeface="Comic Sans MS" pitchFamily="66" charset="0"/>
            </a:endParaRPr>
          </a:p>
        </p:txBody>
      </p:sp>
      <p:sp>
        <p:nvSpPr>
          <p:cNvPr id="93190" name="Text Box 10"/>
          <p:cNvSpPr txBox="1">
            <a:spLocks noChangeArrowheads="1"/>
          </p:cNvSpPr>
          <p:nvPr/>
        </p:nvSpPr>
        <p:spPr bwMode="auto">
          <a:xfrm>
            <a:off x="2843213" y="5949950"/>
            <a:ext cx="3024187" cy="519113"/>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n-GB" altLang="el-GR" sz="2800">
                <a:solidFill>
                  <a:srgbClr val="000000"/>
                </a:solidFill>
                <a:latin typeface="Comic Sans MS" pitchFamily="66" charset="0"/>
              </a:rPr>
              <a:t>Q</a:t>
            </a:r>
            <a:r>
              <a:rPr lang="en-GB" altLang="el-GR" sz="2800" baseline="-25000">
                <a:solidFill>
                  <a:srgbClr val="000000"/>
                </a:solidFill>
                <a:latin typeface="Comic Sans MS" pitchFamily="66" charset="0"/>
              </a:rPr>
              <a:t>d</a:t>
            </a:r>
            <a:r>
              <a:rPr lang="en-GB" altLang="el-GR" sz="2800">
                <a:solidFill>
                  <a:srgbClr val="000000"/>
                </a:solidFill>
                <a:latin typeface="Comic Sans MS" pitchFamily="66" charset="0"/>
              </a:rPr>
              <a:t> = Q</a:t>
            </a:r>
            <a:r>
              <a:rPr lang="en-GB" altLang="el-GR" sz="2800" baseline="-25000">
                <a:solidFill>
                  <a:srgbClr val="000000"/>
                </a:solidFill>
                <a:latin typeface="Comic Sans MS" pitchFamily="66" charset="0"/>
              </a:rPr>
              <a:t>d1</a:t>
            </a:r>
            <a:r>
              <a:rPr lang="en-GB" altLang="el-GR" sz="2800">
                <a:solidFill>
                  <a:srgbClr val="000000"/>
                </a:solidFill>
                <a:latin typeface="Comic Sans MS" pitchFamily="66" charset="0"/>
              </a:rPr>
              <a:t> + Q</a:t>
            </a:r>
            <a:r>
              <a:rPr lang="en-GB" altLang="el-GR" sz="2800" baseline="-25000">
                <a:solidFill>
                  <a:srgbClr val="000000"/>
                </a:solidFill>
                <a:latin typeface="Comic Sans MS" pitchFamily="66" charset="0"/>
              </a:rPr>
              <a:t>d2</a:t>
            </a:r>
            <a:endParaRPr lang="el-GR" altLang="el-GR" sz="2800">
              <a:solidFill>
                <a:srgbClr val="000000"/>
              </a:solidFill>
              <a:latin typeface="Comic Sans MS" pitchFamily="66" charset="0"/>
            </a:endParaRPr>
          </a:p>
        </p:txBody>
      </p:sp>
    </p:spTree>
    <p:extLst>
      <p:ext uri="{BB962C8B-B14F-4D97-AF65-F5344CB8AC3E}">
        <p14:creationId xmlns:p14="http://schemas.microsoft.com/office/powerpoint/2010/main" val="45508201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2"/>
          <p:cNvSpPr txBox="1">
            <a:spLocks noChangeArrowheads="1"/>
          </p:cNvSpPr>
          <p:nvPr/>
        </p:nvSpPr>
        <p:spPr bwMode="auto">
          <a:xfrm>
            <a:off x="395288" y="908050"/>
            <a:ext cx="8497887" cy="396875"/>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lr>
                <a:schemeClr val="hlink"/>
              </a:buClr>
              <a:buSzPct val="120000"/>
              <a:buChar char="•"/>
              <a:defRPr sz="3200">
                <a:solidFill>
                  <a:schemeClr val="tx1"/>
                </a:solidFill>
                <a:latin typeface="Tahoma" pitchFamily="34" charset="0"/>
              </a:defRPr>
            </a:lvl1pPr>
            <a:lvl2pPr marL="800100" indent="-342900" eaLnBrk="0" hangingPunct="0">
              <a:spcBef>
                <a:spcPct val="20000"/>
              </a:spcBef>
              <a:buFont typeface="Tahoma" pitchFamily="34" charset="0"/>
              <a:buChar char="–"/>
              <a:defRPr sz="2800">
                <a:solidFill>
                  <a:schemeClr val="tx1"/>
                </a:solidFill>
                <a:latin typeface="Tahoma" pitchFamily="34" charset="0"/>
              </a:defRPr>
            </a:lvl2pPr>
            <a:lvl3pPr marL="1257300" indent="-342900" eaLnBrk="0" hangingPunct="0">
              <a:spcBef>
                <a:spcPct val="20000"/>
              </a:spcBef>
              <a:buClr>
                <a:schemeClr val="hlink"/>
              </a:buClr>
              <a:buSzPct val="120000"/>
              <a:buChar char="•"/>
              <a:defRPr sz="2400">
                <a:solidFill>
                  <a:schemeClr val="tx1"/>
                </a:solidFill>
                <a:latin typeface="Tahoma" pitchFamily="34" charset="0"/>
              </a:defRPr>
            </a:lvl3pPr>
            <a:lvl4pPr marL="1714500" indent="-342900" eaLnBrk="0" hangingPunct="0">
              <a:spcBef>
                <a:spcPct val="20000"/>
              </a:spcBef>
              <a:buFont typeface="Tahoma" pitchFamily="34" charset="0"/>
              <a:buChar char="–"/>
              <a:defRPr sz="2000">
                <a:solidFill>
                  <a:schemeClr val="tx1"/>
                </a:solidFill>
                <a:latin typeface="Tahoma" pitchFamily="34" charset="0"/>
              </a:defRPr>
            </a:lvl4pPr>
            <a:lvl5pPr marL="2171700" indent="-3429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6289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30861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5433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40005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
                <a:srgbClr val="99FF33"/>
              </a:buClr>
              <a:buSzTx/>
              <a:buFont typeface="Wingdings" pitchFamily="2" charset="2"/>
              <a:buNone/>
            </a:pPr>
            <a:r>
              <a:rPr lang="en-GB" altLang="el-GR" sz="2000" b="1">
                <a:solidFill>
                  <a:srgbClr val="000000"/>
                </a:solidFill>
                <a:latin typeface="Comic Sans MS" pitchFamily="66" charset="0"/>
              </a:rPr>
              <a:t>5</a:t>
            </a:r>
            <a:r>
              <a:rPr lang="el-GR" altLang="el-GR" sz="2000" b="1">
                <a:solidFill>
                  <a:srgbClr val="000000"/>
                </a:solidFill>
                <a:latin typeface="Comic Sans MS" pitchFamily="66" charset="0"/>
              </a:rPr>
              <a:t>. Θερμότητα αναπνοής</a:t>
            </a:r>
          </a:p>
        </p:txBody>
      </p:sp>
      <p:sp>
        <p:nvSpPr>
          <p:cNvPr id="94211" name="Text Box 6"/>
          <p:cNvSpPr txBox="1">
            <a:spLocks noChangeArrowheads="1"/>
          </p:cNvSpPr>
          <p:nvPr/>
        </p:nvSpPr>
        <p:spPr bwMode="auto">
          <a:xfrm>
            <a:off x="250825" y="2276475"/>
            <a:ext cx="8424863" cy="1373188"/>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800">
                <a:solidFill>
                  <a:srgbClr val="000000"/>
                </a:solidFill>
                <a:latin typeface="Comic Sans MS" pitchFamily="66" charset="0"/>
              </a:rPr>
              <a:t>Η θερμότητα αναπνοής </a:t>
            </a:r>
            <a:r>
              <a:rPr lang="en-GB" altLang="el-GR" sz="2800" b="1">
                <a:solidFill>
                  <a:srgbClr val="FF0000"/>
                </a:solidFill>
                <a:latin typeface="Comic Sans MS" pitchFamily="66" charset="0"/>
              </a:rPr>
              <a:t>Q</a:t>
            </a:r>
            <a:r>
              <a:rPr lang="en-GB" altLang="el-GR" sz="2800" b="1" baseline="-25000">
                <a:solidFill>
                  <a:srgbClr val="FF0000"/>
                </a:solidFill>
                <a:latin typeface="Comic Sans MS" pitchFamily="66" charset="0"/>
              </a:rPr>
              <a:t>e</a:t>
            </a:r>
            <a:r>
              <a:rPr lang="en-GB" altLang="el-GR" sz="2800">
                <a:solidFill>
                  <a:srgbClr val="000000"/>
                </a:solidFill>
                <a:latin typeface="Comic Sans MS" pitchFamily="66" charset="0"/>
              </a:rPr>
              <a:t> (Kcal) </a:t>
            </a:r>
            <a:r>
              <a:rPr lang="el-GR" altLang="el-GR" sz="2800">
                <a:solidFill>
                  <a:srgbClr val="000000"/>
                </a:solidFill>
                <a:latin typeface="Comic Sans MS" pitchFamily="66" charset="0"/>
              </a:rPr>
              <a:t>υπολογίζεται από το γινόμενο της </a:t>
            </a:r>
            <a:r>
              <a:rPr lang="el-GR" altLang="el-GR" sz="2800" u="sng">
                <a:solidFill>
                  <a:srgbClr val="000000"/>
                </a:solidFill>
                <a:latin typeface="Comic Sans MS" pitchFamily="66" charset="0"/>
              </a:rPr>
              <a:t>μάζας των τροφίμων</a:t>
            </a:r>
            <a:r>
              <a:rPr lang="el-GR" altLang="el-GR" sz="2800">
                <a:solidFill>
                  <a:srgbClr val="000000"/>
                </a:solidFill>
                <a:latin typeface="Comic Sans MS" pitchFamily="66" charset="0"/>
              </a:rPr>
              <a:t> σε </a:t>
            </a:r>
            <a:r>
              <a:rPr lang="en-GB" altLang="el-GR" sz="2800">
                <a:solidFill>
                  <a:srgbClr val="000000"/>
                </a:solidFill>
                <a:latin typeface="Comic Sans MS" pitchFamily="66" charset="0"/>
              </a:rPr>
              <a:t>Kg </a:t>
            </a:r>
            <a:r>
              <a:rPr lang="el-GR" altLang="el-GR" sz="2800">
                <a:solidFill>
                  <a:srgbClr val="000000"/>
                </a:solidFill>
                <a:latin typeface="Comic Sans MS" pitchFamily="66" charset="0"/>
              </a:rPr>
              <a:t>επί τη </a:t>
            </a:r>
            <a:r>
              <a:rPr lang="el-GR" altLang="el-GR" sz="2800" u="sng">
                <a:solidFill>
                  <a:srgbClr val="000000"/>
                </a:solidFill>
                <a:latin typeface="Comic Sans MS" pitchFamily="66" charset="0"/>
              </a:rPr>
              <a:t>θερμότητα αναπνοής</a:t>
            </a:r>
            <a:r>
              <a:rPr lang="el-GR" altLang="el-GR" sz="2800">
                <a:solidFill>
                  <a:srgbClr val="000000"/>
                </a:solidFill>
                <a:latin typeface="Comic Sans MS" pitchFamily="66" charset="0"/>
              </a:rPr>
              <a:t> Κ</a:t>
            </a:r>
            <a:r>
              <a:rPr lang="en-GB" altLang="el-GR" sz="2800">
                <a:solidFill>
                  <a:srgbClr val="000000"/>
                </a:solidFill>
                <a:latin typeface="Comic Sans MS" pitchFamily="66" charset="0"/>
              </a:rPr>
              <a:t>cal/kg </a:t>
            </a:r>
            <a:r>
              <a:rPr lang="el-GR" altLang="el-GR" sz="2800">
                <a:solidFill>
                  <a:srgbClr val="000000"/>
                </a:solidFill>
                <a:latin typeface="Comic Sans MS" pitchFamily="66" charset="0"/>
              </a:rPr>
              <a:t>(</a:t>
            </a:r>
            <a:r>
              <a:rPr lang="el-GR" altLang="el-GR" sz="2800" i="1">
                <a:solidFill>
                  <a:srgbClr val="000000"/>
                </a:solidFill>
                <a:latin typeface="Comic Sans MS" pitchFamily="66" charset="0"/>
              </a:rPr>
              <a:t>από πίνακα</a:t>
            </a:r>
            <a:r>
              <a:rPr lang="el-GR" altLang="el-GR" sz="2800">
                <a:solidFill>
                  <a:srgbClr val="000000"/>
                </a:solidFill>
                <a:latin typeface="Comic Sans MS" pitchFamily="66" charset="0"/>
              </a:rPr>
              <a:t>) </a:t>
            </a:r>
          </a:p>
        </p:txBody>
      </p:sp>
    </p:spTree>
    <p:extLst>
      <p:ext uri="{BB962C8B-B14F-4D97-AF65-F5344CB8AC3E}">
        <p14:creationId xmlns:p14="http://schemas.microsoft.com/office/powerpoint/2010/main" val="79362414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6"/>
          <p:cNvSpPr txBox="1">
            <a:spLocks noChangeArrowheads="1"/>
          </p:cNvSpPr>
          <p:nvPr/>
        </p:nvSpPr>
        <p:spPr bwMode="auto">
          <a:xfrm>
            <a:off x="755650" y="836613"/>
            <a:ext cx="7777163" cy="396875"/>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lr>
                <a:schemeClr val="hlink"/>
              </a:buClr>
              <a:buSzPct val="120000"/>
              <a:buChar char="•"/>
              <a:defRPr sz="3200">
                <a:solidFill>
                  <a:schemeClr val="tx1"/>
                </a:solidFill>
                <a:latin typeface="Tahoma" pitchFamily="34" charset="0"/>
              </a:defRPr>
            </a:lvl1pPr>
            <a:lvl2pPr marL="800100" indent="-342900" eaLnBrk="0" hangingPunct="0">
              <a:spcBef>
                <a:spcPct val="20000"/>
              </a:spcBef>
              <a:buFont typeface="Tahoma" pitchFamily="34" charset="0"/>
              <a:buChar char="–"/>
              <a:defRPr sz="2800">
                <a:solidFill>
                  <a:schemeClr val="tx1"/>
                </a:solidFill>
                <a:latin typeface="Tahoma" pitchFamily="34" charset="0"/>
              </a:defRPr>
            </a:lvl2pPr>
            <a:lvl3pPr marL="1257300" indent="-342900" eaLnBrk="0" hangingPunct="0">
              <a:spcBef>
                <a:spcPct val="20000"/>
              </a:spcBef>
              <a:buClr>
                <a:schemeClr val="hlink"/>
              </a:buClr>
              <a:buSzPct val="120000"/>
              <a:buChar char="•"/>
              <a:defRPr sz="2400">
                <a:solidFill>
                  <a:schemeClr val="tx1"/>
                </a:solidFill>
                <a:latin typeface="Tahoma" pitchFamily="34" charset="0"/>
              </a:defRPr>
            </a:lvl3pPr>
            <a:lvl4pPr marL="1714500" indent="-342900" eaLnBrk="0" hangingPunct="0">
              <a:spcBef>
                <a:spcPct val="20000"/>
              </a:spcBef>
              <a:buFont typeface="Tahoma" pitchFamily="34" charset="0"/>
              <a:buChar char="–"/>
              <a:defRPr sz="2000">
                <a:solidFill>
                  <a:schemeClr val="tx1"/>
                </a:solidFill>
                <a:latin typeface="Tahoma" pitchFamily="34" charset="0"/>
              </a:defRPr>
            </a:lvl4pPr>
            <a:lvl5pPr marL="2171700" indent="-3429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6289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30861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5433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40005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
                <a:srgbClr val="99FF33"/>
              </a:buClr>
              <a:buSzTx/>
              <a:buFont typeface="Wingdings" pitchFamily="2" charset="2"/>
              <a:buNone/>
            </a:pPr>
            <a:r>
              <a:rPr lang="el-GR" altLang="el-GR" sz="2000" b="1">
                <a:solidFill>
                  <a:srgbClr val="000000"/>
                </a:solidFill>
                <a:latin typeface="Comic Sans MS" pitchFamily="66" charset="0"/>
              </a:rPr>
              <a:t>6. Έκλυση θερμότητας από εργαζόμενους ανθρώπους</a:t>
            </a:r>
          </a:p>
        </p:txBody>
      </p:sp>
      <p:graphicFrame>
        <p:nvGraphicFramePr>
          <p:cNvPr id="95235" name="Object 7"/>
          <p:cNvGraphicFramePr>
            <a:graphicFrameLocks noGrp="1" noChangeAspect="1"/>
          </p:cNvGraphicFramePr>
          <p:nvPr>
            <p:ph/>
          </p:nvPr>
        </p:nvGraphicFramePr>
        <p:xfrm>
          <a:off x="3492500" y="1585913"/>
          <a:ext cx="2108200" cy="400050"/>
        </p:xfrm>
        <a:graphic>
          <a:graphicData uri="http://schemas.openxmlformats.org/presentationml/2006/ole">
            <mc:AlternateContent xmlns:mc="http://schemas.openxmlformats.org/markup-compatibility/2006">
              <mc:Choice xmlns:v="urn:schemas-microsoft-com:vml" Requires="v">
                <p:oleObj spid="_x0000_s12290" name="Εξίσωση" r:id="rId3" imgW="1269449" imgH="241195" progId="Equation.3">
                  <p:embed/>
                </p:oleObj>
              </mc:Choice>
              <mc:Fallback>
                <p:oleObj name="Εξίσωση" r:id="rId3" imgW="1269449" imgH="241195"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00" y="1585913"/>
                        <a:ext cx="2108200" cy="40005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5236" name="Text Box 8"/>
          <p:cNvSpPr txBox="1">
            <a:spLocks noChangeArrowheads="1"/>
          </p:cNvSpPr>
          <p:nvPr/>
        </p:nvSpPr>
        <p:spPr bwMode="auto">
          <a:xfrm>
            <a:off x="0" y="2420938"/>
            <a:ext cx="8964613"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buFontTx/>
              <a:buNone/>
            </a:pPr>
            <a:r>
              <a:rPr lang="el-GR" altLang="el-GR" sz="2400">
                <a:latin typeface="Comic Sans MS" pitchFamily="66" charset="0"/>
              </a:rPr>
              <a:t>Όπου:</a:t>
            </a:r>
          </a:p>
          <a:p>
            <a:pPr eaLnBrk="1" hangingPunct="1">
              <a:spcBef>
                <a:spcPct val="50000"/>
              </a:spcBef>
              <a:buClrTx/>
              <a:buSzTx/>
              <a:buFontTx/>
              <a:buNone/>
            </a:pPr>
            <a:r>
              <a:rPr lang="en-GB" altLang="el-GR" sz="2400" b="1">
                <a:solidFill>
                  <a:srgbClr val="99FF33"/>
                </a:solidFill>
                <a:latin typeface="Comic Sans MS" pitchFamily="66" charset="0"/>
              </a:rPr>
              <a:t>Q</a:t>
            </a:r>
            <a:r>
              <a:rPr lang="en-GB" altLang="el-GR" sz="2400" b="1" baseline="-25000">
                <a:solidFill>
                  <a:srgbClr val="99FF33"/>
                </a:solidFill>
                <a:latin typeface="Comic Sans MS" pitchFamily="66" charset="0"/>
              </a:rPr>
              <a:t>f</a:t>
            </a:r>
            <a:r>
              <a:rPr lang="en-GB" altLang="el-GR" sz="2400">
                <a:latin typeface="Comic Sans MS" pitchFamily="66" charset="0"/>
              </a:rPr>
              <a:t> = </a:t>
            </a:r>
            <a:r>
              <a:rPr lang="el-GR" altLang="el-GR" sz="2400">
                <a:latin typeface="Comic Sans MS" pitchFamily="66" charset="0"/>
              </a:rPr>
              <a:t>το ποσό θερμότητας (</a:t>
            </a:r>
            <a:r>
              <a:rPr lang="en-GB" altLang="el-GR" sz="2400">
                <a:latin typeface="Comic Sans MS" pitchFamily="66" charset="0"/>
              </a:rPr>
              <a:t>Kcal/</a:t>
            </a:r>
            <a:r>
              <a:rPr lang="el-GR" altLang="el-GR" sz="2400">
                <a:latin typeface="Comic Sans MS" pitchFamily="66" charset="0"/>
              </a:rPr>
              <a:t>24</a:t>
            </a:r>
            <a:r>
              <a:rPr lang="en-GB" altLang="el-GR" sz="2400">
                <a:latin typeface="Comic Sans MS" pitchFamily="66" charset="0"/>
              </a:rPr>
              <a:t>h)</a:t>
            </a:r>
            <a:endParaRPr lang="el-GR" altLang="el-GR" sz="2400">
              <a:latin typeface="Comic Sans MS" pitchFamily="66" charset="0"/>
            </a:endParaRPr>
          </a:p>
          <a:p>
            <a:pPr eaLnBrk="1" hangingPunct="1">
              <a:spcBef>
                <a:spcPct val="50000"/>
              </a:spcBef>
              <a:buClrTx/>
              <a:buSzTx/>
              <a:buFontTx/>
              <a:buNone/>
            </a:pPr>
            <a:r>
              <a:rPr lang="en-GB" altLang="el-GR" sz="2400" b="1">
                <a:solidFill>
                  <a:srgbClr val="99FF33"/>
                </a:solidFill>
                <a:latin typeface="Comic Sans MS" pitchFamily="66" charset="0"/>
              </a:rPr>
              <a:t>N</a:t>
            </a:r>
            <a:r>
              <a:rPr lang="en-GB" altLang="el-GR" sz="2400" b="1" baseline="-25000">
                <a:solidFill>
                  <a:srgbClr val="99FF33"/>
                </a:solidFill>
                <a:latin typeface="Comic Sans MS" pitchFamily="66" charset="0"/>
              </a:rPr>
              <a:t>per</a:t>
            </a:r>
            <a:r>
              <a:rPr lang="en-GB" altLang="el-GR" sz="2400" b="1">
                <a:solidFill>
                  <a:srgbClr val="99FF33"/>
                </a:solidFill>
                <a:latin typeface="Comic Sans MS" pitchFamily="66" charset="0"/>
              </a:rPr>
              <a:t> </a:t>
            </a:r>
            <a:r>
              <a:rPr lang="en-GB" altLang="el-GR" sz="2400">
                <a:latin typeface="Comic Sans MS" pitchFamily="66" charset="0"/>
              </a:rPr>
              <a:t>= </a:t>
            </a:r>
            <a:r>
              <a:rPr lang="el-GR" altLang="el-GR" sz="2400">
                <a:latin typeface="Comic Sans MS" pitchFamily="66" charset="0"/>
              </a:rPr>
              <a:t>ο αριθμός των εργαζομένων ατόμων</a:t>
            </a:r>
            <a:endParaRPr lang="en-GB" altLang="el-GR" sz="2400">
              <a:latin typeface="Comic Sans MS" pitchFamily="66" charset="0"/>
            </a:endParaRPr>
          </a:p>
          <a:p>
            <a:pPr eaLnBrk="1" hangingPunct="1">
              <a:spcBef>
                <a:spcPct val="50000"/>
              </a:spcBef>
              <a:buClrTx/>
              <a:buSzTx/>
              <a:buFontTx/>
              <a:buNone/>
            </a:pPr>
            <a:r>
              <a:rPr lang="el-GR" altLang="el-GR" sz="2400" b="1">
                <a:solidFill>
                  <a:srgbClr val="99FF33"/>
                </a:solidFill>
                <a:latin typeface="Comic Sans MS" pitchFamily="66" charset="0"/>
              </a:rPr>
              <a:t>Η</a:t>
            </a:r>
            <a:r>
              <a:rPr lang="en-GB" altLang="el-GR" sz="2400" b="1">
                <a:solidFill>
                  <a:srgbClr val="99FF33"/>
                </a:solidFill>
                <a:latin typeface="Comic Sans MS" pitchFamily="66" charset="0"/>
              </a:rPr>
              <a:t> </a:t>
            </a:r>
            <a:r>
              <a:rPr lang="en-GB" altLang="el-GR" sz="2400">
                <a:latin typeface="Comic Sans MS" pitchFamily="66" charset="0"/>
              </a:rPr>
              <a:t> = </a:t>
            </a:r>
            <a:r>
              <a:rPr lang="el-GR" altLang="el-GR" sz="2400">
                <a:latin typeface="Comic Sans MS" pitchFamily="66" charset="0"/>
              </a:rPr>
              <a:t>ο αριθμός ωρών ανά 24ωρο που εργάζονται μέσα στο θάλαμο </a:t>
            </a:r>
          </a:p>
          <a:p>
            <a:pPr eaLnBrk="1" hangingPunct="1">
              <a:spcBef>
                <a:spcPct val="50000"/>
              </a:spcBef>
              <a:buClrTx/>
              <a:buSzTx/>
              <a:buFontTx/>
              <a:buNone/>
            </a:pPr>
            <a:r>
              <a:rPr lang="en-GB" altLang="el-GR" sz="2400" b="1">
                <a:solidFill>
                  <a:srgbClr val="99FF33"/>
                </a:solidFill>
                <a:latin typeface="Comic Sans MS" pitchFamily="66" charset="0"/>
              </a:rPr>
              <a:t>q</a:t>
            </a:r>
            <a:r>
              <a:rPr lang="en-GB" altLang="el-GR" sz="2400" b="1" baseline="-25000">
                <a:solidFill>
                  <a:srgbClr val="99FF33"/>
                </a:solidFill>
                <a:latin typeface="Comic Sans MS" pitchFamily="66" charset="0"/>
              </a:rPr>
              <a:t>per</a:t>
            </a:r>
            <a:r>
              <a:rPr lang="en-GB" altLang="el-GR" sz="2400">
                <a:latin typeface="Comic Sans MS" pitchFamily="66" charset="0"/>
              </a:rPr>
              <a:t> = </a:t>
            </a:r>
            <a:r>
              <a:rPr lang="el-GR" altLang="el-GR" sz="2400">
                <a:latin typeface="Comic Sans MS" pitchFamily="66" charset="0"/>
              </a:rPr>
              <a:t>η θερμότητα που αποδίδει ένα εργαζόμενο άτομο σε ένα 24ωρο (</a:t>
            </a:r>
            <a:r>
              <a:rPr lang="el-GR" altLang="el-GR" sz="2400" i="1">
                <a:latin typeface="Comic Sans MS" pitchFamily="66" charset="0"/>
              </a:rPr>
              <a:t>από πίνακα)</a:t>
            </a:r>
          </a:p>
        </p:txBody>
      </p:sp>
    </p:spTree>
    <p:extLst>
      <p:ext uri="{BB962C8B-B14F-4D97-AF65-F5344CB8AC3E}">
        <p14:creationId xmlns:p14="http://schemas.microsoft.com/office/powerpoint/2010/main" val="345817651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6"/>
          <p:cNvSpPr txBox="1">
            <a:spLocks noChangeArrowheads="1"/>
          </p:cNvSpPr>
          <p:nvPr/>
        </p:nvSpPr>
        <p:spPr bwMode="auto">
          <a:xfrm>
            <a:off x="684213" y="1052513"/>
            <a:ext cx="7777162" cy="396875"/>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lr>
                <a:schemeClr val="hlink"/>
              </a:buClr>
              <a:buSzPct val="120000"/>
              <a:buChar char="•"/>
              <a:defRPr sz="3200">
                <a:solidFill>
                  <a:schemeClr val="tx1"/>
                </a:solidFill>
                <a:latin typeface="Tahoma" pitchFamily="34" charset="0"/>
              </a:defRPr>
            </a:lvl1pPr>
            <a:lvl2pPr marL="800100" indent="-342900" eaLnBrk="0" hangingPunct="0">
              <a:spcBef>
                <a:spcPct val="20000"/>
              </a:spcBef>
              <a:buFont typeface="Tahoma" pitchFamily="34" charset="0"/>
              <a:buChar char="–"/>
              <a:defRPr sz="2800">
                <a:solidFill>
                  <a:schemeClr val="tx1"/>
                </a:solidFill>
                <a:latin typeface="Tahoma" pitchFamily="34" charset="0"/>
              </a:defRPr>
            </a:lvl2pPr>
            <a:lvl3pPr marL="1257300" indent="-342900" eaLnBrk="0" hangingPunct="0">
              <a:spcBef>
                <a:spcPct val="20000"/>
              </a:spcBef>
              <a:buClr>
                <a:schemeClr val="hlink"/>
              </a:buClr>
              <a:buSzPct val="120000"/>
              <a:buChar char="•"/>
              <a:defRPr sz="2400">
                <a:solidFill>
                  <a:schemeClr val="tx1"/>
                </a:solidFill>
                <a:latin typeface="Tahoma" pitchFamily="34" charset="0"/>
              </a:defRPr>
            </a:lvl3pPr>
            <a:lvl4pPr marL="1714500" indent="-342900" eaLnBrk="0" hangingPunct="0">
              <a:spcBef>
                <a:spcPct val="20000"/>
              </a:spcBef>
              <a:buFont typeface="Tahoma" pitchFamily="34" charset="0"/>
              <a:buChar char="–"/>
              <a:defRPr sz="2000">
                <a:solidFill>
                  <a:schemeClr val="tx1"/>
                </a:solidFill>
                <a:latin typeface="Tahoma" pitchFamily="34" charset="0"/>
              </a:defRPr>
            </a:lvl4pPr>
            <a:lvl5pPr marL="2171700" indent="-3429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6289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30861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5433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40005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
                <a:srgbClr val="99FF33"/>
              </a:buClr>
              <a:buSzTx/>
              <a:buFont typeface="Wingdings" pitchFamily="2" charset="2"/>
              <a:buNone/>
            </a:pPr>
            <a:r>
              <a:rPr lang="el-GR" altLang="el-GR" sz="2000" b="1">
                <a:solidFill>
                  <a:srgbClr val="000000"/>
                </a:solidFill>
                <a:latin typeface="Comic Sans MS" pitchFamily="66" charset="0"/>
              </a:rPr>
              <a:t>7. Έκλυση θερμότητας από λαμπτήρες φωτισμού</a:t>
            </a:r>
          </a:p>
        </p:txBody>
      </p:sp>
      <p:sp>
        <p:nvSpPr>
          <p:cNvPr id="96259" name="Text Box 10"/>
          <p:cNvSpPr txBox="1">
            <a:spLocks noChangeArrowheads="1"/>
          </p:cNvSpPr>
          <p:nvPr/>
        </p:nvSpPr>
        <p:spPr bwMode="auto">
          <a:xfrm>
            <a:off x="250825" y="2276475"/>
            <a:ext cx="8424863" cy="2868613"/>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800">
                <a:solidFill>
                  <a:srgbClr val="000000"/>
                </a:solidFill>
                <a:latin typeface="Comic Sans MS" pitchFamily="66" charset="0"/>
              </a:rPr>
              <a:t>Η θερμότητα που εκλύεται από τους λαμπτήρες φωτισμού </a:t>
            </a:r>
            <a:r>
              <a:rPr lang="en-GB" altLang="el-GR" sz="2800" b="1">
                <a:solidFill>
                  <a:srgbClr val="FF0000"/>
                </a:solidFill>
                <a:latin typeface="Comic Sans MS" pitchFamily="66" charset="0"/>
              </a:rPr>
              <a:t>Q</a:t>
            </a:r>
            <a:r>
              <a:rPr lang="en-GB" altLang="el-GR" sz="2800" b="1" baseline="-25000">
                <a:solidFill>
                  <a:srgbClr val="FF0000"/>
                </a:solidFill>
                <a:latin typeface="Comic Sans MS" pitchFamily="66" charset="0"/>
              </a:rPr>
              <a:t>g</a:t>
            </a:r>
            <a:r>
              <a:rPr lang="en-GB" altLang="el-GR" sz="2800">
                <a:solidFill>
                  <a:srgbClr val="000000"/>
                </a:solidFill>
                <a:latin typeface="Comic Sans MS" pitchFamily="66" charset="0"/>
              </a:rPr>
              <a:t> (Kcal) </a:t>
            </a:r>
            <a:r>
              <a:rPr lang="el-GR" altLang="el-GR" sz="2800">
                <a:solidFill>
                  <a:srgbClr val="000000"/>
                </a:solidFill>
                <a:latin typeface="Comic Sans MS" pitchFamily="66" charset="0"/>
              </a:rPr>
              <a:t>υπολογίζεται από το γινόμενο της θερμότητας που αποδίδουν </a:t>
            </a:r>
            <a:r>
              <a:rPr lang="el-GR" altLang="el-GR" sz="2800" u="sng">
                <a:solidFill>
                  <a:srgbClr val="000000"/>
                </a:solidFill>
                <a:latin typeface="Comic Sans MS" pitchFamily="66" charset="0"/>
              </a:rPr>
              <a:t>όλα τα φώτα ανά ώρα επί τις ώρες λειτουργίας</a:t>
            </a:r>
            <a:r>
              <a:rPr lang="el-GR" altLang="el-GR" sz="2800">
                <a:solidFill>
                  <a:srgbClr val="000000"/>
                </a:solidFill>
                <a:latin typeface="Comic Sans MS" pitchFamily="66" charset="0"/>
              </a:rPr>
              <a:t>. </a:t>
            </a:r>
          </a:p>
          <a:p>
            <a:pPr algn="ctr" eaLnBrk="1" hangingPunct="1">
              <a:spcBef>
                <a:spcPct val="50000"/>
              </a:spcBef>
              <a:buClrTx/>
              <a:buSzTx/>
              <a:buFontTx/>
              <a:buNone/>
            </a:pPr>
            <a:r>
              <a:rPr lang="el-GR" altLang="el-GR" sz="2800">
                <a:solidFill>
                  <a:srgbClr val="000000"/>
                </a:solidFill>
                <a:latin typeface="Comic Sans MS" pitchFamily="66" charset="0"/>
              </a:rPr>
              <a:t>Κάθε </a:t>
            </a:r>
            <a:r>
              <a:rPr lang="en-GB" altLang="el-GR" sz="2800">
                <a:solidFill>
                  <a:srgbClr val="000000"/>
                </a:solidFill>
                <a:latin typeface="Comic Sans MS" pitchFamily="66" charset="0"/>
              </a:rPr>
              <a:t>Wh </a:t>
            </a:r>
            <a:r>
              <a:rPr lang="el-GR" altLang="el-GR" sz="2800">
                <a:solidFill>
                  <a:srgbClr val="000000"/>
                </a:solidFill>
                <a:latin typeface="Comic Sans MS" pitchFamily="66" charset="0"/>
              </a:rPr>
              <a:t>ηλεκτρικού λαμπτήρα αποδίδει θερμότητα 0.86 </a:t>
            </a:r>
            <a:r>
              <a:rPr lang="en-GB" altLang="el-GR" sz="2800">
                <a:solidFill>
                  <a:srgbClr val="000000"/>
                </a:solidFill>
                <a:latin typeface="Comic Sans MS" pitchFamily="66" charset="0"/>
              </a:rPr>
              <a:t>Kcal/h </a:t>
            </a:r>
            <a:r>
              <a:rPr lang="el-GR" altLang="el-GR" sz="2800">
                <a:solidFill>
                  <a:srgbClr val="000000"/>
                </a:solidFill>
                <a:latin typeface="Comic Sans MS" pitchFamily="66" charset="0"/>
              </a:rPr>
              <a:t>ή 3.42 </a:t>
            </a:r>
            <a:r>
              <a:rPr lang="en-GB" altLang="el-GR" sz="2800">
                <a:solidFill>
                  <a:srgbClr val="000000"/>
                </a:solidFill>
                <a:latin typeface="Comic Sans MS" pitchFamily="66" charset="0"/>
              </a:rPr>
              <a:t>BTU/h</a:t>
            </a:r>
            <a:endParaRPr lang="el-GR" altLang="el-GR" sz="2800">
              <a:solidFill>
                <a:srgbClr val="000000"/>
              </a:solidFill>
              <a:latin typeface="Comic Sans MS" pitchFamily="66" charset="0"/>
            </a:endParaRPr>
          </a:p>
        </p:txBody>
      </p:sp>
    </p:spTree>
    <p:extLst>
      <p:ext uri="{BB962C8B-B14F-4D97-AF65-F5344CB8AC3E}">
        <p14:creationId xmlns:p14="http://schemas.microsoft.com/office/powerpoint/2010/main" val="23837618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6"/>
          <p:cNvSpPr txBox="1">
            <a:spLocks noChangeArrowheads="1"/>
          </p:cNvSpPr>
          <p:nvPr/>
        </p:nvSpPr>
        <p:spPr bwMode="auto">
          <a:xfrm>
            <a:off x="684213" y="836613"/>
            <a:ext cx="7777162" cy="396875"/>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lr>
                <a:schemeClr val="hlink"/>
              </a:buClr>
              <a:buSzPct val="120000"/>
              <a:buChar char="•"/>
              <a:defRPr sz="3200">
                <a:solidFill>
                  <a:schemeClr val="tx1"/>
                </a:solidFill>
                <a:latin typeface="Tahoma" pitchFamily="34" charset="0"/>
              </a:defRPr>
            </a:lvl1pPr>
            <a:lvl2pPr marL="800100" indent="-342900" eaLnBrk="0" hangingPunct="0">
              <a:spcBef>
                <a:spcPct val="20000"/>
              </a:spcBef>
              <a:buFont typeface="Tahoma" pitchFamily="34" charset="0"/>
              <a:buChar char="–"/>
              <a:defRPr sz="2800">
                <a:solidFill>
                  <a:schemeClr val="tx1"/>
                </a:solidFill>
                <a:latin typeface="Tahoma" pitchFamily="34" charset="0"/>
              </a:defRPr>
            </a:lvl2pPr>
            <a:lvl3pPr marL="1257300" indent="-342900" eaLnBrk="0" hangingPunct="0">
              <a:spcBef>
                <a:spcPct val="20000"/>
              </a:spcBef>
              <a:buClr>
                <a:schemeClr val="hlink"/>
              </a:buClr>
              <a:buSzPct val="120000"/>
              <a:buChar char="•"/>
              <a:defRPr sz="2400">
                <a:solidFill>
                  <a:schemeClr val="tx1"/>
                </a:solidFill>
                <a:latin typeface="Tahoma" pitchFamily="34" charset="0"/>
              </a:defRPr>
            </a:lvl3pPr>
            <a:lvl4pPr marL="1714500" indent="-342900" eaLnBrk="0" hangingPunct="0">
              <a:spcBef>
                <a:spcPct val="20000"/>
              </a:spcBef>
              <a:buFont typeface="Tahoma" pitchFamily="34" charset="0"/>
              <a:buChar char="–"/>
              <a:defRPr sz="2000">
                <a:solidFill>
                  <a:schemeClr val="tx1"/>
                </a:solidFill>
                <a:latin typeface="Tahoma" pitchFamily="34" charset="0"/>
              </a:defRPr>
            </a:lvl4pPr>
            <a:lvl5pPr marL="2171700" indent="-3429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6289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30861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5433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40005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
                <a:srgbClr val="99FF33"/>
              </a:buClr>
              <a:buSzTx/>
              <a:buFont typeface="Wingdings" pitchFamily="2" charset="2"/>
              <a:buNone/>
            </a:pPr>
            <a:r>
              <a:rPr lang="en-GB" altLang="el-GR" sz="2000" b="1">
                <a:solidFill>
                  <a:srgbClr val="000000"/>
                </a:solidFill>
                <a:latin typeface="Comic Sans MS" pitchFamily="66" charset="0"/>
              </a:rPr>
              <a:t>8</a:t>
            </a:r>
            <a:r>
              <a:rPr lang="el-GR" altLang="el-GR" sz="2000" b="1">
                <a:solidFill>
                  <a:srgbClr val="000000"/>
                </a:solidFill>
                <a:latin typeface="Comic Sans MS" pitchFamily="66" charset="0"/>
              </a:rPr>
              <a:t>. Έκλυση θερμότητας από άλλες πηγές</a:t>
            </a:r>
          </a:p>
        </p:txBody>
      </p:sp>
      <p:sp>
        <p:nvSpPr>
          <p:cNvPr id="97283" name="Text Box 7"/>
          <p:cNvSpPr txBox="1">
            <a:spLocks noChangeArrowheads="1"/>
          </p:cNvSpPr>
          <p:nvPr/>
        </p:nvSpPr>
        <p:spPr bwMode="auto">
          <a:xfrm>
            <a:off x="250825" y="1628775"/>
            <a:ext cx="8424863" cy="822325"/>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400">
                <a:solidFill>
                  <a:srgbClr val="000000"/>
                </a:solidFill>
                <a:latin typeface="Comic Sans MS" pitchFamily="66" charset="0"/>
              </a:rPr>
              <a:t>Η θερμότητα που εκλύεται από άλλες πηγές  </a:t>
            </a:r>
            <a:r>
              <a:rPr lang="en-GB" altLang="el-GR" sz="2400" b="1">
                <a:solidFill>
                  <a:srgbClr val="FF0000"/>
                </a:solidFill>
                <a:latin typeface="Comic Sans MS" pitchFamily="66" charset="0"/>
              </a:rPr>
              <a:t>Q</a:t>
            </a:r>
            <a:r>
              <a:rPr lang="en-GB" altLang="el-GR" sz="2400" b="1" baseline="-25000">
                <a:solidFill>
                  <a:srgbClr val="FF0000"/>
                </a:solidFill>
                <a:latin typeface="Comic Sans MS" pitchFamily="66" charset="0"/>
              </a:rPr>
              <a:t>h</a:t>
            </a:r>
            <a:r>
              <a:rPr lang="en-GB" altLang="el-GR" sz="2400">
                <a:solidFill>
                  <a:srgbClr val="000000"/>
                </a:solidFill>
                <a:latin typeface="Comic Sans MS" pitchFamily="66" charset="0"/>
              </a:rPr>
              <a:t> (Kcal) </a:t>
            </a:r>
            <a:r>
              <a:rPr lang="el-GR" altLang="el-GR" sz="2400">
                <a:solidFill>
                  <a:srgbClr val="000000"/>
                </a:solidFill>
                <a:latin typeface="Comic Sans MS" pitchFamily="66" charset="0"/>
              </a:rPr>
              <a:t>υπολογίζεται ως εξής</a:t>
            </a:r>
          </a:p>
        </p:txBody>
      </p:sp>
      <p:graphicFrame>
        <p:nvGraphicFramePr>
          <p:cNvPr id="97284" name="Object 8"/>
          <p:cNvGraphicFramePr>
            <a:graphicFrameLocks noGrp="1" noChangeAspect="1"/>
          </p:cNvGraphicFramePr>
          <p:nvPr>
            <p:ph/>
          </p:nvPr>
        </p:nvGraphicFramePr>
        <p:xfrm>
          <a:off x="3348038" y="2781300"/>
          <a:ext cx="2022475" cy="400050"/>
        </p:xfrm>
        <a:graphic>
          <a:graphicData uri="http://schemas.openxmlformats.org/presentationml/2006/ole">
            <mc:AlternateContent xmlns:mc="http://schemas.openxmlformats.org/markup-compatibility/2006">
              <mc:Choice xmlns:v="urn:schemas-microsoft-com:vml" Requires="v">
                <p:oleObj spid="_x0000_s13314" name="Εξίσωση" r:id="rId3" imgW="1155700" imgH="228600" progId="Equation.3">
                  <p:embed/>
                </p:oleObj>
              </mc:Choice>
              <mc:Fallback>
                <p:oleObj name="Εξίσωση" r:id="rId3" imgW="1155700" imgH="228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8038" y="2781300"/>
                        <a:ext cx="2022475" cy="40005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7285" name="Text Box 9"/>
          <p:cNvSpPr txBox="1">
            <a:spLocks noChangeArrowheads="1"/>
          </p:cNvSpPr>
          <p:nvPr/>
        </p:nvSpPr>
        <p:spPr bwMode="auto">
          <a:xfrm>
            <a:off x="179388" y="3429000"/>
            <a:ext cx="8964612"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buFontTx/>
              <a:buNone/>
            </a:pPr>
            <a:r>
              <a:rPr lang="el-GR" altLang="el-GR" sz="2400">
                <a:latin typeface="Comic Sans MS" pitchFamily="66" charset="0"/>
              </a:rPr>
              <a:t>Όπου:</a:t>
            </a:r>
          </a:p>
          <a:p>
            <a:pPr eaLnBrk="1" hangingPunct="1">
              <a:spcBef>
                <a:spcPct val="50000"/>
              </a:spcBef>
              <a:buClrTx/>
              <a:buSzTx/>
              <a:buFontTx/>
              <a:buNone/>
            </a:pPr>
            <a:r>
              <a:rPr lang="en-GB" altLang="el-GR" sz="2400" b="1">
                <a:solidFill>
                  <a:srgbClr val="99FF33"/>
                </a:solidFill>
                <a:latin typeface="Comic Sans MS" pitchFamily="66" charset="0"/>
              </a:rPr>
              <a:t>W</a:t>
            </a:r>
            <a:r>
              <a:rPr lang="en-GB" altLang="el-GR" sz="2400">
                <a:latin typeface="Comic Sans MS" pitchFamily="66" charset="0"/>
              </a:rPr>
              <a:t> = </a:t>
            </a:r>
            <a:r>
              <a:rPr lang="el-GR" altLang="el-GR" sz="2400">
                <a:latin typeface="Comic Sans MS" pitchFamily="66" charset="0"/>
              </a:rPr>
              <a:t>η συνολική ισχύς των κινητήρων (</a:t>
            </a:r>
            <a:r>
              <a:rPr lang="en-GB" altLang="el-GR" sz="2400">
                <a:latin typeface="Comic Sans MS" pitchFamily="66" charset="0"/>
              </a:rPr>
              <a:t>W)</a:t>
            </a:r>
            <a:endParaRPr lang="el-GR" altLang="el-GR" sz="2400">
              <a:latin typeface="Comic Sans MS" pitchFamily="66" charset="0"/>
            </a:endParaRPr>
          </a:p>
          <a:p>
            <a:pPr eaLnBrk="1" hangingPunct="1">
              <a:spcBef>
                <a:spcPct val="50000"/>
              </a:spcBef>
              <a:buClrTx/>
              <a:buSzTx/>
              <a:buFontTx/>
              <a:buNone/>
            </a:pPr>
            <a:r>
              <a:rPr lang="el-GR" altLang="el-GR" sz="2400" b="1">
                <a:solidFill>
                  <a:srgbClr val="99FF33"/>
                </a:solidFill>
                <a:latin typeface="Comic Sans MS" pitchFamily="66" charset="0"/>
              </a:rPr>
              <a:t>Η</a:t>
            </a:r>
            <a:r>
              <a:rPr lang="en-GB" altLang="el-GR" sz="2400" b="1">
                <a:solidFill>
                  <a:srgbClr val="99FF33"/>
                </a:solidFill>
                <a:latin typeface="Comic Sans MS" pitchFamily="66" charset="0"/>
              </a:rPr>
              <a:t> </a:t>
            </a:r>
            <a:r>
              <a:rPr lang="en-GB" altLang="el-GR" sz="2400">
                <a:latin typeface="Comic Sans MS" pitchFamily="66" charset="0"/>
              </a:rPr>
              <a:t> = </a:t>
            </a:r>
            <a:r>
              <a:rPr lang="el-GR" altLang="el-GR" sz="2400">
                <a:latin typeface="Comic Sans MS" pitchFamily="66" charset="0"/>
              </a:rPr>
              <a:t>οι ώρες λειτουργίας</a:t>
            </a:r>
          </a:p>
          <a:p>
            <a:pPr eaLnBrk="1" hangingPunct="1">
              <a:spcBef>
                <a:spcPct val="50000"/>
              </a:spcBef>
              <a:buClrTx/>
              <a:buSzTx/>
              <a:buFontTx/>
              <a:buNone/>
            </a:pPr>
            <a:r>
              <a:rPr lang="el-GR" altLang="el-GR" sz="2400" b="1">
                <a:solidFill>
                  <a:srgbClr val="99FF33"/>
                </a:solidFill>
                <a:latin typeface="Comic Sans MS" pitchFamily="66" charset="0"/>
              </a:rPr>
              <a:t>0.86</a:t>
            </a:r>
            <a:r>
              <a:rPr lang="en-GB" altLang="el-GR" sz="2400">
                <a:latin typeface="Comic Sans MS" pitchFamily="66" charset="0"/>
              </a:rPr>
              <a:t> = </a:t>
            </a:r>
            <a:r>
              <a:rPr lang="el-GR" altLang="el-GR" sz="2400">
                <a:latin typeface="Comic Sans MS" pitchFamily="66" charset="0"/>
              </a:rPr>
              <a:t>συντελεστής μετατροπής των </a:t>
            </a:r>
            <a:r>
              <a:rPr lang="en-GB" altLang="el-GR" sz="2400">
                <a:latin typeface="Comic Sans MS" pitchFamily="66" charset="0"/>
              </a:rPr>
              <a:t>W </a:t>
            </a:r>
            <a:r>
              <a:rPr lang="el-GR" altLang="el-GR" sz="2400">
                <a:latin typeface="Comic Sans MS" pitchFamily="66" charset="0"/>
              </a:rPr>
              <a:t>σε </a:t>
            </a:r>
            <a:r>
              <a:rPr lang="en-GB" altLang="el-GR" sz="2400">
                <a:latin typeface="Comic Sans MS" pitchFamily="66" charset="0"/>
              </a:rPr>
              <a:t>Kcal/h</a:t>
            </a:r>
            <a:endParaRPr lang="el-GR" altLang="el-GR" sz="2400" i="1">
              <a:latin typeface="Comic Sans MS" pitchFamily="66" charset="0"/>
            </a:endParaRPr>
          </a:p>
        </p:txBody>
      </p:sp>
    </p:spTree>
    <p:extLst>
      <p:ext uri="{BB962C8B-B14F-4D97-AF65-F5344CB8AC3E}">
        <p14:creationId xmlns:p14="http://schemas.microsoft.com/office/powerpoint/2010/main" val="29597289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6"/>
          <p:cNvSpPr txBox="1">
            <a:spLocks noChangeArrowheads="1"/>
          </p:cNvSpPr>
          <p:nvPr/>
        </p:nvSpPr>
        <p:spPr bwMode="auto">
          <a:xfrm>
            <a:off x="1979613" y="836613"/>
            <a:ext cx="4249737" cy="457200"/>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lr>
                <a:schemeClr val="hlink"/>
              </a:buClr>
              <a:buSzPct val="120000"/>
              <a:buChar char="•"/>
              <a:defRPr sz="3200">
                <a:solidFill>
                  <a:schemeClr val="tx1"/>
                </a:solidFill>
                <a:latin typeface="Tahoma" pitchFamily="34" charset="0"/>
              </a:defRPr>
            </a:lvl1pPr>
            <a:lvl2pPr marL="800100" indent="-342900" eaLnBrk="0" hangingPunct="0">
              <a:spcBef>
                <a:spcPct val="20000"/>
              </a:spcBef>
              <a:buFont typeface="Tahoma" pitchFamily="34" charset="0"/>
              <a:buChar char="–"/>
              <a:defRPr sz="2800">
                <a:solidFill>
                  <a:schemeClr val="tx1"/>
                </a:solidFill>
                <a:latin typeface="Tahoma" pitchFamily="34" charset="0"/>
              </a:defRPr>
            </a:lvl2pPr>
            <a:lvl3pPr marL="1257300" indent="-342900" eaLnBrk="0" hangingPunct="0">
              <a:spcBef>
                <a:spcPct val="20000"/>
              </a:spcBef>
              <a:buClr>
                <a:schemeClr val="hlink"/>
              </a:buClr>
              <a:buSzPct val="120000"/>
              <a:buChar char="•"/>
              <a:defRPr sz="2400">
                <a:solidFill>
                  <a:schemeClr val="tx1"/>
                </a:solidFill>
                <a:latin typeface="Tahoma" pitchFamily="34" charset="0"/>
              </a:defRPr>
            </a:lvl3pPr>
            <a:lvl4pPr marL="1714500" indent="-342900" eaLnBrk="0" hangingPunct="0">
              <a:spcBef>
                <a:spcPct val="20000"/>
              </a:spcBef>
              <a:buFont typeface="Tahoma" pitchFamily="34" charset="0"/>
              <a:buChar char="–"/>
              <a:defRPr sz="2000">
                <a:solidFill>
                  <a:schemeClr val="tx1"/>
                </a:solidFill>
                <a:latin typeface="Tahoma" pitchFamily="34" charset="0"/>
              </a:defRPr>
            </a:lvl4pPr>
            <a:lvl5pPr marL="2171700" indent="-3429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6289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30861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5433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40005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
                <a:srgbClr val="99FF33"/>
              </a:buClr>
              <a:buSzTx/>
              <a:buFont typeface="Wingdings" pitchFamily="2" charset="2"/>
              <a:buNone/>
            </a:pPr>
            <a:r>
              <a:rPr lang="el-GR" altLang="el-GR" sz="2400" b="1">
                <a:solidFill>
                  <a:srgbClr val="000000"/>
                </a:solidFill>
                <a:latin typeface="Comic Sans MS" pitchFamily="66" charset="0"/>
              </a:rPr>
              <a:t>Συνολικό ψυκτικό φορτίο</a:t>
            </a:r>
          </a:p>
        </p:txBody>
      </p:sp>
      <p:graphicFrame>
        <p:nvGraphicFramePr>
          <p:cNvPr id="98307" name="Object 7"/>
          <p:cNvGraphicFramePr>
            <a:graphicFrameLocks noGrp="1" noChangeAspect="1"/>
          </p:cNvGraphicFramePr>
          <p:nvPr>
            <p:ph/>
          </p:nvPr>
        </p:nvGraphicFramePr>
        <p:xfrm>
          <a:off x="1187450" y="1989138"/>
          <a:ext cx="6561138" cy="601662"/>
        </p:xfrm>
        <a:graphic>
          <a:graphicData uri="http://schemas.openxmlformats.org/presentationml/2006/ole">
            <mc:AlternateContent xmlns:mc="http://schemas.openxmlformats.org/markup-compatibility/2006">
              <mc:Choice xmlns:v="urn:schemas-microsoft-com:vml" Requires="v">
                <p:oleObj spid="_x0000_s14338" name="Εξίσωση" r:id="rId3" imgW="2628900" imgH="241300" progId="Equation.3">
                  <p:embed/>
                </p:oleObj>
              </mc:Choice>
              <mc:Fallback>
                <p:oleObj name="Εξίσωση" r:id="rId3" imgW="2628900" imgH="2413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450" y="1989138"/>
                        <a:ext cx="6561138" cy="601662"/>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8308" name="Text Box 9"/>
          <p:cNvSpPr txBox="1">
            <a:spLocks noChangeArrowheads="1"/>
          </p:cNvSpPr>
          <p:nvPr/>
        </p:nvSpPr>
        <p:spPr bwMode="auto">
          <a:xfrm>
            <a:off x="179388" y="3141663"/>
            <a:ext cx="8424862" cy="1917700"/>
          </a:xfrm>
          <a:prstGeom prst="rect">
            <a:avLst/>
          </a:prstGeom>
          <a:gradFill rotWithShape="1">
            <a:gsLst>
              <a:gs pos="0">
                <a:srgbClr val="FFFF00"/>
              </a:gs>
              <a:gs pos="100000">
                <a:srgbClr val="00FF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400" b="1">
                <a:solidFill>
                  <a:srgbClr val="000000"/>
                </a:solidFill>
                <a:latin typeface="Comic Sans MS" pitchFamily="66" charset="0"/>
              </a:rPr>
              <a:t>Το ψυκτικό μηχάνημα που θα εξυπηρετεί το ανωτέρω υπολογιζόμενο φορτίο θα πρέπει να έχει ικανότητα μεγαλύτερη κατά 50% αυτού και αυτό γιατί το ψυκτικό μηχάνημα δεν πρέπει να εργάζεται συνεχώς, αλλά περί τις 16 ώρες το 24ωρο</a:t>
            </a:r>
          </a:p>
        </p:txBody>
      </p:sp>
    </p:spTree>
    <p:extLst>
      <p:ext uri="{BB962C8B-B14F-4D97-AF65-F5344CB8AC3E}">
        <p14:creationId xmlns:p14="http://schemas.microsoft.com/office/powerpoint/2010/main" val="243867276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1268413"/>
            <a:ext cx="6870700" cy="534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9331" name="Text Box 11"/>
          <p:cNvSpPr txBox="1">
            <a:spLocks noChangeArrowheads="1"/>
          </p:cNvSpPr>
          <p:nvPr/>
        </p:nvSpPr>
        <p:spPr bwMode="auto">
          <a:xfrm>
            <a:off x="684213" y="692150"/>
            <a:ext cx="7777162" cy="396875"/>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lr>
                <a:schemeClr val="hlink"/>
              </a:buClr>
              <a:buSzPct val="120000"/>
              <a:buChar char="•"/>
              <a:defRPr sz="3200">
                <a:solidFill>
                  <a:schemeClr val="tx1"/>
                </a:solidFill>
                <a:latin typeface="Tahoma" pitchFamily="34" charset="0"/>
              </a:defRPr>
            </a:lvl1pPr>
            <a:lvl2pPr marL="800100" indent="-342900" eaLnBrk="0" hangingPunct="0">
              <a:spcBef>
                <a:spcPct val="20000"/>
              </a:spcBef>
              <a:buFont typeface="Tahoma" pitchFamily="34" charset="0"/>
              <a:buChar char="–"/>
              <a:defRPr sz="2800">
                <a:solidFill>
                  <a:schemeClr val="tx1"/>
                </a:solidFill>
                <a:latin typeface="Tahoma" pitchFamily="34" charset="0"/>
              </a:defRPr>
            </a:lvl2pPr>
            <a:lvl3pPr marL="1257300" indent="-342900" eaLnBrk="0" hangingPunct="0">
              <a:spcBef>
                <a:spcPct val="20000"/>
              </a:spcBef>
              <a:buClr>
                <a:schemeClr val="hlink"/>
              </a:buClr>
              <a:buSzPct val="120000"/>
              <a:buChar char="•"/>
              <a:defRPr sz="2400">
                <a:solidFill>
                  <a:schemeClr val="tx1"/>
                </a:solidFill>
                <a:latin typeface="Tahoma" pitchFamily="34" charset="0"/>
              </a:defRPr>
            </a:lvl3pPr>
            <a:lvl4pPr marL="1714500" indent="-342900" eaLnBrk="0" hangingPunct="0">
              <a:spcBef>
                <a:spcPct val="20000"/>
              </a:spcBef>
              <a:buFont typeface="Tahoma" pitchFamily="34" charset="0"/>
              <a:buChar char="–"/>
              <a:defRPr sz="2000">
                <a:solidFill>
                  <a:schemeClr val="tx1"/>
                </a:solidFill>
                <a:latin typeface="Tahoma" pitchFamily="34" charset="0"/>
              </a:defRPr>
            </a:lvl4pPr>
            <a:lvl5pPr marL="2171700" indent="-3429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6289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30861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5433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40005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
                <a:srgbClr val="99FF33"/>
              </a:buClr>
              <a:buSzTx/>
              <a:buFont typeface="Wingdings" pitchFamily="2" charset="2"/>
              <a:buNone/>
            </a:pPr>
            <a:r>
              <a:rPr lang="el-GR" altLang="el-GR" sz="2000" b="1">
                <a:solidFill>
                  <a:srgbClr val="000000"/>
                </a:solidFill>
                <a:latin typeface="Comic Sans MS" pitchFamily="66" charset="0"/>
              </a:rPr>
              <a:t>Θερμικές εναλλαγές μέσα και έξω από ένα ψυκτικό θάλαμο</a:t>
            </a:r>
          </a:p>
        </p:txBody>
      </p:sp>
    </p:spTree>
    <p:extLst>
      <p:ext uri="{BB962C8B-B14F-4D97-AF65-F5344CB8AC3E}">
        <p14:creationId xmlns:p14="http://schemas.microsoft.com/office/powerpoint/2010/main" val="35891561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6"/>
          <p:cNvSpPr txBox="1">
            <a:spLocks noChangeArrowheads="1"/>
          </p:cNvSpPr>
          <p:nvPr/>
        </p:nvSpPr>
        <p:spPr bwMode="auto">
          <a:xfrm>
            <a:off x="2051050" y="0"/>
            <a:ext cx="4249738" cy="457200"/>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lr>
                <a:schemeClr val="hlink"/>
              </a:buClr>
              <a:buSzPct val="120000"/>
              <a:buChar char="•"/>
              <a:defRPr sz="3200">
                <a:solidFill>
                  <a:schemeClr val="tx1"/>
                </a:solidFill>
                <a:latin typeface="Tahoma" pitchFamily="34" charset="0"/>
              </a:defRPr>
            </a:lvl1pPr>
            <a:lvl2pPr marL="800100" indent="-342900" eaLnBrk="0" hangingPunct="0">
              <a:spcBef>
                <a:spcPct val="20000"/>
              </a:spcBef>
              <a:buFont typeface="Tahoma" pitchFamily="34" charset="0"/>
              <a:buChar char="–"/>
              <a:defRPr sz="2800">
                <a:solidFill>
                  <a:schemeClr val="tx1"/>
                </a:solidFill>
                <a:latin typeface="Tahoma" pitchFamily="34" charset="0"/>
              </a:defRPr>
            </a:lvl2pPr>
            <a:lvl3pPr marL="1257300" indent="-342900" eaLnBrk="0" hangingPunct="0">
              <a:spcBef>
                <a:spcPct val="20000"/>
              </a:spcBef>
              <a:buClr>
                <a:schemeClr val="hlink"/>
              </a:buClr>
              <a:buSzPct val="120000"/>
              <a:buChar char="•"/>
              <a:defRPr sz="2400">
                <a:solidFill>
                  <a:schemeClr val="tx1"/>
                </a:solidFill>
                <a:latin typeface="Tahoma" pitchFamily="34" charset="0"/>
              </a:defRPr>
            </a:lvl3pPr>
            <a:lvl4pPr marL="1714500" indent="-342900" eaLnBrk="0" hangingPunct="0">
              <a:spcBef>
                <a:spcPct val="20000"/>
              </a:spcBef>
              <a:buFont typeface="Tahoma" pitchFamily="34" charset="0"/>
              <a:buChar char="–"/>
              <a:defRPr sz="2000">
                <a:solidFill>
                  <a:schemeClr val="tx1"/>
                </a:solidFill>
                <a:latin typeface="Tahoma" pitchFamily="34" charset="0"/>
              </a:defRPr>
            </a:lvl4pPr>
            <a:lvl5pPr marL="2171700" indent="-3429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6289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30861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5433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40005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
                <a:srgbClr val="99FF33"/>
              </a:buClr>
              <a:buSzTx/>
              <a:buFont typeface="Wingdings" pitchFamily="2" charset="2"/>
              <a:buNone/>
            </a:pPr>
            <a:r>
              <a:rPr lang="el-GR" altLang="el-GR" sz="2400" b="1">
                <a:solidFill>
                  <a:srgbClr val="000000"/>
                </a:solidFill>
                <a:latin typeface="Comic Sans MS" pitchFamily="66" charset="0"/>
              </a:rPr>
              <a:t>Αριθμητική εφαρμογή</a:t>
            </a:r>
          </a:p>
        </p:txBody>
      </p:sp>
      <p:sp>
        <p:nvSpPr>
          <p:cNvPr id="100355" name="Text Box 7"/>
          <p:cNvSpPr txBox="1">
            <a:spLocks noChangeArrowheads="1"/>
          </p:cNvSpPr>
          <p:nvPr/>
        </p:nvSpPr>
        <p:spPr bwMode="auto">
          <a:xfrm>
            <a:off x="0" y="549275"/>
            <a:ext cx="8893175" cy="614362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buFontTx/>
              <a:buNone/>
            </a:pPr>
            <a:r>
              <a:rPr lang="el-GR" altLang="el-GR" sz="1800">
                <a:solidFill>
                  <a:srgbClr val="000000"/>
                </a:solidFill>
                <a:latin typeface="Comic Sans MS" pitchFamily="66" charset="0"/>
              </a:rPr>
              <a:t>Να υπολογιστεί η απαιτούμενη ψυκτική ισχύς ψυκτικού θαλάμου στον οποίο θέλουμε να συντηρήσουμε 200 </a:t>
            </a:r>
            <a:r>
              <a:rPr lang="en-GB" altLang="el-GR" sz="1800">
                <a:solidFill>
                  <a:srgbClr val="000000"/>
                </a:solidFill>
                <a:latin typeface="Comic Sans MS" pitchFamily="66" charset="0"/>
              </a:rPr>
              <a:t>kg </a:t>
            </a:r>
            <a:r>
              <a:rPr lang="el-GR" altLang="el-GR" sz="1800">
                <a:solidFill>
                  <a:srgbClr val="000000"/>
                </a:solidFill>
                <a:latin typeface="Comic Sans MS" pitchFamily="66" charset="0"/>
              </a:rPr>
              <a:t>αγκινάρες. Δίνονται:</a:t>
            </a:r>
          </a:p>
          <a:p>
            <a:pPr eaLnBrk="1" hangingPunct="1">
              <a:spcBef>
                <a:spcPct val="50000"/>
              </a:spcBef>
              <a:buClr>
                <a:srgbClr val="0066FF"/>
              </a:buClr>
              <a:buSzTx/>
              <a:buFont typeface="Wingdings" pitchFamily="2" charset="2"/>
              <a:buChar char="Ø"/>
            </a:pPr>
            <a:r>
              <a:rPr lang="el-GR" altLang="el-GR" sz="1800">
                <a:solidFill>
                  <a:srgbClr val="000000"/>
                </a:solidFill>
                <a:latin typeface="Comic Sans MS" pitchFamily="66" charset="0"/>
              </a:rPr>
              <a:t> Θερμοκρασία εισόδου του λαχανικού στο θάλαμο = 20 °</a:t>
            </a:r>
            <a:r>
              <a:rPr lang="en-GB" altLang="el-GR" sz="1800">
                <a:solidFill>
                  <a:srgbClr val="000000"/>
                </a:solidFill>
                <a:latin typeface="Comic Sans MS" pitchFamily="66" charset="0"/>
              </a:rPr>
              <a:t>C</a:t>
            </a:r>
          </a:p>
          <a:p>
            <a:pPr eaLnBrk="1" hangingPunct="1">
              <a:spcBef>
                <a:spcPct val="50000"/>
              </a:spcBef>
              <a:buClr>
                <a:srgbClr val="0066FF"/>
              </a:buClr>
              <a:buSzTx/>
              <a:buFont typeface="Wingdings" pitchFamily="2" charset="2"/>
              <a:buChar char="Ø"/>
            </a:pPr>
            <a:r>
              <a:rPr lang="en-GB" altLang="el-GR" sz="1800">
                <a:solidFill>
                  <a:srgbClr val="000000"/>
                </a:solidFill>
                <a:latin typeface="Comic Sans MS" pitchFamily="66" charset="0"/>
              </a:rPr>
              <a:t> </a:t>
            </a:r>
            <a:r>
              <a:rPr lang="el-GR" altLang="el-GR" sz="1800">
                <a:solidFill>
                  <a:srgbClr val="000000"/>
                </a:solidFill>
                <a:latin typeface="Comic Sans MS" pitchFamily="66" charset="0"/>
              </a:rPr>
              <a:t>Θερμοκρασία συντήρησης = 5 °</a:t>
            </a:r>
            <a:r>
              <a:rPr lang="en-GB" altLang="el-GR" sz="1800">
                <a:solidFill>
                  <a:srgbClr val="000000"/>
                </a:solidFill>
                <a:latin typeface="Comic Sans MS" pitchFamily="66" charset="0"/>
              </a:rPr>
              <a:t>C</a:t>
            </a:r>
          </a:p>
          <a:p>
            <a:pPr eaLnBrk="1" hangingPunct="1">
              <a:spcBef>
                <a:spcPct val="50000"/>
              </a:spcBef>
              <a:buClr>
                <a:srgbClr val="0066FF"/>
              </a:buClr>
              <a:buSzTx/>
              <a:buFont typeface="Wingdings" pitchFamily="2" charset="2"/>
              <a:buChar char="Ø"/>
            </a:pPr>
            <a:r>
              <a:rPr lang="en-GB" altLang="el-GR" sz="1800">
                <a:solidFill>
                  <a:srgbClr val="000000"/>
                </a:solidFill>
                <a:latin typeface="Comic Sans MS" pitchFamily="66" charset="0"/>
              </a:rPr>
              <a:t> </a:t>
            </a:r>
            <a:r>
              <a:rPr lang="el-GR" altLang="el-GR" sz="1800">
                <a:solidFill>
                  <a:srgbClr val="000000"/>
                </a:solidFill>
                <a:latin typeface="Comic Sans MS" pitchFamily="66" charset="0"/>
              </a:rPr>
              <a:t>Ποσότητα εισερχομένου προϊόντος 200 </a:t>
            </a:r>
            <a:r>
              <a:rPr lang="en-GB" altLang="el-GR" sz="1800">
                <a:solidFill>
                  <a:srgbClr val="000000"/>
                </a:solidFill>
                <a:latin typeface="Comic Sans MS" pitchFamily="66" charset="0"/>
              </a:rPr>
              <a:t>kg/24</a:t>
            </a:r>
            <a:r>
              <a:rPr lang="el-GR" altLang="el-GR" sz="1800">
                <a:solidFill>
                  <a:srgbClr val="000000"/>
                </a:solidFill>
                <a:latin typeface="Comic Sans MS" pitchFamily="66" charset="0"/>
              </a:rPr>
              <a:t>ωρο</a:t>
            </a:r>
          </a:p>
          <a:p>
            <a:pPr eaLnBrk="1" hangingPunct="1">
              <a:spcBef>
                <a:spcPct val="50000"/>
              </a:spcBef>
              <a:buClr>
                <a:srgbClr val="0066FF"/>
              </a:buClr>
              <a:buSzTx/>
              <a:buFont typeface="Wingdings" pitchFamily="2" charset="2"/>
              <a:buChar char="Ø"/>
            </a:pPr>
            <a:r>
              <a:rPr lang="el-GR" altLang="el-GR" sz="1800">
                <a:solidFill>
                  <a:srgbClr val="000000"/>
                </a:solidFill>
                <a:latin typeface="Comic Sans MS" pitchFamily="66" charset="0"/>
              </a:rPr>
              <a:t> Θερμοκρασία εξωτερικού περιβάλλοντος = 30 </a:t>
            </a:r>
            <a:r>
              <a:rPr lang="en-GB" altLang="el-GR" sz="1800">
                <a:solidFill>
                  <a:srgbClr val="000000"/>
                </a:solidFill>
                <a:latin typeface="Comic Sans MS" pitchFamily="66" charset="0"/>
              </a:rPr>
              <a:t>°C</a:t>
            </a:r>
          </a:p>
          <a:p>
            <a:pPr eaLnBrk="1" hangingPunct="1">
              <a:spcBef>
                <a:spcPct val="50000"/>
              </a:spcBef>
              <a:buClr>
                <a:srgbClr val="0066FF"/>
              </a:buClr>
              <a:buSzTx/>
              <a:buFont typeface="Wingdings" pitchFamily="2" charset="2"/>
              <a:buChar char="Ø"/>
            </a:pPr>
            <a:r>
              <a:rPr lang="en-GB" altLang="el-GR" sz="1800">
                <a:solidFill>
                  <a:srgbClr val="000000"/>
                </a:solidFill>
                <a:latin typeface="Comic Sans MS" pitchFamily="66" charset="0"/>
              </a:rPr>
              <a:t> </a:t>
            </a:r>
            <a:r>
              <a:rPr lang="el-GR" altLang="el-GR" sz="1800">
                <a:solidFill>
                  <a:srgbClr val="000000"/>
                </a:solidFill>
                <a:latin typeface="Comic Sans MS" pitchFamily="66" charset="0"/>
              </a:rPr>
              <a:t>Σχετική υγρασία εξωτερικού περιβάλλοντος = 60%</a:t>
            </a:r>
          </a:p>
          <a:p>
            <a:pPr eaLnBrk="1" hangingPunct="1">
              <a:spcBef>
                <a:spcPct val="50000"/>
              </a:spcBef>
              <a:buClr>
                <a:srgbClr val="0066FF"/>
              </a:buClr>
              <a:buSzTx/>
              <a:buFont typeface="Wingdings" pitchFamily="2" charset="2"/>
              <a:buChar char="Ø"/>
            </a:pPr>
            <a:r>
              <a:rPr lang="el-GR" altLang="el-GR" sz="1800">
                <a:solidFill>
                  <a:srgbClr val="000000"/>
                </a:solidFill>
                <a:latin typeface="Comic Sans MS" pitchFamily="66" charset="0"/>
              </a:rPr>
              <a:t> Διαστάσεις θαλάμου: εσωτερικές </a:t>
            </a:r>
            <a:r>
              <a:rPr lang="en-GB" altLang="el-GR" sz="1800">
                <a:solidFill>
                  <a:srgbClr val="000000"/>
                </a:solidFill>
                <a:latin typeface="Comic Sans MS" pitchFamily="66" charset="0"/>
              </a:rPr>
              <a:t>L = 2.25m, D = 2.65m, H = 2.2m</a:t>
            </a:r>
          </a:p>
          <a:p>
            <a:pPr eaLnBrk="1" hangingPunct="1">
              <a:spcBef>
                <a:spcPct val="50000"/>
              </a:spcBef>
              <a:buClr>
                <a:srgbClr val="0066FF"/>
              </a:buClr>
              <a:buSzTx/>
              <a:buFont typeface="Wingdings" pitchFamily="2" charset="2"/>
              <a:buNone/>
            </a:pPr>
            <a:r>
              <a:rPr lang="en-GB" altLang="el-GR" sz="1800">
                <a:solidFill>
                  <a:srgbClr val="000000"/>
                </a:solidFill>
                <a:latin typeface="Comic Sans MS" pitchFamily="66" charset="0"/>
              </a:rPr>
              <a:t>		</a:t>
            </a:r>
            <a:r>
              <a:rPr lang="el-GR" altLang="el-GR" sz="1800">
                <a:solidFill>
                  <a:srgbClr val="000000"/>
                </a:solidFill>
                <a:latin typeface="Comic Sans MS" pitchFamily="66" charset="0"/>
              </a:rPr>
              <a:t>         εξωτερικές </a:t>
            </a:r>
            <a:r>
              <a:rPr lang="en-GB" altLang="el-GR" sz="1800">
                <a:solidFill>
                  <a:srgbClr val="000000"/>
                </a:solidFill>
                <a:latin typeface="Comic Sans MS" pitchFamily="66" charset="0"/>
              </a:rPr>
              <a:t>L = 2.55m, D = 2.95m, H = 2.7m</a:t>
            </a:r>
          </a:p>
          <a:p>
            <a:pPr eaLnBrk="1" hangingPunct="1">
              <a:spcBef>
                <a:spcPct val="50000"/>
              </a:spcBef>
              <a:buClr>
                <a:srgbClr val="0066FF"/>
              </a:buClr>
              <a:buSzTx/>
              <a:buFont typeface="Wingdings" pitchFamily="2" charset="2"/>
              <a:buChar char="Ø"/>
            </a:pPr>
            <a:r>
              <a:rPr lang="en-GB" altLang="el-GR" sz="1800">
                <a:solidFill>
                  <a:srgbClr val="000000"/>
                </a:solidFill>
                <a:latin typeface="Comic Sans MS" pitchFamily="66" charset="0"/>
              </a:rPr>
              <a:t> </a:t>
            </a:r>
            <a:r>
              <a:rPr lang="el-GR" altLang="el-GR" sz="1800">
                <a:solidFill>
                  <a:srgbClr val="000000"/>
                </a:solidFill>
                <a:latin typeface="Comic Sans MS" pitchFamily="66" charset="0"/>
              </a:rPr>
              <a:t>Εξωτερικό χρωματισμός = λευκός </a:t>
            </a:r>
          </a:p>
          <a:p>
            <a:pPr eaLnBrk="1" hangingPunct="1">
              <a:spcBef>
                <a:spcPct val="50000"/>
              </a:spcBef>
              <a:buClr>
                <a:srgbClr val="0066FF"/>
              </a:buClr>
              <a:buSzTx/>
              <a:buFont typeface="Wingdings" pitchFamily="2" charset="2"/>
              <a:buChar char="Ø"/>
            </a:pPr>
            <a:r>
              <a:rPr lang="el-GR" altLang="el-GR" sz="1800">
                <a:solidFill>
                  <a:srgbClr val="000000"/>
                </a:solidFill>
                <a:latin typeface="Comic Sans MS" pitchFamily="66" charset="0"/>
              </a:rPr>
              <a:t> Κατασκευή τοίχων: τοιχοποιία  20</a:t>
            </a:r>
            <a:r>
              <a:rPr lang="en-GB" altLang="el-GR" sz="1800">
                <a:solidFill>
                  <a:srgbClr val="000000"/>
                </a:solidFill>
                <a:latin typeface="Comic Sans MS" pitchFamily="66" charset="0"/>
              </a:rPr>
              <a:t>cm, </a:t>
            </a:r>
            <a:r>
              <a:rPr lang="el-GR" altLang="el-GR" sz="1800">
                <a:solidFill>
                  <a:srgbClr val="000000"/>
                </a:solidFill>
                <a:latin typeface="Comic Sans MS" pitchFamily="66" charset="0"/>
              </a:rPr>
              <a:t>διογκωμένη πολυστερίνη 8</a:t>
            </a:r>
            <a:r>
              <a:rPr lang="en-GB" altLang="el-GR" sz="1800">
                <a:solidFill>
                  <a:srgbClr val="000000"/>
                </a:solidFill>
                <a:latin typeface="Comic Sans MS" pitchFamily="66" charset="0"/>
              </a:rPr>
              <a:t>cm, </a:t>
            </a:r>
            <a:r>
              <a:rPr lang="el-GR" altLang="el-GR" sz="1800">
                <a:solidFill>
                  <a:srgbClr val="000000"/>
                </a:solidFill>
                <a:latin typeface="Comic Sans MS" pitchFamily="66" charset="0"/>
              </a:rPr>
              <a:t>κονίαμα 2</a:t>
            </a:r>
            <a:r>
              <a:rPr lang="en-GB" altLang="el-GR" sz="1800">
                <a:solidFill>
                  <a:srgbClr val="000000"/>
                </a:solidFill>
                <a:latin typeface="Comic Sans MS" pitchFamily="66" charset="0"/>
              </a:rPr>
              <a:t>cm</a:t>
            </a:r>
          </a:p>
          <a:p>
            <a:pPr eaLnBrk="1" hangingPunct="1">
              <a:spcBef>
                <a:spcPct val="50000"/>
              </a:spcBef>
              <a:buClr>
                <a:srgbClr val="0066FF"/>
              </a:buClr>
              <a:buSzTx/>
              <a:buFont typeface="Wingdings" pitchFamily="2" charset="2"/>
              <a:buChar char="Ø"/>
            </a:pPr>
            <a:r>
              <a:rPr lang="el-GR" altLang="el-GR" sz="1800">
                <a:solidFill>
                  <a:srgbClr val="000000"/>
                </a:solidFill>
                <a:latin typeface="Comic Sans MS" pitchFamily="66" charset="0"/>
              </a:rPr>
              <a:t>Κατασκευή οροφής: οπλ. μπετόν  15</a:t>
            </a:r>
            <a:r>
              <a:rPr lang="en-GB" altLang="el-GR" sz="1800">
                <a:solidFill>
                  <a:srgbClr val="000000"/>
                </a:solidFill>
                <a:latin typeface="Comic Sans MS" pitchFamily="66" charset="0"/>
              </a:rPr>
              <a:t>cm, </a:t>
            </a:r>
            <a:r>
              <a:rPr lang="el-GR" altLang="el-GR" sz="1800">
                <a:solidFill>
                  <a:srgbClr val="000000"/>
                </a:solidFill>
                <a:latin typeface="Comic Sans MS" pitchFamily="66" charset="0"/>
              </a:rPr>
              <a:t>διογκωμένη πολυστερίνη 8</a:t>
            </a:r>
            <a:r>
              <a:rPr lang="en-GB" altLang="el-GR" sz="1800">
                <a:solidFill>
                  <a:srgbClr val="000000"/>
                </a:solidFill>
                <a:latin typeface="Comic Sans MS" pitchFamily="66" charset="0"/>
              </a:rPr>
              <a:t>cm, </a:t>
            </a:r>
            <a:r>
              <a:rPr lang="el-GR" altLang="el-GR" sz="1800">
                <a:solidFill>
                  <a:srgbClr val="000000"/>
                </a:solidFill>
                <a:latin typeface="Comic Sans MS" pitchFamily="66" charset="0"/>
              </a:rPr>
              <a:t>κονίαμα 2</a:t>
            </a:r>
            <a:r>
              <a:rPr lang="en-GB" altLang="el-GR" sz="1800">
                <a:solidFill>
                  <a:srgbClr val="000000"/>
                </a:solidFill>
                <a:latin typeface="Comic Sans MS" pitchFamily="66" charset="0"/>
              </a:rPr>
              <a:t>cm</a:t>
            </a:r>
          </a:p>
          <a:p>
            <a:pPr eaLnBrk="1" hangingPunct="1">
              <a:spcBef>
                <a:spcPct val="50000"/>
              </a:spcBef>
              <a:buClr>
                <a:srgbClr val="0066FF"/>
              </a:buClr>
              <a:buSzTx/>
              <a:buFont typeface="Wingdings" pitchFamily="2" charset="2"/>
              <a:buChar char="Ø"/>
            </a:pPr>
            <a:r>
              <a:rPr lang="el-GR" altLang="el-GR" sz="1800">
                <a:solidFill>
                  <a:srgbClr val="000000"/>
                </a:solidFill>
                <a:latin typeface="Comic Sans MS" pitchFamily="66" charset="0"/>
              </a:rPr>
              <a:t> Κατασκευή δαπέδου: οπλ. μπετόν  15</a:t>
            </a:r>
            <a:r>
              <a:rPr lang="en-GB" altLang="el-GR" sz="1800">
                <a:solidFill>
                  <a:srgbClr val="000000"/>
                </a:solidFill>
                <a:latin typeface="Comic Sans MS" pitchFamily="66" charset="0"/>
              </a:rPr>
              <a:t>cm, </a:t>
            </a:r>
            <a:r>
              <a:rPr lang="el-GR" altLang="el-GR" sz="1800">
                <a:solidFill>
                  <a:srgbClr val="000000"/>
                </a:solidFill>
                <a:latin typeface="Comic Sans MS" pitchFamily="66" charset="0"/>
              </a:rPr>
              <a:t>διογκωμένη πολυστερίνη 8</a:t>
            </a:r>
            <a:r>
              <a:rPr lang="en-GB" altLang="el-GR" sz="1800">
                <a:solidFill>
                  <a:srgbClr val="000000"/>
                </a:solidFill>
                <a:latin typeface="Comic Sans MS" pitchFamily="66" charset="0"/>
              </a:rPr>
              <a:t>cm, </a:t>
            </a:r>
            <a:r>
              <a:rPr lang="el-GR" altLang="el-GR" sz="1800">
                <a:solidFill>
                  <a:srgbClr val="000000"/>
                </a:solidFill>
                <a:latin typeface="Comic Sans MS" pitchFamily="66" charset="0"/>
              </a:rPr>
              <a:t>κονίαμα 2</a:t>
            </a:r>
            <a:r>
              <a:rPr lang="en-GB" altLang="el-GR" sz="1800">
                <a:solidFill>
                  <a:srgbClr val="000000"/>
                </a:solidFill>
                <a:latin typeface="Comic Sans MS" pitchFamily="66" charset="0"/>
              </a:rPr>
              <a:t>cm</a:t>
            </a:r>
            <a:endParaRPr lang="el-GR" altLang="el-GR" sz="1800">
              <a:solidFill>
                <a:srgbClr val="000000"/>
              </a:solidFill>
              <a:latin typeface="Comic Sans MS" pitchFamily="66" charset="0"/>
            </a:endParaRPr>
          </a:p>
          <a:p>
            <a:pPr eaLnBrk="1" hangingPunct="1">
              <a:spcBef>
                <a:spcPct val="50000"/>
              </a:spcBef>
              <a:buClr>
                <a:srgbClr val="0066FF"/>
              </a:buClr>
              <a:buSzTx/>
              <a:buFont typeface="Wingdings" pitchFamily="2" charset="2"/>
              <a:buChar char="Ø"/>
            </a:pPr>
            <a:r>
              <a:rPr lang="el-GR" altLang="el-GR" sz="1800">
                <a:solidFill>
                  <a:srgbClr val="000000"/>
                </a:solidFill>
                <a:latin typeface="Comic Sans MS" pitchFamily="66" charset="0"/>
              </a:rPr>
              <a:t> Στο θάλαμο εργάζεται 1 άτομο 4 ώρες ημερησίως με τη βοήθεια δύο ηλεκτρ. λαμπτήρων 60</a:t>
            </a:r>
            <a:r>
              <a:rPr lang="en-GB" altLang="el-GR" sz="1800">
                <a:solidFill>
                  <a:srgbClr val="000000"/>
                </a:solidFill>
                <a:latin typeface="Comic Sans MS" pitchFamily="66" charset="0"/>
              </a:rPr>
              <a:t>W</a:t>
            </a:r>
            <a:endParaRPr lang="el-GR" altLang="el-GR" sz="1800">
              <a:solidFill>
                <a:srgbClr val="000000"/>
              </a:solidFill>
              <a:latin typeface="Comic Sans MS" pitchFamily="66" charset="0"/>
            </a:endParaRPr>
          </a:p>
        </p:txBody>
      </p:sp>
    </p:spTree>
    <p:extLst>
      <p:ext uri="{BB962C8B-B14F-4D97-AF65-F5344CB8AC3E}">
        <p14:creationId xmlns:p14="http://schemas.microsoft.com/office/powerpoint/2010/main" val="315917384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6"/>
          <p:cNvSpPr txBox="1">
            <a:spLocks noChangeArrowheads="1"/>
          </p:cNvSpPr>
          <p:nvPr/>
        </p:nvSpPr>
        <p:spPr bwMode="auto">
          <a:xfrm>
            <a:off x="1403350" y="692150"/>
            <a:ext cx="6192838" cy="396875"/>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lr>
                <a:schemeClr val="hlink"/>
              </a:buClr>
              <a:buSzPct val="120000"/>
              <a:buChar char="•"/>
              <a:defRPr sz="3200">
                <a:solidFill>
                  <a:schemeClr val="tx1"/>
                </a:solidFill>
                <a:latin typeface="Tahoma" pitchFamily="34" charset="0"/>
              </a:defRPr>
            </a:lvl1pPr>
            <a:lvl2pPr marL="800100" indent="-342900" eaLnBrk="0" hangingPunct="0">
              <a:spcBef>
                <a:spcPct val="20000"/>
              </a:spcBef>
              <a:buFont typeface="Tahoma" pitchFamily="34" charset="0"/>
              <a:buChar char="–"/>
              <a:defRPr sz="2800">
                <a:solidFill>
                  <a:schemeClr val="tx1"/>
                </a:solidFill>
                <a:latin typeface="Tahoma" pitchFamily="34" charset="0"/>
              </a:defRPr>
            </a:lvl2pPr>
            <a:lvl3pPr marL="1257300" indent="-342900" eaLnBrk="0" hangingPunct="0">
              <a:spcBef>
                <a:spcPct val="20000"/>
              </a:spcBef>
              <a:buClr>
                <a:schemeClr val="hlink"/>
              </a:buClr>
              <a:buSzPct val="120000"/>
              <a:buChar char="•"/>
              <a:defRPr sz="2400">
                <a:solidFill>
                  <a:schemeClr val="tx1"/>
                </a:solidFill>
                <a:latin typeface="Tahoma" pitchFamily="34" charset="0"/>
              </a:defRPr>
            </a:lvl3pPr>
            <a:lvl4pPr marL="1714500" indent="-342900" eaLnBrk="0" hangingPunct="0">
              <a:spcBef>
                <a:spcPct val="20000"/>
              </a:spcBef>
              <a:buFont typeface="Tahoma" pitchFamily="34" charset="0"/>
              <a:buChar char="–"/>
              <a:defRPr sz="2000">
                <a:solidFill>
                  <a:schemeClr val="tx1"/>
                </a:solidFill>
                <a:latin typeface="Tahoma" pitchFamily="34" charset="0"/>
              </a:defRPr>
            </a:lvl4pPr>
            <a:lvl5pPr marL="2171700" indent="-3429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6289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30861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5433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4000500" indent="-3429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
                <a:srgbClr val="99FF33"/>
              </a:buClr>
              <a:buSzTx/>
              <a:buFont typeface="Wingdings" pitchFamily="2" charset="2"/>
              <a:buNone/>
            </a:pPr>
            <a:r>
              <a:rPr lang="el-GR" altLang="el-GR" sz="2000" b="1">
                <a:solidFill>
                  <a:srgbClr val="000000"/>
                </a:solidFill>
                <a:latin typeface="Comic Sans MS" pitchFamily="66" charset="0"/>
              </a:rPr>
              <a:t>Υπολογισμός συντελεστών θερμοπερατότητας</a:t>
            </a:r>
          </a:p>
        </p:txBody>
      </p:sp>
      <p:sp>
        <p:nvSpPr>
          <p:cNvPr id="101379" name="Text Box 7"/>
          <p:cNvSpPr txBox="1">
            <a:spLocks noChangeArrowheads="1"/>
          </p:cNvSpPr>
          <p:nvPr/>
        </p:nvSpPr>
        <p:spPr bwMode="auto">
          <a:xfrm>
            <a:off x="0" y="1844675"/>
            <a:ext cx="1368425" cy="396875"/>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000" b="1">
                <a:solidFill>
                  <a:srgbClr val="000000"/>
                </a:solidFill>
              </a:rPr>
              <a:t>Τοίχοι</a:t>
            </a:r>
          </a:p>
        </p:txBody>
      </p:sp>
      <p:graphicFrame>
        <p:nvGraphicFramePr>
          <p:cNvPr id="101380" name="Object 8"/>
          <p:cNvGraphicFramePr>
            <a:graphicFrameLocks noGrp="1" noChangeAspect="1"/>
          </p:cNvGraphicFramePr>
          <p:nvPr>
            <p:ph sz="half" idx="1"/>
          </p:nvPr>
        </p:nvGraphicFramePr>
        <p:xfrm>
          <a:off x="2051050" y="1268413"/>
          <a:ext cx="5535613" cy="517525"/>
        </p:xfrm>
        <a:graphic>
          <a:graphicData uri="http://schemas.openxmlformats.org/presentationml/2006/ole">
            <mc:AlternateContent xmlns:mc="http://schemas.openxmlformats.org/markup-compatibility/2006">
              <mc:Choice xmlns:v="urn:schemas-microsoft-com:vml" Requires="v">
                <p:oleObj spid="_x0000_s15362" name="Εξίσωση" r:id="rId3" imgW="4622800" imgH="431800" progId="Equation.3">
                  <p:embed/>
                </p:oleObj>
              </mc:Choice>
              <mc:Fallback>
                <p:oleObj name="Εξίσωση" r:id="rId3" imgW="4622800" imgH="431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050" y="1268413"/>
                        <a:ext cx="5535613" cy="51752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1381" name="Object 10"/>
          <p:cNvGraphicFramePr>
            <a:graphicFrameLocks noGrp="1" noChangeAspect="1"/>
          </p:cNvGraphicFramePr>
          <p:nvPr>
            <p:ph sz="half" idx="2"/>
          </p:nvPr>
        </p:nvGraphicFramePr>
        <p:xfrm>
          <a:off x="2124075" y="2133600"/>
          <a:ext cx="2447925" cy="471488"/>
        </p:xfrm>
        <a:graphic>
          <a:graphicData uri="http://schemas.openxmlformats.org/presentationml/2006/ole">
            <mc:AlternateContent xmlns:mc="http://schemas.openxmlformats.org/markup-compatibility/2006">
              <mc:Choice xmlns:v="urn:schemas-microsoft-com:vml" Requires="v">
                <p:oleObj spid="_x0000_s15363" name="Εξίσωση" r:id="rId5" imgW="2044700" imgH="393700" progId="Equation.3">
                  <p:embed/>
                </p:oleObj>
              </mc:Choice>
              <mc:Fallback>
                <p:oleObj name="Εξίσωση" r:id="rId5" imgW="2044700" imgH="3937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4075" y="2133600"/>
                        <a:ext cx="2447925" cy="471488"/>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1382" name="Object 13"/>
          <p:cNvGraphicFramePr>
            <a:graphicFrameLocks noChangeAspect="1"/>
          </p:cNvGraphicFramePr>
          <p:nvPr/>
        </p:nvGraphicFramePr>
        <p:xfrm>
          <a:off x="2195513" y="3068638"/>
          <a:ext cx="3975100" cy="469900"/>
        </p:xfrm>
        <a:graphic>
          <a:graphicData uri="http://schemas.openxmlformats.org/presentationml/2006/ole">
            <mc:AlternateContent xmlns:mc="http://schemas.openxmlformats.org/markup-compatibility/2006">
              <mc:Choice xmlns:v="urn:schemas-microsoft-com:vml" Requires="v">
                <p:oleObj spid="_x0000_s15364" name="Εξίσωση" r:id="rId7" imgW="3340100" imgH="393700" progId="Equation.3">
                  <p:embed/>
                </p:oleObj>
              </mc:Choice>
              <mc:Fallback>
                <p:oleObj name="Εξίσωση" r:id="rId7" imgW="3340100" imgH="3937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95513" y="3068638"/>
                        <a:ext cx="3975100" cy="4699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1383" name="Object 14"/>
          <p:cNvGraphicFramePr>
            <a:graphicFrameLocks noChangeAspect="1"/>
          </p:cNvGraphicFramePr>
          <p:nvPr/>
        </p:nvGraphicFramePr>
        <p:xfrm>
          <a:off x="2268538" y="3933825"/>
          <a:ext cx="2432050" cy="471488"/>
        </p:xfrm>
        <a:graphic>
          <a:graphicData uri="http://schemas.openxmlformats.org/presentationml/2006/ole">
            <mc:AlternateContent xmlns:mc="http://schemas.openxmlformats.org/markup-compatibility/2006">
              <mc:Choice xmlns:v="urn:schemas-microsoft-com:vml" Requires="v">
                <p:oleObj spid="_x0000_s15365" name="Εξίσωση" r:id="rId9" imgW="2032000" imgH="393700" progId="Equation.3">
                  <p:embed/>
                </p:oleObj>
              </mc:Choice>
              <mc:Fallback>
                <p:oleObj name="Εξίσωση" r:id="rId9" imgW="2032000" imgH="3937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68538" y="3933825"/>
                        <a:ext cx="2432050" cy="471488"/>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1384" name="Text Box 15"/>
          <p:cNvSpPr txBox="1">
            <a:spLocks noChangeArrowheads="1"/>
          </p:cNvSpPr>
          <p:nvPr/>
        </p:nvSpPr>
        <p:spPr bwMode="auto">
          <a:xfrm>
            <a:off x="0" y="3644900"/>
            <a:ext cx="1368425" cy="396875"/>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000" b="1">
                <a:solidFill>
                  <a:srgbClr val="000000"/>
                </a:solidFill>
              </a:rPr>
              <a:t>Οροφή</a:t>
            </a:r>
          </a:p>
        </p:txBody>
      </p:sp>
      <p:sp>
        <p:nvSpPr>
          <p:cNvPr id="101385" name="Text Box 16"/>
          <p:cNvSpPr txBox="1">
            <a:spLocks noChangeArrowheads="1"/>
          </p:cNvSpPr>
          <p:nvPr/>
        </p:nvSpPr>
        <p:spPr bwMode="auto">
          <a:xfrm>
            <a:off x="0" y="5661025"/>
            <a:ext cx="1368425" cy="396875"/>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50000"/>
              </a:spcBef>
              <a:buClrTx/>
              <a:buSzTx/>
              <a:buFontTx/>
              <a:buNone/>
            </a:pPr>
            <a:r>
              <a:rPr lang="el-GR" altLang="el-GR" sz="2000" b="1">
                <a:solidFill>
                  <a:srgbClr val="000000"/>
                </a:solidFill>
              </a:rPr>
              <a:t>Δάπεδο</a:t>
            </a:r>
          </a:p>
        </p:txBody>
      </p:sp>
      <p:graphicFrame>
        <p:nvGraphicFramePr>
          <p:cNvPr id="101386" name="Object 17"/>
          <p:cNvGraphicFramePr>
            <a:graphicFrameLocks noChangeAspect="1"/>
          </p:cNvGraphicFramePr>
          <p:nvPr/>
        </p:nvGraphicFramePr>
        <p:xfrm>
          <a:off x="2268538" y="5013325"/>
          <a:ext cx="4051300" cy="469900"/>
        </p:xfrm>
        <a:graphic>
          <a:graphicData uri="http://schemas.openxmlformats.org/presentationml/2006/ole">
            <mc:AlternateContent xmlns:mc="http://schemas.openxmlformats.org/markup-compatibility/2006">
              <mc:Choice xmlns:v="urn:schemas-microsoft-com:vml" Requires="v">
                <p:oleObj spid="_x0000_s15366" name="Εξίσωση" r:id="rId11" imgW="3403600" imgH="393700" progId="Equation.3">
                  <p:embed/>
                </p:oleObj>
              </mc:Choice>
              <mc:Fallback>
                <p:oleObj name="Εξίσωση" r:id="rId11" imgW="3403600" imgH="3937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68538" y="5013325"/>
                        <a:ext cx="4051300" cy="4699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1387" name="Object 18"/>
          <p:cNvGraphicFramePr>
            <a:graphicFrameLocks noChangeAspect="1"/>
          </p:cNvGraphicFramePr>
          <p:nvPr/>
        </p:nvGraphicFramePr>
        <p:xfrm>
          <a:off x="2339975" y="6092825"/>
          <a:ext cx="2614613" cy="471488"/>
        </p:xfrm>
        <a:graphic>
          <a:graphicData uri="http://schemas.openxmlformats.org/presentationml/2006/ole">
            <mc:AlternateContent xmlns:mc="http://schemas.openxmlformats.org/markup-compatibility/2006">
              <mc:Choice xmlns:v="urn:schemas-microsoft-com:vml" Requires="v">
                <p:oleObj spid="_x0000_s15367" name="Εξίσωση" r:id="rId13" imgW="2184400" imgH="393700" progId="Equation.3">
                  <p:embed/>
                </p:oleObj>
              </mc:Choice>
              <mc:Fallback>
                <p:oleObj name="Εξίσωση" r:id="rId13" imgW="2184400" imgH="39370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39975" y="6092825"/>
                        <a:ext cx="2614613" cy="471488"/>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1388" name="AutoShape 19"/>
          <p:cNvSpPr>
            <a:spLocks/>
          </p:cNvSpPr>
          <p:nvPr/>
        </p:nvSpPr>
        <p:spPr bwMode="auto">
          <a:xfrm>
            <a:off x="1476375" y="1557338"/>
            <a:ext cx="431800" cy="863600"/>
          </a:xfrm>
          <a:prstGeom prst="rightBrace">
            <a:avLst>
              <a:gd name="adj1" fmla="val 16667"/>
              <a:gd name="adj2" fmla="val 50000"/>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pPr>
            <a:endParaRPr lang="el-GR" altLang="el-GR" sz="1800"/>
          </a:p>
        </p:txBody>
      </p:sp>
      <p:sp>
        <p:nvSpPr>
          <p:cNvPr id="101389" name="AutoShape 20"/>
          <p:cNvSpPr>
            <a:spLocks/>
          </p:cNvSpPr>
          <p:nvPr/>
        </p:nvSpPr>
        <p:spPr bwMode="auto">
          <a:xfrm>
            <a:off x="1547813" y="3357563"/>
            <a:ext cx="431800" cy="863600"/>
          </a:xfrm>
          <a:prstGeom prst="rightBrace">
            <a:avLst>
              <a:gd name="adj1" fmla="val 16667"/>
              <a:gd name="adj2" fmla="val 50000"/>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pPr>
            <a:endParaRPr lang="el-GR" altLang="el-GR" sz="1800"/>
          </a:p>
        </p:txBody>
      </p:sp>
      <p:sp>
        <p:nvSpPr>
          <p:cNvPr id="101390" name="AutoShape 21"/>
          <p:cNvSpPr>
            <a:spLocks/>
          </p:cNvSpPr>
          <p:nvPr/>
        </p:nvSpPr>
        <p:spPr bwMode="auto">
          <a:xfrm>
            <a:off x="1692275" y="5373688"/>
            <a:ext cx="431800" cy="863600"/>
          </a:xfrm>
          <a:prstGeom prst="rightBrace">
            <a:avLst>
              <a:gd name="adj1" fmla="val 16667"/>
              <a:gd name="adj2" fmla="val 50000"/>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pPr>
            <a:endParaRPr lang="el-GR" altLang="el-GR" sz="1800"/>
          </a:p>
        </p:txBody>
      </p:sp>
      <p:sp>
        <p:nvSpPr>
          <p:cNvPr id="101391" name="AutoShape 22"/>
          <p:cNvSpPr>
            <a:spLocks/>
          </p:cNvSpPr>
          <p:nvPr/>
        </p:nvSpPr>
        <p:spPr bwMode="auto">
          <a:xfrm rot="5400000">
            <a:off x="5220494" y="1556544"/>
            <a:ext cx="431800" cy="1008062"/>
          </a:xfrm>
          <a:prstGeom prst="rightBrace">
            <a:avLst>
              <a:gd name="adj1" fmla="val 19455"/>
              <a:gd name="adj2" fmla="val 50000"/>
            </a:avLst>
          </a:prstGeom>
          <a:noFill/>
          <a:ln w="317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pPr>
            <a:endParaRPr lang="el-GR" altLang="el-GR" sz="1800"/>
          </a:p>
        </p:txBody>
      </p:sp>
      <p:sp>
        <p:nvSpPr>
          <p:cNvPr id="101392" name="Text Box 23"/>
          <p:cNvSpPr txBox="1">
            <a:spLocks noChangeArrowheads="1"/>
          </p:cNvSpPr>
          <p:nvPr/>
        </p:nvSpPr>
        <p:spPr bwMode="auto">
          <a:xfrm>
            <a:off x="4787900" y="2276475"/>
            <a:ext cx="20161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buFontTx/>
              <a:buNone/>
            </a:pPr>
            <a:r>
              <a:rPr lang="el-GR" altLang="el-GR" sz="1800" i="1">
                <a:hlinkClick r:id="rId15" action="ppaction://hlinksldjump"/>
              </a:rPr>
              <a:t>Τιμές από πίνακα</a:t>
            </a:r>
            <a:endParaRPr lang="el-GR" altLang="el-GR" sz="1800" i="1"/>
          </a:p>
        </p:txBody>
      </p:sp>
    </p:spTree>
    <p:extLst>
      <p:ext uri="{BB962C8B-B14F-4D97-AF65-F5344CB8AC3E}">
        <p14:creationId xmlns:p14="http://schemas.microsoft.com/office/powerpoint/2010/main" val="89915640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ZHAW.ACCESSIBILITYADDIN.DEFAULTLANGUAGE" val="msoLanguageIDEnglishUK"/>
  <p:tag name="ZHAW.ACCESSIBILITYADDIN.CHECKTIMEDATE" val="15/3/2016 3:16:41 μμ"/>
</p:tagLst>
</file>

<file path=ppt/tags/tag10.xml><?xml version="1.0" encoding="utf-8"?>
<p:tagLst xmlns:a="http://schemas.openxmlformats.org/drawingml/2006/main" xmlns:r="http://schemas.openxmlformats.org/officeDocument/2006/relationships" xmlns:p="http://schemas.openxmlformats.org/presentationml/2006/main">
  <p:tag name="ZHAW.ACCESSIBILITYADDIN.CONFIRMEDLANGUAGE" val="msoLanguageIDGreek"/>
</p:tagLst>
</file>

<file path=ppt/tags/tag11.xml><?xml version="1.0" encoding="utf-8"?>
<p:tagLst xmlns:a="http://schemas.openxmlformats.org/drawingml/2006/main" xmlns:r="http://schemas.openxmlformats.org/officeDocument/2006/relationships" xmlns:p="http://schemas.openxmlformats.org/presentationml/2006/main">
  <p:tag name="ZHAW.ACCESSIBILITYADDIN.CONFIRMEDLANGUAGE" val="msoLanguageIDGreek"/>
</p:tagLst>
</file>

<file path=ppt/tags/tag12.xml><?xml version="1.0" encoding="utf-8"?>
<p:tagLst xmlns:a="http://schemas.openxmlformats.org/drawingml/2006/main" xmlns:r="http://schemas.openxmlformats.org/officeDocument/2006/relationships" xmlns:p="http://schemas.openxmlformats.org/presentationml/2006/main">
  <p:tag name="ZHAW.ACCESSIBILITYADDIN.CONFIRMEDLANGUAGE" val="msoLanguageIDGreek"/>
</p:tagLst>
</file>

<file path=ppt/tags/tag13.xml><?xml version="1.0" encoding="utf-8"?>
<p:tagLst xmlns:a="http://schemas.openxmlformats.org/drawingml/2006/main" xmlns:r="http://schemas.openxmlformats.org/officeDocument/2006/relationships" xmlns:p="http://schemas.openxmlformats.org/presentationml/2006/main">
  <p:tag name="ZHAW.ACCESSIBILITYADDIN.READINGORDER" val="7,6,3,2,"/>
</p:tagLst>
</file>

<file path=ppt/tags/tag14.xml><?xml version="1.0" encoding="utf-8"?>
<p:tagLst xmlns:a="http://schemas.openxmlformats.org/drawingml/2006/main" xmlns:r="http://schemas.openxmlformats.org/officeDocument/2006/relationships" xmlns:p="http://schemas.openxmlformats.org/presentationml/2006/main">
  <p:tag name="ZHAW.ACCESSIBILITYADDIN.CONFIRMEDLANGUAGE" val="msoLanguageIDGreek"/>
</p:tagLst>
</file>

<file path=ppt/tags/tag15.xml><?xml version="1.0" encoding="utf-8"?>
<p:tagLst xmlns:a="http://schemas.openxmlformats.org/drawingml/2006/main" xmlns:r="http://schemas.openxmlformats.org/officeDocument/2006/relationships" xmlns:p="http://schemas.openxmlformats.org/presentationml/2006/main">
  <p:tag name="ZHAW.ACCESSIBILITYADDIN.CONFIRMEDLANGUAGE" val="msoLanguageIDGreek"/>
</p:tagLst>
</file>

<file path=ppt/tags/tag2.xml><?xml version="1.0" encoding="utf-8"?>
<p:tagLst xmlns:a="http://schemas.openxmlformats.org/drawingml/2006/main" xmlns:r="http://schemas.openxmlformats.org/officeDocument/2006/relationships" xmlns:p="http://schemas.openxmlformats.org/presentationml/2006/main">
  <p:tag name="ZHAW.ACCESSIBILITYADDIN.READINGORDER" val="8,7,3,2,9,"/>
</p:tagLst>
</file>

<file path=ppt/tags/tag3.xml><?xml version="1.0" encoding="utf-8"?>
<p:tagLst xmlns:a="http://schemas.openxmlformats.org/drawingml/2006/main" xmlns:r="http://schemas.openxmlformats.org/officeDocument/2006/relationships" xmlns:p="http://schemas.openxmlformats.org/presentationml/2006/main">
  <p:tag name="ZHAW.ACCESSIBILITYADDIN.CONFIRMEDLANGUAGE" val="msoLanguageIDGreek"/>
</p:tagLst>
</file>

<file path=ppt/tags/tag4.xml><?xml version="1.0" encoding="utf-8"?>
<p:tagLst xmlns:a="http://schemas.openxmlformats.org/drawingml/2006/main" xmlns:r="http://schemas.openxmlformats.org/officeDocument/2006/relationships" xmlns:p="http://schemas.openxmlformats.org/presentationml/2006/main">
  <p:tag name="ZHAW.ACCESSIBILITYADDIN.CONFIRMEDLANGUAGE" val="msoLanguageIDGreek"/>
</p:tagLst>
</file>

<file path=ppt/tags/tag5.xml><?xml version="1.0" encoding="utf-8"?>
<p:tagLst xmlns:a="http://schemas.openxmlformats.org/drawingml/2006/main" xmlns:r="http://schemas.openxmlformats.org/officeDocument/2006/relationships" xmlns:p="http://schemas.openxmlformats.org/presentationml/2006/main">
  <p:tag name="ZHAW.ACCESSIBILITYADDIN.READINGORDER" val="3,5,3075,3074,"/>
</p:tagLst>
</file>

<file path=ppt/tags/tag6.xml><?xml version="1.0" encoding="utf-8"?>
<p:tagLst xmlns:a="http://schemas.openxmlformats.org/drawingml/2006/main" xmlns:r="http://schemas.openxmlformats.org/officeDocument/2006/relationships" xmlns:p="http://schemas.openxmlformats.org/presentationml/2006/main">
  <p:tag name="ZHAW.ACCESSIBILITYADDIN.CONFIRMEDLANGUAGE" val="msoLanguageIDGreek"/>
</p:tagLst>
</file>

<file path=ppt/tags/tag7.xml><?xml version="1.0" encoding="utf-8"?>
<p:tagLst xmlns:a="http://schemas.openxmlformats.org/drawingml/2006/main" xmlns:r="http://schemas.openxmlformats.org/officeDocument/2006/relationships" xmlns:p="http://schemas.openxmlformats.org/presentationml/2006/main">
  <p:tag name="ZHAW.ACCESSIBILITYADDIN.CONFIRMEDLANGUAGE" val="msoLanguageIDGreek"/>
</p:tagLst>
</file>

<file path=ppt/tags/tag8.xml><?xml version="1.0" encoding="utf-8"?>
<p:tagLst xmlns:a="http://schemas.openxmlformats.org/drawingml/2006/main" xmlns:r="http://schemas.openxmlformats.org/officeDocument/2006/relationships" xmlns:p="http://schemas.openxmlformats.org/presentationml/2006/main">
  <p:tag name="ZHAW.ACCESSIBILITYADDIN.CONFIRMEDLANGUAGE" val="msoLanguageIDGreek"/>
</p:tagLst>
</file>

<file path=ppt/tags/tag9.xml><?xml version="1.0" encoding="utf-8"?>
<p:tagLst xmlns:a="http://schemas.openxmlformats.org/drawingml/2006/main" xmlns:r="http://schemas.openxmlformats.org/officeDocument/2006/relationships" xmlns:p="http://schemas.openxmlformats.org/presentationml/2006/main">
  <p:tag name="ZHAW.ACCESSIBILITYADDIN.READINGORDER" val="3,6,4099,4098,"/>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1 6 " ? > < D o c u m e n t S e t t i n g s   x m l n s : x s d = " h t t p : / / w w w . w 3 . o r g / 2 0 0 1 / X M L S c h e m a "   x m l n s : x s i = " h t t p : / / w w w . w 3 . o r g / 2 0 0 1 / X M L S c h e m a - i n s t a n c e "   x m l n s = " h t t p : / / w w w . z h a w . c h / A c c e s s i b i l i t y A d d I n " >  
     < C h e c k R e a d i n g O r d e r > t r u e < / C h e c k R e a d i n g O r d e r >  
     < C h e c k T a b l e H e a d e r > t r u e < / C h e c k T a b l e H e a d e r >  
     < C h e c k S l i d e T i t l e > t r u e < / C h e c k S l i d e T i t l e >  
     < C h e c k L a n g u a g e S e t t i n g > t r u e < / C h e c k L a n g u a g e S e t t i n g >  
     < C h e c k A l t T e x t > t r u e < / C h e c k A l t T e x t >  
     < C h e c k T e x t S i z e > f a l s e < / C h e c k T e x t S i z e >  
     < C h e c k S c r e e n T i p > f a l s e < / C h e c k S c r e e n T i p >  
     < S h o w S h a p e N a m e C o l u m n > f a l s e < / S h o w S h a p e N a m e C o l u m n >  
     < S h o w I s s u e D e s c r i p t i o n > t r u e < / S h o w I s s u e D e s c r i p t i o n >  
 < / D o c u m e n t S e t t i n g s > 
</file>

<file path=customXml/itemProps1.xml><?xml version="1.0" encoding="utf-8"?>
<ds:datastoreItem xmlns:ds="http://schemas.openxmlformats.org/officeDocument/2006/customXml" ds:itemID="{3FC6222C-719D-4141-94D1-85E38A8FC532}">
  <ds:schemaRefs>
    <ds:schemaRef ds:uri="http://www.w3.org/2001/XMLSchema"/>
    <ds:schemaRef ds:uri="http://www.zhaw.ch/AccessibilityAddIn"/>
  </ds:schemaRefs>
</ds:datastoreItem>
</file>

<file path=docProps/app.xml><?xml version="1.0" encoding="utf-8"?>
<Properties xmlns="http://schemas.openxmlformats.org/officeDocument/2006/extended-properties" xmlns:vt="http://schemas.openxmlformats.org/officeDocument/2006/docPropsVTypes">
  <TotalTime>0</TotalTime>
  <Words>6676</Words>
  <Application>Microsoft Office PowerPoint</Application>
  <PresentationFormat>On-screen Show (4:3)</PresentationFormat>
  <Paragraphs>593</Paragraphs>
  <Slides>138</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138</vt:i4>
      </vt:variant>
    </vt:vector>
  </HeadingPairs>
  <TitlesOfParts>
    <vt:vector size="140" baseType="lpstr">
      <vt:lpstr>Θέμα του Office</vt:lpstr>
      <vt:lpstr>Εξίσωση</vt:lpstr>
      <vt:lpstr>Μετασυλλεκτικοί Χειρισμοί Γεωργικών Προϊόντων</vt:lpstr>
      <vt:lpstr>Άδειες χρήσης </vt:lpstr>
      <vt:lpstr>Χρηματοδότηση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Ψύξη οπωροκηπευτικών</vt:lpstr>
      <vt:lpstr>Ψύξη οπωροκηπευτικών</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Ψυκτική μονάδα</vt:lpstr>
      <vt:lpstr>Μια ψυκτική μονάδα (μηχανικό σύστημα)  για να καταφέρει να απομακρύνει τη θερμότητα  από ένα θερμομονωμένο θάλαμο και από τα προϊόντα που αυτός περιέχει,  χρησιμοποιεί τα εξής βασικά τμήματα:</vt:lpstr>
      <vt:lpstr>PowerPoint Presentation</vt:lpstr>
      <vt:lpstr>α =  το ψυκτικό υγρό</vt:lpstr>
      <vt:lpstr>β) τον εξατμιστή ή ψυκτικό στοιχείο </vt:lpstr>
      <vt:lpstr>γ) τον συμπιεστή </vt:lpstr>
      <vt:lpstr>δ) τον συμπυκνωτή </vt:lpstr>
      <vt:lpstr>ε) τη βαλβίδα εκτόνωσης</vt:lpstr>
      <vt:lpstr>Λειτουργία ψυγείου</vt:lpstr>
      <vt:lpstr>PowerPoint Presentation</vt:lpstr>
      <vt:lpstr>Τέλος ενότητας</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2016-03-11T07:15:02Z</dcterms:created>
  <dcterms:modified xsi:type="dcterms:W3CDTF">2016-03-16T10:42:37Z</dcterms:modified>
</cp:coreProperties>
</file>