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47" r:id="rId2"/>
    <p:sldId id="348" r:id="rId3"/>
    <p:sldId id="349" r:id="rId4"/>
    <p:sldId id="278" r:id="rId5"/>
    <p:sldId id="351"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41" r:id="rId46"/>
    <p:sldId id="342" r:id="rId47"/>
    <p:sldId id="343" r:id="rId48"/>
    <p:sldId id="318" r:id="rId49"/>
    <p:sldId id="319" r:id="rId50"/>
    <p:sldId id="320" r:id="rId51"/>
    <p:sldId id="321" r:id="rId52"/>
    <p:sldId id="350"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2" autoAdjust="0"/>
  </p:normalViewPr>
  <p:slideViewPr>
    <p:cSldViewPr>
      <p:cViewPr>
        <p:scale>
          <a:sx n="91" d="100"/>
          <a:sy n="91" d="100"/>
        </p:scale>
        <p:origin x="-1578"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3EAF8-E281-424D-8CC6-3A9306FF1F8F}" type="datetimeFigureOut">
              <a:rPr lang="el-GR" smtClean="0"/>
              <a:t>27/11/2014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405F2-93C5-4BB5-80FF-141389B4DF19}" type="slidenum">
              <a:rPr lang="el-GR" smtClean="0"/>
              <a:t>‹#›</a:t>
            </a:fld>
            <a:endParaRPr lang="el-GR"/>
          </a:p>
        </p:txBody>
      </p:sp>
    </p:spTree>
    <p:extLst>
      <p:ext uri="{BB962C8B-B14F-4D97-AF65-F5344CB8AC3E}">
        <p14:creationId xmlns:p14="http://schemas.microsoft.com/office/powerpoint/2010/main" val="201312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77828"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88A660-D1D6-46ED-A1C9-F3185FAB30B3}" type="slidenum">
              <a:rPr lang="el-GR" altLang="en-US" smtClean="0"/>
              <a:pPr fontAlgn="base">
                <a:spcBef>
                  <a:spcPct val="0"/>
                </a:spcBef>
                <a:spcAft>
                  <a:spcPct val="0"/>
                </a:spcAft>
                <a:defRPr/>
              </a:pPr>
              <a:t>1</a:t>
            </a:fld>
            <a:endParaRPr lang="el-G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smtClean="0"/>
              <a:t> </a:t>
            </a:r>
          </a:p>
        </p:txBody>
      </p:sp>
      <p:sp>
        <p:nvSpPr>
          <p:cNvPr id="7885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F8DC65-3D40-4024-A77F-C45CEA72F15B}" type="slidenum">
              <a:rPr lang="el-GR" altLang="en-US" smtClean="0"/>
              <a:pPr fontAlgn="base">
                <a:spcBef>
                  <a:spcPct val="0"/>
                </a:spcBef>
                <a:spcAft>
                  <a:spcPct val="0"/>
                </a:spcAft>
                <a:defRPr/>
              </a:pPr>
              <a:t>2</a:t>
            </a:fld>
            <a:endParaRPr lang="el-G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79876"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BC1BBF3-4DF6-43E4-8D9A-E24CC473382F}" type="slidenum">
              <a:rPr lang="el-GR" altLang="en-US" smtClean="0"/>
              <a:pPr fontAlgn="base">
                <a:spcBef>
                  <a:spcPct val="0"/>
                </a:spcBef>
                <a:spcAft>
                  <a:spcPct val="0"/>
                </a:spcAft>
                <a:defRPr/>
              </a:pPr>
              <a:t>3</a:t>
            </a:fld>
            <a:endParaRPr lang="el-G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8E9D5B-4585-4B4A-A2E7-59D5D451AB30}" type="slidenum">
              <a:rPr lang="el-GR" altLang="en-US" smtClean="0"/>
              <a:pPr fontAlgn="base">
                <a:spcBef>
                  <a:spcPct val="0"/>
                </a:spcBef>
                <a:spcAft>
                  <a:spcPct val="0"/>
                </a:spcAft>
                <a:defRPr/>
              </a:pPr>
              <a:t>52</a:t>
            </a:fld>
            <a:endParaRPr lang="el-G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274177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420846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395775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48200" y="1600200"/>
            <a:ext cx="4038600" cy="4530725"/>
          </a:xfrm>
        </p:spPr>
        <p:txBody>
          <a:bodyPr/>
          <a:lstStyle/>
          <a:p>
            <a:pPr lvl="0"/>
            <a:endParaRPr lang="el-GR" noProof="0" smtClean="0"/>
          </a:p>
        </p:txBody>
      </p:sp>
      <p:sp>
        <p:nvSpPr>
          <p:cNvPr id="5" name="Rectangle 44"/>
          <p:cNvSpPr>
            <a:spLocks noGrp="1" noChangeArrowheads="1"/>
          </p:cNvSpPr>
          <p:nvPr>
            <p:ph type="dt" sz="half" idx="10"/>
          </p:nvPr>
        </p:nvSpPr>
        <p:spPr>
          <a:ln/>
        </p:spPr>
        <p:txBody>
          <a:bodyPr/>
          <a:lstStyle>
            <a:lvl1pPr>
              <a:defRPr/>
            </a:lvl1pPr>
          </a:lstStyle>
          <a:p>
            <a:pPr>
              <a:defRPr/>
            </a:pPr>
            <a:endParaRPr lang="el-GR"/>
          </a:p>
        </p:txBody>
      </p:sp>
      <p:sp>
        <p:nvSpPr>
          <p:cNvPr id="6" name="Rectangle 45"/>
          <p:cNvSpPr>
            <a:spLocks noGrp="1" noChangeArrowheads="1"/>
          </p:cNvSpPr>
          <p:nvPr>
            <p:ph type="ftr" sz="quarter" idx="11"/>
          </p:nvPr>
        </p:nvSpPr>
        <p:spPr>
          <a:ln/>
        </p:spPr>
        <p:txBody>
          <a:bodyPr/>
          <a:lstStyle>
            <a:lvl1pPr>
              <a:defRPr/>
            </a:lvl1pPr>
          </a:lstStyle>
          <a:p>
            <a:pPr>
              <a:defRPr/>
            </a:pPr>
            <a:endParaRPr lang="el-GR"/>
          </a:p>
        </p:txBody>
      </p:sp>
      <p:sp>
        <p:nvSpPr>
          <p:cNvPr id="7" name="Rectangle 46"/>
          <p:cNvSpPr>
            <a:spLocks noGrp="1" noChangeArrowheads="1"/>
          </p:cNvSpPr>
          <p:nvPr>
            <p:ph type="sldNum" sz="quarter" idx="12"/>
          </p:nvPr>
        </p:nvSpPr>
        <p:spPr>
          <a:ln/>
        </p:spPr>
        <p:txBody>
          <a:bodyPr/>
          <a:lstStyle>
            <a:lvl1pPr>
              <a:defRPr/>
            </a:lvl1pPr>
          </a:lstStyle>
          <a:p>
            <a:pPr>
              <a:defRPr/>
            </a:pPr>
            <a:fld id="{E2B28E13-487C-47F8-9787-5E3D95B5FB02}" type="slidenum">
              <a:rPr lang="el-GR"/>
              <a:pPr>
                <a:defRPr/>
              </a:pPr>
              <a:t>‹#›</a:t>
            </a:fld>
            <a:endParaRPr lang="el-GR"/>
          </a:p>
        </p:txBody>
      </p:sp>
    </p:spTree>
    <p:extLst>
      <p:ext uri="{BB962C8B-B14F-4D97-AF65-F5344CB8AC3E}">
        <p14:creationId xmlns:p14="http://schemas.microsoft.com/office/powerpoint/2010/main" val="322331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Τίτλος, Κείμενο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γραφήματος 3"/>
          <p:cNvSpPr>
            <a:spLocks noGrp="1"/>
          </p:cNvSpPr>
          <p:nvPr>
            <p:ph type="chart" sz="half" idx="2"/>
          </p:nvPr>
        </p:nvSpPr>
        <p:spPr>
          <a:xfrm>
            <a:off x="4648200" y="1600200"/>
            <a:ext cx="4038600" cy="4530725"/>
          </a:xfrm>
        </p:spPr>
        <p:txBody>
          <a:bodyPr/>
          <a:lstStyle/>
          <a:p>
            <a:pPr lvl="0"/>
            <a:endParaRPr lang="el-GR" noProof="0" smtClean="0"/>
          </a:p>
        </p:txBody>
      </p:sp>
      <p:sp>
        <p:nvSpPr>
          <p:cNvPr id="5" name="Rectangle 44"/>
          <p:cNvSpPr>
            <a:spLocks noGrp="1" noChangeArrowheads="1"/>
          </p:cNvSpPr>
          <p:nvPr>
            <p:ph type="dt" sz="half" idx="10"/>
          </p:nvPr>
        </p:nvSpPr>
        <p:spPr>
          <a:ln/>
        </p:spPr>
        <p:txBody>
          <a:bodyPr/>
          <a:lstStyle>
            <a:lvl1pPr>
              <a:defRPr/>
            </a:lvl1pPr>
          </a:lstStyle>
          <a:p>
            <a:pPr>
              <a:defRPr/>
            </a:pPr>
            <a:endParaRPr lang="el-GR"/>
          </a:p>
        </p:txBody>
      </p:sp>
      <p:sp>
        <p:nvSpPr>
          <p:cNvPr id="6" name="Rectangle 45"/>
          <p:cNvSpPr>
            <a:spLocks noGrp="1" noChangeArrowheads="1"/>
          </p:cNvSpPr>
          <p:nvPr>
            <p:ph type="ftr" sz="quarter" idx="11"/>
          </p:nvPr>
        </p:nvSpPr>
        <p:spPr>
          <a:ln/>
        </p:spPr>
        <p:txBody>
          <a:bodyPr/>
          <a:lstStyle>
            <a:lvl1pPr>
              <a:defRPr/>
            </a:lvl1pPr>
          </a:lstStyle>
          <a:p>
            <a:pPr>
              <a:defRPr/>
            </a:pPr>
            <a:endParaRPr lang="el-GR"/>
          </a:p>
        </p:txBody>
      </p:sp>
      <p:sp>
        <p:nvSpPr>
          <p:cNvPr id="7" name="Rectangle 46"/>
          <p:cNvSpPr>
            <a:spLocks noGrp="1" noChangeArrowheads="1"/>
          </p:cNvSpPr>
          <p:nvPr>
            <p:ph type="sldNum" sz="quarter" idx="12"/>
          </p:nvPr>
        </p:nvSpPr>
        <p:spPr>
          <a:ln/>
        </p:spPr>
        <p:txBody>
          <a:bodyPr/>
          <a:lstStyle>
            <a:lvl1pPr>
              <a:defRPr/>
            </a:lvl1pPr>
          </a:lstStyle>
          <a:p>
            <a:pPr>
              <a:defRPr/>
            </a:pPr>
            <a:fld id="{77A64570-704E-4E14-9F71-F9EEE10F84CC}" type="slidenum">
              <a:rPr lang="el-GR"/>
              <a:pPr>
                <a:defRPr/>
              </a:pPr>
              <a:t>‹#›</a:t>
            </a:fld>
            <a:endParaRPr lang="el-GR"/>
          </a:p>
        </p:txBody>
      </p:sp>
    </p:spTree>
    <p:extLst>
      <p:ext uri="{BB962C8B-B14F-4D97-AF65-F5344CB8AC3E}">
        <p14:creationId xmlns:p14="http://schemas.microsoft.com/office/powerpoint/2010/main" val="24688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148940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339198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213CEEB-585F-4582-B2F8-08F6E952650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151574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213CEEB-585F-4582-B2F8-08F6E952650E}" type="datetimeFigureOut">
              <a:rPr lang="el-GR" smtClean="0"/>
              <a:t>27/11/2014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200363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213CEEB-585F-4582-B2F8-08F6E952650E}" type="datetimeFigureOut">
              <a:rPr lang="el-GR" smtClean="0"/>
              <a:t>27/11/2014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160133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13CEEB-585F-4582-B2F8-08F6E952650E}" type="datetimeFigureOut">
              <a:rPr lang="el-GR" smtClean="0"/>
              <a:t>27/11/2014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123037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213CEEB-585F-4582-B2F8-08F6E952650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201138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213CEEB-585F-4582-B2F8-08F6E952650E}" type="datetimeFigureOut">
              <a:rPr lang="el-GR" smtClean="0"/>
              <a:t>27/11/2014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75205C0-F7A9-4C39-8795-8B33CE8138C1}" type="slidenum">
              <a:rPr lang="el-GR" smtClean="0"/>
              <a:t>‹#›</a:t>
            </a:fld>
            <a:endParaRPr lang="el-GR"/>
          </a:p>
        </p:txBody>
      </p:sp>
    </p:spTree>
    <p:extLst>
      <p:ext uri="{BB962C8B-B14F-4D97-AF65-F5344CB8AC3E}">
        <p14:creationId xmlns:p14="http://schemas.microsoft.com/office/powerpoint/2010/main" val="31787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3CEEB-585F-4582-B2F8-08F6E952650E}" type="datetimeFigureOut">
              <a:rPr lang="el-GR" smtClean="0"/>
              <a:t>27/11/2014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205C0-F7A9-4C39-8795-8B33CE8138C1}" type="slidenum">
              <a:rPr lang="el-GR" smtClean="0"/>
              <a:t>‹#›</a:t>
            </a:fld>
            <a:endParaRPr lang="el-GR"/>
          </a:p>
        </p:txBody>
      </p:sp>
    </p:spTree>
    <p:extLst>
      <p:ext uri="{BB962C8B-B14F-4D97-AF65-F5344CB8AC3E}">
        <p14:creationId xmlns:p14="http://schemas.microsoft.com/office/powerpoint/2010/main" val="59773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773113" y="1398588"/>
            <a:ext cx="7772400" cy="1470025"/>
          </a:xfrm>
        </p:spPr>
        <p:txBody>
          <a:bodyPr/>
          <a:lstStyle/>
          <a:p>
            <a:pPr eaLnBrk="1" hangingPunct="1"/>
            <a:r>
              <a:rPr lang="el-GR" altLang="en-US" smtClean="0"/>
              <a:t>Άσκηση και Παχυσαρκία</a:t>
            </a:r>
          </a:p>
        </p:txBody>
      </p:sp>
      <p:sp>
        <p:nvSpPr>
          <p:cNvPr id="4099" name="Υπότιτλος 2"/>
          <p:cNvSpPr>
            <a:spLocks noGrp="1"/>
          </p:cNvSpPr>
          <p:nvPr>
            <p:ph type="subTitle" idx="1"/>
          </p:nvPr>
        </p:nvSpPr>
        <p:spPr>
          <a:xfrm>
            <a:off x="657225" y="2565400"/>
            <a:ext cx="7777163" cy="1943720"/>
          </a:xfrm>
        </p:spPr>
        <p:txBody>
          <a:bodyPr>
            <a:normAutofit fontScale="70000" lnSpcReduction="20000"/>
          </a:bodyPr>
          <a:lstStyle/>
          <a:p>
            <a:r>
              <a:rPr lang="el-GR" altLang="en-US" sz="4100" b="1" dirty="0"/>
              <a:t>Ρύθμιση Σωματικού </a:t>
            </a:r>
            <a:r>
              <a:rPr lang="el-GR" altLang="en-US" sz="4100" b="1" dirty="0" smtClean="0"/>
              <a:t>Βάρους</a:t>
            </a:r>
          </a:p>
          <a:p>
            <a:endParaRPr lang="el-GR" altLang="en-US" sz="2800" dirty="0" smtClean="0"/>
          </a:p>
          <a:p>
            <a:pPr>
              <a:lnSpc>
                <a:spcPct val="90000"/>
              </a:lnSpc>
              <a:defRPr/>
            </a:pPr>
            <a:r>
              <a:rPr lang="el-GR" sz="2800" b="1" dirty="0"/>
              <a:t>Θανάσης </a:t>
            </a:r>
            <a:r>
              <a:rPr lang="el-GR" sz="2800" b="1" dirty="0" err="1"/>
              <a:t>Τζιαμούρτας</a:t>
            </a:r>
            <a:r>
              <a:rPr lang="el-GR" sz="2800" b="1" dirty="0"/>
              <a:t>, </a:t>
            </a:r>
            <a:r>
              <a:rPr lang="en-US" sz="2800" b="1" dirty="0"/>
              <a:t>Ph.D.</a:t>
            </a:r>
          </a:p>
          <a:p>
            <a:pPr>
              <a:lnSpc>
                <a:spcPct val="90000"/>
              </a:lnSpc>
              <a:defRPr/>
            </a:pPr>
            <a:r>
              <a:rPr lang="el-GR" sz="2800" dirty="0"/>
              <a:t>Αναπληρωτής Καθηγητής </a:t>
            </a:r>
            <a:endParaRPr lang="el-GR" sz="2800" dirty="0" smtClean="0"/>
          </a:p>
          <a:p>
            <a:pPr>
              <a:lnSpc>
                <a:spcPct val="90000"/>
              </a:lnSpc>
              <a:defRPr/>
            </a:pPr>
            <a:r>
              <a:rPr lang="el-GR" sz="2800" dirty="0" smtClean="0"/>
              <a:t>Βιοχημείας </a:t>
            </a:r>
            <a:r>
              <a:rPr lang="el-GR" sz="2800" dirty="0"/>
              <a:t>της Άσκησης</a:t>
            </a:r>
          </a:p>
          <a:p>
            <a:pPr eaLnBrk="1" hangingPunct="1"/>
            <a:r>
              <a:rPr lang="el-GR" altLang="en-US" sz="2800" dirty="0" smtClean="0"/>
              <a:t>Τμήμα</a:t>
            </a:r>
            <a:r>
              <a:rPr lang="en-US" altLang="en-US" sz="2800" dirty="0" smtClean="0"/>
              <a:t> </a:t>
            </a:r>
            <a:r>
              <a:rPr lang="el-GR" altLang="en-US" sz="2800" dirty="0" smtClean="0"/>
              <a:t>Επιστήμης Φυσικής Αγωγής και Αθλητισμού</a:t>
            </a:r>
          </a:p>
        </p:txBody>
      </p:sp>
      <p:pic>
        <p:nvPicPr>
          <p:cNvPr id="410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0" y="5591175"/>
            <a:ext cx="4310063" cy="1025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4101" name="Group 11"/>
          <p:cNvGrpSpPr>
            <a:grpSpLocks/>
          </p:cNvGrpSpPr>
          <p:nvPr/>
        </p:nvGrpSpPr>
        <p:grpSpPr bwMode="auto">
          <a:xfrm>
            <a:off x="657225" y="468313"/>
            <a:ext cx="7875588" cy="1303337"/>
            <a:chOff x="583004" y="468279"/>
            <a:chExt cx="7875196" cy="1303321"/>
          </a:xfrm>
        </p:grpSpPr>
        <p:pic>
          <p:nvPicPr>
            <p:cNvPr id="410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10"/>
            <p:cNvGrpSpPr>
              <a:grpSpLocks/>
            </p:cNvGrpSpPr>
            <p:nvPr/>
          </p:nvGrpSpPr>
          <p:grpSpPr bwMode="auto">
            <a:xfrm>
              <a:off x="583004" y="520290"/>
              <a:ext cx="4706844" cy="1224136"/>
              <a:chOff x="510996" y="520290"/>
              <a:chExt cx="4706844" cy="1224136"/>
            </a:xfrm>
          </p:grpSpPr>
          <p:pic>
            <p:nvPicPr>
              <p:cNvPr id="4106" name="Picture 8" descr="http://www.med.uth.gr/UploadFiles/image/kentav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63472" y="831811"/>
                <a:ext cx="3454228" cy="576256"/>
              </a:xfrm>
              <a:prstGeom prst="rect">
                <a:avLst/>
              </a:prstGeom>
              <a:noFill/>
            </p:spPr>
            <p:txBody>
              <a:bodyPr wrap="none" anchor="ctr">
                <a:normAutofit/>
              </a:bodyPr>
              <a:lstStyle/>
              <a:p>
                <a:pPr fontAlgn="auto">
                  <a:spcBef>
                    <a:spcPts val="0"/>
                  </a:spcBef>
                  <a:spcAft>
                    <a:spcPts val="0"/>
                  </a:spcAft>
                  <a:defRPr/>
                </a:pPr>
                <a:r>
                  <a:rPr lang="el-GR" sz="2200" b="1" dirty="0">
                    <a:solidFill>
                      <a:schemeClr val="accent2">
                        <a:lumMod val="75000"/>
                      </a:schemeClr>
                    </a:solidFill>
                    <a:latin typeface="+mn-lt"/>
                    <a:cs typeface="+mn-cs"/>
                  </a:rPr>
                  <a:t>ΠΑΝΕΠΙΣΤΗΜΙΟ ΘΕΣΣΑΛΙΑΣ</a:t>
                </a:r>
              </a:p>
            </p:txBody>
          </p:sp>
        </p:grpSp>
      </p:grpSp>
      <p:pic>
        <p:nvPicPr>
          <p:cNvPr id="4102"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113" y="5607050"/>
            <a:ext cx="9921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C:\Users\giorgos\Pictures\BY-NC-S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5791200"/>
            <a:ext cx="1778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55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defRPr/>
            </a:pPr>
            <a:r>
              <a:rPr lang="el-GR" smtClean="0"/>
              <a:t>Καθορισμός ενεργειακής περιεκτικότητας των τροφών</a:t>
            </a:r>
          </a:p>
        </p:txBody>
      </p:sp>
      <p:sp>
        <p:nvSpPr>
          <p:cNvPr id="10243" name="Rectangle 3"/>
          <p:cNvSpPr>
            <a:spLocks noGrp="1" noChangeArrowheads="1"/>
          </p:cNvSpPr>
          <p:nvPr>
            <p:ph type="body" idx="1"/>
          </p:nvPr>
        </p:nvSpPr>
        <p:spPr>
          <a:xfrm>
            <a:off x="468313" y="1916113"/>
            <a:ext cx="8229600" cy="4530725"/>
          </a:xfrm>
        </p:spPr>
        <p:txBody>
          <a:bodyPr/>
          <a:lstStyle/>
          <a:p>
            <a:pPr eaLnBrk="1" hangingPunct="1">
              <a:defRPr/>
            </a:pPr>
            <a:r>
              <a:rPr lang="el-GR" smtClean="0"/>
              <a:t>Κλίβανος θερμομέτρησης (</a:t>
            </a:r>
            <a:r>
              <a:rPr lang="en-US" smtClean="0"/>
              <a:t>bomb calorimeter</a:t>
            </a:r>
            <a:r>
              <a:rPr lang="el-GR" smtClean="0"/>
              <a:t>)</a:t>
            </a:r>
            <a:r>
              <a:rPr lang="en-US" smtClean="0"/>
              <a:t> </a:t>
            </a:r>
            <a:endParaRPr lang="el-GR" smtClean="0"/>
          </a:p>
          <a:p>
            <a:pPr eaLnBrk="1" hangingPunct="1">
              <a:defRPr/>
            </a:pPr>
            <a:r>
              <a:rPr lang="el-GR" smtClean="0"/>
              <a:t>Άμεσος προσδιορισμός της ενέργειας σε μία τροφή</a:t>
            </a:r>
          </a:p>
          <a:p>
            <a:pPr eaLnBrk="1" hangingPunct="1">
              <a:defRPr/>
            </a:pPr>
            <a:r>
              <a:rPr lang="el-GR" smtClean="0"/>
              <a:t>Θερμίδα = ενέργεια που απαιτείται για την αύξηση της θερμοκρασίας ενός </a:t>
            </a:r>
            <a:r>
              <a:rPr lang="en-US" smtClean="0"/>
              <a:t>kg</a:t>
            </a:r>
            <a:r>
              <a:rPr lang="el-GR" smtClean="0"/>
              <a:t> νερού κατά 1 βαθμό Κελσίου</a:t>
            </a:r>
          </a:p>
          <a:p>
            <a:pPr eaLnBrk="1" hangingPunct="1">
              <a:defRPr/>
            </a:pPr>
            <a:endParaRPr lang="en-US" smtClean="0"/>
          </a:p>
          <a:p>
            <a:pPr eaLnBrk="1" hangingPunct="1">
              <a:defRPr/>
            </a:pPr>
            <a:endParaRPr lang="el-GR" smtClean="0"/>
          </a:p>
        </p:txBody>
      </p:sp>
    </p:spTree>
    <p:extLst>
      <p:ext uri="{BB962C8B-B14F-4D97-AF65-F5344CB8AC3E}">
        <p14:creationId xmlns:p14="http://schemas.microsoft.com/office/powerpoint/2010/main" val="176182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p:cNvSpPr>
            <a:spLocks noGrp="1" noChangeArrowheads="1"/>
          </p:cNvSpPr>
          <p:nvPr>
            <p:ph type="title"/>
          </p:nvPr>
        </p:nvSpPr>
        <p:spPr>
          <a:xfrm>
            <a:off x="762000" y="0"/>
            <a:ext cx="7772400" cy="1143000"/>
          </a:xfrm>
        </p:spPr>
        <p:txBody>
          <a:bodyPr/>
          <a:lstStyle/>
          <a:p>
            <a:pPr eaLnBrk="1" hangingPunct="1">
              <a:defRPr/>
            </a:pPr>
            <a:r>
              <a:rPr lang="el-GR" dirty="0" smtClean="0"/>
              <a:t>Κλίβανος θερμομέτρησης (1)</a:t>
            </a:r>
          </a:p>
        </p:txBody>
      </p:sp>
      <p:pic>
        <p:nvPicPr>
          <p:cNvPr id="10243" name="Picture 2052" desc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296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03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l-GR" dirty="0" smtClean="0"/>
              <a:t>Κλίβανος θερμομέτρησης (2)</a:t>
            </a:r>
          </a:p>
        </p:txBody>
      </p:sp>
      <p:sp>
        <p:nvSpPr>
          <p:cNvPr id="11267" name="Rectangle 3"/>
          <p:cNvSpPr>
            <a:spLocks noGrp="1" noChangeArrowheads="1"/>
          </p:cNvSpPr>
          <p:nvPr>
            <p:ph type="body" idx="1"/>
          </p:nvPr>
        </p:nvSpPr>
        <p:spPr/>
        <p:txBody>
          <a:bodyPr/>
          <a:lstStyle/>
          <a:p>
            <a:pPr eaLnBrk="1" hangingPunct="1">
              <a:lnSpc>
                <a:spcPct val="90000"/>
              </a:lnSpc>
              <a:defRPr/>
            </a:pPr>
            <a:r>
              <a:rPr lang="el-GR" smtClean="0"/>
              <a:t>Οι τιμές που παίρνονται προσαρμόζονται λόγω α) πέψης και β) φυτικών ινών που οξειδώνονται αλλά δεν μας παρέχουν ενέργεια.</a:t>
            </a:r>
            <a:endParaRPr lang="en-US" smtClean="0"/>
          </a:p>
          <a:p>
            <a:pPr eaLnBrk="1" hangingPunct="1">
              <a:lnSpc>
                <a:spcPct val="90000"/>
              </a:lnSpc>
              <a:defRPr/>
            </a:pPr>
            <a:r>
              <a:rPr lang="en-US" smtClean="0"/>
              <a:t>Kjoule = </a:t>
            </a:r>
            <a:r>
              <a:rPr lang="el-GR" smtClean="0"/>
              <a:t>το έργο που απαιτείται για την μεταφορά 1 κιλού σε μία απόσταση 1 μέτρου με μία δύναμη 1 </a:t>
            </a:r>
            <a:r>
              <a:rPr lang="en-US" smtClean="0"/>
              <a:t>newton</a:t>
            </a:r>
            <a:r>
              <a:rPr lang="el-GR" smtClean="0"/>
              <a:t>.</a:t>
            </a:r>
          </a:p>
          <a:p>
            <a:pPr eaLnBrk="1" hangingPunct="1">
              <a:lnSpc>
                <a:spcPct val="90000"/>
              </a:lnSpc>
              <a:defRPr/>
            </a:pPr>
            <a:r>
              <a:rPr lang="el-GR" smtClean="0">
                <a:solidFill>
                  <a:srgbClr val="FF3300"/>
                </a:solidFill>
              </a:rPr>
              <a:t>1 </a:t>
            </a:r>
            <a:r>
              <a:rPr lang="en-US" smtClean="0">
                <a:solidFill>
                  <a:srgbClr val="FF3300"/>
                </a:solidFill>
              </a:rPr>
              <a:t>kcal = 4.18 kjoules</a:t>
            </a:r>
            <a:endParaRPr lang="el-GR" smtClean="0">
              <a:solidFill>
                <a:srgbClr val="FF3300"/>
              </a:solidFill>
            </a:endParaRPr>
          </a:p>
        </p:txBody>
      </p:sp>
    </p:spTree>
    <p:extLst>
      <p:ext uri="{BB962C8B-B14F-4D97-AF65-F5344CB8AC3E}">
        <p14:creationId xmlns:p14="http://schemas.microsoft.com/office/powerpoint/2010/main" val="282246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l-GR" smtClean="0"/>
              <a:t>Παραγωγή ενέργειας</a:t>
            </a:r>
          </a:p>
        </p:txBody>
      </p:sp>
      <p:sp>
        <p:nvSpPr>
          <p:cNvPr id="12291" name="Rectangle 3"/>
          <p:cNvSpPr>
            <a:spLocks noGrp="1" noChangeArrowheads="1"/>
          </p:cNvSpPr>
          <p:nvPr>
            <p:ph type="body" idx="1"/>
          </p:nvPr>
        </p:nvSpPr>
        <p:spPr>
          <a:xfrm>
            <a:off x="457200" y="1600200"/>
            <a:ext cx="4762500" cy="4530725"/>
          </a:xfrm>
        </p:spPr>
        <p:txBody>
          <a:bodyPr/>
          <a:lstStyle/>
          <a:p>
            <a:pPr marL="609600" indent="-609600" eaLnBrk="1" hangingPunct="1">
              <a:buFontTx/>
              <a:buAutoNum type="arabicPeriod"/>
              <a:defRPr/>
            </a:pPr>
            <a:r>
              <a:rPr lang="el-GR" sz="2600" dirty="0" smtClean="0"/>
              <a:t>Βασικός μεταβολικός ρυθμός</a:t>
            </a:r>
            <a:r>
              <a:rPr lang="en-US" sz="2600" dirty="0" smtClean="0"/>
              <a:t> </a:t>
            </a:r>
            <a:r>
              <a:rPr lang="el-GR" sz="2600" dirty="0" smtClean="0"/>
              <a:t>(</a:t>
            </a:r>
            <a:r>
              <a:rPr lang="en-US" sz="2600" dirty="0" smtClean="0"/>
              <a:t>Resting Energy Expenditure)</a:t>
            </a:r>
            <a:endParaRPr lang="el-GR" sz="2600" dirty="0" smtClean="0"/>
          </a:p>
          <a:p>
            <a:pPr marL="609600" indent="-609600" eaLnBrk="1" hangingPunct="1">
              <a:buFontTx/>
              <a:buAutoNum type="arabicPeriod"/>
              <a:defRPr/>
            </a:pPr>
            <a:r>
              <a:rPr lang="el-GR" sz="2600" dirty="0" smtClean="0"/>
              <a:t>Φυσική δραστηριότητα</a:t>
            </a:r>
            <a:r>
              <a:rPr lang="en-US" sz="2600" dirty="0" smtClean="0"/>
              <a:t> (Physical Activity)</a:t>
            </a:r>
            <a:endParaRPr lang="el-GR" sz="2600" dirty="0" smtClean="0"/>
          </a:p>
          <a:p>
            <a:pPr marL="609600" indent="-609600" eaLnBrk="1" hangingPunct="1">
              <a:buFontTx/>
              <a:buAutoNum type="arabicPeriod"/>
              <a:defRPr/>
            </a:pPr>
            <a:r>
              <a:rPr lang="el-GR" sz="2600" dirty="0" smtClean="0"/>
              <a:t>Πέψη τροφών</a:t>
            </a:r>
            <a:r>
              <a:rPr lang="en-US" sz="2600" dirty="0" smtClean="0"/>
              <a:t> (Thermic Effect of Food)</a:t>
            </a:r>
            <a:endParaRPr lang="el-GR" sz="2600" dirty="0" smtClean="0"/>
          </a:p>
          <a:p>
            <a:pPr marL="609600" indent="-609600" eaLnBrk="1" hangingPunct="1">
              <a:buFontTx/>
              <a:buAutoNum type="arabicPeriod"/>
              <a:defRPr/>
            </a:pPr>
            <a:r>
              <a:rPr lang="el-GR" sz="2600" dirty="0" smtClean="0"/>
              <a:t>Θερμογένεση</a:t>
            </a:r>
            <a:r>
              <a:rPr lang="en-US" sz="2600" dirty="0" smtClean="0"/>
              <a:t> (Thermogenesis)</a:t>
            </a:r>
            <a:endParaRPr lang="el-GR" sz="2600" dirty="0"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44675"/>
            <a:ext cx="381000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marL="838200" indent="-838200" eaLnBrk="1" hangingPunct="1">
              <a:buFontTx/>
              <a:buAutoNum type="arabicPeriod"/>
              <a:defRPr/>
            </a:pPr>
            <a:r>
              <a:rPr lang="el-GR" smtClean="0"/>
              <a:t>Βασικός μεταβολικός ρυθμός (ΒΜΡ)</a:t>
            </a:r>
          </a:p>
        </p:txBody>
      </p:sp>
      <p:sp>
        <p:nvSpPr>
          <p:cNvPr id="13315" name="Rectangle 3"/>
          <p:cNvSpPr>
            <a:spLocks noGrp="1" noChangeArrowheads="1"/>
          </p:cNvSpPr>
          <p:nvPr>
            <p:ph type="body" idx="1"/>
          </p:nvPr>
        </p:nvSpPr>
        <p:spPr/>
        <p:txBody>
          <a:bodyPr/>
          <a:lstStyle/>
          <a:p>
            <a:pPr eaLnBrk="1" hangingPunct="1">
              <a:lnSpc>
                <a:spcPct val="90000"/>
              </a:lnSpc>
              <a:defRPr/>
            </a:pPr>
            <a:r>
              <a:rPr lang="el-GR" smtClean="0"/>
              <a:t>Αντιπροσωπεύει την ελάχιστη ποσότητα ενέργειας που απαιτείται για να διατηρηθεί ένας ξύπνιος οργανισμός ζωντανός.</a:t>
            </a:r>
          </a:p>
          <a:p>
            <a:pPr eaLnBrk="1" hangingPunct="1">
              <a:lnSpc>
                <a:spcPct val="90000"/>
              </a:lnSpc>
              <a:defRPr/>
            </a:pPr>
            <a:r>
              <a:rPr lang="el-GR" smtClean="0"/>
              <a:t>60-70 % της συνολικής ενέργειας</a:t>
            </a:r>
          </a:p>
          <a:p>
            <a:pPr eaLnBrk="1" hangingPunct="1">
              <a:lnSpc>
                <a:spcPct val="90000"/>
              </a:lnSpc>
              <a:defRPr/>
            </a:pPr>
            <a:r>
              <a:rPr lang="el-GR" smtClean="0"/>
              <a:t>Ο ΒΜΡ ενός φυσιολογικού ατόμου (70 κιλά)υπολογίζεται ως 1 </a:t>
            </a:r>
            <a:r>
              <a:rPr lang="en-US" smtClean="0"/>
              <a:t>kcal/kg</a:t>
            </a:r>
            <a:r>
              <a:rPr lang="el-GR" smtClean="0"/>
              <a:t> Σ.Β./ώρα (~1600 θερμίδες)</a:t>
            </a:r>
          </a:p>
          <a:p>
            <a:pPr eaLnBrk="1" hangingPunct="1">
              <a:lnSpc>
                <a:spcPct val="90000"/>
              </a:lnSpc>
              <a:defRPr/>
            </a:pPr>
            <a:r>
              <a:rPr lang="el-GR" smtClean="0"/>
              <a:t>Εξαρτάται από την άλιπη σωματική μάζα</a:t>
            </a:r>
          </a:p>
        </p:txBody>
      </p:sp>
    </p:spTree>
    <p:extLst>
      <p:ext uri="{BB962C8B-B14F-4D97-AF65-F5344CB8AC3E}">
        <p14:creationId xmlns:p14="http://schemas.microsoft.com/office/powerpoint/2010/main" val="26447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l-GR" smtClean="0"/>
              <a:t>Συμμετοχή των ιστών στο ΒΜΡ</a:t>
            </a:r>
          </a:p>
        </p:txBody>
      </p:sp>
      <p:sp>
        <p:nvSpPr>
          <p:cNvPr id="14339" name="Rectangle 3"/>
          <p:cNvSpPr>
            <a:spLocks noGrp="1" noChangeArrowheads="1"/>
          </p:cNvSpPr>
          <p:nvPr>
            <p:ph type="body" idx="1"/>
          </p:nvPr>
        </p:nvSpPr>
        <p:spPr/>
        <p:txBody>
          <a:bodyPr/>
          <a:lstStyle/>
          <a:p>
            <a:pPr eaLnBrk="1" hangingPunct="1">
              <a:defRPr/>
            </a:pPr>
            <a:r>
              <a:rPr lang="el-GR" smtClean="0"/>
              <a:t>Ήπαρ			29%</a:t>
            </a:r>
          </a:p>
          <a:p>
            <a:pPr eaLnBrk="1" hangingPunct="1">
              <a:defRPr/>
            </a:pPr>
            <a:r>
              <a:rPr lang="el-GR" smtClean="0"/>
              <a:t>Εγκέφαλος		19%</a:t>
            </a:r>
          </a:p>
          <a:p>
            <a:pPr eaLnBrk="1" hangingPunct="1">
              <a:defRPr/>
            </a:pPr>
            <a:r>
              <a:rPr lang="el-GR" smtClean="0">
                <a:solidFill>
                  <a:srgbClr val="990000"/>
                </a:solidFill>
              </a:rPr>
              <a:t>Μυς			18%</a:t>
            </a:r>
          </a:p>
          <a:p>
            <a:pPr eaLnBrk="1" hangingPunct="1">
              <a:defRPr/>
            </a:pPr>
            <a:r>
              <a:rPr lang="el-GR" smtClean="0"/>
              <a:t>Καρδιά			10%</a:t>
            </a:r>
          </a:p>
          <a:p>
            <a:pPr eaLnBrk="1" hangingPunct="1">
              <a:defRPr/>
            </a:pPr>
            <a:r>
              <a:rPr lang="el-GR" smtClean="0"/>
              <a:t>Νεφροί			7%</a:t>
            </a:r>
          </a:p>
          <a:p>
            <a:pPr eaLnBrk="1" hangingPunct="1">
              <a:defRPr/>
            </a:pPr>
            <a:r>
              <a:rPr lang="el-GR" smtClean="0"/>
              <a:t>Άλλοι			17%</a:t>
            </a:r>
          </a:p>
        </p:txBody>
      </p:sp>
    </p:spTree>
    <p:extLst>
      <p:ext uri="{BB962C8B-B14F-4D97-AF65-F5344CB8AC3E}">
        <p14:creationId xmlns:p14="http://schemas.microsoft.com/office/powerpoint/2010/main" val="63074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333375"/>
            <a:ext cx="7772400" cy="914400"/>
          </a:xfrm>
        </p:spPr>
        <p:txBody>
          <a:bodyPr/>
          <a:lstStyle/>
          <a:p>
            <a:pPr eaLnBrk="1" hangingPunct="1">
              <a:defRPr/>
            </a:pPr>
            <a:r>
              <a:rPr lang="el-GR" sz="4000" smtClean="0"/>
              <a:t>Παράγοντες επηρεασμού του ΒΜΡ</a:t>
            </a:r>
          </a:p>
        </p:txBody>
      </p:sp>
      <p:sp>
        <p:nvSpPr>
          <p:cNvPr id="15363" name="Rectangle 3"/>
          <p:cNvSpPr>
            <a:spLocks noGrp="1" noChangeArrowheads="1"/>
          </p:cNvSpPr>
          <p:nvPr>
            <p:ph type="body" idx="1"/>
          </p:nvPr>
        </p:nvSpPr>
        <p:spPr>
          <a:xfrm>
            <a:off x="755650" y="1828800"/>
            <a:ext cx="7772400" cy="5029200"/>
          </a:xfrm>
        </p:spPr>
        <p:txBody>
          <a:bodyPr/>
          <a:lstStyle/>
          <a:p>
            <a:pPr marL="533400" indent="-533400" eaLnBrk="1" hangingPunct="1">
              <a:lnSpc>
                <a:spcPct val="90000"/>
              </a:lnSpc>
              <a:buFontTx/>
              <a:buAutoNum type="arabicPeriod"/>
              <a:defRPr/>
            </a:pPr>
            <a:r>
              <a:rPr lang="el-GR" sz="2800" dirty="0" smtClean="0"/>
              <a:t>Συνολική επιφάνεια του σώματος</a:t>
            </a:r>
          </a:p>
          <a:p>
            <a:pPr marL="533400" indent="-533400" eaLnBrk="1" hangingPunct="1">
              <a:lnSpc>
                <a:spcPct val="90000"/>
              </a:lnSpc>
              <a:buFontTx/>
              <a:buAutoNum type="arabicPeriod"/>
              <a:defRPr/>
            </a:pPr>
            <a:r>
              <a:rPr lang="el-GR" sz="2800" dirty="0" smtClean="0"/>
              <a:t>Φύλο (</a:t>
            </a:r>
            <a:r>
              <a:rPr lang="el-GR" sz="2800" dirty="0" err="1" smtClean="0"/>
              <a:t>άλιπη</a:t>
            </a:r>
            <a:r>
              <a:rPr lang="el-GR" sz="2800" dirty="0" smtClean="0"/>
              <a:t> σωματική μάζα)</a:t>
            </a:r>
          </a:p>
          <a:p>
            <a:pPr marL="533400" indent="-533400" eaLnBrk="1" hangingPunct="1">
              <a:lnSpc>
                <a:spcPct val="90000"/>
              </a:lnSpc>
              <a:buFontTx/>
              <a:buAutoNum type="arabicPeriod"/>
              <a:defRPr/>
            </a:pPr>
            <a:r>
              <a:rPr lang="el-GR" sz="2800" dirty="0" smtClean="0"/>
              <a:t>Θερμοκρασία του σώματος</a:t>
            </a:r>
          </a:p>
          <a:p>
            <a:pPr marL="533400" indent="-533400" eaLnBrk="1" hangingPunct="1">
              <a:lnSpc>
                <a:spcPct val="90000"/>
              </a:lnSpc>
              <a:buFontTx/>
              <a:buAutoNum type="arabicPeriod"/>
              <a:defRPr/>
            </a:pPr>
            <a:r>
              <a:rPr lang="el-GR" sz="2800" dirty="0" err="1" smtClean="0"/>
              <a:t>Θυροειδικές</a:t>
            </a:r>
            <a:r>
              <a:rPr lang="el-GR" sz="2800" dirty="0" smtClean="0"/>
              <a:t> ορμόνες</a:t>
            </a:r>
          </a:p>
          <a:p>
            <a:pPr marL="533400" indent="-533400" eaLnBrk="1" hangingPunct="1">
              <a:lnSpc>
                <a:spcPct val="90000"/>
              </a:lnSpc>
              <a:buFontTx/>
              <a:buAutoNum type="arabicPeriod"/>
              <a:defRPr/>
            </a:pPr>
            <a:r>
              <a:rPr lang="el-GR" sz="2800" dirty="0" smtClean="0"/>
              <a:t>Ηλικία</a:t>
            </a:r>
          </a:p>
          <a:p>
            <a:pPr marL="533400" indent="-533400" eaLnBrk="1" hangingPunct="1">
              <a:lnSpc>
                <a:spcPct val="90000"/>
              </a:lnSpc>
              <a:buFontTx/>
              <a:buAutoNum type="arabicPeriod"/>
              <a:defRPr/>
            </a:pPr>
            <a:r>
              <a:rPr lang="el-GR" sz="2800" dirty="0" smtClean="0"/>
              <a:t>Εγκυμοσύνη</a:t>
            </a:r>
          </a:p>
          <a:p>
            <a:pPr marL="533400" indent="-533400" eaLnBrk="1" hangingPunct="1">
              <a:lnSpc>
                <a:spcPct val="90000"/>
              </a:lnSpc>
              <a:buFontTx/>
              <a:buAutoNum type="arabicPeriod"/>
              <a:defRPr/>
            </a:pPr>
            <a:r>
              <a:rPr lang="el-GR" sz="2800" dirty="0" smtClean="0"/>
              <a:t>Καφεΐνη και </a:t>
            </a:r>
          </a:p>
          <a:p>
            <a:pPr marL="533400" indent="-533400" eaLnBrk="1" hangingPunct="1">
              <a:lnSpc>
                <a:spcPct val="90000"/>
              </a:lnSpc>
              <a:buFontTx/>
              <a:buAutoNum type="arabicPeriod"/>
              <a:defRPr/>
            </a:pPr>
            <a:r>
              <a:rPr lang="el-GR" sz="2800" dirty="0" smtClean="0"/>
              <a:t>Κάπνισμα</a:t>
            </a:r>
          </a:p>
          <a:p>
            <a:pPr marL="533400" indent="-533400" eaLnBrk="1" hangingPunct="1">
              <a:lnSpc>
                <a:spcPct val="90000"/>
              </a:lnSpc>
              <a:buFontTx/>
              <a:buAutoNum type="arabicPeriod"/>
              <a:defRPr/>
            </a:pPr>
            <a:r>
              <a:rPr lang="el-GR" sz="2800" dirty="0" smtClean="0"/>
              <a:t>Πρόσληψη τροφής (-10-20% με μείωση πρόσληψης τροφής)</a:t>
            </a:r>
          </a:p>
        </p:txBody>
      </p:sp>
    </p:spTree>
    <p:extLst>
      <p:ext uri="{BB962C8B-B14F-4D97-AF65-F5344CB8AC3E}">
        <p14:creationId xmlns:p14="http://schemas.microsoft.com/office/powerpoint/2010/main" val="502226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838200" indent="-838200" eaLnBrk="1" hangingPunct="1">
              <a:buFontTx/>
              <a:buAutoNum type="arabicPeriod" startAt="2"/>
              <a:defRPr/>
            </a:pPr>
            <a:r>
              <a:rPr lang="el-GR" smtClean="0"/>
              <a:t>Φυσική δραστηριότητα</a:t>
            </a:r>
          </a:p>
        </p:txBody>
      </p:sp>
      <p:sp>
        <p:nvSpPr>
          <p:cNvPr id="18435" name="Rectangle 3"/>
          <p:cNvSpPr>
            <a:spLocks noGrp="1" noChangeArrowheads="1"/>
          </p:cNvSpPr>
          <p:nvPr>
            <p:ph type="body" idx="1"/>
          </p:nvPr>
        </p:nvSpPr>
        <p:spPr>
          <a:xfrm>
            <a:off x="457200" y="1600200"/>
            <a:ext cx="5770563" cy="4530725"/>
          </a:xfrm>
        </p:spPr>
        <p:txBody>
          <a:bodyPr/>
          <a:lstStyle/>
          <a:p>
            <a:pPr eaLnBrk="1" hangingPunct="1">
              <a:lnSpc>
                <a:spcPct val="90000"/>
              </a:lnSpc>
              <a:defRPr/>
            </a:pPr>
            <a:r>
              <a:rPr lang="el-GR" sz="2400" dirty="0" smtClean="0"/>
              <a:t>Αντιπροσωπεύει την ενέργεια που καταναλώνεται κατά την διάρκεια διαφόρων φυσικών δραστηριοτήτων που πραγματοποιούνται κατά την διάρκεια της ημέρας.</a:t>
            </a:r>
          </a:p>
          <a:p>
            <a:pPr eaLnBrk="1" hangingPunct="1">
              <a:lnSpc>
                <a:spcPct val="90000"/>
              </a:lnSpc>
              <a:defRPr/>
            </a:pPr>
            <a:r>
              <a:rPr lang="el-GR" sz="2400" dirty="0" smtClean="0"/>
              <a:t>15-30% της συνολικής ενέργειας</a:t>
            </a:r>
          </a:p>
          <a:p>
            <a:pPr eaLnBrk="1" hangingPunct="1">
              <a:lnSpc>
                <a:spcPct val="90000"/>
              </a:lnSpc>
              <a:defRPr/>
            </a:pPr>
            <a:r>
              <a:rPr lang="el-GR" sz="2400" dirty="0" smtClean="0"/>
              <a:t>Τα ανήσυχα άτομα καταναλώνουν 100-800 θερμίδες παραπάνω ημερησίως.</a:t>
            </a:r>
          </a:p>
          <a:p>
            <a:pPr eaLnBrk="1" hangingPunct="1">
              <a:lnSpc>
                <a:spcPct val="90000"/>
              </a:lnSpc>
              <a:defRPr/>
            </a:pPr>
            <a:r>
              <a:rPr lang="el-GR" sz="2400" dirty="0" smtClean="0"/>
              <a:t>Έρευνες υποδεικνύουν πως καταναλώνουμε λίγο περισσότερες θερμίδες αλλά ξοδεύουμε πολύ λιγότερες.</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088" y="2420938"/>
            <a:ext cx="3071812"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679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838200" indent="-838200" eaLnBrk="1" hangingPunct="1">
              <a:buFontTx/>
              <a:buAutoNum type="arabicPeriod" startAt="3"/>
              <a:defRPr/>
            </a:pPr>
            <a:r>
              <a:rPr lang="el-GR" smtClean="0"/>
              <a:t>Πέψη τροφών</a:t>
            </a:r>
          </a:p>
        </p:txBody>
      </p:sp>
      <p:sp>
        <p:nvSpPr>
          <p:cNvPr id="19459" name="Rectangle 3"/>
          <p:cNvSpPr>
            <a:spLocks noGrp="1" noChangeArrowheads="1"/>
          </p:cNvSpPr>
          <p:nvPr>
            <p:ph type="body" idx="1"/>
          </p:nvPr>
        </p:nvSpPr>
        <p:spPr>
          <a:xfrm>
            <a:off x="457200" y="1600200"/>
            <a:ext cx="5986463" cy="4530725"/>
          </a:xfrm>
        </p:spPr>
        <p:txBody>
          <a:bodyPr/>
          <a:lstStyle/>
          <a:p>
            <a:pPr eaLnBrk="1" hangingPunct="1">
              <a:lnSpc>
                <a:spcPct val="90000"/>
              </a:lnSpc>
              <a:defRPr/>
            </a:pPr>
            <a:r>
              <a:rPr lang="el-GR" sz="2600" dirty="0" smtClean="0"/>
              <a:t>Αντιπροσωπεύει την ενέργεια που χρειάζεται ο οργανισμός για την πέψη, απορρόφηση και επεξεργασία των διαφόρων τροφών.</a:t>
            </a:r>
          </a:p>
          <a:p>
            <a:pPr eaLnBrk="1" hangingPunct="1">
              <a:lnSpc>
                <a:spcPct val="90000"/>
              </a:lnSpc>
              <a:defRPr/>
            </a:pPr>
            <a:r>
              <a:rPr lang="el-GR" sz="2600" dirty="0" smtClean="0"/>
              <a:t>5-10% της συνολικής ενέργειας</a:t>
            </a:r>
          </a:p>
          <a:p>
            <a:pPr eaLnBrk="1" hangingPunct="1">
              <a:lnSpc>
                <a:spcPct val="90000"/>
              </a:lnSpc>
              <a:defRPr/>
            </a:pPr>
            <a:r>
              <a:rPr lang="el-GR" sz="2600" dirty="0" smtClean="0"/>
              <a:t>Μεγαλύτερη όταν καταναλώνεται γεύμα πλούσιο σε </a:t>
            </a:r>
            <a:r>
              <a:rPr lang="en-US" sz="2600" dirty="0" smtClean="0"/>
              <a:t>CHO</a:t>
            </a:r>
            <a:r>
              <a:rPr lang="el-GR" sz="2600" dirty="0" smtClean="0"/>
              <a:t> ή πρωτεΐνη.</a:t>
            </a:r>
          </a:p>
          <a:p>
            <a:pPr eaLnBrk="1" hangingPunct="1">
              <a:lnSpc>
                <a:spcPct val="90000"/>
              </a:lnSpc>
              <a:defRPr/>
            </a:pPr>
            <a:r>
              <a:rPr lang="el-GR" sz="2600" dirty="0" smtClean="0"/>
              <a:t>Μεγάλα γεύματα καταναλώνουν περισσότερη ενέργεια απ’ ότι όταν απλώνεται η ίδια ποσότητα για πολλές ώρες.</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773238"/>
            <a:ext cx="27051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85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838200" indent="-838200" eaLnBrk="1" hangingPunct="1">
              <a:buFontTx/>
              <a:buAutoNum type="arabicPeriod" startAt="4"/>
              <a:defRPr/>
            </a:pPr>
            <a:r>
              <a:rPr lang="el-GR" smtClean="0"/>
              <a:t>Θερμογένεση</a:t>
            </a:r>
          </a:p>
        </p:txBody>
      </p:sp>
      <p:sp>
        <p:nvSpPr>
          <p:cNvPr id="20483" name="Rectangle 3"/>
          <p:cNvSpPr>
            <a:spLocks noGrp="1" noChangeArrowheads="1"/>
          </p:cNvSpPr>
          <p:nvPr>
            <p:ph type="body" idx="1"/>
          </p:nvPr>
        </p:nvSpPr>
        <p:spPr>
          <a:xfrm>
            <a:off x="457200" y="1600200"/>
            <a:ext cx="4978400" cy="4530725"/>
          </a:xfrm>
        </p:spPr>
        <p:txBody>
          <a:bodyPr/>
          <a:lstStyle/>
          <a:p>
            <a:pPr eaLnBrk="1" hangingPunct="1">
              <a:defRPr/>
            </a:pPr>
            <a:r>
              <a:rPr lang="el-GR" sz="2400" dirty="0" smtClean="0"/>
              <a:t>Αντιπροσωπεύει την ενέργεια που απαιτείται σαν αντίδραση σε κρύο περιβάλλον ή </a:t>
            </a:r>
            <a:r>
              <a:rPr lang="el-GR" sz="2400" dirty="0" err="1" smtClean="0"/>
              <a:t>υπερφαγία</a:t>
            </a:r>
            <a:r>
              <a:rPr lang="el-GR" sz="2400" dirty="0" smtClean="0"/>
              <a:t> (</a:t>
            </a:r>
            <a:r>
              <a:rPr lang="en-US" sz="2400" dirty="0" smtClean="0"/>
              <a:t>overfeeding).</a:t>
            </a:r>
          </a:p>
          <a:p>
            <a:pPr eaLnBrk="1" hangingPunct="1">
              <a:defRPr/>
            </a:pPr>
            <a:r>
              <a:rPr lang="el-GR" sz="2400" dirty="0" smtClean="0"/>
              <a:t>~5</a:t>
            </a:r>
            <a:r>
              <a:rPr lang="en-US" sz="2400" dirty="0" smtClean="0"/>
              <a:t>% </a:t>
            </a:r>
            <a:r>
              <a:rPr lang="el-GR" sz="2400" dirty="0" smtClean="0"/>
              <a:t>της συνολικής ενέργειας</a:t>
            </a:r>
          </a:p>
          <a:p>
            <a:pPr eaLnBrk="1" hangingPunct="1">
              <a:defRPr/>
            </a:pPr>
            <a:r>
              <a:rPr lang="el-GR" sz="2400" dirty="0" smtClean="0"/>
              <a:t>Φαιός Λιπώδης Ιστός (</a:t>
            </a:r>
            <a:r>
              <a:rPr lang="en-US" sz="2400" dirty="0" smtClean="0"/>
              <a:t>Brown adipose tissue</a:t>
            </a:r>
            <a:r>
              <a:rPr lang="el-GR" sz="2400" dirty="0" smtClean="0"/>
              <a:t>-μη-</a:t>
            </a:r>
            <a:r>
              <a:rPr lang="el-GR" sz="2400" dirty="0" err="1" smtClean="0"/>
              <a:t>παραγωγ</a:t>
            </a:r>
            <a:r>
              <a:rPr lang="el-GR" sz="2400" dirty="0" smtClean="0"/>
              <a:t>ή ΑΤΡ)</a:t>
            </a:r>
          </a:p>
          <a:p>
            <a:pPr eaLnBrk="1" hangingPunct="1">
              <a:defRPr/>
            </a:pPr>
            <a:r>
              <a:rPr lang="el-GR" sz="2400" dirty="0" smtClean="0"/>
              <a:t>ΣΝΣ (</a:t>
            </a:r>
            <a:r>
              <a:rPr lang="el-GR" sz="2400" dirty="0" err="1" smtClean="0"/>
              <a:t>β3</a:t>
            </a:r>
            <a:r>
              <a:rPr lang="el-GR" sz="2400" dirty="0" smtClean="0"/>
              <a:t> </a:t>
            </a:r>
            <a:r>
              <a:rPr lang="el-GR" sz="2400" dirty="0" err="1" smtClean="0"/>
              <a:t>αδρενεργικοί</a:t>
            </a:r>
            <a:r>
              <a:rPr lang="el-GR" sz="2400" dirty="0" smtClean="0"/>
              <a:t> υποδοχείς)</a:t>
            </a:r>
          </a:p>
          <a:p>
            <a:pPr eaLnBrk="1" hangingPunct="1">
              <a:defRPr/>
            </a:pPr>
            <a:endParaRPr lang="el-GR" sz="2400" dirty="0"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288" y="2492375"/>
            <a:ext cx="3810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2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p:txBody>
          <a:bodyPr/>
          <a:lstStyle/>
          <a:p>
            <a:pPr eaLnBrk="1" hangingPunct="1"/>
            <a:r>
              <a:rPr lang="el-GR" altLang="en-US" smtClean="0"/>
              <a:t>Άδειες Χρήσης</a:t>
            </a:r>
          </a:p>
        </p:txBody>
      </p:sp>
      <p:sp>
        <p:nvSpPr>
          <p:cNvPr id="5123" name="Subtitle 8"/>
          <p:cNvSpPr>
            <a:spLocks noGrp="1"/>
          </p:cNvSpPr>
          <p:nvPr>
            <p:ph idx="1"/>
          </p:nvPr>
        </p:nvSpPr>
        <p:spPr/>
        <p:txBody>
          <a:bodyPr/>
          <a:lstStyle/>
          <a:p>
            <a:pPr eaLnBrk="1" hangingPunct="1"/>
            <a:r>
              <a:rPr lang="el-GR" altLang="en-US" sz="2800" smtClean="0"/>
              <a:t>Το παρόν εκπαιδευτικό υλικό υπόκειται σε</a:t>
            </a:r>
            <a:r>
              <a:rPr lang="en-US" altLang="en-US" sz="2800" smtClean="0"/>
              <a:t> </a:t>
            </a:r>
            <a:r>
              <a:rPr lang="el-GR" altLang="en-US" sz="2800" smtClean="0"/>
              <a:t>άδειες χρήσης </a:t>
            </a:r>
            <a:r>
              <a:rPr lang="en-US" altLang="en-US" sz="2800" smtClean="0"/>
              <a:t>Creative Commons. </a:t>
            </a:r>
          </a:p>
          <a:p>
            <a:pPr eaLnBrk="1" hangingPunct="1"/>
            <a:r>
              <a:rPr lang="el-GR" altLang="en-US" sz="2800" smtClean="0"/>
              <a:t>Για εκπαιδευτικό υλικό, όπως εικόνες, που υπόκειται σε άλλου τύπου άδειας χρήσης, η άδεια χρήσης αναφέρεται ρητώς. </a:t>
            </a:r>
          </a:p>
        </p:txBody>
      </p:sp>
      <p:sp>
        <p:nvSpPr>
          <p:cNvPr id="5124" name="Θέση αριθμού διαφάνειας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B2A852-3002-4925-A50C-E75FD6A9F381}" type="slidenum">
              <a:rPr lang="el-GR" altLang="en-US" smtClean="0"/>
              <a:pPr fontAlgn="base">
                <a:spcBef>
                  <a:spcPct val="0"/>
                </a:spcBef>
                <a:spcAft>
                  <a:spcPct val="0"/>
                </a:spcAft>
                <a:defRPr/>
              </a:pPr>
              <a:t>2</a:t>
            </a:fld>
            <a:endParaRPr lang="el-GR" altLang="en-US" smtClean="0"/>
          </a:p>
        </p:txBody>
      </p:sp>
      <p:pic>
        <p:nvPicPr>
          <p:cNvPr id="5125" name="Picture 11" descr="C:\Users\giorgos\Pictures\BY-NC-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508500"/>
            <a:ext cx="2251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8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l-GR" smtClean="0"/>
              <a:t>Τρόποι μέτρησης κατανάλωσης ενέργειας</a:t>
            </a:r>
          </a:p>
        </p:txBody>
      </p:sp>
      <p:sp>
        <p:nvSpPr>
          <p:cNvPr id="21507" name="Rectangle 3"/>
          <p:cNvSpPr>
            <a:spLocks noGrp="1" noChangeArrowheads="1"/>
          </p:cNvSpPr>
          <p:nvPr>
            <p:ph type="body" idx="1"/>
          </p:nvPr>
        </p:nvSpPr>
        <p:spPr>
          <a:xfrm>
            <a:off x="468313" y="2327275"/>
            <a:ext cx="8229600" cy="3117850"/>
          </a:xfrm>
        </p:spPr>
        <p:txBody>
          <a:bodyPr/>
          <a:lstStyle/>
          <a:p>
            <a:pPr eaLnBrk="1" hangingPunct="1">
              <a:defRPr/>
            </a:pPr>
            <a:r>
              <a:rPr lang="el-GR" smtClean="0"/>
              <a:t>Άμεση θερμιδομετρία</a:t>
            </a:r>
          </a:p>
          <a:p>
            <a:pPr eaLnBrk="1" hangingPunct="1">
              <a:defRPr/>
            </a:pPr>
            <a:r>
              <a:rPr lang="el-GR" smtClean="0"/>
              <a:t>Έμμεση θερμιδομετρία</a:t>
            </a:r>
          </a:p>
        </p:txBody>
      </p:sp>
    </p:spTree>
    <p:extLst>
      <p:ext uri="{BB962C8B-B14F-4D97-AF65-F5344CB8AC3E}">
        <p14:creationId xmlns:p14="http://schemas.microsoft.com/office/powerpoint/2010/main" val="271943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914400"/>
          </a:xfrm>
        </p:spPr>
        <p:txBody>
          <a:bodyPr/>
          <a:lstStyle/>
          <a:p>
            <a:pPr eaLnBrk="1" hangingPunct="1">
              <a:defRPr/>
            </a:pPr>
            <a:r>
              <a:rPr lang="el-GR" smtClean="0"/>
              <a:t>Άμεση θερμιδομετρία</a:t>
            </a:r>
          </a:p>
        </p:txBody>
      </p:sp>
      <p:sp>
        <p:nvSpPr>
          <p:cNvPr id="67587" name="Rectangle 3"/>
          <p:cNvSpPr>
            <a:spLocks noGrp="1" noChangeArrowheads="1"/>
          </p:cNvSpPr>
          <p:nvPr>
            <p:ph type="body" sz="half" idx="1"/>
          </p:nvPr>
        </p:nvSpPr>
        <p:spPr>
          <a:xfrm>
            <a:off x="685800" y="1371600"/>
            <a:ext cx="3810000" cy="4724400"/>
          </a:xfrm>
        </p:spPr>
        <p:txBody>
          <a:bodyPr/>
          <a:lstStyle/>
          <a:p>
            <a:pPr eaLnBrk="1" hangingPunct="1">
              <a:defRPr/>
            </a:pPr>
            <a:r>
              <a:rPr lang="el-GR" smtClean="0"/>
              <a:t>Μονωμένο δωμάτιο</a:t>
            </a:r>
            <a:endParaRPr lang="en-US" smtClean="0"/>
          </a:p>
          <a:p>
            <a:pPr eaLnBrk="1" hangingPunct="1">
              <a:defRPr/>
            </a:pPr>
            <a:r>
              <a:rPr lang="el-GR" smtClean="0"/>
              <a:t>Αύξηση θερμοκρασίας νερού</a:t>
            </a:r>
          </a:p>
          <a:p>
            <a:pPr eaLnBrk="1" hangingPunct="1">
              <a:defRPr/>
            </a:pPr>
            <a:r>
              <a:rPr lang="el-GR" smtClean="0"/>
              <a:t>Σύνθετη και ακριβή</a:t>
            </a:r>
          </a:p>
          <a:p>
            <a:pPr eaLnBrk="1" hangingPunct="1">
              <a:defRPr/>
            </a:pPr>
            <a:endParaRPr lang="el-GR" smtClean="0"/>
          </a:p>
        </p:txBody>
      </p:sp>
      <p:pic>
        <p:nvPicPr>
          <p:cNvPr id="20484" name="Picture 5" descr="30"/>
          <p:cNvPicPr>
            <a:picLocks noGrp="1" noChangeAspect="1" noChangeArrowheads="1"/>
          </p:cNvPicPr>
          <p:nvPr>
            <p:ph type="chart"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495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427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l-GR" smtClean="0"/>
              <a:t>Έμμεση θερμιδομετρία</a:t>
            </a:r>
          </a:p>
        </p:txBody>
      </p:sp>
      <p:sp>
        <p:nvSpPr>
          <p:cNvPr id="23555" name="Rectangle 3"/>
          <p:cNvSpPr>
            <a:spLocks noGrp="1" noChangeArrowheads="1"/>
          </p:cNvSpPr>
          <p:nvPr>
            <p:ph type="body" idx="1"/>
          </p:nvPr>
        </p:nvSpPr>
        <p:spPr>
          <a:xfrm>
            <a:off x="468313" y="2060575"/>
            <a:ext cx="4689475" cy="4530725"/>
          </a:xfrm>
        </p:spPr>
        <p:txBody>
          <a:bodyPr/>
          <a:lstStyle/>
          <a:p>
            <a:pPr eaLnBrk="1" hangingPunct="1">
              <a:defRPr/>
            </a:pPr>
            <a:r>
              <a:rPr lang="el-GR" sz="2600" dirty="0" smtClean="0"/>
              <a:t>Μέτρηση πρόσληψης Ο2</a:t>
            </a:r>
          </a:p>
          <a:p>
            <a:pPr eaLnBrk="1" hangingPunct="1">
              <a:defRPr/>
            </a:pPr>
            <a:r>
              <a:rPr lang="el-GR" sz="2600" dirty="0" smtClean="0"/>
              <a:t>1 λίτρο Ο2 = 5 θερμίδες</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060575"/>
            <a:ext cx="42862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13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l-GR" smtClean="0"/>
              <a:t>Προσδιορισμός ΒΜΡ</a:t>
            </a:r>
          </a:p>
        </p:txBody>
      </p:sp>
      <p:sp>
        <p:nvSpPr>
          <p:cNvPr id="26627" name="Rectangle 3"/>
          <p:cNvSpPr>
            <a:spLocks noGrp="1" noChangeArrowheads="1"/>
          </p:cNvSpPr>
          <p:nvPr>
            <p:ph type="body" idx="1"/>
          </p:nvPr>
        </p:nvSpPr>
        <p:spPr/>
        <p:txBody>
          <a:bodyPr/>
          <a:lstStyle/>
          <a:p>
            <a:pPr eaLnBrk="1" hangingPunct="1">
              <a:defRPr/>
            </a:pPr>
            <a:r>
              <a:rPr lang="el-GR" sz="2800" smtClean="0">
                <a:solidFill>
                  <a:srgbClr val="FFFF00"/>
                </a:solidFill>
              </a:rPr>
              <a:t>Γυναίκες</a:t>
            </a:r>
          </a:p>
          <a:p>
            <a:pPr eaLnBrk="1" hangingPunct="1">
              <a:defRPr/>
            </a:pPr>
            <a:r>
              <a:rPr lang="el-GR" sz="2800" smtClean="0"/>
              <a:t>0.9 θερμ./κιλό Σ.Β./ώρα</a:t>
            </a:r>
          </a:p>
          <a:p>
            <a:pPr eaLnBrk="1" hangingPunct="1">
              <a:defRPr/>
            </a:pPr>
            <a:r>
              <a:rPr lang="el-GR" sz="2800" smtClean="0">
                <a:solidFill>
                  <a:srgbClr val="FF33CC"/>
                </a:solidFill>
              </a:rPr>
              <a:t>Άνδρες</a:t>
            </a:r>
          </a:p>
          <a:p>
            <a:pPr eaLnBrk="1" hangingPunct="1">
              <a:defRPr/>
            </a:pPr>
            <a:r>
              <a:rPr lang="el-GR" sz="2800" smtClean="0"/>
              <a:t>1 θερμ./κιλό Σ.Β./ώρα</a:t>
            </a:r>
          </a:p>
          <a:p>
            <a:pPr eaLnBrk="1" hangingPunct="1">
              <a:defRPr/>
            </a:pPr>
            <a:r>
              <a:rPr lang="el-GR" sz="2800" smtClean="0"/>
              <a:t>π.χ.</a:t>
            </a:r>
          </a:p>
          <a:p>
            <a:pPr eaLnBrk="1" hangingPunct="1">
              <a:defRPr/>
            </a:pPr>
            <a:r>
              <a:rPr lang="el-GR" sz="2800" smtClean="0"/>
              <a:t>70 κιλά * 1 θερμ./κιλό Σ.Β./ώρα = 70 θερμ./ώρα</a:t>
            </a:r>
          </a:p>
          <a:p>
            <a:pPr eaLnBrk="1" hangingPunct="1">
              <a:defRPr/>
            </a:pPr>
            <a:r>
              <a:rPr lang="el-GR" sz="2800" smtClean="0"/>
              <a:t>70 θερμ./ώρα * 24 ώρες/ημέρα = </a:t>
            </a:r>
            <a:r>
              <a:rPr lang="el-GR" sz="2800" smtClean="0">
                <a:solidFill>
                  <a:srgbClr val="66FF33"/>
                </a:solidFill>
              </a:rPr>
              <a:t>1680 θερμ./ημέρα</a:t>
            </a:r>
          </a:p>
          <a:p>
            <a:pPr eaLnBrk="1" hangingPunct="1">
              <a:defRPr/>
            </a:pPr>
            <a:endParaRPr lang="el-GR" sz="2800" smtClean="0">
              <a:solidFill>
                <a:srgbClr val="66FF33"/>
              </a:solidFill>
            </a:endParaRPr>
          </a:p>
          <a:p>
            <a:pPr eaLnBrk="1" hangingPunct="1">
              <a:defRPr/>
            </a:pPr>
            <a:endParaRPr lang="el-GR" sz="2800" smtClean="0"/>
          </a:p>
        </p:txBody>
      </p:sp>
    </p:spTree>
    <p:extLst>
      <p:ext uri="{BB962C8B-B14F-4D97-AF65-F5344CB8AC3E}">
        <p14:creationId xmlns:p14="http://schemas.microsoft.com/office/powerpoint/2010/main" val="4156654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el-GR" dirty="0" smtClean="0"/>
              <a:t>Προσδιορισμός φυσικής δραστηριότητας (1)</a:t>
            </a:r>
          </a:p>
        </p:txBody>
      </p:sp>
      <p:sp>
        <p:nvSpPr>
          <p:cNvPr id="27651" name="Rectangle 3"/>
          <p:cNvSpPr>
            <a:spLocks noGrp="1" noChangeArrowheads="1"/>
          </p:cNvSpPr>
          <p:nvPr>
            <p:ph type="body" idx="1"/>
          </p:nvPr>
        </p:nvSpPr>
        <p:spPr/>
        <p:txBody>
          <a:bodyPr/>
          <a:lstStyle/>
          <a:p>
            <a:pPr eaLnBrk="1" hangingPunct="1">
              <a:defRPr/>
            </a:pPr>
            <a:r>
              <a:rPr lang="el-GR" smtClean="0"/>
              <a:t>Ανάλογα με τον τρόπο ζωής και το είδος της δουλειάς πολλαπλασιάζεται η ενέργεια του ΒΜΡ με ένα συντελεστή.</a:t>
            </a:r>
          </a:p>
          <a:p>
            <a:pPr eaLnBrk="1" hangingPunct="1">
              <a:defRPr/>
            </a:pPr>
            <a:r>
              <a:rPr lang="el-GR" smtClean="0"/>
              <a:t>Καθιστική δουλειά = 20-40%  ΒΜΡ</a:t>
            </a:r>
          </a:p>
          <a:p>
            <a:pPr eaLnBrk="1" hangingPunct="1">
              <a:defRPr/>
            </a:pPr>
            <a:r>
              <a:rPr lang="el-GR" smtClean="0"/>
              <a:t>Ελαφριά δουλειά    = 55-65%  ΒΜΡ</a:t>
            </a:r>
          </a:p>
          <a:p>
            <a:pPr eaLnBrk="1" hangingPunct="1">
              <a:defRPr/>
            </a:pPr>
            <a:r>
              <a:rPr lang="el-GR" smtClean="0"/>
              <a:t>Μέτρια δουλειά      = 70-75%  ΒΜΡ</a:t>
            </a:r>
          </a:p>
          <a:p>
            <a:pPr eaLnBrk="1" hangingPunct="1">
              <a:defRPr/>
            </a:pPr>
            <a:r>
              <a:rPr lang="el-GR" smtClean="0"/>
              <a:t>Βαριά δουλειά        = 80-100% ΒΜΡ</a:t>
            </a:r>
          </a:p>
        </p:txBody>
      </p:sp>
    </p:spTree>
    <p:extLst>
      <p:ext uri="{BB962C8B-B14F-4D97-AF65-F5344CB8AC3E}">
        <p14:creationId xmlns:p14="http://schemas.microsoft.com/office/powerpoint/2010/main" val="348405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l-GR" dirty="0" smtClean="0"/>
              <a:t>Προσδιορισμός φυσικής </a:t>
            </a:r>
            <a:r>
              <a:rPr lang="el-GR" dirty="0"/>
              <a:t>δραστηριότητας </a:t>
            </a:r>
            <a:r>
              <a:rPr lang="el-GR" dirty="0" smtClean="0"/>
              <a:t>(2)</a:t>
            </a:r>
          </a:p>
        </p:txBody>
      </p:sp>
      <p:sp>
        <p:nvSpPr>
          <p:cNvPr id="28675" name="Rectangle 3"/>
          <p:cNvSpPr>
            <a:spLocks noGrp="1" noChangeArrowheads="1"/>
          </p:cNvSpPr>
          <p:nvPr>
            <p:ph type="body" idx="1"/>
          </p:nvPr>
        </p:nvSpPr>
        <p:spPr/>
        <p:txBody>
          <a:bodyPr/>
          <a:lstStyle/>
          <a:p>
            <a:pPr eaLnBrk="1" hangingPunct="1">
              <a:defRPr/>
            </a:pPr>
            <a:r>
              <a:rPr lang="el-GR" smtClean="0"/>
              <a:t>Στο προηγούμενο παράδειγμα ας υποθέσουμε ότι ο άνδρας κάνει μέτρια δουλειά (70% ΒΜΡ). Επομένως,</a:t>
            </a:r>
          </a:p>
          <a:p>
            <a:pPr eaLnBrk="1" hangingPunct="1">
              <a:defRPr/>
            </a:pPr>
            <a:r>
              <a:rPr lang="el-GR" smtClean="0"/>
              <a:t>1680 θερμ./ημέρα * 0.70 = </a:t>
            </a:r>
            <a:r>
              <a:rPr lang="el-GR" smtClean="0">
                <a:solidFill>
                  <a:srgbClr val="FFFF00"/>
                </a:solidFill>
              </a:rPr>
              <a:t>1176 θερμ./ημέρα</a:t>
            </a:r>
          </a:p>
        </p:txBody>
      </p:sp>
    </p:spTree>
    <p:extLst>
      <p:ext uri="{BB962C8B-B14F-4D97-AF65-F5344CB8AC3E}">
        <p14:creationId xmlns:p14="http://schemas.microsoft.com/office/powerpoint/2010/main" val="79369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smtClean="0"/>
              <a:t>Προσδιορισμός πέψης τροφών</a:t>
            </a:r>
          </a:p>
        </p:txBody>
      </p:sp>
      <p:sp>
        <p:nvSpPr>
          <p:cNvPr id="29699" name="Rectangle 3"/>
          <p:cNvSpPr>
            <a:spLocks noGrp="1" noChangeArrowheads="1"/>
          </p:cNvSpPr>
          <p:nvPr>
            <p:ph type="body" idx="1"/>
          </p:nvPr>
        </p:nvSpPr>
        <p:spPr/>
        <p:txBody>
          <a:bodyPr/>
          <a:lstStyle/>
          <a:p>
            <a:pPr eaLnBrk="1" hangingPunct="1">
              <a:lnSpc>
                <a:spcPct val="90000"/>
              </a:lnSpc>
              <a:defRPr/>
            </a:pPr>
            <a:r>
              <a:rPr lang="el-GR" smtClean="0"/>
              <a:t>Ένας γρήγορος τρόπος υπολογισμού είναι να προσθέσουμε τις θερμίδες του ΒΜΡ και της φυσικής δραστηριότητας και να πάρουμε το 10% αυτών.</a:t>
            </a:r>
          </a:p>
          <a:p>
            <a:pPr eaLnBrk="1" hangingPunct="1">
              <a:lnSpc>
                <a:spcPct val="90000"/>
              </a:lnSpc>
              <a:defRPr/>
            </a:pPr>
            <a:r>
              <a:rPr lang="el-GR" smtClean="0"/>
              <a:t>π.χ.</a:t>
            </a:r>
          </a:p>
          <a:p>
            <a:pPr eaLnBrk="1" hangingPunct="1">
              <a:lnSpc>
                <a:spcPct val="90000"/>
              </a:lnSpc>
              <a:defRPr/>
            </a:pPr>
            <a:r>
              <a:rPr lang="el-GR" smtClean="0"/>
              <a:t>1680 θερμ./ημέρα + 1176 θερμ./ημέρα = 2856 θερμ./ημέρα </a:t>
            </a:r>
          </a:p>
          <a:p>
            <a:pPr eaLnBrk="1" hangingPunct="1">
              <a:lnSpc>
                <a:spcPct val="90000"/>
              </a:lnSpc>
              <a:defRPr/>
            </a:pPr>
            <a:r>
              <a:rPr lang="el-GR" smtClean="0"/>
              <a:t>2856 θερμ./ημέρα * 0.10 = </a:t>
            </a:r>
            <a:r>
              <a:rPr lang="el-GR" smtClean="0">
                <a:solidFill>
                  <a:srgbClr val="66FF99"/>
                </a:solidFill>
              </a:rPr>
              <a:t>286 θερμ./ημέρα </a:t>
            </a:r>
          </a:p>
        </p:txBody>
      </p:sp>
    </p:spTree>
    <p:extLst>
      <p:ext uri="{BB962C8B-B14F-4D97-AF65-F5344CB8AC3E}">
        <p14:creationId xmlns:p14="http://schemas.microsoft.com/office/powerpoint/2010/main" val="810669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el-GR" smtClean="0"/>
              <a:t>Προσδιορισμός συνολικής ημερήσιας δαπάνης </a:t>
            </a:r>
          </a:p>
        </p:txBody>
      </p:sp>
      <p:sp>
        <p:nvSpPr>
          <p:cNvPr id="30723" name="Rectangle 3"/>
          <p:cNvSpPr>
            <a:spLocks noGrp="1" noChangeArrowheads="1"/>
          </p:cNvSpPr>
          <p:nvPr>
            <p:ph type="body" idx="1"/>
          </p:nvPr>
        </p:nvSpPr>
        <p:spPr/>
        <p:txBody>
          <a:bodyPr/>
          <a:lstStyle/>
          <a:p>
            <a:pPr eaLnBrk="1" hangingPunct="1">
              <a:defRPr/>
            </a:pPr>
            <a:r>
              <a:rPr lang="el-GR" smtClean="0"/>
              <a:t>Προσθέτουμε την ενέργεια του ΒΜΡ, της φυσικής δραστηριότητας και της πέψης των τροφών.</a:t>
            </a:r>
          </a:p>
          <a:p>
            <a:pPr eaLnBrk="1" hangingPunct="1">
              <a:defRPr/>
            </a:pPr>
            <a:endParaRPr lang="el-GR" smtClean="0"/>
          </a:p>
          <a:p>
            <a:pPr eaLnBrk="1" hangingPunct="1">
              <a:defRPr/>
            </a:pPr>
            <a:r>
              <a:rPr lang="el-GR" smtClean="0">
                <a:solidFill>
                  <a:srgbClr val="66FF33"/>
                </a:solidFill>
              </a:rPr>
              <a:t>1680 θερμ./ημέρα</a:t>
            </a:r>
            <a:r>
              <a:rPr lang="el-GR" smtClean="0">
                <a:solidFill>
                  <a:srgbClr val="006600"/>
                </a:solidFill>
              </a:rPr>
              <a:t> + </a:t>
            </a:r>
            <a:r>
              <a:rPr lang="el-GR" smtClean="0">
                <a:solidFill>
                  <a:srgbClr val="FFFF00"/>
                </a:solidFill>
              </a:rPr>
              <a:t>1176 θερμ./ημέρα</a:t>
            </a:r>
            <a:r>
              <a:rPr lang="el-GR" smtClean="0">
                <a:solidFill>
                  <a:srgbClr val="990099"/>
                </a:solidFill>
              </a:rPr>
              <a:t> + </a:t>
            </a:r>
            <a:r>
              <a:rPr lang="el-GR" smtClean="0">
                <a:solidFill>
                  <a:srgbClr val="66FF99"/>
                </a:solidFill>
              </a:rPr>
              <a:t>286 θερμ./ημέρα</a:t>
            </a:r>
            <a:r>
              <a:rPr lang="el-GR" smtClean="0">
                <a:solidFill>
                  <a:srgbClr val="996633"/>
                </a:solidFill>
              </a:rPr>
              <a:t> </a:t>
            </a:r>
            <a:r>
              <a:rPr lang="el-GR" smtClean="0"/>
              <a:t>= </a:t>
            </a:r>
            <a:r>
              <a:rPr lang="el-GR" smtClean="0">
                <a:solidFill>
                  <a:srgbClr val="66FFFF"/>
                </a:solidFill>
              </a:rPr>
              <a:t>3142 θερμ./ημέρα</a:t>
            </a:r>
          </a:p>
          <a:p>
            <a:pPr eaLnBrk="1" hangingPunct="1">
              <a:defRPr/>
            </a:pPr>
            <a:endParaRPr lang="el-GR" smtClean="0">
              <a:solidFill>
                <a:srgbClr val="006600"/>
              </a:solidFill>
            </a:endParaRPr>
          </a:p>
          <a:p>
            <a:pPr eaLnBrk="1" hangingPunct="1">
              <a:defRPr/>
            </a:pPr>
            <a:endParaRPr lang="el-GR" smtClean="0"/>
          </a:p>
        </p:txBody>
      </p:sp>
    </p:spTree>
    <p:extLst>
      <p:ext uri="{BB962C8B-B14F-4D97-AF65-F5344CB8AC3E}">
        <p14:creationId xmlns:p14="http://schemas.microsoft.com/office/powerpoint/2010/main" val="2736927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l-GR" smtClean="0"/>
          </a:p>
        </p:txBody>
      </p:sp>
      <p:sp>
        <p:nvSpPr>
          <p:cNvPr id="65539" name="Rectangle 3"/>
          <p:cNvSpPr>
            <a:spLocks noGrp="1" noChangeArrowheads="1"/>
          </p:cNvSpPr>
          <p:nvPr>
            <p:ph type="body" idx="1"/>
          </p:nvPr>
        </p:nvSpPr>
        <p:spPr/>
        <p:txBody>
          <a:bodyPr/>
          <a:lstStyle/>
          <a:p>
            <a:pPr eaLnBrk="1" hangingPunct="1">
              <a:defRPr/>
            </a:pPr>
            <a:r>
              <a:rPr lang="el-GR" smtClean="0"/>
              <a:t>Όπως αναφέρθηκε και προηγούμενα, εκτός του παράγοντα της καύσης της τροφής ένας άλλος παράγοντας ο οποίος καθορίζει το βάρος είναι και η πρόσληψη της τροφής. </a:t>
            </a:r>
          </a:p>
        </p:txBody>
      </p:sp>
    </p:spTree>
    <p:extLst>
      <p:ext uri="{BB962C8B-B14F-4D97-AF65-F5344CB8AC3E}">
        <p14:creationId xmlns:p14="http://schemas.microsoft.com/office/powerpoint/2010/main" val="90451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0"/>
            <a:ext cx="7772400" cy="914400"/>
          </a:xfrm>
        </p:spPr>
        <p:txBody>
          <a:bodyPr/>
          <a:lstStyle/>
          <a:p>
            <a:pPr eaLnBrk="1" hangingPunct="1">
              <a:defRPr/>
            </a:pPr>
            <a:r>
              <a:rPr lang="el-GR" smtClean="0"/>
              <a:t>Γιατί τρώω;</a:t>
            </a:r>
          </a:p>
        </p:txBody>
      </p:sp>
      <p:sp>
        <p:nvSpPr>
          <p:cNvPr id="34819" name="Rectangle 3"/>
          <p:cNvSpPr>
            <a:spLocks noGrp="1" noChangeArrowheads="1"/>
          </p:cNvSpPr>
          <p:nvPr>
            <p:ph type="body" idx="1"/>
          </p:nvPr>
        </p:nvSpPr>
        <p:spPr>
          <a:xfrm>
            <a:off x="609600" y="1143000"/>
            <a:ext cx="7772400" cy="4648200"/>
          </a:xfrm>
        </p:spPr>
        <p:txBody>
          <a:bodyPr/>
          <a:lstStyle/>
          <a:p>
            <a:pPr eaLnBrk="1" hangingPunct="1">
              <a:lnSpc>
                <a:spcPct val="90000"/>
              </a:lnSpc>
              <a:defRPr/>
            </a:pPr>
            <a:r>
              <a:rPr lang="el-GR" sz="2800" smtClean="0"/>
              <a:t>Υπολογίστηκε ότι μία γυναίκα 25 ετών μέσα σε 40 χρόνια αύξησε το βάρος της κατά 11 κιλά αφού είχε ήδη καταναλώσει περίπου 20 τόνους φαγητού.</a:t>
            </a:r>
          </a:p>
          <a:p>
            <a:pPr eaLnBrk="1" hangingPunct="1">
              <a:lnSpc>
                <a:spcPct val="90000"/>
              </a:lnSpc>
              <a:defRPr/>
            </a:pPr>
            <a:r>
              <a:rPr lang="el-GR" sz="2800" smtClean="0"/>
              <a:t>Μικρό λάθος υπολογισμού θερμίδων (0.03%).</a:t>
            </a:r>
          </a:p>
          <a:p>
            <a:pPr eaLnBrk="1" hangingPunct="1">
              <a:lnSpc>
                <a:spcPct val="90000"/>
              </a:lnSpc>
              <a:defRPr/>
            </a:pPr>
            <a:r>
              <a:rPr lang="el-GR" sz="2800" smtClean="0"/>
              <a:t>Υπάρχουν κέντρα στον υποθάλαμο τα οποία οδηγούν τόσο στην  πρόσληψη της τροφής όσο και στο σταμάτημα της πρόσληψης τροφής.</a:t>
            </a:r>
          </a:p>
          <a:p>
            <a:pPr eaLnBrk="1" hangingPunct="1">
              <a:lnSpc>
                <a:spcPct val="90000"/>
              </a:lnSpc>
              <a:defRPr/>
            </a:pPr>
            <a:endParaRPr lang="el-GR" sz="2800" smtClean="0"/>
          </a:p>
          <a:p>
            <a:pPr eaLnBrk="1" hangingPunct="1">
              <a:lnSpc>
                <a:spcPct val="90000"/>
              </a:lnSpc>
              <a:defRPr/>
            </a:pPr>
            <a:endParaRPr lang="el-GR" sz="2800" smtClean="0"/>
          </a:p>
        </p:txBody>
      </p:sp>
    </p:spTree>
    <p:extLst>
      <p:ext uri="{BB962C8B-B14F-4D97-AF65-F5344CB8AC3E}">
        <p14:creationId xmlns:p14="http://schemas.microsoft.com/office/powerpoint/2010/main" val="22755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n-US" smtClean="0"/>
              <a:t>Χρηματοδότηση</a:t>
            </a:r>
          </a:p>
        </p:txBody>
      </p:sp>
      <p:sp>
        <p:nvSpPr>
          <p:cNvPr id="6147" name="Content Placeholder 2"/>
          <p:cNvSpPr>
            <a:spLocks noGrp="1"/>
          </p:cNvSpPr>
          <p:nvPr>
            <p:ph idx="1"/>
          </p:nvPr>
        </p:nvSpPr>
        <p:spPr>
          <a:xfrm>
            <a:off x="457200" y="1341438"/>
            <a:ext cx="8229600" cy="4525962"/>
          </a:xfrm>
        </p:spPr>
        <p:txBody>
          <a:bodyPr/>
          <a:lstStyle/>
          <a:p>
            <a:pPr eaLnBrk="1" hangingPunct="1"/>
            <a:r>
              <a:rPr lang="el-GR" altLang="en-US" sz="2400" smtClean="0"/>
              <a:t>Το παρόν εκπαιδευτικό υλικό έχει αναπτυχθεί στα πλαίσια του εκπαιδευτικού έργου του διδάσκοντα.</a:t>
            </a:r>
            <a:endParaRPr lang="en-US" altLang="en-US" sz="2400" smtClean="0"/>
          </a:p>
          <a:p>
            <a:pPr eaLnBrk="1" hangingPunct="1"/>
            <a:r>
              <a:rPr lang="el-GR" altLang="en-US" sz="2400" smtClean="0"/>
              <a:t>Το έργο «</a:t>
            </a:r>
            <a:r>
              <a:rPr lang="el-GR" altLang="en-US" sz="2400" b="1" smtClean="0"/>
              <a:t>Ανοικτά Ακαδημαϊκά Μαθήματα Πανεπιστημίου Θεσσαλίας</a:t>
            </a:r>
            <a:r>
              <a:rPr lang="el-GR" altLang="en-US" sz="2400" smtClean="0"/>
              <a:t>» έχει χρηματοδοτήσει μόνο τη αναδιαμόρφωση του εκπαιδευτικού υλικού. </a:t>
            </a:r>
          </a:p>
          <a:p>
            <a:pPr eaLnBrk="1" hangingPunct="1"/>
            <a:r>
              <a:rPr lang="el-GR" altLang="en-US"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148"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149" name="Θέση αριθμού διαφάνειας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91AB87-D331-4BB8-9475-93D44EA69935}" type="slidenum">
              <a:rPr lang="el-GR" altLang="en-US" smtClean="0"/>
              <a:pPr fontAlgn="base">
                <a:spcBef>
                  <a:spcPct val="0"/>
                </a:spcBef>
                <a:spcAft>
                  <a:spcPct val="0"/>
                </a:spcAft>
                <a:defRPr/>
              </a:pPr>
              <a:t>3</a:t>
            </a:fld>
            <a:endParaRPr lang="el-GR" altLang="en-US" smtClean="0"/>
          </a:p>
        </p:txBody>
      </p:sp>
    </p:spTree>
    <p:extLst>
      <p:ext uri="{BB962C8B-B14F-4D97-AF65-F5344CB8AC3E}">
        <p14:creationId xmlns:p14="http://schemas.microsoft.com/office/powerpoint/2010/main" val="2101883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533400"/>
            <a:ext cx="8229600" cy="1143000"/>
          </a:xfrm>
        </p:spPr>
        <p:txBody>
          <a:bodyPr>
            <a:normAutofit fontScale="90000"/>
          </a:bodyPr>
          <a:lstStyle/>
          <a:p>
            <a:pPr eaLnBrk="1" hangingPunct="1">
              <a:defRPr/>
            </a:pPr>
            <a:r>
              <a:rPr lang="el-GR" sz="2600" smtClean="0"/>
              <a:t>Έχει βρεθεί πως ο καθορισμός της πρόσληψης της τροφής είναι καλύτερος όταν υπολογίζεται σε εβδομαδιαία παρά σε ημερήσια βάση (</a:t>
            </a:r>
            <a:r>
              <a:rPr lang="en-US" sz="2600" smtClean="0"/>
              <a:t>3-day recall)</a:t>
            </a:r>
            <a:r>
              <a:rPr lang="el-GR" sz="2600" smtClean="0"/>
              <a:t>.</a:t>
            </a:r>
            <a:br>
              <a:rPr lang="el-GR" sz="2600" smtClean="0"/>
            </a:br>
            <a:endParaRPr lang="el-GR" sz="2600" smtClean="0"/>
          </a:p>
        </p:txBody>
      </p:sp>
      <p:pic>
        <p:nvPicPr>
          <p:cNvPr id="29699" name="Picture 3" descr="kom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rot="21437508">
            <a:off x="-9525" y="1920875"/>
            <a:ext cx="4559300" cy="445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descr="kom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21439105">
            <a:off x="4725988" y="1905000"/>
            <a:ext cx="441325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4846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defRPr/>
            </a:pPr>
            <a:r>
              <a:rPr lang="el-GR" sz="4000" smtClean="0"/>
              <a:t>Οι επιπλέον θερμίδες δεν οξειδώνονται και αποθηκεύονται</a:t>
            </a:r>
          </a:p>
        </p:txBody>
      </p:sp>
      <p:pic>
        <p:nvPicPr>
          <p:cNvPr id="30723" name="Picture 3" descr="kom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79550"/>
            <a:ext cx="6477000" cy="5064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0255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0"/>
            <a:ext cx="8458200" cy="1139825"/>
          </a:xfrm>
        </p:spPr>
        <p:txBody>
          <a:bodyPr/>
          <a:lstStyle/>
          <a:p>
            <a:pPr eaLnBrk="1" hangingPunct="1">
              <a:defRPr/>
            </a:pPr>
            <a:r>
              <a:rPr lang="el-GR" sz="2800" smtClean="0"/>
              <a:t>Επιδράσεις και προσαρμογές του θετικού ισοζυγίου θερμίδων (μέτρηση ΕΔΗ σε υπέρβαρα άτομα)</a:t>
            </a:r>
          </a:p>
        </p:txBody>
      </p:sp>
      <p:pic>
        <p:nvPicPr>
          <p:cNvPr id="31747" name="Picture 3" descr="kom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44780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7370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defRPr/>
            </a:pPr>
            <a:r>
              <a:rPr lang="el-GR" smtClean="0"/>
              <a:t>Σύστημα ελέγχου πρόσληψης τροφής και σωματικού βάρους</a:t>
            </a:r>
          </a:p>
        </p:txBody>
      </p:sp>
      <p:sp>
        <p:nvSpPr>
          <p:cNvPr id="35843" name="Rectangle 3"/>
          <p:cNvSpPr>
            <a:spLocks noGrp="1" noChangeArrowheads="1"/>
          </p:cNvSpPr>
          <p:nvPr>
            <p:ph type="body" idx="1"/>
          </p:nvPr>
        </p:nvSpPr>
        <p:spPr/>
        <p:txBody>
          <a:bodyPr/>
          <a:lstStyle/>
          <a:p>
            <a:pPr marL="533400" indent="-533400" eaLnBrk="1" hangingPunct="1">
              <a:lnSpc>
                <a:spcPct val="90000"/>
              </a:lnSpc>
              <a:buClr>
                <a:schemeClr val="tx1"/>
              </a:buClr>
              <a:buFont typeface="Wingdings" pitchFamily="2" charset="2"/>
              <a:buChar char="Ø"/>
              <a:defRPr/>
            </a:pPr>
            <a:r>
              <a:rPr lang="el-GR" sz="2800" b="1" smtClean="0">
                <a:solidFill>
                  <a:schemeClr val="accent1"/>
                </a:solidFill>
                <a:cs typeface="Times New Roman" pitchFamily="18" charset="0"/>
              </a:rPr>
              <a:t>Ρυθμιζόμενη παράμετρος</a:t>
            </a:r>
            <a:r>
              <a:rPr lang="el-GR" sz="2800" b="1" smtClean="0">
                <a:cs typeface="Times New Roman" pitchFamily="18" charset="0"/>
              </a:rPr>
              <a:t> (σωματικό βάρος, τροφή)</a:t>
            </a:r>
            <a:endParaRPr lang="el-GR" sz="2800" b="1" smtClean="0"/>
          </a:p>
          <a:p>
            <a:pPr marL="533400" indent="-533400" eaLnBrk="1" hangingPunct="1">
              <a:lnSpc>
                <a:spcPct val="90000"/>
              </a:lnSpc>
              <a:buClr>
                <a:schemeClr val="tx1"/>
              </a:buClr>
              <a:buFont typeface="Wingdings" pitchFamily="2" charset="2"/>
              <a:buChar char="Ø"/>
              <a:defRPr/>
            </a:pPr>
            <a:r>
              <a:rPr lang="el-GR" sz="2800" b="1" smtClean="0">
                <a:solidFill>
                  <a:srgbClr val="FF33CC"/>
                </a:solidFill>
                <a:cs typeface="Times New Roman" pitchFamily="18" charset="0"/>
              </a:rPr>
              <a:t>Κεντρικός ελεγκτής-ρυθμιστής (εγκέφαλος)</a:t>
            </a:r>
            <a:endParaRPr lang="el-GR" sz="2800" b="1" smtClean="0">
              <a:solidFill>
                <a:srgbClr val="FF33CC"/>
              </a:solidFill>
            </a:endParaRPr>
          </a:p>
          <a:p>
            <a:pPr marL="533400" indent="-533400" eaLnBrk="1" hangingPunct="1">
              <a:lnSpc>
                <a:spcPct val="90000"/>
              </a:lnSpc>
              <a:buClr>
                <a:schemeClr val="tx1"/>
              </a:buClr>
              <a:buFont typeface="Wingdings" pitchFamily="2" charset="2"/>
              <a:buChar char="Ø"/>
              <a:defRPr/>
            </a:pPr>
            <a:r>
              <a:rPr lang="el-GR" sz="2800" b="1" smtClean="0">
                <a:solidFill>
                  <a:srgbClr val="FFFF00"/>
                </a:solidFill>
                <a:cs typeface="Times New Roman" pitchFamily="18" charset="0"/>
              </a:rPr>
              <a:t>Κεντρομόλο σύστημα</a:t>
            </a:r>
            <a:r>
              <a:rPr lang="el-GR" sz="2800" b="1" smtClean="0">
                <a:solidFill>
                  <a:srgbClr val="006600"/>
                </a:solidFill>
                <a:cs typeface="Times New Roman" pitchFamily="18" charset="0"/>
              </a:rPr>
              <a:t> </a:t>
            </a:r>
            <a:r>
              <a:rPr lang="el-GR" sz="2800" b="1" smtClean="0">
                <a:cs typeface="Times New Roman" pitchFamily="18" charset="0"/>
              </a:rPr>
              <a:t>το οποίο πληροφορεί τον κεντρικό ρυθμιστή για την ποσότητα της ρυθμιζόμενης παραμέτρου</a:t>
            </a:r>
            <a:endParaRPr lang="el-GR" sz="2800" b="1" smtClean="0"/>
          </a:p>
          <a:p>
            <a:pPr marL="533400" indent="-533400" eaLnBrk="1" hangingPunct="1">
              <a:lnSpc>
                <a:spcPct val="90000"/>
              </a:lnSpc>
              <a:buClr>
                <a:schemeClr val="tx1"/>
              </a:buClr>
              <a:buFont typeface="Wingdings" pitchFamily="2" charset="2"/>
              <a:buChar char="Ø"/>
              <a:defRPr/>
            </a:pPr>
            <a:r>
              <a:rPr lang="el-GR" sz="2800" b="1" smtClean="0">
                <a:solidFill>
                  <a:srgbClr val="990099"/>
                </a:solidFill>
                <a:cs typeface="Times New Roman" pitchFamily="18" charset="0"/>
              </a:rPr>
              <a:t>Φυγόκεντρο σύστημα</a:t>
            </a:r>
            <a:r>
              <a:rPr lang="el-GR" sz="2800" b="1" smtClean="0">
                <a:cs typeface="Times New Roman" pitchFamily="18" charset="0"/>
              </a:rPr>
              <a:t> το οποίο ξεκινάει τις ανάλογες ενέργειες που προσδιορίζει ο κεντρικός ρυθμιστής</a:t>
            </a:r>
            <a:r>
              <a:rPr lang="el-GR" sz="2800" b="1" smtClean="0"/>
              <a:t> </a:t>
            </a:r>
          </a:p>
        </p:txBody>
      </p:sp>
    </p:spTree>
    <p:extLst>
      <p:ext uri="{BB962C8B-B14F-4D97-AF65-F5344CB8AC3E}">
        <p14:creationId xmlns:p14="http://schemas.microsoft.com/office/powerpoint/2010/main" val="413884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defRPr/>
            </a:pPr>
            <a:r>
              <a:rPr lang="el-GR" b="1" smtClean="0">
                <a:solidFill>
                  <a:srgbClr val="FF33CC"/>
                </a:solidFill>
                <a:cs typeface="Times New Roman" pitchFamily="18" charset="0"/>
              </a:rPr>
              <a:t>Κεντρικός ελεγκτής-ρυθμιστής (εγκέφαλος)</a:t>
            </a:r>
          </a:p>
        </p:txBody>
      </p:sp>
      <p:sp>
        <p:nvSpPr>
          <p:cNvPr id="36867" name="Rectangle 3"/>
          <p:cNvSpPr>
            <a:spLocks noGrp="1" noChangeArrowheads="1"/>
          </p:cNvSpPr>
          <p:nvPr>
            <p:ph type="body" idx="1"/>
          </p:nvPr>
        </p:nvSpPr>
        <p:spPr/>
        <p:txBody>
          <a:bodyPr/>
          <a:lstStyle/>
          <a:p>
            <a:pPr eaLnBrk="1" hangingPunct="1">
              <a:defRPr/>
            </a:pPr>
            <a:r>
              <a:rPr lang="el-GR" dirty="0" smtClean="0"/>
              <a:t>Υπάρχουν αρκετές περιοχές του εγκεφάλου οι οποίες είναι υπεύθυνες για την αυξημένη ή μειωμένη πρόσληψη τροφής.</a:t>
            </a:r>
          </a:p>
          <a:p>
            <a:pPr eaLnBrk="1" hangingPunct="1">
              <a:defRPr/>
            </a:pPr>
            <a:r>
              <a:rPr lang="el-GR" dirty="0" smtClean="0"/>
              <a:t>Μέσο-Πρόσθιος (</a:t>
            </a:r>
            <a:r>
              <a:rPr lang="en-US" dirty="0" smtClean="0"/>
              <a:t>VMH</a:t>
            </a:r>
            <a:r>
              <a:rPr lang="el-GR" dirty="0" smtClean="0"/>
              <a:t>)</a:t>
            </a:r>
            <a:endParaRPr lang="en-US" dirty="0" smtClean="0"/>
          </a:p>
          <a:p>
            <a:pPr eaLnBrk="1" hangingPunct="1">
              <a:defRPr/>
            </a:pPr>
            <a:r>
              <a:rPr lang="el-GR" dirty="0" smtClean="0"/>
              <a:t>Πλάγιος (</a:t>
            </a:r>
            <a:r>
              <a:rPr lang="en-US" dirty="0" smtClean="0"/>
              <a:t>LH</a:t>
            </a:r>
            <a:r>
              <a:rPr lang="el-GR" dirty="0" smtClean="0"/>
              <a:t>)</a:t>
            </a:r>
            <a:endParaRPr lang="en-US" dirty="0" smtClean="0"/>
          </a:p>
          <a:p>
            <a:pPr eaLnBrk="1" hangingPunct="1">
              <a:defRPr/>
            </a:pPr>
            <a:r>
              <a:rPr lang="el-GR" dirty="0" smtClean="0"/>
              <a:t>Μέσος ραχιαίος (</a:t>
            </a:r>
            <a:r>
              <a:rPr lang="en-US" dirty="0" smtClean="0"/>
              <a:t>DMH</a:t>
            </a:r>
            <a:r>
              <a:rPr lang="el-GR" dirty="0" smtClean="0"/>
              <a:t>)</a:t>
            </a:r>
            <a:endParaRPr lang="en-US" dirty="0" smtClean="0"/>
          </a:p>
          <a:p>
            <a:pPr eaLnBrk="1" hangingPunct="1">
              <a:defRPr/>
            </a:pPr>
            <a:r>
              <a:rPr lang="el-GR" dirty="0" err="1" smtClean="0"/>
              <a:t>Παρακοιλιακός</a:t>
            </a:r>
            <a:r>
              <a:rPr lang="el-GR" dirty="0" smtClean="0"/>
              <a:t> (</a:t>
            </a:r>
            <a:r>
              <a:rPr lang="en-US" dirty="0" smtClean="0"/>
              <a:t>PVN</a:t>
            </a:r>
            <a:r>
              <a:rPr lang="el-GR" dirty="0" smtClean="0"/>
              <a:t>)</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430588"/>
            <a:ext cx="2743200"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327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l-GR" smtClean="0"/>
              <a:t>Μέσο-Πρόσθιος-</a:t>
            </a:r>
            <a:r>
              <a:rPr lang="en-US" smtClean="0"/>
              <a:t>VMH</a:t>
            </a:r>
            <a:endParaRPr lang="el-GR" smtClean="0"/>
          </a:p>
        </p:txBody>
      </p:sp>
      <p:sp>
        <p:nvSpPr>
          <p:cNvPr id="37891" name="Rectangle 3"/>
          <p:cNvSpPr>
            <a:spLocks noGrp="1" noChangeArrowheads="1"/>
          </p:cNvSpPr>
          <p:nvPr>
            <p:ph type="body" idx="1"/>
          </p:nvPr>
        </p:nvSpPr>
        <p:spPr>
          <a:xfrm>
            <a:off x="457200" y="1600200"/>
            <a:ext cx="6059488" cy="4530725"/>
          </a:xfrm>
        </p:spPr>
        <p:txBody>
          <a:bodyPr/>
          <a:lstStyle/>
          <a:p>
            <a:pPr eaLnBrk="1" hangingPunct="1">
              <a:buFont typeface="Wingdings" pitchFamily="2" charset="2"/>
              <a:buNone/>
              <a:defRPr/>
            </a:pPr>
            <a:r>
              <a:rPr lang="el-GR" dirty="0" smtClean="0"/>
              <a:t>Επιδρά στο ΣΝΣ και οδηγεί στην </a:t>
            </a:r>
            <a:endParaRPr lang="en-US" dirty="0" smtClean="0"/>
          </a:p>
          <a:p>
            <a:pPr eaLnBrk="1" hangingPunct="1">
              <a:defRPr/>
            </a:pPr>
            <a:r>
              <a:rPr lang="el-GR" dirty="0" smtClean="0"/>
              <a:t>- πρόσληψης τροφής</a:t>
            </a:r>
          </a:p>
          <a:p>
            <a:pPr eaLnBrk="1" hangingPunct="1">
              <a:defRPr/>
            </a:pPr>
            <a:r>
              <a:rPr lang="el-GR" dirty="0" smtClean="0"/>
              <a:t>+ </a:t>
            </a:r>
            <a:r>
              <a:rPr lang="el-GR" dirty="0" err="1" smtClean="0"/>
              <a:t>λιπόλυσης</a:t>
            </a:r>
            <a:endParaRPr lang="el-GR" dirty="0" smtClean="0"/>
          </a:p>
          <a:p>
            <a:pPr eaLnBrk="1" hangingPunct="1">
              <a:defRPr/>
            </a:pPr>
            <a:r>
              <a:rPr lang="el-GR" dirty="0" smtClean="0"/>
              <a:t>+ δραστηριότητας φαιού λιπώδους ιστού</a:t>
            </a:r>
          </a:p>
        </p:txBody>
      </p:sp>
      <p:pic>
        <p:nvPicPr>
          <p:cNvPr id="34820" name="Pictur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2060575"/>
            <a:ext cx="2381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23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l-GR" smtClean="0"/>
              <a:t>Βλάβη </a:t>
            </a:r>
            <a:r>
              <a:rPr lang="en-US" smtClean="0"/>
              <a:t>VMH</a:t>
            </a:r>
            <a:endParaRPr lang="el-GR" smtClean="0"/>
          </a:p>
        </p:txBody>
      </p:sp>
      <p:sp>
        <p:nvSpPr>
          <p:cNvPr id="38915" name="Rectangle 3"/>
          <p:cNvSpPr>
            <a:spLocks noGrp="1" noChangeArrowheads="1"/>
          </p:cNvSpPr>
          <p:nvPr>
            <p:ph type="body" idx="1"/>
          </p:nvPr>
        </p:nvSpPr>
        <p:spPr>
          <a:xfrm>
            <a:off x="457200" y="1600200"/>
            <a:ext cx="6496050" cy="4530725"/>
          </a:xfrm>
        </p:spPr>
        <p:txBody>
          <a:bodyPr/>
          <a:lstStyle/>
          <a:p>
            <a:pPr eaLnBrk="1" hangingPunct="1">
              <a:defRPr/>
            </a:pPr>
            <a:r>
              <a:rPr lang="el-GR" dirty="0" smtClean="0"/>
              <a:t>+ ΠΝΣ</a:t>
            </a:r>
          </a:p>
          <a:p>
            <a:pPr eaLnBrk="1" hangingPunct="1">
              <a:defRPr/>
            </a:pPr>
            <a:r>
              <a:rPr lang="el-GR" dirty="0" smtClean="0"/>
              <a:t>+ πρόσληψης τροφής</a:t>
            </a:r>
          </a:p>
          <a:p>
            <a:pPr eaLnBrk="1" hangingPunct="1">
              <a:defRPr/>
            </a:pPr>
            <a:r>
              <a:rPr lang="el-GR" dirty="0" smtClean="0"/>
              <a:t>+ πρόσληψης </a:t>
            </a:r>
            <a:r>
              <a:rPr lang="en-US" dirty="0" smtClean="0"/>
              <a:t>CHO</a:t>
            </a:r>
          </a:p>
          <a:p>
            <a:pPr eaLnBrk="1" hangingPunct="1">
              <a:defRPr/>
            </a:pPr>
            <a:r>
              <a:rPr lang="el-GR" dirty="0" smtClean="0"/>
              <a:t>- δραστηριότητας φαιού λιπώδους ιστού</a:t>
            </a:r>
          </a:p>
          <a:p>
            <a:pPr eaLnBrk="1" hangingPunct="1">
              <a:defRPr/>
            </a:pPr>
            <a:r>
              <a:rPr lang="el-GR" dirty="0" smtClean="0">
                <a:solidFill>
                  <a:srgbClr val="FFFF00"/>
                </a:solidFill>
              </a:rPr>
              <a:t>«</a:t>
            </a:r>
            <a:r>
              <a:rPr lang="en-US" dirty="0" smtClean="0">
                <a:solidFill>
                  <a:srgbClr val="FFFF00"/>
                </a:solidFill>
              </a:rPr>
              <a:t>Satiety center</a:t>
            </a:r>
            <a:r>
              <a:rPr lang="el-GR" dirty="0" smtClean="0">
                <a:solidFill>
                  <a:srgbClr val="FFFF00"/>
                </a:solidFill>
              </a:rPr>
              <a:t>»-κέντρο κορεσμού</a:t>
            </a:r>
          </a:p>
        </p:txBody>
      </p:sp>
      <p:pic>
        <p:nvPicPr>
          <p:cNvPr id="35844" name="Pictur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492375"/>
            <a:ext cx="2981325"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defRPr/>
            </a:pPr>
            <a:r>
              <a:rPr lang="el-GR" smtClean="0"/>
              <a:t>Πλάγιος-</a:t>
            </a:r>
            <a:r>
              <a:rPr lang="en-US" smtClean="0"/>
              <a:t>LH</a:t>
            </a:r>
            <a:endParaRPr lang="el-GR" smtClean="0"/>
          </a:p>
        </p:txBody>
      </p:sp>
      <p:sp>
        <p:nvSpPr>
          <p:cNvPr id="40963" name="Rectangle 1027"/>
          <p:cNvSpPr>
            <a:spLocks noGrp="1" noChangeArrowheads="1"/>
          </p:cNvSpPr>
          <p:nvPr>
            <p:ph type="body" idx="1"/>
          </p:nvPr>
        </p:nvSpPr>
        <p:spPr/>
        <p:txBody>
          <a:bodyPr/>
          <a:lstStyle/>
          <a:p>
            <a:pPr eaLnBrk="1" hangingPunct="1">
              <a:buFont typeface="Wingdings" pitchFamily="2" charset="2"/>
              <a:buNone/>
              <a:defRPr/>
            </a:pPr>
            <a:r>
              <a:rPr lang="el-GR" smtClean="0"/>
              <a:t>Επιδρά στο ΠΝΣ και οδηγεί στην</a:t>
            </a:r>
          </a:p>
          <a:p>
            <a:pPr eaLnBrk="1" hangingPunct="1">
              <a:defRPr/>
            </a:pPr>
            <a:r>
              <a:rPr lang="el-GR" smtClean="0"/>
              <a:t>+ πρόσληψη τροφής</a:t>
            </a:r>
          </a:p>
          <a:p>
            <a:pPr eaLnBrk="1" hangingPunct="1">
              <a:defRPr/>
            </a:pPr>
            <a:r>
              <a:rPr lang="el-GR" smtClean="0"/>
              <a:t>+ σύνθεση λίπους</a:t>
            </a:r>
          </a:p>
          <a:p>
            <a:pPr eaLnBrk="1" hangingPunct="1">
              <a:defRPr/>
            </a:pPr>
            <a:r>
              <a:rPr lang="el-GR" smtClean="0"/>
              <a:t>+ σύνθεση γλυκογόνου</a:t>
            </a:r>
          </a:p>
          <a:p>
            <a:pPr eaLnBrk="1" hangingPunct="1">
              <a:defRPr/>
            </a:pPr>
            <a:r>
              <a:rPr lang="el-GR" smtClean="0"/>
              <a:t>- δραστηριότητα φαιού λιπώδους ιστού</a:t>
            </a:r>
          </a:p>
          <a:p>
            <a:pPr eaLnBrk="1" hangingPunct="1">
              <a:defRPr/>
            </a:pPr>
            <a:endParaRPr lang="el-GR" smtClean="0"/>
          </a:p>
        </p:txBody>
      </p:sp>
    </p:spTree>
    <p:extLst>
      <p:ext uri="{BB962C8B-B14F-4D97-AF65-F5344CB8AC3E}">
        <p14:creationId xmlns:p14="http://schemas.microsoft.com/office/powerpoint/2010/main" val="86088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l-GR" smtClean="0"/>
              <a:t>Βλάβη </a:t>
            </a:r>
            <a:r>
              <a:rPr lang="en-US" smtClean="0"/>
              <a:t>LH</a:t>
            </a:r>
            <a:endParaRPr lang="el-GR" smtClean="0"/>
          </a:p>
        </p:txBody>
      </p:sp>
      <p:sp>
        <p:nvSpPr>
          <p:cNvPr id="39939" name="Rectangle 3"/>
          <p:cNvSpPr>
            <a:spLocks noGrp="1" noChangeArrowheads="1"/>
          </p:cNvSpPr>
          <p:nvPr>
            <p:ph type="body" idx="1"/>
          </p:nvPr>
        </p:nvSpPr>
        <p:spPr>
          <a:xfrm>
            <a:off x="457200" y="1600200"/>
            <a:ext cx="6202363" cy="4530725"/>
          </a:xfrm>
        </p:spPr>
        <p:txBody>
          <a:bodyPr/>
          <a:lstStyle/>
          <a:p>
            <a:pPr eaLnBrk="1" hangingPunct="1">
              <a:defRPr/>
            </a:pPr>
            <a:r>
              <a:rPr lang="el-GR" dirty="0" smtClean="0"/>
              <a:t>+ ΣΝΣ</a:t>
            </a:r>
          </a:p>
          <a:p>
            <a:pPr eaLnBrk="1" hangingPunct="1">
              <a:defRPr/>
            </a:pPr>
            <a:r>
              <a:rPr lang="el-GR" dirty="0" smtClean="0"/>
              <a:t>- Πρόσληψη τροφής</a:t>
            </a:r>
          </a:p>
          <a:p>
            <a:pPr eaLnBrk="1" hangingPunct="1">
              <a:defRPr/>
            </a:pPr>
            <a:r>
              <a:rPr lang="el-GR" dirty="0" smtClean="0"/>
              <a:t>+ δραστηριότητα φαιού λιπώδους ιστού</a:t>
            </a:r>
          </a:p>
          <a:p>
            <a:pPr eaLnBrk="1" hangingPunct="1">
              <a:defRPr/>
            </a:pPr>
            <a:r>
              <a:rPr lang="en-US" dirty="0" smtClean="0"/>
              <a:t>+ </a:t>
            </a:r>
            <a:r>
              <a:rPr lang="el-GR" dirty="0" smtClean="0"/>
              <a:t>θερμοκρασία</a:t>
            </a:r>
          </a:p>
          <a:p>
            <a:pPr eaLnBrk="1" hangingPunct="1">
              <a:defRPr/>
            </a:pPr>
            <a:r>
              <a:rPr lang="el-GR" dirty="0" smtClean="0">
                <a:solidFill>
                  <a:srgbClr val="66FFFF"/>
                </a:solidFill>
              </a:rPr>
              <a:t>«</a:t>
            </a:r>
            <a:r>
              <a:rPr lang="en-US" dirty="0" smtClean="0">
                <a:solidFill>
                  <a:srgbClr val="66FFFF"/>
                </a:solidFill>
              </a:rPr>
              <a:t>hunger center</a:t>
            </a:r>
            <a:r>
              <a:rPr lang="el-GR" dirty="0" smtClean="0">
                <a:solidFill>
                  <a:srgbClr val="66FFFF"/>
                </a:solidFill>
              </a:rPr>
              <a:t>»-κέντρο πείνας</a:t>
            </a:r>
          </a:p>
        </p:txBody>
      </p:sp>
      <p:pic>
        <p:nvPicPr>
          <p:cNvPr id="37892" name="Pictur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843088"/>
            <a:ext cx="2768600"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5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l-GR" dirty="0" err="1" smtClean="0"/>
              <a:t>Παρακοιλιακός</a:t>
            </a:r>
            <a:r>
              <a:rPr lang="en-US" dirty="0" smtClean="0"/>
              <a:t> (PVN)</a:t>
            </a:r>
            <a:r>
              <a:rPr lang="el-GR" dirty="0" smtClean="0"/>
              <a:t>-</a:t>
            </a:r>
            <a:r>
              <a:rPr lang="en-US" dirty="0" smtClean="0"/>
              <a:t/>
            </a:r>
            <a:br>
              <a:rPr lang="en-US" dirty="0" smtClean="0"/>
            </a:br>
            <a:r>
              <a:rPr lang="el-GR" dirty="0" smtClean="0"/>
              <a:t>Μέσος ραχιαίος</a:t>
            </a:r>
            <a:r>
              <a:rPr lang="en-US" dirty="0" smtClean="0"/>
              <a:t> </a:t>
            </a:r>
            <a:r>
              <a:rPr lang="en-US" dirty="0"/>
              <a:t>(</a:t>
            </a:r>
            <a:r>
              <a:rPr lang="en-US" dirty="0" smtClean="0"/>
              <a:t>DMN)</a:t>
            </a:r>
            <a:endParaRPr lang="el-GR" dirty="0" smtClean="0"/>
          </a:p>
        </p:txBody>
      </p:sp>
      <p:sp>
        <p:nvSpPr>
          <p:cNvPr id="41987" name="Rectangle 3"/>
          <p:cNvSpPr>
            <a:spLocks noGrp="1" noChangeArrowheads="1"/>
          </p:cNvSpPr>
          <p:nvPr>
            <p:ph type="body" idx="1"/>
          </p:nvPr>
        </p:nvSpPr>
        <p:spPr/>
        <p:txBody>
          <a:bodyPr/>
          <a:lstStyle/>
          <a:p>
            <a:pPr eaLnBrk="1" hangingPunct="1">
              <a:defRPr/>
            </a:pPr>
            <a:r>
              <a:rPr lang="el-GR" dirty="0" smtClean="0"/>
              <a:t>Περιοχές του εγκεφάλου που είναι υπεύθυνες η μεν πρώτη για την </a:t>
            </a:r>
            <a:r>
              <a:rPr lang="el-GR" dirty="0" smtClean="0">
                <a:solidFill>
                  <a:srgbClr val="FF0000"/>
                </a:solidFill>
              </a:rPr>
              <a:t>αναπλήρωση των αποθεμάτων </a:t>
            </a:r>
            <a:r>
              <a:rPr lang="en-US" dirty="0" smtClean="0">
                <a:solidFill>
                  <a:srgbClr val="FF0000"/>
                </a:solidFill>
              </a:rPr>
              <a:t>CHO</a:t>
            </a:r>
            <a:r>
              <a:rPr lang="el-GR" dirty="0" smtClean="0">
                <a:solidFill>
                  <a:srgbClr val="FF0000"/>
                </a:solidFill>
              </a:rPr>
              <a:t> σε ημερήσια βάση </a:t>
            </a:r>
            <a:r>
              <a:rPr lang="el-GR" dirty="0" smtClean="0"/>
              <a:t>και πιθανόν </a:t>
            </a:r>
            <a:r>
              <a:rPr lang="el-GR" dirty="0" smtClean="0">
                <a:solidFill>
                  <a:srgbClr val="FF0000"/>
                </a:solidFill>
              </a:rPr>
              <a:t>αύξηση της ενεργειακής δαπάνης </a:t>
            </a:r>
            <a:r>
              <a:rPr lang="el-GR" dirty="0" smtClean="0"/>
              <a:t>διαμέσου των </a:t>
            </a:r>
            <a:r>
              <a:rPr lang="el-GR" dirty="0" err="1" smtClean="0"/>
              <a:t>θυροειδικών</a:t>
            </a:r>
            <a:r>
              <a:rPr lang="el-GR" dirty="0" smtClean="0"/>
              <a:t> ορμονών, η δε δεύτερη για την </a:t>
            </a:r>
            <a:r>
              <a:rPr lang="el-GR" dirty="0" smtClean="0">
                <a:solidFill>
                  <a:srgbClr val="FF0000"/>
                </a:solidFill>
              </a:rPr>
              <a:t>ανάπτυξη του ζώου</a:t>
            </a:r>
            <a:r>
              <a:rPr lang="el-GR" dirty="0" smtClean="0"/>
              <a:t>. </a:t>
            </a:r>
          </a:p>
        </p:txBody>
      </p:sp>
    </p:spTree>
    <p:extLst>
      <p:ext uri="{BB962C8B-B14F-4D97-AF65-F5344CB8AC3E}">
        <p14:creationId xmlns:p14="http://schemas.microsoft.com/office/powerpoint/2010/main" val="196767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81000"/>
            <a:ext cx="7772400" cy="1143000"/>
          </a:xfrm>
        </p:spPr>
        <p:txBody>
          <a:bodyPr/>
          <a:lstStyle/>
          <a:p>
            <a:pPr eaLnBrk="1" hangingPunct="1">
              <a:defRPr/>
            </a:pPr>
            <a:r>
              <a:rPr lang="el-GR" dirty="0" smtClean="0"/>
              <a:t>Σκοπός ενότητας</a:t>
            </a:r>
          </a:p>
        </p:txBody>
      </p:sp>
      <p:sp>
        <p:nvSpPr>
          <p:cNvPr id="66563" name="Rectangle 3"/>
          <p:cNvSpPr>
            <a:spLocks noGrp="1" noChangeArrowheads="1"/>
          </p:cNvSpPr>
          <p:nvPr>
            <p:ph type="body" idx="1"/>
          </p:nvPr>
        </p:nvSpPr>
        <p:spPr>
          <a:xfrm>
            <a:off x="609600" y="1600200"/>
            <a:ext cx="7772400" cy="4114800"/>
          </a:xfrm>
        </p:spPr>
        <p:txBody>
          <a:bodyPr/>
          <a:lstStyle/>
          <a:p>
            <a:pPr eaLnBrk="1" hangingPunct="1">
              <a:lnSpc>
                <a:spcPct val="90000"/>
              </a:lnSpc>
              <a:defRPr/>
            </a:pPr>
            <a:r>
              <a:rPr lang="el-GR" sz="2800" dirty="0" smtClean="0"/>
              <a:t>Για να μπορέσει ένα άτομο να παραμείνει στα ίδια κιλά θα πρέπει να προσέξει την ποσότητα της τροφής που προσλαμβάνει και τις δραστηριότητες που πραγματοποιεί ημερησίως. Σκοπός αυτής της διάλεξης είναι να παρουσιάσει στους φοιτητές τους 2 παράγοντες (πρόσληψη τροφής-ενέργειας και κατανάλωση ενέργειας) που επηρεάζουν την ενεργειακή ισορροπία του οργανισμού και με αυτό να καταλάβουν γιατί ένα άτομο παίρνει ή χάνει κιλά. </a:t>
            </a:r>
          </a:p>
        </p:txBody>
      </p:sp>
    </p:spTree>
    <p:extLst>
      <p:ext uri="{BB962C8B-B14F-4D97-AF65-F5344CB8AC3E}">
        <p14:creationId xmlns:p14="http://schemas.microsoft.com/office/powerpoint/2010/main" val="3557564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Υποθάλαμ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9294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490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l-GR" b="1" dirty="0" smtClean="0">
                <a:solidFill>
                  <a:srgbClr val="FFC000"/>
                </a:solidFill>
                <a:cs typeface="Times New Roman" pitchFamily="18" charset="0"/>
              </a:rPr>
              <a:t>Κεντρομόλο σύστημα</a:t>
            </a:r>
          </a:p>
        </p:txBody>
      </p:sp>
      <p:sp>
        <p:nvSpPr>
          <p:cNvPr id="43011" name="Rectangle 3"/>
          <p:cNvSpPr>
            <a:spLocks noGrp="1" noChangeArrowheads="1"/>
          </p:cNvSpPr>
          <p:nvPr>
            <p:ph type="body" idx="1"/>
          </p:nvPr>
        </p:nvSpPr>
        <p:spPr/>
        <p:txBody>
          <a:bodyPr/>
          <a:lstStyle/>
          <a:p>
            <a:pPr eaLnBrk="1" hangingPunct="1">
              <a:defRPr/>
            </a:pPr>
            <a:r>
              <a:rPr lang="el-GR" dirty="0" smtClean="0"/>
              <a:t>Αναπτύχθηκαν 2 θεωρίες για τη σύνδεση του κεντρομόλου συστήματος και του ρυθμιστή</a:t>
            </a:r>
          </a:p>
          <a:p>
            <a:pPr lvl="1" eaLnBrk="1" hangingPunct="1">
              <a:buFont typeface="Wingdings" pitchFamily="2" charset="2"/>
              <a:buChar char="Ø"/>
              <a:defRPr/>
            </a:pPr>
            <a:r>
              <a:rPr lang="el-GR" dirty="0" err="1" smtClean="0"/>
              <a:t>Γλυκοστατική</a:t>
            </a:r>
            <a:r>
              <a:rPr lang="el-GR" dirty="0" smtClean="0"/>
              <a:t> </a:t>
            </a:r>
          </a:p>
          <a:p>
            <a:pPr lvl="1" eaLnBrk="1" hangingPunct="1">
              <a:buFont typeface="Wingdings" pitchFamily="2" charset="2"/>
              <a:buChar char="Ø"/>
              <a:defRPr/>
            </a:pPr>
            <a:r>
              <a:rPr lang="el-GR" dirty="0" err="1" smtClean="0"/>
              <a:t>Λιποστατική</a:t>
            </a:r>
            <a:endParaRPr lang="el-GR" dirty="0" smtClean="0"/>
          </a:p>
        </p:txBody>
      </p:sp>
    </p:spTree>
    <p:extLst>
      <p:ext uri="{BB962C8B-B14F-4D97-AF65-F5344CB8AC3E}">
        <p14:creationId xmlns:p14="http://schemas.microsoft.com/office/powerpoint/2010/main" val="3263996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l-GR" dirty="0" err="1"/>
              <a:t>Γλυκοστατική</a:t>
            </a:r>
            <a:r>
              <a:rPr lang="el-GR" dirty="0"/>
              <a:t> (1)</a:t>
            </a:r>
            <a:endParaRPr lang="el-GR" dirty="0" smtClean="0"/>
          </a:p>
        </p:txBody>
      </p:sp>
      <p:sp>
        <p:nvSpPr>
          <p:cNvPr id="44035" name="Rectangle 3"/>
          <p:cNvSpPr>
            <a:spLocks noGrp="1" noChangeArrowheads="1"/>
          </p:cNvSpPr>
          <p:nvPr>
            <p:ph type="body" idx="1"/>
          </p:nvPr>
        </p:nvSpPr>
        <p:spPr>
          <a:xfrm>
            <a:off x="684213" y="1773238"/>
            <a:ext cx="4749800" cy="4572000"/>
          </a:xfrm>
        </p:spPr>
        <p:txBody>
          <a:bodyPr/>
          <a:lstStyle/>
          <a:p>
            <a:pPr eaLnBrk="1" hangingPunct="1">
              <a:lnSpc>
                <a:spcPct val="90000"/>
              </a:lnSpc>
              <a:defRPr/>
            </a:pPr>
            <a:r>
              <a:rPr lang="el-GR" dirty="0" smtClean="0"/>
              <a:t>Έκχυση 2-</a:t>
            </a:r>
            <a:r>
              <a:rPr lang="en-US" dirty="0" smtClean="0"/>
              <a:t>DG</a:t>
            </a:r>
            <a:r>
              <a:rPr lang="el-GR" dirty="0" smtClean="0"/>
              <a:t> στον εγκέφαλο οδήγησε στην πρόσληψη τροφής</a:t>
            </a:r>
          </a:p>
        </p:txBody>
      </p:sp>
      <p:pic>
        <p:nvPicPr>
          <p:cNvPr id="41988"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916113"/>
            <a:ext cx="39909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956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l-GR" dirty="0" err="1"/>
              <a:t>Γλυκοστατική</a:t>
            </a:r>
            <a:r>
              <a:rPr lang="el-GR" dirty="0"/>
              <a:t> </a:t>
            </a:r>
            <a:r>
              <a:rPr lang="el-GR" dirty="0" smtClean="0"/>
              <a:t>(2)</a:t>
            </a:r>
          </a:p>
        </p:txBody>
      </p:sp>
      <p:sp>
        <p:nvSpPr>
          <p:cNvPr id="44035" name="Rectangle 3"/>
          <p:cNvSpPr>
            <a:spLocks noGrp="1" noChangeArrowheads="1"/>
          </p:cNvSpPr>
          <p:nvPr>
            <p:ph type="body" idx="1"/>
          </p:nvPr>
        </p:nvSpPr>
        <p:spPr>
          <a:xfrm>
            <a:off x="541338" y="2681288"/>
            <a:ext cx="4318000" cy="4572000"/>
          </a:xfrm>
        </p:spPr>
        <p:txBody>
          <a:bodyPr/>
          <a:lstStyle/>
          <a:p>
            <a:pPr eaLnBrk="1" hangingPunct="1">
              <a:lnSpc>
                <a:spcPct val="90000"/>
              </a:lnSpc>
              <a:defRPr/>
            </a:pPr>
            <a:r>
              <a:rPr lang="el-GR" dirty="0" smtClean="0"/>
              <a:t>Μείωση [γλυκόζης] πριν από ένα γεύμα</a:t>
            </a:r>
          </a:p>
        </p:txBody>
      </p:sp>
      <p:pic>
        <p:nvPicPr>
          <p:cNvPr id="43012" name="Picture 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341438"/>
            <a:ext cx="3754437"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05263"/>
            <a:ext cx="3748087"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542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l-GR" dirty="0" err="1"/>
              <a:t>Γλυκοστατική</a:t>
            </a:r>
            <a:r>
              <a:rPr lang="el-GR" dirty="0"/>
              <a:t> </a:t>
            </a:r>
            <a:r>
              <a:rPr lang="el-GR" dirty="0" smtClean="0"/>
              <a:t>(3)</a:t>
            </a:r>
          </a:p>
        </p:txBody>
      </p:sp>
      <p:sp>
        <p:nvSpPr>
          <p:cNvPr id="44035" name="Rectangle 3"/>
          <p:cNvSpPr>
            <a:spLocks noGrp="1" noChangeArrowheads="1"/>
          </p:cNvSpPr>
          <p:nvPr>
            <p:ph type="body" idx="1"/>
          </p:nvPr>
        </p:nvSpPr>
        <p:spPr>
          <a:xfrm>
            <a:off x="685800" y="1524000"/>
            <a:ext cx="7773988" cy="4572000"/>
          </a:xfrm>
        </p:spPr>
        <p:txBody>
          <a:bodyPr/>
          <a:lstStyle/>
          <a:p>
            <a:pPr eaLnBrk="1" hangingPunct="1">
              <a:lnSpc>
                <a:spcPct val="90000"/>
              </a:lnSpc>
              <a:defRPr/>
            </a:pPr>
            <a:r>
              <a:rPr lang="el-GR" dirty="0" smtClean="0"/>
              <a:t>Δεν λαμβάνει υπ’ όψιν το ρόλο όλων των θρεπτικών στοιχείων</a:t>
            </a:r>
          </a:p>
          <a:p>
            <a:pPr eaLnBrk="1" hangingPunct="1">
              <a:lnSpc>
                <a:spcPct val="90000"/>
              </a:lnSpc>
              <a:defRPr/>
            </a:pPr>
            <a:r>
              <a:rPr lang="el-GR" dirty="0" smtClean="0"/>
              <a:t>Η αναπλήρωση των </a:t>
            </a:r>
            <a:r>
              <a:rPr lang="en-US" dirty="0" smtClean="0"/>
              <a:t>CHO</a:t>
            </a:r>
            <a:r>
              <a:rPr lang="el-GR" dirty="0" smtClean="0"/>
              <a:t> γίνεται σε ημερήσια βάση</a:t>
            </a:r>
          </a:p>
          <a:p>
            <a:pPr eaLnBrk="1" hangingPunct="1">
              <a:lnSpc>
                <a:spcPct val="90000"/>
              </a:lnSpc>
              <a:defRPr/>
            </a:pPr>
            <a:r>
              <a:rPr lang="el-GR" dirty="0" smtClean="0">
                <a:solidFill>
                  <a:srgbClr val="FF33CC"/>
                </a:solidFill>
              </a:rPr>
              <a:t>Βραχυπρόθεσμος προσδιορισμός πρόσληψης τροφής</a:t>
            </a:r>
          </a:p>
        </p:txBody>
      </p:sp>
    </p:spTree>
    <p:extLst>
      <p:ext uri="{BB962C8B-B14F-4D97-AF65-F5344CB8AC3E}">
        <p14:creationId xmlns:p14="http://schemas.microsoft.com/office/powerpoint/2010/main" val="1130960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sz="4000" smtClean="0">
                <a:cs typeface="Times New Roman" pitchFamily="18" charset="0"/>
              </a:rPr>
              <a:t>Παράγοντες κορεσμού προερχόμενοι από το πεπτικό σύστημα</a:t>
            </a:r>
            <a:r>
              <a:rPr lang="el-GR" sz="4000" smtClean="0"/>
              <a:t> </a:t>
            </a:r>
          </a:p>
        </p:txBody>
      </p:sp>
      <p:sp>
        <p:nvSpPr>
          <p:cNvPr id="48131" name="Rectangle 3"/>
          <p:cNvSpPr>
            <a:spLocks noGrp="1" noChangeArrowheads="1"/>
          </p:cNvSpPr>
          <p:nvPr>
            <p:ph idx="1"/>
          </p:nvPr>
        </p:nvSpPr>
        <p:spPr>
          <a:xfrm>
            <a:off x="468313" y="1916113"/>
            <a:ext cx="8229600" cy="4530725"/>
          </a:xfrm>
        </p:spPr>
        <p:txBody>
          <a:bodyPr/>
          <a:lstStyle/>
          <a:p>
            <a:pPr eaLnBrk="1" hangingPunct="1"/>
            <a:r>
              <a:rPr lang="el-GR" dirty="0" smtClean="0"/>
              <a:t>Τ</a:t>
            </a:r>
            <a:r>
              <a:rPr lang="el-GR" dirty="0" smtClean="0">
                <a:cs typeface="Times New Roman" charset="0"/>
              </a:rPr>
              <a:t>α </a:t>
            </a:r>
            <a:r>
              <a:rPr lang="el-GR" dirty="0" smtClean="0">
                <a:solidFill>
                  <a:srgbClr val="FFC000"/>
                </a:solidFill>
                <a:cs typeface="Times New Roman" charset="0"/>
              </a:rPr>
              <a:t>πεπτίδια κορεσμού</a:t>
            </a:r>
            <a:r>
              <a:rPr lang="el-GR" dirty="0" smtClean="0">
                <a:solidFill>
                  <a:srgbClr val="FFC000"/>
                </a:solidFill>
              </a:rPr>
              <a:t> </a:t>
            </a:r>
            <a:r>
              <a:rPr lang="el-GR" dirty="0" smtClean="0"/>
              <a:t>(</a:t>
            </a:r>
            <a:r>
              <a:rPr lang="en-US" dirty="0" smtClean="0"/>
              <a:t>CCK, </a:t>
            </a:r>
            <a:r>
              <a:rPr lang="en-US" dirty="0" err="1" smtClean="0"/>
              <a:t>galanin</a:t>
            </a:r>
            <a:r>
              <a:rPr lang="en-US" dirty="0" smtClean="0"/>
              <a:t>)</a:t>
            </a:r>
            <a:r>
              <a:rPr lang="el-GR" dirty="0" smtClean="0">
                <a:cs typeface="Times New Roman" charset="0"/>
              </a:rPr>
              <a:t> </a:t>
            </a:r>
            <a:r>
              <a:rPr lang="el-GR" dirty="0" smtClean="0"/>
              <a:t>και η </a:t>
            </a:r>
            <a:r>
              <a:rPr lang="el-GR" dirty="0" smtClean="0">
                <a:solidFill>
                  <a:srgbClr val="FFC000"/>
                </a:solidFill>
                <a:cs typeface="Times New Roman" charset="0"/>
              </a:rPr>
              <a:t>γαστρική διόγκωση </a:t>
            </a:r>
            <a:r>
              <a:rPr lang="el-GR" dirty="0" smtClean="0">
                <a:cs typeface="Times New Roman" charset="0"/>
              </a:rPr>
              <a:t>μεταφέρουν τα σήματα τους διαμέσου των νευρικών ινών του </a:t>
            </a:r>
            <a:r>
              <a:rPr lang="el-GR" dirty="0" err="1" smtClean="0">
                <a:cs typeface="Times New Roman" charset="0"/>
              </a:rPr>
              <a:t>πνευμονογαστρικού</a:t>
            </a:r>
            <a:r>
              <a:rPr lang="el-GR" dirty="0" smtClean="0">
                <a:cs typeface="Times New Roman" charset="0"/>
              </a:rPr>
              <a:t> νεύρου ή της κυκλοφορίας του αίματος σε περιοχές του εγκεφάλου και </a:t>
            </a:r>
            <a:r>
              <a:rPr lang="el-GR" dirty="0" smtClean="0">
                <a:solidFill>
                  <a:srgbClr val="FFC000"/>
                </a:solidFill>
                <a:cs typeface="Times New Roman" charset="0"/>
              </a:rPr>
              <a:t>επηρεάζουν την πρόσληψη της τροφής</a:t>
            </a:r>
            <a:r>
              <a:rPr lang="el-GR" dirty="0" smtClean="0">
                <a:cs typeface="Times New Roman" charset="0"/>
              </a:rPr>
              <a:t>. </a:t>
            </a:r>
          </a:p>
        </p:txBody>
      </p:sp>
    </p:spTree>
    <p:extLst>
      <p:ext uri="{BB962C8B-B14F-4D97-AF65-F5344CB8AC3E}">
        <p14:creationId xmlns:p14="http://schemas.microsoft.com/office/powerpoint/2010/main" val="841833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l-GR" smtClean="0"/>
          </a:p>
        </p:txBody>
      </p:sp>
      <p:sp>
        <p:nvSpPr>
          <p:cNvPr id="49155" name="Rectangle 3"/>
          <p:cNvSpPr>
            <a:spLocks noGrp="1" noChangeArrowheads="1"/>
          </p:cNvSpPr>
          <p:nvPr>
            <p:ph idx="1"/>
          </p:nvPr>
        </p:nvSpPr>
        <p:spPr/>
        <p:txBody>
          <a:bodyPr/>
          <a:lstStyle/>
          <a:p>
            <a:pPr eaLnBrk="1" hangingPunct="1">
              <a:lnSpc>
                <a:spcPct val="90000"/>
              </a:lnSpc>
            </a:pPr>
            <a:r>
              <a:rPr lang="el-GR" dirty="0" smtClean="0">
                <a:cs typeface="Times New Roman" charset="0"/>
              </a:rPr>
              <a:t>Ωστόσο, ενώ θα περίμενε κανείς πως η θεραπευτική χορήγηση αυτών των πεπτιδίων θα οδηγούσε στην μείωση του σωματικού βάρους, βρέθηκε πως η μείωση της πρόσληψης της τροφής που επέρχεται από την χορήγηση αυτών των πεπτιδίων </a:t>
            </a:r>
            <a:r>
              <a:rPr lang="el-GR" dirty="0" smtClean="0">
                <a:solidFill>
                  <a:srgbClr val="FFC000"/>
                </a:solidFill>
                <a:cs typeface="Times New Roman" charset="0"/>
              </a:rPr>
              <a:t>ισοσκελίζεται με την πρόσληψη πιο συχνών γευμάτων </a:t>
            </a:r>
            <a:r>
              <a:rPr lang="el-GR" dirty="0" smtClean="0">
                <a:cs typeface="Times New Roman" charset="0"/>
              </a:rPr>
              <a:t>και έτσι δεν μεταβάλλεται το σωματικό βάρος.</a:t>
            </a:r>
            <a:endParaRPr lang="el-GR" b="1" i="1" dirty="0" smtClean="0">
              <a:cs typeface="Times New Roman" charset="0"/>
            </a:endParaRPr>
          </a:p>
          <a:p>
            <a:pPr eaLnBrk="1" hangingPunct="1">
              <a:lnSpc>
                <a:spcPct val="90000"/>
              </a:lnSpc>
            </a:pPr>
            <a:endParaRPr lang="el-GR" dirty="0" smtClean="0"/>
          </a:p>
        </p:txBody>
      </p:sp>
    </p:spTree>
    <p:extLst>
      <p:ext uri="{BB962C8B-B14F-4D97-AF65-F5344CB8AC3E}">
        <p14:creationId xmlns:p14="http://schemas.microsoft.com/office/powerpoint/2010/main" val="1568871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p:txBody>
          <a:bodyPr/>
          <a:lstStyle/>
          <a:p>
            <a:pPr eaLnBrk="1" hangingPunct="1"/>
            <a:endParaRPr lang="el-GR" smtClean="0"/>
          </a:p>
        </p:txBody>
      </p:sp>
      <p:sp>
        <p:nvSpPr>
          <p:cNvPr id="50179" name="Θέση περιεχομένου 2"/>
          <p:cNvSpPr>
            <a:spLocks noGrp="1"/>
          </p:cNvSpPr>
          <p:nvPr>
            <p:ph idx="1"/>
          </p:nvPr>
        </p:nvSpPr>
        <p:spPr/>
        <p:txBody>
          <a:bodyPr/>
          <a:lstStyle/>
          <a:p>
            <a:pPr eaLnBrk="1" hangingPunct="1"/>
            <a:endParaRPr lang="el-GR" smtClean="0"/>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96975"/>
            <a:ext cx="6365875"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77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l-GR" smtClean="0"/>
              <a:t>Λιποστατική</a:t>
            </a:r>
          </a:p>
        </p:txBody>
      </p:sp>
      <p:sp>
        <p:nvSpPr>
          <p:cNvPr id="45059" name="Rectangle 3"/>
          <p:cNvSpPr>
            <a:spLocks noGrp="1" noChangeArrowheads="1"/>
          </p:cNvSpPr>
          <p:nvPr>
            <p:ph type="body" idx="1"/>
          </p:nvPr>
        </p:nvSpPr>
        <p:spPr/>
        <p:txBody>
          <a:bodyPr/>
          <a:lstStyle/>
          <a:p>
            <a:pPr eaLnBrk="1" hangingPunct="1">
              <a:defRPr/>
            </a:pPr>
            <a:r>
              <a:rPr lang="el-GR" smtClean="0"/>
              <a:t>Το 1953 προτείνεται από τον </a:t>
            </a:r>
            <a:r>
              <a:rPr lang="en-US" smtClean="0"/>
              <a:t>Gordon Kennedy</a:t>
            </a:r>
            <a:r>
              <a:rPr lang="el-GR" smtClean="0"/>
              <a:t> η θεωρία πως εγκέφαλος μπορεί και παρακολουθεί την αποθηκευμένη ποσότητα λίπους.</a:t>
            </a:r>
          </a:p>
          <a:p>
            <a:pPr eaLnBrk="1" hangingPunct="1">
              <a:defRPr/>
            </a:pPr>
            <a:r>
              <a:rPr lang="el-GR" smtClean="0"/>
              <a:t>Η </a:t>
            </a:r>
            <a:r>
              <a:rPr lang="en-US" smtClean="0"/>
              <a:t>Romaine Harvey </a:t>
            </a:r>
            <a:r>
              <a:rPr lang="el-GR" smtClean="0"/>
              <a:t>προτείνει πως υπάρχει ύπαρξη μίας λιποδιαλυτής ουσίας που κυκλοφορεί στο αίμα και ενημερώνει τον εγκέφαλο για το ποσοστό λίπους στο σώμα.</a:t>
            </a:r>
          </a:p>
        </p:txBody>
      </p:sp>
    </p:spTree>
    <p:extLst>
      <p:ext uri="{BB962C8B-B14F-4D97-AF65-F5344CB8AC3E}">
        <p14:creationId xmlns:p14="http://schemas.microsoft.com/office/powerpoint/2010/main" val="118486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l-GR" smtClean="0"/>
              <a:t>Πειράματα παραβίωσης </a:t>
            </a:r>
          </a:p>
        </p:txBody>
      </p:sp>
      <p:sp>
        <p:nvSpPr>
          <p:cNvPr id="46083" name="Rectangle 3"/>
          <p:cNvSpPr>
            <a:spLocks noGrp="1" noChangeArrowheads="1"/>
          </p:cNvSpPr>
          <p:nvPr>
            <p:ph type="body" idx="1"/>
          </p:nvPr>
        </p:nvSpPr>
        <p:spPr/>
        <p:txBody>
          <a:bodyPr/>
          <a:lstStyle/>
          <a:p>
            <a:pPr eaLnBrk="1" hangingPunct="1">
              <a:lnSpc>
                <a:spcPct val="90000"/>
              </a:lnSpc>
              <a:defRPr/>
            </a:pPr>
            <a:r>
              <a:rPr lang="el-GR" smtClean="0"/>
              <a:t>Παραβίωση είναι η χειρουργική ένωση 2 πειραματόζωων με την ένωση οστών, μυών και δέρματος. </a:t>
            </a:r>
          </a:p>
          <a:p>
            <a:pPr eaLnBrk="1" hangingPunct="1">
              <a:lnSpc>
                <a:spcPct val="90000"/>
              </a:lnSpc>
              <a:defRPr/>
            </a:pPr>
            <a:r>
              <a:rPr lang="el-GR" smtClean="0"/>
              <a:t>Κοινή κυκλοφορία</a:t>
            </a:r>
          </a:p>
          <a:p>
            <a:pPr eaLnBrk="1" hangingPunct="1">
              <a:lnSpc>
                <a:spcPct val="90000"/>
              </a:lnSpc>
              <a:defRPr/>
            </a:pPr>
            <a:r>
              <a:rPr lang="el-GR" smtClean="0"/>
              <a:t>Κοινά συμπτώματα</a:t>
            </a:r>
          </a:p>
          <a:p>
            <a:pPr eaLnBrk="1" hangingPunct="1">
              <a:lnSpc>
                <a:spcPct val="90000"/>
              </a:lnSpc>
              <a:defRPr/>
            </a:pPr>
            <a:r>
              <a:rPr lang="el-GR" smtClean="0"/>
              <a:t>Χρόνος ημιζωής μεγάλος</a:t>
            </a:r>
          </a:p>
          <a:p>
            <a:pPr eaLnBrk="1" hangingPunct="1">
              <a:lnSpc>
                <a:spcPct val="90000"/>
              </a:lnSpc>
              <a:defRPr/>
            </a:pPr>
            <a:r>
              <a:rPr lang="el-GR" smtClean="0"/>
              <a:t>Αποτέλεσαν τη βάση για την ανακάλυψη της λεπτίνης</a:t>
            </a:r>
          </a:p>
        </p:txBody>
      </p:sp>
    </p:spTree>
    <p:extLst>
      <p:ext uri="{BB962C8B-B14F-4D97-AF65-F5344CB8AC3E}">
        <p14:creationId xmlns:p14="http://schemas.microsoft.com/office/powerpoint/2010/main" val="396634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lstStyle/>
          <a:p>
            <a:r>
              <a:rPr lang="el-GR" dirty="0" smtClean="0"/>
              <a:t>Ενεργειακή Ισορροπία </a:t>
            </a:r>
          </a:p>
          <a:p>
            <a:r>
              <a:rPr lang="el-GR" dirty="0" smtClean="0"/>
              <a:t>Παράγοντες επηρεασμούς της ενεργειακής ισορροπίας </a:t>
            </a:r>
          </a:p>
          <a:p>
            <a:r>
              <a:rPr lang="el-GR" dirty="0"/>
              <a:t>Παράγοντες επηρεασμούς της </a:t>
            </a:r>
            <a:r>
              <a:rPr lang="el-GR" dirty="0" smtClean="0"/>
              <a:t>πρόσληψης τροφής</a:t>
            </a:r>
            <a:endParaRPr lang="el-GR" dirty="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329584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838200"/>
          </a:xfrm>
        </p:spPr>
        <p:txBody>
          <a:bodyPr/>
          <a:lstStyle/>
          <a:p>
            <a:pPr eaLnBrk="1" hangingPunct="1">
              <a:defRPr/>
            </a:pPr>
            <a:r>
              <a:rPr lang="el-GR" smtClean="0"/>
              <a:t>Παραβίωση - Λεπτίνη</a:t>
            </a:r>
          </a:p>
        </p:txBody>
      </p:sp>
      <p:pic>
        <p:nvPicPr>
          <p:cNvPr id="47107" name="Picture 3" descr="kom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914400"/>
            <a:ext cx="5257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3710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endParaRPr lang="el-GR" smtClean="0"/>
          </a:p>
        </p:txBody>
      </p:sp>
      <p:sp>
        <p:nvSpPr>
          <p:cNvPr id="121859" name="Rectangle 3"/>
          <p:cNvSpPr>
            <a:spLocks noGrp="1" noChangeArrowheads="1"/>
          </p:cNvSpPr>
          <p:nvPr>
            <p:ph type="body" idx="1"/>
          </p:nvPr>
        </p:nvSpPr>
        <p:spPr/>
        <p:txBody>
          <a:bodyPr/>
          <a:lstStyle/>
          <a:p>
            <a:pPr eaLnBrk="1" hangingPunct="1">
              <a:defRPr/>
            </a:pPr>
            <a:endParaRPr lang="el-GR" smtClean="0"/>
          </a:p>
        </p:txBody>
      </p:sp>
      <p:pic>
        <p:nvPicPr>
          <p:cNvPr id="48132" name="Picture 4" descr="parab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349500"/>
            <a:ext cx="8713787"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307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6"/>
          <p:cNvSpPr>
            <a:spLocks noGrp="1"/>
          </p:cNvSpPr>
          <p:nvPr>
            <p:ph type="ctrTitle"/>
          </p:nvPr>
        </p:nvSpPr>
        <p:spPr/>
        <p:txBody>
          <a:bodyPr/>
          <a:lstStyle/>
          <a:p>
            <a:pPr eaLnBrk="1" hangingPunct="1"/>
            <a:r>
              <a:rPr lang="el-GR" altLang="en-US" smtClean="0"/>
              <a:t>Τέλος Ενότητας</a:t>
            </a:r>
          </a:p>
        </p:txBody>
      </p:sp>
      <p:sp>
        <p:nvSpPr>
          <p:cNvPr id="55299" name="Υπότιτλος 7"/>
          <p:cNvSpPr>
            <a:spLocks noGrp="1"/>
          </p:cNvSpPr>
          <p:nvPr>
            <p:ph type="subTitle" idx="1"/>
          </p:nvPr>
        </p:nvSpPr>
        <p:spPr>
          <a:xfrm>
            <a:off x="755650" y="3832225"/>
            <a:ext cx="7777163" cy="1752600"/>
          </a:xfrm>
        </p:spPr>
        <p:txBody>
          <a:bodyPr/>
          <a:lstStyle/>
          <a:p>
            <a:pPr eaLnBrk="1" hangingPunct="1"/>
            <a:endParaRPr lang="en-US" altLang="en-US" smtClean="0"/>
          </a:p>
        </p:txBody>
      </p:sp>
      <p:pic>
        <p:nvPicPr>
          <p:cNvPr id="55300"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718175"/>
            <a:ext cx="3240087" cy="771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55301" name="Group 11"/>
          <p:cNvGrpSpPr>
            <a:grpSpLocks/>
          </p:cNvGrpSpPr>
          <p:nvPr/>
        </p:nvGrpSpPr>
        <p:grpSpPr bwMode="auto">
          <a:xfrm>
            <a:off x="541338" y="468313"/>
            <a:ext cx="7991475" cy="1303337"/>
            <a:chOff x="467544" y="468279"/>
            <a:chExt cx="7990656" cy="1303321"/>
          </a:xfrm>
        </p:grpSpPr>
        <p:pic>
          <p:nvPicPr>
            <p:cNvPr id="5530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5" name="Group 13"/>
            <p:cNvGrpSpPr>
              <a:grpSpLocks/>
            </p:cNvGrpSpPr>
            <p:nvPr/>
          </p:nvGrpSpPr>
          <p:grpSpPr bwMode="auto">
            <a:xfrm>
              <a:off x="467544" y="520290"/>
              <a:ext cx="3960440" cy="1224136"/>
              <a:chOff x="395536" y="520290"/>
              <a:chExt cx="3960440" cy="1224136"/>
            </a:xfrm>
          </p:grpSpPr>
          <p:pic>
            <p:nvPicPr>
              <p:cNvPr id="55306" name="Picture 8" descr="http://www.med.uth.gr/UploadFiles/image/kentavr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619373" y="836574"/>
                <a:ext cx="2736569" cy="576255"/>
              </a:xfrm>
              <a:prstGeom prst="rect">
                <a:avLst/>
              </a:prstGeom>
              <a:solidFill>
                <a:schemeClr val="bg1"/>
              </a:solidFill>
            </p:spPr>
            <p:txBody>
              <a:bodyPr wrap="none" anchor="ctr">
                <a:normAutofit/>
              </a:bodyPr>
              <a:lstStyle/>
              <a:p>
                <a:pPr fontAlgn="auto">
                  <a:spcBef>
                    <a:spcPts val="0"/>
                  </a:spcBef>
                  <a:spcAft>
                    <a:spcPts val="0"/>
                  </a:spcAft>
                  <a:defRPr/>
                </a:pPr>
                <a:r>
                  <a:rPr lang="el-GR" sz="2200" b="1" dirty="0">
                    <a:solidFill>
                      <a:schemeClr val="accent2">
                        <a:lumMod val="75000"/>
                      </a:schemeClr>
                    </a:solidFill>
                    <a:latin typeface="+mn-lt"/>
                    <a:cs typeface="+mn-cs"/>
                  </a:rPr>
                  <a:t>ΠΑΝΕΠΙΣΤΗΜΙΟ ΘΕΣΣΑΛΙΑΣ</a:t>
                </a:r>
              </a:p>
            </p:txBody>
          </p:sp>
        </p:grpSp>
      </p:grpSp>
      <p:pic>
        <p:nvPicPr>
          <p:cNvPr id="55302"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5607050"/>
            <a:ext cx="9921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1" descr="C:\Users\giorgos\Pictures\BY-NC-S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5864225"/>
            <a:ext cx="1778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432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smtClean="0"/>
              <a:t>Ενεργειακή ισορροπία</a:t>
            </a:r>
          </a:p>
        </p:txBody>
      </p:sp>
      <p:sp>
        <p:nvSpPr>
          <p:cNvPr id="8195" name="Rectangle 3"/>
          <p:cNvSpPr>
            <a:spLocks noGrp="1" noChangeArrowheads="1"/>
          </p:cNvSpPr>
          <p:nvPr>
            <p:ph type="body" idx="1"/>
          </p:nvPr>
        </p:nvSpPr>
        <p:spPr/>
        <p:txBody>
          <a:bodyPr/>
          <a:lstStyle/>
          <a:p>
            <a:pPr eaLnBrk="1" hangingPunct="1">
              <a:defRPr/>
            </a:pPr>
            <a:r>
              <a:rPr lang="el-GR" smtClean="0"/>
              <a:t>Μία κατάσταση κατά την οποία η ενέργεια που προσλαμβάνεται με την μορφή τροφών και αλκοόλ ισοδυναμεί με την ενέργεια που καταναλώνεται, κυρίως διαμέσου του Βασικού Μεταβολικού Ρυθμού και της φυσικής δραστηριότητας.</a:t>
            </a:r>
          </a:p>
          <a:p>
            <a:pPr eaLnBrk="1" hangingPunct="1">
              <a:defRPr/>
            </a:pPr>
            <a:endParaRPr lang="el-GR" smtClean="0"/>
          </a:p>
        </p:txBody>
      </p:sp>
    </p:spTree>
    <p:extLst>
      <p:ext uri="{BB962C8B-B14F-4D97-AF65-F5344CB8AC3E}">
        <p14:creationId xmlns:p14="http://schemas.microsoft.com/office/powerpoint/2010/main" val="368205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Ε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77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1143000"/>
          </a:xfrm>
        </p:spPr>
        <p:txBody>
          <a:bodyPr/>
          <a:lstStyle/>
          <a:p>
            <a:pPr eaLnBrk="1" hangingPunct="1">
              <a:defRPr/>
            </a:pPr>
            <a:r>
              <a:rPr lang="el-GR" smtClean="0"/>
              <a:t>Ενεργειακή ισορροπία</a:t>
            </a:r>
          </a:p>
        </p:txBody>
      </p:sp>
      <p:sp>
        <p:nvSpPr>
          <p:cNvPr id="63491" name="Rectangle 3"/>
          <p:cNvSpPr>
            <a:spLocks noGrp="1" noChangeArrowheads="1"/>
          </p:cNvSpPr>
          <p:nvPr>
            <p:ph type="body" sz="half" idx="1"/>
          </p:nvPr>
        </p:nvSpPr>
        <p:spPr>
          <a:xfrm>
            <a:off x="250825" y="1295400"/>
            <a:ext cx="4244975" cy="4800600"/>
          </a:xfrm>
        </p:spPr>
        <p:txBody>
          <a:bodyPr/>
          <a:lstStyle/>
          <a:p>
            <a:pPr eaLnBrk="1" hangingPunct="1">
              <a:lnSpc>
                <a:spcPct val="90000"/>
              </a:lnSpc>
              <a:defRPr/>
            </a:pPr>
            <a:r>
              <a:rPr lang="el-GR" sz="2800" smtClean="0"/>
              <a:t>Εάν κάποιος προσλαμβάνει μεγαλύτερη ποσότητα ενέργειας από αυτή που καταναλώνει τότε θα πάρει κιλά, ενώ στην περίπτωση που κάποιος καταναλώνει μεγαλύτερη ποσότητα ενέργειας από αυτή που προσλαμβάνει τότε θα χάσει κιλά.</a:t>
            </a:r>
          </a:p>
          <a:p>
            <a:pPr eaLnBrk="1" hangingPunct="1">
              <a:lnSpc>
                <a:spcPct val="90000"/>
              </a:lnSpc>
              <a:defRPr/>
            </a:pPr>
            <a:endParaRPr lang="el-GR" sz="2800" smtClean="0"/>
          </a:p>
        </p:txBody>
      </p:sp>
      <p:pic>
        <p:nvPicPr>
          <p:cNvPr id="7172" name="Picture 5" descr="Ε activitie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65688" y="1125538"/>
            <a:ext cx="420052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712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l-GR" smtClean="0"/>
              <a:t>Πρόσληψη ενέργειας</a:t>
            </a:r>
          </a:p>
        </p:txBody>
      </p:sp>
      <p:sp>
        <p:nvSpPr>
          <p:cNvPr id="9219" name="Rectangle 3"/>
          <p:cNvSpPr>
            <a:spLocks noGrp="1" noChangeArrowheads="1"/>
          </p:cNvSpPr>
          <p:nvPr>
            <p:ph type="body" idx="1"/>
          </p:nvPr>
        </p:nvSpPr>
        <p:spPr/>
        <p:txBody>
          <a:bodyPr/>
          <a:lstStyle/>
          <a:p>
            <a:pPr eaLnBrk="1" hangingPunct="1">
              <a:defRPr/>
            </a:pPr>
            <a:r>
              <a:rPr lang="el-GR" smtClean="0"/>
              <a:t>Η πρόσληψη ενέργειας καθορίζεται από τις τροφές που τρώμε σε καθημερινή βάση και μας παρέχουν θερμίδες.</a:t>
            </a:r>
          </a:p>
          <a:p>
            <a:pPr eaLnBrk="1" hangingPunct="1">
              <a:defRPr/>
            </a:pPr>
            <a:r>
              <a:rPr lang="en-US" smtClean="0"/>
              <a:t>CHO = 4 </a:t>
            </a:r>
            <a:r>
              <a:rPr lang="el-GR" smtClean="0"/>
              <a:t>θερμίδες</a:t>
            </a:r>
          </a:p>
          <a:p>
            <a:pPr eaLnBrk="1" hangingPunct="1">
              <a:defRPr/>
            </a:pPr>
            <a:r>
              <a:rPr lang="el-GR" smtClean="0"/>
              <a:t>Λίπος = 9 θερμίδες</a:t>
            </a:r>
          </a:p>
          <a:p>
            <a:pPr eaLnBrk="1" hangingPunct="1">
              <a:defRPr/>
            </a:pPr>
            <a:r>
              <a:rPr lang="el-GR" smtClean="0"/>
              <a:t>Πρωτεΐνη = 4 θερμίδες</a:t>
            </a:r>
          </a:p>
          <a:p>
            <a:pPr eaLnBrk="1" hangingPunct="1">
              <a:defRPr/>
            </a:pPr>
            <a:r>
              <a:rPr lang="el-GR" smtClean="0"/>
              <a:t>Αλκοόλ = 7 θερμίδες</a:t>
            </a:r>
          </a:p>
        </p:txBody>
      </p:sp>
    </p:spTree>
    <p:extLst>
      <p:ext uri="{BB962C8B-B14F-4D97-AF65-F5344CB8AC3E}">
        <p14:creationId xmlns:p14="http://schemas.microsoft.com/office/powerpoint/2010/main" val="2406499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1508</Words>
  <Application>Microsoft Office PowerPoint</Application>
  <PresentationFormat>Προβολή στην οθόνη (4:3)</PresentationFormat>
  <Paragraphs>199</Paragraphs>
  <Slides>52</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Άσκηση και Παχυσαρκία</vt:lpstr>
      <vt:lpstr>Άδειες Χρήσης</vt:lpstr>
      <vt:lpstr>Χρηματοδότηση</vt:lpstr>
      <vt:lpstr>Σκοπός ενότητας</vt:lpstr>
      <vt:lpstr>Περιεχόμενα ενότητας</vt:lpstr>
      <vt:lpstr>Ενεργειακή ισορροπία</vt:lpstr>
      <vt:lpstr>Παρουσίαση του PowerPoint</vt:lpstr>
      <vt:lpstr>Ενεργειακή ισορροπία</vt:lpstr>
      <vt:lpstr>Πρόσληψη ενέργειας</vt:lpstr>
      <vt:lpstr>Καθορισμός ενεργειακής περιεκτικότητας των τροφών</vt:lpstr>
      <vt:lpstr>Κλίβανος θερμομέτρησης (1)</vt:lpstr>
      <vt:lpstr>Κλίβανος θερμομέτρησης (2)</vt:lpstr>
      <vt:lpstr>Παραγωγή ενέργειας</vt:lpstr>
      <vt:lpstr>Βασικός μεταβολικός ρυθμός (ΒΜΡ)</vt:lpstr>
      <vt:lpstr>Συμμετοχή των ιστών στο ΒΜΡ</vt:lpstr>
      <vt:lpstr>Παράγοντες επηρεασμού του ΒΜΡ</vt:lpstr>
      <vt:lpstr>Φυσική δραστηριότητα</vt:lpstr>
      <vt:lpstr>Πέψη τροφών</vt:lpstr>
      <vt:lpstr>Θερμογένεση</vt:lpstr>
      <vt:lpstr>Τρόποι μέτρησης κατανάλωσης ενέργειας</vt:lpstr>
      <vt:lpstr>Άμεση θερμιδομετρία</vt:lpstr>
      <vt:lpstr>Έμμεση θερμιδομετρία</vt:lpstr>
      <vt:lpstr>Προσδιορισμός ΒΜΡ</vt:lpstr>
      <vt:lpstr>Προσδιορισμός φυσικής δραστηριότητας (1)</vt:lpstr>
      <vt:lpstr>Προσδιορισμός φυσικής δραστηριότητας (2)</vt:lpstr>
      <vt:lpstr>Προσδιορισμός πέψης τροφών</vt:lpstr>
      <vt:lpstr>Προσδιορισμός συνολικής ημερήσιας δαπάνης </vt:lpstr>
      <vt:lpstr>Παρουσίαση του PowerPoint</vt:lpstr>
      <vt:lpstr>Γιατί τρώω;</vt:lpstr>
      <vt:lpstr>Έχει βρεθεί πως ο καθορισμός της πρόσληψης της τροφής είναι καλύτερος όταν υπολογίζεται σε εβδομαδιαία παρά σε ημερήσια βάση (3-day recall). </vt:lpstr>
      <vt:lpstr>Οι επιπλέον θερμίδες δεν οξειδώνονται και αποθηκεύονται</vt:lpstr>
      <vt:lpstr>Επιδράσεις και προσαρμογές του θετικού ισοζυγίου θερμίδων (μέτρηση ΕΔΗ σε υπέρβαρα άτομα)</vt:lpstr>
      <vt:lpstr>Σύστημα ελέγχου πρόσληψης τροφής και σωματικού βάρους</vt:lpstr>
      <vt:lpstr>Κεντρικός ελεγκτής-ρυθμιστής (εγκέφαλος)</vt:lpstr>
      <vt:lpstr>Μέσο-Πρόσθιος-VMH</vt:lpstr>
      <vt:lpstr>Βλάβη VMH</vt:lpstr>
      <vt:lpstr>Πλάγιος-LH</vt:lpstr>
      <vt:lpstr>Βλάβη LH</vt:lpstr>
      <vt:lpstr>Παρακοιλιακός (PVN)- Μέσος ραχιαίος (DMN)</vt:lpstr>
      <vt:lpstr>Παρουσίαση του PowerPoint</vt:lpstr>
      <vt:lpstr>Κεντρομόλο σύστημα</vt:lpstr>
      <vt:lpstr>Γλυκοστατική (1)</vt:lpstr>
      <vt:lpstr>Γλυκοστατική (2)</vt:lpstr>
      <vt:lpstr>Γλυκοστατική (3)</vt:lpstr>
      <vt:lpstr>Παράγοντες κορεσμού προερχόμενοι από το πεπτικό σύστημα </vt:lpstr>
      <vt:lpstr>Παρουσίαση του PowerPoint</vt:lpstr>
      <vt:lpstr>Παρουσίαση του PowerPoint</vt:lpstr>
      <vt:lpstr>Λιποστατική</vt:lpstr>
      <vt:lpstr>Πειράματα παραβίωσης </vt:lpstr>
      <vt:lpstr>Παραβίωση - Λεπτίνη</vt:lpstr>
      <vt:lpstr>Παρουσίαση του PowerPoint</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Ρύθμιση Σωματικού Βάρους</dc:title>
  <dc:creator>thanasis</dc:creator>
  <cp:lastModifiedBy>thanasis</cp:lastModifiedBy>
  <cp:revision>24</cp:revision>
  <dcterms:created xsi:type="dcterms:W3CDTF">2013-03-15T11:04:42Z</dcterms:created>
  <dcterms:modified xsi:type="dcterms:W3CDTF">2014-11-27T14:44:59Z</dcterms:modified>
</cp:coreProperties>
</file>