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5" r:id="rId3"/>
    <p:sldId id="276" r:id="rId4"/>
    <p:sldId id="277" r:id="rId5"/>
    <p:sldId id="278"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8" r:id="rId31"/>
    <p:sldId id="274"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7" autoAdjust="0"/>
    <p:restoredTop sz="94265" autoAdjust="0"/>
  </p:normalViewPr>
  <p:slideViewPr>
    <p:cSldViewPr>
      <p:cViewPr>
        <p:scale>
          <a:sx n="80" d="100"/>
          <a:sy n="80" d="100"/>
        </p:scale>
        <p:origin x="-840" y="354"/>
      </p:cViewPr>
      <p:guideLst>
        <p:guide orient="horz" pos="2160"/>
        <p:guide pos="2880"/>
      </p:guideLst>
    </p:cSldViewPr>
  </p:slideViewPr>
  <p:outlineViewPr>
    <p:cViewPr>
      <p:scale>
        <a:sx n="33" d="100"/>
        <a:sy n="33" d="100"/>
      </p:scale>
      <p:origin x="48" y="132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19/8/2015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effectLst/>
                <a:latin typeface="+mj-lt"/>
              </a:rPr>
              <a:t>Ειδική Φυσική Αγωγή</a:t>
            </a:r>
            <a:endParaRPr lang="el-GR" dirty="0">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effectLst/>
                <a:latin typeface="+mj-lt"/>
              </a:rPr>
              <a:t>Ενότητα </a:t>
            </a:r>
            <a:r>
              <a:rPr lang="en-US" sz="2800" b="1" dirty="0" smtClean="0">
                <a:latin typeface="+mj-lt"/>
              </a:rPr>
              <a:t>1</a:t>
            </a:r>
            <a:r>
              <a:rPr lang="el-GR" sz="2800" b="1" dirty="0" smtClean="0">
                <a:latin typeface="+mj-lt"/>
              </a:rPr>
              <a:t>1</a:t>
            </a:r>
            <a:r>
              <a:rPr lang="el-GR" sz="2800" b="1" dirty="0" smtClean="0">
                <a:effectLst/>
                <a:latin typeface="+mj-lt"/>
              </a:rPr>
              <a:t>η:</a:t>
            </a:r>
            <a:r>
              <a:rPr lang="en-US" sz="2800" dirty="0" smtClean="0">
                <a:effectLst/>
                <a:latin typeface="+mj-lt"/>
              </a:rPr>
              <a:t> </a:t>
            </a:r>
            <a:r>
              <a:rPr lang="el-GR" sz="2800" dirty="0" smtClean="0">
                <a:effectLst/>
                <a:latin typeface="+mj-lt"/>
              </a:rPr>
              <a:t>Διαταραχές Αισθητηρίων</a:t>
            </a:r>
          </a:p>
          <a:p>
            <a:endParaRPr lang="el-GR" sz="2800" dirty="0" smtClean="0">
              <a:effectLst/>
              <a:latin typeface="+mj-lt"/>
            </a:endParaRPr>
          </a:p>
          <a:p>
            <a:r>
              <a:rPr lang="el-GR" sz="2800" dirty="0" err="1" smtClean="0">
                <a:effectLst/>
                <a:latin typeface="+mj-lt"/>
              </a:rPr>
              <a:t>Κοκαρίδας</a:t>
            </a:r>
            <a:r>
              <a:rPr lang="el-GR" sz="2800" dirty="0" smtClean="0">
                <a:effectLst/>
                <a:latin typeface="+mj-lt"/>
              </a:rPr>
              <a:t> Δημήτρης</a:t>
            </a:r>
          </a:p>
          <a:p>
            <a:r>
              <a:rPr lang="el-GR" sz="2800" dirty="0" smtClean="0">
                <a:effectLst/>
                <a:latin typeface="+mj-lt"/>
              </a:rPr>
              <a:t>Τμήμα</a:t>
            </a:r>
            <a:r>
              <a:rPr lang="en-US" sz="2800" dirty="0" smtClean="0">
                <a:effectLst/>
                <a:latin typeface="+mj-lt"/>
              </a:rPr>
              <a:t> </a:t>
            </a:r>
            <a:r>
              <a:rPr lang="el-GR" sz="2800" dirty="0" smtClean="0">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826928"/>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3" name="Group 117"/>
          <p:cNvGraphicFramePr>
            <a:graphicFrameLocks noGrp="1"/>
          </p:cNvGraphicFramePr>
          <p:nvPr/>
        </p:nvGraphicFramePr>
        <p:xfrm>
          <a:off x="323850" y="404813"/>
          <a:ext cx="8280400" cy="6264275"/>
        </p:xfrm>
        <a:graphic>
          <a:graphicData uri="http://schemas.openxmlformats.org/drawingml/2006/table">
            <a:tbl>
              <a:tblPr/>
              <a:tblGrid>
                <a:gridCol w="2540000"/>
                <a:gridCol w="5740400"/>
              </a:tblGrid>
              <a:tr h="6477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Arial" charset="0"/>
                          <a:cs typeface="Times New Roman" pitchFamily="18" charset="0"/>
                        </a:rPr>
                        <a:t>Σημεία Ένδειξης Βαρηκοΐας – Κώφωσης</a:t>
                      </a: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l-GR"/>
                    </a:p>
                  </a:txBody>
                  <a:tcPr/>
                </a:tc>
              </a:tr>
              <a:tr h="425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chemeClr val="tx1"/>
                          </a:solidFill>
                          <a:effectLst/>
                          <a:latin typeface="Arial" charset="0"/>
                          <a:cs typeface="Times New Roman" pitchFamily="18" charset="0"/>
                        </a:rPr>
                        <a:t>Συμπεριφορά</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Ευερεθιστότητα και παρορμητικότητα, ιδιαίτερα όταν δεν κάνει τον εαυτό του κατανοητό στους άλλους.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Επεισόδια μελαγχολικής διάθεσης σε κοινωνικές καταστάσεις.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Ασχολία περισσότερο με πράγματα παρά με ανθρώπους.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Τάσεις απομόνωσης.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Καχυποψία εναλλασσόμενη με συνεργασία.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Εμφανής αντίδραση σε επαίνους και στοργή.</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358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chemeClr val="tx1"/>
                          </a:solidFill>
                          <a:effectLst/>
                          <a:latin typeface="Arial" charset="0"/>
                          <a:cs typeface="Times New Roman" pitchFamily="18" charset="0"/>
                        </a:rPr>
                        <a:t>Υγεία</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Χρόνιοι πόνοι αυτιών.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Χρόνιες μολύνσεις αυτιών (π.χ. ωτίτιδες).</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549275"/>
            <a:ext cx="8229600" cy="1143000"/>
          </a:xfrm>
        </p:spPr>
        <p:txBody>
          <a:bodyPr/>
          <a:lstStyle/>
          <a:p>
            <a:r>
              <a:rPr lang="el-GR" sz="4000" dirty="0">
                <a:latin typeface="+mj-lt"/>
              </a:rPr>
              <a:t>Βασικός Κανόνας</a:t>
            </a:r>
          </a:p>
        </p:txBody>
      </p:sp>
      <p:sp>
        <p:nvSpPr>
          <p:cNvPr id="12291" name="Rectangle 3"/>
          <p:cNvSpPr>
            <a:spLocks noGrp="1" noChangeArrowheads="1"/>
          </p:cNvSpPr>
          <p:nvPr>
            <p:ph type="body" idx="1"/>
          </p:nvPr>
        </p:nvSpPr>
        <p:spPr>
          <a:xfrm>
            <a:off x="1187450" y="2276475"/>
            <a:ext cx="6408738" cy="2333625"/>
          </a:xfrm>
        </p:spPr>
        <p:txBody>
          <a:bodyPr/>
          <a:lstStyle/>
          <a:p>
            <a:pPr algn="just"/>
            <a:r>
              <a:rPr lang="el-GR" dirty="0">
                <a:latin typeface="+mj-lt"/>
              </a:rPr>
              <a:t>Ως βασικός κανόνας, </a:t>
            </a:r>
            <a:r>
              <a:rPr lang="el-GR" u="sng" dirty="0">
                <a:latin typeface="+mj-lt"/>
              </a:rPr>
              <a:t>όταν μια αίσθηση μειονεκτεί, η επικοινωνία πρέπει να μεγιστοποιείται μέσω των υπόλοιπων αισθήσεων.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sz="4000" dirty="0">
                <a:latin typeface="+mj-lt"/>
              </a:rPr>
              <a:t>Προσαρμογές Άσκησης</a:t>
            </a:r>
          </a:p>
        </p:txBody>
      </p:sp>
      <p:sp>
        <p:nvSpPr>
          <p:cNvPr id="13315" name="Rectangle 3"/>
          <p:cNvSpPr>
            <a:spLocks noGrp="1" noChangeArrowheads="1"/>
          </p:cNvSpPr>
          <p:nvPr>
            <p:ph type="body" idx="1"/>
          </p:nvPr>
        </p:nvSpPr>
        <p:spPr>
          <a:xfrm>
            <a:off x="755650" y="2060575"/>
            <a:ext cx="7138988" cy="3168650"/>
          </a:xfrm>
        </p:spPr>
        <p:txBody>
          <a:bodyPr/>
          <a:lstStyle/>
          <a:p>
            <a:pPr algn="just"/>
            <a:r>
              <a:rPr lang="el-GR" sz="2800" b="1" dirty="0">
                <a:latin typeface="+mj-lt"/>
              </a:rPr>
              <a:t>Ανάπτυξη ρυθμού </a:t>
            </a:r>
            <a:r>
              <a:rPr lang="el-GR" sz="2800" dirty="0">
                <a:latin typeface="+mj-lt"/>
              </a:rPr>
              <a:t>μέσα από παιχνίδια και ρυθμικές δραστηριότητες. Μουσικά όργανα όπως τα τύμπανα, το ταμπούρο και άλλα κρουστά είναι ικανά να παράγουν δονήσεις στις οποίες τα παιδιά με βαρηκοΐα ή κώφωση μπορούν να ανταποκριθούν.</a:t>
            </a:r>
            <a:r>
              <a:rPr lang="el-GR" dirty="0">
                <a:latin typeface="+mj-lt"/>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4000" dirty="0">
                <a:latin typeface="+mj-lt"/>
              </a:rPr>
              <a:t>Προσαρμογές Άσκησης</a:t>
            </a:r>
          </a:p>
        </p:txBody>
      </p:sp>
      <p:sp>
        <p:nvSpPr>
          <p:cNvPr id="14339" name="Rectangle 3"/>
          <p:cNvSpPr>
            <a:spLocks noGrp="1" noChangeArrowheads="1"/>
          </p:cNvSpPr>
          <p:nvPr>
            <p:ph type="body" idx="1"/>
          </p:nvPr>
        </p:nvSpPr>
        <p:spPr>
          <a:xfrm>
            <a:off x="755650" y="2060575"/>
            <a:ext cx="7138988" cy="3168650"/>
          </a:xfrm>
        </p:spPr>
        <p:txBody>
          <a:bodyPr/>
          <a:lstStyle/>
          <a:p>
            <a:pPr algn="just"/>
            <a:r>
              <a:rPr lang="el-GR" sz="2800" b="1" dirty="0">
                <a:latin typeface="+mj-lt"/>
              </a:rPr>
              <a:t>Ανάπτυξη ισορροπίας.</a:t>
            </a:r>
            <a:r>
              <a:rPr lang="el-GR" sz="2800" dirty="0">
                <a:latin typeface="+mj-lt"/>
              </a:rPr>
              <a:t> Ασκήσεις με αλλαγές κατεύθυνσης, απότομο σταμάτημα και ξεκίνημα, κυνηγητό, βάδισμα σε δοκό ισορροπίας τοποθετημένη στο έδαφος, και ισορροπία στο ένα πόδι έτσι ώστε το άλλο πόδι να χρησιμοποιηθεί για να κλωτσήσει ή να σταματήσει μία μπάλα.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sz="4000" dirty="0">
                <a:latin typeface="+mj-lt"/>
              </a:rPr>
              <a:t>Προσαρμογές Άσκησης</a:t>
            </a:r>
          </a:p>
        </p:txBody>
      </p:sp>
      <p:sp>
        <p:nvSpPr>
          <p:cNvPr id="15363" name="Rectangle 3"/>
          <p:cNvSpPr>
            <a:spLocks noGrp="1" noChangeArrowheads="1"/>
          </p:cNvSpPr>
          <p:nvPr>
            <p:ph type="body" idx="1"/>
          </p:nvPr>
        </p:nvSpPr>
        <p:spPr>
          <a:xfrm>
            <a:off x="755650" y="1844675"/>
            <a:ext cx="7138988" cy="4608513"/>
          </a:xfrm>
        </p:spPr>
        <p:txBody>
          <a:bodyPr>
            <a:normAutofit lnSpcReduction="10000"/>
          </a:bodyPr>
          <a:lstStyle/>
          <a:p>
            <a:pPr algn="just">
              <a:lnSpc>
                <a:spcPct val="80000"/>
              </a:lnSpc>
              <a:buFontTx/>
              <a:buNone/>
            </a:pPr>
            <a:r>
              <a:rPr lang="el-GR" sz="1800" dirty="0">
                <a:latin typeface="+mj-lt"/>
              </a:rPr>
              <a:t>	</a:t>
            </a:r>
            <a:r>
              <a:rPr lang="el-GR" sz="2800" b="1" dirty="0">
                <a:latin typeface="+mj-lt"/>
              </a:rPr>
              <a:t>Επίδειξη.</a:t>
            </a:r>
            <a:r>
              <a:rPr lang="el-GR" sz="2800" dirty="0">
                <a:latin typeface="+mj-lt"/>
              </a:rPr>
              <a:t> </a:t>
            </a:r>
          </a:p>
          <a:p>
            <a:pPr algn="just">
              <a:lnSpc>
                <a:spcPct val="80000"/>
              </a:lnSpc>
            </a:pPr>
            <a:r>
              <a:rPr lang="el-GR" sz="2800" dirty="0">
                <a:latin typeface="+mj-lt"/>
              </a:rPr>
              <a:t>Η διδασκαλία να γίνεται κυρίως μέσω της επίδειξης του τρόπου εκτέλεσης των ασκήσεων από το γυμναστή. </a:t>
            </a:r>
          </a:p>
          <a:p>
            <a:pPr algn="just">
              <a:lnSpc>
                <a:spcPct val="80000"/>
              </a:lnSpc>
            </a:pPr>
            <a:r>
              <a:rPr lang="el-GR" sz="2800" dirty="0">
                <a:latin typeface="+mj-lt"/>
              </a:rPr>
              <a:t>Αντικείμενα που ‘</a:t>
            </a:r>
            <a:r>
              <a:rPr lang="el-GR" sz="2800" dirty="0" err="1">
                <a:latin typeface="+mj-lt"/>
              </a:rPr>
              <a:t>οπτικοποιούν</a:t>
            </a:r>
            <a:r>
              <a:rPr lang="el-GR" sz="2800" dirty="0">
                <a:latin typeface="+mj-lt"/>
              </a:rPr>
              <a:t>’ τις κινήσεις όπως η προβολή βίντεο, φιλμ και άλλων οπτικών μέσων βοηθάνε πολύ στην εξήγηση κανονισμών. </a:t>
            </a:r>
          </a:p>
          <a:p>
            <a:pPr algn="just">
              <a:lnSpc>
                <a:spcPct val="80000"/>
              </a:lnSpc>
            </a:pPr>
            <a:r>
              <a:rPr lang="el-GR" sz="2800" dirty="0">
                <a:latin typeface="+mj-lt"/>
              </a:rPr>
              <a:t>Απαραίτητη είναι η χρησιμοποίηση βασικών νοημάτων κατά την διάρκεια της άσκησης (π.χ. καλό, κακό, ξεκίνα, σταμάτα, σήκω, κάθισε, περπάτα, τρέξε).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sz="4000" dirty="0">
                <a:latin typeface="+mj-lt"/>
              </a:rPr>
              <a:t>Προσαρμογές Άσκησης</a:t>
            </a:r>
          </a:p>
        </p:txBody>
      </p:sp>
      <p:sp>
        <p:nvSpPr>
          <p:cNvPr id="16387" name="Rectangle 3"/>
          <p:cNvSpPr>
            <a:spLocks noGrp="1" noChangeArrowheads="1"/>
          </p:cNvSpPr>
          <p:nvPr>
            <p:ph type="body" idx="1"/>
          </p:nvPr>
        </p:nvSpPr>
        <p:spPr>
          <a:xfrm>
            <a:off x="827088" y="1484313"/>
            <a:ext cx="7138987" cy="4968875"/>
          </a:xfrm>
        </p:spPr>
        <p:txBody>
          <a:bodyPr/>
          <a:lstStyle/>
          <a:p>
            <a:pPr algn="just">
              <a:buFontTx/>
              <a:buNone/>
            </a:pPr>
            <a:r>
              <a:rPr lang="el-GR" dirty="0">
                <a:latin typeface="+mj-lt"/>
              </a:rPr>
              <a:t>	</a:t>
            </a:r>
            <a:r>
              <a:rPr lang="el-GR" sz="2800" b="1" dirty="0">
                <a:latin typeface="+mj-lt"/>
              </a:rPr>
              <a:t>Διατήρηση οπτικής επαφής.</a:t>
            </a:r>
            <a:r>
              <a:rPr lang="el-GR" sz="2800" dirty="0">
                <a:latin typeface="+mj-lt"/>
              </a:rPr>
              <a:t> </a:t>
            </a:r>
          </a:p>
          <a:p>
            <a:pPr algn="just"/>
            <a:r>
              <a:rPr lang="el-GR" sz="2800" dirty="0">
                <a:latin typeface="+mj-lt"/>
              </a:rPr>
              <a:t>Ομιλία με κανονική κίνηση των χειλιών στο ύψος το οποίο βρίσκεται ο μαθητής. </a:t>
            </a:r>
          </a:p>
          <a:p>
            <a:pPr algn="just"/>
            <a:r>
              <a:rPr lang="el-GR" sz="2800" dirty="0">
                <a:latin typeface="+mj-lt"/>
              </a:rPr>
              <a:t>Ομιλία καθαρή και περιληπτική χωρίς υποκοριστικά. </a:t>
            </a:r>
          </a:p>
          <a:p>
            <a:pPr algn="just"/>
            <a:r>
              <a:rPr lang="el-GR" sz="2800" dirty="0">
                <a:latin typeface="+mj-lt"/>
              </a:rPr>
              <a:t>Ομιλία χωρίς μάσημα τσίχλας, το γύρισμα της πλάτης και η τοποθέτηση χεριού μπροστά στο στόμα.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sz="4000" dirty="0">
                <a:latin typeface="+mj-lt"/>
              </a:rPr>
              <a:t>Προσαρμογές Άσκησης</a:t>
            </a:r>
          </a:p>
        </p:txBody>
      </p:sp>
      <p:sp>
        <p:nvSpPr>
          <p:cNvPr id="17411" name="Rectangle 3"/>
          <p:cNvSpPr>
            <a:spLocks noGrp="1" noChangeArrowheads="1"/>
          </p:cNvSpPr>
          <p:nvPr>
            <p:ph type="body" idx="1"/>
          </p:nvPr>
        </p:nvSpPr>
        <p:spPr>
          <a:xfrm>
            <a:off x="755650" y="1628775"/>
            <a:ext cx="7138988" cy="4321175"/>
          </a:xfrm>
        </p:spPr>
        <p:txBody>
          <a:bodyPr>
            <a:normAutofit lnSpcReduction="10000"/>
          </a:bodyPr>
          <a:lstStyle/>
          <a:p>
            <a:pPr>
              <a:lnSpc>
                <a:spcPct val="90000"/>
              </a:lnSpc>
              <a:buFontTx/>
              <a:buNone/>
            </a:pPr>
            <a:r>
              <a:rPr lang="el-GR" sz="2800" dirty="0">
                <a:latin typeface="+mj-lt"/>
              </a:rPr>
              <a:t>	</a:t>
            </a:r>
            <a:r>
              <a:rPr lang="el-GR" sz="2800" b="1" dirty="0">
                <a:latin typeface="+mj-lt"/>
              </a:rPr>
              <a:t>Διατήρηση οπτικής επαφής (συνέχεια).</a:t>
            </a:r>
            <a:r>
              <a:rPr lang="el-GR" sz="2800" dirty="0">
                <a:latin typeface="+mj-lt"/>
              </a:rPr>
              <a:t> </a:t>
            </a:r>
          </a:p>
          <a:p>
            <a:pPr algn="just">
              <a:lnSpc>
                <a:spcPct val="90000"/>
              </a:lnSpc>
            </a:pPr>
            <a:r>
              <a:rPr lang="el-GR" sz="2800" dirty="0">
                <a:latin typeface="+mj-lt"/>
              </a:rPr>
              <a:t>Ο επαρκής φωτισμός της αίθουσας και αποφυγή του καθηγητή Φ.Α. να κάθεται στη σκιά. </a:t>
            </a:r>
          </a:p>
          <a:p>
            <a:pPr algn="just">
              <a:lnSpc>
                <a:spcPct val="90000"/>
              </a:lnSpc>
            </a:pPr>
            <a:r>
              <a:rPr lang="el-GR" sz="2800" dirty="0">
                <a:latin typeface="+mj-lt"/>
              </a:rPr>
              <a:t>Τοποθέτηση του παιδιού με βαρηκοΐα σε σημείο που μπορεί να δει εύκολα το γυμναστή. </a:t>
            </a:r>
          </a:p>
          <a:p>
            <a:pPr algn="just">
              <a:lnSpc>
                <a:spcPct val="90000"/>
              </a:lnSpc>
            </a:pPr>
            <a:r>
              <a:rPr lang="el-GR" sz="2800" dirty="0">
                <a:latin typeface="+mj-lt"/>
              </a:rPr>
              <a:t>Διδασκαλία στους υπόλοιπους μαθητές να μιλούν διατηρώντας πάντοτε την οπτική επαφή με το συμμαθητή τους.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dirty="0">
                <a:latin typeface="+mj-lt"/>
              </a:rPr>
              <a:t>Προσαρμογές Άσκησης</a:t>
            </a:r>
          </a:p>
        </p:txBody>
      </p:sp>
      <p:sp>
        <p:nvSpPr>
          <p:cNvPr id="18435" name="Rectangle 3"/>
          <p:cNvSpPr>
            <a:spLocks noGrp="1" noChangeArrowheads="1"/>
          </p:cNvSpPr>
          <p:nvPr>
            <p:ph type="body" idx="1"/>
          </p:nvPr>
        </p:nvSpPr>
        <p:spPr>
          <a:xfrm>
            <a:off x="611188" y="1844675"/>
            <a:ext cx="7499350" cy="4525963"/>
          </a:xfrm>
        </p:spPr>
        <p:txBody>
          <a:bodyPr/>
          <a:lstStyle/>
          <a:p>
            <a:pPr algn="just"/>
            <a:r>
              <a:rPr lang="el-GR" sz="2800" dirty="0">
                <a:latin typeface="+mj-lt"/>
              </a:rPr>
              <a:t>Αποφυγή συνδυασμού επίδειξης και ομιλίας. </a:t>
            </a:r>
          </a:p>
          <a:p>
            <a:pPr algn="just"/>
            <a:r>
              <a:rPr lang="el-GR" sz="2800" dirty="0">
                <a:latin typeface="+mj-lt"/>
              </a:rPr>
              <a:t>Ενεργή συμμετοχή - συνεργασία. </a:t>
            </a:r>
          </a:p>
          <a:p>
            <a:pPr algn="just"/>
            <a:r>
              <a:rPr lang="el-GR" sz="2800" dirty="0">
                <a:latin typeface="+mj-lt"/>
              </a:rPr>
              <a:t>Επιλογή ασκήσεων που επιτρέπουν την ενεργή συμμετοχή και ενθαρρύνουν τη συνεργασία μεταξύ των μαθητών. </a:t>
            </a:r>
          </a:p>
          <a:p>
            <a:pPr algn="just"/>
            <a:r>
              <a:rPr lang="el-GR" sz="2800" dirty="0">
                <a:latin typeface="+mj-lt"/>
              </a:rPr>
              <a:t>Χρήση </a:t>
            </a:r>
            <a:r>
              <a:rPr lang="el-GR" sz="2800" dirty="0" err="1">
                <a:latin typeface="+mj-lt"/>
              </a:rPr>
              <a:t>συνασκούμενου</a:t>
            </a:r>
            <a:r>
              <a:rPr lang="el-GR" sz="2800" dirty="0">
                <a:latin typeface="+mj-lt"/>
              </a:rPr>
              <a:t> στις ασκήσεις.</a:t>
            </a:r>
            <a:r>
              <a:rPr lang="el-GR" dirty="0">
                <a:latin typeface="+mj-l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dirty="0">
                <a:latin typeface="+mj-lt"/>
              </a:rPr>
              <a:t>Προσαρμογές Άσκησης</a:t>
            </a:r>
          </a:p>
        </p:txBody>
      </p:sp>
      <p:sp>
        <p:nvSpPr>
          <p:cNvPr id="19459" name="Rectangle 3"/>
          <p:cNvSpPr>
            <a:spLocks noGrp="1" noChangeArrowheads="1"/>
          </p:cNvSpPr>
          <p:nvPr>
            <p:ph type="body" idx="1"/>
          </p:nvPr>
        </p:nvSpPr>
        <p:spPr>
          <a:xfrm>
            <a:off x="900113" y="1700213"/>
            <a:ext cx="6913562" cy="4525962"/>
          </a:xfrm>
        </p:spPr>
        <p:txBody>
          <a:bodyPr/>
          <a:lstStyle/>
          <a:p>
            <a:pPr algn="just"/>
            <a:r>
              <a:rPr lang="el-GR" sz="2800" dirty="0">
                <a:latin typeface="+mj-lt"/>
              </a:rPr>
              <a:t>Τοποθέτηση των μαθητών με κώφωση τον έναν κοντά  στον άλλον για καλύτερη επικοινωνία μεταξύ τους. </a:t>
            </a:r>
          </a:p>
          <a:p>
            <a:pPr algn="just"/>
            <a:r>
              <a:rPr lang="el-GR" sz="2800" dirty="0">
                <a:latin typeface="+mj-lt"/>
              </a:rPr>
              <a:t>Παρουσίαση παιχνιδιών με απλούς κανόνες και στρατηγική για την εξοικείωση του μαθητή. Χρησιμοποίηση καρτών με τους κανόνες του κάθε παιχνιδιού.</a:t>
            </a:r>
          </a:p>
          <a:p>
            <a:pPr algn="just"/>
            <a:r>
              <a:rPr lang="el-GR" sz="2800" dirty="0">
                <a:latin typeface="+mj-lt"/>
              </a:rPr>
              <a:t>Αποδοχή και ασφάλεια του μαθητή. </a:t>
            </a:r>
          </a:p>
          <a:p>
            <a:pPr algn="just"/>
            <a:r>
              <a:rPr lang="el-GR" sz="2800" dirty="0">
                <a:latin typeface="+mj-lt"/>
              </a:rPr>
              <a:t>Πειθαρχία.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sz="4000" dirty="0">
                <a:latin typeface="+mj-lt"/>
              </a:rPr>
              <a:t>Ορισμοί Αμβλυωπίας - Τύφλωσης</a:t>
            </a:r>
          </a:p>
        </p:txBody>
      </p:sp>
      <p:sp>
        <p:nvSpPr>
          <p:cNvPr id="6147" name="Rectangle 3"/>
          <p:cNvSpPr>
            <a:spLocks noGrp="1" noChangeArrowheads="1"/>
          </p:cNvSpPr>
          <p:nvPr>
            <p:ph type="body" idx="1"/>
          </p:nvPr>
        </p:nvSpPr>
        <p:spPr>
          <a:xfrm>
            <a:off x="971550" y="1916113"/>
            <a:ext cx="6840538" cy="3313112"/>
          </a:xfrm>
        </p:spPr>
        <p:txBody>
          <a:bodyPr>
            <a:normAutofit lnSpcReduction="10000"/>
          </a:bodyPr>
          <a:lstStyle/>
          <a:p>
            <a:pPr algn="just">
              <a:lnSpc>
                <a:spcPct val="90000"/>
              </a:lnSpc>
            </a:pPr>
            <a:r>
              <a:rPr lang="el-GR" sz="2800" b="1" dirty="0">
                <a:latin typeface="+mj-lt"/>
              </a:rPr>
              <a:t>Αμβλυωπία:</a:t>
            </a:r>
            <a:r>
              <a:rPr lang="el-GR" sz="2800" dirty="0">
                <a:latin typeface="+mj-lt"/>
              </a:rPr>
              <a:t> Μερική απώλεια της όρασης στο ένα ή και στα δύο μάτια χωρίς οφθαλμοσκοπικές ή άλλες οφθαλμικές αλλοιώσεις. </a:t>
            </a:r>
          </a:p>
          <a:p>
            <a:pPr algn="just">
              <a:lnSpc>
                <a:spcPct val="90000"/>
              </a:lnSpc>
            </a:pPr>
            <a:r>
              <a:rPr lang="el-GR" sz="2800" b="1" dirty="0">
                <a:latin typeface="+mj-lt"/>
              </a:rPr>
              <a:t>Τύφλωση:</a:t>
            </a:r>
            <a:r>
              <a:rPr lang="el-GR" sz="2800" dirty="0">
                <a:latin typeface="+mj-lt"/>
              </a:rPr>
              <a:t> Οπτική οξύτητα μικρότερη από το 1/20 της φυσιολογικής στο καλύτερο μάτι, ακόμα και με την καλύτερη δυνατή διόρθωση.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effectLst/>
                <a:latin typeface="+mj-lt"/>
              </a:rPr>
              <a:t>Άδειες Χρήσης</a:t>
            </a:r>
            <a:endParaRPr lang="el-GR" dirty="0">
              <a:effectLst/>
              <a:latin typeface="+mj-lt"/>
            </a:endParaRPr>
          </a:p>
        </p:txBody>
      </p:sp>
      <p:sp>
        <p:nvSpPr>
          <p:cNvPr id="9" name="Subtitle 8"/>
          <p:cNvSpPr>
            <a:spLocks noGrp="1"/>
          </p:cNvSpPr>
          <p:nvPr>
            <p:ph idx="1"/>
          </p:nvPr>
        </p:nvSpPr>
        <p:spPr/>
        <p:txBody>
          <a:bodyPr>
            <a:normAutofit/>
          </a:bodyPr>
          <a:lstStyle/>
          <a:p>
            <a:pPr algn="l"/>
            <a:r>
              <a:rPr lang="el-GR" sz="2800" dirty="0" smtClean="0">
                <a:effectLst/>
                <a:latin typeface="+mj-lt"/>
              </a:rPr>
              <a:t>Το παρόν εκπαιδευτικό υλικό υπόκειται σε</a:t>
            </a:r>
            <a:r>
              <a:rPr lang="en-US" sz="2800" dirty="0" smtClean="0">
                <a:effectLst/>
                <a:latin typeface="+mj-lt"/>
              </a:rPr>
              <a:t> </a:t>
            </a:r>
            <a:r>
              <a:rPr lang="el-GR" sz="2800" dirty="0" smtClean="0">
                <a:effectLst/>
                <a:latin typeface="+mj-lt"/>
              </a:rPr>
              <a:t>άδειες χρήσης </a:t>
            </a:r>
            <a:r>
              <a:rPr lang="en-US" sz="2800" dirty="0" smtClean="0">
                <a:effectLst/>
                <a:latin typeface="+mj-lt"/>
              </a:rPr>
              <a:t>Creative Commons. </a:t>
            </a:r>
          </a:p>
          <a:p>
            <a:pPr algn="l"/>
            <a:r>
              <a:rPr lang="el-GR" sz="2800" dirty="0" smtClean="0">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947" y="4941168"/>
            <a:ext cx="1584561" cy="55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84" name="Group 112"/>
          <p:cNvGraphicFramePr>
            <a:graphicFrameLocks noGrp="1"/>
          </p:cNvGraphicFramePr>
          <p:nvPr/>
        </p:nvGraphicFramePr>
        <p:xfrm>
          <a:off x="827088" y="1508125"/>
          <a:ext cx="7343775" cy="3901440"/>
        </p:xfrm>
        <a:graphic>
          <a:graphicData uri="http://schemas.openxmlformats.org/drawingml/2006/table">
            <a:tbl>
              <a:tblPr/>
              <a:tblGrid>
                <a:gridCol w="7343775"/>
              </a:tblGrid>
              <a:tr h="401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600" b="1" i="0" u="none" strike="noStrike" cap="none" normalizeH="0" baseline="0" smtClean="0">
                          <a:ln>
                            <a:noFill/>
                          </a:ln>
                          <a:solidFill>
                            <a:schemeClr val="tx1"/>
                          </a:solidFill>
                          <a:effectLst/>
                          <a:latin typeface="Times New Roman" pitchFamily="18" charset="0"/>
                          <a:cs typeface="Times New Roman" pitchFamily="18" charset="0"/>
                        </a:rPr>
                        <a:t>Ενδείξεις Οφθαλμικών Διαταραχών</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Βλέφαρα κόκκινα και πρησμένα.</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Συχνό τρίψιμο των ματιών.</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Ευαισθησία στον φυσιολογικό φωτισμό.</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Παράπονα για πονοκεφάλους ή ζάλη.</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Κόκκινα μάτια.</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Στραβισμός.</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Παράπονα για διπλωπία.</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4" name="Group 48"/>
          <p:cNvGraphicFramePr>
            <a:graphicFrameLocks noGrp="1"/>
          </p:cNvGraphicFramePr>
          <p:nvPr/>
        </p:nvGraphicFramePr>
        <p:xfrm>
          <a:off x="827088" y="1238250"/>
          <a:ext cx="7343775" cy="4206240"/>
        </p:xfrm>
        <a:graphic>
          <a:graphicData uri="http://schemas.openxmlformats.org/drawingml/2006/table">
            <a:tbl>
              <a:tblPr/>
              <a:tblGrid>
                <a:gridCol w="7343775"/>
              </a:tblGrid>
              <a:tr h="401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600" b="1" i="0" u="none" strike="noStrike" cap="none" normalizeH="0" baseline="0" smtClean="0">
                          <a:ln>
                            <a:noFill/>
                          </a:ln>
                          <a:solidFill>
                            <a:schemeClr val="tx1"/>
                          </a:solidFill>
                          <a:effectLst/>
                          <a:latin typeface="Times New Roman" pitchFamily="18" charset="0"/>
                          <a:cs typeface="Times New Roman" pitchFamily="18" charset="0"/>
                        </a:rPr>
                        <a:t>Ενδείξεις Οφθαλμικών Διαταραχών</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Δυσκολία εστίασης σε μακρινά ή κινούμενα αντικείμενα.</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Δυσκολία όρασης αντικειμένων ορατών από άλλους με ευκολία.</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Δυσκολία διάκρισης χρωμάτων.</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Δυσκολία εκτίμησης αποστάσεων.</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Τέντωμα του κορμού και/ή της κεφαλής εμπρός. </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‘Φτωχή’ στατική και δυναμική ισορροπία.</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8" name="Group 48"/>
          <p:cNvGraphicFramePr>
            <a:graphicFrameLocks noGrp="1"/>
          </p:cNvGraphicFramePr>
          <p:nvPr/>
        </p:nvGraphicFramePr>
        <p:xfrm>
          <a:off x="827088" y="1185863"/>
          <a:ext cx="7343775" cy="4114800"/>
        </p:xfrm>
        <a:graphic>
          <a:graphicData uri="http://schemas.openxmlformats.org/drawingml/2006/table">
            <a:tbl>
              <a:tblPr/>
              <a:tblGrid>
                <a:gridCol w="7343775"/>
              </a:tblGrid>
              <a:tr h="401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600" b="1" i="0" u="none" strike="noStrike" cap="none" normalizeH="0" baseline="0" smtClean="0">
                          <a:ln>
                            <a:noFill/>
                          </a:ln>
                          <a:solidFill>
                            <a:schemeClr val="tx1"/>
                          </a:solidFill>
                          <a:effectLst/>
                          <a:latin typeface="Times New Roman" pitchFamily="18" charset="0"/>
                          <a:cs typeface="Times New Roman" pitchFamily="18" charset="0"/>
                        </a:rPr>
                        <a:t>Ενδείξεις Οφθαλμικών Διαταραχών</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Αποφυγή ανάβασης σε ψηλό σημείο (π.χ. στη δοκό ισορροπίας). </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Περπάτημα με προσοχή.</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Κατέβασμα ενός σκαλοπατιού τη φορά.</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Πέσιμο πάνω σε αντικείμενα που δεν βρίσκονται πάνω στην ευθεία του βλέμματος.</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Times New Roman" pitchFamily="18" charset="0"/>
                          <a:cs typeface="Times New Roman" pitchFamily="18" charset="0"/>
                        </a:rPr>
                        <a:t>Ελλιπής συντονισμός ματιού-χεριού και ματιού-ποδιού.</a:t>
                      </a:r>
                      <a:endParaRPr kumimoji="0" lang="el-GR" sz="26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sz="4000" dirty="0">
                <a:latin typeface="+mj-lt"/>
              </a:rPr>
              <a:t>Προσαρμογές Άσκησης</a:t>
            </a:r>
          </a:p>
        </p:txBody>
      </p:sp>
      <p:sp>
        <p:nvSpPr>
          <p:cNvPr id="20483" name="Rectangle 3"/>
          <p:cNvSpPr>
            <a:spLocks noGrp="1" noChangeArrowheads="1"/>
          </p:cNvSpPr>
          <p:nvPr>
            <p:ph type="body" idx="1"/>
          </p:nvPr>
        </p:nvSpPr>
        <p:spPr>
          <a:xfrm>
            <a:off x="900113" y="1628775"/>
            <a:ext cx="7138987" cy="4060825"/>
          </a:xfrm>
        </p:spPr>
        <p:txBody>
          <a:bodyPr/>
          <a:lstStyle/>
          <a:p>
            <a:pPr algn="just">
              <a:lnSpc>
                <a:spcPct val="80000"/>
              </a:lnSpc>
            </a:pPr>
            <a:r>
              <a:rPr lang="el-GR" sz="2800" dirty="0">
                <a:latin typeface="+mj-lt"/>
              </a:rPr>
              <a:t>Βελτίωση φυσικής κατάστασης με έντονες δραστηριότητες που επιστρατεύουν μεγάλες μυϊκές ομάδες. </a:t>
            </a:r>
          </a:p>
          <a:p>
            <a:pPr algn="just">
              <a:lnSpc>
                <a:spcPct val="80000"/>
              </a:lnSpc>
            </a:pPr>
            <a:r>
              <a:rPr lang="el-GR" sz="2800" dirty="0">
                <a:latin typeface="+mj-lt"/>
              </a:rPr>
              <a:t>Κιναισθητική καθοδήγηση του μαθητή από τα χέρια του γυμναστή ή από </a:t>
            </a:r>
            <a:r>
              <a:rPr lang="el-GR" sz="2800" dirty="0" err="1">
                <a:latin typeface="+mj-lt"/>
              </a:rPr>
              <a:t>συνασκούμενο</a:t>
            </a:r>
            <a:r>
              <a:rPr lang="el-GR" sz="2800" dirty="0">
                <a:latin typeface="+mj-lt"/>
              </a:rPr>
              <a:t>.</a:t>
            </a:r>
          </a:p>
          <a:p>
            <a:pPr algn="just">
              <a:lnSpc>
                <a:spcPct val="80000"/>
              </a:lnSpc>
            </a:pPr>
            <a:r>
              <a:rPr lang="el-GR" sz="2800" dirty="0">
                <a:latin typeface="+mj-lt"/>
              </a:rPr>
              <a:t>Ακριβείς προφορικές οδηγίες και χρησιμοποίηση σφυρίχτρας για να κινηθεί ή να σταματήσει ο ασκούμενος κατά την εκτέλεση δραστηριοτήτων.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sz="4000" dirty="0">
                <a:latin typeface="+mj-lt"/>
              </a:rPr>
              <a:t>Προσαρμογές Άσκησης</a:t>
            </a:r>
          </a:p>
        </p:txBody>
      </p:sp>
      <p:sp>
        <p:nvSpPr>
          <p:cNvPr id="21507" name="Rectangle 3"/>
          <p:cNvSpPr>
            <a:spLocks noGrp="1" noChangeArrowheads="1"/>
          </p:cNvSpPr>
          <p:nvPr>
            <p:ph type="body" idx="1"/>
          </p:nvPr>
        </p:nvSpPr>
        <p:spPr>
          <a:xfrm>
            <a:off x="900113" y="1628775"/>
            <a:ext cx="7138987" cy="2952750"/>
          </a:xfrm>
        </p:spPr>
        <p:txBody>
          <a:bodyPr/>
          <a:lstStyle/>
          <a:p>
            <a:pPr>
              <a:lnSpc>
                <a:spcPct val="80000"/>
              </a:lnSpc>
              <a:buFontTx/>
              <a:buNone/>
            </a:pPr>
            <a:r>
              <a:rPr lang="el-GR" sz="2800" b="1" dirty="0">
                <a:latin typeface="+mj-lt"/>
              </a:rPr>
              <a:t>	Εξοικείωση – ασφάλεια.</a:t>
            </a:r>
            <a:r>
              <a:rPr lang="el-GR" sz="2800" dirty="0">
                <a:latin typeface="+mj-lt"/>
              </a:rPr>
              <a:t> </a:t>
            </a:r>
          </a:p>
          <a:p>
            <a:pPr algn="just">
              <a:lnSpc>
                <a:spcPct val="80000"/>
              </a:lnSpc>
            </a:pPr>
            <a:r>
              <a:rPr lang="el-GR" sz="2800" dirty="0">
                <a:latin typeface="+mj-lt"/>
              </a:rPr>
              <a:t>Γνωριμία του μαθητή με το περιβάλλον άσκησης για να μάθει το σχήμα και την τοποθεσία των πραγμάτων γύρω του. </a:t>
            </a:r>
          </a:p>
          <a:p>
            <a:pPr algn="just">
              <a:lnSpc>
                <a:spcPct val="80000"/>
              </a:lnSpc>
            </a:pPr>
            <a:r>
              <a:rPr lang="el-GR" sz="2800" dirty="0">
                <a:latin typeface="+mj-lt"/>
              </a:rPr>
              <a:t>Διατήρηση καθαρού χώρου άσκησης από αντικείμενα.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sz="4000" dirty="0">
                <a:latin typeface="+mj-lt"/>
              </a:rPr>
              <a:t>Προσαρμογές Άσκησης</a:t>
            </a:r>
          </a:p>
        </p:txBody>
      </p:sp>
      <p:sp>
        <p:nvSpPr>
          <p:cNvPr id="32771" name="Rectangle 3"/>
          <p:cNvSpPr>
            <a:spLocks noGrp="1" noChangeArrowheads="1"/>
          </p:cNvSpPr>
          <p:nvPr>
            <p:ph type="body" idx="1"/>
          </p:nvPr>
        </p:nvSpPr>
        <p:spPr>
          <a:xfrm>
            <a:off x="900113" y="1628775"/>
            <a:ext cx="7138987" cy="2808288"/>
          </a:xfrm>
        </p:spPr>
        <p:txBody>
          <a:bodyPr/>
          <a:lstStyle/>
          <a:p>
            <a:pPr>
              <a:lnSpc>
                <a:spcPct val="80000"/>
              </a:lnSpc>
              <a:buFontTx/>
              <a:buNone/>
            </a:pPr>
            <a:r>
              <a:rPr lang="el-GR" sz="2800" b="1" dirty="0">
                <a:latin typeface="+mj-lt"/>
              </a:rPr>
              <a:t>	Εξοικείωση – ασφάλεια.</a:t>
            </a:r>
            <a:r>
              <a:rPr lang="el-GR" sz="2800" dirty="0">
                <a:latin typeface="+mj-lt"/>
              </a:rPr>
              <a:t> </a:t>
            </a:r>
          </a:p>
          <a:p>
            <a:pPr algn="just">
              <a:lnSpc>
                <a:spcPct val="80000"/>
              </a:lnSpc>
            </a:pPr>
            <a:r>
              <a:rPr lang="el-GR" sz="2800" dirty="0">
                <a:latin typeface="+mj-lt"/>
              </a:rPr>
              <a:t>Μέριμνα για τους μαθητές που φορούν γυαλιά για την αποφυγή τραυματισμών. </a:t>
            </a:r>
          </a:p>
          <a:p>
            <a:pPr algn="just">
              <a:lnSpc>
                <a:spcPct val="80000"/>
              </a:lnSpc>
            </a:pPr>
            <a:r>
              <a:rPr lang="el-GR" sz="2800" dirty="0">
                <a:latin typeface="+mj-lt"/>
              </a:rPr>
              <a:t>Καθορισμός συγκεκριμένων στόχων και σκοπών και παροχή δομής, ρουτίνας και σταθερότητας σε κάθε μάθημα.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sz="4000" dirty="0">
                <a:latin typeface="+mj-lt"/>
              </a:rPr>
              <a:t>Προσαρμογές Άσκησης</a:t>
            </a:r>
          </a:p>
        </p:txBody>
      </p:sp>
      <p:sp>
        <p:nvSpPr>
          <p:cNvPr id="22531" name="Rectangle 3"/>
          <p:cNvSpPr>
            <a:spLocks noGrp="1" noChangeArrowheads="1"/>
          </p:cNvSpPr>
          <p:nvPr>
            <p:ph type="body" idx="1"/>
          </p:nvPr>
        </p:nvSpPr>
        <p:spPr>
          <a:xfrm>
            <a:off x="1403350" y="1844675"/>
            <a:ext cx="6480175" cy="2592388"/>
          </a:xfrm>
        </p:spPr>
        <p:txBody>
          <a:bodyPr/>
          <a:lstStyle/>
          <a:p>
            <a:pPr algn="just">
              <a:lnSpc>
                <a:spcPct val="80000"/>
              </a:lnSpc>
            </a:pPr>
            <a:r>
              <a:rPr lang="el-GR" sz="2800" dirty="0">
                <a:latin typeface="+mj-lt"/>
              </a:rPr>
              <a:t>Ασκήσεις προσανατολισμού στο χώρο.</a:t>
            </a:r>
          </a:p>
          <a:p>
            <a:pPr algn="just">
              <a:lnSpc>
                <a:spcPct val="80000"/>
              </a:lnSpc>
            </a:pPr>
            <a:r>
              <a:rPr lang="el-GR" sz="2800" dirty="0">
                <a:latin typeface="+mj-lt"/>
              </a:rPr>
              <a:t>Ασκήσεις ισορροπίας.</a:t>
            </a:r>
          </a:p>
          <a:p>
            <a:pPr algn="just">
              <a:lnSpc>
                <a:spcPct val="80000"/>
              </a:lnSpc>
            </a:pPr>
            <a:r>
              <a:rPr lang="el-GR" sz="2800" dirty="0">
                <a:latin typeface="+mj-lt"/>
              </a:rPr>
              <a:t>Χρήση χορού – μουσικής. </a:t>
            </a:r>
          </a:p>
          <a:p>
            <a:pPr algn="just">
              <a:lnSpc>
                <a:spcPct val="80000"/>
              </a:lnSpc>
            </a:pPr>
            <a:r>
              <a:rPr lang="el-GR" sz="2800" dirty="0">
                <a:latin typeface="+mj-lt"/>
              </a:rPr>
              <a:t>Ενσωμάτωση και ψυχαγωγία του μαθητή με τους συμμαθητές του.</a:t>
            </a:r>
            <a:r>
              <a:rPr lang="el-GR" sz="2800" b="1" dirty="0">
                <a:latin typeface="+mj-lt"/>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sz="4000" dirty="0">
                <a:latin typeface="+mj-lt"/>
              </a:rPr>
              <a:t>Προσαρμογές Άσκησης</a:t>
            </a:r>
          </a:p>
        </p:txBody>
      </p:sp>
      <p:sp>
        <p:nvSpPr>
          <p:cNvPr id="23555" name="Rectangle 3"/>
          <p:cNvSpPr>
            <a:spLocks noGrp="1" noChangeArrowheads="1"/>
          </p:cNvSpPr>
          <p:nvPr>
            <p:ph type="body" idx="1"/>
          </p:nvPr>
        </p:nvSpPr>
        <p:spPr>
          <a:xfrm>
            <a:off x="1258888" y="1773238"/>
            <a:ext cx="6408737" cy="4465637"/>
          </a:xfrm>
        </p:spPr>
        <p:txBody>
          <a:bodyPr/>
          <a:lstStyle/>
          <a:p>
            <a:pPr algn="just">
              <a:buFontTx/>
              <a:buNone/>
            </a:pPr>
            <a:r>
              <a:rPr lang="el-GR" b="1" dirty="0">
                <a:latin typeface="+mj-lt"/>
              </a:rPr>
              <a:t>	</a:t>
            </a:r>
            <a:r>
              <a:rPr lang="el-GR" sz="2800" b="1" dirty="0">
                <a:latin typeface="+mj-lt"/>
              </a:rPr>
              <a:t>Προσαρμογή υλικού - βοηθητικά μέσα. </a:t>
            </a:r>
          </a:p>
          <a:p>
            <a:pPr algn="just"/>
            <a:r>
              <a:rPr lang="el-GR" sz="2800" dirty="0">
                <a:latin typeface="+mj-lt"/>
              </a:rPr>
              <a:t>Μπάλες πιο μαλακές και πιο έντονου χρώματος από τις κανονικές, με κουδουνάκι για να εντοπίζονται εύκολα. </a:t>
            </a:r>
          </a:p>
          <a:p>
            <a:pPr algn="just"/>
            <a:r>
              <a:rPr lang="el-GR" sz="2800" dirty="0">
                <a:latin typeface="+mj-lt"/>
              </a:rPr>
              <a:t>Σημείωση των διαστάσεων του γηπέδου με ζωηρά χρώματα και ύπαρξη έντονου φωτισμού.</a:t>
            </a:r>
            <a:r>
              <a:rPr lang="el-GR" dirty="0">
                <a:latin typeface="+mj-lt"/>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l-GR" sz="4000" dirty="0">
                <a:latin typeface="+mj-lt"/>
              </a:rPr>
              <a:t>Προσαρμογές Άσκησης</a:t>
            </a:r>
          </a:p>
        </p:txBody>
      </p:sp>
      <p:sp>
        <p:nvSpPr>
          <p:cNvPr id="24579" name="Rectangle 3"/>
          <p:cNvSpPr>
            <a:spLocks noGrp="1" noChangeArrowheads="1"/>
          </p:cNvSpPr>
          <p:nvPr>
            <p:ph type="body" idx="1"/>
          </p:nvPr>
        </p:nvSpPr>
        <p:spPr>
          <a:xfrm>
            <a:off x="684213" y="1773238"/>
            <a:ext cx="7488237" cy="4751387"/>
          </a:xfrm>
        </p:spPr>
        <p:txBody>
          <a:bodyPr/>
          <a:lstStyle/>
          <a:p>
            <a:pPr algn="just">
              <a:lnSpc>
                <a:spcPct val="80000"/>
              </a:lnSpc>
              <a:buFontTx/>
              <a:buNone/>
            </a:pPr>
            <a:r>
              <a:rPr lang="el-GR" sz="2000" b="1" dirty="0">
                <a:latin typeface="+mj-lt"/>
              </a:rPr>
              <a:t>	</a:t>
            </a:r>
            <a:r>
              <a:rPr lang="el-GR" sz="2600" b="1" dirty="0">
                <a:latin typeface="+mj-lt"/>
              </a:rPr>
              <a:t>Προσαρμογή υλικού - βοηθητικά μέσα (συνέχεια). </a:t>
            </a:r>
            <a:endParaRPr lang="el-GR" sz="2600" dirty="0">
              <a:latin typeface="+mj-lt"/>
            </a:endParaRPr>
          </a:p>
          <a:p>
            <a:pPr algn="just">
              <a:lnSpc>
                <a:spcPct val="80000"/>
              </a:lnSpc>
            </a:pPr>
            <a:r>
              <a:rPr lang="el-GR" sz="2600" dirty="0">
                <a:latin typeface="+mj-lt"/>
              </a:rPr>
              <a:t>Αντίθεση χρωμάτων μεταξύ των αντικειμένων που χρησιμοποιούνται και του χώρου προπόνησης. </a:t>
            </a:r>
          </a:p>
          <a:p>
            <a:pPr algn="just">
              <a:lnSpc>
                <a:spcPct val="80000"/>
              </a:lnSpc>
            </a:pPr>
            <a:r>
              <a:rPr lang="el-GR" sz="2600" dirty="0">
                <a:latin typeface="+mj-lt"/>
              </a:rPr>
              <a:t>Χρησιμοποίηση βοηθητικών μέσων όπως σφυρίχτρα, σχοινιά που τοποθετούνται κατά μήκος της διαδρομής και κουδουνάκια πριν τον τερματισμό.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sz="4000" dirty="0">
                <a:latin typeface="+mj-lt"/>
              </a:rPr>
              <a:t>Προσαρμογές Άσκησης</a:t>
            </a:r>
          </a:p>
        </p:txBody>
      </p:sp>
      <p:sp>
        <p:nvSpPr>
          <p:cNvPr id="33795" name="Rectangle 3"/>
          <p:cNvSpPr>
            <a:spLocks noGrp="1" noChangeArrowheads="1"/>
          </p:cNvSpPr>
          <p:nvPr>
            <p:ph type="body" idx="1"/>
          </p:nvPr>
        </p:nvSpPr>
        <p:spPr>
          <a:xfrm>
            <a:off x="684213" y="1773238"/>
            <a:ext cx="7488237" cy="4751387"/>
          </a:xfrm>
        </p:spPr>
        <p:txBody>
          <a:bodyPr/>
          <a:lstStyle/>
          <a:p>
            <a:pPr algn="just">
              <a:lnSpc>
                <a:spcPct val="80000"/>
              </a:lnSpc>
              <a:buFontTx/>
              <a:buNone/>
            </a:pPr>
            <a:r>
              <a:rPr lang="el-GR" sz="2000" b="1" dirty="0">
                <a:latin typeface="+mj-lt"/>
              </a:rPr>
              <a:t>	</a:t>
            </a:r>
            <a:r>
              <a:rPr lang="el-GR" sz="2600" b="1" dirty="0">
                <a:latin typeface="+mj-lt"/>
              </a:rPr>
              <a:t>Προσαρμογή υλικού - βοηθητικά μέσα (συνέχεια). </a:t>
            </a:r>
            <a:endParaRPr lang="el-GR" sz="2600" dirty="0">
              <a:latin typeface="+mj-lt"/>
            </a:endParaRPr>
          </a:p>
          <a:p>
            <a:pPr algn="just">
              <a:lnSpc>
                <a:spcPct val="80000"/>
              </a:lnSpc>
            </a:pPr>
            <a:r>
              <a:rPr lang="el-GR" sz="2600" dirty="0">
                <a:latin typeface="+mj-lt"/>
              </a:rPr>
              <a:t>Επιλογή ασκήσεων που βοηθούν στην αντίληψη της μορφής, του μεγέθους και του σχήματος των αντικειμένων και της υφής διαφορετικών επιφανειών.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Χρηματοδότηση</a:t>
            </a:r>
            <a:endParaRPr lang="el-GR" dirty="0">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effectLst/>
                <a:latin typeface="+mj-lt"/>
              </a:rPr>
              <a:t>Το παρόν εκπαιδευτικό υλικό έχει αναπτυχθεί στα πλαίσια του εκπαιδευτικού έργου του διδάσκοντα.</a:t>
            </a:r>
            <a:endParaRPr lang="en-US" sz="2400" dirty="0" smtClean="0">
              <a:effectLst/>
              <a:latin typeface="+mj-lt"/>
            </a:endParaRPr>
          </a:p>
          <a:p>
            <a:r>
              <a:rPr lang="el-GR" sz="2400" dirty="0" smtClean="0">
                <a:effectLst/>
                <a:latin typeface="+mj-lt"/>
              </a:rPr>
              <a:t>Το έργο «</a:t>
            </a:r>
            <a:r>
              <a:rPr lang="el-GR" sz="2400" b="1" dirty="0" smtClean="0">
                <a:effectLst/>
                <a:latin typeface="+mj-lt"/>
              </a:rPr>
              <a:t>Ανοικτά Ακαδημαϊκά Μαθήματα Πανεπιστημίου Θεσσαλίας</a:t>
            </a:r>
            <a:r>
              <a:rPr lang="el-GR" sz="2400" dirty="0" smtClean="0">
                <a:effectLst/>
                <a:latin typeface="+mj-lt"/>
              </a:rPr>
              <a:t>» έχει χρηματοδοτήσει μόνο τη αναδιαμόρφωση του εκπαιδευτικού υλικού. </a:t>
            </a:r>
          </a:p>
          <a:p>
            <a:r>
              <a:rPr lang="el-GR" sz="2400" dirty="0" smtClean="0">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l-GR" dirty="0">
                <a:latin typeface="+mj-lt"/>
              </a:rPr>
              <a:t>Βιβλιογραφία</a:t>
            </a:r>
          </a:p>
        </p:txBody>
      </p:sp>
      <p:sp>
        <p:nvSpPr>
          <p:cNvPr id="26627" name="Rectangle 3"/>
          <p:cNvSpPr>
            <a:spLocks noGrp="1" noChangeArrowheads="1"/>
          </p:cNvSpPr>
          <p:nvPr>
            <p:ph type="body" idx="1"/>
          </p:nvPr>
        </p:nvSpPr>
        <p:spPr>
          <a:xfrm>
            <a:off x="468313" y="1844675"/>
            <a:ext cx="7786687" cy="4525963"/>
          </a:xfrm>
        </p:spPr>
        <p:txBody>
          <a:bodyPr/>
          <a:lstStyle/>
          <a:p>
            <a:pPr algn="just"/>
            <a:r>
              <a:rPr lang="el-GR" sz="2800" dirty="0" err="1">
                <a:latin typeface="+mj-lt"/>
              </a:rPr>
              <a:t>Κοκαρίδας</a:t>
            </a:r>
            <a:r>
              <a:rPr lang="el-GR" sz="2800" dirty="0">
                <a:latin typeface="+mj-lt"/>
              </a:rPr>
              <a:t>, Δ. (2010). Άσκηση και αναπηρία: εξατομίκευση, προσαρμογές και προοπτικές ένταξης. Θεσσαλονίκη: Εκδόσεις Χριστοδουλίδη. </a:t>
            </a:r>
          </a:p>
          <a:p>
            <a:pPr algn="just"/>
            <a:r>
              <a:rPr lang="el-GR" sz="2800" dirty="0" err="1">
                <a:latin typeface="+mj-lt"/>
              </a:rPr>
              <a:t>Κοκαρίδας</a:t>
            </a:r>
            <a:r>
              <a:rPr lang="el-GR" sz="2800" dirty="0">
                <a:latin typeface="+mj-lt"/>
              </a:rPr>
              <a:t>, Δ. (2005). </a:t>
            </a:r>
            <a:r>
              <a:rPr lang="el-GR" sz="2800" i="1" dirty="0">
                <a:latin typeface="+mj-lt"/>
              </a:rPr>
              <a:t>Φυσική αγωγή για μαθητές με ειδικές ανάγκες σε κανονικά σχολεία.</a:t>
            </a:r>
            <a:r>
              <a:rPr lang="el-GR" sz="2800" dirty="0">
                <a:latin typeface="+mj-lt"/>
              </a:rPr>
              <a:t> Θεσσαλονίκη: Εκδόσεις Χριστοδουλίδη (</a:t>
            </a:r>
            <a:r>
              <a:rPr lang="el-GR" sz="2800" dirty="0" err="1">
                <a:latin typeface="+mj-lt"/>
              </a:rPr>
              <a:t>κεφ</a:t>
            </a:r>
            <a:r>
              <a:rPr lang="el-GR" sz="2800" dirty="0">
                <a:latin typeface="+mj-lt"/>
              </a:rPr>
              <a:t> 5, σελ. 41 - 52).</a:t>
            </a:r>
          </a:p>
          <a:p>
            <a:endParaRPr lang="el-GR" sz="28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effectLst/>
                <a:latin typeface="+mj-lt"/>
              </a:rPr>
              <a:t>Τέλος Ενότητας</a:t>
            </a:r>
            <a:endParaRPr lang="el-GR" dirty="0">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5826670"/>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Σκοποί  ενότητας</a:t>
            </a:r>
            <a:endParaRPr lang="el-GR" dirty="0">
              <a:effectLst/>
              <a:latin typeface="+mj-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effectLst/>
                <a:latin typeface="+mj-lt"/>
              </a:rPr>
              <a:t>Να παρουσιάσει </a:t>
            </a:r>
            <a:r>
              <a:rPr lang="el-GR" dirty="0" smtClean="0">
                <a:latin typeface="+mj-lt"/>
              </a:rPr>
              <a:t>τις βασικές διαταραχές αισθητηρίων που αφορούν την </a:t>
            </a:r>
            <a:r>
              <a:rPr lang="el-GR" dirty="0" smtClean="0"/>
              <a:t>βαρηκοΐα – κώφωση και την αμβλυωπία – τύφλωση.</a:t>
            </a:r>
            <a:endParaRPr lang="el-GR" dirty="0">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Περιεχόμενα ενότητας</a:t>
            </a:r>
            <a:endParaRPr lang="el-GR" dirty="0">
              <a:effectLst/>
              <a:latin typeface="+mj-lt"/>
            </a:endParaRPr>
          </a:p>
        </p:txBody>
      </p:sp>
      <p:sp>
        <p:nvSpPr>
          <p:cNvPr id="3" name="Content Placeholder 2"/>
          <p:cNvSpPr>
            <a:spLocks noGrp="1"/>
          </p:cNvSpPr>
          <p:nvPr>
            <p:ph idx="1"/>
          </p:nvPr>
        </p:nvSpPr>
        <p:spPr>
          <a:xfrm>
            <a:off x="457200" y="1714488"/>
            <a:ext cx="7829576" cy="4411675"/>
          </a:xfrm>
        </p:spPr>
        <p:txBody>
          <a:bodyPr>
            <a:normAutofit/>
          </a:bodyPr>
          <a:lstStyle/>
          <a:p>
            <a:pPr algn="just"/>
            <a:r>
              <a:rPr lang="el-GR" sz="2800" dirty="0" smtClean="0">
                <a:effectLst/>
                <a:latin typeface="+mj-lt"/>
              </a:rPr>
              <a:t>Ορισμοί </a:t>
            </a:r>
            <a:r>
              <a:rPr lang="el-GR" sz="2800" dirty="0" smtClean="0"/>
              <a:t>βαρηκοΐας – κώφωσης, σημεία ένδειξης, προσαρμογές άσκησης.</a:t>
            </a:r>
          </a:p>
          <a:p>
            <a:pPr algn="just"/>
            <a:r>
              <a:rPr lang="el-GR" sz="2800" dirty="0" smtClean="0">
                <a:effectLst/>
                <a:latin typeface="+mj-lt"/>
              </a:rPr>
              <a:t>Ορισμοί αμβλυωπίας – τύφλωσης, ενδείξεις οφθαλμικών διαταραχών, προσαρμογές άσκησης.</a:t>
            </a:r>
            <a:endParaRPr lang="el-GR" sz="2800" dirty="0">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l-GR" sz="4000" dirty="0">
                <a:latin typeface="+mj-lt"/>
              </a:rPr>
              <a:t>Αισθητηριακές Διαταραχές</a:t>
            </a:r>
          </a:p>
        </p:txBody>
      </p:sp>
      <p:sp>
        <p:nvSpPr>
          <p:cNvPr id="3077" name="Rectangle 5"/>
          <p:cNvSpPr>
            <a:spLocks noGrp="1" noChangeArrowheads="1"/>
          </p:cNvSpPr>
          <p:nvPr>
            <p:ph type="body" idx="1"/>
          </p:nvPr>
        </p:nvSpPr>
        <p:spPr>
          <a:xfrm>
            <a:off x="900113" y="1916113"/>
            <a:ext cx="7283450" cy="3457575"/>
          </a:xfrm>
        </p:spPr>
        <p:txBody>
          <a:bodyPr/>
          <a:lstStyle/>
          <a:p>
            <a:pPr algn="just"/>
            <a:r>
              <a:rPr lang="el-GR" sz="2800" dirty="0">
                <a:latin typeface="+mj-lt"/>
              </a:rPr>
              <a:t>Διαταραχές κατά τις οποίες οι αισθητήριοι υποδοχείς αδυνατούν να μεταβιβάσουν ή να ερμηνεύσουν ερεθίσματα, επηρεάζοντας έτσι αρνητικά την εκπαιδευτική απόδοση. </a:t>
            </a:r>
          </a:p>
          <a:p>
            <a:pPr algn="just"/>
            <a:r>
              <a:rPr lang="el-GR" sz="2800" dirty="0">
                <a:latin typeface="+mj-lt"/>
              </a:rPr>
              <a:t>Οι κυριότερες διαταραχές αισθητηρίων είναι η κώφωση/βαρηκοΐα και η τύφλωση/ αμβλυωπία.</a:t>
            </a:r>
            <a:r>
              <a:rPr lang="el-GR" dirty="0">
                <a:latin typeface="+mj-l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0825" y="260350"/>
            <a:ext cx="8229600" cy="1143000"/>
          </a:xfrm>
        </p:spPr>
        <p:txBody>
          <a:bodyPr/>
          <a:lstStyle/>
          <a:p>
            <a:r>
              <a:rPr lang="el-GR" sz="4000" dirty="0">
                <a:latin typeface="+mj-lt"/>
              </a:rPr>
              <a:t>Ορισμοί Βαρηκοΐας - Κώφωσης</a:t>
            </a:r>
          </a:p>
        </p:txBody>
      </p:sp>
      <p:sp>
        <p:nvSpPr>
          <p:cNvPr id="5123" name="Rectangle 3"/>
          <p:cNvSpPr>
            <a:spLocks noGrp="1" noChangeArrowheads="1"/>
          </p:cNvSpPr>
          <p:nvPr>
            <p:ph type="body" idx="1"/>
          </p:nvPr>
        </p:nvSpPr>
        <p:spPr>
          <a:xfrm>
            <a:off x="1258888" y="2060575"/>
            <a:ext cx="5905500" cy="3413125"/>
          </a:xfrm>
        </p:spPr>
        <p:txBody>
          <a:bodyPr/>
          <a:lstStyle/>
          <a:p>
            <a:pPr algn="just"/>
            <a:r>
              <a:rPr lang="el-GR" sz="2800" b="1" dirty="0">
                <a:latin typeface="+mj-lt"/>
              </a:rPr>
              <a:t>Βαρηκοΐα:</a:t>
            </a:r>
            <a:r>
              <a:rPr lang="el-GR" sz="2800" dirty="0">
                <a:latin typeface="+mj-lt"/>
              </a:rPr>
              <a:t> Μείωση της ακουστικής οξύτητας.</a:t>
            </a:r>
          </a:p>
          <a:p>
            <a:pPr algn="just"/>
            <a:r>
              <a:rPr lang="el-GR" sz="2800" b="1" dirty="0">
                <a:latin typeface="+mj-lt"/>
              </a:rPr>
              <a:t>Κώφωση:</a:t>
            </a:r>
            <a:r>
              <a:rPr lang="el-GR" sz="2800" dirty="0">
                <a:latin typeface="+mj-lt"/>
              </a:rPr>
              <a:t> Πλήρης απώλεια της ακουστικής ικανότητας, αδυναμία επεξεργασίας πληροφοριών ακουστικά, με ή χωρίς την χρήση βοηθητικών μέσων.</a:t>
            </a:r>
            <a:endParaRPr lang="el-GR" sz="2800" b="1"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79" name="Group 131"/>
          <p:cNvGraphicFramePr>
            <a:graphicFrameLocks noGrp="1"/>
          </p:cNvGraphicFramePr>
          <p:nvPr/>
        </p:nvGraphicFramePr>
        <p:xfrm>
          <a:off x="468313" y="333375"/>
          <a:ext cx="8064500" cy="6323267"/>
        </p:xfrm>
        <a:graphic>
          <a:graphicData uri="http://schemas.openxmlformats.org/drawingml/2006/table">
            <a:tbl>
              <a:tblPr/>
              <a:tblGrid>
                <a:gridCol w="2473325"/>
                <a:gridCol w="5591175"/>
              </a:tblGrid>
              <a:tr h="6429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Arial" charset="0"/>
                          <a:cs typeface="Times New Roman" pitchFamily="18" charset="0"/>
                        </a:rPr>
                        <a:t>Σημεία Ένδειξης Βαρηκοΐας – Κώφωσης</a:t>
                      </a: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l-GR"/>
                    </a:p>
                  </a:txBody>
                  <a:tcPr/>
                </a:tc>
              </a:tr>
              <a:tr h="2840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Arial" charset="0"/>
                          <a:cs typeface="Times New Roman" pitchFamily="18" charset="0"/>
                        </a:rPr>
                        <a:t>Κίνηση</a:t>
                      </a:r>
                      <a:endParaRPr kumimoji="0" lang="el-GR" sz="2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754063"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0000"/>
                          </a:solidFill>
                          <a:effectLst/>
                          <a:latin typeface="Times New Roman" pitchFamily="18" charset="0"/>
                        </a:rPr>
                        <a:t>Μεγαλύτερος απαιτούμενος χρόνος για την κατανόηση μίας άσκησης και την κινητική αντίδραση του μαθητή. </a:t>
                      </a:r>
                    </a:p>
                    <a:p>
                      <a:pPr marL="0" marR="0" lvl="0" indent="754063"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0000"/>
                          </a:solidFill>
                          <a:effectLst/>
                          <a:latin typeface="Arial" charset="0"/>
                          <a:cs typeface="Times New Roman" pitchFamily="18" charset="0"/>
                        </a:rPr>
                        <a:t>Μειωμένη ικανότητα στατικής και δυναμικής ισορροπίας. </a:t>
                      </a:r>
                      <a:endParaRPr kumimoji="0" lang="el-GR" sz="2200" b="0" i="0" u="none" strike="noStrike" cap="none" normalizeH="0" baseline="0" smtClean="0">
                        <a:ln>
                          <a:noFill/>
                        </a:ln>
                        <a:solidFill>
                          <a:srgbClr val="000000"/>
                        </a:solidFill>
                        <a:effectLst/>
                        <a:latin typeface="Arial" charset="0"/>
                      </a:endParaRPr>
                    </a:p>
                    <a:p>
                      <a:pPr marL="0" marR="0" lvl="0" indent="754063"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0000"/>
                          </a:solidFill>
                          <a:effectLst/>
                          <a:latin typeface="Times New Roman" pitchFamily="18" charset="0"/>
                        </a:rPr>
                        <a:t>Ύπαρξη ιλίγγου. </a:t>
                      </a:r>
                    </a:p>
                    <a:p>
                      <a:pPr marL="0" marR="0" lvl="0" indent="754063"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0000"/>
                          </a:solidFill>
                          <a:effectLst/>
                          <a:latin typeface="Times New Roman" pitchFamily="18" charset="0"/>
                        </a:rPr>
                        <a:t>Εμφανής μίμηση στο παιχνίδι. </a:t>
                      </a:r>
                    </a:p>
                    <a:p>
                      <a:pPr marL="0" marR="0" lvl="0" indent="754063" algn="l" defTabSz="914400" rtl="0" eaLnBrk="1" fontAlgn="base" latinLnBrk="0" hangingPunct="1">
                        <a:lnSpc>
                          <a:spcPct val="100000"/>
                        </a:lnSpc>
                        <a:spcBef>
                          <a:spcPct val="20000"/>
                        </a:spcBef>
                        <a:spcAft>
                          <a:spcPct val="0"/>
                        </a:spcAft>
                        <a:buClrTx/>
                        <a:buSzTx/>
                        <a:buFontTx/>
                        <a:buNone/>
                        <a:tabLst/>
                      </a:pPr>
                      <a:endParaRPr kumimoji="0" lang="el-GR" sz="22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2638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Arial" charset="0"/>
                          <a:cs typeface="Times New Roman" pitchFamily="18" charset="0"/>
                        </a:rPr>
                        <a:t>Ομιλία</a:t>
                      </a:r>
                      <a:endParaRPr kumimoji="0" lang="el-GR" sz="24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0000"/>
                          </a:solidFill>
                          <a:effectLst/>
                          <a:latin typeface="Times New Roman" pitchFamily="18" charset="0"/>
                          <a:cs typeface="Times New Roman" pitchFamily="18" charset="0"/>
                        </a:rPr>
                        <a:t>Καθυστέρηση ομιλίας και διαταραχές ομιλίας. </a:t>
                      </a:r>
                      <a:endParaRPr kumimoji="0" lang="el-GR" sz="2200" b="0" i="0" u="none" strike="noStrike" cap="none" normalizeH="0" baseline="0" smtClean="0">
                        <a:ln>
                          <a:noFill/>
                        </a:ln>
                        <a:solidFill>
                          <a:srgbClr val="0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0000"/>
                          </a:solidFill>
                          <a:effectLst/>
                          <a:latin typeface="Times New Roman" pitchFamily="18" charset="0"/>
                        </a:rPr>
                        <a:t>Μονότονη ή μη καθαρή ομιλία.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0000"/>
                          </a:solidFill>
                          <a:effectLst/>
                          <a:latin typeface="Times New Roman" pitchFamily="18" charset="0"/>
                        </a:rPr>
                        <a:t>Ομιλία με δυνατή, τσιριχτή φωνή.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0000"/>
                          </a:solidFill>
                          <a:effectLst/>
                          <a:latin typeface="Times New Roman" pitchFamily="18" charset="0"/>
                        </a:rPr>
                        <a:t>Λιγότερο γέλιο.</a:t>
                      </a:r>
                      <a:r>
                        <a:rPr kumimoji="0" lang="el-GR" sz="2200" b="0" i="0" u="none" strike="noStrike" cap="none" normalizeH="0" baseline="0" smtClean="0">
                          <a:ln>
                            <a:noFill/>
                          </a:ln>
                          <a:solidFill>
                            <a:schemeClr val="tx1"/>
                          </a:solidFill>
                          <a:effectLst/>
                          <a:latin typeface="Times New Roman" pitchFamily="18" charset="0"/>
                        </a:rPr>
                        <a:t> </a:t>
                      </a:r>
                      <a:endParaRPr kumimoji="0" lang="el-GR" sz="2200" b="0" i="0" u="none" strike="noStrike" cap="none" normalizeH="0" baseline="0" smtClean="0">
                        <a:ln>
                          <a:noFill/>
                        </a:ln>
                        <a:solidFill>
                          <a:srgbClr val="0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l-GR" sz="2200" b="0" i="0" u="none" strike="noStrike" cap="none" normalizeH="0" baseline="0" smtClean="0">
                        <a:ln>
                          <a:noFill/>
                        </a:ln>
                        <a:solidFill>
                          <a:srgbClr val="000000"/>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69" name="Group 97"/>
          <p:cNvGraphicFramePr>
            <a:graphicFrameLocks noGrp="1"/>
          </p:cNvGraphicFramePr>
          <p:nvPr/>
        </p:nvGraphicFramePr>
        <p:xfrm>
          <a:off x="468313" y="260350"/>
          <a:ext cx="8135937" cy="6710045"/>
        </p:xfrm>
        <a:graphic>
          <a:graphicData uri="http://schemas.openxmlformats.org/drawingml/2006/table">
            <a:tbl>
              <a:tblPr/>
              <a:tblGrid>
                <a:gridCol w="2495550"/>
                <a:gridCol w="5640387"/>
              </a:tblGrid>
              <a:tr h="5270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imes New Roman" pitchFamily="18" charset="0"/>
                          <a:cs typeface="Times New Roman" pitchFamily="18" charset="0"/>
                        </a:rPr>
                        <a:t>Σημεία Ένδειξης Βαρηκοΐας – Κώφωσης</a:t>
                      </a:r>
                      <a:endParaRPr kumimoji="0" lang="el-GR"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l-GR"/>
                    </a:p>
                  </a:txBody>
                  <a:tcPr/>
                </a:tc>
              </a:tr>
              <a:tr h="2176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chemeClr val="tx1"/>
                          </a:solidFill>
                          <a:effectLst/>
                          <a:latin typeface="Arial" charset="0"/>
                          <a:cs typeface="Times New Roman" pitchFamily="18" charset="0"/>
                        </a:rPr>
                        <a:t>Ακοή και κατανόηση λόγου</a:t>
                      </a:r>
                      <a:endParaRPr kumimoji="0" lang="el-GR" sz="22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Γενική αδιαφορία στους ήχους. Έλλειψη έκφρασης και απάθεια.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Έλλειψη αντίδρασης σε λέξεις που ειπώθηκαν.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Αίτηση επανάληψης των προτάσεων.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Τέντωμα του σώματος εμπρός προς την πηγή του ήχου.</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64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chemeClr val="tx1"/>
                          </a:solidFill>
                          <a:effectLst/>
                          <a:latin typeface="Arial" charset="0"/>
                          <a:cs typeface="Times New Roman" pitchFamily="18" charset="0"/>
                        </a:rPr>
                        <a:t>Οπτική προσοχή</a:t>
                      </a:r>
                      <a:endParaRPr kumimoji="0" lang="el-GR" sz="22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Εξαιρετική οπτική προσοχή.</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Εγρήγορση σε χειρονομίες και κίνηση.</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Έντονες χειρονομίες.</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70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chemeClr val="tx1"/>
                          </a:solidFill>
                          <a:effectLst/>
                          <a:latin typeface="Arial" charset="0"/>
                          <a:cs typeface="Times New Roman" pitchFamily="18" charset="0"/>
                        </a:rPr>
                        <a:t>Σχολική επίδοση</a:t>
                      </a:r>
                      <a:endParaRPr kumimoji="0" lang="el-GR" sz="2200" b="0" i="0" u="none" strike="noStrike" cap="none" normalizeH="0" baseline="0" smtClean="0">
                        <a:ln>
                          <a:noFill/>
                        </a:ln>
                        <a:solidFill>
                          <a:schemeClr val="tx1"/>
                        </a:solidFill>
                        <a:effectLst/>
                        <a:latin typeface="Arial" charset="0"/>
                      </a:endParaRPr>
                    </a:p>
                  </a:txBody>
                  <a:tcPr anchor="ctr" horzOverflow="overflow">
                    <a:lnL w="254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Φτωχή αντίληψη εννοιών και φτωχή σκέψη που περιορίζεται σε πρακτικές έννοιες.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cs typeface="Times New Roman" pitchFamily="18" charset="0"/>
                        </a:rPr>
                        <a:t>Σχολική αποτυχία, με δυσκολία στην αναπαράσταση εικόνων, τις αριθμητικές πράξεις, την ανάγνωση, την γραμματική, το συντακτικό.</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960</Words>
  <Application>Microsoft Office PowerPoint</Application>
  <PresentationFormat>Προβολή στην οθόνη (4:3)</PresentationFormat>
  <Paragraphs>160</Paragraphs>
  <Slides>31</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Αισθητηριακές Διαταραχές</vt:lpstr>
      <vt:lpstr>Ορισμοί Βαρηκοΐας - Κώφωσης</vt:lpstr>
      <vt:lpstr>Διαφάνεια 8</vt:lpstr>
      <vt:lpstr>Διαφάνεια 9</vt:lpstr>
      <vt:lpstr>Διαφάνεια 10</vt:lpstr>
      <vt:lpstr>Βασικός Κανόνας</vt:lpstr>
      <vt:lpstr>Προσαρμογές Άσκησης</vt:lpstr>
      <vt:lpstr>Προσαρμογές Άσκησης</vt:lpstr>
      <vt:lpstr>Προσαρμογές Άσκησης</vt:lpstr>
      <vt:lpstr>Προσαρμογές Άσκησης</vt:lpstr>
      <vt:lpstr>Προσαρμογές Άσκησης</vt:lpstr>
      <vt:lpstr>Προσαρμογές Άσκησης</vt:lpstr>
      <vt:lpstr>Προσαρμογές Άσκησης</vt:lpstr>
      <vt:lpstr>Ορισμοί Αμβλυωπίας - Τύφλωσης</vt:lpstr>
      <vt:lpstr>Διαφάνεια 20</vt:lpstr>
      <vt:lpstr>Διαφάνεια 21</vt:lpstr>
      <vt:lpstr>Διαφάνεια 22</vt:lpstr>
      <vt:lpstr>Προσαρμογές Άσκησης</vt:lpstr>
      <vt:lpstr>Προσαρμογές Άσκησης</vt:lpstr>
      <vt:lpstr>Προσαρμογές Άσκησης</vt:lpstr>
      <vt:lpstr>Προσαρμογές Άσκησης</vt:lpstr>
      <vt:lpstr>Προσαρμογές Άσκησης</vt:lpstr>
      <vt:lpstr>Προσαρμογές Άσκησης</vt:lpstr>
      <vt:lpstr>Προσαρμογές Άσκησης</vt:lpstr>
      <vt:lpstr>Βιβλιογραφία</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199</cp:revision>
  <dcterms:created xsi:type="dcterms:W3CDTF">2012-09-06T09:03:05Z</dcterms:created>
  <dcterms:modified xsi:type="dcterms:W3CDTF">2015-08-19T07:27:14Z</dcterms:modified>
</cp:coreProperties>
</file>