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5" r:id="rId3"/>
    <p:sldId id="276" r:id="rId4"/>
    <p:sldId id="277" r:id="rId5"/>
    <p:sldId id="278" r:id="rId6"/>
    <p:sldId id="329" r:id="rId7"/>
    <p:sldId id="330" r:id="rId8"/>
    <p:sldId id="334" r:id="rId9"/>
    <p:sldId id="335" r:id="rId10"/>
    <p:sldId id="336" r:id="rId11"/>
    <p:sldId id="337" r:id="rId12"/>
    <p:sldId id="338" r:id="rId13"/>
    <p:sldId id="340" r:id="rId14"/>
    <p:sldId id="341" r:id="rId15"/>
    <p:sldId id="348" r:id="rId16"/>
    <p:sldId id="349" r:id="rId17"/>
    <p:sldId id="350" r:id="rId18"/>
    <p:sldId id="351" r:id="rId19"/>
    <p:sldId id="352" r:id="rId20"/>
    <p:sldId id="354" r:id="rId21"/>
    <p:sldId id="359" r:id="rId22"/>
    <p:sldId id="360" r:id="rId23"/>
    <p:sldId id="361" r:id="rId24"/>
    <p:sldId id="362" r:id="rId25"/>
    <p:sldId id="363" r:id="rId26"/>
    <p:sldId id="389" r:id="rId27"/>
    <p:sldId id="390" r:id="rId28"/>
    <p:sldId id="401" r:id="rId29"/>
    <p:sldId id="402" r:id="rId30"/>
    <p:sldId id="404" r:id="rId31"/>
    <p:sldId id="405" r:id="rId32"/>
    <p:sldId id="409" r:id="rId33"/>
    <p:sldId id="328" r:id="rId34"/>
    <p:sldId id="274"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7" autoAdjust="0"/>
    <p:restoredTop sz="94265" autoAdjust="0"/>
  </p:normalViewPr>
  <p:slideViewPr>
    <p:cSldViewPr>
      <p:cViewPr>
        <p:scale>
          <a:sx n="80" d="100"/>
          <a:sy n="80" d="100"/>
        </p:scale>
        <p:origin x="-840" y="156"/>
      </p:cViewPr>
      <p:guideLst>
        <p:guide orient="horz" pos="2160"/>
        <p:guide pos="2880"/>
      </p:guideLst>
    </p:cSldViewPr>
  </p:slideViewPr>
  <p:outlineViewPr>
    <p:cViewPr>
      <p:scale>
        <a:sx n="33" d="100"/>
        <a:sy n="33" d="100"/>
      </p:scale>
      <p:origin x="0" y="117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a:ln/>
        </p:spPr>
      </p:sp>
      <p:sp>
        <p:nvSpPr>
          <p:cNvPr id="65539" name="2 - Θέση σημειώσεων"/>
          <p:cNvSpPr>
            <a:spLocks noGrp="1"/>
          </p:cNvSpPr>
          <p:nvPr>
            <p:ph type="body" idx="1"/>
          </p:nvPr>
        </p:nvSpPr>
        <p:spPr>
          <a:noFill/>
        </p:spPr>
        <p:txBody>
          <a:bodyPr/>
          <a:lstStyle/>
          <a:p>
            <a:endParaRPr lang="el-GR" smtClean="0"/>
          </a:p>
        </p:txBody>
      </p:sp>
      <p:sp>
        <p:nvSpPr>
          <p:cNvPr id="65540" name="3 - Θέση αριθμού διαφάνειας"/>
          <p:cNvSpPr>
            <a:spLocks noGrp="1"/>
          </p:cNvSpPr>
          <p:nvPr>
            <p:ph type="sldNum" sz="quarter" idx="5"/>
          </p:nvPr>
        </p:nvSpPr>
        <p:spPr>
          <a:noFill/>
          <a:ln>
            <a:miter lim="800000"/>
            <a:headEnd/>
            <a:tailEnd/>
          </a:ln>
        </p:spPr>
        <p:txBody>
          <a:bodyPr/>
          <a:lstStyle/>
          <a:p>
            <a:fld id="{2CD87826-197E-4062-9581-C7C051E12F98}" type="slidenum">
              <a:rPr lang="el-GR" smtClean="0"/>
              <a:pPr/>
              <a:t>6</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p:cNvSpPr>
          <p:nvPr>
            <p:ph type="sldImg"/>
          </p:nvPr>
        </p:nvSpPr>
        <p:spPr>
          <a:ln/>
        </p:spPr>
      </p:sp>
      <p:sp>
        <p:nvSpPr>
          <p:cNvPr id="31746" name="Θέση σημειώσεων 2"/>
          <p:cNvSpPr>
            <a:spLocks noGrp="1"/>
          </p:cNvSpPr>
          <p:nvPr>
            <p:ph type="body" idx="1"/>
          </p:nvPr>
        </p:nvSpPr>
        <p:spPr>
          <a:noFill/>
        </p:spPr>
        <p:txBody>
          <a:bodyPr/>
          <a:lstStyle/>
          <a:p>
            <a:endParaRPr lang="el-GR" smtClean="0"/>
          </a:p>
        </p:txBody>
      </p:sp>
      <p:sp>
        <p:nvSpPr>
          <p:cNvPr id="31747" name="Θέση αριθμού διαφάνειας 3"/>
          <p:cNvSpPr>
            <a:spLocks noGrp="1"/>
          </p:cNvSpPr>
          <p:nvPr>
            <p:ph type="sldNum" sz="quarter" idx="5"/>
          </p:nvPr>
        </p:nvSpPr>
        <p:spPr>
          <a:noFill/>
          <a:ln>
            <a:miter lim="800000"/>
            <a:headEnd/>
            <a:tailEnd/>
          </a:ln>
        </p:spPr>
        <p:txBody>
          <a:bodyPr/>
          <a:lstStyle/>
          <a:p>
            <a:fld id="{2F550C21-A320-4A00-ACD1-D0EA8B0551E2}" type="slidenum">
              <a:rPr lang="el-GR" smtClean="0"/>
              <a:pPr/>
              <a:t>21</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solidFill>
                  <a:schemeClr val="tx1"/>
                </a:solidFill>
                <a:effectLst/>
                <a:latin typeface="+mj-lt"/>
              </a:rPr>
              <a:t>Ειδική Φυσική Αγωγή</a:t>
            </a:r>
            <a:endParaRPr lang="el-GR" dirty="0">
              <a:solidFill>
                <a:schemeClr val="tx1"/>
              </a:solidFill>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solidFill>
                  <a:schemeClr val="tx1"/>
                </a:solidFill>
                <a:effectLst/>
                <a:latin typeface="+mj-lt"/>
              </a:rPr>
              <a:t>Ενότητα </a:t>
            </a:r>
            <a:r>
              <a:rPr lang="en-US" sz="2800" b="1" dirty="0" smtClean="0">
                <a:solidFill>
                  <a:schemeClr val="tx1"/>
                </a:solidFill>
                <a:latin typeface="+mj-lt"/>
              </a:rPr>
              <a:t>1</a:t>
            </a:r>
            <a:r>
              <a:rPr lang="el-GR" sz="2800" b="1" dirty="0" smtClean="0">
                <a:solidFill>
                  <a:schemeClr val="tx1"/>
                </a:solidFill>
                <a:latin typeface="+mj-lt"/>
              </a:rPr>
              <a:t>2</a:t>
            </a:r>
            <a:r>
              <a:rPr lang="el-GR" sz="2800" b="1" dirty="0" smtClean="0">
                <a:solidFill>
                  <a:schemeClr val="tx1"/>
                </a:solidFill>
                <a:effectLst/>
                <a:latin typeface="+mj-lt"/>
              </a:rPr>
              <a:t>η</a:t>
            </a:r>
            <a:r>
              <a:rPr lang="el-GR" sz="2800" b="1" dirty="0" smtClean="0">
                <a:solidFill>
                  <a:schemeClr val="tx1"/>
                </a:solidFill>
                <a:effectLst/>
                <a:latin typeface="+mj-lt"/>
              </a:rPr>
              <a:t>:</a:t>
            </a:r>
            <a:r>
              <a:rPr lang="en-US" sz="2800" dirty="0" smtClean="0">
                <a:solidFill>
                  <a:schemeClr val="tx1"/>
                </a:solidFill>
                <a:effectLst/>
                <a:latin typeface="+mj-lt"/>
              </a:rPr>
              <a:t> </a:t>
            </a:r>
            <a:r>
              <a:rPr lang="el-GR" sz="2800" dirty="0" smtClean="0">
                <a:solidFill>
                  <a:schemeClr val="tx1"/>
                </a:solidFill>
                <a:effectLst/>
                <a:latin typeface="+mj-lt"/>
              </a:rPr>
              <a:t>Άσκηση σε άτομα με ψυχικές νόσους</a:t>
            </a:r>
            <a:endParaRPr lang="el-GR" sz="2800" dirty="0" smtClean="0">
              <a:solidFill>
                <a:schemeClr val="tx1"/>
              </a:solidFill>
              <a:effectLst/>
              <a:latin typeface="+mj-lt"/>
            </a:endParaRPr>
          </a:p>
          <a:p>
            <a:endParaRPr lang="el-GR" sz="2800" dirty="0" smtClean="0">
              <a:solidFill>
                <a:schemeClr val="tx1"/>
              </a:solidFill>
              <a:effectLst/>
              <a:latin typeface="+mj-lt"/>
            </a:endParaRPr>
          </a:p>
          <a:p>
            <a:r>
              <a:rPr lang="el-GR" sz="2800" dirty="0" err="1" smtClean="0">
                <a:solidFill>
                  <a:schemeClr val="tx1"/>
                </a:solidFill>
                <a:effectLst/>
                <a:latin typeface="+mj-lt"/>
              </a:rPr>
              <a:t>Κοκαρίδας</a:t>
            </a:r>
            <a:r>
              <a:rPr lang="el-GR" sz="2800" dirty="0" smtClean="0">
                <a:solidFill>
                  <a:schemeClr val="tx1"/>
                </a:solidFill>
                <a:effectLst/>
                <a:latin typeface="+mj-lt"/>
              </a:rPr>
              <a:t> Δημήτρης</a:t>
            </a:r>
          </a:p>
          <a:p>
            <a:r>
              <a:rPr lang="el-GR" sz="2800" dirty="0" smtClean="0">
                <a:solidFill>
                  <a:schemeClr val="tx1"/>
                </a:solidFill>
                <a:effectLst/>
                <a:latin typeface="+mj-lt"/>
              </a:rPr>
              <a:t>Τμήμα</a:t>
            </a:r>
            <a:r>
              <a:rPr lang="en-US" sz="2800" dirty="0" smtClean="0">
                <a:solidFill>
                  <a:schemeClr val="tx1"/>
                </a:solidFill>
                <a:effectLst/>
                <a:latin typeface="+mj-lt"/>
              </a:rPr>
              <a:t> </a:t>
            </a:r>
            <a:r>
              <a:rPr lang="el-GR" sz="2800" dirty="0" smtClean="0">
                <a:solidFill>
                  <a:schemeClr val="tx1"/>
                </a:solidFill>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5826928"/>
            <a:ext cx="1584561" cy="55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60350"/>
            <a:ext cx="9144000" cy="850900"/>
          </a:xfrm>
        </p:spPr>
        <p:txBody>
          <a:bodyPr/>
          <a:lstStyle/>
          <a:p>
            <a:r>
              <a:rPr lang="el-GR" smtClean="0">
                <a:solidFill>
                  <a:schemeClr val="tx1"/>
                </a:solidFill>
                <a:latin typeface="+mj-lt"/>
              </a:rPr>
              <a:t>Συστήματα Ταξινόμησης </a:t>
            </a:r>
          </a:p>
        </p:txBody>
      </p:sp>
      <p:sp>
        <p:nvSpPr>
          <p:cNvPr id="18435" name="Rectangle 3"/>
          <p:cNvSpPr>
            <a:spLocks noGrp="1" noChangeArrowheads="1"/>
          </p:cNvSpPr>
          <p:nvPr>
            <p:ph type="body" idx="1"/>
          </p:nvPr>
        </p:nvSpPr>
        <p:spPr>
          <a:xfrm>
            <a:off x="179388" y="1341438"/>
            <a:ext cx="8785225" cy="5111750"/>
          </a:xfrm>
        </p:spPr>
        <p:txBody>
          <a:bodyPr/>
          <a:lstStyle/>
          <a:p>
            <a:pPr algn="just"/>
            <a:r>
              <a:rPr lang="el-GR" sz="2800" smtClean="0">
                <a:solidFill>
                  <a:schemeClr val="tx1"/>
                </a:solidFill>
                <a:latin typeface="+mj-lt"/>
              </a:rPr>
              <a:t>Η Διεθνής Ταξινόμηση Νοσημάτων </a:t>
            </a:r>
            <a:r>
              <a:rPr lang="en-GB" sz="2800" smtClean="0">
                <a:solidFill>
                  <a:schemeClr val="tx1"/>
                </a:solidFill>
                <a:latin typeface="+mj-lt"/>
              </a:rPr>
              <a:t>ICD</a:t>
            </a:r>
            <a:r>
              <a:rPr lang="el-GR" sz="2800" smtClean="0">
                <a:solidFill>
                  <a:schemeClr val="tx1"/>
                </a:solidFill>
                <a:latin typeface="+mj-lt"/>
              </a:rPr>
              <a:t>-10 (</a:t>
            </a:r>
            <a:r>
              <a:rPr lang="en-GB" sz="2800" smtClean="0">
                <a:solidFill>
                  <a:schemeClr val="tx1"/>
                </a:solidFill>
                <a:latin typeface="+mj-lt"/>
              </a:rPr>
              <a:t>International Classification of Diseases</a:t>
            </a:r>
            <a:r>
              <a:rPr lang="el-GR" sz="2800" smtClean="0">
                <a:solidFill>
                  <a:schemeClr val="tx1"/>
                </a:solidFill>
                <a:latin typeface="+mj-lt"/>
              </a:rPr>
              <a:t>) που ταξινομεί τις ψυχικές διαταραχές σε δέκα ομάδες και εκδίδεται από τον Παγκόσμιο Οργανισμό Υγείας (</a:t>
            </a:r>
            <a:r>
              <a:rPr lang="en-US" sz="2800" smtClean="0">
                <a:solidFill>
                  <a:schemeClr val="tx1"/>
                </a:solidFill>
                <a:latin typeface="+mj-lt"/>
              </a:rPr>
              <a:t>WHO</a:t>
            </a:r>
            <a:r>
              <a:rPr lang="el-GR" sz="2800" smtClean="0">
                <a:solidFill>
                  <a:schemeClr val="tx1"/>
                </a:solidFill>
                <a:latin typeface="+mj-lt"/>
              </a:rPr>
              <a:t>). </a:t>
            </a:r>
          </a:p>
          <a:p>
            <a:pPr algn="just"/>
            <a:r>
              <a:rPr lang="el-GR" sz="2800" smtClean="0">
                <a:solidFill>
                  <a:schemeClr val="tx1"/>
                </a:solidFill>
                <a:latin typeface="+mj-lt"/>
              </a:rPr>
              <a:t>Οι διαφορές των δύο συστημάτων είναι αρκετές από πλευράς ταξινόμησης και ονοματολογίας.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98" name="Group 14"/>
          <p:cNvGraphicFramePr>
            <a:graphicFrameLocks noGrp="1"/>
          </p:cNvGraphicFramePr>
          <p:nvPr/>
        </p:nvGraphicFramePr>
        <p:xfrm>
          <a:off x="0" y="0"/>
          <a:ext cx="9039225" cy="6835229"/>
        </p:xfrm>
        <a:graphic>
          <a:graphicData uri="http://schemas.openxmlformats.org/drawingml/2006/table">
            <a:tbl>
              <a:tblPr/>
              <a:tblGrid>
                <a:gridCol w="1714480"/>
                <a:gridCol w="7324745"/>
              </a:tblGrid>
              <a:tr h="6586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j-lt"/>
                        </a:rPr>
                        <a:t>Διαταραχές</a:t>
                      </a: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j-lt"/>
                          <a:cs typeface="Times New Roman" pitchFamily="18" charset="0"/>
                        </a:rPr>
                        <a:t>Κύριο Σύμπτωμα </a:t>
                      </a:r>
                      <a:endParaRPr kumimoji="0" lang="el-GR" sz="2000" b="0" i="0" u="none" strike="noStrike" cap="none" normalizeH="0" baseline="0" dirty="0" smtClean="0">
                        <a:ln>
                          <a:noFill/>
                        </a:ln>
                        <a:solidFill>
                          <a:schemeClr val="tx1"/>
                        </a:solidFill>
                        <a:effectLst/>
                        <a:latin typeface="+mj-lt"/>
                      </a:endParaRP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115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rPr>
                        <a:t>Αγχώδεις Διαταραχές </a:t>
                      </a: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Η ύπαρξη υψηλού και χρόνιου ψυχολογικού και σωματικού άγχους (π.χ. κρίση πανικού, αγοραφοβία, ιδεοψυχαναγκαστική διαταραχή, κ.α)</a:t>
                      </a:r>
                      <a:endParaRPr kumimoji="0" lang="el-GR" sz="2000" b="0" i="0" u="none" strike="noStrike" cap="none" normalizeH="0" baseline="0" dirty="0" smtClean="0">
                        <a:ln>
                          <a:noFill/>
                        </a:ln>
                        <a:solidFill>
                          <a:schemeClr val="tx1"/>
                        </a:solidFill>
                        <a:effectLst/>
                        <a:latin typeface="+mj-lt"/>
                      </a:endParaRP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638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rPr>
                        <a:t>Διάθεσης</a:t>
                      </a: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cs typeface="Times New Roman" pitchFamily="18" charset="0"/>
                        </a:rPr>
                        <a:t>Η διαταραγμένη διάθεση -συναισθηματική κατάσταση που προκαλεί απώλεια ενδιαφέροντος ή ευχαρίστησης του ατόμου και δυσκολία προσαρμογής του στο κοινωνικό περιβάλλον (π.χ. κατάθλιψη, διπολική διαταραχή κ.α.).</a:t>
                      </a:r>
                      <a:endParaRPr kumimoji="0" lang="el-GR" sz="2000" b="0" i="0" u="none" strike="noStrike" cap="none" normalizeH="0" baseline="0" dirty="0" smtClean="0">
                        <a:ln>
                          <a:noFill/>
                        </a:ln>
                        <a:solidFill>
                          <a:schemeClr val="tx1"/>
                        </a:solidFill>
                        <a:effectLst/>
                        <a:latin typeface="+mj-lt"/>
                      </a:endParaRP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2511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rPr>
                        <a:t>Ψυχώσεις</a:t>
                      </a: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l-GR" sz="2000" b="0" i="0" u="none" strike="noStrike" cap="none" normalizeH="0" baseline="0" dirty="0" smtClean="0">
                          <a:ln>
                            <a:noFill/>
                          </a:ln>
                          <a:solidFill>
                            <a:schemeClr val="tx1"/>
                          </a:solidFill>
                          <a:effectLst/>
                          <a:latin typeface="+mj-lt"/>
                          <a:cs typeface="Times New Roman" pitchFamily="18" charset="0"/>
                        </a:rPr>
                        <a:t>Η διαταραχή της αντίληψης (ακουστικές, οπτικές, οσφρητικές, απτικές και γευστικές ψευδαισθήσεις), της διαδικασίας </a:t>
                      </a:r>
                      <a:r>
                        <a:rPr kumimoji="0" lang="el-GR" sz="2000" b="0" i="0" u="none" strike="noStrike" cap="none" normalizeH="0" baseline="0" dirty="0" smtClean="0">
                          <a:ln>
                            <a:noFill/>
                          </a:ln>
                          <a:solidFill>
                            <a:schemeClr val="tx1"/>
                          </a:solidFill>
                          <a:effectLst/>
                          <a:latin typeface="+mj-lt"/>
                          <a:cs typeface="Times New Roman" pitchFamily="18" charset="0"/>
                        </a:rPr>
                        <a:t>(ασυνέπεια, διαταραχή </a:t>
                      </a:r>
                      <a:r>
                        <a:rPr kumimoji="0" lang="el-GR" sz="2000" b="0" i="0" u="none" strike="noStrike" cap="none" normalizeH="0" baseline="0" dirty="0" smtClean="0">
                          <a:ln>
                            <a:noFill/>
                          </a:ln>
                          <a:solidFill>
                            <a:schemeClr val="tx1"/>
                          </a:solidFill>
                          <a:effectLst/>
                          <a:latin typeface="+mj-lt"/>
                          <a:cs typeface="Times New Roman" pitchFamily="18" charset="0"/>
                        </a:rPr>
                        <a:t>στη σύνδεση και τη ροή των σκέψεων, φυγή ιδεών) και του περιεχομένου της σκέψης (παραληρητικές ιδέες), με αποτέλεσμα την αλλοίωση της πραγματικότητας (π.χ. σχιζοφρένεια)</a:t>
                      </a:r>
                      <a:endParaRPr kumimoji="0" lang="el-GR" sz="2000" b="0" i="0" u="none" strike="noStrike" cap="none" normalizeH="0" baseline="0" dirty="0" smtClean="0">
                        <a:ln>
                          <a:noFill/>
                        </a:ln>
                        <a:solidFill>
                          <a:schemeClr val="tx1"/>
                        </a:solidFill>
                        <a:effectLst/>
                        <a:latin typeface="+mj-lt"/>
                      </a:endParaRP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49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rPr>
                        <a:t>Διασχιστικές</a:t>
                      </a: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l-GR" sz="2000" b="0" i="0" u="none" strike="noStrike" cap="none" normalizeH="0" baseline="0" dirty="0" smtClean="0">
                          <a:ln>
                            <a:noFill/>
                          </a:ln>
                          <a:solidFill>
                            <a:schemeClr val="tx1"/>
                          </a:solidFill>
                          <a:effectLst/>
                          <a:latin typeface="+mj-lt"/>
                          <a:cs typeface="Times New Roman" pitchFamily="18" charset="0"/>
                        </a:rPr>
                        <a:t>Η εκδήλωση διαταραχών συνειδητότητας, μνήμης, αντίληψης, και προσωπικής ταυτότητας (διαταραχή πολλαπλής προσωπικότητας, διασχιστική αμνησία κ.α.). </a:t>
                      </a:r>
                      <a:endParaRPr kumimoji="0" lang="el-GR" sz="2000" b="0" i="0" u="none" strike="noStrike" cap="none" normalizeH="0" baseline="0" dirty="0" smtClean="0">
                        <a:ln>
                          <a:noFill/>
                        </a:ln>
                        <a:solidFill>
                          <a:schemeClr val="tx1"/>
                        </a:solidFill>
                        <a:effectLst/>
                        <a:latin typeface="+mj-lt"/>
                      </a:endParaRPr>
                    </a:p>
                  </a:txBody>
                  <a:tcPr marL="91446" marR="91446"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64" name="Group 24"/>
          <p:cNvGraphicFramePr>
            <a:graphicFrameLocks noGrp="1"/>
          </p:cNvGraphicFramePr>
          <p:nvPr/>
        </p:nvGraphicFramePr>
        <p:xfrm>
          <a:off x="0" y="-1"/>
          <a:ext cx="9144000" cy="6776372"/>
        </p:xfrm>
        <a:graphic>
          <a:graphicData uri="http://schemas.openxmlformats.org/drawingml/2006/table">
            <a:tbl>
              <a:tblPr/>
              <a:tblGrid>
                <a:gridCol w="2267974"/>
                <a:gridCol w="6876026"/>
              </a:tblGrid>
              <a:tr h="661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100" b="1" i="0" u="none" strike="noStrike" cap="none" normalizeH="0" baseline="0" dirty="0" smtClean="0">
                          <a:ln>
                            <a:noFill/>
                          </a:ln>
                          <a:solidFill>
                            <a:schemeClr val="tx1"/>
                          </a:solidFill>
                          <a:effectLst/>
                          <a:latin typeface="+mj-lt"/>
                        </a:rPr>
                        <a:t>Διαταραχές</a:t>
                      </a: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100" b="1" i="0" u="none" strike="noStrike" cap="none" normalizeH="0" baseline="0" dirty="0" smtClean="0">
                          <a:ln>
                            <a:noFill/>
                          </a:ln>
                          <a:solidFill>
                            <a:schemeClr val="tx1"/>
                          </a:solidFill>
                          <a:effectLst/>
                          <a:latin typeface="+mj-lt"/>
                          <a:cs typeface="Times New Roman" pitchFamily="18" charset="0"/>
                        </a:rPr>
                        <a:t>Κύριο Σύμπτωμα </a:t>
                      </a:r>
                      <a:endParaRPr kumimoji="0" lang="el-GR" sz="2100" b="0" i="0" u="none" strike="noStrike" cap="none" normalizeH="0" baseline="0" dirty="0" smtClean="0">
                        <a:ln>
                          <a:noFill/>
                        </a:ln>
                        <a:solidFill>
                          <a:schemeClr val="tx1"/>
                        </a:solidFill>
                        <a:effectLst/>
                        <a:latin typeface="+mj-lt"/>
                      </a:endParaRP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79917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100" b="0" i="0" u="none" strike="noStrike" cap="none" normalizeH="0" baseline="0" dirty="0" smtClean="0">
                          <a:ln>
                            <a:noFill/>
                          </a:ln>
                          <a:solidFill>
                            <a:schemeClr val="tx1"/>
                          </a:solidFill>
                          <a:effectLst/>
                          <a:latin typeface="+mj-lt"/>
                        </a:rPr>
                        <a:t>Προσωπικότητας</a:t>
                      </a: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Η εκδήλωση σταθερών και άκαμπτων μοτίβων συμπεριφοράς που παρεκλίνουν σημαντικά από τις συμπεριφορές και προσδοκίες που θεωρούνται φυσιολογικές από την κουλτούρα του ατόμου  (π.χ. παρανοειδής μορφή)</a:t>
                      </a:r>
                      <a:endParaRPr kumimoji="0" lang="el-GR" sz="2000" b="0" i="0" u="none" strike="noStrike" cap="none" normalizeH="0" baseline="0" smtClean="0">
                        <a:ln>
                          <a:noFill/>
                        </a:ln>
                        <a:solidFill>
                          <a:schemeClr val="tx1"/>
                        </a:solidFill>
                        <a:effectLst/>
                        <a:latin typeface="+mj-lt"/>
                      </a:endParaRP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0641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100" b="0" i="0" u="none" strike="noStrike" cap="none" normalizeH="0" baseline="0" smtClean="0">
                          <a:ln>
                            <a:noFill/>
                          </a:ln>
                          <a:solidFill>
                            <a:schemeClr val="tx1"/>
                          </a:solidFill>
                          <a:effectLst/>
                          <a:latin typeface="+mj-lt"/>
                        </a:rPr>
                        <a:t>Πρόσληψης τροφής</a:t>
                      </a: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cs typeface="Times New Roman" pitchFamily="18" charset="0"/>
                        </a:rPr>
                        <a:t>Σοβαρή διαταραχή στην συμπεριφορά πρόσληψης τροφής εξαιτίας της διαστρέβλωσης της αντίληψης που έχει το άτομο για το σχήμα και το βάρος του σώματός του (νευρογενής ανορεξία, ψυχογενής βουλιμία). </a:t>
                      </a:r>
                      <a:endParaRPr kumimoji="0" lang="el-GR" sz="2000" b="0" i="0" u="none" strike="noStrike" cap="none" normalizeH="0" baseline="0" smtClean="0">
                        <a:ln>
                          <a:noFill/>
                        </a:ln>
                        <a:solidFill>
                          <a:schemeClr val="tx1"/>
                        </a:solidFill>
                        <a:effectLst/>
                        <a:latin typeface="+mj-lt"/>
                      </a:endParaRP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303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100" b="0" i="0" u="none" strike="noStrike" cap="none" normalizeH="0" baseline="0" smtClean="0">
                          <a:ln>
                            <a:noFill/>
                          </a:ln>
                          <a:solidFill>
                            <a:schemeClr val="tx1"/>
                          </a:solidFill>
                          <a:effectLst/>
                          <a:latin typeface="+mj-lt"/>
                        </a:rPr>
                        <a:t>Ελέγχου παρόρμησης</a:t>
                      </a: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mj-lt"/>
                        </a:rPr>
                        <a:t>Διαταραχές αποτυχίας ή εξαιρετικής δυσκολίας ελέγχου της παρόρμησης παρά τις αρνητικές συνέπειες (εκρήξεις οργής, κλεπτομανία κ.α.).  </a:t>
                      </a: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0641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100" b="0" i="0" u="none" strike="noStrike" cap="none" normalizeH="0" baseline="0" dirty="0" err="1" smtClean="0">
                          <a:ln>
                            <a:noFill/>
                          </a:ln>
                          <a:solidFill>
                            <a:schemeClr val="tx1"/>
                          </a:solidFill>
                          <a:effectLst/>
                          <a:latin typeface="+mj-lt"/>
                        </a:rPr>
                        <a:t>Σωματομορφικές</a:t>
                      </a:r>
                      <a:endParaRPr kumimoji="0" lang="el-GR" sz="2100" b="0" i="0" u="none" strike="noStrike" cap="none" normalizeH="0" baseline="0" dirty="0" smtClean="0">
                        <a:ln>
                          <a:noFill/>
                        </a:ln>
                        <a:solidFill>
                          <a:schemeClr val="tx1"/>
                        </a:solidFill>
                        <a:effectLst/>
                        <a:latin typeface="+mj-lt"/>
                      </a:endParaRP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rPr>
                        <a:t>Διαταραχές όπου το άτομο μπορεί να βιώνει πόνο ή οποιοδήποτε άλλο σύμπτωμα που να υποδεικνύει την ύπαρξη νόσου, χωρίς ωστόσο να υπάρχει βιολογική αιτία.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rPr>
                        <a:t>(π.χ. </a:t>
                      </a:r>
                      <a:r>
                        <a:rPr kumimoji="0" lang="el-GR" sz="2000" b="0" i="0" u="none" strike="noStrike" cap="none" normalizeH="0" baseline="0" dirty="0" err="1" smtClean="0">
                          <a:ln>
                            <a:noFill/>
                          </a:ln>
                          <a:solidFill>
                            <a:schemeClr val="tx1"/>
                          </a:solidFill>
                          <a:effectLst/>
                          <a:latin typeface="+mj-lt"/>
                        </a:rPr>
                        <a:t>υποχονδρίαση</a:t>
                      </a:r>
                      <a:r>
                        <a:rPr kumimoji="0" lang="el-GR" sz="2000" b="0" i="0" u="none" strike="noStrike" cap="none" normalizeH="0" baseline="0" dirty="0" smtClean="0">
                          <a:ln>
                            <a:noFill/>
                          </a:ln>
                          <a:solidFill>
                            <a:schemeClr val="tx1"/>
                          </a:solidFill>
                          <a:effectLst/>
                          <a:latin typeface="+mj-lt"/>
                        </a:rPr>
                        <a:t>, ψυχογενείς πόνοι)</a:t>
                      </a:r>
                    </a:p>
                  </a:txBody>
                  <a:tcPr marL="91430" marR="91430"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502" name="Rectangle 2"/>
          <p:cNvSpPr txBox="1">
            <a:spLocks noChangeArrowheads="1"/>
          </p:cNvSpPr>
          <p:nvPr/>
        </p:nvSpPr>
        <p:spPr bwMode="auto">
          <a:xfrm>
            <a:off x="0" y="-26988"/>
            <a:ext cx="9144000" cy="922338"/>
          </a:xfrm>
          <a:prstGeom prst="rect">
            <a:avLst/>
          </a:prstGeom>
          <a:noFill/>
          <a:ln w="9525">
            <a:noFill/>
            <a:miter lim="800000"/>
            <a:headEnd/>
            <a:tailEnd/>
          </a:ln>
        </p:spPr>
        <p:txBody>
          <a:bodyPr/>
          <a:lstStyle/>
          <a:p>
            <a:pPr algn="ctr"/>
            <a:r>
              <a:rPr lang="el-GR" sz="4400">
                <a:solidFill>
                  <a:schemeClr val="bg1"/>
                </a:solidFill>
                <a:latin typeface="Cambria" pitchFamily="18" charset="0"/>
              </a:rPr>
              <a:t>Βασικές Ψυχικές Διαταραχές</a:t>
            </a:r>
            <a:r>
              <a:rPr lang="el-GR" sz="4400">
                <a:solidFill>
                  <a:schemeClr val="bg1"/>
                </a:solidFill>
                <a:latin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sz="4000" smtClean="0">
                <a:solidFill>
                  <a:schemeClr val="tx1"/>
                </a:solidFill>
                <a:latin typeface="+mj-lt"/>
              </a:rPr>
              <a:t>Αντιμετώπιση Ψυχικών Διαταραχών</a:t>
            </a:r>
          </a:p>
        </p:txBody>
      </p:sp>
      <p:sp>
        <p:nvSpPr>
          <p:cNvPr id="22531" name="Rectangle 3"/>
          <p:cNvSpPr>
            <a:spLocks noGrp="1" noChangeArrowheads="1"/>
          </p:cNvSpPr>
          <p:nvPr>
            <p:ph type="body" idx="1"/>
          </p:nvPr>
        </p:nvSpPr>
        <p:spPr>
          <a:xfrm>
            <a:off x="179388" y="1600200"/>
            <a:ext cx="8785225" cy="4525963"/>
          </a:xfrm>
        </p:spPr>
        <p:txBody>
          <a:bodyPr/>
          <a:lstStyle/>
          <a:p>
            <a:pPr algn="just"/>
            <a:r>
              <a:rPr lang="el-GR" smtClean="0">
                <a:solidFill>
                  <a:schemeClr val="tx1"/>
                </a:solidFill>
                <a:latin typeface="+mj-lt"/>
              </a:rPr>
              <a:t>Η ψυχολογική παρέμβαση λαμβάνει χώρα με τους ασθενείς</a:t>
            </a:r>
            <a:r>
              <a:rPr lang="en-US" smtClean="0">
                <a:solidFill>
                  <a:schemeClr val="tx1"/>
                </a:solidFill>
                <a:latin typeface="+mj-lt"/>
              </a:rPr>
              <a:t>:</a:t>
            </a:r>
            <a:r>
              <a:rPr lang="el-GR" smtClean="0">
                <a:solidFill>
                  <a:schemeClr val="tx1"/>
                </a:solidFill>
                <a:latin typeface="+mj-lt"/>
              </a:rPr>
              <a:t> </a:t>
            </a:r>
            <a:endParaRPr lang="en-US" smtClean="0">
              <a:solidFill>
                <a:schemeClr val="tx1"/>
              </a:solidFill>
              <a:latin typeface="+mj-lt"/>
            </a:endParaRPr>
          </a:p>
          <a:p>
            <a:pPr lvl="1" algn="just"/>
            <a:r>
              <a:rPr lang="el-GR" smtClean="0">
                <a:solidFill>
                  <a:schemeClr val="tx1"/>
                </a:solidFill>
                <a:latin typeface="+mj-lt"/>
              </a:rPr>
              <a:t>Να επισκέπτονται σε τακτά χρονικά διαστήματα τον ψυχίατρο στον γραφείο του σε ραντεβού διάρκειας μισής ή μίας ώρας το καθένα. </a:t>
            </a:r>
            <a:endParaRPr lang="en-US" smtClean="0">
              <a:solidFill>
                <a:schemeClr val="tx1"/>
              </a:solidFill>
              <a:latin typeface="+mj-lt"/>
            </a:endParaRPr>
          </a:p>
          <a:p>
            <a:pPr lvl="1" algn="just"/>
            <a:r>
              <a:rPr lang="el-GR" smtClean="0">
                <a:solidFill>
                  <a:schemeClr val="tx1"/>
                </a:solidFill>
                <a:latin typeface="+mj-lt"/>
              </a:rPr>
              <a:t>Σε σοβαρότερες περιπτώσεις χρειάζεται η παραμονή του ατόμου σε ψυχιατρική μονάδα και για χρονικό διάστημα ανάλογο με την σοβαρότητα της κατάστασης.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74638"/>
            <a:ext cx="9144000" cy="1143000"/>
          </a:xfrm>
        </p:spPr>
        <p:txBody>
          <a:bodyPr/>
          <a:lstStyle/>
          <a:p>
            <a:pPr eaLnBrk="1" hangingPunct="1"/>
            <a:r>
              <a:rPr lang="el-GR" smtClean="0">
                <a:solidFill>
                  <a:schemeClr val="tx1"/>
                </a:solidFill>
                <a:latin typeface="+mj-lt"/>
              </a:rPr>
              <a:t>Αντιμετώπιση Ψυχικών Διαταραχών</a:t>
            </a:r>
          </a:p>
        </p:txBody>
      </p:sp>
      <p:sp>
        <p:nvSpPr>
          <p:cNvPr id="259075" name="Rectangle 3"/>
          <p:cNvSpPr>
            <a:spLocks noGrp="1" noChangeArrowheads="1"/>
          </p:cNvSpPr>
          <p:nvPr>
            <p:ph type="body" idx="1"/>
          </p:nvPr>
        </p:nvSpPr>
        <p:spPr>
          <a:xfrm>
            <a:off x="179388" y="1600200"/>
            <a:ext cx="8785225" cy="4852988"/>
          </a:xfrm>
        </p:spPr>
        <p:txBody>
          <a:bodyPr/>
          <a:lstStyle/>
          <a:p>
            <a:pPr algn="just" eaLnBrk="1" hangingPunct="1">
              <a:lnSpc>
                <a:spcPct val="80000"/>
              </a:lnSpc>
              <a:defRPr/>
            </a:pPr>
            <a:r>
              <a:rPr lang="el-GR" sz="2600" dirty="0" smtClean="0">
                <a:solidFill>
                  <a:schemeClr val="tx1"/>
                </a:solidFill>
                <a:latin typeface="+mj-lt"/>
              </a:rPr>
              <a:t>Οι ψυχικές διαταραχές αντιμετωπίζονται με ψυχοθεραπεία</a:t>
            </a:r>
            <a:r>
              <a:rPr lang="en-US" sz="2600" dirty="0" smtClean="0">
                <a:solidFill>
                  <a:schemeClr val="tx1"/>
                </a:solidFill>
                <a:latin typeface="+mj-lt"/>
              </a:rPr>
              <a:t> </a:t>
            </a:r>
            <a:r>
              <a:rPr lang="el-GR" sz="2600" dirty="0">
                <a:solidFill>
                  <a:schemeClr val="tx1"/>
                </a:solidFill>
                <a:latin typeface="+mj-lt"/>
              </a:rPr>
              <a:t>και/ή </a:t>
            </a:r>
            <a:r>
              <a:rPr lang="el-GR" sz="2600" dirty="0" smtClean="0">
                <a:solidFill>
                  <a:schemeClr val="tx1"/>
                </a:solidFill>
                <a:latin typeface="+mj-lt"/>
              </a:rPr>
              <a:t>την χρήση φαρμακευτικής αγωγής μέσα από την εφαρμογή διαφόρων μορφών ψυχολογικής παρέμβασης - θεωρητικών προσεγγίσεων, όπως :</a:t>
            </a:r>
          </a:p>
          <a:p>
            <a:pPr marL="0" indent="0" algn="just" eaLnBrk="1" hangingPunct="1">
              <a:lnSpc>
                <a:spcPct val="80000"/>
              </a:lnSpc>
              <a:buFontTx/>
              <a:buNone/>
              <a:defRPr/>
            </a:pPr>
            <a:endParaRPr lang="el-GR" sz="2600" dirty="0" smtClean="0">
              <a:solidFill>
                <a:schemeClr val="tx1"/>
              </a:solidFill>
              <a:latin typeface="+mj-lt"/>
            </a:endParaRPr>
          </a:p>
          <a:p>
            <a:pPr lvl="1" algn="just" eaLnBrk="1" hangingPunct="1">
              <a:lnSpc>
                <a:spcPct val="80000"/>
              </a:lnSpc>
              <a:defRPr/>
            </a:pPr>
            <a:r>
              <a:rPr lang="el-GR" sz="2600" dirty="0" smtClean="0">
                <a:solidFill>
                  <a:schemeClr val="tx1"/>
                </a:solidFill>
                <a:latin typeface="+mj-lt"/>
              </a:rPr>
              <a:t>Η Ψυχαναλυτική (</a:t>
            </a:r>
            <a:r>
              <a:rPr lang="en-US" sz="2600" dirty="0" smtClean="0">
                <a:solidFill>
                  <a:schemeClr val="tx1"/>
                </a:solidFill>
                <a:latin typeface="+mj-lt"/>
              </a:rPr>
              <a:t>Freud)</a:t>
            </a:r>
          </a:p>
          <a:p>
            <a:pPr lvl="1" algn="just" eaLnBrk="1" hangingPunct="1">
              <a:lnSpc>
                <a:spcPct val="80000"/>
              </a:lnSpc>
              <a:defRPr/>
            </a:pPr>
            <a:r>
              <a:rPr lang="el-GR" sz="2600" dirty="0" smtClean="0">
                <a:solidFill>
                  <a:schemeClr val="tx1"/>
                </a:solidFill>
                <a:latin typeface="+mj-lt"/>
              </a:rPr>
              <a:t>Η Συμπεριφοριστική (</a:t>
            </a:r>
            <a:r>
              <a:rPr lang="en-US" sz="2600" dirty="0" smtClean="0">
                <a:solidFill>
                  <a:schemeClr val="tx1"/>
                </a:solidFill>
                <a:latin typeface="+mj-lt"/>
              </a:rPr>
              <a:t>Skinner, Pavlov, Watson </a:t>
            </a:r>
            <a:r>
              <a:rPr lang="el-GR" sz="2600" dirty="0" smtClean="0">
                <a:solidFill>
                  <a:schemeClr val="tx1"/>
                </a:solidFill>
                <a:latin typeface="+mj-lt"/>
              </a:rPr>
              <a:t>κ.α.</a:t>
            </a:r>
            <a:r>
              <a:rPr lang="en-US" sz="2600" dirty="0" smtClean="0">
                <a:solidFill>
                  <a:schemeClr val="tx1"/>
                </a:solidFill>
                <a:latin typeface="+mj-lt"/>
              </a:rPr>
              <a:t>)</a:t>
            </a:r>
          </a:p>
          <a:p>
            <a:pPr lvl="1" algn="just" eaLnBrk="1" hangingPunct="1">
              <a:lnSpc>
                <a:spcPct val="80000"/>
              </a:lnSpc>
              <a:defRPr/>
            </a:pPr>
            <a:r>
              <a:rPr lang="el-GR" sz="2600" dirty="0" smtClean="0">
                <a:solidFill>
                  <a:schemeClr val="tx1"/>
                </a:solidFill>
                <a:latin typeface="+mj-lt"/>
              </a:rPr>
              <a:t>Η Γνωστική – κοινωνιογνωστική </a:t>
            </a:r>
            <a:r>
              <a:rPr lang="en-US" sz="2600" dirty="0" smtClean="0">
                <a:solidFill>
                  <a:schemeClr val="tx1"/>
                </a:solidFill>
                <a:latin typeface="+mj-lt"/>
              </a:rPr>
              <a:t>(</a:t>
            </a:r>
            <a:r>
              <a:rPr lang="en-US" sz="2600" dirty="0" err="1" smtClean="0">
                <a:solidFill>
                  <a:schemeClr val="tx1"/>
                </a:solidFill>
                <a:latin typeface="+mj-lt"/>
              </a:rPr>
              <a:t>Vigotsky</a:t>
            </a:r>
            <a:r>
              <a:rPr lang="en-US" sz="2600" dirty="0" smtClean="0">
                <a:solidFill>
                  <a:schemeClr val="tx1"/>
                </a:solidFill>
                <a:latin typeface="+mj-lt"/>
              </a:rPr>
              <a:t>, Piaget, Bandura </a:t>
            </a:r>
            <a:r>
              <a:rPr lang="el-GR" sz="2600" dirty="0" smtClean="0">
                <a:solidFill>
                  <a:schemeClr val="tx1"/>
                </a:solidFill>
                <a:latin typeface="+mj-lt"/>
              </a:rPr>
              <a:t>κ.α.)</a:t>
            </a:r>
          </a:p>
          <a:p>
            <a:pPr lvl="1" algn="just" eaLnBrk="1" hangingPunct="1">
              <a:lnSpc>
                <a:spcPct val="80000"/>
              </a:lnSpc>
              <a:defRPr/>
            </a:pPr>
            <a:r>
              <a:rPr lang="en-US" sz="2600" dirty="0" smtClean="0">
                <a:solidFill>
                  <a:schemeClr val="tx1"/>
                </a:solidFill>
                <a:latin typeface="+mj-lt"/>
              </a:rPr>
              <a:t>H </a:t>
            </a:r>
            <a:r>
              <a:rPr lang="el-GR" sz="2600" dirty="0" smtClean="0">
                <a:solidFill>
                  <a:schemeClr val="tx1"/>
                </a:solidFill>
                <a:latin typeface="+mj-lt"/>
              </a:rPr>
              <a:t>Ανθρωπιστική (</a:t>
            </a:r>
            <a:r>
              <a:rPr lang="en-US" sz="2600" dirty="0" smtClean="0">
                <a:solidFill>
                  <a:schemeClr val="tx1"/>
                </a:solidFill>
                <a:latin typeface="+mj-lt"/>
              </a:rPr>
              <a:t>Rogers, Maslow </a:t>
            </a:r>
            <a:r>
              <a:rPr lang="el-GR" sz="2600" dirty="0" smtClean="0">
                <a:solidFill>
                  <a:schemeClr val="tx1"/>
                </a:solidFill>
                <a:latin typeface="+mj-lt"/>
              </a:rPr>
              <a:t>κ.α.)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0825" y="115888"/>
            <a:ext cx="8569325" cy="922337"/>
          </a:xfrm>
        </p:spPr>
        <p:txBody>
          <a:bodyPr/>
          <a:lstStyle/>
          <a:p>
            <a:r>
              <a:rPr lang="el-GR" smtClean="0">
                <a:solidFill>
                  <a:schemeClr val="tx1"/>
                </a:solidFill>
                <a:latin typeface="+mj-lt"/>
              </a:rPr>
              <a:t>Η Σημασία της Φυσικής Αγωγής</a:t>
            </a:r>
          </a:p>
        </p:txBody>
      </p:sp>
      <p:sp>
        <p:nvSpPr>
          <p:cNvPr id="30723" name="Content Placeholder 2"/>
          <p:cNvSpPr>
            <a:spLocks noGrp="1"/>
          </p:cNvSpPr>
          <p:nvPr>
            <p:ph idx="1"/>
          </p:nvPr>
        </p:nvSpPr>
        <p:spPr>
          <a:xfrm>
            <a:off x="107950" y="1484313"/>
            <a:ext cx="8712200" cy="4032250"/>
          </a:xfrm>
        </p:spPr>
        <p:txBody>
          <a:bodyPr>
            <a:normAutofit/>
          </a:bodyPr>
          <a:lstStyle/>
          <a:p>
            <a:pPr algn="just" eaLnBrk="1" hangingPunct="1">
              <a:buFont typeface="Wingdings" pitchFamily="2" charset="2"/>
              <a:buChar char="§"/>
            </a:pPr>
            <a:r>
              <a:rPr lang="el-GR" sz="2600" dirty="0" smtClean="0">
                <a:solidFill>
                  <a:schemeClr val="tx1"/>
                </a:solidFill>
                <a:latin typeface="+mj-lt"/>
              </a:rPr>
              <a:t>Συνολικά</a:t>
            </a:r>
            <a:r>
              <a:rPr lang="en-US" sz="2600" dirty="0" smtClean="0">
                <a:solidFill>
                  <a:schemeClr val="tx1"/>
                </a:solidFill>
                <a:latin typeface="+mj-lt"/>
              </a:rPr>
              <a:t>, </a:t>
            </a:r>
            <a:r>
              <a:rPr lang="el-GR" sz="2600" dirty="0" smtClean="0">
                <a:solidFill>
                  <a:schemeClr val="tx1"/>
                </a:solidFill>
                <a:latin typeface="+mj-lt"/>
              </a:rPr>
              <a:t>έρευνες έχουν δείξει ότι η συμμετοχή σε άσκηση έχει ευεργετική επίδραση σε άτομα με ψυχικές νόσους και σχετίζεται με</a:t>
            </a:r>
            <a:r>
              <a:rPr lang="en-US" sz="2600" dirty="0" smtClean="0">
                <a:solidFill>
                  <a:schemeClr val="tx1"/>
                </a:solidFill>
                <a:latin typeface="+mj-lt"/>
              </a:rPr>
              <a:t>:</a:t>
            </a:r>
          </a:p>
          <a:p>
            <a:pPr lvl="1" algn="just" eaLnBrk="1" hangingPunct="1">
              <a:buFont typeface="Wingdings" pitchFamily="2" charset="2"/>
              <a:buChar char="Ø"/>
            </a:pPr>
            <a:r>
              <a:rPr lang="el-GR" sz="2600" dirty="0" smtClean="0">
                <a:solidFill>
                  <a:schemeClr val="tx1"/>
                </a:solidFill>
                <a:latin typeface="+mj-lt"/>
              </a:rPr>
              <a:t>Μείωση των επιπέδων άγχους και </a:t>
            </a:r>
            <a:r>
              <a:rPr lang="el-GR" sz="2600" dirty="0" smtClean="0">
                <a:solidFill>
                  <a:schemeClr val="tx1"/>
                </a:solidFill>
                <a:latin typeface="+mj-lt"/>
              </a:rPr>
              <a:t>κατάθλιψης.</a:t>
            </a:r>
            <a:endParaRPr lang="en-US" sz="2600" dirty="0" smtClean="0">
              <a:solidFill>
                <a:schemeClr val="tx1"/>
              </a:solidFill>
              <a:latin typeface="+mj-lt"/>
            </a:endParaRPr>
          </a:p>
          <a:p>
            <a:pPr lvl="1" algn="just" eaLnBrk="1" hangingPunct="1">
              <a:buFont typeface="Wingdings" pitchFamily="2" charset="2"/>
              <a:buChar char="Ø"/>
            </a:pPr>
            <a:r>
              <a:rPr lang="el-GR" sz="2600" dirty="0" smtClean="0">
                <a:solidFill>
                  <a:schemeClr val="tx1"/>
                </a:solidFill>
                <a:latin typeface="+mj-lt"/>
              </a:rPr>
              <a:t>Αύξηση της κοινωνικής αλληλεπίδρασης και της ψυχολογικής </a:t>
            </a:r>
            <a:r>
              <a:rPr lang="el-GR" sz="2600" dirty="0" smtClean="0">
                <a:solidFill>
                  <a:schemeClr val="tx1"/>
                </a:solidFill>
                <a:latin typeface="+mj-lt"/>
              </a:rPr>
              <a:t>ευεξίας</a:t>
            </a:r>
            <a:r>
              <a:rPr lang="en-US" sz="2600" dirty="0" smtClean="0">
                <a:solidFill>
                  <a:schemeClr val="tx1"/>
                </a:solidFill>
                <a:latin typeface="+mj-lt"/>
              </a:rPr>
              <a:t>. </a:t>
            </a:r>
            <a:endParaRPr lang="en-US" sz="2600" dirty="0" smtClean="0">
              <a:solidFill>
                <a:schemeClr val="tx1"/>
              </a:solidFill>
              <a:latin typeface="+mj-lt"/>
            </a:endParaRPr>
          </a:p>
          <a:p>
            <a:pPr lvl="1" algn="just" eaLnBrk="1" hangingPunct="1">
              <a:buFont typeface="Wingdings" pitchFamily="2" charset="2"/>
              <a:buChar char="Ø"/>
            </a:pPr>
            <a:r>
              <a:rPr lang="el-GR" sz="2600" dirty="0" smtClean="0">
                <a:solidFill>
                  <a:schemeClr val="tx1"/>
                </a:solidFill>
                <a:latin typeface="+mj-lt"/>
              </a:rPr>
              <a:t>Βελτίωση των παραμέτρων φυσικής </a:t>
            </a:r>
            <a:r>
              <a:rPr lang="el-GR" sz="2600" dirty="0" smtClean="0">
                <a:solidFill>
                  <a:schemeClr val="tx1"/>
                </a:solidFill>
                <a:latin typeface="+mj-lt"/>
              </a:rPr>
              <a:t>κατάστασης</a:t>
            </a:r>
            <a:r>
              <a:rPr lang="en-US" sz="2600" dirty="0" smtClean="0">
                <a:solidFill>
                  <a:schemeClr val="tx1"/>
                </a:solidFill>
                <a:latin typeface="+mj-lt"/>
              </a:rPr>
              <a:t>.</a:t>
            </a:r>
            <a:endParaRPr lang="el-GR" sz="2600" dirty="0" smtClean="0">
              <a:solidFill>
                <a:schemeClr val="tx1"/>
              </a:solidFill>
              <a:latin typeface="+mj-lt"/>
            </a:endParaRPr>
          </a:p>
          <a:p>
            <a:pPr lvl="1" algn="just" eaLnBrk="1" hangingPunct="1">
              <a:buFontTx/>
              <a:buNone/>
            </a:pPr>
            <a:endParaRPr lang="el-GR" sz="26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50825" y="115888"/>
            <a:ext cx="8569325" cy="720725"/>
          </a:xfrm>
        </p:spPr>
        <p:txBody>
          <a:bodyPr>
            <a:normAutofit fontScale="90000"/>
          </a:bodyPr>
          <a:lstStyle/>
          <a:p>
            <a:r>
              <a:rPr lang="el-GR" smtClean="0">
                <a:solidFill>
                  <a:schemeClr val="tx1"/>
                </a:solidFill>
                <a:latin typeface="+mj-lt"/>
              </a:rPr>
              <a:t>Η Σημασία της Φυσικής Αγωγής</a:t>
            </a:r>
          </a:p>
        </p:txBody>
      </p:sp>
      <p:sp>
        <p:nvSpPr>
          <p:cNvPr id="31747" name="Content Placeholder 2"/>
          <p:cNvSpPr>
            <a:spLocks noGrp="1"/>
          </p:cNvSpPr>
          <p:nvPr>
            <p:ph idx="1"/>
          </p:nvPr>
        </p:nvSpPr>
        <p:spPr>
          <a:xfrm>
            <a:off x="323850" y="1071546"/>
            <a:ext cx="8569325" cy="5526104"/>
          </a:xfrm>
        </p:spPr>
        <p:txBody>
          <a:bodyPr/>
          <a:lstStyle/>
          <a:p>
            <a:pPr algn="just" eaLnBrk="1" hangingPunct="1">
              <a:buFont typeface="Wingdings" pitchFamily="2" charset="2"/>
              <a:buChar char="§"/>
            </a:pPr>
            <a:r>
              <a:rPr lang="el-GR" sz="2800" dirty="0" smtClean="0">
                <a:solidFill>
                  <a:schemeClr val="tx1"/>
                </a:solidFill>
                <a:latin typeface="+mj-lt"/>
              </a:rPr>
              <a:t>Η ευεργετική επίδραση της άσκησης στην ψυχική κατάσταση και την ποιότητα ζωής των ατόμων με ψυχικές νόσους δείχνει ότι η φυσική αγωγή αποτελεί: </a:t>
            </a:r>
          </a:p>
          <a:p>
            <a:pPr lvl="1" algn="just" eaLnBrk="1" hangingPunct="1">
              <a:buFont typeface="Wingdings" pitchFamily="2" charset="2"/>
              <a:buChar char="§"/>
            </a:pPr>
            <a:r>
              <a:rPr lang="el-GR" dirty="0" smtClean="0">
                <a:solidFill>
                  <a:schemeClr val="tx1"/>
                </a:solidFill>
                <a:latin typeface="+mj-lt"/>
              </a:rPr>
              <a:t>μία χρήσιμη μη φαρμακευτική </a:t>
            </a:r>
            <a:r>
              <a:rPr lang="el-GR" dirty="0" smtClean="0">
                <a:solidFill>
                  <a:schemeClr val="tx1"/>
                </a:solidFill>
                <a:latin typeface="+mj-lt"/>
              </a:rPr>
              <a:t>εφαρμογή, </a:t>
            </a:r>
            <a:endParaRPr lang="el-GR" dirty="0" smtClean="0">
              <a:solidFill>
                <a:schemeClr val="tx1"/>
              </a:solidFill>
              <a:latin typeface="+mj-lt"/>
            </a:endParaRPr>
          </a:p>
          <a:p>
            <a:pPr lvl="1" algn="just" eaLnBrk="1" hangingPunct="1">
              <a:buFont typeface="Wingdings" pitchFamily="2" charset="2"/>
              <a:buChar char="§"/>
            </a:pPr>
            <a:r>
              <a:rPr lang="el-GR" dirty="0" smtClean="0">
                <a:solidFill>
                  <a:schemeClr val="tx1"/>
                </a:solidFill>
                <a:latin typeface="+mj-lt"/>
              </a:rPr>
              <a:t>μία οικονομική και εύκολα εφαρμόσιμη </a:t>
            </a:r>
            <a:r>
              <a:rPr lang="el-GR" dirty="0" smtClean="0">
                <a:solidFill>
                  <a:schemeClr val="tx1"/>
                </a:solidFill>
                <a:latin typeface="+mj-lt"/>
              </a:rPr>
              <a:t>μέθοδο,</a:t>
            </a:r>
            <a:endParaRPr lang="el-GR" dirty="0" smtClean="0">
              <a:solidFill>
                <a:schemeClr val="tx1"/>
              </a:solidFill>
              <a:latin typeface="+mj-lt"/>
            </a:endParaRPr>
          </a:p>
          <a:p>
            <a:pPr lvl="1" algn="just" eaLnBrk="1" hangingPunct="1">
              <a:buFont typeface="Wingdings" pitchFamily="2" charset="2"/>
              <a:buChar char="§"/>
            </a:pPr>
            <a:r>
              <a:rPr lang="el-GR" dirty="0" smtClean="0">
                <a:solidFill>
                  <a:schemeClr val="tx1"/>
                </a:solidFill>
                <a:latin typeface="+mj-lt"/>
              </a:rPr>
              <a:t>που θα έπρεπε να ενσωματωθεί στην καθημερινή κλινική </a:t>
            </a:r>
            <a:r>
              <a:rPr lang="el-GR" dirty="0" smtClean="0">
                <a:solidFill>
                  <a:schemeClr val="tx1"/>
                </a:solidFill>
                <a:latin typeface="+mj-lt"/>
              </a:rPr>
              <a:t>πρακτική</a:t>
            </a:r>
            <a:endParaRPr lang="el-GR"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Τίτλος 1"/>
          <p:cNvSpPr>
            <a:spLocks noGrp="1"/>
          </p:cNvSpPr>
          <p:nvPr>
            <p:ph type="title"/>
          </p:nvPr>
        </p:nvSpPr>
        <p:spPr>
          <a:xfrm>
            <a:off x="539750" y="188913"/>
            <a:ext cx="8229600" cy="836612"/>
          </a:xfrm>
        </p:spPr>
        <p:txBody>
          <a:bodyPr/>
          <a:lstStyle/>
          <a:p>
            <a:r>
              <a:rPr lang="el-GR" smtClean="0">
                <a:solidFill>
                  <a:schemeClr val="tx1"/>
                </a:solidFill>
                <a:latin typeface="+mj-lt"/>
              </a:rPr>
              <a:t>Ψυχώσεις</a:t>
            </a:r>
            <a:r>
              <a:rPr lang="el-GR" sz="4000" smtClean="0">
                <a:solidFill>
                  <a:schemeClr val="tx1"/>
                </a:solidFill>
                <a:latin typeface="+mj-lt"/>
              </a:rPr>
              <a:t> </a:t>
            </a:r>
          </a:p>
        </p:txBody>
      </p:sp>
      <p:sp>
        <p:nvSpPr>
          <p:cNvPr id="3" name="Θέση περιεχομένου 2"/>
          <p:cNvSpPr>
            <a:spLocks noGrp="1"/>
          </p:cNvSpPr>
          <p:nvPr>
            <p:ph idx="1"/>
          </p:nvPr>
        </p:nvSpPr>
        <p:spPr>
          <a:xfrm>
            <a:off x="0" y="1268413"/>
            <a:ext cx="8964613" cy="5256212"/>
          </a:xfrm>
        </p:spPr>
        <p:txBody>
          <a:bodyPr/>
          <a:lstStyle/>
          <a:p>
            <a:pPr algn="just"/>
            <a:r>
              <a:rPr lang="el-GR" sz="2400" b="1" smtClean="0">
                <a:solidFill>
                  <a:schemeClr val="tx1"/>
                </a:solidFill>
                <a:latin typeface="+mj-lt"/>
              </a:rPr>
              <a:t>Οι Ψυχώσεις </a:t>
            </a:r>
            <a:r>
              <a:rPr lang="el-GR" sz="2400" smtClean="0">
                <a:solidFill>
                  <a:schemeClr val="tx1"/>
                </a:solidFill>
                <a:latin typeface="+mj-lt"/>
              </a:rPr>
              <a:t>σχετίζονται με διαταραχές:</a:t>
            </a:r>
          </a:p>
          <a:p>
            <a:pPr lvl="1" algn="just"/>
            <a:r>
              <a:rPr lang="el-GR" sz="2400" smtClean="0">
                <a:solidFill>
                  <a:schemeClr val="tx1"/>
                </a:solidFill>
                <a:latin typeface="+mj-lt"/>
              </a:rPr>
              <a:t>της αντίληψης (ακουστικές, οπτικές, οσφρητικές, απτικές και γευστικές ψευδαισθήσεις), </a:t>
            </a:r>
          </a:p>
          <a:p>
            <a:pPr lvl="1" algn="just"/>
            <a:r>
              <a:rPr lang="el-GR" sz="2400" smtClean="0">
                <a:solidFill>
                  <a:schemeClr val="tx1"/>
                </a:solidFill>
                <a:latin typeface="+mj-lt"/>
              </a:rPr>
              <a:t>της διαδικασίας (ασυνέπεια, διαταραχή στη σύνδεση και τη ροή των σκέψεων, φυγή ιδεών) </a:t>
            </a:r>
          </a:p>
          <a:p>
            <a:pPr lvl="1" algn="just"/>
            <a:r>
              <a:rPr lang="el-GR" sz="2400" smtClean="0">
                <a:solidFill>
                  <a:schemeClr val="tx1"/>
                </a:solidFill>
                <a:latin typeface="+mj-lt"/>
              </a:rPr>
              <a:t>και του περιεχομένου της σκέψης (παραληρητικές ιδέες), </a:t>
            </a:r>
          </a:p>
          <a:p>
            <a:pPr algn="just">
              <a:buFontTx/>
              <a:buNone/>
            </a:pPr>
            <a:r>
              <a:rPr lang="el-GR" sz="2400" smtClean="0">
                <a:solidFill>
                  <a:schemeClr val="tx1"/>
                </a:solidFill>
                <a:latin typeface="+mj-lt"/>
              </a:rPr>
              <a:t>	με αποτέλεσμα την αλλοίωση της πραγματικότητας (π.χ. σχιζοφρένεια, σχιζο</a:t>
            </a:r>
            <a:r>
              <a:rPr lang="en-US" sz="2400" smtClean="0">
                <a:solidFill>
                  <a:schemeClr val="tx1"/>
                </a:solidFill>
                <a:latin typeface="+mj-lt"/>
              </a:rPr>
              <a:t>-</a:t>
            </a:r>
            <a:r>
              <a:rPr lang="el-GR" sz="2400" smtClean="0">
                <a:solidFill>
                  <a:schemeClr val="tx1"/>
                </a:solidFill>
                <a:latin typeface="+mj-lt"/>
              </a:rPr>
              <a:t>συναισθηματική διαταραχή, η παραληρητική διαταραχή, οι ψυχωτικές διαταραχές οφειλόμενες σε χρήση ουσιών κ.α).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p:txBody>
          <a:bodyPr/>
          <a:lstStyle/>
          <a:p>
            <a:r>
              <a:rPr lang="el-GR" smtClean="0">
                <a:solidFill>
                  <a:schemeClr val="tx1"/>
                </a:solidFill>
                <a:latin typeface="+mj-lt"/>
              </a:rPr>
              <a:t>Σχιζοφρένεια</a:t>
            </a:r>
          </a:p>
        </p:txBody>
      </p:sp>
      <p:sp>
        <p:nvSpPr>
          <p:cNvPr id="3" name="Θέση περιεχομένου 2"/>
          <p:cNvSpPr>
            <a:spLocks noGrp="1"/>
          </p:cNvSpPr>
          <p:nvPr>
            <p:ph idx="1"/>
          </p:nvPr>
        </p:nvSpPr>
        <p:spPr>
          <a:xfrm>
            <a:off x="323850" y="1484313"/>
            <a:ext cx="8280400" cy="4641850"/>
          </a:xfrm>
        </p:spPr>
        <p:txBody>
          <a:bodyPr/>
          <a:lstStyle/>
          <a:p>
            <a:pPr algn="just"/>
            <a:r>
              <a:rPr lang="el-GR" sz="2600" dirty="0" smtClean="0">
                <a:solidFill>
                  <a:schemeClr val="tx1"/>
                </a:solidFill>
                <a:latin typeface="+mj-lt"/>
              </a:rPr>
              <a:t>Η σχιζοφρένεια αποτελεί την αντιπροσωπευτικότερη μορφή ψύχωσης  με χαρακτηριστικά και συμπεριφορές που οδηγούν μακροπρόθεσμα σε φτωχό αποτέλεσμα και σε κακή ποιότητα </a:t>
            </a:r>
            <a:r>
              <a:rPr lang="el-GR" sz="2600" dirty="0" smtClean="0">
                <a:solidFill>
                  <a:schemeClr val="tx1"/>
                </a:solidFill>
                <a:latin typeface="+mj-lt"/>
              </a:rPr>
              <a:t>ζωής</a:t>
            </a:r>
            <a:r>
              <a:rPr lang="el-GR" sz="1800" dirty="0" smtClean="0">
                <a:solidFill>
                  <a:schemeClr val="tx1"/>
                </a:solidFill>
                <a:latin typeface="+mj-lt"/>
              </a:rPr>
              <a:t>. </a:t>
            </a:r>
            <a:endParaRPr lang="en-US" sz="18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a:xfrm>
            <a:off x="468313" y="0"/>
            <a:ext cx="8229600" cy="908050"/>
          </a:xfrm>
        </p:spPr>
        <p:txBody>
          <a:bodyPr/>
          <a:lstStyle/>
          <a:p>
            <a:r>
              <a:rPr lang="el-GR" sz="4000" smtClean="0">
                <a:solidFill>
                  <a:schemeClr val="tx1"/>
                </a:solidFill>
                <a:latin typeface="+mj-lt"/>
              </a:rPr>
              <a:t>Επιπτώσεις της Σχιζοφρένειας</a:t>
            </a:r>
          </a:p>
        </p:txBody>
      </p:sp>
      <p:sp>
        <p:nvSpPr>
          <p:cNvPr id="3" name="Θέση περιεχομένου 2"/>
          <p:cNvSpPr>
            <a:spLocks noGrp="1"/>
          </p:cNvSpPr>
          <p:nvPr>
            <p:ph idx="1"/>
          </p:nvPr>
        </p:nvSpPr>
        <p:spPr/>
        <p:txBody>
          <a:bodyPr/>
          <a:lstStyle/>
          <a:p>
            <a:pPr algn="just"/>
            <a:r>
              <a:rPr lang="el-GR" sz="2400" dirty="0" smtClean="0">
                <a:solidFill>
                  <a:schemeClr val="tx1"/>
                </a:solidFill>
                <a:latin typeface="+mj-lt"/>
              </a:rPr>
              <a:t>Οι ασθενείς με σχιζοφρένεια: </a:t>
            </a:r>
          </a:p>
          <a:p>
            <a:pPr lvl="1" algn="just"/>
            <a:r>
              <a:rPr lang="el-GR" sz="2400" dirty="0" smtClean="0">
                <a:solidFill>
                  <a:schemeClr val="tx1"/>
                </a:solidFill>
                <a:latin typeface="+mj-lt"/>
              </a:rPr>
              <a:t>υιοθετούν ακατάλληλες συνήθειες υγείας όπως υπερβολικό κάπνισμα, κατανάλωση ποτού, φτωχή </a:t>
            </a:r>
            <a:r>
              <a:rPr lang="el-GR" sz="2400" dirty="0" smtClean="0">
                <a:solidFill>
                  <a:schemeClr val="tx1"/>
                </a:solidFill>
                <a:latin typeface="+mj-lt"/>
              </a:rPr>
              <a:t>διατροφή</a:t>
            </a:r>
            <a:r>
              <a:rPr lang="en-US" sz="2400" dirty="0" smtClean="0">
                <a:solidFill>
                  <a:schemeClr val="tx1"/>
                </a:solidFill>
                <a:latin typeface="+mj-lt"/>
              </a:rPr>
              <a:t>.</a:t>
            </a:r>
            <a:endParaRPr lang="el-GR" sz="1800" dirty="0" smtClean="0">
              <a:solidFill>
                <a:schemeClr val="tx1"/>
              </a:solidFill>
              <a:latin typeface="+mj-lt"/>
            </a:endParaRPr>
          </a:p>
          <a:p>
            <a:pPr lvl="1" algn="just"/>
            <a:r>
              <a:rPr lang="el-GR" sz="2400" dirty="0" smtClean="0">
                <a:solidFill>
                  <a:schemeClr val="tx1"/>
                </a:solidFill>
                <a:latin typeface="+mj-lt"/>
              </a:rPr>
              <a:t>χαρακτηρίζονται από καθιστικό τρόπο ζωής και έλλειψη σωματικής άσκησης που μειώνει περισσότερο τη λειτουργική ικανότητα </a:t>
            </a:r>
            <a:r>
              <a:rPr lang="el-GR" sz="2400" dirty="0" smtClean="0">
                <a:solidFill>
                  <a:schemeClr val="tx1"/>
                </a:solidFill>
                <a:latin typeface="+mj-lt"/>
              </a:rPr>
              <a:t>και δημιουργεί </a:t>
            </a:r>
            <a:r>
              <a:rPr lang="el-GR" sz="2400" dirty="0" smtClean="0">
                <a:solidFill>
                  <a:schemeClr val="tx1"/>
                </a:solidFill>
                <a:latin typeface="+mj-lt"/>
              </a:rPr>
              <a:t>προκλήσεις στην διατήρηση της σωματικής τους </a:t>
            </a:r>
            <a:r>
              <a:rPr lang="el-GR" sz="2400" dirty="0" smtClean="0">
                <a:solidFill>
                  <a:schemeClr val="tx1"/>
                </a:solidFill>
                <a:latin typeface="+mj-lt"/>
              </a:rPr>
              <a:t>υγείας</a:t>
            </a:r>
            <a:r>
              <a:rPr lang="en-US" sz="2400" dirty="0" smtClean="0">
                <a:solidFill>
                  <a:schemeClr val="tx1"/>
                </a:solidFill>
                <a:latin typeface="+mj-lt"/>
              </a:rPr>
              <a:t>.</a:t>
            </a:r>
            <a:endParaRPr lang="el-GR" sz="1800" dirty="0" smtClean="0">
              <a:solidFill>
                <a:schemeClr val="tx1"/>
              </a:solidFill>
              <a:latin typeface="+mj-lt"/>
            </a:endParaRPr>
          </a:p>
          <a:p>
            <a:pPr>
              <a:buFontTx/>
              <a:buNone/>
            </a:pPr>
            <a:endParaRPr lang="el-GR" sz="18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solidFill>
                  <a:schemeClr val="tx1"/>
                </a:solidFill>
                <a:effectLst/>
                <a:latin typeface="+mj-lt"/>
              </a:rPr>
              <a:t>Άδειες Χρήσης</a:t>
            </a:r>
            <a:endParaRPr lang="el-GR" dirty="0">
              <a:solidFill>
                <a:schemeClr val="tx1"/>
              </a:solidFill>
              <a:effectLst/>
              <a:latin typeface="+mj-lt"/>
            </a:endParaRPr>
          </a:p>
        </p:txBody>
      </p:sp>
      <p:sp>
        <p:nvSpPr>
          <p:cNvPr id="9" name="Subtitle 8"/>
          <p:cNvSpPr>
            <a:spLocks noGrp="1"/>
          </p:cNvSpPr>
          <p:nvPr>
            <p:ph idx="1"/>
          </p:nvPr>
        </p:nvSpPr>
        <p:spPr/>
        <p:txBody>
          <a:bodyPr>
            <a:normAutofit/>
          </a:bodyPr>
          <a:lstStyle/>
          <a:p>
            <a:pPr algn="l"/>
            <a:r>
              <a:rPr lang="el-GR" sz="2800" dirty="0" smtClean="0">
                <a:solidFill>
                  <a:schemeClr val="tx1"/>
                </a:solidFill>
                <a:effectLst/>
                <a:latin typeface="+mj-lt"/>
              </a:rPr>
              <a:t>Το παρόν εκπαιδευτικό υλικό υπόκειται σε</a:t>
            </a:r>
            <a:r>
              <a:rPr lang="en-US" sz="2800" dirty="0" smtClean="0">
                <a:solidFill>
                  <a:schemeClr val="tx1"/>
                </a:solidFill>
                <a:effectLst/>
                <a:latin typeface="+mj-lt"/>
              </a:rPr>
              <a:t> </a:t>
            </a:r>
            <a:r>
              <a:rPr lang="el-GR" sz="2800" dirty="0" smtClean="0">
                <a:solidFill>
                  <a:schemeClr val="tx1"/>
                </a:solidFill>
                <a:effectLst/>
                <a:latin typeface="+mj-lt"/>
              </a:rPr>
              <a:t>άδειες χρήσης </a:t>
            </a:r>
            <a:r>
              <a:rPr lang="en-US" sz="2800" dirty="0" smtClean="0">
                <a:solidFill>
                  <a:schemeClr val="tx1"/>
                </a:solidFill>
                <a:effectLst/>
                <a:latin typeface="+mj-lt"/>
              </a:rPr>
              <a:t>Creative Commons. </a:t>
            </a:r>
          </a:p>
          <a:p>
            <a:pPr algn="l"/>
            <a:r>
              <a:rPr lang="el-GR" sz="2800" dirty="0" smtClean="0">
                <a:solidFill>
                  <a:schemeClr val="tx1"/>
                </a:solidFill>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8947" y="4941168"/>
            <a:ext cx="1584561" cy="55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p:txBody>
          <a:bodyPr/>
          <a:lstStyle/>
          <a:p>
            <a:r>
              <a:rPr lang="el-GR" sz="4000" smtClean="0">
                <a:solidFill>
                  <a:schemeClr val="tx1"/>
                </a:solidFill>
                <a:latin typeface="+mj-lt"/>
              </a:rPr>
              <a:t>Παρεμβατικά Προγράμματα Άσκησης</a:t>
            </a:r>
          </a:p>
        </p:txBody>
      </p:sp>
      <p:sp>
        <p:nvSpPr>
          <p:cNvPr id="22530" name="Θέση περιεχομένου 2"/>
          <p:cNvSpPr>
            <a:spLocks noGrp="1"/>
          </p:cNvSpPr>
          <p:nvPr>
            <p:ph idx="1"/>
          </p:nvPr>
        </p:nvSpPr>
        <p:spPr>
          <a:xfrm>
            <a:off x="457200" y="1773238"/>
            <a:ext cx="8229600" cy="4352925"/>
          </a:xfrm>
        </p:spPr>
        <p:txBody>
          <a:bodyPr/>
          <a:lstStyle/>
          <a:p>
            <a:pPr algn="just"/>
            <a:r>
              <a:rPr lang="el-GR" sz="2600" dirty="0" smtClean="0">
                <a:solidFill>
                  <a:schemeClr val="tx1"/>
                </a:solidFill>
                <a:latin typeface="+mj-lt"/>
              </a:rPr>
              <a:t>Δεδομένου ότι από μόνη της η φαρμακευτική θεραπεία δεν μπορεί να είναι επαρκής, συχνά προτείνονται παρεμβατικά προγράμματα άσκησης σαν μια πρόσθετη θεραπεία για την αντιμετώπιση της </a:t>
            </a:r>
            <a:r>
              <a:rPr lang="el-GR" sz="2600" dirty="0" smtClean="0">
                <a:solidFill>
                  <a:schemeClr val="tx1"/>
                </a:solidFill>
                <a:latin typeface="+mj-lt"/>
              </a:rPr>
              <a:t>ψύχωσης.</a:t>
            </a:r>
            <a:endParaRPr lang="el-GR" sz="18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179388" y="188913"/>
            <a:ext cx="8856662" cy="503237"/>
          </a:xfrm>
        </p:spPr>
        <p:txBody>
          <a:bodyPr>
            <a:normAutofit fontScale="90000"/>
          </a:bodyPr>
          <a:lstStyle/>
          <a:p>
            <a:r>
              <a:rPr lang="el-GR" dirty="0" smtClean="0">
                <a:solidFill>
                  <a:schemeClr val="tx1"/>
                </a:solidFill>
                <a:latin typeface="+mj-lt"/>
              </a:rPr>
              <a:t>Διάρκεια Προγραμμάτων Άσκησης</a:t>
            </a:r>
          </a:p>
        </p:txBody>
      </p:sp>
      <p:sp>
        <p:nvSpPr>
          <p:cNvPr id="3" name="Θέση περιεχομένου 2"/>
          <p:cNvSpPr>
            <a:spLocks noGrp="1"/>
          </p:cNvSpPr>
          <p:nvPr>
            <p:ph idx="1"/>
          </p:nvPr>
        </p:nvSpPr>
        <p:spPr>
          <a:xfrm>
            <a:off x="285720" y="1643050"/>
            <a:ext cx="8358246" cy="2714644"/>
          </a:xfrm>
        </p:spPr>
        <p:txBody>
          <a:bodyPr>
            <a:normAutofit/>
          </a:bodyPr>
          <a:lstStyle/>
          <a:p>
            <a:pPr marL="0" indent="0" algn="just">
              <a:buFontTx/>
              <a:buNone/>
            </a:pPr>
            <a:r>
              <a:rPr lang="el-GR" sz="3600" dirty="0" smtClean="0">
                <a:solidFill>
                  <a:schemeClr val="tx1"/>
                </a:solidFill>
                <a:latin typeface="+mj-lt"/>
              </a:rPr>
              <a:t>Η μεγάλη πλειοψηφία ερευνών επέλεξε προγράμματα διάρκειας από </a:t>
            </a:r>
            <a:r>
              <a:rPr lang="en-US" sz="3600" dirty="0" smtClean="0">
                <a:solidFill>
                  <a:schemeClr val="tx1"/>
                </a:solidFill>
                <a:latin typeface="+mj-lt"/>
              </a:rPr>
              <a:t>8 </a:t>
            </a:r>
            <a:r>
              <a:rPr lang="el-GR" sz="3600" dirty="0" smtClean="0">
                <a:solidFill>
                  <a:schemeClr val="tx1"/>
                </a:solidFill>
                <a:latin typeface="+mj-lt"/>
              </a:rPr>
              <a:t>έως 16 εβδομάδες, 4 φορές την εβδομάδα με 45λεπτά κάθε </a:t>
            </a:r>
            <a:r>
              <a:rPr lang="el-GR" sz="3600" dirty="0" smtClean="0">
                <a:solidFill>
                  <a:schemeClr val="tx1"/>
                </a:solidFill>
                <a:latin typeface="+mj-lt"/>
              </a:rPr>
              <a:t>συνεδρία</a:t>
            </a:r>
            <a:r>
              <a:rPr lang="el-GR" sz="4000" dirty="0" smtClean="0">
                <a:solidFill>
                  <a:schemeClr val="tx1"/>
                </a:solidFill>
                <a:latin typeface="+mj-lt"/>
              </a:rPr>
              <a:t>.</a:t>
            </a:r>
            <a:endParaRPr lang="en-US" sz="4000" dirty="0" smtClean="0">
              <a:solidFill>
                <a:schemeClr val="tx1"/>
              </a:solidFill>
              <a:latin typeface="+mj-lt"/>
            </a:endParaRPr>
          </a:p>
          <a:p>
            <a:pPr marL="0" indent="0"/>
            <a:endParaRPr lang="el-GR" sz="18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457200" y="115888"/>
            <a:ext cx="8229600" cy="865187"/>
          </a:xfrm>
        </p:spPr>
        <p:txBody>
          <a:bodyPr/>
          <a:lstStyle/>
          <a:p>
            <a:r>
              <a:rPr lang="el-GR" sz="3600" smtClean="0">
                <a:solidFill>
                  <a:schemeClr val="tx1"/>
                </a:solidFill>
                <a:latin typeface="+mj-lt"/>
              </a:rPr>
              <a:t>Περιεχόμενο Προγραμμάτων Άσκησης</a:t>
            </a:r>
          </a:p>
        </p:txBody>
      </p:sp>
      <p:sp>
        <p:nvSpPr>
          <p:cNvPr id="3" name="Θέση περιεχομένου 2"/>
          <p:cNvSpPr>
            <a:spLocks noGrp="1"/>
          </p:cNvSpPr>
          <p:nvPr>
            <p:ph idx="1"/>
          </p:nvPr>
        </p:nvSpPr>
        <p:spPr>
          <a:xfrm>
            <a:off x="323850" y="1268413"/>
            <a:ext cx="8496300" cy="5589587"/>
          </a:xfrm>
        </p:spPr>
        <p:txBody>
          <a:bodyPr/>
          <a:lstStyle/>
          <a:p>
            <a:pPr marL="0" indent="0" algn="just">
              <a:buFontTx/>
              <a:buNone/>
            </a:pPr>
            <a:r>
              <a:rPr lang="el-GR" sz="2200" dirty="0" smtClean="0">
                <a:solidFill>
                  <a:schemeClr val="tx1"/>
                </a:solidFill>
                <a:latin typeface="+mj-lt"/>
              </a:rPr>
              <a:t>Άσκηση μέτριας έντασης</a:t>
            </a:r>
            <a:r>
              <a:rPr lang="en-US" sz="2200" dirty="0" smtClean="0">
                <a:solidFill>
                  <a:schemeClr val="tx1"/>
                </a:solidFill>
                <a:latin typeface="+mj-lt"/>
              </a:rPr>
              <a:t> </a:t>
            </a:r>
            <a:r>
              <a:rPr lang="el-GR" sz="2200" dirty="0" smtClean="0">
                <a:solidFill>
                  <a:schemeClr val="tx1"/>
                </a:solidFill>
                <a:latin typeface="+mj-lt"/>
              </a:rPr>
              <a:t>που περιλάμβανε:</a:t>
            </a:r>
          </a:p>
          <a:p>
            <a:pPr marL="0" indent="0" algn="just"/>
            <a:r>
              <a:rPr lang="el-GR" sz="2200" dirty="0" smtClean="0">
                <a:solidFill>
                  <a:schemeClr val="tx1"/>
                </a:solidFill>
                <a:latin typeface="+mj-lt"/>
              </a:rPr>
              <a:t>Αερόβιες δραστηριότητες </a:t>
            </a:r>
            <a:r>
              <a:rPr lang="en-US" sz="2200" dirty="0" smtClean="0">
                <a:solidFill>
                  <a:schemeClr val="tx1"/>
                </a:solidFill>
                <a:latin typeface="+mj-lt"/>
              </a:rPr>
              <a:t>(</a:t>
            </a:r>
            <a:r>
              <a:rPr lang="el-GR" sz="2200" dirty="0" smtClean="0">
                <a:solidFill>
                  <a:schemeClr val="tx1"/>
                </a:solidFill>
                <a:latin typeface="+mj-lt"/>
              </a:rPr>
              <a:t>βάδισμα,</a:t>
            </a:r>
            <a:r>
              <a:rPr lang="en-US" sz="2200" dirty="0" smtClean="0">
                <a:solidFill>
                  <a:schemeClr val="tx1"/>
                </a:solidFill>
                <a:latin typeface="+mj-lt"/>
              </a:rPr>
              <a:t> </a:t>
            </a:r>
            <a:r>
              <a:rPr lang="el-GR" sz="2200" dirty="0" smtClean="0">
                <a:solidFill>
                  <a:schemeClr val="tx1"/>
                </a:solidFill>
                <a:latin typeface="+mj-lt"/>
              </a:rPr>
              <a:t>τρέξιμο</a:t>
            </a:r>
            <a:r>
              <a:rPr lang="en-US" sz="2200" dirty="0" smtClean="0">
                <a:solidFill>
                  <a:schemeClr val="tx1"/>
                </a:solidFill>
                <a:latin typeface="+mj-lt"/>
              </a:rPr>
              <a:t>, </a:t>
            </a:r>
            <a:r>
              <a:rPr lang="el-GR" sz="2200" dirty="0" smtClean="0">
                <a:solidFill>
                  <a:schemeClr val="tx1"/>
                </a:solidFill>
                <a:latin typeface="+mj-lt"/>
              </a:rPr>
              <a:t>ποδηλασία, κολύμπι, ποδόσφαιρο</a:t>
            </a:r>
            <a:r>
              <a:rPr lang="el-GR" sz="2200" dirty="0" smtClean="0">
                <a:solidFill>
                  <a:schemeClr val="tx1"/>
                </a:solidFill>
                <a:latin typeface="+mj-lt"/>
              </a:rPr>
              <a:t>)</a:t>
            </a:r>
            <a:r>
              <a:rPr lang="el-GR" sz="1800" dirty="0" smtClean="0">
                <a:solidFill>
                  <a:schemeClr val="tx1"/>
                </a:solidFill>
                <a:latin typeface="+mj-lt"/>
              </a:rPr>
              <a:t>. </a:t>
            </a:r>
            <a:endParaRPr lang="el-GR" sz="1800" dirty="0" smtClean="0">
              <a:solidFill>
                <a:schemeClr val="tx1"/>
              </a:solidFill>
              <a:latin typeface="+mj-lt"/>
            </a:endParaRPr>
          </a:p>
          <a:p>
            <a:pPr marL="0" indent="0" algn="just"/>
            <a:r>
              <a:rPr lang="el-GR" sz="2200" dirty="0" smtClean="0">
                <a:solidFill>
                  <a:schemeClr val="tx1"/>
                </a:solidFill>
                <a:latin typeface="+mj-lt"/>
              </a:rPr>
              <a:t>Ασκήσεις μυϊκής ενδυνάμωσης με βάρη και </a:t>
            </a:r>
            <a:r>
              <a:rPr lang="el-GR" sz="2200" dirty="0" smtClean="0">
                <a:solidFill>
                  <a:schemeClr val="tx1"/>
                </a:solidFill>
                <a:latin typeface="+mj-lt"/>
              </a:rPr>
              <a:t>αντιστάσεις.</a:t>
            </a:r>
            <a:endParaRPr lang="el-GR" sz="1800" dirty="0" smtClean="0">
              <a:solidFill>
                <a:schemeClr val="tx1"/>
              </a:solidFill>
              <a:latin typeface="+mj-lt"/>
            </a:endParaRPr>
          </a:p>
          <a:p>
            <a:pPr marL="0" indent="0" algn="just"/>
            <a:r>
              <a:rPr lang="el-GR" sz="2200" dirty="0" smtClean="0">
                <a:solidFill>
                  <a:schemeClr val="tx1"/>
                </a:solidFill>
                <a:latin typeface="+mj-lt"/>
              </a:rPr>
              <a:t>Συνδυασμένα προγράμματα αερόβιας άσκησης και μυϊκής </a:t>
            </a:r>
            <a:r>
              <a:rPr lang="el-GR" sz="2200" dirty="0" smtClean="0">
                <a:solidFill>
                  <a:schemeClr val="tx1"/>
                </a:solidFill>
                <a:latin typeface="+mj-lt"/>
              </a:rPr>
              <a:t>ενδυνάμωσης</a:t>
            </a:r>
            <a:r>
              <a:rPr lang="el-GR" sz="1800" dirty="0" smtClean="0">
                <a:solidFill>
                  <a:schemeClr val="tx1"/>
                </a:solidFill>
                <a:latin typeface="+mj-lt"/>
              </a:rPr>
              <a:t>. </a:t>
            </a:r>
            <a:endParaRPr lang="el-GR" sz="1800" dirty="0" smtClean="0">
              <a:solidFill>
                <a:schemeClr val="tx1"/>
              </a:solidFill>
              <a:latin typeface="+mj-lt"/>
            </a:endParaRPr>
          </a:p>
          <a:p>
            <a:pPr marL="0" indent="0" algn="just"/>
            <a:r>
              <a:rPr lang="el-GR" sz="2200" dirty="0" smtClean="0">
                <a:solidFill>
                  <a:schemeClr val="tx1"/>
                </a:solidFill>
                <a:latin typeface="+mj-lt"/>
              </a:rPr>
              <a:t>Προγράμματα τύπου αναερόβιας άσκησης (</a:t>
            </a:r>
            <a:r>
              <a:rPr lang="el-GR" sz="2200" dirty="0" err="1" smtClean="0">
                <a:solidFill>
                  <a:schemeClr val="tx1"/>
                </a:solidFill>
                <a:latin typeface="+mj-lt"/>
              </a:rPr>
              <a:t>κινησιο</a:t>
            </a:r>
            <a:r>
              <a:rPr lang="el-GR" sz="2200" dirty="0" smtClean="0">
                <a:solidFill>
                  <a:schemeClr val="tx1"/>
                </a:solidFill>
                <a:latin typeface="+mj-lt"/>
              </a:rPr>
              <a:t>-θεραπευτικές ασκήσεις, </a:t>
            </a:r>
            <a:r>
              <a:rPr lang="el-GR" sz="2200" dirty="0" err="1" smtClean="0">
                <a:solidFill>
                  <a:schemeClr val="tx1"/>
                </a:solidFill>
                <a:latin typeface="+mj-lt"/>
              </a:rPr>
              <a:t>διατατικές</a:t>
            </a:r>
            <a:r>
              <a:rPr lang="el-GR" sz="2200" dirty="0" smtClean="0">
                <a:solidFill>
                  <a:schemeClr val="tx1"/>
                </a:solidFill>
                <a:latin typeface="+mj-lt"/>
              </a:rPr>
              <a:t> και γιόγκα</a:t>
            </a:r>
            <a:r>
              <a:rPr lang="el-GR" sz="2200" dirty="0" smtClean="0">
                <a:solidFill>
                  <a:schemeClr val="tx1"/>
                </a:solidFill>
                <a:latin typeface="+mj-lt"/>
              </a:rPr>
              <a:t>)</a:t>
            </a:r>
            <a:r>
              <a:rPr lang="el-GR" sz="1800" dirty="0" smtClean="0">
                <a:solidFill>
                  <a:schemeClr val="tx1"/>
                </a:solidFill>
                <a:latin typeface="+mj-lt"/>
              </a:rPr>
              <a:t>.</a:t>
            </a:r>
            <a:endParaRPr lang="el-GR" sz="1800" dirty="0" smtClean="0">
              <a:solidFill>
                <a:schemeClr val="tx1"/>
              </a:solidFill>
              <a:latin typeface="+mj-lt"/>
            </a:endParaRPr>
          </a:p>
          <a:p>
            <a:pPr marL="0" indent="0"/>
            <a:endParaRPr lang="el-GR" sz="1800" dirty="0" smtClean="0">
              <a:solidFill>
                <a:schemeClr val="tx1"/>
              </a:solidFill>
              <a:latin typeface="+mj-lt"/>
            </a:endParaRPr>
          </a:p>
          <a:p>
            <a:pPr marL="0" indent="0">
              <a:buFontTx/>
              <a:buNone/>
            </a:pPr>
            <a:endParaRPr lang="el-GR" sz="24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395288" y="-100013"/>
            <a:ext cx="8229600" cy="1143001"/>
          </a:xfrm>
        </p:spPr>
        <p:txBody>
          <a:bodyPr/>
          <a:lstStyle/>
          <a:p>
            <a:r>
              <a:rPr lang="el-GR" sz="3600" smtClean="0">
                <a:solidFill>
                  <a:schemeClr val="tx1"/>
                </a:solidFill>
                <a:latin typeface="+mj-lt"/>
              </a:rPr>
              <a:t>Περιστατικά Εγκατάλειψης (</a:t>
            </a:r>
            <a:r>
              <a:rPr lang="en-US" sz="3600" smtClean="0">
                <a:solidFill>
                  <a:schemeClr val="tx1"/>
                </a:solidFill>
                <a:latin typeface="+mj-lt"/>
              </a:rPr>
              <a:t>Drop Outs)</a:t>
            </a:r>
            <a:endParaRPr lang="el-GR" sz="3600" smtClean="0">
              <a:solidFill>
                <a:schemeClr val="tx1"/>
              </a:solidFill>
              <a:latin typeface="+mj-lt"/>
            </a:endParaRPr>
          </a:p>
        </p:txBody>
      </p:sp>
      <p:sp>
        <p:nvSpPr>
          <p:cNvPr id="33794" name="Θέση περιεχομένου 2"/>
          <p:cNvSpPr>
            <a:spLocks noGrp="1"/>
          </p:cNvSpPr>
          <p:nvPr>
            <p:ph idx="1"/>
          </p:nvPr>
        </p:nvSpPr>
        <p:spPr>
          <a:xfrm>
            <a:off x="214282" y="1214422"/>
            <a:ext cx="8643998" cy="3786213"/>
          </a:xfrm>
        </p:spPr>
        <p:txBody>
          <a:bodyPr>
            <a:noAutofit/>
          </a:bodyPr>
          <a:lstStyle/>
          <a:p>
            <a:pPr algn="just"/>
            <a:r>
              <a:rPr lang="el-GR" sz="2400" dirty="0" smtClean="0">
                <a:solidFill>
                  <a:schemeClr val="tx1"/>
                </a:solidFill>
                <a:latin typeface="+mj-lt"/>
              </a:rPr>
              <a:t>Τα περιστατικά εγκατάλειψης (</a:t>
            </a:r>
            <a:r>
              <a:rPr lang="en-US" sz="2400" dirty="0" smtClean="0">
                <a:solidFill>
                  <a:schemeClr val="tx1"/>
                </a:solidFill>
                <a:latin typeface="+mj-lt"/>
              </a:rPr>
              <a:t>drop outs</a:t>
            </a:r>
            <a:r>
              <a:rPr lang="el-GR" sz="2400" dirty="0" smtClean="0">
                <a:solidFill>
                  <a:schemeClr val="tx1"/>
                </a:solidFill>
                <a:latin typeface="+mj-lt"/>
              </a:rPr>
              <a:t>) από την άσκηση των ατόμων με σχιζοφρένεια</a:t>
            </a:r>
            <a:r>
              <a:rPr lang="en-US" sz="2400" dirty="0" smtClean="0">
                <a:solidFill>
                  <a:schemeClr val="tx1"/>
                </a:solidFill>
                <a:latin typeface="+mj-lt"/>
              </a:rPr>
              <a:t> </a:t>
            </a:r>
            <a:r>
              <a:rPr lang="el-GR" sz="2400" dirty="0" smtClean="0">
                <a:solidFill>
                  <a:schemeClr val="tx1"/>
                </a:solidFill>
                <a:latin typeface="+mj-lt"/>
              </a:rPr>
              <a:t>αποτελούν πρόβλημα καθώς είναι  σημαντικά υψηλότερα σε σύγκριση με το γενικό </a:t>
            </a:r>
            <a:r>
              <a:rPr lang="el-GR" sz="2400" dirty="0" smtClean="0">
                <a:solidFill>
                  <a:schemeClr val="tx1"/>
                </a:solidFill>
                <a:latin typeface="+mj-lt"/>
              </a:rPr>
              <a:t>πληθυσμό.</a:t>
            </a:r>
            <a:r>
              <a:rPr lang="el-GR" sz="2400" dirty="0" smtClean="0">
                <a:latin typeface="+mj-lt"/>
              </a:rPr>
              <a:t> Ο</a:t>
            </a:r>
            <a:r>
              <a:rPr lang="el-GR" sz="2400" dirty="0" smtClean="0">
                <a:solidFill>
                  <a:schemeClr val="tx1"/>
                </a:solidFill>
                <a:latin typeface="+mj-lt"/>
              </a:rPr>
              <a:t>ι </a:t>
            </a:r>
            <a:r>
              <a:rPr lang="el-GR" sz="2400" dirty="0" smtClean="0">
                <a:solidFill>
                  <a:schemeClr val="tx1"/>
                </a:solidFill>
                <a:latin typeface="+mj-lt"/>
              </a:rPr>
              <a:t>ασθενείς με σχιζοφρένεια σπάνια ασκούνται και είναι λιγότερο σωματικά ενεργοί εξαιτίας της απάθειας και της έλλειψης κινήτρων</a:t>
            </a:r>
            <a:r>
              <a:rPr lang="en-US" sz="2400" dirty="0" smtClean="0">
                <a:solidFill>
                  <a:schemeClr val="tx1"/>
                </a:solidFill>
                <a:latin typeface="+mj-lt"/>
              </a:rPr>
              <a:t> (Beebe &amp; Smith, 2010).</a:t>
            </a:r>
            <a:endParaRPr lang="el-GR" sz="2400" dirty="0" smtClean="0">
              <a:solidFill>
                <a:schemeClr val="tx1"/>
              </a:solidFill>
              <a:latin typeface="+mj-lt"/>
            </a:endParaRPr>
          </a:p>
          <a:p>
            <a:pPr algn="just"/>
            <a:r>
              <a:rPr lang="el-GR" sz="2400" dirty="0" smtClean="0">
                <a:solidFill>
                  <a:schemeClr val="tx1"/>
                </a:solidFill>
                <a:latin typeface="+mj-lt"/>
              </a:rPr>
              <a:t>Γενικά, όσο περισσότερο χρονικό διάστημα διαρκεί το πρόγραμμα άσκησης τόσο μεγαλύτερο είναι και το ποσοστό εγκατάλειψης.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036050" cy="936625"/>
          </a:xfrm>
        </p:spPr>
        <p:txBody>
          <a:bodyPr/>
          <a:lstStyle/>
          <a:p>
            <a:r>
              <a:rPr lang="el-GR" sz="4000" smtClean="0">
                <a:solidFill>
                  <a:schemeClr val="tx1"/>
                </a:solidFill>
                <a:latin typeface="+mj-lt"/>
              </a:rPr>
              <a:t>Εφαρμογή Στρατηγικών Συμπεριφοράς</a:t>
            </a:r>
          </a:p>
        </p:txBody>
      </p:sp>
      <p:sp>
        <p:nvSpPr>
          <p:cNvPr id="3" name="Θέση περιεχομένου 2"/>
          <p:cNvSpPr>
            <a:spLocks noGrp="1"/>
          </p:cNvSpPr>
          <p:nvPr>
            <p:ph idx="1"/>
          </p:nvPr>
        </p:nvSpPr>
        <p:spPr>
          <a:xfrm>
            <a:off x="0" y="1125538"/>
            <a:ext cx="8964613" cy="5732462"/>
          </a:xfrm>
        </p:spPr>
        <p:txBody>
          <a:bodyPr/>
          <a:lstStyle/>
          <a:p>
            <a:pPr algn="just"/>
            <a:r>
              <a:rPr lang="el-GR" sz="2400" dirty="0" smtClean="0">
                <a:solidFill>
                  <a:schemeClr val="tx1"/>
                </a:solidFill>
                <a:latin typeface="+mj-lt"/>
              </a:rPr>
              <a:t>Τα παρεμβατικά προγράμματα άσκησης πρέπει επομένως  να ενσωματώσουν όχι μόνο την εφαρμογή ασκήσεων, αλλά και την εφαρμογή στρατηγικών συμπεριφοράς</a:t>
            </a:r>
            <a:r>
              <a:rPr lang="en-US" sz="2400" dirty="0" smtClean="0">
                <a:solidFill>
                  <a:schemeClr val="tx1"/>
                </a:solidFill>
                <a:latin typeface="+mj-lt"/>
              </a:rPr>
              <a:t> </a:t>
            </a:r>
            <a:r>
              <a:rPr lang="en-US" sz="1800" dirty="0" smtClean="0">
                <a:solidFill>
                  <a:schemeClr val="tx1"/>
                </a:solidFill>
                <a:latin typeface="+mj-lt"/>
              </a:rPr>
              <a:t>.</a:t>
            </a:r>
            <a:endParaRPr lang="el-GR" sz="1800" dirty="0" smtClean="0">
              <a:latin typeface="+mj-lt"/>
            </a:endParaRPr>
          </a:p>
          <a:p>
            <a:pPr algn="just"/>
            <a:r>
              <a:rPr lang="el-GR" sz="2400" dirty="0" smtClean="0">
                <a:solidFill>
                  <a:schemeClr val="tx1"/>
                </a:solidFill>
                <a:latin typeface="+mj-lt"/>
              </a:rPr>
              <a:t>Σκοπός </a:t>
            </a:r>
            <a:r>
              <a:rPr lang="el-GR" sz="2400" dirty="0" smtClean="0">
                <a:solidFill>
                  <a:schemeClr val="tx1"/>
                </a:solidFill>
                <a:latin typeface="+mj-lt"/>
              </a:rPr>
              <a:t>είναι να βελτιώσουν τις αντιλήψεις των ασθενών απέναντι στην άσκηση σαν ένα μέσο για να βελτιώσουν την ποιότητα ζωής τους μειώνοντας ταυτόχρονα τα περιστατικά </a:t>
            </a:r>
            <a:r>
              <a:rPr lang="el-GR" sz="2400" dirty="0" smtClean="0">
                <a:solidFill>
                  <a:schemeClr val="tx1"/>
                </a:solidFill>
                <a:latin typeface="+mj-lt"/>
              </a:rPr>
              <a:t>εγκατάλειψης</a:t>
            </a:r>
            <a:r>
              <a:rPr lang="el-GR" sz="1800" dirty="0" smtClean="0">
                <a:solidFill>
                  <a:schemeClr val="tx1"/>
                </a:solidFill>
                <a:latin typeface="+mj-lt"/>
              </a:rPr>
              <a:t>. </a:t>
            </a:r>
          </a:p>
          <a:p>
            <a:pPr algn="just"/>
            <a:r>
              <a:rPr lang="el-GR" sz="2400" dirty="0" smtClean="0">
                <a:latin typeface="+mj-lt"/>
              </a:rPr>
              <a:t>Οι πλέον πρόσφατες έρευνες των </a:t>
            </a:r>
            <a:r>
              <a:rPr lang="en-US" sz="2400" dirty="0" err="1" smtClean="0">
                <a:latin typeface="+mj-lt"/>
              </a:rPr>
              <a:t>kokaridas</a:t>
            </a:r>
            <a:r>
              <a:rPr lang="en-US" sz="2400" dirty="0" smtClean="0">
                <a:latin typeface="+mj-lt"/>
              </a:rPr>
              <a:t> et al (2013) </a:t>
            </a:r>
            <a:r>
              <a:rPr lang="el-GR" sz="2400" dirty="0" smtClean="0">
                <a:latin typeface="+mj-lt"/>
              </a:rPr>
              <a:t>και</a:t>
            </a:r>
            <a:r>
              <a:rPr lang="en-US" sz="2400" dirty="0" smtClean="0">
                <a:latin typeface="+mj-lt"/>
              </a:rPr>
              <a:t> </a:t>
            </a:r>
            <a:r>
              <a:rPr lang="en-US" sz="2400" dirty="0" err="1" smtClean="0">
                <a:latin typeface="+mj-lt"/>
              </a:rPr>
              <a:t>Maggouritsa</a:t>
            </a:r>
            <a:r>
              <a:rPr lang="en-US" sz="2400" dirty="0" smtClean="0">
                <a:latin typeface="+mj-lt"/>
              </a:rPr>
              <a:t> et al (2014) </a:t>
            </a:r>
            <a:r>
              <a:rPr lang="el-GR" sz="2400" dirty="0" smtClean="0">
                <a:latin typeface="+mj-lt"/>
              </a:rPr>
              <a:t>που αναφέρονται στο τέλος της ενότητας, περιγράφουν με αναλυτικό τρόπο την εφαρμογή ενός συστήματος ανταλλάξιμων αμοιβών σε συνδυασμό με την άσκηση που απευθύνεται σε ασθενείς με σχιζοφρένεια.</a:t>
            </a:r>
          </a:p>
          <a:p>
            <a:pPr algn="just"/>
            <a:endParaRPr lang="en-US" sz="18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95288" y="0"/>
            <a:ext cx="8229600" cy="849313"/>
          </a:xfrm>
        </p:spPr>
        <p:txBody>
          <a:bodyPr/>
          <a:lstStyle/>
          <a:p>
            <a:pPr eaLnBrk="1" hangingPunct="1"/>
            <a:r>
              <a:rPr lang="el-GR" smtClean="0">
                <a:solidFill>
                  <a:schemeClr val="tx1"/>
                </a:solidFill>
                <a:latin typeface="+mj-lt"/>
              </a:rPr>
              <a:t>Σύστημα </a:t>
            </a:r>
            <a:r>
              <a:rPr lang="en-US" smtClean="0">
                <a:solidFill>
                  <a:schemeClr val="tx1"/>
                </a:solidFill>
                <a:latin typeface="+mj-lt"/>
              </a:rPr>
              <a:t>Token Economy</a:t>
            </a:r>
            <a:endParaRPr lang="el-GR" smtClean="0">
              <a:solidFill>
                <a:schemeClr val="tx1"/>
              </a:solidFill>
              <a:latin typeface="+mj-lt"/>
            </a:endParaRPr>
          </a:p>
        </p:txBody>
      </p:sp>
      <p:sp>
        <p:nvSpPr>
          <p:cNvPr id="35842" name="Rectangle 3"/>
          <p:cNvSpPr>
            <a:spLocks noGrp="1" noChangeArrowheads="1"/>
          </p:cNvSpPr>
          <p:nvPr>
            <p:ph type="body" idx="1"/>
          </p:nvPr>
        </p:nvSpPr>
        <p:spPr>
          <a:xfrm>
            <a:off x="107950" y="908050"/>
            <a:ext cx="8856663" cy="5834063"/>
          </a:xfrm>
        </p:spPr>
        <p:txBody>
          <a:bodyPr/>
          <a:lstStyle/>
          <a:p>
            <a:pPr algn="just" eaLnBrk="1" hangingPunct="1">
              <a:lnSpc>
                <a:spcPct val="90000"/>
              </a:lnSpc>
            </a:pPr>
            <a:r>
              <a:rPr lang="el-GR" sz="2200" dirty="0" smtClean="0">
                <a:solidFill>
                  <a:schemeClr val="tx1"/>
                </a:solidFill>
                <a:latin typeface="+mj-lt"/>
              </a:rPr>
              <a:t>Το σύστημα ανταλλάξιμων αμοιβών (</a:t>
            </a:r>
            <a:r>
              <a:rPr lang="en-US" sz="2200" dirty="0" smtClean="0">
                <a:solidFill>
                  <a:schemeClr val="tx1"/>
                </a:solidFill>
                <a:latin typeface="+mj-lt"/>
              </a:rPr>
              <a:t>token economy</a:t>
            </a:r>
            <a:r>
              <a:rPr lang="el-GR" sz="2200" dirty="0" smtClean="0">
                <a:solidFill>
                  <a:schemeClr val="tx1"/>
                </a:solidFill>
                <a:latin typeface="+mj-lt"/>
              </a:rPr>
              <a:t>) έχει αποδειχθεί μία αποτελεσματική </a:t>
            </a:r>
            <a:r>
              <a:rPr lang="el-GR" sz="2200" dirty="0" err="1" smtClean="0">
                <a:solidFill>
                  <a:schemeClr val="tx1"/>
                </a:solidFill>
                <a:latin typeface="+mj-lt"/>
              </a:rPr>
              <a:t>συμπεριφορική</a:t>
            </a:r>
            <a:r>
              <a:rPr lang="el-GR" sz="2200" dirty="0" smtClean="0">
                <a:solidFill>
                  <a:schemeClr val="tx1"/>
                </a:solidFill>
                <a:latin typeface="+mj-lt"/>
              </a:rPr>
              <a:t> θεραπεία για άτομα με ψυχωτική </a:t>
            </a:r>
            <a:r>
              <a:rPr lang="el-GR" sz="2200" dirty="0" smtClean="0">
                <a:solidFill>
                  <a:schemeClr val="tx1"/>
                </a:solidFill>
                <a:latin typeface="+mj-lt"/>
              </a:rPr>
              <a:t>συμπεριφορά</a:t>
            </a:r>
            <a:r>
              <a:rPr lang="en-US" sz="1800" dirty="0" smtClean="0">
                <a:solidFill>
                  <a:schemeClr val="tx1"/>
                </a:solidFill>
                <a:latin typeface="+mj-lt"/>
              </a:rPr>
              <a:t>. </a:t>
            </a:r>
            <a:endParaRPr lang="el-GR" sz="1800" dirty="0" smtClean="0">
              <a:solidFill>
                <a:schemeClr val="tx1"/>
              </a:solidFill>
              <a:latin typeface="+mj-lt"/>
            </a:endParaRPr>
          </a:p>
          <a:p>
            <a:pPr algn="just" eaLnBrk="1" hangingPunct="1">
              <a:lnSpc>
                <a:spcPct val="90000"/>
              </a:lnSpc>
            </a:pPr>
            <a:r>
              <a:rPr lang="el-GR" sz="2200" dirty="0" smtClean="0">
                <a:solidFill>
                  <a:schemeClr val="tx1"/>
                </a:solidFill>
                <a:latin typeface="+mj-lt"/>
              </a:rPr>
              <a:t>Είναι ένας τύπος θεραπείας της συμπεριφοράς, που χρησιμοποιεί ένα είδος ανταλλαγής (</a:t>
            </a:r>
            <a:r>
              <a:rPr lang="en-US" sz="2200" dirty="0" smtClean="0">
                <a:solidFill>
                  <a:schemeClr val="tx1"/>
                </a:solidFill>
                <a:latin typeface="+mj-lt"/>
              </a:rPr>
              <a:t>token</a:t>
            </a:r>
            <a:r>
              <a:rPr lang="el-GR" sz="2200" dirty="0" smtClean="0">
                <a:solidFill>
                  <a:schemeClr val="tx1"/>
                </a:solidFill>
                <a:latin typeface="+mj-lt"/>
              </a:rPr>
              <a:t>) το οποίο δίνεται ως ανταμοιβή σε περίπτωση εκδήλωσης θετικών συμπεριφορών  από τον ασκούμενο και δίνεται σε προκαθορισμένο χρόνο κατά τη διάρκεια του προγράμματος. </a:t>
            </a:r>
          </a:p>
          <a:p>
            <a:pPr algn="just" eaLnBrk="1" hangingPunct="1">
              <a:lnSpc>
                <a:spcPct val="90000"/>
              </a:lnSpc>
            </a:pPr>
            <a:r>
              <a:rPr lang="el-GR" sz="2200" dirty="0" smtClean="0">
                <a:solidFill>
                  <a:schemeClr val="tx1"/>
                </a:solidFill>
                <a:latin typeface="+mj-lt"/>
              </a:rPr>
              <a:t>Θετικές συμπεριφορές (</a:t>
            </a:r>
            <a:r>
              <a:rPr lang="en-US" sz="2200" dirty="0" smtClean="0">
                <a:solidFill>
                  <a:schemeClr val="tx1"/>
                </a:solidFill>
                <a:latin typeface="+mj-lt"/>
              </a:rPr>
              <a:t>target behaviors</a:t>
            </a:r>
            <a:r>
              <a:rPr lang="el-GR" sz="2200" dirty="0" smtClean="0">
                <a:solidFill>
                  <a:schemeClr val="tx1"/>
                </a:solidFill>
                <a:latin typeface="+mj-lt"/>
              </a:rPr>
              <a:t>) θεωρούνται αυτές που σχετίζονται</a:t>
            </a:r>
            <a:r>
              <a:rPr lang="en-US" sz="2200" dirty="0" smtClean="0">
                <a:solidFill>
                  <a:schemeClr val="tx1"/>
                </a:solidFill>
                <a:latin typeface="+mj-lt"/>
              </a:rPr>
              <a:t> </a:t>
            </a:r>
            <a:r>
              <a:rPr lang="el-GR" sz="2200" dirty="0" smtClean="0">
                <a:solidFill>
                  <a:schemeClr val="tx1"/>
                </a:solidFill>
                <a:latin typeface="+mj-lt"/>
              </a:rPr>
              <a:t>με</a:t>
            </a:r>
            <a:r>
              <a:rPr lang="en-US" sz="2200" dirty="0" smtClean="0">
                <a:solidFill>
                  <a:schemeClr val="tx1"/>
                </a:solidFill>
                <a:latin typeface="+mj-lt"/>
              </a:rPr>
              <a:t>:</a:t>
            </a:r>
            <a:r>
              <a:rPr lang="el-GR" sz="2200" dirty="0" smtClean="0">
                <a:solidFill>
                  <a:schemeClr val="tx1"/>
                </a:solidFill>
                <a:latin typeface="+mj-lt"/>
              </a:rPr>
              <a:t> </a:t>
            </a:r>
          </a:p>
          <a:p>
            <a:pPr lvl="1" algn="just" eaLnBrk="1" hangingPunct="1">
              <a:lnSpc>
                <a:spcPct val="90000"/>
              </a:lnSpc>
            </a:pPr>
            <a:r>
              <a:rPr lang="el-GR" sz="2200" dirty="0" smtClean="0">
                <a:solidFill>
                  <a:schemeClr val="tx1"/>
                </a:solidFill>
                <a:latin typeface="+mj-lt"/>
              </a:rPr>
              <a:t>την απόκτηση νέων δεξιοτήτων και την μείωση ανεπιθύμητων συμπεριφορών</a:t>
            </a:r>
          </a:p>
          <a:p>
            <a:pPr lvl="1" algn="just" eaLnBrk="1" hangingPunct="1">
              <a:lnSpc>
                <a:spcPct val="90000"/>
              </a:lnSpc>
            </a:pPr>
            <a:r>
              <a:rPr lang="el-GR" sz="2200" dirty="0" smtClean="0">
                <a:solidFill>
                  <a:schemeClr val="tx1"/>
                </a:solidFill>
                <a:latin typeface="+mj-lt"/>
              </a:rPr>
              <a:t>Την βελτίωση των ικανοτήτων </a:t>
            </a:r>
            <a:r>
              <a:rPr lang="el-GR" sz="2200" dirty="0" err="1" smtClean="0">
                <a:solidFill>
                  <a:schemeClr val="tx1"/>
                </a:solidFill>
                <a:latin typeface="+mj-lt"/>
              </a:rPr>
              <a:t>αυτο</a:t>
            </a:r>
            <a:r>
              <a:rPr lang="el-GR" sz="2200" dirty="0" smtClean="0">
                <a:solidFill>
                  <a:schemeClr val="tx1"/>
                </a:solidFill>
                <a:latin typeface="+mj-lt"/>
              </a:rPr>
              <a:t>-εξυπηρέτησης και προσωπικής υγιεινής του ασθενή</a:t>
            </a:r>
            <a:r>
              <a:rPr lang="en-US" sz="2200" dirty="0" smtClean="0">
                <a:solidFill>
                  <a:schemeClr val="tx1"/>
                </a:solidFill>
                <a:latin typeface="+mj-lt"/>
              </a:rPr>
              <a:t>.</a:t>
            </a:r>
            <a:endParaRPr lang="el-GR" sz="2200" dirty="0" smtClean="0">
              <a:solidFill>
                <a:schemeClr val="tx1"/>
              </a:solidFill>
              <a:latin typeface="+mj-lt"/>
            </a:endParaRPr>
          </a:p>
          <a:p>
            <a:pPr lvl="1" algn="just" eaLnBrk="1" hangingPunct="1">
              <a:lnSpc>
                <a:spcPct val="90000"/>
              </a:lnSpc>
            </a:pPr>
            <a:r>
              <a:rPr lang="el-GR" sz="2200" dirty="0" smtClean="0">
                <a:solidFill>
                  <a:schemeClr val="tx1"/>
                </a:solidFill>
                <a:latin typeface="+mj-lt"/>
              </a:rPr>
              <a:t>Τη συμμετοχή του σε καθημερινές δραστηριότητες εργασίας, κοινωνικής αλληλεπίδρασης και συμμετοχής στην θεραπεία.  </a:t>
            </a:r>
            <a:endParaRPr lang="en-US" sz="22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68313" y="115888"/>
            <a:ext cx="8229600" cy="850900"/>
          </a:xfrm>
        </p:spPr>
        <p:txBody>
          <a:bodyPr/>
          <a:lstStyle/>
          <a:p>
            <a:r>
              <a:rPr lang="el-GR" smtClean="0">
                <a:solidFill>
                  <a:schemeClr val="tx1"/>
                </a:solidFill>
                <a:latin typeface="+mj-lt"/>
                <a:cs typeface="Times New Roman" pitchFamily="18" charset="0"/>
              </a:rPr>
              <a:t>Διαταραχές Άγχους</a:t>
            </a:r>
          </a:p>
        </p:txBody>
      </p:sp>
      <p:sp>
        <p:nvSpPr>
          <p:cNvPr id="33795" name="Content Placeholder 2"/>
          <p:cNvSpPr>
            <a:spLocks noGrp="1"/>
          </p:cNvSpPr>
          <p:nvPr>
            <p:ph idx="4294967295"/>
          </p:nvPr>
        </p:nvSpPr>
        <p:spPr>
          <a:xfrm>
            <a:off x="250825" y="1125538"/>
            <a:ext cx="8569325" cy="3382962"/>
          </a:xfrm>
        </p:spPr>
        <p:txBody>
          <a:bodyPr>
            <a:normAutofit fontScale="92500"/>
          </a:bodyPr>
          <a:lstStyle/>
          <a:p>
            <a:pPr algn="just"/>
            <a:r>
              <a:rPr lang="el-GR" sz="2600" smtClean="0">
                <a:solidFill>
                  <a:schemeClr val="tx1"/>
                </a:solidFill>
                <a:latin typeface="+mj-lt"/>
                <a:cs typeface="Times New Roman" pitchFamily="18" charset="0"/>
              </a:rPr>
              <a:t>Οι διαταραχές άγχους δεν είναι ωστόσο το ίδιο πράγμα. Πρόκειται για επίμονες καταστάσεις υψηλού και χρόνιου ψυχολογικού και σωματικού άγχους σε βαθμό που προκαλούν σοβαρά προβλήματα στο επίπεδο λειτουργικότητας του ατόμου. </a:t>
            </a:r>
          </a:p>
          <a:p>
            <a:pPr algn="just"/>
            <a:r>
              <a:rPr lang="el-GR" sz="2600" smtClean="0">
                <a:solidFill>
                  <a:schemeClr val="tx1"/>
                </a:solidFill>
                <a:latin typeface="+mj-lt"/>
                <a:cs typeface="Times New Roman" pitchFamily="18" charset="0"/>
              </a:rPr>
              <a:t>Τα αισθήματα άγχους και φόβου δεν οφείλονται σε πραγματικό κίνδυνο και εκδηλώνονται είτε με την μορφή επεισοδίων (π.χ. κρίσεις πανικού </a:t>
            </a:r>
            <a:r>
              <a:rPr lang="el-GR" sz="2600" smtClean="0">
                <a:solidFill>
                  <a:schemeClr val="tx1"/>
                </a:solidFill>
                <a:latin typeface="+mj-lt"/>
              </a:rPr>
              <a:t>με ή χωρίς αγοραφοβία</a:t>
            </a:r>
            <a:r>
              <a:rPr lang="el-GR" sz="2600" smtClean="0">
                <a:solidFill>
                  <a:schemeClr val="tx1"/>
                </a:solidFill>
                <a:latin typeface="+mj-lt"/>
                <a:cs typeface="Times New Roman" pitchFamily="18" charset="0"/>
              </a:rPr>
              <a:t>) είτε ως χρόνια επίμονη κατάσταση (γενικευμένη αγχώδης διαταραχή).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idx="4294967295"/>
          </p:nvPr>
        </p:nvSpPr>
        <p:spPr/>
        <p:txBody>
          <a:bodyPr/>
          <a:lstStyle/>
          <a:p>
            <a:r>
              <a:rPr lang="el-GR" smtClean="0">
                <a:solidFill>
                  <a:schemeClr val="tx1"/>
                </a:solidFill>
                <a:latin typeface="+mj-lt"/>
              </a:rPr>
              <a:t>Κοινά συμπτώματα</a:t>
            </a:r>
          </a:p>
        </p:txBody>
      </p:sp>
      <p:sp>
        <p:nvSpPr>
          <p:cNvPr id="34819" name="2 - Θέση περιεχομένου"/>
          <p:cNvSpPr>
            <a:spLocks noGrp="1"/>
          </p:cNvSpPr>
          <p:nvPr>
            <p:ph idx="4294967295"/>
          </p:nvPr>
        </p:nvSpPr>
        <p:spPr/>
        <p:txBody>
          <a:bodyPr/>
          <a:lstStyle/>
          <a:p>
            <a:pPr algn="just">
              <a:lnSpc>
                <a:spcPct val="90000"/>
              </a:lnSpc>
            </a:pPr>
            <a:r>
              <a:rPr lang="el-GR" sz="2400" smtClean="0">
                <a:solidFill>
                  <a:schemeClr val="tx1"/>
                </a:solidFill>
                <a:latin typeface="+mj-lt"/>
              </a:rPr>
              <a:t>Ένας επίμονος φόβος μίας ή περισσότερων καταστάσεων στις οποίες ο άνθρωπος εκτίθεται.</a:t>
            </a:r>
          </a:p>
          <a:p>
            <a:pPr algn="just">
              <a:lnSpc>
                <a:spcPct val="90000"/>
              </a:lnSpc>
            </a:pPr>
            <a:r>
              <a:rPr lang="el-GR" sz="2400" smtClean="0">
                <a:solidFill>
                  <a:schemeClr val="tx1"/>
                </a:solidFill>
                <a:latin typeface="+mj-lt"/>
              </a:rPr>
              <a:t>Η έκθεση σε ένα ερέθισμα φόβου προκαλεί μία αγχώδη κατάσταση.</a:t>
            </a:r>
          </a:p>
          <a:p>
            <a:pPr algn="just">
              <a:lnSpc>
                <a:spcPct val="90000"/>
              </a:lnSpc>
            </a:pPr>
            <a:r>
              <a:rPr lang="el-GR" sz="2400" smtClean="0">
                <a:solidFill>
                  <a:schemeClr val="tx1"/>
                </a:solidFill>
                <a:latin typeface="+mj-lt"/>
              </a:rPr>
              <a:t>Τις πιο πολλές φορές, η κατάσταση είτε αποφεύγεται (π.χ. αποφυγή χώρων με πολύ κόσμο) ή εάν είναι δυνατόν, διαρκεί με έντονο άγχος και/ή εκδήλωση μη λογικών παρορμήσεων (π.χ. επανειλημένο πλύσιμο των χεριών)</a:t>
            </a:r>
            <a:r>
              <a:rPr lang="el-GR" sz="2400" smtClean="0">
                <a:solidFill>
                  <a:schemeClr val="tx1"/>
                </a:solidFill>
                <a:latin typeface="+mj-lt"/>
                <a:cs typeface="Times New Roman" pitchFamily="18" charset="0"/>
              </a:rPr>
              <a:t>.</a:t>
            </a:r>
            <a:endParaRPr lang="el-GR" sz="2400" smtClean="0">
              <a:solidFill>
                <a:schemeClr val="tx1"/>
              </a:solidFill>
              <a:latin typeface="+mj-lt"/>
            </a:endParaRPr>
          </a:p>
          <a:p>
            <a:pPr>
              <a:lnSpc>
                <a:spcPct val="90000"/>
              </a:lnSpc>
              <a:buFontTx/>
              <a:buChar char="-"/>
            </a:pPr>
            <a:endParaRPr lang="el-GR" sz="2400" smtClean="0">
              <a:solidFill>
                <a:schemeClr val="tx1"/>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115888"/>
            <a:ext cx="8229600" cy="633412"/>
          </a:xfrm>
        </p:spPr>
        <p:txBody>
          <a:bodyPr>
            <a:normAutofit fontScale="90000"/>
          </a:bodyPr>
          <a:lstStyle/>
          <a:p>
            <a:r>
              <a:rPr lang="el-GR" smtClean="0">
                <a:solidFill>
                  <a:schemeClr val="tx1"/>
                </a:solidFill>
                <a:latin typeface="+mj-lt"/>
              </a:rPr>
              <a:t>Άσκηση και Διαταραχές Άγχους </a:t>
            </a:r>
            <a:r>
              <a:rPr lang="en-US" smtClean="0">
                <a:solidFill>
                  <a:schemeClr val="tx1"/>
                </a:solidFill>
                <a:latin typeface="+mj-lt"/>
              </a:rPr>
              <a:t> </a:t>
            </a:r>
            <a:endParaRPr lang="el-GR" smtClean="0">
              <a:solidFill>
                <a:schemeClr val="tx1"/>
              </a:solidFill>
              <a:latin typeface="+mj-lt"/>
            </a:endParaRPr>
          </a:p>
        </p:txBody>
      </p:sp>
      <p:sp>
        <p:nvSpPr>
          <p:cNvPr id="46083" name="Content Placeholder 2"/>
          <p:cNvSpPr>
            <a:spLocks noGrp="1"/>
          </p:cNvSpPr>
          <p:nvPr>
            <p:ph idx="4294967295"/>
          </p:nvPr>
        </p:nvSpPr>
        <p:spPr>
          <a:xfrm>
            <a:off x="0" y="908050"/>
            <a:ext cx="9144000" cy="5761038"/>
          </a:xfrm>
        </p:spPr>
        <p:txBody>
          <a:bodyPr/>
          <a:lstStyle/>
          <a:p>
            <a:pPr algn="just"/>
            <a:r>
              <a:rPr lang="el-GR" sz="2200" dirty="0" smtClean="0">
                <a:solidFill>
                  <a:schemeClr val="tx1"/>
                </a:solidFill>
                <a:latin typeface="+mj-lt"/>
                <a:cs typeface="Times New Roman" pitchFamily="18" charset="0"/>
              </a:rPr>
              <a:t>Ανασκόπηση της βιβλιογραφίας δείχνει ότι τα παρεμβατικά προγράμματα άσκησης σε ασθενείς με διαταραχές άγχους περιλάμβαναν </a:t>
            </a:r>
            <a:r>
              <a:rPr lang="en-US" sz="2200" dirty="0" smtClean="0">
                <a:solidFill>
                  <a:schemeClr val="tx1"/>
                </a:solidFill>
                <a:latin typeface="+mj-lt"/>
                <a:cs typeface="Times New Roman" pitchFamily="18" charset="0"/>
              </a:rPr>
              <a:t>8 -</a:t>
            </a:r>
            <a:r>
              <a:rPr lang="el-GR" sz="2200" dirty="0" smtClean="0">
                <a:solidFill>
                  <a:schemeClr val="tx1"/>
                </a:solidFill>
                <a:latin typeface="+mj-lt"/>
                <a:cs typeface="Times New Roman" pitchFamily="18" charset="0"/>
              </a:rPr>
              <a:t> 16 εβδομάδες παρέμβασης, με συχνότητα άσκησης 3</a:t>
            </a:r>
            <a:r>
              <a:rPr lang="en-US" sz="2200" dirty="0" smtClean="0">
                <a:solidFill>
                  <a:schemeClr val="tx1"/>
                </a:solidFill>
                <a:latin typeface="+mj-lt"/>
                <a:cs typeface="Times New Roman" pitchFamily="18" charset="0"/>
              </a:rPr>
              <a:t>-4</a:t>
            </a:r>
            <a:r>
              <a:rPr lang="el-GR" sz="2200" dirty="0" smtClean="0">
                <a:solidFill>
                  <a:schemeClr val="tx1"/>
                </a:solidFill>
                <a:latin typeface="+mj-lt"/>
                <a:cs typeface="Times New Roman" pitchFamily="18" charset="0"/>
              </a:rPr>
              <a:t> φορές την εβδομάδα, διάρκειας </a:t>
            </a:r>
            <a:r>
              <a:rPr lang="en-US" sz="2200" dirty="0" smtClean="0">
                <a:solidFill>
                  <a:schemeClr val="tx1"/>
                </a:solidFill>
                <a:latin typeface="+mj-lt"/>
                <a:cs typeface="Times New Roman" pitchFamily="18" charset="0"/>
              </a:rPr>
              <a:t>40</a:t>
            </a:r>
            <a:r>
              <a:rPr lang="el-GR" sz="2200" dirty="0" smtClean="0">
                <a:solidFill>
                  <a:schemeClr val="tx1"/>
                </a:solidFill>
                <a:latin typeface="+mj-lt"/>
                <a:cs typeface="Times New Roman" pitchFamily="18" charset="0"/>
              </a:rPr>
              <a:t>-45΄ για κάθε ημέρα άσκησης, σε μέτρια ένταση. </a:t>
            </a:r>
          </a:p>
          <a:p>
            <a:pPr algn="just"/>
            <a:r>
              <a:rPr lang="el-GR" sz="2200" dirty="0" smtClean="0">
                <a:solidFill>
                  <a:schemeClr val="tx1"/>
                </a:solidFill>
                <a:latin typeface="+mj-lt"/>
              </a:rPr>
              <a:t>Η &gt;30΄ διάρκεια άσκησης ανά συνεδρία και η </a:t>
            </a:r>
            <a:r>
              <a:rPr lang="en-US" sz="2200" dirty="0" smtClean="0">
                <a:solidFill>
                  <a:schemeClr val="tx1"/>
                </a:solidFill>
                <a:latin typeface="+mj-lt"/>
              </a:rPr>
              <a:t>&lt;</a:t>
            </a:r>
            <a:r>
              <a:rPr lang="el-GR" sz="2200" dirty="0" smtClean="0">
                <a:solidFill>
                  <a:schemeClr val="tx1"/>
                </a:solidFill>
                <a:latin typeface="+mj-lt"/>
              </a:rPr>
              <a:t> 12 εβδομάδων συνολική παρέμβαση συνδέονται με μεγαλύτερη μείωση των επιπέδων άγχους </a:t>
            </a:r>
            <a:r>
              <a:rPr lang="el-GR" sz="2200" dirty="0" smtClean="0">
                <a:solidFill>
                  <a:schemeClr val="tx1"/>
                </a:solidFill>
                <a:latin typeface="+mj-lt"/>
                <a:cs typeface="Times New Roman" pitchFamily="18" charset="0"/>
              </a:rPr>
              <a:t>(</a:t>
            </a:r>
            <a:r>
              <a:rPr lang="en-US" sz="2200" dirty="0" smtClean="0">
                <a:solidFill>
                  <a:schemeClr val="tx1"/>
                </a:solidFill>
                <a:latin typeface="+mj-lt"/>
                <a:cs typeface="Times New Roman" pitchFamily="18" charset="0"/>
              </a:rPr>
              <a:t>Herring, et al., 2010)</a:t>
            </a:r>
            <a:r>
              <a:rPr lang="el-GR" sz="2200" dirty="0" smtClean="0">
                <a:solidFill>
                  <a:schemeClr val="tx1"/>
                </a:solidFill>
                <a:latin typeface="+mj-lt"/>
              </a:rPr>
              <a:t>.</a:t>
            </a:r>
            <a:endParaRPr lang="en-US" sz="2200" dirty="0" smtClean="0">
              <a:solidFill>
                <a:schemeClr val="tx1"/>
              </a:solidFill>
              <a:latin typeface="+mj-lt"/>
            </a:endParaRPr>
          </a:p>
          <a:p>
            <a:pPr algn="just"/>
            <a:r>
              <a:rPr lang="el-GR" sz="2200" dirty="0" smtClean="0">
                <a:solidFill>
                  <a:schemeClr val="tx1"/>
                </a:solidFill>
                <a:latin typeface="+mj-lt"/>
              </a:rPr>
              <a:t>Η άσκηση καλό είναι να συνδυάζεται με εφαρμογή </a:t>
            </a:r>
            <a:r>
              <a:rPr lang="el-GR" sz="2200" dirty="0" err="1" smtClean="0">
                <a:solidFill>
                  <a:schemeClr val="tx1"/>
                </a:solidFill>
                <a:latin typeface="+mj-lt"/>
              </a:rPr>
              <a:t>γνωστικο</a:t>
            </a:r>
            <a:r>
              <a:rPr lang="el-GR" sz="2200" dirty="0" smtClean="0">
                <a:solidFill>
                  <a:schemeClr val="tx1"/>
                </a:solidFill>
                <a:latin typeface="+mj-lt"/>
              </a:rPr>
              <a:t>-</a:t>
            </a:r>
            <a:r>
              <a:rPr lang="el-GR" sz="2200" dirty="0" err="1" smtClean="0">
                <a:solidFill>
                  <a:schemeClr val="tx1"/>
                </a:solidFill>
                <a:latin typeface="+mj-lt"/>
              </a:rPr>
              <a:t>συμπεριφορικών</a:t>
            </a:r>
            <a:r>
              <a:rPr lang="el-GR" sz="2200" dirty="0" smtClean="0">
                <a:solidFill>
                  <a:schemeClr val="tx1"/>
                </a:solidFill>
                <a:latin typeface="+mj-lt"/>
              </a:rPr>
              <a:t> στρατηγικών όπως η παροχή οδηγιών άσκησης σε έντυπη ή ηλεκτρονική μορφή, η </a:t>
            </a:r>
            <a:r>
              <a:rPr lang="el-GR" sz="2200" dirty="0" err="1" smtClean="0">
                <a:solidFill>
                  <a:schemeClr val="tx1"/>
                </a:solidFill>
                <a:latin typeface="+mj-lt"/>
              </a:rPr>
              <a:t>αυτο</a:t>
            </a:r>
            <a:r>
              <a:rPr lang="el-GR" sz="2200" dirty="0" smtClean="0">
                <a:solidFill>
                  <a:schemeClr val="tx1"/>
                </a:solidFill>
                <a:latin typeface="+mj-lt"/>
              </a:rPr>
              <a:t>-αξιολόγηση και ο καθορισμός στόχων </a:t>
            </a:r>
            <a:r>
              <a:rPr lang="en-US" sz="2200" dirty="0" smtClean="0">
                <a:solidFill>
                  <a:schemeClr val="tx1"/>
                </a:solidFill>
                <a:latin typeface="+mj-lt"/>
              </a:rPr>
              <a:t>(Otto et al. 2007).</a:t>
            </a:r>
            <a:endParaRPr lang="el-GR" sz="2200" dirty="0" smtClean="0">
              <a:solidFill>
                <a:schemeClr val="tx1"/>
              </a:solidFill>
              <a:latin typeface="+mj-lt"/>
            </a:endParaRPr>
          </a:p>
          <a:p>
            <a:pPr algn="just"/>
            <a:r>
              <a:rPr lang="el-GR" sz="2200" dirty="0" smtClean="0">
                <a:solidFill>
                  <a:schemeClr val="tx1"/>
                </a:solidFill>
                <a:latin typeface="+mj-lt"/>
              </a:rPr>
              <a:t>Περαιτέρω έρευνα χρειάζεται ωστόσο για την τελική διαμόρφωση των βασικών αρχών άσκησης για άτομα με διαταραχές άγχους όσον αφορά την διάρκεια, την συχνότητα και τον προτεινόμενο τύπο άσκησης (π.χ. αερόβια, προπόνηση με αντιστάσεις, </a:t>
            </a:r>
            <a:r>
              <a:rPr lang="el-GR" sz="2200" dirty="0" err="1" smtClean="0">
                <a:solidFill>
                  <a:schemeClr val="tx1"/>
                </a:solidFill>
                <a:latin typeface="+mj-lt"/>
              </a:rPr>
              <a:t>εναλακτικές</a:t>
            </a:r>
            <a:r>
              <a:rPr lang="el-GR" sz="2200" dirty="0" smtClean="0">
                <a:solidFill>
                  <a:schemeClr val="tx1"/>
                </a:solidFill>
                <a:latin typeface="+mj-lt"/>
              </a:rPr>
              <a:t> μορφές άσκησης όπως η </a:t>
            </a:r>
            <a:r>
              <a:rPr lang="en-US" sz="2200" dirty="0" smtClean="0">
                <a:solidFill>
                  <a:schemeClr val="tx1"/>
                </a:solidFill>
                <a:latin typeface="+mj-lt"/>
              </a:rPr>
              <a:t>yoga</a:t>
            </a:r>
            <a:r>
              <a:rPr lang="el-GR" sz="2200" dirty="0" smtClean="0">
                <a:solidFill>
                  <a:schemeClr val="tx1"/>
                </a:solidFill>
                <a:latin typeface="+mj-lt"/>
              </a:rPr>
              <a:t> και το </a:t>
            </a:r>
            <a:r>
              <a:rPr lang="el-GR" sz="2200" dirty="0" err="1" smtClean="0">
                <a:solidFill>
                  <a:schemeClr val="tx1"/>
                </a:solidFill>
                <a:latin typeface="+mj-lt"/>
              </a:rPr>
              <a:t>Tai</a:t>
            </a:r>
            <a:r>
              <a:rPr lang="el-GR" sz="2200" dirty="0" smtClean="0">
                <a:solidFill>
                  <a:schemeClr val="tx1"/>
                </a:solidFill>
                <a:latin typeface="+mj-lt"/>
              </a:rPr>
              <a:t> </a:t>
            </a:r>
            <a:r>
              <a:rPr lang="el-GR" sz="2200" dirty="0" err="1" smtClean="0">
                <a:solidFill>
                  <a:schemeClr val="tx1"/>
                </a:solidFill>
                <a:latin typeface="+mj-lt"/>
              </a:rPr>
              <a:t>Chi</a:t>
            </a:r>
            <a:r>
              <a:rPr lang="el-GR" sz="2200" dirty="0" smtClean="0">
                <a:solidFill>
                  <a:schemeClr val="tx1"/>
                </a:solidFill>
                <a:latin typeface="+mj-lt"/>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274638"/>
            <a:ext cx="8229600" cy="777875"/>
          </a:xfrm>
        </p:spPr>
        <p:txBody>
          <a:bodyPr/>
          <a:lstStyle/>
          <a:p>
            <a:r>
              <a:rPr lang="el-GR" smtClean="0">
                <a:solidFill>
                  <a:schemeClr val="tx1"/>
                </a:solidFill>
                <a:latin typeface="+mj-lt"/>
                <a:cs typeface="Times New Roman" pitchFamily="18" charset="0"/>
              </a:rPr>
              <a:t>Διαταραχές Διάθεσης</a:t>
            </a:r>
          </a:p>
        </p:txBody>
      </p:sp>
      <p:sp>
        <p:nvSpPr>
          <p:cNvPr id="47107" name="Content Placeholder 2"/>
          <p:cNvSpPr>
            <a:spLocks noGrp="1"/>
          </p:cNvSpPr>
          <p:nvPr>
            <p:ph idx="4294967295"/>
          </p:nvPr>
        </p:nvSpPr>
        <p:spPr>
          <a:xfrm>
            <a:off x="457200" y="1268413"/>
            <a:ext cx="8229600" cy="4857750"/>
          </a:xfrm>
        </p:spPr>
        <p:txBody>
          <a:bodyPr>
            <a:normAutofit/>
          </a:bodyPr>
          <a:lstStyle/>
          <a:p>
            <a:pPr algn="just"/>
            <a:r>
              <a:rPr lang="el-GR" sz="2400" dirty="0" smtClean="0">
                <a:solidFill>
                  <a:schemeClr val="tx1"/>
                </a:solidFill>
                <a:latin typeface="+mj-lt"/>
              </a:rPr>
              <a:t>Οι διαταραχές διάθεσης είναι όλες εκείνες οι περιπτώσεις οι οποίες χαρακτηρίζονται από μια διαταραχή ή μεταβολή της συναισθηματικής διάθεσης και οι οποίες μπορούν να επηρεάσουν εξ’ ολοκλήρου τη συμπεριφορά και την αντίληψη των ατόμων για τη ζωή, τους ανθρώπους και την αντίληψη για τον κόσμο γενικότερα. </a:t>
            </a:r>
          </a:p>
          <a:p>
            <a:pPr algn="just"/>
            <a:r>
              <a:rPr lang="el-GR" sz="2400" dirty="0" smtClean="0">
                <a:latin typeface="+mj-lt"/>
                <a:cs typeface="Times New Roman" pitchFamily="18" charset="0"/>
              </a:rPr>
              <a:t>Οι διαταραχές διάθεσης χαρακτηρίζονται είτε από υπερβολικό αίσθημα θλίψης (κατάθλιψη) ή από εναλλαγές περιόδων μανίας και κατάθλιψης (διπολική διαταραχή). </a:t>
            </a:r>
            <a:endParaRPr lang="el-GR" sz="24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effectLst/>
                <a:latin typeface="+mj-lt"/>
              </a:rPr>
              <a:t>Χρηματοδότηση</a:t>
            </a:r>
            <a:endParaRPr lang="el-GR" dirty="0">
              <a:solidFill>
                <a:schemeClr val="tx1"/>
              </a:solidFill>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solidFill>
                  <a:schemeClr val="tx1"/>
                </a:solidFill>
                <a:effectLst/>
                <a:latin typeface="+mj-lt"/>
              </a:rPr>
              <a:t>Το παρόν εκπαιδευτικό υλικό έχει αναπτυχθεί στα πλαίσια του εκπαιδευτικού έργου του διδάσκοντα.</a:t>
            </a:r>
            <a:endParaRPr lang="en-US" sz="2400" dirty="0" smtClean="0">
              <a:solidFill>
                <a:schemeClr val="tx1"/>
              </a:solidFill>
              <a:effectLst/>
              <a:latin typeface="+mj-lt"/>
            </a:endParaRPr>
          </a:p>
          <a:p>
            <a:r>
              <a:rPr lang="el-GR" sz="2400" dirty="0" smtClean="0">
                <a:solidFill>
                  <a:schemeClr val="tx1"/>
                </a:solidFill>
                <a:effectLst/>
                <a:latin typeface="+mj-lt"/>
              </a:rPr>
              <a:t>Το έργο «</a:t>
            </a:r>
            <a:r>
              <a:rPr lang="el-GR" sz="2400" b="1" dirty="0" smtClean="0">
                <a:solidFill>
                  <a:schemeClr val="tx1"/>
                </a:solidFill>
                <a:effectLst/>
                <a:latin typeface="+mj-lt"/>
              </a:rPr>
              <a:t>Ανοικτά Ακαδημαϊκά Μαθήματα Πανεπιστημίου Θεσσαλίας</a:t>
            </a:r>
            <a:r>
              <a:rPr lang="el-GR" sz="2400" dirty="0" smtClean="0">
                <a:solidFill>
                  <a:schemeClr val="tx1"/>
                </a:solidFill>
                <a:effectLst/>
                <a:latin typeface="+mj-lt"/>
              </a:rPr>
              <a:t>» έχει χρηματοδοτήσει μόνο τη αναδιαμόρφωση του εκπαιδευτικού υλικού. </a:t>
            </a:r>
          </a:p>
          <a:p>
            <a:r>
              <a:rPr lang="el-GR" sz="2400" dirty="0" smtClean="0">
                <a:solidFill>
                  <a:schemeClr val="tx1"/>
                </a:solidFill>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l-GR" smtClean="0">
                <a:solidFill>
                  <a:schemeClr val="tx1"/>
                </a:solidFill>
                <a:latin typeface="+mj-lt"/>
              </a:rPr>
              <a:t>Συμπτώματα Κατάθλιψης</a:t>
            </a:r>
          </a:p>
        </p:txBody>
      </p:sp>
      <p:sp>
        <p:nvSpPr>
          <p:cNvPr id="49155" name="Rectangle 3"/>
          <p:cNvSpPr>
            <a:spLocks noGrp="1" noChangeArrowheads="1"/>
          </p:cNvSpPr>
          <p:nvPr>
            <p:ph type="body" idx="1"/>
          </p:nvPr>
        </p:nvSpPr>
        <p:spPr/>
        <p:txBody>
          <a:bodyPr/>
          <a:lstStyle/>
          <a:p>
            <a:pPr algn="just"/>
            <a:r>
              <a:rPr lang="el-GR" sz="2300" b="1" dirty="0" smtClean="0">
                <a:solidFill>
                  <a:schemeClr val="tx1"/>
                </a:solidFill>
                <a:latin typeface="+mj-lt"/>
              </a:rPr>
              <a:t>Συναισθηματικά:</a:t>
            </a:r>
            <a:r>
              <a:rPr lang="el-GR" sz="2300" dirty="0" smtClean="0">
                <a:solidFill>
                  <a:schemeClr val="tx1"/>
                </a:solidFill>
                <a:latin typeface="+mj-lt"/>
              </a:rPr>
              <a:t> έντονα συναισθήματα ενοχής, </a:t>
            </a:r>
            <a:r>
              <a:rPr lang="el-GR" sz="2300" dirty="0" err="1" smtClean="0">
                <a:solidFill>
                  <a:schemeClr val="tx1"/>
                </a:solidFill>
                <a:latin typeface="+mj-lt"/>
              </a:rPr>
              <a:t>ανημπόριας</a:t>
            </a:r>
            <a:r>
              <a:rPr lang="el-GR" sz="2300" dirty="0" smtClean="0">
                <a:solidFill>
                  <a:schemeClr val="tx1"/>
                </a:solidFill>
                <a:latin typeface="+mj-lt"/>
              </a:rPr>
              <a:t>, απελπισίας, μοναξιάς, απάθεια, απώλεια του ενδιαφέροντος και της απόλαυσης (</a:t>
            </a:r>
            <a:r>
              <a:rPr lang="el-GR" sz="2300" dirty="0" err="1" smtClean="0">
                <a:solidFill>
                  <a:schemeClr val="tx1"/>
                </a:solidFill>
                <a:latin typeface="+mj-lt"/>
              </a:rPr>
              <a:t>ανηδονία</a:t>
            </a:r>
            <a:r>
              <a:rPr lang="el-GR" sz="2300" dirty="0" smtClean="0">
                <a:solidFill>
                  <a:schemeClr val="tx1"/>
                </a:solidFill>
                <a:latin typeface="+mj-lt"/>
              </a:rPr>
              <a:t>), αυτοκτονικές τάσεις.</a:t>
            </a:r>
          </a:p>
          <a:p>
            <a:pPr algn="just"/>
            <a:r>
              <a:rPr lang="el-GR" sz="2300" b="1" dirty="0" smtClean="0">
                <a:solidFill>
                  <a:schemeClr val="tx1"/>
                </a:solidFill>
                <a:latin typeface="+mj-lt"/>
              </a:rPr>
              <a:t>Ψυχοσωματικά:</a:t>
            </a:r>
            <a:r>
              <a:rPr lang="el-GR" sz="2300" dirty="0" smtClean="0">
                <a:solidFill>
                  <a:schemeClr val="tx1"/>
                </a:solidFill>
                <a:latin typeface="+mj-lt"/>
              </a:rPr>
              <a:t> διαταραχές του ύπνου της όρεξης και της λίμπιντο, ψυχοκινητική επιβράδυνση ή διέγερση, δυσκολίες συγκέντρωσης, άγχος, ευαισθησία στον θόρυβο, ευερεθιστότητα, νευρικότητα, σωματικοί πόνοι.</a:t>
            </a:r>
          </a:p>
          <a:p>
            <a:pPr algn="just"/>
            <a:r>
              <a:rPr lang="el-GR" sz="2300" b="1" dirty="0" smtClean="0">
                <a:solidFill>
                  <a:schemeClr val="tx1"/>
                </a:solidFill>
                <a:latin typeface="+mj-lt"/>
              </a:rPr>
              <a:t>Συμπεριφοράς:</a:t>
            </a:r>
            <a:r>
              <a:rPr lang="el-GR" sz="2300" dirty="0" smtClean="0">
                <a:solidFill>
                  <a:schemeClr val="tx1"/>
                </a:solidFill>
                <a:latin typeface="+mj-lt"/>
              </a:rPr>
              <a:t> αντιπάθεια προς τον εαυτό, αμέλεια της προσωπικής υγιεινής, περίοδοι έντονου κλάματος, αποφυγή κοινωνικών συναναστροφών, έντονη αναβλητικότητα.</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457200" y="115888"/>
            <a:ext cx="8229600" cy="850900"/>
          </a:xfrm>
        </p:spPr>
        <p:txBody>
          <a:bodyPr/>
          <a:lstStyle/>
          <a:p>
            <a:r>
              <a:rPr lang="el-GR" smtClean="0">
                <a:solidFill>
                  <a:schemeClr val="tx1"/>
                </a:solidFill>
                <a:latin typeface="+mj-lt"/>
                <a:cs typeface="Times New Roman" pitchFamily="18" charset="0"/>
              </a:rPr>
              <a:t>Αίτια Κατάθλιψης</a:t>
            </a:r>
          </a:p>
        </p:txBody>
      </p:sp>
      <p:sp>
        <p:nvSpPr>
          <p:cNvPr id="50179" name="Content Placeholder 2"/>
          <p:cNvSpPr>
            <a:spLocks noGrp="1"/>
          </p:cNvSpPr>
          <p:nvPr>
            <p:ph idx="4294967295"/>
          </p:nvPr>
        </p:nvSpPr>
        <p:spPr>
          <a:xfrm>
            <a:off x="179388" y="1268413"/>
            <a:ext cx="8713787" cy="5400675"/>
          </a:xfrm>
        </p:spPr>
        <p:txBody>
          <a:bodyPr/>
          <a:lstStyle/>
          <a:p>
            <a:pPr algn="just"/>
            <a:r>
              <a:rPr lang="el-GR" sz="2600" smtClean="0">
                <a:solidFill>
                  <a:schemeClr val="tx1"/>
                </a:solidFill>
                <a:latin typeface="+mj-lt"/>
                <a:cs typeface="Times New Roman" pitchFamily="18" charset="0"/>
              </a:rPr>
              <a:t>Οι περισσότεροι συμφωνούν ότι η κατάθλιψη προκύπτει από την αλληλεπίδραση μεταξύ των δυσάρεστων καταστάσεων που συμβαίνουν στη ζωή και των βιολογικών και ψυχολογικών προδιαθέσεων του ατόμου (κληρονομική προδιάθεση, χαμηλότερα επίπεδα νευροδιαβιβαστών σε μέρη του εγκεφάλου όπως η ντοπαμίνη, νορεπινεφρίνη &amp; σεροτονίνη, ανισορροπία ορμονών κ.α.).</a:t>
            </a:r>
            <a:r>
              <a:rPr lang="el-GR" sz="2400" smtClean="0">
                <a:solidFill>
                  <a:schemeClr val="tx1"/>
                </a:solidFill>
                <a:latin typeface="+mj-lt"/>
                <a:cs typeface="Times New Roman" pitchFamily="18" charset="0"/>
              </a:rPr>
              <a:t>  </a:t>
            </a:r>
          </a:p>
          <a:p>
            <a:pPr algn="just"/>
            <a:endParaRPr lang="el-GR" sz="2400" smtClean="0">
              <a:solidFill>
                <a:schemeClr val="tx1"/>
              </a:solidFill>
              <a:latin typeface="+mj-lt"/>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8313" y="0"/>
            <a:ext cx="8229600" cy="777875"/>
          </a:xfrm>
        </p:spPr>
        <p:txBody>
          <a:bodyPr/>
          <a:lstStyle/>
          <a:p>
            <a:r>
              <a:rPr lang="el-GR" sz="4000" smtClean="0">
                <a:solidFill>
                  <a:schemeClr val="tx1"/>
                </a:solidFill>
                <a:latin typeface="+mj-lt"/>
              </a:rPr>
              <a:t>Άσκηση και Διαταραχές Διάθεσης</a:t>
            </a:r>
          </a:p>
        </p:txBody>
      </p:sp>
      <p:sp>
        <p:nvSpPr>
          <p:cNvPr id="54275" name="Rectangle 3"/>
          <p:cNvSpPr>
            <a:spLocks noGrp="1" noChangeArrowheads="1"/>
          </p:cNvSpPr>
          <p:nvPr>
            <p:ph type="body" idx="1"/>
          </p:nvPr>
        </p:nvSpPr>
        <p:spPr>
          <a:xfrm>
            <a:off x="0" y="908050"/>
            <a:ext cx="8604250" cy="5218113"/>
          </a:xfrm>
        </p:spPr>
        <p:txBody>
          <a:bodyPr/>
          <a:lstStyle/>
          <a:p>
            <a:pPr algn="just" eaLnBrk="1" hangingPunct="1">
              <a:lnSpc>
                <a:spcPct val="80000"/>
              </a:lnSpc>
            </a:pPr>
            <a:r>
              <a:rPr lang="el-GR" sz="2800" b="1" dirty="0" smtClean="0">
                <a:solidFill>
                  <a:schemeClr val="tx1"/>
                </a:solidFill>
                <a:latin typeface="+mj-lt"/>
              </a:rPr>
              <a:t>Οι κύριοι παράγοντες που επηρεάζουν την μείωση των συμπτωμάτων κατάθλιψης είναι:</a:t>
            </a:r>
            <a:endParaRPr lang="en-US" sz="2800" b="1" dirty="0" smtClean="0">
              <a:solidFill>
                <a:schemeClr val="tx1"/>
              </a:solidFill>
              <a:latin typeface="+mj-lt"/>
            </a:endParaRPr>
          </a:p>
          <a:p>
            <a:pPr lvl="1" algn="just">
              <a:lnSpc>
                <a:spcPct val="80000"/>
              </a:lnSpc>
            </a:pPr>
            <a:r>
              <a:rPr lang="el-GR" dirty="0" smtClean="0">
                <a:solidFill>
                  <a:schemeClr val="tx1"/>
                </a:solidFill>
                <a:latin typeface="+mj-lt"/>
              </a:rPr>
              <a:t>Η υψηλή συχνότητα άσκησης (3-5 φορές) ανά εβδομάδα </a:t>
            </a:r>
            <a:r>
              <a:rPr lang="el-GR" dirty="0" smtClean="0">
                <a:solidFill>
                  <a:schemeClr val="tx1"/>
                </a:solidFill>
                <a:latin typeface="+mj-lt"/>
              </a:rPr>
              <a:t>είναι </a:t>
            </a:r>
            <a:r>
              <a:rPr lang="el-GR" dirty="0" smtClean="0">
                <a:solidFill>
                  <a:schemeClr val="tx1"/>
                </a:solidFill>
                <a:latin typeface="+mj-lt"/>
              </a:rPr>
              <a:t>περισσότερο αποτελεσματική στην μείωση των συμπτωμάτων κατάθλιψης από την χαμηλή συχνότητα </a:t>
            </a:r>
            <a:r>
              <a:rPr lang="el-GR" dirty="0" smtClean="0">
                <a:solidFill>
                  <a:schemeClr val="tx1"/>
                </a:solidFill>
                <a:latin typeface="+mj-lt"/>
              </a:rPr>
              <a:t>άσκησης</a:t>
            </a:r>
            <a:r>
              <a:rPr lang="en-US" dirty="0" smtClean="0">
                <a:solidFill>
                  <a:schemeClr val="tx1"/>
                </a:solidFill>
                <a:latin typeface="+mj-lt"/>
              </a:rPr>
              <a:t>.</a:t>
            </a:r>
            <a:r>
              <a:rPr lang="el-GR" dirty="0" smtClean="0">
                <a:solidFill>
                  <a:schemeClr val="tx1"/>
                </a:solidFill>
                <a:latin typeface="+mj-lt"/>
              </a:rPr>
              <a:t> </a:t>
            </a:r>
            <a:endParaRPr lang="el-GR" dirty="0" smtClean="0">
              <a:solidFill>
                <a:schemeClr val="tx1"/>
              </a:solidFill>
              <a:latin typeface="+mj-lt"/>
            </a:endParaRPr>
          </a:p>
          <a:p>
            <a:pPr lvl="1" algn="just">
              <a:lnSpc>
                <a:spcPct val="80000"/>
              </a:lnSpc>
            </a:pPr>
            <a:r>
              <a:rPr lang="el-GR" dirty="0" smtClean="0">
                <a:solidFill>
                  <a:schemeClr val="tx1"/>
                </a:solidFill>
                <a:latin typeface="+mj-lt"/>
              </a:rPr>
              <a:t>Η υψηλή ένταση της άσκησης </a:t>
            </a:r>
            <a:r>
              <a:rPr lang="el-GR" dirty="0" smtClean="0">
                <a:solidFill>
                  <a:schemeClr val="tx1"/>
                </a:solidFill>
                <a:latin typeface="+mj-lt"/>
              </a:rPr>
              <a:t>με </a:t>
            </a:r>
            <a:r>
              <a:rPr lang="el-GR" dirty="0" smtClean="0"/>
              <a:t>συνδυασμό </a:t>
            </a:r>
            <a:r>
              <a:rPr lang="el-GR" dirty="0" smtClean="0"/>
              <a:t>αερόβιας άσκησης και μυϊκής ενδυνάμωσης </a:t>
            </a:r>
            <a:r>
              <a:rPr lang="el-GR" dirty="0" smtClean="0">
                <a:solidFill>
                  <a:schemeClr val="tx1"/>
                </a:solidFill>
                <a:latin typeface="+mj-lt"/>
              </a:rPr>
              <a:t>οδηγεί </a:t>
            </a:r>
            <a:r>
              <a:rPr lang="el-GR" dirty="0" smtClean="0">
                <a:solidFill>
                  <a:schemeClr val="tx1"/>
                </a:solidFill>
                <a:latin typeface="+mj-lt"/>
              </a:rPr>
              <a:t>σε μεγαλύτερες βελτιώσεις </a:t>
            </a:r>
            <a:r>
              <a:rPr lang="el-GR" dirty="0" smtClean="0">
                <a:solidFill>
                  <a:schemeClr val="tx1"/>
                </a:solidFill>
                <a:latin typeface="+mj-lt"/>
              </a:rPr>
              <a:t>διάθεσης.</a:t>
            </a:r>
            <a:r>
              <a:rPr lang="en-US" dirty="0" smtClean="0">
                <a:solidFill>
                  <a:schemeClr val="tx1"/>
                </a:solidFill>
                <a:latin typeface="+mj-lt"/>
              </a:rPr>
              <a:t> </a:t>
            </a:r>
            <a:r>
              <a:rPr lang="el-GR" dirty="0" smtClean="0">
                <a:solidFill>
                  <a:schemeClr val="tx1"/>
                </a:solidFill>
                <a:latin typeface="+mj-lt"/>
              </a:rPr>
              <a:t>Η υψηλής έντασης άσκηση μειώνει τα επίπεδα των </a:t>
            </a:r>
            <a:r>
              <a:rPr lang="el-GR" dirty="0" err="1" smtClean="0">
                <a:solidFill>
                  <a:schemeClr val="tx1"/>
                </a:solidFill>
                <a:latin typeface="+mj-lt"/>
              </a:rPr>
              <a:t>κυτοκινών</a:t>
            </a:r>
            <a:r>
              <a:rPr lang="el-GR" dirty="0" smtClean="0">
                <a:solidFill>
                  <a:schemeClr val="tx1"/>
                </a:solidFill>
                <a:latin typeface="+mj-lt"/>
              </a:rPr>
              <a:t> στο αίμα (υψηλά επίπεδα συνδέονται με την νόσο</a:t>
            </a:r>
            <a:r>
              <a:rPr lang="el-GR" dirty="0" smtClean="0">
                <a:solidFill>
                  <a:schemeClr val="tx1"/>
                </a:solidFill>
                <a:latin typeface="+mj-lt"/>
              </a:rPr>
              <a:t>).</a:t>
            </a:r>
            <a:endParaRPr lang="el-GR" dirty="0" smtClean="0">
              <a:solidFill>
                <a:schemeClr val="tx1"/>
              </a:solidFill>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85804" y="0"/>
            <a:ext cx="8229600" cy="1143000"/>
          </a:xfrm>
        </p:spPr>
        <p:txBody>
          <a:bodyPr/>
          <a:lstStyle/>
          <a:p>
            <a:r>
              <a:rPr lang="el-GR" dirty="0">
                <a:solidFill>
                  <a:schemeClr val="tx1"/>
                </a:solidFill>
                <a:latin typeface="+mj-lt"/>
              </a:rPr>
              <a:t>Βιβλιογραφία</a:t>
            </a:r>
          </a:p>
        </p:txBody>
      </p:sp>
      <p:sp>
        <p:nvSpPr>
          <p:cNvPr id="26627" name="Rectangle 3"/>
          <p:cNvSpPr>
            <a:spLocks noGrp="1" noChangeArrowheads="1"/>
          </p:cNvSpPr>
          <p:nvPr>
            <p:ph type="body" idx="1"/>
          </p:nvPr>
        </p:nvSpPr>
        <p:spPr>
          <a:xfrm>
            <a:off x="214283" y="1285860"/>
            <a:ext cx="8501122" cy="5084779"/>
          </a:xfrm>
        </p:spPr>
        <p:txBody>
          <a:bodyPr>
            <a:normAutofit fontScale="85000" lnSpcReduction="10000"/>
          </a:bodyPr>
          <a:lstStyle/>
          <a:p>
            <a:pPr algn="just"/>
            <a:r>
              <a:rPr lang="el-GR" sz="2400" dirty="0" err="1">
                <a:solidFill>
                  <a:schemeClr val="tx1"/>
                </a:solidFill>
                <a:latin typeface="+mj-lt"/>
              </a:rPr>
              <a:t>Κοκαρίδας</a:t>
            </a:r>
            <a:r>
              <a:rPr lang="el-GR" sz="2400" dirty="0">
                <a:solidFill>
                  <a:schemeClr val="tx1"/>
                </a:solidFill>
                <a:latin typeface="+mj-lt"/>
              </a:rPr>
              <a:t>, Δ. (2010). Άσκηση και αναπηρία: εξατομίκευση, προσαρμογές και προοπτικές ένταξης. Θεσσαλονίκη: Εκδόσεις Χριστοδουλίδη. </a:t>
            </a:r>
            <a:endParaRPr lang="en-US" sz="2400" dirty="0" smtClean="0">
              <a:solidFill>
                <a:schemeClr val="tx1"/>
              </a:solidFill>
              <a:latin typeface="+mj-lt"/>
            </a:endParaRPr>
          </a:p>
          <a:p>
            <a:pPr lvl="0" algn="just"/>
            <a:r>
              <a:rPr lang="en-US" sz="2400" dirty="0" smtClean="0">
                <a:solidFill>
                  <a:schemeClr val="tx1"/>
                </a:solidFill>
                <a:latin typeface="+mj-lt"/>
              </a:rPr>
              <a:t>Kokaridas, D., </a:t>
            </a:r>
            <a:r>
              <a:rPr lang="en-US" sz="2400" dirty="0" err="1" smtClean="0">
                <a:solidFill>
                  <a:schemeClr val="tx1"/>
                </a:solidFill>
                <a:latin typeface="+mj-lt"/>
              </a:rPr>
              <a:t>Maggouritsa</a:t>
            </a:r>
            <a:r>
              <a:rPr lang="en-US" sz="2400" dirty="0" smtClean="0">
                <a:solidFill>
                  <a:schemeClr val="tx1"/>
                </a:solidFill>
                <a:latin typeface="+mj-lt"/>
              </a:rPr>
              <a:t>, G., </a:t>
            </a:r>
            <a:r>
              <a:rPr lang="en-US" sz="2400" dirty="0" err="1" smtClean="0">
                <a:solidFill>
                  <a:schemeClr val="tx1"/>
                </a:solidFill>
                <a:latin typeface="+mj-lt"/>
              </a:rPr>
              <a:t>Stoforos</a:t>
            </a:r>
            <a:r>
              <a:rPr lang="en-US" sz="2400" dirty="0" smtClean="0">
                <a:solidFill>
                  <a:schemeClr val="tx1"/>
                </a:solidFill>
                <a:latin typeface="+mj-lt"/>
              </a:rPr>
              <a:t>, P., </a:t>
            </a:r>
            <a:r>
              <a:rPr lang="en-US" sz="2400" dirty="0" err="1" smtClean="0">
                <a:solidFill>
                  <a:schemeClr val="tx1"/>
                </a:solidFill>
                <a:latin typeface="+mj-lt"/>
              </a:rPr>
              <a:t>Patsiaouras</a:t>
            </a:r>
            <a:r>
              <a:rPr lang="en-US" sz="2400" dirty="0" smtClean="0">
                <a:solidFill>
                  <a:schemeClr val="tx1"/>
                </a:solidFill>
                <a:latin typeface="+mj-lt"/>
              </a:rPr>
              <a:t>, A., </a:t>
            </a:r>
            <a:r>
              <a:rPr lang="en-US" sz="2400" dirty="0" err="1" smtClean="0">
                <a:solidFill>
                  <a:schemeClr val="tx1"/>
                </a:solidFill>
                <a:latin typeface="+mj-lt"/>
              </a:rPr>
              <a:t>Theodorakis</a:t>
            </a:r>
            <a:r>
              <a:rPr lang="en-US" sz="2400" dirty="0" smtClean="0">
                <a:solidFill>
                  <a:schemeClr val="tx1"/>
                </a:solidFill>
                <a:latin typeface="+mj-lt"/>
              </a:rPr>
              <a:t>, Y. &amp; </a:t>
            </a:r>
            <a:r>
              <a:rPr lang="en-US" sz="2400" dirty="0" err="1" smtClean="0">
                <a:solidFill>
                  <a:schemeClr val="tx1"/>
                </a:solidFill>
                <a:latin typeface="+mj-lt"/>
              </a:rPr>
              <a:t>Diggelidis</a:t>
            </a:r>
            <a:r>
              <a:rPr lang="en-US" sz="2400" dirty="0" smtClean="0">
                <a:solidFill>
                  <a:schemeClr val="tx1"/>
                </a:solidFill>
                <a:latin typeface="+mj-lt"/>
              </a:rPr>
              <a:t>, N. (2013). The Effect of a Token Economy System Program and Physical Activity on Improving Quality of Life of Patients with Schizophrenia: A Pilot Study. </a:t>
            </a:r>
            <a:r>
              <a:rPr lang="el-GR" sz="2400" i="1" dirty="0" err="1" smtClean="0">
                <a:solidFill>
                  <a:schemeClr val="tx1"/>
                </a:solidFill>
                <a:latin typeface="+mj-lt"/>
              </a:rPr>
              <a:t>American</a:t>
            </a:r>
            <a:r>
              <a:rPr lang="el-GR" sz="2400" i="1" dirty="0" smtClean="0">
                <a:solidFill>
                  <a:schemeClr val="tx1"/>
                </a:solidFill>
                <a:latin typeface="+mj-lt"/>
              </a:rPr>
              <a:t> </a:t>
            </a:r>
            <a:r>
              <a:rPr lang="el-GR" sz="2400" i="1" dirty="0" err="1" smtClean="0">
                <a:solidFill>
                  <a:schemeClr val="tx1"/>
                </a:solidFill>
                <a:latin typeface="+mj-lt"/>
              </a:rPr>
              <a:t>Journal</a:t>
            </a:r>
            <a:r>
              <a:rPr lang="el-GR" sz="2400" i="1" dirty="0" smtClean="0">
                <a:solidFill>
                  <a:schemeClr val="tx1"/>
                </a:solidFill>
                <a:latin typeface="+mj-lt"/>
              </a:rPr>
              <a:t> </a:t>
            </a:r>
            <a:r>
              <a:rPr lang="el-GR" sz="2400" i="1" dirty="0" err="1" smtClean="0">
                <a:solidFill>
                  <a:schemeClr val="tx1"/>
                </a:solidFill>
                <a:latin typeface="+mj-lt"/>
              </a:rPr>
              <a:t>of</a:t>
            </a:r>
            <a:r>
              <a:rPr lang="el-GR" sz="2400" i="1" dirty="0" smtClean="0">
                <a:solidFill>
                  <a:schemeClr val="tx1"/>
                </a:solidFill>
                <a:latin typeface="+mj-lt"/>
              </a:rPr>
              <a:t> </a:t>
            </a:r>
            <a:r>
              <a:rPr lang="el-GR" sz="2400" i="1" dirty="0" err="1" smtClean="0">
                <a:solidFill>
                  <a:schemeClr val="tx1"/>
                </a:solidFill>
                <a:latin typeface="+mj-lt"/>
              </a:rPr>
              <a:t>Applied</a:t>
            </a:r>
            <a:r>
              <a:rPr lang="el-GR" sz="2400" i="1" dirty="0" smtClean="0">
                <a:solidFill>
                  <a:schemeClr val="tx1"/>
                </a:solidFill>
                <a:latin typeface="+mj-lt"/>
              </a:rPr>
              <a:t> </a:t>
            </a:r>
            <a:r>
              <a:rPr lang="el-GR" sz="2400" i="1" dirty="0" err="1" smtClean="0">
                <a:solidFill>
                  <a:schemeClr val="tx1"/>
                </a:solidFill>
                <a:latin typeface="+mj-lt"/>
              </a:rPr>
              <a:t>Psychology</a:t>
            </a:r>
            <a:r>
              <a:rPr lang="en-US" sz="2400" i="1" dirty="0" smtClean="0">
                <a:solidFill>
                  <a:schemeClr val="tx1"/>
                </a:solidFill>
                <a:latin typeface="+mj-lt"/>
              </a:rPr>
              <a:t>, 2</a:t>
            </a:r>
            <a:r>
              <a:rPr lang="en-US" sz="2400" dirty="0" smtClean="0">
                <a:solidFill>
                  <a:schemeClr val="tx1"/>
                </a:solidFill>
                <a:latin typeface="+mj-lt"/>
              </a:rPr>
              <a:t> (6</a:t>
            </a:r>
            <a:r>
              <a:rPr lang="el-GR" sz="2400" dirty="0" smtClean="0">
                <a:solidFill>
                  <a:schemeClr val="tx1"/>
                </a:solidFill>
                <a:latin typeface="+mj-lt"/>
              </a:rPr>
              <a:t>)</a:t>
            </a:r>
            <a:r>
              <a:rPr lang="en-US" sz="2400" dirty="0" smtClean="0">
                <a:solidFill>
                  <a:schemeClr val="tx1"/>
                </a:solidFill>
                <a:latin typeface="+mj-lt"/>
              </a:rPr>
              <a:t>, 80-88</a:t>
            </a:r>
            <a:r>
              <a:rPr lang="el-GR" sz="2400" dirty="0" smtClean="0">
                <a:solidFill>
                  <a:schemeClr val="tx1"/>
                </a:solidFill>
                <a:latin typeface="+mj-lt"/>
              </a:rPr>
              <a:t>. </a:t>
            </a:r>
            <a:endParaRPr lang="en-US" sz="2400" dirty="0" smtClean="0">
              <a:solidFill>
                <a:schemeClr val="tx1"/>
              </a:solidFill>
              <a:latin typeface="+mj-lt"/>
            </a:endParaRPr>
          </a:p>
          <a:p>
            <a:pPr algn="just"/>
            <a:r>
              <a:rPr lang="en-US" sz="2400" dirty="0" err="1" smtClean="0">
                <a:solidFill>
                  <a:schemeClr val="tx1"/>
                </a:solidFill>
                <a:latin typeface="+mj-lt"/>
              </a:rPr>
              <a:t>Maggouritsa</a:t>
            </a:r>
            <a:r>
              <a:rPr lang="en-US" sz="2400" dirty="0" smtClean="0">
                <a:solidFill>
                  <a:schemeClr val="tx1"/>
                </a:solidFill>
                <a:latin typeface="+mj-lt"/>
              </a:rPr>
              <a:t>, G., Kokaridas D., </a:t>
            </a:r>
            <a:r>
              <a:rPr lang="en-US" sz="2400" dirty="0" err="1" smtClean="0">
                <a:solidFill>
                  <a:schemeClr val="tx1"/>
                </a:solidFill>
                <a:latin typeface="+mj-lt"/>
              </a:rPr>
              <a:t>Theodorakis</a:t>
            </a:r>
            <a:r>
              <a:rPr lang="en-US" sz="2400" dirty="0" smtClean="0">
                <a:solidFill>
                  <a:schemeClr val="tx1"/>
                </a:solidFill>
                <a:latin typeface="+mj-lt"/>
              </a:rPr>
              <a:t>, I., </a:t>
            </a:r>
            <a:r>
              <a:rPr lang="en-US" sz="2400" dirty="0" err="1" smtClean="0">
                <a:solidFill>
                  <a:schemeClr val="tx1"/>
                </a:solidFill>
                <a:latin typeface="+mj-lt"/>
              </a:rPr>
              <a:t>Patsiaouras</a:t>
            </a:r>
            <a:r>
              <a:rPr lang="en-US" sz="2400" dirty="0" smtClean="0">
                <a:solidFill>
                  <a:schemeClr val="tx1"/>
                </a:solidFill>
                <a:latin typeface="+mj-lt"/>
              </a:rPr>
              <a:t>, A., </a:t>
            </a:r>
            <a:r>
              <a:rPr lang="en-US" sz="2400" dirty="0" err="1" smtClean="0">
                <a:solidFill>
                  <a:schemeClr val="tx1"/>
                </a:solidFill>
                <a:latin typeface="+mj-lt"/>
              </a:rPr>
              <a:t>Mouzas</a:t>
            </a:r>
            <a:r>
              <a:rPr lang="en-US" sz="2400" dirty="0" smtClean="0">
                <a:solidFill>
                  <a:schemeClr val="tx1"/>
                </a:solidFill>
                <a:latin typeface="+mj-lt"/>
              </a:rPr>
              <a:t>, O., </a:t>
            </a:r>
            <a:r>
              <a:rPr lang="en-US" sz="2400" dirty="0" err="1" smtClean="0">
                <a:solidFill>
                  <a:schemeClr val="tx1"/>
                </a:solidFill>
                <a:latin typeface="+mj-lt"/>
              </a:rPr>
              <a:t>Dimitrakopoulos</a:t>
            </a:r>
            <a:r>
              <a:rPr lang="en-US" sz="2400" dirty="0" smtClean="0">
                <a:solidFill>
                  <a:schemeClr val="tx1"/>
                </a:solidFill>
                <a:latin typeface="+mj-lt"/>
              </a:rPr>
              <a:t>, S., &amp; </a:t>
            </a:r>
            <a:r>
              <a:rPr lang="en-US" sz="2400" dirty="0" err="1" smtClean="0">
                <a:solidFill>
                  <a:schemeClr val="tx1"/>
                </a:solidFill>
                <a:latin typeface="+mj-lt"/>
              </a:rPr>
              <a:t>Diggelidis</a:t>
            </a:r>
            <a:r>
              <a:rPr lang="en-US" sz="2400" dirty="0" smtClean="0">
                <a:solidFill>
                  <a:schemeClr val="tx1"/>
                </a:solidFill>
                <a:latin typeface="+mj-lt"/>
              </a:rPr>
              <a:t>, N. (</a:t>
            </a:r>
            <a:r>
              <a:rPr lang="en-US" sz="2400" dirty="0" smtClean="0">
                <a:solidFill>
                  <a:schemeClr val="tx1"/>
                </a:solidFill>
                <a:latin typeface="+mj-lt"/>
              </a:rPr>
              <a:t>2014). </a:t>
            </a:r>
            <a:r>
              <a:rPr lang="en-US" sz="2400" dirty="0" smtClean="0">
                <a:solidFill>
                  <a:schemeClr val="tx1"/>
                </a:solidFill>
                <a:latin typeface="+mj-lt"/>
              </a:rPr>
              <a:t>The effect of a physical activity </a:t>
            </a:r>
            <a:r>
              <a:rPr lang="en-US" sz="2400" dirty="0" err="1" smtClean="0">
                <a:solidFill>
                  <a:schemeClr val="tx1"/>
                </a:solidFill>
                <a:latin typeface="+mj-lt"/>
              </a:rPr>
              <a:t>programme</a:t>
            </a:r>
            <a:r>
              <a:rPr lang="en-US" sz="2400" dirty="0" smtClean="0">
                <a:solidFill>
                  <a:schemeClr val="tx1"/>
                </a:solidFill>
                <a:latin typeface="+mj-lt"/>
              </a:rPr>
              <a:t> on improving mood profile of patients with schizophrenia. </a:t>
            </a:r>
            <a:r>
              <a:rPr lang="en-US" sz="2400" i="1" dirty="0" smtClean="0">
                <a:solidFill>
                  <a:schemeClr val="tx1"/>
                </a:solidFill>
                <a:latin typeface="+mj-lt"/>
              </a:rPr>
              <a:t>International Journal of Sport and Exercise Psychology, 12</a:t>
            </a:r>
            <a:r>
              <a:rPr lang="en-US" sz="2400" dirty="0" smtClean="0">
                <a:solidFill>
                  <a:schemeClr val="tx1"/>
                </a:solidFill>
                <a:latin typeface="+mj-lt"/>
              </a:rPr>
              <a:t> (3), 273 – 284</a:t>
            </a:r>
            <a:r>
              <a:rPr lang="en-US" sz="2400" dirty="0" smtClean="0">
                <a:solidFill>
                  <a:schemeClr val="tx1"/>
                </a:solidFill>
                <a:latin typeface="+mj-lt"/>
              </a:rPr>
              <a:t>.</a:t>
            </a:r>
          </a:p>
          <a:p>
            <a:pPr lvl="0" algn="just"/>
            <a:r>
              <a:rPr lang="en-US" sz="2400" dirty="0" err="1" smtClean="0">
                <a:solidFill>
                  <a:schemeClr val="tx1"/>
                </a:solidFill>
                <a:latin typeface="+mj-lt"/>
              </a:rPr>
              <a:t>Maggouritsa</a:t>
            </a:r>
            <a:r>
              <a:rPr lang="en-US" sz="2400" dirty="0" smtClean="0">
                <a:solidFill>
                  <a:schemeClr val="tx1"/>
                </a:solidFill>
                <a:latin typeface="+mj-lt"/>
              </a:rPr>
              <a:t>, Kokaridas, D., </a:t>
            </a:r>
            <a:r>
              <a:rPr lang="en-US" sz="2400" dirty="0" err="1" smtClean="0">
                <a:solidFill>
                  <a:schemeClr val="tx1"/>
                </a:solidFill>
                <a:latin typeface="+mj-lt"/>
              </a:rPr>
              <a:t>Stoforos</a:t>
            </a:r>
            <a:r>
              <a:rPr lang="en-US" sz="2400" dirty="0" smtClean="0">
                <a:solidFill>
                  <a:schemeClr val="tx1"/>
                </a:solidFill>
                <a:latin typeface="+mj-lt"/>
              </a:rPr>
              <a:t>, P., </a:t>
            </a:r>
            <a:r>
              <a:rPr lang="en-US" sz="2400" dirty="0" err="1" smtClean="0">
                <a:solidFill>
                  <a:schemeClr val="tx1"/>
                </a:solidFill>
                <a:latin typeface="+mj-lt"/>
              </a:rPr>
              <a:t>Patsiaouras</a:t>
            </a:r>
            <a:r>
              <a:rPr lang="en-US" sz="2400" dirty="0" smtClean="0">
                <a:solidFill>
                  <a:schemeClr val="tx1"/>
                </a:solidFill>
                <a:latin typeface="+mj-lt"/>
              </a:rPr>
              <a:t>, A., </a:t>
            </a:r>
            <a:r>
              <a:rPr lang="en-US" sz="2400" dirty="0" err="1" smtClean="0">
                <a:solidFill>
                  <a:schemeClr val="tx1"/>
                </a:solidFill>
                <a:latin typeface="+mj-lt"/>
              </a:rPr>
              <a:t>Diggelidis</a:t>
            </a:r>
            <a:r>
              <a:rPr lang="en-US" sz="2400" dirty="0" smtClean="0">
                <a:solidFill>
                  <a:schemeClr val="tx1"/>
                </a:solidFill>
                <a:latin typeface="+mj-lt"/>
              </a:rPr>
              <a:t>, N., &amp; </a:t>
            </a:r>
            <a:r>
              <a:rPr lang="en-US" sz="2400" dirty="0" err="1" smtClean="0">
                <a:solidFill>
                  <a:schemeClr val="tx1"/>
                </a:solidFill>
                <a:latin typeface="+mj-lt"/>
              </a:rPr>
              <a:t>Theodorakis</a:t>
            </a:r>
            <a:r>
              <a:rPr lang="en-US" sz="2400" dirty="0" smtClean="0">
                <a:solidFill>
                  <a:schemeClr val="tx1"/>
                </a:solidFill>
                <a:latin typeface="+mj-lt"/>
              </a:rPr>
              <a:t>, Y. (2014). The Effect of a Physical Activity Program on Improving Body </a:t>
            </a:r>
            <a:r>
              <a:rPr lang="en-US" sz="2400" dirty="0" err="1" smtClean="0">
                <a:solidFill>
                  <a:schemeClr val="tx1"/>
                </a:solidFill>
                <a:latin typeface="+mj-lt"/>
              </a:rPr>
              <a:t>Cathexis</a:t>
            </a:r>
            <a:r>
              <a:rPr lang="en-US" sz="2400" dirty="0" smtClean="0">
                <a:solidFill>
                  <a:schemeClr val="tx1"/>
                </a:solidFill>
                <a:latin typeface="+mj-lt"/>
              </a:rPr>
              <a:t> and Self-Esteem of Patients with Schizophrenia. </a:t>
            </a:r>
            <a:r>
              <a:rPr lang="en-US" sz="2400" i="1" dirty="0" smtClean="0">
                <a:solidFill>
                  <a:schemeClr val="tx1"/>
                </a:solidFill>
                <a:latin typeface="+mj-lt"/>
              </a:rPr>
              <a:t>Inquiries in Sport and Physical Education, 12</a:t>
            </a:r>
            <a:r>
              <a:rPr lang="en-US" sz="2400" dirty="0" smtClean="0">
                <a:solidFill>
                  <a:schemeClr val="tx1"/>
                </a:solidFill>
                <a:latin typeface="+mj-lt"/>
              </a:rPr>
              <a:t>(1), 40 – 51.</a:t>
            </a:r>
            <a:endParaRPr lang="el-GR" sz="2400" dirty="0" smtClean="0">
              <a:solidFill>
                <a:schemeClr val="tx1"/>
              </a:solidFill>
              <a:latin typeface="+mj-lt"/>
            </a:endParaRPr>
          </a:p>
          <a:p>
            <a:pPr algn="just"/>
            <a:endParaRPr lang="en-US" sz="2400" dirty="0" smtClean="0">
              <a:solidFill>
                <a:schemeClr val="tx1"/>
              </a:solidFill>
              <a:latin typeface="+mj-lt"/>
            </a:endParaRPr>
          </a:p>
          <a:p>
            <a:pPr algn="just"/>
            <a:endParaRPr lang="el-GR" sz="2400" dirty="0" smtClean="0">
              <a:solidFill>
                <a:schemeClr val="tx1"/>
              </a:solidFill>
              <a:latin typeface="+mj-lt"/>
            </a:endParaRPr>
          </a:p>
          <a:p>
            <a:pPr lvl="0" algn="just"/>
            <a:endParaRPr lang="el-GR" sz="2400" dirty="0" smtClean="0">
              <a:solidFill>
                <a:schemeClr val="tx1"/>
              </a:solidFill>
              <a:latin typeface="+mj-lt"/>
            </a:endParaRPr>
          </a:p>
          <a:p>
            <a:pPr algn="just"/>
            <a:endParaRPr lang="el-GR" sz="2800" dirty="0">
              <a:solidFill>
                <a:schemeClr val="tx1"/>
              </a:solidFill>
              <a:latin typeface="+mj-lt"/>
            </a:endParaRPr>
          </a:p>
          <a:p>
            <a:endParaRPr lang="el-GR" sz="2800" dirty="0">
              <a:solidFill>
                <a:schemeClr val="tx1"/>
              </a:solidFill>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chemeClr val="tx1"/>
                </a:solidFill>
                <a:effectLst/>
                <a:latin typeface="+mj-lt"/>
              </a:rPr>
              <a:t>Τέλος Ενότητας</a:t>
            </a:r>
            <a:endParaRPr lang="el-GR" dirty="0">
              <a:solidFill>
                <a:schemeClr val="tx1"/>
              </a:solidFill>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5826670"/>
            <a:ext cx="1584561" cy="55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effectLst/>
                <a:latin typeface="+mj-lt"/>
              </a:rPr>
              <a:t>Σκοποί  ενότητας</a:t>
            </a:r>
            <a:endParaRPr lang="el-GR" dirty="0">
              <a:solidFill>
                <a:schemeClr val="tx1"/>
              </a:solidFill>
              <a:effectLst/>
              <a:latin typeface="+mj-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solidFill>
                  <a:schemeClr val="tx1"/>
                </a:solidFill>
                <a:effectLst/>
                <a:latin typeface="+mj-lt"/>
              </a:rPr>
              <a:t>Να </a:t>
            </a:r>
            <a:r>
              <a:rPr lang="el-GR" dirty="0" smtClean="0">
                <a:solidFill>
                  <a:schemeClr val="tx1"/>
                </a:solidFill>
                <a:effectLst/>
                <a:latin typeface="+mj-lt"/>
              </a:rPr>
              <a:t>παρουσιάσει τις κύριες ψυχικές νόσους και την επίδραση της άσκησης</a:t>
            </a:r>
            <a:r>
              <a:rPr lang="el-GR" dirty="0" smtClean="0">
                <a:solidFill>
                  <a:schemeClr val="tx1"/>
                </a:solidFill>
                <a:latin typeface="+mj-lt"/>
              </a:rPr>
              <a:t>.</a:t>
            </a:r>
            <a:endParaRPr lang="el-GR" dirty="0">
              <a:solidFill>
                <a:schemeClr val="tx1"/>
              </a:solidFill>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effectLst/>
                <a:latin typeface="+mj-lt"/>
              </a:rPr>
              <a:t>Περιεχόμενα ενότητας</a:t>
            </a:r>
            <a:endParaRPr lang="el-GR" dirty="0">
              <a:solidFill>
                <a:schemeClr val="tx1"/>
              </a:solidFill>
              <a:effectLst/>
              <a:latin typeface="+mj-lt"/>
            </a:endParaRPr>
          </a:p>
        </p:txBody>
      </p:sp>
      <p:sp>
        <p:nvSpPr>
          <p:cNvPr id="3" name="Content Placeholder 2"/>
          <p:cNvSpPr>
            <a:spLocks noGrp="1"/>
          </p:cNvSpPr>
          <p:nvPr>
            <p:ph idx="1"/>
          </p:nvPr>
        </p:nvSpPr>
        <p:spPr>
          <a:xfrm>
            <a:off x="457200" y="1714488"/>
            <a:ext cx="7829576" cy="4411675"/>
          </a:xfrm>
        </p:spPr>
        <p:txBody>
          <a:bodyPr>
            <a:normAutofit/>
          </a:bodyPr>
          <a:lstStyle/>
          <a:p>
            <a:pPr algn="just"/>
            <a:r>
              <a:rPr lang="el-GR" sz="2800" dirty="0" smtClean="0">
                <a:solidFill>
                  <a:schemeClr val="tx1"/>
                </a:solidFill>
                <a:latin typeface="+mj-lt"/>
              </a:rPr>
              <a:t>Ψυχικές νόσοι, ορισμός, αίτια, ταξινόμηση, κύριες κατηγορίες. </a:t>
            </a:r>
            <a:endParaRPr lang="el-GR" sz="2800" dirty="0" smtClean="0">
              <a:solidFill>
                <a:schemeClr val="tx1"/>
              </a:solidFill>
              <a:latin typeface="+mj-lt"/>
            </a:endParaRPr>
          </a:p>
          <a:p>
            <a:pPr algn="just"/>
            <a:r>
              <a:rPr lang="el-GR" sz="2800" dirty="0" smtClean="0">
                <a:solidFill>
                  <a:schemeClr val="tx1"/>
                </a:solidFill>
                <a:latin typeface="+mj-lt"/>
              </a:rPr>
              <a:t>Ψυχώσεις, σχιζοφρένεια, προσαρμογές άσκησης, σύστημα ανταλλάξιμων αμοιβών (</a:t>
            </a:r>
            <a:r>
              <a:rPr lang="en-US" sz="2800" dirty="0" smtClean="0">
                <a:solidFill>
                  <a:schemeClr val="tx1"/>
                </a:solidFill>
                <a:latin typeface="+mj-lt"/>
              </a:rPr>
              <a:t>token economy system)</a:t>
            </a:r>
            <a:r>
              <a:rPr lang="el-GR" sz="2800" dirty="0" smtClean="0">
                <a:solidFill>
                  <a:schemeClr val="tx1"/>
                </a:solidFill>
                <a:latin typeface="+mj-lt"/>
              </a:rPr>
              <a:t>.</a:t>
            </a:r>
          </a:p>
          <a:p>
            <a:pPr algn="just"/>
            <a:r>
              <a:rPr lang="el-GR" sz="2800" dirty="0" smtClean="0">
                <a:solidFill>
                  <a:schemeClr val="tx1"/>
                </a:solidFill>
                <a:latin typeface="+mj-lt"/>
              </a:rPr>
              <a:t>διαταραχ</a:t>
            </a:r>
            <a:r>
              <a:rPr lang="el-GR" sz="2800" dirty="0" smtClean="0">
                <a:latin typeface="+mj-lt"/>
              </a:rPr>
              <a:t>ές άγχους, φοβίες, επίδραση και προσαρμογές άσκησης.</a:t>
            </a:r>
          </a:p>
          <a:p>
            <a:pPr algn="just"/>
            <a:r>
              <a:rPr lang="el-GR" sz="2800" dirty="0" smtClean="0">
                <a:latin typeface="+mj-lt"/>
              </a:rPr>
              <a:t>Δ</a:t>
            </a:r>
            <a:r>
              <a:rPr lang="el-GR" sz="2800" dirty="0" smtClean="0">
                <a:solidFill>
                  <a:schemeClr val="tx1"/>
                </a:solidFill>
                <a:latin typeface="+mj-lt"/>
              </a:rPr>
              <a:t>ιαταραχές διάθεσης, κατάθλιψη, </a:t>
            </a:r>
            <a:r>
              <a:rPr lang="el-GR" sz="2800" dirty="0" smtClean="0"/>
              <a:t>επίδραση και προσαρμογές άσκησης</a:t>
            </a:r>
            <a:r>
              <a:rPr lang="el-GR" sz="2800" dirty="0" smtClean="0">
                <a:solidFill>
                  <a:schemeClr val="tx1"/>
                </a:solidFill>
                <a:latin typeface="+mj-lt"/>
              </a:rPr>
              <a:t>.</a:t>
            </a:r>
            <a:endParaRPr lang="el-GR" sz="2800" dirty="0" smtClean="0">
              <a:solidFill>
                <a:schemeClr val="tx1"/>
              </a:solidFill>
              <a:latin typeface="+mj-lt"/>
            </a:endParaRPr>
          </a:p>
          <a:p>
            <a:pPr algn="just"/>
            <a:endParaRPr lang="el-GR" sz="2800" dirty="0">
              <a:solidFill>
                <a:schemeClr val="tx1"/>
              </a:solidFill>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612775" y="228600"/>
            <a:ext cx="8153400" cy="990600"/>
          </a:xfrm>
        </p:spPr>
        <p:txBody>
          <a:bodyPr/>
          <a:lstStyle/>
          <a:p>
            <a:r>
              <a:rPr lang="el-GR" dirty="0" smtClean="0">
                <a:solidFill>
                  <a:schemeClr val="tx1"/>
                </a:solidFill>
                <a:latin typeface="+mj-lt"/>
              </a:rPr>
              <a:t>Ορισμός Ψυχικών Διαταραχών</a:t>
            </a:r>
          </a:p>
        </p:txBody>
      </p:sp>
      <p:sp>
        <p:nvSpPr>
          <p:cNvPr id="11267" name="2 - Θέση περιεχομένου"/>
          <p:cNvSpPr>
            <a:spLocks noGrp="1"/>
          </p:cNvSpPr>
          <p:nvPr>
            <p:ph sz="quarter" idx="1"/>
          </p:nvPr>
        </p:nvSpPr>
        <p:spPr>
          <a:xfrm>
            <a:off x="612775" y="1600200"/>
            <a:ext cx="8153400" cy="4900613"/>
          </a:xfrm>
        </p:spPr>
        <p:txBody>
          <a:bodyPr/>
          <a:lstStyle/>
          <a:p>
            <a:pPr algn="just"/>
            <a:r>
              <a:rPr lang="en-US" sz="2800" dirty="0" smtClean="0">
                <a:solidFill>
                  <a:schemeClr val="tx1"/>
                </a:solidFill>
                <a:latin typeface="+mj-lt"/>
              </a:rPr>
              <a:t>“</a:t>
            </a:r>
            <a:r>
              <a:rPr lang="el-GR" sz="2800" dirty="0" smtClean="0">
                <a:solidFill>
                  <a:schemeClr val="tx1"/>
                </a:solidFill>
                <a:latin typeface="+mj-lt"/>
              </a:rPr>
              <a:t>Καταστάσεις που εκδηλώνονται για μακρά χρονική περίοδο και σε τέτοιο βαθμό που προκαλούν ακατάλληλους τύπους συμπεριφοράς, αδυναμία μάθησης, αδυναμία του ατόμου να ‘χτίσει’ και/ή να διατηρήσει ικανοποιητικές διαπροσωπικές σχέσεις και να λειτουργήσει σωστά στην κοινωνία</a:t>
            </a:r>
            <a:r>
              <a:rPr lang="en-US" sz="2800" dirty="0" smtClean="0">
                <a:solidFill>
                  <a:schemeClr val="tx1"/>
                </a:solidFill>
                <a:latin typeface="+mj-lt"/>
              </a:rPr>
              <a:t>”</a:t>
            </a:r>
            <a:r>
              <a:rPr lang="el-GR" sz="2800" dirty="0" smtClean="0">
                <a:solidFill>
                  <a:schemeClr val="tx1"/>
                </a:solidFill>
                <a:latin typeface="+mj-lt"/>
              </a:rPr>
              <a:t> </a:t>
            </a:r>
            <a:r>
              <a:rPr lang="en-US" sz="2800" dirty="0" smtClean="0">
                <a:solidFill>
                  <a:schemeClr val="tx1"/>
                </a:solidFill>
                <a:latin typeface="+mj-lt"/>
              </a:rPr>
              <a:t>(DSM-IV).</a:t>
            </a:r>
          </a:p>
          <a:p>
            <a:pPr algn="just">
              <a:buFontTx/>
              <a:buNone/>
            </a:pPr>
            <a:endParaRPr lang="el-GR"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dirty="0" smtClean="0">
                <a:solidFill>
                  <a:schemeClr val="tx1"/>
                </a:solidFill>
                <a:latin typeface="+mj-lt"/>
              </a:rPr>
              <a:t>Αίτια</a:t>
            </a:r>
            <a:r>
              <a:rPr lang="en-US" dirty="0" smtClean="0">
                <a:solidFill>
                  <a:schemeClr val="tx1"/>
                </a:solidFill>
                <a:latin typeface="+mj-lt"/>
              </a:rPr>
              <a:t> </a:t>
            </a:r>
            <a:r>
              <a:rPr lang="el-GR" dirty="0" smtClean="0">
                <a:solidFill>
                  <a:schemeClr val="tx1"/>
                </a:solidFill>
                <a:latin typeface="+mj-lt"/>
              </a:rPr>
              <a:t>Ψυχικών Διαταραχών</a:t>
            </a:r>
          </a:p>
        </p:txBody>
      </p:sp>
      <p:sp>
        <p:nvSpPr>
          <p:cNvPr id="12291" name="Rectangle 3"/>
          <p:cNvSpPr>
            <a:spLocks noGrp="1" noChangeArrowheads="1"/>
          </p:cNvSpPr>
          <p:nvPr>
            <p:ph type="body" idx="1"/>
          </p:nvPr>
        </p:nvSpPr>
        <p:spPr/>
        <p:txBody>
          <a:bodyPr/>
          <a:lstStyle/>
          <a:p>
            <a:pPr algn="just"/>
            <a:r>
              <a:rPr lang="el-GR" sz="2400" b="1" dirty="0" smtClean="0">
                <a:solidFill>
                  <a:schemeClr val="tx1"/>
                </a:solidFill>
                <a:latin typeface="+mj-lt"/>
              </a:rPr>
              <a:t>Βιοχημικές διαταραχές του εγκεφάλου</a:t>
            </a:r>
          </a:p>
          <a:p>
            <a:pPr algn="just"/>
            <a:r>
              <a:rPr lang="el-GR" sz="2400" b="1" dirty="0" smtClean="0">
                <a:solidFill>
                  <a:schemeClr val="tx1"/>
                </a:solidFill>
                <a:latin typeface="+mj-lt"/>
              </a:rPr>
              <a:t>Ψυχολογικοί, κοινωνικοί και περιβαλλοντικοί παράγοντες</a:t>
            </a:r>
            <a:r>
              <a:rPr lang="el-GR" sz="2400" dirty="0" smtClean="0">
                <a:solidFill>
                  <a:schemeClr val="tx1"/>
                </a:solidFill>
                <a:latin typeface="+mj-lt"/>
              </a:rPr>
              <a:t> που επηρεάζουν την ποιότητα </a:t>
            </a:r>
            <a:r>
              <a:rPr lang="el-GR" sz="2400" dirty="0" smtClean="0">
                <a:solidFill>
                  <a:schemeClr val="tx1"/>
                </a:solidFill>
                <a:latin typeface="+mj-lt"/>
              </a:rPr>
              <a:t>ζωής, προκαλούν </a:t>
            </a:r>
            <a:r>
              <a:rPr lang="el-GR" sz="2400" dirty="0" smtClean="0">
                <a:solidFill>
                  <a:schemeClr val="tx1"/>
                </a:solidFill>
                <a:latin typeface="+mj-lt"/>
              </a:rPr>
              <a:t>άγχος και μεταβάλλουν την διάθεση και την σκέψη.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274638"/>
            <a:ext cx="8785225" cy="1143000"/>
          </a:xfrm>
        </p:spPr>
        <p:txBody>
          <a:bodyPr/>
          <a:lstStyle/>
          <a:p>
            <a:pPr eaLnBrk="1" hangingPunct="1"/>
            <a:r>
              <a:rPr lang="el-GR" smtClean="0">
                <a:solidFill>
                  <a:schemeClr val="tx1"/>
                </a:solidFill>
                <a:latin typeface="+mj-lt"/>
              </a:rPr>
              <a:t>Ταξινόμηση Ψυχικών Διαταραχών</a:t>
            </a:r>
          </a:p>
        </p:txBody>
      </p:sp>
      <p:sp>
        <p:nvSpPr>
          <p:cNvPr id="16387" name="Rectangle 3"/>
          <p:cNvSpPr>
            <a:spLocks noGrp="1" noChangeArrowheads="1"/>
          </p:cNvSpPr>
          <p:nvPr>
            <p:ph type="body" idx="1"/>
          </p:nvPr>
        </p:nvSpPr>
        <p:spPr/>
        <p:txBody>
          <a:bodyPr/>
          <a:lstStyle/>
          <a:p>
            <a:pPr algn="just" eaLnBrk="1" hangingPunct="1"/>
            <a:r>
              <a:rPr lang="el-GR" sz="2400" smtClean="0">
                <a:solidFill>
                  <a:schemeClr val="tx1"/>
                </a:solidFill>
                <a:latin typeface="+mj-lt"/>
              </a:rPr>
              <a:t>Οι ψυχικές διαταραχές ταξινομούνται σε ομάδες ανάλογα με το κοινό σύμπτωμα και/ή την αιτία που κυριαρχεί. </a:t>
            </a:r>
          </a:p>
          <a:p>
            <a:pPr algn="just" eaLnBrk="1" hangingPunct="1"/>
            <a:r>
              <a:rPr lang="el-GR" sz="2400" smtClean="0">
                <a:solidFill>
                  <a:schemeClr val="tx1"/>
                </a:solidFill>
                <a:latin typeface="+mj-lt"/>
              </a:rPr>
              <a:t>Η ταξινόμηση των ψυχικών διαταραχών: </a:t>
            </a:r>
          </a:p>
          <a:p>
            <a:pPr lvl="1" algn="just" eaLnBrk="1" hangingPunct="1"/>
            <a:r>
              <a:rPr lang="el-GR" sz="2400" smtClean="0">
                <a:solidFill>
                  <a:schemeClr val="tx1"/>
                </a:solidFill>
                <a:latin typeface="+mj-lt"/>
              </a:rPr>
              <a:t>Βοηθά τους ψυχίατρους και τους ψυχολόγους να περιγράψουν τις διαταραχές και την αιτιολογία τους, να προτείνουν θεραπείες και να προβλέψουν το αποτέλεσμα.</a:t>
            </a:r>
          </a:p>
          <a:p>
            <a:pPr lvl="1" algn="just" eaLnBrk="1" hangingPunct="1"/>
            <a:r>
              <a:rPr lang="el-GR" sz="2400" smtClean="0">
                <a:solidFill>
                  <a:schemeClr val="tx1"/>
                </a:solidFill>
                <a:latin typeface="+mj-lt"/>
              </a:rPr>
              <a:t>Είναι απαραίτητη προκειμένου να υπάρχει κοινή γλώσσα συνεννόησης και διευκόλυνση της καθημερινής πρακτικής.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850900"/>
          </a:xfrm>
        </p:spPr>
        <p:txBody>
          <a:bodyPr/>
          <a:lstStyle/>
          <a:p>
            <a:r>
              <a:rPr lang="el-GR" smtClean="0">
                <a:solidFill>
                  <a:schemeClr val="tx1"/>
                </a:solidFill>
                <a:latin typeface="+mj-lt"/>
              </a:rPr>
              <a:t>Συστήματα Ταξινόμησης </a:t>
            </a:r>
          </a:p>
        </p:txBody>
      </p:sp>
      <p:sp>
        <p:nvSpPr>
          <p:cNvPr id="17411" name="Rectangle 3"/>
          <p:cNvSpPr>
            <a:spLocks noGrp="1" noChangeArrowheads="1"/>
          </p:cNvSpPr>
          <p:nvPr>
            <p:ph type="body" idx="1"/>
          </p:nvPr>
        </p:nvSpPr>
        <p:spPr>
          <a:xfrm>
            <a:off x="179388" y="1052513"/>
            <a:ext cx="8785225" cy="5805487"/>
          </a:xfrm>
        </p:spPr>
        <p:txBody>
          <a:bodyPr/>
          <a:lstStyle/>
          <a:p>
            <a:pPr algn="just" eaLnBrk="1" hangingPunct="1">
              <a:lnSpc>
                <a:spcPct val="90000"/>
              </a:lnSpc>
            </a:pPr>
            <a:r>
              <a:rPr lang="el-GR" sz="2600" smtClean="0">
                <a:solidFill>
                  <a:schemeClr val="tx1"/>
                </a:solidFill>
                <a:latin typeface="+mj-lt"/>
              </a:rPr>
              <a:t>Το Διαγνωστικό και Στατιστικό Εγχειρίδιο Ψυχικών Διαταραχών (</a:t>
            </a:r>
            <a:r>
              <a:rPr lang="en-US" sz="2600" smtClean="0">
                <a:solidFill>
                  <a:schemeClr val="tx1"/>
                </a:solidFill>
                <a:latin typeface="+mj-lt"/>
              </a:rPr>
              <a:t>DSM</a:t>
            </a:r>
            <a:r>
              <a:rPr lang="el-GR" sz="2600" smtClean="0">
                <a:solidFill>
                  <a:schemeClr val="tx1"/>
                </a:solidFill>
                <a:latin typeface="+mj-lt"/>
              </a:rPr>
              <a:t>-</a:t>
            </a:r>
            <a:r>
              <a:rPr lang="en-US" sz="2600" smtClean="0">
                <a:solidFill>
                  <a:schemeClr val="tx1"/>
                </a:solidFill>
                <a:latin typeface="+mj-lt"/>
              </a:rPr>
              <a:t>IV</a:t>
            </a:r>
            <a:r>
              <a:rPr lang="el-GR" sz="2600" smtClean="0">
                <a:solidFill>
                  <a:schemeClr val="tx1"/>
                </a:solidFill>
                <a:latin typeface="+mj-lt"/>
              </a:rPr>
              <a:t>-</a:t>
            </a:r>
            <a:r>
              <a:rPr lang="en-US" sz="2600" smtClean="0">
                <a:solidFill>
                  <a:schemeClr val="tx1"/>
                </a:solidFill>
                <a:latin typeface="+mj-lt"/>
              </a:rPr>
              <a:t>TR</a:t>
            </a:r>
            <a:r>
              <a:rPr lang="el-GR" sz="2600" smtClean="0">
                <a:solidFill>
                  <a:schemeClr val="tx1"/>
                </a:solidFill>
                <a:latin typeface="+mj-lt"/>
              </a:rPr>
              <a:t>) που εκδίδεται από την Αμερικανική Ψυχιατρική Εταιρία (</a:t>
            </a:r>
            <a:r>
              <a:rPr lang="en-US" sz="2600" smtClean="0">
                <a:solidFill>
                  <a:schemeClr val="tx1"/>
                </a:solidFill>
                <a:latin typeface="+mj-lt"/>
              </a:rPr>
              <a:t>APA</a:t>
            </a:r>
            <a:r>
              <a:rPr lang="el-GR" sz="2600" smtClean="0">
                <a:solidFill>
                  <a:schemeClr val="tx1"/>
                </a:solidFill>
                <a:latin typeface="+mj-lt"/>
              </a:rPr>
              <a:t>) είναι το κύριο εργαλείο αξιολόγησης  που χρησιμοποιείται από τους ψυχίατρους και τους ψυχολόγους για την διάγνωση και ταξινόμηση των ψυχικών διαταραχών σε παιδιά και ενήλικες.</a:t>
            </a:r>
          </a:p>
          <a:p>
            <a:pPr algn="just">
              <a:lnSpc>
                <a:spcPct val="90000"/>
              </a:lnSpc>
            </a:pPr>
            <a:r>
              <a:rPr lang="el-GR" sz="2600" smtClean="0">
                <a:solidFill>
                  <a:schemeClr val="tx1"/>
                </a:solidFill>
                <a:latin typeface="+mj-lt"/>
              </a:rPr>
              <a:t>Το </a:t>
            </a:r>
            <a:r>
              <a:rPr lang="en-US" sz="2600" smtClean="0">
                <a:solidFill>
                  <a:schemeClr val="tx1"/>
                </a:solidFill>
                <a:latin typeface="+mj-lt"/>
              </a:rPr>
              <a:t>DSM</a:t>
            </a:r>
            <a:r>
              <a:rPr lang="el-GR" sz="2600" smtClean="0">
                <a:solidFill>
                  <a:schemeClr val="tx1"/>
                </a:solidFill>
                <a:latin typeface="+mj-lt"/>
              </a:rPr>
              <a:t>-</a:t>
            </a:r>
            <a:r>
              <a:rPr lang="en-US" sz="2600" smtClean="0">
                <a:solidFill>
                  <a:schemeClr val="tx1"/>
                </a:solidFill>
                <a:latin typeface="+mj-lt"/>
              </a:rPr>
              <a:t>IV </a:t>
            </a:r>
            <a:r>
              <a:rPr lang="el-GR" sz="2600" smtClean="0">
                <a:solidFill>
                  <a:schemeClr val="tx1"/>
                </a:solidFill>
                <a:latin typeface="+mj-lt"/>
              </a:rPr>
              <a:t>χρησιμοποιώντας ένα πενταξονικό σύστημα αναφέρει τις κύριες αιτίες εμφάνισης αυτών των διαταραχών, στατιστικά στοιχεία ως προς το φύλο και την ηλικία εμφάνισής τους καθώς και προγνωστικά στοιχεία - ερευνητικά δεδομένα που αφορούν τις θεραπευτικές επιλογές και τις περισσότερο κατάλληλες προσεγγίσεις.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2267</Words>
  <Application>Microsoft Office PowerPoint</Application>
  <PresentationFormat>Προβολή στην οθόνη (4:3)</PresentationFormat>
  <Paragraphs>165</Paragraphs>
  <Slides>34</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Ορισμός Ψυχικών Διαταραχών</vt:lpstr>
      <vt:lpstr>Αίτια Ψυχικών Διαταραχών</vt:lpstr>
      <vt:lpstr>Ταξινόμηση Ψυχικών Διαταραχών</vt:lpstr>
      <vt:lpstr>Συστήματα Ταξινόμησης </vt:lpstr>
      <vt:lpstr>Συστήματα Ταξινόμησης </vt:lpstr>
      <vt:lpstr>Διαφάνεια 11</vt:lpstr>
      <vt:lpstr>Διαφάνεια 12</vt:lpstr>
      <vt:lpstr>Αντιμετώπιση Ψυχικών Διαταραχών</vt:lpstr>
      <vt:lpstr>Αντιμετώπιση Ψυχικών Διαταραχών</vt:lpstr>
      <vt:lpstr>Η Σημασία της Φυσικής Αγωγής</vt:lpstr>
      <vt:lpstr>Η Σημασία της Φυσικής Αγωγής</vt:lpstr>
      <vt:lpstr>Ψυχώσεις </vt:lpstr>
      <vt:lpstr>Σχιζοφρένεια</vt:lpstr>
      <vt:lpstr>Επιπτώσεις της Σχιζοφρένειας</vt:lpstr>
      <vt:lpstr>Παρεμβατικά Προγράμματα Άσκησης</vt:lpstr>
      <vt:lpstr>Διάρκεια Προγραμμάτων Άσκησης</vt:lpstr>
      <vt:lpstr>Περιεχόμενο Προγραμμάτων Άσκησης</vt:lpstr>
      <vt:lpstr>Περιστατικά Εγκατάλειψης (Drop Outs)</vt:lpstr>
      <vt:lpstr>Εφαρμογή Στρατηγικών Συμπεριφοράς</vt:lpstr>
      <vt:lpstr>Σύστημα Token Economy</vt:lpstr>
      <vt:lpstr>Διαταραχές Άγχους</vt:lpstr>
      <vt:lpstr>Κοινά συμπτώματα</vt:lpstr>
      <vt:lpstr>Άσκηση και Διαταραχές Άγχους  </vt:lpstr>
      <vt:lpstr>Διαταραχές Διάθεσης</vt:lpstr>
      <vt:lpstr>Συμπτώματα Κατάθλιψης</vt:lpstr>
      <vt:lpstr>Αίτια Κατάθλιψης</vt:lpstr>
      <vt:lpstr>Άσκηση και Διαταραχές Διάθεσης</vt:lpstr>
      <vt:lpstr>Βιβλιογραφία</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206</cp:revision>
  <dcterms:created xsi:type="dcterms:W3CDTF">2012-09-06T09:03:05Z</dcterms:created>
  <dcterms:modified xsi:type="dcterms:W3CDTF">2015-07-31T20:24:20Z</dcterms:modified>
</cp:coreProperties>
</file>