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5" r:id="rId3"/>
    <p:sldId id="276" r:id="rId4"/>
    <p:sldId id="277" r:id="rId5"/>
    <p:sldId id="278"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314" r:id="rId22"/>
    <p:sldId id="274" r:id="rId23"/>
  </p:sldIdLst>
  <p:sldSz cx="9144000" cy="6858000" type="screen4x3"/>
  <p:notesSz cx="6858000" cy="9144000"/>
  <p:custDataLst>
    <p:tags r:id="rId2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380" autoAdjust="0"/>
  </p:normalViewPr>
  <p:slideViewPr>
    <p:cSldViewPr>
      <p:cViewPr>
        <p:scale>
          <a:sx n="80" d="100"/>
          <a:sy n="80" d="100"/>
        </p:scale>
        <p:origin x="-840" y="288"/>
      </p:cViewPr>
      <p:guideLst>
        <p:guide orient="horz" pos="2160"/>
        <p:guide pos="2880"/>
      </p:guideLst>
    </p:cSldViewPr>
  </p:slideViewPr>
  <p:outlineViewPr>
    <p:cViewPr>
      <p:scale>
        <a:sx n="33" d="100"/>
        <a:sy n="33" d="100"/>
      </p:scale>
      <p:origin x="0" y="792"/>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27/7/2015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p14="http://schemas.microsoft.com/office/powerpoint/2010/main" xmlns=""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714348" y="1857364"/>
            <a:ext cx="7772400" cy="1285883"/>
          </a:xfrm>
        </p:spPr>
        <p:txBody>
          <a:bodyPr/>
          <a:lstStyle/>
          <a:p>
            <a:r>
              <a:rPr lang="el-GR" dirty="0" smtClean="0">
                <a:effectLst/>
                <a:latin typeface="+mj-lt"/>
              </a:rPr>
              <a:t>Ειδική Φυσική Αγωγή</a:t>
            </a:r>
            <a:endParaRPr lang="el-GR" dirty="0">
              <a:effectLst/>
              <a:latin typeface="+mj-lt"/>
            </a:endParaRPr>
          </a:p>
        </p:txBody>
      </p:sp>
      <p:sp>
        <p:nvSpPr>
          <p:cNvPr id="3" name="Υπότιτλος 2"/>
          <p:cNvSpPr>
            <a:spLocks noGrp="1"/>
          </p:cNvSpPr>
          <p:nvPr>
            <p:ph type="subTitle" idx="1"/>
          </p:nvPr>
        </p:nvSpPr>
        <p:spPr>
          <a:xfrm>
            <a:off x="0" y="3000372"/>
            <a:ext cx="9144000" cy="2143140"/>
          </a:xfrm>
        </p:spPr>
        <p:txBody>
          <a:bodyPr>
            <a:noAutofit/>
          </a:bodyPr>
          <a:lstStyle/>
          <a:p>
            <a:r>
              <a:rPr lang="el-GR" sz="2800" b="1" dirty="0">
                <a:effectLst/>
                <a:latin typeface="+mj-lt"/>
              </a:rPr>
              <a:t>Ενότητα </a:t>
            </a:r>
            <a:r>
              <a:rPr lang="el-GR" sz="2800" b="1" dirty="0" smtClean="0">
                <a:effectLst/>
                <a:latin typeface="+mj-lt"/>
              </a:rPr>
              <a:t>8η:</a:t>
            </a:r>
            <a:r>
              <a:rPr lang="en-US" sz="2800" dirty="0" smtClean="0">
                <a:effectLst/>
                <a:latin typeface="+mj-lt"/>
              </a:rPr>
              <a:t> </a:t>
            </a:r>
            <a:r>
              <a:rPr lang="el-GR" sz="2800" dirty="0" smtClean="0"/>
              <a:t>Αταξία </a:t>
            </a:r>
            <a:r>
              <a:rPr lang="en-US" sz="2800" dirty="0" err="1" smtClean="0"/>
              <a:t>Friedreich</a:t>
            </a:r>
            <a:r>
              <a:rPr lang="el-GR" sz="2800" dirty="0" smtClean="0"/>
              <a:t>, Μυϊκή </a:t>
            </a:r>
            <a:r>
              <a:rPr lang="el-GR" sz="2800" dirty="0" smtClean="0"/>
              <a:t>Ατροφία </a:t>
            </a:r>
            <a:endParaRPr lang="el-GR" sz="2800" dirty="0" smtClean="0"/>
          </a:p>
          <a:p>
            <a:pPr algn="l"/>
            <a:r>
              <a:rPr lang="el-GR" sz="2800" dirty="0" smtClean="0"/>
              <a:t>			</a:t>
            </a:r>
            <a:endParaRPr lang="el-GR" sz="2800" dirty="0" smtClean="0">
              <a:effectLst/>
              <a:latin typeface="+mj-lt"/>
            </a:endParaRPr>
          </a:p>
          <a:p>
            <a:endParaRPr lang="el-GR" sz="2800" dirty="0" smtClean="0">
              <a:effectLst/>
              <a:latin typeface="+mj-lt"/>
            </a:endParaRPr>
          </a:p>
          <a:p>
            <a:r>
              <a:rPr lang="el-GR" sz="2800" dirty="0" err="1" smtClean="0">
                <a:effectLst/>
                <a:latin typeface="+mj-lt"/>
              </a:rPr>
              <a:t>Κοκαρίδας</a:t>
            </a:r>
            <a:r>
              <a:rPr lang="el-GR" sz="2800" dirty="0" smtClean="0">
                <a:effectLst/>
                <a:latin typeface="+mj-lt"/>
              </a:rPr>
              <a:t> Δημήτρης</a:t>
            </a:r>
          </a:p>
          <a:p>
            <a:r>
              <a:rPr lang="el-GR" sz="2800" dirty="0" smtClean="0">
                <a:effectLst/>
                <a:latin typeface="+mj-lt"/>
              </a:rPr>
              <a:t>Τμήμα</a:t>
            </a:r>
            <a:r>
              <a:rPr lang="en-US" sz="2800" dirty="0" smtClean="0">
                <a:effectLst/>
                <a:latin typeface="+mj-lt"/>
              </a:rPr>
              <a:t> </a:t>
            </a:r>
            <a:r>
              <a:rPr lang="el-GR" sz="2800" dirty="0" smtClean="0">
                <a:effectLst/>
                <a:latin typeface="+mj-lt"/>
              </a:rPr>
              <a:t>Επιστήμης Φυσικής Αγωγής και Αθλητισμού</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4222151" y="5591191"/>
            <a:ext cx="4310289" cy="1025873"/>
          </a:xfrm>
          <a:prstGeom prst="rect">
            <a:avLst/>
          </a:prstGeom>
          <a:noFill/>
          <a:ln w="12700">
            <a:solidFill>
              <a:schemeClr val="accent1"/>
            </a:solidFill>
          </a:ln>
        </p:spPr>
      </p:pic>
      <p:pic>
        <p:nvPicPr>
          <p:cNvPr id="10" name="Picture 6" descr="http://mirrors.creativecommons.org/presskit/buttons/88x31/png/by-sa.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95736" y="5826928"/>
            <a:ext cx="1584561" cy="5544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2" name="Group 11"/>
          <p:cNvGrpSpPr/>
          <p:nvPr/>
        </p:nvGrpSpPr>
        <p:grpSpPr>
          <a:xfrm>
            <a:off x="657244" y="468279"/>
            <a:ext cx="7875196" cy="1303321"/>
            <a:chOff x="583004" y="468279"/>
            <a:chExt cx="7875196" cy="1303321"/>
          </a:xfrm>
        </p:grpSpPr>
        <p:pic>
          <p:nvPicPr>
            <p:cNvPr id="8" name="Picture 7"/>
            <p:cNvPicPr>
              <a:picLocks noChangeAspect="1"/>
            </p:cNvPicPr>
            <p:nvPr/>
          </p:nvPicPr>
          <p:blipFill>
            <a:blip r:embed="rId5" cstate="print"/>
            <a:stretch>
              <a:fillRect/>
            </a:stretch>
          </p:blipFill>
          <p:spPr>
            <a:xfrm>
              <a:off x="6489226" y="468279"/>
              <a:ext cx="1968974" cy="1303321"/>
            </a:xfrm>
            <a:prstGeom prst="rect">
              <a:avLst/>
            </a:prstGeom>
          </p:spPr>
        </p:pic>
        <p:grpSp>
          <p:nvGrpSpPr>
            <p:cNvPr id="11" name="Group 10"/>
            <p:cNvGrpSpPr/>
            <p:nvPr/>
          </p:nvGrpSpPr>
          <p:grpSpPr>
            <a:xfrm>
              <a:off x="583004" y="520290"/>
              <a:ext cx="4706844" cy="1224136"/>
              <a:chOff x="510996" y="520290"/>
              <a:chExt cx="4706844" cy="1224136"/>
            </a:xfrm>
          </p:grpSpPr>
          <p:pic>
            <p:nvPicPr>
              <p:cNvPr id="1032" name="Picture 8" descr="http://www.med.uth.gr/UploadFiles/image/kentavros.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10996" y="520290"/>
                <a:ext cx="1224136" cy="122413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1763688" y="831907"/>
                <a:ext cx="3454152" cy="576064"/>
              </a:xfrm>
              <a:prstGeom prst="rect">
                <a:avLst/>
              </a:prstGeom>
              <a:no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026" name="Picture 2" descr="C:\Users\Billis\Documents\Τεφαα Open e-Class\vasilis-template'\tefaa-logo.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72704" y="5607520"/>
            <a:ext cx="993216" cy="9932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l-GR"/>
              <a:t>Άσκηση</a:t>
            </a:r>
          </a:p>
        </p:txBody>
      </p:sp>
      <p:sp>
        <p:nvSpPr>
          <p:cNvPr id="93187" name="Rectangle 3"/>
          <p:cNvSpPr>
            <a:spLocks noGrp="1" noChangeArrowheads="1"/>
          </p:cNvSpPr>
          <p:nvPr>
            <p:ph type="body" idx="1"/>
          </p:nvPr>
        </p:nvSpPr>
        <p:spPr/>
        <p:txBody>
          <a:bodyPr/>
          <a:lstStyle/>
          <a:p>
            <a:pPr algn="just">
              <a:lnSpc>
                <a:spcPct val="90000"/>
              </a:lnSpc>
            </a:pPr>
            <a:r>
              <a:rPr lang="el-GR" sz="2400"/>
              <a:t>Ασκήσεις που βελτιώνουν την ισορροπία και την εκτέλεση βασικών κινητικών προτύπων όπως το βάδισμα καθώς και ασκήσεις ορθοσωμίας που συμβάλλουν στην αντιμετώπιση των παραμορφώσεων της σπονδυλικής στήλης είναι σημαντικές για την όσο το δυνατόν διατήρηση της ικανότητας του ατόμου να παραμένει στην όρθια θέση. </a:t>
            </a:r>
          </a:p>
          <a:p>
            <a:pPr algn="just">
              <a:lnSpc>
                <a:spcPct val="90000"/>
              </a:lnSpc>
            </a:pPr>
            <a:r>
              <a:rPr lang="el-GR" sz="2400"/>
              <a:t>Σε κάθε περίπτωση, η ένταση θα πρέπει να προσαρμόζεται ανάλογα με την ύπαρξη ή όχι καρδιακών προβλημάτων και τον βαθμό που ο ασθενής μπορεί να δεχθεί σωματική επιβάρυνση.</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l-GR"/>
              <a:t>Νωτιαία Μυϊκή Ατροφία</a:t>
            </a:r>
          </a:p>
        </p:txBody>
      </p:sp>
      <p:sp>
        <p:nvSpPr>
          <p:cNvPr id="87043" name="Rectangle 3"/>
          <p:cNvSpPr>
            <a:spLocks noGrp="1" noChangeArrowheads="1"/>
          </p:cNvSpPr>
          <p:nvPr>
            <p:ph type="body" idx="1"/>
          </p:nvPr>
        </p:nvSpPr>
        <p:spPr/>
        <p:txBody>
          <a:bodyPr/>
          <a:lstStyle/>
          <a:p>
            <a:pPr algn="just"/>
            <a:r>
              <a:rPr lang="el-GR" sz="2800"/>
              <a:t>Είναι κληρονομική νόσος προοδευτικού εκφυλισμού των κινητικών νευρώνων της σπονδυλικής στήλης και αποτελεί ένα από τα σοβαρότερα νοσήματα των νευρομυϊκών παθήσεων.</a:t>
            </a:r>
            <a:r>
              <a:rPr lang="el-G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l-GR"/>
              <a:t>Νωτιαία Μυϊκή Ατροφία</a:t>
            </a:r>
          </a:p>
        </p:txBody>
      </p:sp>
      <p:sp>
        <p:nvSpPr>
          <p:cNvPr id="94211" name="Rectangle 3"/>
          <p:cNvSpPr>
            <a:spLocks noGrp="1" noChangeArrowheads="1"/>
          </p:cNvSpPr>
          <p:nvPr>
            <p:ph type="body" idx="1"/>
          </p:nvPr>
        </p:nvSpPr>
        <p:spPr/>
        <p:txBody>
          <a:bodyPr/>
          <a:lstStyle/>
          <a:p>
            <a:pPr algn="just"/>
            <a:r>
              <a:rPr lang="el-GR" sz="2600"/>
              <a:t>Διακρίνονται τρεις μορφές (τύποι) μυϊκής ατροφίας με κύριο χαρακτηριστικό τους την μυϊκή υποτονία και αδυναμία. </a:t>
            </a:r>
          </a:p>
          <a:p>
            <a:pPr algn="just"/>
            <a:r>
              <a:rPr lang="el-GR" sz="2600"/>
              <a:t>Άλλο κοινό χαρακτηριστικό τους είναι ότι η κινητική υστέρηση του παιδιού έρχεται σε πλήρη αντίθεση με τη νοητική του εξέλιξη που είναι φυσιολογική.</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l-GR" sz="4000"/>
              <a:t>Τύποι Νωτιαίας Μυϊκής Ατροφίας</a:t>
            </a:r>
          </a:p>
        </p:txBody>
      </p:sp>
      <p:sp>
        <p:nvSpPr>
          <p:cNvPr id="88067" name="Rectangle 3"/>
          <p:cNvSpPr>
            <a:spLocks noGrp="1" noChangeArrowheads="1"/>
          </p:cNvSpPr>
          <p:nvPr>
            <p:ph type="body" idx="1"/>
          </p:nvPr>
        </p:nvSpPr>
        <p:spPr/>
        <p:txBody>
          <a:bodyPr/>
          <a:lstStyle/>
          <a:p>
            <a:pPr algn="just">
              <a:lnSpc>
                <a:spcPct val="90000"/>
              </a:lnSpc>
            </a:pPr>
            <a:r>
              <a:rPr lang="el-GR" sz="2600" b="1"/>
              <a:t>Ο πρώτος τύπος</a:t>
            </a:r>
            <a:r>
              <a:rPr lang="el-GR" sz="2600"/>
              <a:t> (νόσος </a:t>
            </a:r>
            <a:r>
              <a:rPr lang="en-US" sz="2600"/>
              <a:t>Werdig</a:t>
            </a:r>
            <a:r>
              <a:rPr lang="el-GR" sz="2600"/>
              <a:t>-</a:t>
            </a:r>
            <a:r>
              <a:rPr lang="en-US" sz="2600"/>
              <a:t>Hoffman</a:t>
            </a:r>
            <a:r>
              <a:rPr lang="el-GR" sz="2600"/>
              <a:t>) αποτελεί την σοβαρότερη και δυστυχώς την συχνότερη μορφή (80% των περιπτώσεων) μυϊκής ατροφίας: </a:t>
            </a:r>
          </a:p>
          <a:p>
            <a:pPr lvl="1" algn="just">
              <a:lnSpc>
                <a:spcPct val="90000"/>
              </a:lnSpc>
            </a:pPr>
            <a:r>
              <a:rPr lang="el-GR" sz="2400"/>
              <a:t>Με το παιδί να μην είναι σε θέση να καθήσει ή να σταθεί όρθιο </a:t>
            </a:r>
          </a:p>
          <a:p>
            <a:pPr lvl="1" algn="just">
              <a:lnSpc>
                <a:spcPct val="90000"/>
              </a:lnSpc>
            </a:pPr>
            <a:r>
              <a:rPr lang="el-GR" sz="2400"/>
              <a:t>Την υπάρχουσα μυϊκή υποτονία και αδυναμία να γίνονται καθολικές και να οδηγούν στον θάνατο μέσα στα δύο πρώτα χρόνια ζωής του παιδιού από αναπνευστική ανεπάρκεια.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l-GR" sz="4000"/>
              <a:t>Τύποι Νωτιαίας Μυϊκής Ατροφίας</a:t>
            </a:r>
          </a:p>
        </p:txBody>
      </p:sp>
      <p:sp>
        <p:nvSpPr>
          <p:cNvPr id="90115" name="Rectangle 3"/>
          <p:cNvSpPr>
            <a:spLocks noGrp="1" noChangeArrowheads="1"/>
          </p:cNvSpPr>
          <p:nvPr>
            <p:ph type="body" idx="1"/>
          </p:nvPr>
        </p:nvSpPr>
        <p:spPr/>
        <p:txBody>
          <a:bodyPr/>
          <a:lstStyle/>
          <a:p>
            <a:pPr algn="just"/>
            <a:r>
              <a:rPr lang="el-GR" sz="2600" b="1"/>
              <a:t>Ο δεύτερος (ενδιάμεσος) τύπος</a:t>
            </a:r>
            <a:r>
              <a:rPr lang="el-GR" sz="2600"/>
              <a:t> χαρακτηρίζεται από ηπιότερη πορεία, με το παιδί να μπορεί να καθήσει ανεξάρτητα αλλά όχι να βαδίσει, ενώ παρατηρούνται παραμορφώσεις της σπονδυλικής στήλης με αποτέλεσμα την μείωση της ζωτικής χωρητικότητας των πνευμόνων και τις συχνές λοιμώξεις του αναπνευστικού.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l-GR" sz="4000"/>
              <a:t>Τύποι Νωτιαίας Μυϊκής Ατροφίας</a:t>
            </a:r>
          </a:p>
        </p:txBody>
      </p:sp>
      <p:sp>
        <p:nvSpPr>
          <p:cNvPr id="91139" name="Rectangle 3"/>
          <p:cNvSpPr>
            <a:spLocks noGrp="1" noChangeArrowheads="1"/>
          </p:cNvSpPr>
          <p:nvPr>
            <p:ph type="body" idx="1"/>
          </p:nvPr>
        </p:nvSpPr>
        <p:spPr/>
        <p:txBody>
          <a:bodyPr/>
          <a:lstStyle/>
          <a:p>
            <a:pPr algn="just"/>
            <a:r>
              <a:rPr lang="el-GR" sz="2600" b="1"/>
              <a:t>Ο τρίτος τύπος</a:t>
            </a:r>
            <a:r>
              <a:rPr lang="el-GR" sz="2600"/>
              <a:t>  (νόσος Kugelberg – Welander) αποτελεί την πιο ήπια μορφή μυϊκής ατροφίας που εμφανίζεται αφού το παιδί έχει βαδίσει  και προκαλεί ελαφρά κινητικά προβλήματα  κυρίως όσον αφορά τη δυσκολία του παιδιού να σηκωθεί όρθιο από την καθιστή θέση.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l-GR"/>
              <a:t>Αντιμετώπιση</a:t>
            </a:r>
          </a:p>
        </p:txBody>
      </p:sp>
      <p:sp>
        <p:nvSpPr>
          <p:cNvPr id="89091" name="Rectangle 3"/>
          <p:cNvSpPr>
            <a:spLocks noGrp="1" noChangeArrowheads="1"/>
          </p:cNvSpPr>
          <p:nvPr>
            <p:ph type="body" idx="1"/>
          </p:nvPr>
        </p:nvSpPr>
        <p:spPr/>
        <p:txBody>
          <a:bodyPr/>
          <a:lstStyle/>
          <a:p>
            <a:pPr algn="just">
              <a:lnSpc>
                <a:spcPct val="80000"/>
              </a:lnSpc>
            </a:pPr>
            <a:r>
              <a:rPr lang="el-GR" sz="2400"/>
              <a:t>Δυστυχώς, η εξέλιξη οποιουδήποτε τύπου μυϊκής ατροφίας δεν αναστρέφεται, και θεραπευτικές δυνατότητες αντιμετώπισης της νόσου δεν υπάρχουν.</a:t>
            </a:r>
          </a:p>
          <a:p>
            <a:pPr algn="just">
              <a:lnSpc>
                <a:spcPct val="80000"/>
              </a:lnSpc>
            </a:pPr>
            <a:r>
              <a:rPr lang="el-GR" sz="2400"/>
              <a:t>Η μόνη υποστήριξη που μπορεί να δοθεί αφορά την ορθοπαιδική και την φυσιοθεραπεία, για την κατά το δυνατό αποφυγή των παραμορφώσεων και την διατήρηση της πνευμονικής λειτουργίας του παιδιού. </a:t>
            </a:r>
          </a:p>
          <a:p>
            <a:pPr algn="just">
              <a:lnSpc>
                <a:spcPct val="80000"/>
              </a:lnSpc>
            </a:pPr>
            <a:r>
              <a:rPr lang="el-GR" sz="2400"/>
              <a:t>Η πρόληψη νέων περιπτώσεων με τον ασφαλή και επιτυχημένο προγεννητικό έλεγχο  αποτελεί την μόνη εφικτή λύση.</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fontScale="90000"/>
          </a:bodyPr>
          <a:lstStyle/>
          <a:p>
            <a:r>
              <a:rPr lang="el-GR" sz="4000" dirty="0" err="1"/>
              <a:t>Περονιαία</a:t>
            </a:r>
            <a:r>
              <a:rPr lang="el-GR" sz="4000" dirty="0"/>
              <a:t> Μυϊκή Ατροφία (Σύνδρομο </a:t>
            </a:r>
            <a:r>
              <a:rPr lang="en-US" sz="4000" dirty="0"/>
              <a:t>Charcot</a:t>
            </a:r>
            <a:r>
              <a:rPr lang="el-GR" sz="4000" dirty="0"/>
              <a:t>-</a:t>
            </a:r>
            <a:r>
              <a:rPr lang="en-US" sz="4000" dirty="0"/>
              <a:t>Marie</a:t>
            </a:r>
            <a:r>
              <a:rPr lang="el-GR" sz="4000" dirty="0"/>
              <a:t>-</a:t>
            </a:r>
            <a:r>
              <a:rPr lang="en-US" sz="4000" dirty="0"/>
              <a:t>Tooth</a:t>
            </a:r>
            <a:r>
              <a:rPr lang="el-GR" sz="4000" dirty="0"/>
              <a:t>)</a:t>
            </a:r>
          </a:p>
        </p:txBody>
      </p:sp>
      <p:sp>
        <p:nvSpPr>
          <p:cNvPr id="92163" name="Rectangle 3"/>
          <p:cNvSpPr>
            <a:spLocks noGrp="1" noChangeArrowheads="1"/>
          </p:cNvSpPr>
          <p:nvPr>
            <p:ph type="body" idx="1"/>
          </p:nvPr>
        </p:nvSpPr>
        <p:spPr>
          <a:xfrm>
            <a:off x="457200" y="1700213"/>
            <a:ext cx="8229600" cy="4425950"/>
          </a:xfrm>
        </p:spPr>
        <p:txBody>
          <a:bodyPr/>
          <a:lstStyle/>
          <a:p>
            <a:pPr algn="just"/>
            <a:r>
              <a:rPr lang="en-GB" sz="2400"/>
              <a:t>To</a:t>
            </a:r>
            <a:r>
              <a:rPr lang="el-GR" sz="2400"/>
              <a:t> σύνδρομο </a:t>
            </a:r>
            <a:r>
              <a:rPr lang="en-GB" sz="2400"/>
              <a:t>Charcot</a:t>
            </a:r>
            <a:r>
              <a:rPr lang="el-GR" sz="2400"/>
              <a:t>-</a:t>
            </a:r>
            <a:r>
              <a:rPr lang="en-GB" sz="2400"/>
              <a:t>Marie</a:t>
            </a:r>
            <a:r>
              <a:rPr lang="el-GR" sz="2400"/>
              <a:t>-</a:t>
            </a:r>
            <a:r>
              <a:rPr lang="en-GB" sz="2400"/>
              <a:t>Tooth</a:t>
            </a:r>
            <a:r>
              <a:rPr lang="el-GR" sz="2400"/>
              <a:t> αποτελεί την πιο κοινή γενετική νευροπάθεια που οφείλεται στην αργή και σταδιακή απομυελίνωση αρχικά των νεύρων της περόνης και της κνήμης και πολύ αργότερα των άνω άκρων. </a:t>
            </a:r>
          </a:p>
          <a:p>
            <a:pPr algn="just"/>
            <a:r>
              <a:rPr lang="el-GR" sz="2400"/>
              <a:t>Αποτέλεσμα είναι η αργή και βαθμιαία εκφύλιση των μυών του ποδιού και του άκρου ποδιού, και των μικρών μυϊκών ομάδων του άκρου χεριού με συσπάσεις στους καρπούς και τα δάχτυλα.</a:t>
            </a:r>
            <a:r>
              <a:rPr lang="el-G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l-GR"/>
              <a:t>Βαρύτητα Νόσου</a:t>
            </a:r>
          </a:p>
        </p:txBody>
      </p:sp>
      <p:sp>
        <p:nvSpPr>
          <p:cNvPr id="95235" name="Rectangle 3"/>
          <p:cNvSpPr>
            <a:spLocks noGrp="1" noChangeArrowheads="1"/>
          </p:cNvSpPr>
          <p:nvPr>
            <p:ph type="body" idx="1"/>
          </p:nvPr>
        </p:nvSpPr>
        <p:spPr>
          <a:xfrm>
            <a:off x="457200" y="1700213"/>
            <a:ext cx="8229600" cy="4425950"/>
          </a:xfrm>
        </p:spPr>
        <p:txBody>
          <a:bodyPr/>
          <a:lstStyle/>
          <a:p>
            <a:pPr algn="just">
              <a:lnSpc>
                <a:spcPct val="80000"/>
              </a:lnSpc>
            </a:pPr>
            <a:r>
              <a:rPr lang="el-GR" sz="2400"/>
              <a:t>Η νόσος προσβάλλει συμμετρικά αλλά όχι με την ίδια βαρύτητα και το πρώτο σύμπτωμα που εμφανίζεται στην αρχή της νόσου είναι το «πεσμένο πόδι», η αδυναμία δηλαδή του πάσχοντα να ‘σηκώσει’ κατά την βάδιση το κάτω άκρο που έχει επηρεαστεί περισσότερο. </a:t>
            </a:r>
          </a:p>
          <a:p>
            <a:pPr algn="just">
              <a:lnSpc>
                <a:spcPct val="80000"/>
              </a:lnSpc>
            </a:pPr>
            <a:r>
              <a:rPr lang="el-GR" sz="2400"/>
              <a:t>Η ελάττωση της μυϊκής μάζας που παρατηρείται στα κάτω άκρα μπορεί να οδηγήσει σε κοιλοποδία και σε άλλες παραμορφώσεις, ενώ η μυϊκή αδυναμία των άνω άκρων εμφανίζεται αργότερα στην ζωή του ατόμου καθώς η νόσος προχωρά.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l-GR"/>
              <a:t>Αντιμετώπιση</a:t>
            </a:r>
          </a:p>
        </p:txBody>
      </p:sp>
      <p:sp>
        <p:nvSpPr>
          <p:cNvPr id="96259" name="Rectangle 3"/>
          <p:cNvSpPr>
            <a:spLocks noGrp="1" noChangeArrowheads="1"/>
          </p:cNvSpPr>
          <p:nvPr>
            <p:ph type="body" idx="1"/>
          </p:nvPr>
        </p:nvSpPr>
        <p:spPr>
          <a:xfrm>
            <a:off x="457200" y="1700213"/>
            <a:ext cx="8229600" cy="4425950"/>
          </a:xfrm>
        </p:spPr>
        <p:txBody>
          <a:bodyPr/>
          <a:lstStyle/>
          <a:p>
            <a:pPr algn="just"/>
            <a:r>
              <a:rPr lang="el-GR"/>
              <a:t>Η περονιαία μυϊκή ατροφία ως νόσος δεν έχει θεραπεία αλλά οι επιπτώσεις που προκαλεί  συνδέονται περισσότερο με διαταραχές στην βάδιση  και με μυϊκή αδυναμία που δεν προκαλεί σοβαρές επιπτώσεις στην ζωή του ατόμου.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effectLst/>
                <a:latin typeface="+mj-lt"/>
              </a:rPr>
              <a:t>Άδειες Χρήσης</a:t>
            </a:r>
            <a:endParaRPr lang="el-GR" dirty="0">
              <a:effectLst/>
              <a:latin typeface="+mj-lt"/>
            </a:endParaRPr>
          </a:p>
        </p:txBody>
      </p:sp>
      <p:sp>
        <p:nvSpPr>
          <p:cNvPr id="9" name="Subtitle 8"/>
          <p:cNvSpPr>
            <a:spLocks noGrp="1"/>
          </p:cNvSpPr>
          <p:nvPr>
            <p:ph idx="1"/>
          </p:nvPr>
        </p:nvSpPr>
        <p:spPr/>
        <p:txBody>
          <a:bodyPr>
            <a:normAutofit/>
          </a:bodyPr>
          <a:lstStyle/>
          <a:p>
            <a:pPr algn="l"/>
            <a:r>
              <a:rPr lang="el-GR" sz="2800" dirty="0" smtClean="0">
                <a:effectLst/>
                <a:latin typeface="+mj-lt"/>
              </a:rPr>
              <a:t>Το παρόν εκπαιδευτικό υλικό υπόκειται σε</a:t>
            </a:r>
            <a:r>
              <a:rPr lang="en-US" sz="2800" dirty="0" smtClean="0">
                <a:effectLst/>
                <a:latin typeface="+mj-lt"/>
              </a:rPr>
              <a:t> </a:t>
            </a:r>
            <a:r>
              <a:rPr lang="el-GR" sz="2800" dirty="0" smtClean="0">
                <a:effectLst/>
                <a:latin typeface="+mj-lt"/>
              </a:rPr>
              <a:t>άδειες χρήσης </a:t>
            </a:r>
            <a:r>
              <a:rPr lang="en-US" sz="2800" dirty="0" smtClean="0">
                <a:effectLst/>
                <a:latin typeface="+mj-lt"/>
              </a:rPr>
              <a:t>Creative Commons. </a:t>
            </a:r>
          </a:p>
          <a:p>
            <a:pPr algn="l"/>
            <a:r>
              <a:rPr lang="el-GR" sz="2800" dirty="0" smtClean="0">
                <a:effectLst/>
                <a:latin typeface="+mj-lt"/>
              </a:rPr>
              <a:t>Για εκπαιδευτικό υλικό, όπως εικόνες, που υπόκειται σε άλλου τύπου άδειας χρήσης, η άδεια χρήσης αναφέρεται ρητώς. </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pPr/>
              <a:t>2</a:t>
            </a:fld>
            <a:endParaRPr lang="el-GR" dirty="0"/>
          </a:p>
        </p:txBody>
      </p:sp>
      <p:pic>
        <p:nvPicPr>
          <p:cNvPr id="6" name="Picture 6" descr="http://mirrors.creativecommons.org/presskit/buttons/88x31/png/by-sa.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08947" y="4941168"/>
            <a:ext cx="1584561" cy="554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l-GR"/>
              <a:t>Αντιμετώπιση</a:t>
            </a:r>
          </a:p>
        </p:txBody>
      </p:sp>
      <p:sp>
        <p:nvSpPr>
          <p:cNvPr id="97283" name="Rectangle 3"/>
          <p:cNvSpPr>
            <a:spLocks noGrp="1" noChangeArrowheads="1"/>
          </p:cNvSpPr>
          <p:nvPr>
            <p:ph type="body" idx="1"/>
          </p:nvPr>
        </p:nvSpPr>
        <p:spPr/>
        <p:txBody>
          <a:bodyPr/>
          <a:lstStyle/>
          <a:p>
            <a:pPr algn="just"/>
            <a:r>
              <a:rPr lang="el-GR" sz="2800"/>
              <a:t>Η αντιμετώπιση της νόσου γίνεται με την εφαρμογή ναρθήκων και επιδέσμων στα κάτω άκρα για την αποφυγή παραμορφώσεων και τραυματισμών, με φυσιοθεραπεία και με μέσης έντασης άσκηση που στοχεύει στην διατήρηση της μυϊκής δύναμης  και αντοχής.</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l-GR" sz="4400" b="1" dirty="0"/>
              <a:t>Βιβλιογραφία</a:t>
            </a:r>
          </a:p>
        </p:txBody>
      </p:sp>
      <p:sp>
        <p:nvSpPr>
          <p:cNvPr id="3077" name="Rectangle 5"/>
          <p:cNvSpPr>
            <a:spLocks noChangeArrowheads="1"/>
          </p:cNvSpPr>
          <p:nvPr/>
        </p:nvSpPr>
        <p:spPr bwMode="auto">
          <a:xfrm>
            <a:off x="323850" y="1628775"/>
            <a:ext cx="8135938" cy="4464050"/>
          </a:xfrm>
          <a:prstGeom prst="rect">
            <a:avLst/>
          </a:prstGeom>
          <a:noFill/>
          <a:ln w="9525">
            <a:noFill/>
            <a:miter lim="800000"/>
            <a:headEnd/>
            <a:tailEnd/>
          </a:ln>
          <a:effectLst/>
        </p:spPr>
        <p:txBody>
          <a:bodyPr/>
          <a:lstStyle/>
          <a:p>
            <a:pPr marL="609600" indent="-609600" algn="just">
              <a:spcBef>
                <a:spcPct val="20000"/>
              </a:spcBef>
              <a:buFontTx/>
              <a:buChar char="•"/>
            </a:pPr>
            <a:r>
              <a:rPr lang="el-GR" sz="2400"/>
              <a:t>Κοκαρίδας, Δ. (2010). </a:t>
            </a:r>
            <a:r>
              <a:rPr lang="el-GR" sz="2400" i="1"/>
              <a:t>Άσκηση και αναπηρία: εξατομίκευση, προσαρμογές και προοπτικές ένταξης. Θεσσαλονίκη:</a:t>
            </a:r>
            <a:r>
              <a:rPr lang="el-GR" sz="2400"/>
              <a:t> Εκδόσεις Χριστοδουλίδη.</a:t>
            </a:r>
            <a:endParaRPr lang="en-US" sz="2400"/>
          </a:p>
          <a:p>
            <a:pPr marL="609600" indent="-609600" algn="just">
              <a:spcBef>
                <a:spcPct val="20000"/>
              </a:spcBef>
              <a:buFontTx/>
              <a:buChar char="•"/>
            </a:pPr>
            <a:r>
              <a:rPr lang="en-GB" sz="2400"/>
              <a:t>Lynch DR., Farmer JM, Balcer LJ</a:t>
            </a:r>
            <a:r>
              <a:rPr lang="el-GR" sz="2400"/>
              <a:t>.</a:t>
            </a:r>
            <a:r>
              <a:rPr lang="en-GB" sz="2400"/>
              <a:t>, </a:t>
            </a:r>
            <a:r>
              <a:rPr lang="el-GR" sz="2400"/>
              <a:t>&amp; </a:t>
            </a:r>
            <a:r>
              <a:rPr lang="en-GB" sz="2400"/>
              <a:t>Wilson RB. (2002). Friedreich ataxia: effects of genetic understanding on clinical evaluation and therapy. </a:t>
            </a:r>
            <a:r>
              <a:rPr lang="en-GB" sz="2400" i="1"/>
              <a:t>Arch</a:t>
            </a:r>
            <a:r>
              <a:rPr lang="en-US" sz="2400" i="1"/>
              <a:t>ives of</a:t>
            </a:r>
            <a:r>
              <a:rPr lang="en-GB" sz="2400" i="1"/>
              <a:t> Neurol</a:t>
            </a:r>
            <a:r>
              <a:rPr lang="en-GB" sz="2400"/>
              <a:t>ogy</a:t>
            </a:r>
            <a:r>
              <a:rPr lang="en-GB" sz="2400" i="1"/>
              <a:t>, 59,</a:t>
            </a:r>
            <a:r>
              <a:rPr lang="en-GB" sz="2400"/>
              <a:t> 743–747.</a:t>
            </a:r>
            <a:endParaRPr lang="en-US"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effectLst/>
                <a:latin typeface="+mj-lt"/>
              </a:rPr>
              <a:t>Τέλος Ενότητας</a:t>
            </a:r>
            <a:endParaRPr lang="el-GR" dirty="0">
              <a:effectLst/>
              <a:latin typeface="+mj-lt"/>
            </a:endParaRPr>
          </a:p>
        </p:txBody>
      </p:sp>
      <p:sp>
        <p:nvSpPr>
          <p:cNvPr id="8" name="Υπότιτλος 7"/>
          <p:cNvSpPr>
            <a:spLocks noGrp="1"/>
          </p:cNvSpPr>
          <p:nvPr>
            <p:ph type="subTitle" idx="1"/>
          </p:nvPr>
        </p:nvSpPr>
        <p:spPr>
          <a:xfrm>
            <a:off x="755576" y="3831723"/>
            <a:ext cx="7776864" cy="1752600"/>
          </a:xfrm>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4716016" y="5718258"/>
            <a:ext cx="3240360" cy="771224"/>
          </a:xfrm>
          <a:prstGeom prst="rect">
            <a:avLst/>
          </a:prstGeom>
          <a:noFill/>
          <a:ln w="12700">
            <a:solidFill>
              <a:schemeClr val="accent1"/>
            </a:solidFill>
          </a:ln>
        </p:spPr>
      </p:pic>
      <p:pic>
        <p:nvPicPr>
          <p:cNvPr id="2054" name="Picture 6" descr="http://mirrors.creativecommons.org/presskit/buttons/88x31/png/by-sa.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71800" y="5826670"/>
            <a:ext cx="1584561" cy="5544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11"/>
          <p:cNvGrpSpPr/>
          <p:nvPr/>
        </p:nvGrpSpPr>
        <p:grpSpPr>
          <a:xfrm>
            <a:off x="541784" y="468279"/>
            <a:ext cx="7990656" cy="1303321"/>
            <a:chOff x="467544" y="468279"/>
            <a:chExt cx="7990656" cy="1303321"/>
          </a:xfrm>
        </p:grpSpPr>
        <p:pic>
          <p:nvPicPr>
            <p:cNvPr id="13" name="Picture 12"/>
            <p:cNvPicPr>
              <a:picLocks noChangeAspect="1"/>
            </p:cNvPicPr>
            <p:nvPr/>
          </p:nvPicPr>
          <p:blipFill>
            <a:blip r:embed="rId5" cstate="print"/>
            <a:stretch>
              <a:fillRect/>
            </a:stretch>
          </p:blipFill>
          <p:spPr>
            <a:xfrm>
              <a:off x="6489226" y="468279"/>
              <a:ext cx="1968974" cy="1303321"/>
            </a:xfrm>
            <a:prstGeom prst="rect">
              <a:avLst/>
            </a:prstGeom>
          </p:spPr>
        </p:pic>
        <p:grpSp>
          <p:nvGrpSpPr>
            <p:cNvPr id="3" name="Group 13"/>
            <p:cNvGrpSpPr/>
            <p:nvPr/>
          </p:nvGrpSpPr>
          <p:grpSpPr>
            <a:xfrm>
              <a:off x="467544" y="520290"/>
              <a:ext cx="3960440" cy="1224136"/>
              <a:chOff x="395536" y="520290"/>
              <a:chExt cx="3960440" cy="1224136"/>
            </a:xfrm>
          </p:grpSpPr>
          <p:pic>
            <p:nvPicPr>
              <p:cNvPr id="15" name="Picture 8" descr="http://www.med.uth.gr/UploadFiles/image/kentavros.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5536" y="520290"/>
                <a:ext cx="1224136" cy="1224136"/>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1619672" y="836712"/>
                <a:ext cx="2736304" cy="576064"/>
              </a:xfrm>
              <a:prstGeom prst="rect">
                <a:avLst/>
              </a:prstGeom>
              <a:solidFill>
                <a:schemeClr val="bg1"/>
              </a:solidFill>
            </p:spPr>
            <p:txBody>
              <a:bodyPr vert="horz" wrap="none" lIns="91440" tIns="45720" rIns="91440" bIns="45720" rtlCol="0" anchor="ctr">
                <a:normAutofit/>
              </a:bodyPr>
              <a:lstStyle/>
              <a:p>
                <a:r>
                  <a:rPr lang="el-GR" sz="2200" b="1" dirty="0" smtClean="0">
                    <a:solidFill>
                      <a:schemeClr val="accent2">
                        <a:lumMod val="75000"/>
                      </a:schemeClr>
                    </a:solidFill>
                  </a:rPr>
                  <a:t>ΠΑΝΕΠΙΣΤΗΜΙΟ ΘΕΣΣΑΛΙΑΣ</a:t>
                </a:r>
              </a:p>
            </p:txBody>
          </p:sp>
        </p:grpSp>
      </p:grpSp>
      <p:pic>
        <p:nvPicPr>
          <p:cNvPr id="11" name="Picture 2" descr="C:\Users\Billis\Documents\Τεφαα Open e-Class\vasilis-template'\tefaa-logo.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466253" y="5607262"/>
            <a:ext cx="993216" cy="9932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ffectLst/>
                <a:latin typeface="+mj-lt"/>
              </a:rPr>
              <a:t>Χρηματοδότηση</a:t>
            </a:r>
            <a:endParaRPr lang="el-GR" dirty="0">
              <a:effectLst/>
              <a:latin typeface="+mj-lt"/>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effectLst/>
                <a:latin typeface="+mj-lt"/>
              </a:rPr>
              <a:t>Το παρόν εκπαιδευτικό υλικό έχει αναπτυχθεί στα πλαίσια του εκπαιδευτικού έργου του διδάσκοντα.</a:t>
            </a:r>
            <a:endParaRPr lang="en-US" sz="2400" dirty="0" smtClean="0">
              <a:effectLst/>
              <a:latin typeface="+mj-lt"/>
            </a:endParaRPr>
          </a:p>
          <a:p>
            <a:r>
              <a:rPr lang="el-GR" sz="2400" dirty="0" smtClean="0">
                <a:effectLst/>
                <a:latin typeface="+mj-lt"/>
              </a:rPr>
              <a:t>Το έργο «</a:t>
            </a:r>
            <a:r>
              <a:rPr lang="el-GR" sz="2400" b="1" dirty="0" smtClean="0">
                <a:effectLst/>
                <a:latin typeface="+mj-lt"/>
              </a:rPr>
              <a:t>Ανοικτά Ακαδημαϊκά Μαθήματα Πανεπιστημίου Θεσσαλίας</a:t>
            </a:r>
            <a:r>
              <a:rPr lang="el-GR" sz="2400" dirty="0" smtClean="0">
                <a:effectLst/>
                <a:latin typeface="+mj-lt"/>
              </a:rPr>
              <a:t>» έχει χρηματοδοτήσει μόνο τη αναδιαμόρφωση του εκπαιδευτικού υλικού. </a:t>
            </a:r>
          </a:p>
          <a:p>
            <a:r>
              <a:rPr lang="el-GR" sz="2400" dirty="0" smtClean="0">
                <a:effectLst/>
                <a:latin typeface="+mj-lt"/>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a:ln w="12700">
            <a:solidFill>
              <a:schemeClr val="accent1"/>
            </a:solidFill>
          </a:ln>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ffectLst/>
                <a:latin typeface="+mj-lt"/>
              </a:rPr>
              <a:t>Σκοποί  ενότητας</a:t>
            </a:r>
            <a:endParaRPr lang="el-GR" dirty="0">
              <a:effectLst/>
              <a:latin typeface="+mj-lt"/>
            </a:endParaRPr>
          </a:p>
        </p:txBody>
      </p:sp>
      <p:sp>
        <p:nvSpPr>
          <p:cNvPr id="3" name="Content Placeholder 2"/>
          <p:cNvSpPr>
            <a:spLocks noGrp="1"/>
          </p:cNvSpPr>
          <p:nvPr>
            <p:ph idx="1"/>
          </p:nvPr>
        </p:nvSpPr>
        <p:spPr/>
        <p:txBody>
          <a:bodyPr/>
          <a:lstStyle/>
          <a:p>
            <a:pPr algn="just">
              <a:spcBef>
                <a:spcPct val="20000"/>
              </a:spcBef>
              <a:buFontTx/>
              <a:buChar char="•"/>
            </a:pPr>
            <a:r>
              <a:rPr lang="el-GR" dirty="0" smtClean="0">
                <a:effectLst/>
                <a:latin typeface="+mj-lt"/>
              </a:rPr>
              <a:t>Να παρουσιάσει την α</a:t>
            </a:r>
            <a:r>
              <a:rPr lang="el-GR" dirty="0" smtClean="0"/>
              <a:t>ταξία </a:t>
            </a:r>
            <a:r>
              <a:rPr lang="en-US" dirty="0" err="1" smtClean="0"/>
              <a:t>Friedreich</a:t>
            </a:r>
            <a:r>
              <a:rPr lang="el-GR" dirty="0" smtClean="0"/>
              <a:t>,</a:t>
            </a:r>
            <a:br>
              <a:rPr lang="el-GR" dirty="0" smtClean="0"/>
            </a:br>
            <a:r>
              <a:rPr lang="el-GR" dirty="0" smtClean="0"/>
              <a:t>την </a:t>
            </a:r>
            <a:r>
              <a:rPr lang="el-GR" dirty="0" err="1" smtClean="0"/>
              <a:t>νωτιαία</a:t>
            </a:r>
            <a:r>
              <a:rPr lang="el-GR" dirty="0" smtClean="0"/>
              <a:t> και </a:t>
            </a:r>
            <a:r>
              <a:rPr lang="el-GR" dirty="0" err="1" smtClean="0"/>
              <a:t>περονιαία</a:t>
            </a:r>
            <a:r>
              <a:rPr lang="el-GR" dirty="0" smtClean="0"/>
              <a:t> μυϊκή ατροφία, και την δισχιδή ράχη.</a:t>
            </a:r>
            <a:endParaRPr lang="el-GR" dirty="0">
              <a:effectLst/>
              <a:latin typeface="+mj-lt"/>
            </a:endParaRPr>
          </a:p>
        </p:txBody>
      </p:sp>
      <p:sp>
        <p:nvSpPr>
          <p:cNvPr id="6" name="Slide Number Placeholder 5"/>
          <p:cNvSpPr>
            <a:spLocks noGrp="1"/>
          </p:cNvSpPr>
          <p:nvPr>
            <p:ph type="sldNum" sz="quarter" idx="12"/>
          </p:nvPr>
        </p:nvSpPr>
        <p:spPr/>
        <p:txBody>
          <a:bodyPr/>
          <a:lstStyle/>
          <a:p>
            <a:fld id="{95390251-5B84-4D2F-A9C7-1C62C4738B3F}" type="slidenum">
              <a:rPr lang="el-GR" smtClean="0"/>
              <a:pPr/>
              <a:t>4</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effectLst/>
                <a:latin typeface="+mj-lt"/>
              </a:rPr>
              <a:t>Περιεχόμενα ενότητας</a:t>
            </a:r>
            <a:endParaRPr lang="el-GR" dirty="0">
              <a:effectLst/>
              <a:latin typeface="+mj-lt"/>
            </a:endParaRPr>
          </a:p>
        </p:txBody>
      </p:sp>
      <p:sp>
        <p:nvSpPr>
          <p:cNvPr id="3" name="Content Placeholder 2"/>
          <p:cNvSpPr>
            <a:spLocks noGrp="1"/>
          </p:cNvSpPr>
          <p:nvPr>
            <p:ph idx="1"/>
          </p:nvPr>
        </p:nvSpPr>
        <p:spPr>
          <a:xfrm>
            <a:off x="457200" y="1600200"/>
            <a:ext cx="7829576" cy="4525963"/>
          </a:xfrm>
        </p:spPr>
        <p:txBody>
          <a:bodyPr>
            <a:normAutofit/>
          </a:bodyPr>
          <a:lstStyle/>
          <a:p>
            <a:pPr algn="just"/>
            <a:r>
              <a:rPr lang="el-GR" sz="2800" dirty="0" smtClean="0"/>
              <a:t>Αταξία </a:t>
            </a:r>
            <a:r>
              <a:rPr lang="en-US" sz="2800" dirty="0" err="1" smtClean="0"/>
              <a:t>Friedreich</a:t>
            </a:r>
            <a:r>
              <a:rPr lang="el-GR" sz="2800" dirty="0" smtClean="0"/>
              <a:t>, εκδήλωση και επιπτώσεις, άσκηση. </a:t>
            </a:r>
          </a:p>
          <a:p>
            <a:pPr algn="just"/>
            <a:r>
              <a:rPr lang="el-GR" sz="2800" dirty="0" smtClean="0"/>
              <a:t> </a:t>
            </a:r>
            <a:r>
              <a:rPr lang="el-GR" sz="2800" dirty="0" err="1" smtClean="0"/>
              <a:t>Νωτιαία</a:t>
            </a:r>
            <a:r>
              <a:rPr lang="el-GR" sz="2800" dirty="0" smtClean="0"/>
              <a:t> μυϊκή ατροφία, τύποι, αντιμετώπιση.</a:t>
            </a:r>
          </a:p>
          <a:p>
            <a:pPr algn="just"/>
            <a:r>
              <a:rPr lang="el-GR" sz="2800" dirty="0" err="1" smtClean="0"/>
              <a:t>Περονιαία</a:t>
            </a:r>
            <a:r>
              <a:rPr lang="el-GR" sz="2800" dirty="0" smtClean="0"/>
              <a:t> μυϊκή ατροφία, (σύνδρομο </a:t>
            </a:r>
            <a:r>
              <a:rPr lang="en-US" sz="2800" dirty="0" smtClean="0"/>
              <a:t>Charcot</a:t>
            </a:r>
            <a:r>
              <a:rPr lang="el-GR" sz="2800" dirty="0" smtClean="0"/>
              <a:t>-</a:t>
            </a:r>
            <a:r>
              <a:rPr lang="en-US" sz="2800" dirty="0" smtClean="0"/>
              <a:t>Marie</a:t>
            </a:r>
            <a:r>
              <a:rPr lang="el-GR" sz="2800" dirty="0" smtClean="0"/>
              <a:t>-</a:t>
            </a:r>
            <a:r>
              <a:rPr lang="en-US" sz="2800" dirty="0" smtClean="0"/>
              <a:t>Tooth</a:t>
            </a:r>
            <a:r>
              <a:rPr lang="el-GR" sz="2800" dirty="0" smtClean="0"/>
              <a:t>), βαρύτητα νόσου, αντιμετώπιση.</a:t>
            </a:r>
          </a:p>
          <a:p>
            <a:pPr algn="just"/>
            <a:r>
              <a:rPr lang="el-GR" sz="2800" dirty="0" smtClean="0"/>
              <a:t>Δισχιδής ράχη, είδη (τυφλή  δισχιδής ράχη, </a:t>
            </a:r>
            <a:r>
              <a:rPr lang="el-GR" sz="2800" dirty="0" err="1" smtClean="0"/>
              <a:t>μηνιγγοκήλη</a:t>
            </a:r>
            <a:r>
              <a:rPr lang="el-GR" sz="2800" dirty="0" smtClean="0"/>
              <a:t>, </a:t>
            </a:r>
            <a:r>
              <a:rPr lang="el-GR" sz="2800" dirty="0" err="1" smtClean="0"/>
              <a:t>μηνιγγομυελοκήλη</a:t>
            </a:r>
            <a:r>
              <a:rPr lang="el-GR" sz="2800" dirty="0" smtClean="0"/>
              <a:t>), επιπτώσεις, στόχοι φυσικής αγωγής. </a:t>
            </a:r>
          </a:p>
          <a:p>
            <a:pPr algn="just"/>
            <a:endParaRPr lang="el-GR" sz="2800" dirty="0">
              <a:effectLst/>
              <a:latin typeface="+mj-lt"/>
            </a:endParaRPr>
          </a:p>
        </p:txBody>
      </p:sp>
      <p:sp>
        <p:nvSpPr>
          <p:cNvPr id="4" name="Slide Number Placeholder 3"/>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l-GR"/>
              <a:t>Αταξία Friedreich</a:t>
            </a:r>
          </a:p>
        </p:txBody>
      </p:sp>
      <p:sp>
        <p:nvSpPr>
          <p:cNvPr id="82947" name="Rectangle 3"/>
          <p:cNvSpPr>
            <a:spLocks noGrp="1" noChangeArrowheads="1"/>
          </p:cNvSpPr>
          <p:nvPr>
            <p:ph type="body" idx="1"/>
          </p:nvPr>
        </p:nvSpPr>
        <p:spPr/>
        <p:txBody>
          <a:bodyPr/>
          <a:lstStyle/>
          <a:p>
            <a:pPr algn="just"/>
            <a:r>
              <a:rPr lang="el-GR" sz="2800"/>
              <a:t>Κληρονομικό νόσημα προοδευτικού εκφυλισμού των αισθητηριακών νευρώνων του κορμού και των άκρων, που προκαλεί ελάττωση της κιναισθητικής ικανότητας με σταδιακή  αταξία και έλλειψη συναρμογής των άκρων, αταξία βαδίσματος, φτωχή ισορροπία, απώλεια αίσθησης της θέσης, συμμετρική μείωση της μυϊκής δύναμης  και γενικευμένη αδεξιότητα.</a:t>
            </a:r>
            <a:r>
              <a:rPr lang="el-G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l-GR"/>
              <a:t>Εκδήλωση - Επιπτώσεις</a:t>
            </a:r>
          </a:p>
        </p:txBody>
      </p:sp>
      <p:sp>
        <p:nvSpPr>
          <p:cNvPr id="83971" name="Rectangle 3"/>
          <p:cNvSpPr>
            <a:spLocks noGrp="1" noChangeArrowheads="1"/>
          </p:cNvSpPr>
          <p:nvPr>
            <p:ph type="body" idx="1"/>
          </p:nvPr>
        </p:nvSpPr>
        <p:spPr/>
        <p:txBody>
          <a:bodyPr/>
          <a:lstStyle/>
          <a:p>
            <a:pPr algn="just">
              <a:lnSpc>
                <a:spcPct val="80000"/>
              </a:lnSpc>
            </a:pPr>
            <a:r>
              <a:rPr lang="el-GR" sz="2000"/>
              <a:t>Η εκδήλωση των συμπτωμάτων αρχίζει μεταξύ παιδικής ηλικίας και εφηβείας (8-15 ετών) και ολοκληρώνεται μέχρι τα 25 έτη με αργή αλλά σταδιακή εκδήλωση της νόσου. </a:t>
            </a:r>
          </a:p>
          <a:p>
            <a:pPr algn="just">
              <a:lnSpc>
                <a:spcPct val="80000"/>
              </a:lnSpc>
            </a:pPr>
            <a:r>
              <a:rPr lang="el-GR" sz="2000"/>
              <a:t>Στην περίπτωση που η εξέλιξη της νόσου είναι γρήγορη, πολλοί ασθενείς καθηλώνονται σε αναπηρικό αμαξίδιο νωρίς στην δεύτερη δεκαετία της ζωής τους. </a:t>
            </a:r>
          </a:p>
          <a:p>
            <a:pPr algn="just">
              <a:lnSpc>
                <a:spcPct val="80000"/>
              </a:lnSpc>
            </a:pPr>
            <a:r>
              <a:rPr lang="el-GR" sz="2000"/>
              <a:t>Επιπρόσθετες μειονεξίες που συνοδεύουν την νόσο, όπως η παραμόρφωση της σπονδυλικής στήλης (σκολίωση, κύφωση), τα καρδιακά προβλήματα, οι διαταραχές ομιλίας και οι οπτικές διαταραχές (νυσταγμός, φτωχή ικανότητα οπτικού εντοπισμού) δημιουργούν  σοβαρά προβλήματα στην ποιότητα ζωής του ατόμου και στην ικανότητά του να συμμετέχει σε άσκηση.</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l-GR"/>
              <a:t>Άσκηση</a:t>
            </a:r>
          </a:p>
        </p:txBody>
      </p:sp>
      <p:sp>
        <p:nvSpPr>
          <p:cNvPr id="84995" name="Rectangle 3"/>
          <p:cNvSpPr>
            <a:spLocks noGrp="1" noChangeArrowheads="1"/>
          </p:cNvSpPr>
          <p:nvPr>
            <p:ph type="body" idx="1"/>
          </p:nvPr>
        </p:nvSpPr>
        <p:spPr>
          <a:xfrm>
            <a:off x="457200" y="1773238"/>
            <a:ext cx="8229600" cy="4352925"/>
          </a:xfrm>
        </p:spPr>
        <p:txBody>
          <a:bodyPr/>
          <a:lstStyle/>
          <a:p>
            <a:pPr algn="just">
              <a:lnSpc>
                <a:spcPct val="80000"/>
              </a:lnSpc>
            </a:pPr>
            <a:r>
              <a:rPr lang="el-GR" sz="2400"/>
              <a:t>Τα προγράμματα άσκησης πρέπει να στοχεύουν πρωταρχικά στην διατήρηση της ανεξαρτησίας του ατόμου και της ικανότητάς του να συμμετέχει στις δραστηριότητες του περιβάλλοντός του για όσο το δυνατόν μεγαλύτερο χρονικό διάστημα. </a:t>
            </a:r>
          </a:p>
          <a:p>
            <a:pPr algn="just">
              <a:lnSpc>
                <a:spcPct val="80000"/>
              </a:lnSpc>
            </a:pPr>
            <a:r>
              <a:rPr lang="el-GR" sz="2400"/>
              <a:t>Οι ασκήσεις ευλυγισίας θα πρέπει να γίνονται σε καθημερινή βάση με πρόγραμμα που ο ασθενής θα εφαρμόζει και στο σπίτι.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l-GR"/>
              <a:t>Άσκηση</a:t>
            </a:r>
          </a:p>
        </p:txBody>
      </p:sp>
      <p:sp>
        <p:nvSpPr>
          <p:cNvPr id="86019" name="Rectangle 3"/>
          <p:cNvSpPr>
            <a:spLocks noGrp="1" noChangeArrowheads="1"/>
          </p:cNvSpPr>
          <p:nvPr>
            <p:ph type="body" idx="1"/>
          </p:nvPr>
        </p:nvSpPr>
        <p:spPr/>
        <p:txBody>
          <a:bodyPr/>
          <a:lstStyle/>
          <a:p>
            <a:pPr algn="just"/>
            <a:r>
              <a:rPr lang="el-GR" sz="2400"/>
              <a:t>Ασκήσεις μυϊκής δύναμης ιδιαίτερα των μυών των άνω και κάτω άκρων είναι απαραίτητες για την αποφυγή της μυϊκής ατροφίας που αποτελεί κοινό σύμπτωμα των μυών αυτών. </a:t>
            </a:r>
          </a:p>
          <a:p>
            <a:pPr algn="just"/>
            <a:r>
              <a:rPr lang="el-GR" sz="2400"/>
              <a:t>Η στατική ποδηλασία  32--25 λεπτών  με ένταση που αντιστοιχεί στο 70-85% της μέγιστης καρδιακής συχνότητας έχει βρεθεί ότι βελτιώνει την  αερόβια ικανότητα του ασκούμενου.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1276</TotalTime>
  <Words>1144</Words>
  <Application>Microsoft Office PowerPoint</Application>
  <PresentationFormat>Προβολή στην οθόνη (4:3)</PresentationFormat>
  <Paragraphs>81</Paragraphs>
  <Slides>22</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Θέμα του Office</vt:lpstr>
      <vt:lpstr>Ειδική Φυσική Αγωγή</vt:lpstr>
      <vt:lpstr>Άδειες Χρήσης</vt:lpstr>
      <vt:lpstr>Χρηματοδότηση</vt:lpstr>
      <vt:lpstr>Σκοποί  ενότητας</vt:lpstr>
      <vt:lpstr>Περιεχόμενα ενότητας</vt:lpstr>
      <vt:lpstr>Αταξία Friedreich</vt:lpstr>
      <vt:lpstr>Εκδήλωση - Επιπτώσεις</vt:lpstr>
      <vt:lpstr>Άσκηση</vt:lpstr>
      <vt:lpstr>Άσκηση</vt:lpstr>
      <vt:lpstr>Άσκηση</vt:lpstr>
      <vt:lpstr>Νωτιαία Μυϊκή Ατροφία</vt:lpstr>
      <vt:lpstr>Νωτιαία Μυϊκή Ατροφία</vt:lpstr>
      <vt:lpstr>Τύποι Νωτιαίας Μυϊκής Ατροφίας</vt:lpstr>
      <vt:lpstr>Τύποι Νωτιαίας Μυϊκής Ατροφίας</vt:lpstr>
      <vt:lpstr>Τύποι Νωτιαίας Μυϊκής Ατροφίας</vt:lpstr>
      <vt:lpstr>Αντιμετώπιση</vt:lpstr>
      <vt:lpstr>Περονιαία Μυϊκή Ατροφία (Σύνδρομο Charcot-Marie-Tooth)</vt:lpstr>
      <vt:lpstr>Βαρύτητα Νόσου</vt:lpstr>
      <vt:lpstr>Αντιμετώπιση</vt:lpstr>
      <vt:lpstr>Αντιμετώπιση</vt:lpstr>
      <vt:lpstr>Διαφάνεια 21</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user</cp:lastModifiedBy>
  <cp:revision>189</cp:revision>
  <dcterms:created xsi:type="dcterms:W3CDTF">2012-09-06T09:03:05Z</dcterms:created>
  <dcterms:modified xsi:type="dcterms:W3CDTF">2015-07-26T21:10:46Z</dcterms:modified>
</cp:coreProperties>
</file>