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5" r:id="rId3"/>
    <p:sldId id="276" r:id="rId4"/>
    <p:sldId id="277" r:id="rId5"/>
    <p:sldId id="278"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2" r:id="rId41"/>
    <p:sldId id="274" r:id="rId42"/>
  </p:sldIdLst>
  <p:sldSz cx="9144000" cy="6858000" type="screen4x3"/>
  <p:notesSz cx="6858000" cy="9144000"/>
  <p:custDataLst>
    <p:tags r:id="rId4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80" autoAdjust="0"/>
  </p:normalViewPr>
  <p:slideViewPr>
    <p:cSldViewPr>
      <p:cViewPr>
        <p:scale>
          <a:sx n="80" d="100"/>
          <a:sy n="80" d="100"/>
        </p:scale>
        <p:origin x="-840" y="-78"/>
      </p:cViewPr>
      <p:guideLst>
        <p:guide orient="horz" pos="2160"/>
        <p:guide pos="2880"/>
      </p:guideLst>
    </p:cSldViewPr>
  </p:slideViewPr>
  <p:outlineViewPr>
    <p:cViewPr>
      <p:scale>
        <a:sx n="33" d="100"/>
        <a:sy n="33" d="100"/>
      </p:scale>
      <p:origin x="0" y="2868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27/7/2015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effectLst/>
                <a:latin typeface="+mj-lt"/>
              </a:rPr>
              <a:t>Ειδική Φυσική Αγωγή</a:t>
            </a:r>
            <a:endParaRPr lang="el-GR" dirty="0">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effectLst/>
                <a:latin typeface="+mj-lt"/>
              </a:rPr>
              <a:t>Ενότητα </a:t>
            </a:r>
            <a:r>
              <a:rPr lang="el-GR" sz="2800" b="1" dirty="0" smtClean="0">
                <a:latin typeface="+mj-lt"/>
              </a:rPr>
              <a:t>9</a:t>
            </a:r>
            <a:r>
              <a:rPr lang="el-GR" sz="2800" b="1" dirty="0" smtClean="0">
                <a:effectLst/>
                <a:latin typeface="+mj-lt"/>
              </a:rPr>
              <a:t>η:</a:t>
            </a:r>
            <a:r>
              <a:rPr lang="el-GR" sz="2800" dirty="0" smtClean="0">
                <a:latin typeface="+mj-lt"/>
              </a:rPr>
              <a:t>  </a:t>
            </a:r>
            <a:r>
              <a:rPr lang="el-GR" sz="2800" dirty="0" smtClean="0">
                <a:latin typeface="+mj-lt"/>
              </a:rPr>
              <a:t>Δισχιδής </a:t>
            </a:r>
            <a:r>
              <a:rPr lang="el-GR" sz="2800" dirty="0" smtClean="0">
                <a:latin typeface="+mj-lt"/>
              </a:rPr>
              <a:t>Ράχη, Κυστική </a:t>
            </a:r>
            <a:r>
              <a:rPr lang="el-GR" sz="2800" dirty="0" err="1" smtClean="0">
                <a:latin typeface="+mj-lt"/>
              </a:rPr>
              <a:t>Ίνωση</a:t>
            </a:r>
            <a:endParaRPr lang="el-GR" sz="2800" dirty="0" smtClean="0">
              <a:effectLst/>
              <a:latin typeface="+mj-lt"/>
            </a:endParaRPr>
          </a:p>
          <a:p>
            <a:endParaRPr lang="el-GR" sz="2800" dirty="0" smtClean="0">
              <a:effectLst/>
              <a:latin typeface="+mj-lt"/>
            </a:endParaRPr>
          </a:p>
          <a:p>
            <a:r>
              <a:rPr lang="el-GR" sz="2800" dirty="0" err="1" smtClean="0">
                <a:effectLst/>
                <a:latin typeface="+mj-lt"/>
              </a:rPr>
              <a:t>Κοκαρίδας</a:t>
            </a:r>
            <a:r>
              <a:rPr lang="el-GR" sz="2800" dirty="0" smtClean="0">
                <a:effectLst/>
                <a:latin typeface="+mj-lt"/>
              </a:rPr>
              <a:t> Δημήτρης</a:t>
            </a:r>
          </a:p>
          <a:p>
            <a:r>
              <a:rPr lang="el-GR" sz="2800" dirty="0" smtClean="0">
                <a:effectLst/>
                <a:latin typeface="+mj-lt"/>
              </a:rPr>
              <a:t>Τμήμα</a:t>
            </a:r>
            <a:r>
              <a:rPr lang="en-US" sz="2800" dirty="0" smtClean="0">
                <a:effectLst/>
                <a:latin typeface="+mj-lt"/>
              </a:rPr>
              <a:t> </a:t>
            </a:r>
            <a:r>
              <a:rPr lang="el-GR" sz="2800" dirty="0" smtClean="0">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l-GR">
                <a:latin typeface="+mj-lt"/>
              </a:rPr>
              <a:t>Μηνιγγοκήλη</a:t>
            </a:r>
          </a:p>
        </p:txBody>
      </p:sp>
      <p:sp>
        <p:nvSpPr>
          <p:cNvPr id="102403" name="Rectangle 3"/>
          <p:cNvSpPr>
            <a:spLocks noGrp="1" noChangeArrowheads="1"/>
          </p:cNvSpPr>
          <p:nvPr>
            <p:ph type="body" idx="1"/>
          </p:nvPr>
        </p:nvSpPr>
        <p:spPr/>
        <p:txBody>
          <a:bodyPr/>
          <a:lstStyle/>
          <a:p>
            <a:pPr algn="just"/>
            <a:r>
              <a:rPr lang="el-GR" sz="2800">
                <a:latin typeface="+mj-lt"/>
              </a:rPr>
              <a:t>Είναι μορφή δισχιδούς ράχης μέτριας σοβαρότητας όπου παρατηρείται πρόπτωση των  προστατευτικών επιστρωμάτων (μηνίγγων) του νωτιαίου μυελού, που περνούν μέσω του χάσματος των τόξων των σπονδύλων σε έναν σάκο που είναι ορατός. </a:t>
            </a:r>
          </a:p>
          <a:p>
            <a:pPr algn="just"/>
            <a:r>
              <a:rPr lang="el-GR" sz="2800">
                <a:latin typeface="+mj-lt"/>
              </a:rPr>
              <a:t>Στο σάκο περιέχεται εγκεφαλονωτιαίο υγρό αλλά δεν υπάρχει συμμετοχή του νευρικού ιστού.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l-GR">
                <a:latin typeface="+mj-lt"/>
              </a:rPr>
              <a:t>Μηνιγγομυελοκήλη</a:t>
            </a:r>
          </a:p>
        </p:txBody>
      </p:sp>
      <p:sp>
        <p:nvSpPr>
          <p:cNvPr id="103427" name="Rectangle 3"/>
          <p:cNvSpPr>
            <a:spLocks noGrp="1" noChangeArrowheads="1"/>
          </p:cNvSpPr>
          <p:nvPr>
            <p:ph type="body" idx="1"/>
          </p:nvPr>
        </p:nvSpPr>
        <p:spPr/>
        <p:txBody>
          <a:bodyPr/>
          <a:lstStyle/>
          <a:p>
            <a:pPr algn="just"/>
            <a:r>
              <a:rPr lang="el-GR" sz="2800">
                <a:latin typeface="+mj-lt"/>
              </a:rPr>
              <a:t>Αποτελεί την σοβαρότερη και δυστυχώς την συχνότερη μορφή δισχιδούς ράχης. </a:t>
            </a:r>
          </a:p>
          <a:p>
            <a:pPr algn="just"/>
            <a:r>
              <a:rPr lang="el-GR" sz="2800">
                <a:latin typeface="+mj-lt"/>
              </a:rPr>
              <a:t>Εμφανίζεται όταν στην πρόπτωση των προστατευτικών επιστρωμάτων (μηνίγγων) συμμετέχουν και ο νευρικός ιστός του νωτιαίου μυελού ή οι ρίζες των περιφερικών νεύρων μέσω του ανοικτού μέρους της σπονδυλικής στήλης.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l-GR">
                <a:latin typeface="+mj-lt"/>
              </a:rPr>
              <a:t>Επιπτώσεις Μηνιγγομυελοκήλης</a:t>
            </a:r>
          </a:p>
        </p:txBody>
      </p:sp>
      <p:sp>
        <p:nvSpPr>
          <p:cNvPr id="104451" name="Rectangle 3"/>
          <p:cNvSpPr>
            <a:spLocks noGrp="1" noChangeArrowheads="1"/>
          </p:cNvSpPr>
          <p:nvPr>
            <p:ph type="body" idx="1"/>
          </p:nvPr>
        </p:nvSpPr>
        <p:spPr>
          <a:xfrm>
            <a:off x="250825" y="1700213"/>
            <a:ext cx="8569325" cy="4824412"/>
          </a:xfrm>
        </p:spPr>
        <p:txBody>
          <a:bodyPr/>
          <a:lstStyle/>
          <a:p>
            <a:pPr algn="just">
              <a:lnSpc>
                <a:spcPct val="90000"/>
              </a:lnSpc>
            </a:pPr>
            <a:r>
              <a:rPr lang="el-GR" sz="2400">
                <a:latin typeface="+mj-lt"/>
              </a:rPr>
              <a:t>Η μηνιγγομυελοκήλη προκαλεί νευρολογικές διαταραχές και σοβαρές ανικανότητες που συνδέονται με: </a:t>
            </a:r>
          </a:p>
          <a:p>
            <a:pPr lvl="1" algn="just">
              <a:lnSpc>
                <a:spcPct val="90000"/>
              </a:lnSpc>
            </a:pPr>
            <a:r>
              <a:rPr lang="el-GR" sz="2000">
                <a:latin typeface="+mj-lt"/>
              </a:rPr>
              <a:t>Ποικιλία παραμορφώσεων και παράλυση των κάτω άκρων (παραπληγία). </a:t>
            </a:r>
          </a:p>
          <a:p>
            <a:pPr lvl="1" algn="just">
              <a:lnSpc>
                <a:spcPct val="90000"/>
              </a:lnSpc>
            </a:pPr>
            <a:r>
              <a:rPr lang="el-GR" sz="2000">
                <a:latin typeface="+mj-lt"/>
              </a:rPr>
              <a:t>Διαταραχές της στάσης. </a:t>
            </a:r>
          </a:p>
          <a:p>
            <a:pPr lvl="1" algn="just">
              <a:lnSpc>
                <a:spcPct val="90000"/>
              </a:lnSpc>
            </a:pPr>
            <a:r>
              <a:rPr lang="el-GR" sz="2000">
                <a:latin typeface="+mj-lt"/>
              </a:rPr>
              <a:t>Παχυσαρκία. </a:t>
            </a:r>
          </a:p>
          <a:p>
            <a:pPr lvl="1" algn="just">
              <a:lnSpc>
                <a:spcPct val="90000"/>
              </a:lnSpc>
            </a:pPr>
            <a:r>
              <a:rPr lang="el-GR" sz="2000">
                <a:latin typeface="+mj-lt"/>
              </a:rPr>
              <a:t>Προβλήματα ελέγχου της ουροδόχου κύστης και των σφιγκτήρων (ακράτεια). </a:t>
            </a:r>
          </a:p>
          <a:p>
            <a:pPr lvl="1" algn="just">
              <a:lnSpc>
                <a:spcPct val="90000"/>
              </a:lnSpc>
            </a:pPr>
            <a:r>
              <a:rPr lang="el-GR" sz="2000">
                <a:latin typeface="+mj-lt"/>
              </a:rPr>
              <a:t>Ουρολοιμώξεις με δυσμενή επίπτωση στην νεφρική λειτουργία. </a:t>
            </a:r>
          </a:p>
          <a:p>
            <a:pPr lvl="1" algn="just">
              <a:lnSpc>
                <a:spcPct val="90000"/>
              </a:lnSpc>
            </a:pPr>
            <a:r>
              <a:rPr lang="el-GR" sz="2000">
                <a:latin typeface="+mj-lt"/>
              </a:rPr>
              <a:t>Διάσπαση προσοχής και μαθησιακά προβλήματα.</a:t>
            </a:r>
          </a:p>
          <a:p>
            <a:pPr lvl="1" algn="just">
              <a:lnSpc>
                <a:spcPct val="90000"/>
              </a:lnSpc>
            </a:pPr>
            <a:r>
              <a:rPr lang="el-GR" sz="2000">
                <a:latin typeface="+mj-lt"/>
              </a:rPr>
              <a:t>Αντιληπτικές διαταραχές (π.χ. αντίληψη χώρου και μεγεθών). </a:t>
            </a:r>
          </a:p>
          <a:p>
            <a:pPr lvl="1" algn="just">
              <a:lnSpc>
                <a:spcPct val="90000"/>
              </a:lnSpc>
            </a:pPr>
            <a:r>
              <a:rPr lang="el-GR" sz="2000">
                <a:latin typeface="+mj-lt"/>
              </a:rPr>
              <a:t>Διαταραχές του λόγου (κατανόηση εννοιών, φτωχό λεξιλόγιο).</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l-GR">
                <a:latin typeface="+mj-lt"/>
              </a:rPr>
              <a:t>Επιπτώσεις Μηνιγγομυελοκήλης</a:t>
            </a:r>
          </a:p>
        </p:txBody>
      </p:sp>
      <p:sp>
        <p:nvSpPr>
          <p:cNvPr id="105475" name="Rectangle 3"/>
          <p:cNvSpPr>
            <a:spLocks noGrp="1" noChangeArrowheads="1"/>
          </p:cNvSpPr>
          <p:nvPr>
            <p:ph type="body" idx="1"/>
          </p:nvPr>
        </p:nvSpPr>
        <p:spPr>
          <a:xfrm>
            <a:off x="250825" y="1700213"/>
            <a:ext cx="8569325" cy="4824412"/>
          </a:xfrm>
        </p:spPr>
        <p:txBody>
          <a:bodyPr/>
          <a:lstStyle/>
          <a:p>
            <a:pPr algn="just"/>
            <a:r>
              <a:rPr lang="el-GR" sz="2600">
                <a:latin typeface="+mj-lt"/>
              </a:rPr>
              <a:t>Στο 50% των παιδιών με μηνιγγομυελοκήλη συνυπάρχει </a:t>
            </a:r>
            <a:r>
              <a:rPr lang="el-GR" sz="2600" b="1">
                <a:latin typeface="+mj-lt"/>
              </a:rPr>
              <a:t>υδροκέφαλος</a:t>
            </a:r>
            <a:r>
              <a:rPr lang="el-GR" sz="2600">
                <a:latin typeface="+mj-lt"/>
              </a:rPr>
              <a:t>, μια κατάσταση που προκύπτει από αυξημένη συγκέντρωση νωτιαίου υγρού εντός του εγκεφάλου εξαιτίας του αποκλεισμού της ροής του υγρού μεταξύ του τόπου παραγωγής (κοιλίες εγκεφάλου) στον τόπο παροχέτευσης ή από αδυναμία απορρόφησής του.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l-GR">
                <a:latin typeface="+mj-lt"/>
              </a:rPr>
              <a:t>Επιπτώσεις Μηνιγγομυελοκήλης</a:t>
            </a:r>
          </a:p>
        </p:txBody>
      </p:sp>
      <p:sp>
        <p:nvSpPr>
          <p:cNvPr id="106499" name="Rectangle 3"/>
          <p:cNvSpPr>
            <a:spLocks noGrp="1" noChangeArrowheads="1"/>
          </p:cNvSpPr>
          <p:nvPr>
            <p:ph type="body" idx="1"/>
          </p:nvPr>
        </p:nvSpPr>
        <p:spPr>
          <a:xfrm>
            <a:off x="250825" y="1700213"/>
            <a:ext cx="8569325" cy="4824412"/>
          </a:xfrm>
        </p:spPr>
        <p:txBody>
          <a:bodyPr>
            <a:normAutofit lnSpcReduction="10000"/>
          </a:bodyPr>
          <a:lstStyle/>
          <a:p>
            <a:pPr algn="just">
              <a:lnSpc>
                <a:spcPct val="90000"/>
              </a:lnSpc>
            </a:pPr>
            <a:r>
              <a:rPr lang="el-GR" sz="2400">
                <a:latin typeface="+mj-lt"/>
              </a:rPr>
              <a:t>Στον υδροκέφαλο προκύπτει αυξημένη πίεση στον εγκέφαλο που οδηγεί σε</a:t>
            </a:r>
            <a:r>
              <a:rPr lang="el-GR" sz="2600">
                <a:latin typeface="+mj-lt"/>
              </a:rPr>
              <a:t>:</a:t>
            </a:r>
            <a:r>
              <a:rPr lang="el-GR" sz="2800">
                <a:latin typeface="+mj-lt"/>
              </a:rPr>
              <a:t> </a:t>
            </a:r>
          </a:p>
          <a:p>
            <a:pPr lvl="1" algn="just">
              <a:lnSpc>
                <a:spcPct val="90000"/>
              </a:lnSpc>
            </a:pPr>
            <a:r>
              <a:rPr lang="el-GR" sz="2400">
                <a:latin typeface="+mj-lt"/>
              </a:rPr>
              <a:t>Αύξηση της περιμέτρου κεφαλής στα παιδιά.</a:t>
            </a:r>
          </a:p>
          <a:p>
            <a:pPr lvl="1" algn="just">
              <a:lnSpc>
                <a:spcPct val="90000"/>
              </a:lnSpc>
            </a:pPr>
            <a:r>
              <a:rPr lang="el-GR" sz="2400">
                <a:latin typeface="+mj-lt"/>
              </a:rPr>
              <a:t>Σοβαρή νευρολογική βλάβη. </a:t>
            </a:r>
          </a:p>
          <a:p>
            <a:pPr lvl="1" algn="just">
              <a:lnSpc>
                <a:spcPct val="90000"/>
              </a:lnSpc>
            </a:pPr>
            <a:r>
              <a:rPr lang="el-GR" sz="2400">
                <a:latin typeface="+mj-lt"/>
              </a:rPr>
              <a:t>Σπασμούς. </a:t>
            </a:r>
          </a:p>
          <a:p>
            <a:pPr lvl="1" algn="just">
              <a:lnSpc>
                <a:spcPct val="90000"/>
              </a:lnSpc>
            </a:pPr>
            <a:r>
              <a:rPr lang="el-GR" sz="2400">
                <a:latin typeface="+mj-lt"/>
              </a:rPr>
              <a:t>Προβλήματα αντίληψης. </a:t>
            </a:r>
          </a:p>
          <a:p>
            <a:pPr lvl="1" algn="just">
              <a:lnSpc>
                <a:spcPct val="90000"/>
              </a:lnSpc>
            </a:pPr>
            <a:r>
              <a:rPr lang="el-GR" sz="2400">
                <a:latin typeface="+mj-lt"/>
              </a:rPr>
              <a:t>Διαταραχές όρασης. </a:t>
            </a:r>
          </a:p>
          <a:p>
            <a:pPr lvl="1" algn="just">
              <a:lnSpc>
                <a:spcPct val="90000"/>
              </a:lnSpc>
            </a:pPr>
            <a:r>
              <a:rPr lang="el-GR" sz="2400">
                <a:latin typeface="+mj-lt"/>
              </a:rPr>
              <a:t>Ακόμη και σε θάνατο. </a:t>
            </a:r>
          </a:p>
          <a:p>
            <a:pPr algn="just">
              <a:lnSpc>
                <a:spcPct val="90000"/>
              </a:lnSpc>
            </a:pPr>
            <a:r>
              <a:rPr lang="el-GR" sz="2400">
                <a:latin typeface="+mj-lt"/>
              </a:rPr>
              <a:t>Οι περιπτώσεις υδροκεφάλου θεραπεύονται χειρουργικά με παροχέτευση του νωτιαίου υγρού σε άλλη θέση στο σώμα (την κοιλιακή κοιλότητα ή την  καρδιά) μέσω ειδικής βαλβίδας (</a:t>
            </a:r>
            <a:r>
              <a:rPr lang="en-US" sz="2400">
                <a:latin typeface="+mj-lt"/>
              </a:rPr>
              <a:t>Holter</a:t>
            </a:r>
            <a:r>
              <a:rPr lang="el-GR" sz="2400">
                <a:latin typeface="+mj-lt"/>
              </a:rPr>
              <a:t>).</a:t>
            </a:r>
            <a:r>
              <a:rPr lang="el-GR" sz="2600">
                <a:latin typeface="+mj-l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l-GR">
                <a:latin typeface="+mj-lt"/>
              </a:rPr>
              <a:t>Σημασία Φυσικής Αγωγής</a:t>
            </a:r>
          </a:p>
        </p:txBody>
      </p:sp>
      <p:sp>
        <p:nvSpPr>
          <p:cNvPr id="107523" name="Rectangle 3"/>
          <p:cNvSpPr>
            <a:spLocks noGrp="1" noChangeArrowheads="1"/>
          </p:cNvSpPr>
          <p:nvPr>
            <p:ph type="body" idx="1"/>
          </p:nvPr>
        </p:nvSpPr>
        <p:spPr/>
        <p:txBody>
          <a:bodyPr/>
          <a:lstStyle/>
          <a:p>
            <a:pPr algn="just"/>
            <a:r>
              <a:rPr lang="el-GR" sz="3000">
                <a:latin typeface="+mj-lt"/>
              </a:rPr>
              <a:t>Τα πολλά και σοβαρά προβλήματα υγείας που ένα παιδί με δισχιδή ράχη αντιμετωπίζει κάνουν επιτακτική την ανάγκη για την εφ’ όρου ζωής συμμετοχή σε άσκηση, πάντοτε με την σύμφωνη γνώμη του ιατρού.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l-GR">
                <a:latin typeface="+mj-lt"/>
              </a:rPr>
              <a:t>Στόχοι Προγράμματος Άσκησης</a:t>
            </a:r>
          </a:p>
        </p:txBody>
      </p:sp>
      <p:sp>
        <p:nvSpPr>
          <p:cNvPr id="108547" name="Rectangle 3"/>
          <p:cNvSpPr>
            <a:spLocks noGrp="1" noChangeArrowheads="1"/>
          </p:cNvSpPr>
          <p:nvPr>
            <p:ph type="body" idx="1"/>
          </p:nvPr>
        </p:nvSpPr>
        <p:spPr/>
        <p:txBody>
          <a:bodyPr/>
          <a:lstStyle/>
          <a:p>
            <a:pPr algn="just"/>
            <a:r>
              <a:rPr lang="el-GR" sz="2800">
                <a:latin typeface="+mj-lt"/>
              </a:rPr>
              <a:t>Το πρόγραμμα της φυσικής αγωγής  θα πρέπει να αποβλέπει στην βελτίωση της γενικότερης φυσικής και κινητικής κατάστασης  και την αποφυγή της παχυσαρκίας με κάθε κόστος γιατί περιορίζει περαιτέρω την κινητικότητα του παιδιού και δημιουργεί επιπρόσθετα προβλήματα υγείας. </a:t>
            </a:r>
          </a:p>
          <a:p>
            <a:endParaRPr lang="el-GR" sz="280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l-GR">
                <a:latin typeface="+mj-lt"/>
              </a:rPr>
              <a:t>Στόχοι Προγράμματος Άσκησης</a:t>
            </a:r>
          </a:p>
        </p:txBody>
      </p:sp>
      <p:sp>
        <p:nvSpPr>
          <p:cNvPr id="109571" name="Rectangle 3"/>
          <p:cNvSpPr>
            <a:spLocks noGrp="1" noChangeArrowheads="1"/>
          </p:cNvSpPr>
          <p:nvPr>
            <p:ph type="body" idx="1"/>
          </p:nvPr>
        </p:nvSpPr>
        <p:spPr/>
        <p:txBody>
          <a:bodyPr/>
          <a:lstStyle/>
          <a:p>
            <a:pPr algn="just"/>
            <a:r>
              <a:rPr lang="el-GR" sz="2400">
                <a:latin typeface="+mj-lt"/>
              </a:rPr>
              <a:t>Ο κύριος στόχος της βελτίωσης της φυσικής και κινητικής κατάστασης δεν πρέπει να ‘θυσιάζεται’ για την κοινωνικοποίηση του παιδιού. </a:t>
            </a:r>
          </a:p>
          <a:p>
            <a:pPr algn="just"/>
            <a:r>
              <a:rPr lang="el-GR" sz="2400">
                <a:latin typeface="+mj-lt"/>
              </a:rPr>
              <a:t>Εάν το παιδί δεν μπορεί να συμμετάσχει σε τυπική τάξη πρέπει να δεχθεί μεγαλύτερη υποστήριξη σε προσαρμοσμένο περιβάλλον, με:</a:t>
            </a:r>
          </a:p>
          <a:p>
            <a:pPr lvl="1" algn="just"/>
            <a:r>
              <a:rPr lang="el-GR" sz="2400">
                <a:latin typeface="+mj-lt"/>
              </a:rPr>
              <a:t>Συχνή άσκηση τουλάχιστον 5 φορές την εβδομάδα. </a:t>
            </a:r>
          </a:p>
          <a:p>
            <a:pPr lvl="1" algn="just"/>
            <a:r>
              <a:rPr lang="el-GR" sz="2400">
                <a:latin typeface="+mj-lt"/>
              </a:rPr>
              <a:t>Έμφαση σε ασκήσεις ευλυγισίας  και ασκήσεις ελέγχου και ενδυνάμωσης των διαφόρων μερών του σώματος.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l-GR">
                <a:latin typeface="+mj-lt"/>
              </a:rPr>
              <a:t>Στόχοι Προγράμματος Άσκησης</a:t>
            </a:r>
          </a:p>
        </p:txBody>
      </p:sp>
      <p:sp>
        <p:nvSpPr>
          <p:cNvPr id="110595" name="Rectangle 3"/>
          <p:cNvSpPr>
            <a:spLocks noGrp="1" noChangeArrowheads="1"/>
          </p:cNvSpPr>
          <p:nvPr>
            <p:ph type="body" idx="1"/>
          </p:nvPr>
        </p:nvSpPr>
        <p:spPr/>
        <p:txBody>
          <a:bodyPr/>
          <a:lstStyle/>
          <a:p>
            <a:pPr algn="just">
              <a:lnSpc>
                <a:spcPct val="90000"/>
              </a:lnSpc>
            </a:pPr>
            <a:r>
              <a:rPr lang="el-GR" sz="2600">
                <a:latin typeface="+mj-lt"/>
              </a:rPr>
              <a:t>Γενικά, η τάση που έχουν τα άτομα που είναι υπεύθυνα για την καθημερινή φροντίδα  του παιδιού με δισχιδή ράχη να αφήνουν το παιδί στην πρηνή θέση πρέπει να αντισταθμίζεται με ασκήσεις ελέγχου:</a:t>
            </a:r>
          </a:p>
          <a:p>
            <a:pPr lvl="1" algn="just">
              <a:lnSpc>
                <a:spcPct val="90000"/>
              </a:lnSpc>
            </a:pPr>
            <a:r>
              <a:rPr lang="el-GR" sz="2600">
                <a:latin typeface="+mj-lt"/>
              </a:rPr>
              <a:t>Του κεφαλιού. </a:t>
            </a:r>
          </a:p>
          <a:p>
            <a:pPr lvl="1" algn="just">
              <a:lnSpc>
                <a:spcPct val="90000"/>
              </a:lnSpc>
            </a:pPr>
            <a:r>
              <a:rPr lang="el-GR" sz="2600">
                <a:latin typeface="+mj-lt"/>
              </a:rPr>
              <a:t>Του κορμού. </a:t>
            </a:r>
          </a:p>
          <a:p>
            <a:pPr lvl="1" algn="just">
              <a:lnSpc>
                <a:spcPct val="90000"/>
              </a:lnSpc>
            </a:pPr>
            <a:r>
              <a:rPr lang="el-GR" sz="2600">
                <a:latin typeface="+mj-lt"/>
              </a:rPr>
              <a:t>Των ώμων.</a:t>
            </a:r>
          </a:p>
          <a:p>
            <a:pPr lvl="1" algn="just">
              <a:lnSpc>
                <a:spcPct val="90000"/>
              </a:lnSpc>
            </a:pPr>
            <a:r>
              <a:rPr lang="el-GR" sz="2600">
                <a:latin typeface="+mj-lt"/>
              </a:rPr>
              <a:t>Των άνω άκρων του παιδιού.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l-GR">
                <a:latin typeface="+mj-lt"/>
              </a:rPr>
              <a:t>Στόχοι Προγράμματος Άσκησης</a:t>
            </a:r>
          </a:p>
        </p:txBody>
      </p:sp>
      <p:sp>
        <p:nvSpPr>
          <p:cNvPr id="111619" name="Rectangle 3"/>
          <p:cNvSpPr>
            <a:spLocks noGrp="1" noChangeArrowheads="1"/>
          </p:cNvSpPr>
          <p:nvPr>
            <p:ph type="body" idx="1"/>
          </p:nvPr>
        </p:nvSpPr>
        <p:spPr>
          <a:xfrm>
            <a:off x="900113" y="1773238"/>
            <a:ext cx="7343775" cy="3024187"/>
          </a:xfrm>
        </p:spPr>
        <p:txBody>
          <a:bodyPr/>
          <a:lstStyle/>
          <a:p>
            <a:pPr algn="just">
              <a:lnSpc>
                <a:spcPct val="90000"/>
              </a:lnSpc>
            </a:pPr>
            <a:r>
              <a:rPr lang="el-GR" sz="2800">
                <a:latin typeface="+mj-lt"/>
              </a:rPr>
              <a:t>Η ενδυνάμωση των άνω άκρων καθώς και η βελτίωση της λειτουργικής ικανότητας του κορμού να κινείται και να προσεγγίζει σε διάφορες κατευθύνσεις  αποτελούν βασικότατους στόχους άσκησης προκειμένου να αντισταθμιστεί η  παράλυση των κάτω άκρων.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j-lt"/>
              </a:rPr>
              <a:t>Άδειες Χρήσης</a:t>
            </a:r>
            <a:endParaRPr lang="el-GR" dirty="0">
              <a:effectLst/>
              <a:latin typeface="+mj-lt"/>
            </a:endParaRPr>
          </a:p>
        </p:txBody>
      </p:sp>
      <p:sp>
        <p:nvSpPr>
          <p:cNvPr id="9" name="Subtitle 8"/>
          <p:cNvSpPr>
            <a:spLocks noGrp="1"/>
          </p:cNvSpPr>
          <p:nvPr>
            <p:ph idx="1"/>
          </p:nvPr>
        </p:nvSpPr>
        <p:spPr/>
        <p:txBody>
          <a:bodyPr>
            <a:normAutofit/>
          </a:bodyPr>
          <a:lstStyle/>
          <a:p>
            <a:pPr algn="l"/>
            <a:r>
              <a:rPr lang="el-GR" sz="2800" dirty="0" smtClean="0">
                <a:effectLst/>
                <a:latin typeface="+mj-lt"/>
              </a:rPr>
              <a:t>Το παρόν εκπαιδευτικό υλικό υπόκειται σε</a:t>
            </a:r>
            <a:r>
              <a:rPr lang="en-US" sz="2800" dirty="0" smtClean="0">
                <a:effectLst/>
                <a:latin typeface="+mj-lt"/>
              </a:rPr>
              <a:t> </a:t>
            </a:r>
            <a:r>
              <a:rPr lang="el-GR" sz="2800" dirty="0" smtClean="0">
                <a:effectLst/>
                <a:latin typeface="+mj-lt"/>
              </a:rPr>
              <a:t>άδειες χρήσης </a:t>
            </a:r>
            <a:r>
              <a:rPr lang="en-US" sz="2800" dirty="0" smtClean="0">
                <a:effectLst/>
                <a:latin typeface="+mj-lt"/>
              </a:rPr>
              <a:t>Creative Commons. </a:t>
            </a:r>
          </a:p>
          <a:p>
            <a:pPr algn="l"/>
            <a:r>
              <a:rPr lang="el-GR" sz="2800" dirty="0" smtClean="0">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l-GR">
                <a:latin typeface="+mj-lt"/>
              </a:rPr>
              <a:t>Στόχοι Προγράμματος Άσκησης</a:t>
            </a:r>
          </a:p>
        </p:txBody>
      </p:sp>
      <p:sp>
        <p:nvSpPr>
          <p:cNvPr id="112643" name="Rectangle 3"/>
          <p:cNvSpPr>
            <a:spLocks noGrp="1" noChangeArrowheads="1"/>
          </p:cNvSpPr>
          <p:nvPr>
            <p:ph type="body" idx="1"/>
          </p:nvPr>
        </p:nvSpPr>
        <p:spPr>
          <a:xfrm>
            <a:off x="323850" y="1600200"/>
            <a:ext cx="8496300" cy="4924425"/>
          </a:xfrm>
        </p:spPr>
        <p:txBody>
          <a:bodyPr/>
          <a:lstStyle/>
          <a:p>
            <a:pPr algn="just"/>
            <a:r>
              <a:rPr lang="el-GR" sz="2400">
                <a:latin typeface="+mj-lt"/>
              </a:rPr>
              <a:t>Η</a:t>
            </a:r>
            <a:r>
              <a:rPr lang="el-GR" sz="2600">
                <a:latin typeface="+mj-lt"/>
              </a:rPr>
              <a:t> </a:t>
            </a:r>
            <a:r>
              <a:rPr lang="el-GR" sz="2400">
                <a:latin typeface="+mj-lt"/>
              </a:rPr>
              <a:t>εκτέλεση ασκήσεων δύναμης μπορεί να γίνει με διαλείμματα μεταξύ των δραστηριοτήτων που επιτρέπουν την ξεκούραση του παιδιού και με διάφορους τρόπους χρησιμοποιώντας: </a:t>
            </a:r>
          </a:p>
          <a:p>
            <a:pPr lvl="1" algn="just"/>
            <a:r>
              <a:rPr lang="el-GR" sz="2400">
                <a:latin typeface="+mj-lt"/>
              </a:rPr>
              <a:t>Ελεύθερα βάρη. </a:t>
            </a:r>
          </a:p>
          <a:p>
            <a:pPr lvl="1" algn="just"/>
            <a:r>
              <a:rPr lang="el-GR" sz="2400">
                <a:latin typeface="+mj-lt"/>
              </a:rPr>
              <a:t>Πολυόργανο.</a:t>
            </a:r>
          </a:p>
          <a:p>
            <a:pPr lvl="1" algn="just"/>
            <a:r>
              <a:rPr lang="el-GR" sz="2400">
                <a:latin typeface="+mj-lt"/>
              </a:rPr>
              <a:t>Το βάρος του σώματος. </a:t>
            </a:r>
          </a:p>
          <a:p>
            <a:pPr algn="just"/>
            <a:r>
              <a:rPr lang="el-GR" sz="2400">
                <a:latin typeface="+mj-lt"/>
              </a:rPr>
              <a:t>Ασκήσεις ενδυνάμωσης σε σημείο που το παιδί εξακολουθεί να αισθάνεται τους μύες του πιασμένους 2-3 ώρες μετά το πέρας του καθημερινού προγράμματος σημαίνει ότι ήταν μεγαλύτερης έντασης από ότι θα έπρεπε.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l-GR">
                <a:latin typeface="+mj-lt"/>
              </a:rPr>
              <a:t>Στόχοι Προγράμματος Άσκησης</a:t>
            </a:r>
          </a:p>
        </p:txBody>
      </p:sp>
      <p:sp>
        <p:nvSpPr>
          <p:cNvPr id="113667" name="Rectangle 3"/>
          <p:cNvSpPr>
            <a:spLocks noGrp="1" noChangeArrowheads="1"/>
          </p:cNvSpPr>
          <p:nvPr>
            <p:ph type="body" idx="1"/>
          </p:nvPr>
        </p:nvSpPr>
        <p:spPr>
          <a:xfrm>
            <a:off x="900113" y="1773238"/>
            <a:ext cx="7343775" cy="3600450"/>
          </a:xfrm>
        </p:spPr>
        <p:txBody>
          <a:bodyPr/>
          <a:lstStyle/>
          <a:p>
            <a:pPr algn="just">
              <a:lnSpc>
                <a:spcPct val="80000"/>
              </a:lnSpc>
            </a:pPr>
            <a:r>
              <a:rPr lang="el-GR" sz="2800">
                <a:latin typeface="+mj-lt"/>
              </a:rPr>
              <a:t>Οι ασκήσεις δύναμης πρέπει πάντοτε να συνοδεύονται από ασκήσεις στατικής διάτασης που εκτελούνται πριν και μετά το πρόγραμμα ενδυνάμωσης. </a:t>
            </a:r>
          </a:p>
          <a:p>
            <a:pPr algn="just">
              <a:lnSpc>
                <a:spcPct val="80000"/>
              </a:lnSpc>
            </a:pPr>
            <a:r>
              <a:rPr lang="el-GR" sz="2800">
                <a:latin typeface="+mj-lt"/>
              </a:rPr>
              <a:t>Σημαντική είναι η άρση του βάρους από το παιδί σε όλο το εύρος της κίνησης για κάθε άσκηση δύναμης, δίνοντας πάντοτε έμφαση στη σωστή στάση και μηχανική του σώματος.</a:t>
            </a:r>
            <a:endParaRPr lang="el-GR" sz="240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l-GR">
                <a:latin typeface="+mj-lt"/>
              </a:rPr>
              <a:t>Στόχοι Προγράμματος Άσκησης</a:t>
            </a:r>
          </a:p>
        </p:txBody>
      </p:sp>
      <p:sp>
        <p:nvSpPr>
          <p:cNvPr id="114691" name="Rectangle 3"/>
          <p:cNvSpPr>
            <a:spLocks noGrp="1" noChangeArrowheads="1"/>
          </p:cNvSpPr>
          <p:nvPr>
            <p:ph type="body" idx="1"/>
          </p:nvPr>
        </p:nvSpPr>
        <p:spPr>
          <a:xfrm>
            <a:off x="457200" y="1600200"/>
            <a:ext cx="8229600" cy="4924425"/>
          </a:xfrm>
        </p:spPr>
        <p:txBody>
          <a:bodyPr/>
          <a:lstStyle/>
          <a:p>
            <a:pPr algn="just">
              <a:lnSpc>
                <a:spcPct val="80000"/>
              </a:lnSpc>
            </a:pPr>
            <a:r>
              <a:rPr lang="el-GR" sz="2200" b="1">
                <a:latin typeface="+mj-lt"/>
              </a:rPr>
              <a:t>Ασφάλεια.</a:t>
            </a:r>
            <a:r>
              <a:rPr lang="el-GR" sz="2200">
                <a:latin typeface="+mj-lt"/>
              </a:rPr>
              <a:t> </a:t>
            </a:r>
          </a:p>
          <a:p>
            <a:pPr algn="just">
              <a:lnSpc>
                <a:spcPct val="80000"/>
              </a:lnSpc>
            </a:pPr>
            <a:r>
              <a:rPr lang="el-GR" sz="2200">
                <a:latin typeface="+mj-lt"/>
              </a:rPr>
              <a:t>Ο καθηγητής φυσικής αγωγής χρειάζεται να είναι προσεκτικός να μην εκθέτει το παιδί σε συνθήκες άσκησης με ακραίες περιβαλλοντικές συνθήκες (σε πολύ κρύο ή πολύ θερμό περιβάλλον). </a:t>
            </a:r>
          </a:p>
          <a:p>
            <a:pPr algn="just">
              <a:lnSpc>
                <a:spcPct val="80000"/>
              </a:lnSpc>
            </a:pPr>
            <a:r>
              <a:rPr lang="el-GR" sz="2200">
                <a:latin typeface="+mj-lt"/>
              </a:rPr>
              <a:t>Ιδιαίτερη προσοχή θα πρέπει να δίνεται να μην έρχεται το παιδί με δισχιδή ράχη σε επαφή με αντικείμενα ή επιφάνειες που είναι κατασκευασμένα από λάστιχο όπως μπαλόνια, λαστιχένιες μπάλες κ.α. δεδομένου ότι η μεγάλη πλειοψηφία των παιδιών αυτών παρουσιάζει αλλεργική αντίδραση στο συγκεκριμένο υλικό και τυχόν επαφή μαζί του μπορεί να οδηγήσει ακόμα και σε αναφυλακτικό σοκ. </a:t>
            </a:r>
          </a:p>
          <a:p>
            <a:pPr algn="just">
              <a:lnSpc>
                <a:spcPct val="80000"/>
              </a:lnSpc>
            </a:pPr>
            <a:r>
              <a:rPr lang="el-GR" sz="2200">
                <a:latin typeface="+mj-lt"/>
              </a:rPr>
              <a:t>Αυτό σημαίνει ότι όπου χρειάζεται (π.χ. στο κάθισμα και την πλάτη του αμαξιδίου) το λαστιχένιο υλικό κατασκευής πρέπει να αντικαθίσταται από διαφορετικό υλικό όπως πλαστικό  ή σιλικόνη.</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l-GR">
                <a:latin typeface="+mj-lt"/>
              </a:rPr>
              <a:t>Στόχοι Προγράμματος Άσκησης</a:t>
            </a:r>
          </a:p>
        </p:txBody>
      </p:sp>
      <p:sp>
        <p:nvSpPr>
          <p:cNvPr id="115715" name="Rectangle 3"/>
          <p:cNvSpPr>
            <a:spLocks noGrp="1" noChangeArrowheads="1"/>
          </p:cNvSpPr>
          <p:nvPr>
            <p:ph type="body" idx="1"/>
          </p:nvPr>
        </p:nvSpPr>
        <p:spPr/>
        <p:txBody>
          <a:bodyPr/>
          <a:lstStyle/>
          <a:p>
            <a:pPr algn="just"/>
            <a:r>
              <a:rPr lang="el-GR" sz="2400">
                <a:latin typeface="+mj-lt"/>
              </a:rPr>
              <a:t>Η χρήση βοηθημάτων (όπως νάρθηκες) που βοηθούν το παιδί να διατηρηθεί στην όρθια θέση και να βαδίσει είναι σημαντικό να εισάγονται από μικρή ηλικία (2-3 ετών).   </a:t>
            </a:r>
          </a:p>
          <a:p>
            <a:pPr algn="just"/>
            <a:r>
              <a:rPr lang="el-GR" sz="2400">
                <a:latin typeface="+mj-lt"/>
              </a:rPr>
              <a:t>Η διατήρηση της όρθιας στάσης παρέχει μεγάλα θεραπευτικά οφέλη, γιατί: </a:t>
            </a:r>
          </a:p>
          <a:p>
            <a:pPr lvl="1" algn="just"/>
            <a:r>
              <a:rPr lang="el-GR" sz="2400">
                <a:latin typeface="+mj-lt"/>
              </a:rPr>
              <a:t>Εμποδίζει τη μυϊκή ατροφία των μυών που παρέλυσαν. </a:t>
            </a:r>
          </a:p>
          <a:p>
            <a:pPr lvl="1" algn="just"/>
            <a:r>
              <a:rPr lang="el-GR" sz="2400">
                <a:latin typeface="+mj-lt"/>
              </a:rPr>
              <a:t>Μειώνει την πιθανότητα κάκωσης των αρθρώσεων. </a:t>
            </a:r>
          </a:p>
          <a:p>
            <a:pPr lvl="1" algn="just"/>
            <a:r>
              <a:rPr lang="el-GR" sz="2400">
                <a:latin typeface="+mj-lt"/>
              </a:rPr>
              <a:t>Συμβάλλει στην καλύτερη κυκλοφορία του αίματος.</a:t>
            </a:r>
          </a:p>
          <a:p>
            <a:pPr lvl="1" algn="just"/>
            <a:r>
              <a:rPr lang="el-GR" sz="2400">
                <a:latin typeface="+mj-lt"/>
              </a:rPr>
              <a:t>Βοηθά στην καταπολέμηση της παχυσαρκίας.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a:latin typeface="+mj-lt"/>
              </a:rPr>
              <a:t>Ορισμός</a:t>
            </a:r>
          </a:p>
        </p:txBody>
      </p:sp>
      <p:sp>
        <p:nvSpPr>
          <p:cNvPr id="33795" name="Rectangle 3"/>
          <p:cNvSpPr>
            <a:spLocks noGrp="1" noChangeArrowheads="1"/>
          </p:cNvSpPr>
          <p:nvPr>
            <p:ph type="body" idx="1"/>
          </p:nvPr>
        </p:nvSpPr>
        <p:spPr>
          <a:xfrm>
            <a:off x="457200" y="1887538"/>
            <a:ext cx="8229600" cy="3197225"/>
          </a:xfrm>
        </p:spPr>
        <p:txBody>
          <a:bodyPr/>
          <a:lstStyle/>
          <a:p>
            <a:pPr algn="just"/>
            <a:r>
              <a:rPr lang="el-GR" sz="2600">
                <a:latin typeface="+mj-lt"/>
              </a:rPr>
              <a:t>Η κυστική ίνωση (</a:t>
            </a:r>
            <a:r>
              <a:rPr lang="en-US" sz="2600">
                <a:latin typeface="+mj-lt"/>
              </a:rPr>
              <a:t>cystic fibrosis</a:t>
            </a:r>
            <a:r>
              <a:rPr lang="el-GR" sz="2600">
                <a:latin typeface="+mj-lt"/>
              </a:rPr>
              <a:t>) ή ινοκυστική νόσος ή κυστική ινώδης νόσος είναι η πιο διαδεδομένη, παγκοσμίως, κληρονομική πάθηση της λευκής φυλής. Για να νοσήσει κάποιος πρέπει να έχει δυο γονίδια παθολογικά τα οποία κληρονομεί και από τους δυο γονείς του  που είναι φορείς της νόσου, χωρίς ωστόσο οι ίδιοι να το γνωρίζουν.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a:latin typeface="+mj-lt"/>
              </a:rPr>
              <a:t>Αίτια</a:t>
            </a:r>
          </a:p>
        </p:txBody>
      </p:sp>
      <p:sp>
        <p:nvSpPr>
          <p:cNvPr id="34819" name="Rectangle 3"/>
          <p:cNvSpPr>
            <a:spLocks noGrp="1" noChangeArrowheads="1"/>
          </p:cNvSpPr>
          <p:nvPr>
            <p:ph type="body" idx="1"/>
          </p:nvPr>
        </p:nvSpPr>
        <p:spPr/>
        <p:txBody>
          <a:bodyPr/>
          <a:lstStyle/>
          <a:p>
            <a:pPr algn="just"/>
            <a:r>
              <a:rPr lang="el-GR" sz="2600">
                <a:latin typeface="+mj-lt"/>
              </a:rPr>
              <a:t>Η κυστική ίνωση οφείλεται σε μετάλλαξη του γονιδίου που  είναι υπεύθυνο για την παραγωγή της </a:t>
            </a:r>
            <a:r>
              <a:rPr lang="en-US" sz="2600">
                <a:latin typeface="+mj-lt"/>
              </a:rPr>
              <a:t>CFTR</a:t>
            </a:r>
            <a:r>
              <a:rPr lang="el-GR" sz="2600">
                <a:latin typeface="+mj-lt"/>
              </a:rPr>
              <a:t> πρωτεΐνης που ελέγχει τη διέλευση του χλωρίου από τις μεμβράνες των επιθηλιακών κυττάρων διαφόρων οργάνων του σώματος, όπως των πνευμόνων, του παγκρέατος, των ιδρωτοποιών αδένων και του εντέρου.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dirty="0">
                <a:latin typeface="+mj-lt"/>
              </a:rPr>
              <a:t>Επιπτώσεις</a:t>
            </a:r>
          </a:p>
        </p:txBody>
      </p:sp>
      <p:sp>
        <p:nvSpPr>
          <p:cNvPr id="35843" name="Rectangle 3"/>
          <p:cNvSpPr>
            <a:spLocks noGrp="1" noChangeArrowheads="1"/>
          </p:cNvSpPr>
          <p:nvPr>
            <p:ph type="body" idx="1"/>
          </p:nvPr>
        </p:nvSpPr>
        <p:spPr/>
        <p:txBody>
          <a:bodyPr/>
          <a:lstStyle/>
          <a:p>
            <a:pPr algn="just"/>
            <a:r>
              <a:rPr lang="el-GR" sz="2600" dirty="0">
                <a:latin typeface="+mj-lt"/>
              </a:rPr>
              <a:t>Παραγωγή ιδιαίτερα πυκνής βλέννας η οποία φράσσει κυρίως τους πνεύμονες και το πάγκρεας οδηγώντας σε βαριά παγκρεατική ανεπάρκεια από πολύ μικρή ηλικία.</a:t>
            </a:r>
          </a:p>
          <a:p>
            <a:pPr algn="just"/>
            <a:r>
              <a:rPr lang="el-GR" sz="2600" dirty="0">
                <a:latin typeface="+mj-lt"/>
              </a:rPr>
              <a:t>Εμφάνιση σοβαρών χρόνιων αναπνευστικών λοιμώξεων με απόφραξη των αεραγωγών  που σταδιακά οδηγεί σε χρόνια αποφρακτική πνευμονοπάθεια και θάνατο.</a:t>
            </a:r>
            <a:r>
              <a:rPr lang="el-GR" dirty="0">
                <a:latin typeface="+mj-lt"/>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dirty="0">
                <a:latin typeface="+mj-lt"/>
              </a:rPr>
              <a:t>Επιπτώσεις</a:t>
            </a:r>
          </a:p>
        </p:txBody>
      </p:sp>
      <p:sp>
        <p:nvSpPr>
          <p:cNvPr id="50179" name="Rectangle 3"/>
          <p:cNvSpPr>
            <a:spLocks noGrp="1" noChangeArrowheads="1"/>
          </p:cNvSpPr>
          <p:nvPr>
            <p:ph type="body" idx="1"/>
          </p:nvPr>
        </p:nvSpPr>
        <p:spPr/>
        <p:txBody>
          <a:bodyPr/>
          <a:lstStyle/>
          <a:p>
            <a:pPr algn="just"/>
            <a:r>
              <a:rPr lang="el-GR" dirty="0">
                <a:latin typeface="+mj-lt"/>
              </a:rPr>
              <a:t>Σε αρκετές περιπτώσεις: </a:t>
            </a:r>
          </a:p>
          <a:p>
            <a:pPr lvl="1" algn="just"/>
            <a:r>
              <a:rPr lang="el-GR" dirty="0">
                <a:latin typeface="+mj-lt"/>
              </a:rPr>
              <a:t>Διαβήτης. </a:t>
            </a:r>
          </a:p>
          <a:p>
            <a:pPr lvl="1" algn="just"/>
            <a:r>
              <a:rPr lang="el-GR" dirty="0">
                <a:latin typeface="+mj-lt"/>
              </a:rPr>
              <a:t>Κίρρωση του ήπατος. </a:t>
            </a:r>
          </a:p>
          <a:p>
            <a:pPr lvl="1" algn="just"/>
            <a:r>
              <a:rPr lang="el-GR" dirty="0">
                <a:latin typeface="+mj-lt"/>
              </a:rPr>
              <a:t>Ρευματοειδής αρθρίτιδα. </a:t>
            </a:r>
          </a:p>
          <a:p>
            <a:pPr lvl="1" algn="just"/>
            <a:r>
              <a:rPr lang="el-GR" dirty="0">
                <a:latin typeface="+mj-lt"/>
              </a:rPr>
              <a:t>Οστεοπόρωση. </a:t>
            </a:r>
          </a:p>
          <a:p>
            <a:pPr lvl="1" algn="just"/>
            <a:r>
              <a:rPr lang="el-GR" dirty="0">
                <a:latin typeface="+mj-lt"/>
              </a:rPr>
              <a:t>Ρινικοί πολύποδες.</a:t>
            </a:r>
          </a:p>
          <a:p>
            <a:pPr lvl="1" algn="just"/>
            <a:r>
              <a:rPr lang="el-GR" dirty="0">
                <a:latin typeface="+mj-lt"/>
              </a:rPr>
              <a:t>Επιπλοκές στο αναπαραγωγικό σύστημα με προβλήματα γονιμότητας.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l-GR" dirty="0">
                <a:latin typeface="+mj-lt"/>
              </a:rPr>
              <a:t>Συμπτώματα</a:t>
            </a:r>
          </a:p>
        </p:txBody>
      </p:sp>
      <p:sp>
        <p:nvSpPr>
          <p:cNvPr id="36867" name="Rectangle 3"/>
          <p:cNvSpPr>
            <a:spLocks noGrp="1" noChangeArrowheads="1"/>
          </p:cNvSpPr>
          <p:nvPr>
            <p:ph type="body" idx="1"/>
          </p:nvPr>
        </p:nvSpPr>
        <p:spPr>
          <a:xfrm>
            <a:off x="323850" y="1700213"/>
            <a:ext cx="8604250" cy="4492625"/>
          </a:xfrm>
        </p:spPr>
        <p:txBody>
          <a:bodyPr/>
          <a:lstStyle/>
          <a:p>
            <a:r>
              <a:rPr lang="el-GR" sz="2600">
                <a:latin typeface="+mj-lt"/>
              </a:rPr>
              <a:t>Ιδιαίτερα αλμυρός ιδρώτας που δημιουργεί σοβαρούς κινδύνους αφυδάτωσης αλλά βοηθά στην ασφαλή διάγνωση της νόσου.</a:t>
            </a:r>
          </a:p>
          <a:p>
            <a:r>
              <a:rPr lang="el-GR" sz="2600">
                <a:latin typeface="+mj-lt"/>
              </a:rPr>
              <a:t>Συχνές αναπνευστικές λοιμώξεις. </a:t>
            </a:r>
          </a:p>
          <a:p>
            <a:r>
              <a:rPr lang="el-GR" sz="2600">
                <a:latin typeface="+mj-lt"/>
              </a:rPr>
              <a:t>Η αδυναμία πρόσληψης βάρους. </a:t>
            </a:r>
          </a:p>
          <a:p>
            <a:r>
              <a:rPr lang="el-GR" sz="2600">
                <a:latin typeface="+mj-lt"/>
              </a:rPr>
              <a:t>Επίμονος και αναιτιολόγητος βήχας</a:t>
            </a:r>
          </a:p>
          <a:p>
            <a:r>
              <a:rPr lang="el-GR" sz="2600">
                <a:latin typeface="+mj-lt"/>
              </a:rPr>
              <a:t>Επανειλημμένες διάρροιες.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l-GR" dirty="0">
                <a:latin typeface="+mj-lt"/>
              </a:rPr>
              <a:t>Θεραπευτική Αντιμετώπιση</a:t>
            </a:r>
          </a:p>
        </p:txBody>
      </p:sp>
      <p:sp>
        <p:nvSpPr>
          <p:cNvPr id="37891" name="Rectangle 3"/>
          <p:cNvSpPr>
            <a:spLocks noGrp="1" noChangeArrowheads="1"/>
          </p:cNvSpPr>
          <p:nvPr>
            <p:ph type="body" idx="1"/>
          </p:nvPr>
        </p:nvSpPr>
        <p:spPr/>
        <p:txBody>
          <a:bodyPr/>
          <a:lstStyle/>
          <a:p>
            <a:pPr algn="just">
              <a:lnSpc>
                <a:spcPct val="90000"/>
              </a:lnSpc>
            </a:pPr>
            <a:r>
              <a:rPr lang="el-GR" sz="2400">
                <a:latin typeface="+mj-lt"/>
              </a:rPr>
              <a:t>Δεν υπάρχει θεραπεία της κυστικής ίνωσης παρά μόνο πολύπλευρη αντιμετώπισή της, με: </a:t>
            </a:r>
          </a:p>
          <a:p>
            <a:pPr lvl="1" algn="just">
              <a:lnSpc>
                <a:spcPct val="90000"/>
              </a:lnSpc>
            </a:pPr>
            <a:r>
              <a:rPr lang="el-GR" sz="2000">
                <a:latin typeface="+mj-lt"/>
              </a:rPr>
              <a:t>Συστηματική ιατρική παρακολούθηση και νοσηλεία. </a:t>
            </a:r>
          </a:p>
          <a:p>
            <a:pPr lvl="1" algn="just">
              <a:lnSpc>
                <a:spcPct val="90000"/>
              </a:lnSpc>
            </a:pPr>
            <a:r>
              <a:rPr lang="el-GR" sz="2000">
                <a:latin typeface="+mj-lt"/>
              </a:rPr>
              <a:t>Ενισχυμένη θερμιδικά διατροφή.</a:t>
            </a:r>
          </a:p>
          <a:p>
            <a:pPr lvl="1" algn="just">
              <a:lnSpc>
                <a:spcPct val="90000"/>
              </a:lnSpc>
            </a:pPr>
            <a:r>
              <a:rPr lang="el-GR" sz="2000">
                <a:latin typeface="+mj-lt"/>
              </a:rPr>
              <a:t>Συχνότατη χορήγηση αντιβιοτικών και αντιφλεγμονωδών φαρμάκων.</a:t>
            </a:r>
          </a:p>
          <a:p>
            <a:pPr lvl="1" algn="just">
              <a:lnSpc>
                <a:spcPct val="90000"/>
              </a:lnSpc>
            </a:pPr>
            <a:r>
              <a:rPr lang="el-GR" sz="2000">
                <a:latin typeface="+mj-lt"/>
              </a:rPr>
              <a:t>Χορήγηση βρογχοδιασταλτικών και βλεννολυτικών φαρμάκων.</a:t>
            </a:r>
          </a:p>
          <a:p>
            <a:pPr lvl="1" algn="just">
              <a:lnSpc>
                <a:spcPct val="90000"/>
              </a:lnSpc>
            </a:pPr>
            <a:r>
              <a:rPr lang="el-GR" sz="2000">
                <a:latin typeface="+mj-lt"/>
              </a:rPr>
              <a:t>Λήψη βιταμινών και συμπληρωμάτων.</a:t>
            </a:r>
          </a:p>
          <a:p>
            <a:pPr lvl="1" algn="just">
              <a:lnSpc>
                <a:spcPct val="90000"/>
              </a:lnSpc>
            </a:pPr>
            <a:r>
              <a:rPr lang="el-GR" sz="2000">
                <a:latin typeface="+mj-lt"/>
              </a:rPr>
              <a:t>Καθημερινή θωρακική εντατική φυσιοθεραπεία με το άτομο να τοποθετείται σε διάφορες θέσεις (πρηνή, πλάγια και καθιστή) με το κεφάλι προς τα κάτω και να δέχεται παλαμιαίες επικρούσεις με σκοπό την απομάκρυνση της βλέννης από τους πνεύμονες. </a:t>
            </a:r>
          </a:p>
          <a:p>
            <a:pPr>
              <a:lnSpc>
                <a:spcPct val="90000"/>
              </a:lnSpc>
            </a:pPr>
            <a:endParaRPr lang="el-GR" sz="240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Χρηματοδότηση</a:t>
            </a:r>
            <a:endParaRPr lang="el-GR" dirty="0">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j-lt"/>
              </a:rPr>
              <a:t>Το παρόν εκπαιδευτικό υλικό έχει αναπτυχθεί στα πλαίσια του εκπαιδευτικού έργου του διδάσκοντα.</a:t>
            </a:r>
            <a:endParaRPr lang="en-US" sz="2400" dirty="0" smtClean="0">
              <a:effectLst/>
              <a:latin typeface="+mj-lt"/>
            </a:endParaRPr>
          </a:p>
          <a:p>
            <a:r>
              <a:rPr lang="el-GR" sz="2400" dirty="0" smtClean="0">
                <a:effectLst/>
                <a:latin typeface="+mj-lt"/>
              </a:rPr>
              <a:t>Το έργο «</a:t>
            </a:r>
            <a:r>
              <a:rPr lang="el-GR" sz="2400" b="1" dirty="0" smtClean="0">
                <a:effectLst/>
                <a:latin typeface="+mj-lt"/>
              </a:rPr>
              <a:t>Ανοικτά Ακαδημαϊκά Μαθήματα Πανεπιστημίου Θεσσαλίας</a:t>
            </a:r>
            <a:r>
              <a:rPr lang="el-GR" sz="2400" dirty="0" smtClean="0">
                <a:effectLst/>
                <a:latin typeface="+mj-lt"/>
              </a:rPr>
              <a:t>» έχει χρηματοδοτήσει μόνο τη αναδιαμόρφωση του εκπαιδευτικού υλικού. </a:t>
            </a:r>
          </a:p>
          <a:p>
            <a:r>
              <a:rPr lang="el-GR" sz="2400" dirty="0" smtClean="0">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l-GR" sz="4000" dirty="0">
                <a:latin typeface="+mj-lt"/>
              </a:rPr>
              <a:t>Προσδόκιμο όριο ζωής </a:t>
            </a:r>
            <a:br>
              <a:rPr lang="el-GR" sz="4000" dirty="0">
                <a:latin typeface="+mj-lt"/>
              </a:rPr>
            </a:br>
            <a:r>
              <a:rPr lang="el-GR" sz="4000" dirty="0">
                <a:latin typeface="+mj-lt"/>
              </a:rPr>
              <a:t>και βαρύτητα νόσου</a:t>
            </a:r>
          </a:p>
        </p:txBody>
      </p:sp>
      <p:sp>
        <p:nvSpPr>
          <p:cNvPr id="38915" name="Rectangle 3"/>
          <p:cNvSpPr>
            <a:spLocks noGrp="1" noChangeArrowheads="1"/>
          </p:cNvSpPr>
          <p:nvPr>
            <p:ph type="body" idx="1"/>
          </p:nvPr>
        </p:nvSpPr>
        <p:spPr>
          <a:xfrm>
            <a:off x="457200" y="1989138"/>
            <a:ext cx="8229600" cy="4137025"/>
          </a:xfrm>
        </p:spPr>
        <p:txBody>
          <a:bodyPr/>
          <a:lstStyle/>
          <a:p>
            <a:pPr algn="just">
              <a:lnSpc>
                <a:spcPct val="80000"/>
              </a:lnSpc>
            </a:pPr>
            <a:r>
              <a:rPr lang="el-GR" sz="2000">
                <a:latin typeface="+mj-lt"/>
              </a:rPr>
              <a:t>Πάνω από το 90% των πασχόντων περνούν την παιδική ηλικία και φθάνουν στην ενηλικίωση με την προσδόκιμο όριο ζωής να κυμαίνεται στα 40 χρόνια. </a:t>
            </a:r>
          </a:p>
          <a:p>
            <a:pPr algn="just">
              <a:lnSpc>
                <a:spcPct val="80000"/>
              </a:lnSpc>
            </a:pPr>
            <a:r>
              <a:rPr lang="el-GR" sz="2000">
                <a:latin typeface="+mj-lt"/>
              </a:rPr>
              <a:t>Η βαρύτητα της κυστικής ίνωσης ποικίλλει από άτομο σε άτομο, ωστόσο είναι πολύ σημαντικό να επισημανθεί ότι η νόσος δεν επηρεάζει την νοημοσύνη και την ικανότητα του ατόμου να μαθαίνει.</a:t>
            </a:r>
          </a:p>
          <a:p>
            <a:pPr algn="just">
              <a:lnSpc>
                <a:spcPct val="80000"/>
              </a:lnSpc>
            </a:pPr>
            <a:r>
              <a:rPr lang="el-GR" sz="2000">
                <a:latin typeface="+mj-lt"/>
              </a:rPr>
              <a:t>Κατά συνέπεια, τα παιδιά με κυστική ίνωση είναι πολύ πιθανότερο να παρακολουθούν μαθήματα στο τυπικό σχολείο παρόλο που για λόγους θεραπευτικής αντιμετώπισης θα χάνουν κατά περιόδους μαθήματα λόγω νοσηλείας τους σε νοσοκομείο. </a:t>
            </a:r>
          </a:p>
          <a:p>
            <a:pPr algn="just">
              <a:lnSpc>
                <a:spcPct val="80000"/>
              </a:lnSpc>
            </a:pPr>
            <a:r>
              <a:rPr lang="el-GR" sz="2000">
                <a:latin typeface="+mj-lt"/>
              </a:rPr>
              <a:t>Αυτό δημιουργεί απαιτήσεις στον καθηγητή φυσικής αγωγής να γνωρίζει τις προσαρμογές μαθήματος που πρέπει να γίνουν.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l-GR" dirty="0">
                <a:latin typeface="+mj-lt"/>
              </a:rPr>
              <a:t>Προσαρμογές Άσκησης</a:t>
            </a:r>
          </a:p>
        </p:txBody>
      </p:sp>
      <p:sp>
        <p:nvSpPr>
          <p:cNvPr id="39939" name="Rectangle 3"/>
          <p:cNvSpPr>
            <a:spLocks noGrp="1" noChangeArrowheads="1"/>
          </p:cNvSpPr>
          <p:nvPr>
            <p:ph type="body" idx="1"/>
          </p:nvPr>
        </p:nvSpPr>
        <p:spPr>
          <a:xfrm>
            <a:off x="457200" y="1600200"/>
            <a:ext cx="8229600" cy="4565650"/>
          </a:xfrm>
        </p:spPr>
        <p:txBody>
          <a:bodyPr/>
          <a:lstStyle/>
          <a:p>
            <a:pPr>
              <a:lnSpc>
                <a:spcPct val="80000"/>
              </a:lnSpc>
              <a:buFontTx/>
              <a:buNone/>
            </a:pPr>
            <a:r>
              <a:rPr lang="el-GR" sz="2000" b="1" dirty="0">
                <a:latin typeface="+mj-lt"/>
              </a:rPr>
              <a:t>	Προσαρμογή έντασης της άσκησης.</a:t>
            </a:r>
            <a:r>
              <a:rPr lang="el-GR" sz="2000" dirty="0">
                <a:latin typeface="+mj-lt"/>
              </a:rPr>
              <a:t> </a:t>
            </a:r>
          </a:p>
          <a:p>
            <a:pPr algn="just">
              <a:lnSpc>
                <a:spcPct val="80000"/>
              </a:lnSpc>
            </a:pPr>
            <a:r>
              <a:rPr lang="el-GR" sz="2000" dirty="0">
                <a:latin typeface="+mj-lt"/>
              </a:rPr>
              <a:t>Ο βαθμός έντασης της άσκησης εξαρτάται από την σοβαρότητα της κατάστασης λαμβάνοντας υπόψη ότι η μέγιστη απόδοση έργου και η κατανάλωση οξυγόνου στα άτομα με κυστική </a:t>
            </a:r>
            <a:r>
              <a:rPr lang="el-GR" sz="2000" dirty="0" err="1">
                <a:latin typeface="+mj-lt"/>
              </a:rPr>
              <a:t>ίνωση</a:t>
            </a:r>
            <a:r>
              <a:rPr lang="el-GR" sz="2000" dirty="0">
                <a:latin typeface="+mj-lt"/>
              </a:rPr>
              <a:t> είναι λιγότερη. </a:t>
            </a:r>
          </a:p>
          <a:p>
            <a:pPr algn="just">
              <a:lnSpc>
                <a:spcPct val="80000"/>
              </a:lnSpc>
            </a:pPr>
            <a:r>
              <a:rPr lang="el-GR" sz="2000" dirty="0">
                <a:latin typeface="+mj-lt"/>
              </a:rPr>
              <a:t>Οι μαθητές με ελαφριά προς μέτρια κυστική </a:t>
            </a:r>
            <a:r>
              <a:rPr lang="el-GR" sz="2000" dirty="0" err="1">
                <a:latin typeface="+mj-lt"/>
              </a:rPr>
              <a:t>ίνωση</a:t>
            </a:r>
            <a:r>
              <a:rPr lang="el-GR" sz="2000" dirty="0">
                <a:latin typeface="+mj-lt"/>
              </a:rPr>
              <a:t> μπορούν να δεχθούν επίπεδα δραστηριότητας που πλησιάζουν τους υγιείς συνομήλικους. Κύριοι στόχοι της φυσικής αγωγής για αυτούς τους μαθητές είναι η διατήρηση συμμετοχής σε άσκηση </a:t>
            </a:r>
            <a:r>
              <a:rPr lang="el-GR" sz="2000" dirty="0" err="1">
                <a:latin typeface="+mj-lt"/>
              </a:rPr>
              <a:t>καθόλη</a:t>
            </a:r>
            <a:r>
              <a:rPr lang="el-GR" sz="2000" dirty="0">
                <a:latin typeface="+mj-lt"/>
              </a:rPr>
              <a:t> την παιδική ηλικία και ενήλικη ζωή και η παρεμπόδιση  εξέλιξης της πνευμονικής πάθησης.</a:t>
            </a:r>
          </a:p>
          <a:p>
            <a:pPr algn="just">
              <a:lnSpc>
                <a:spcPct val="80000"/>
              </a:lnSpc>
            </a:pPr>
            <a:r>
              <a:rPr lang="el-GR" sz="2000" dirty="0">
                <a:latin typeface="+mj-lt"/>
              </a:rPr>
              <a:t>Σε περιπτώσεις σοβαρής κυστικής </a:t>
            </a:r>
            <a:r>
              <a:rPr lang="el-GR" sz="2000" dirty="0" err="1">
                <a:latin typeface="+mj-lt"/>
              </a:rPr>
              <a:t>ίνωσης</a:t>
            </a:r>
            <a:r>
              <a:rPr lang="el-GR" sz="2000" dirty="0">
                <a:latin typeface="+mj-lt"/>
              </a:rPr>
              <a:t>, </a:t>
            </a:r>
            <a:r>
              <a:rPr lang="el-GR" sz="2000" dirty="0" err="1">
                <a:latin typeface="+mj-lt"/>
              </a:rPr>
              <a:t>αθώς</a:t>
            </a:r>
            <a:r>
              <a:rPr lang="el-GR" sz="2000" dirty="0">
                <a:latin typeface="+mj-lt"/>
              </a:rPr>
              <a:t> οι πνεύμονες εκπίπτουν και η αναπνοή κόβεται κύριο στόχο αποτελεί η ελαχιστοποίηση του προβλήματος της κοφτής αναπνοής με μείωση της έντασης και αύξηση της διάρκειας της άσκησης.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dirty="0">
                <a:latin typeface="+mj-lt"/>
              </a:rPr>
              <a:t>Προσαρμογές Άσκησης</a:t>
            </a:r>
          </a:p>
        </p:txBody>
      </p:sp>
      <p:sp>
        <p:nvSpPr>
          <p:cNvPr id="40964" name="Rectangle 4"/>
          <p:cNvSpPr>
            <a:spLocks noGrp="1" noChangeArrowheads="1"/>
          </p:cNvSpPr>
          <p:nvPr>
            <p:ph type="body" idx="1"/>
          </p:nvPr>
        </p:nvSpPr>
        <p:spPr>
          <a:xfrm>
            <a:off x="611188" y="1989138"/>
            <a:ext cx="7632700" cy="2592387"/>
          </a:xfrm>
        </p:spPr>
        <p:txBody>
          <a:bodyPr/>
          <a:lstStyle/>
          <a:p>
            <a:pPr algn="just">
              <a:lnSpc>
                <a:spcPct val="80000"/>
              </a:lnSpc>
              <a:buFontTx/>
              <a:buNone/>
            </a:pPr>
            <a:r>
              <a:rPr lang="el-GR" sz="2600" b="1">
                <a:latin typeface="+mj-lt"/>
              </a:rPr>
              <a:t>	Αερόβιες ασκήσεις. </a:t>
            </a:r>
          </a:p>
          <a:p>
            <a:pPr algn="just">
              <a:lnSpc>
                <a:spcPct val="80000"/>
              </a:lnSpc>
            </a:pPr>
            <a:r>
              <a:rPr lang="el-GR" sz="2600">
                <a:latin typeface="+mj-lt"/>
              </a:rPr>
              <a:t>Αερόβιες δραστηριότητες όπως το περπάτημα, το τρέξιμο, το ποδήλατο και η κολύμβηση προσφέρουν το μεγαλύτερο όφελος. </a:t>
            </a:r>
          </a:p>
          <a:p>
            <a:pPr algn="just">
              <a:lnSpc>
                <a:spcPct val="80000"/>
              </a:lnSpc>
            </a:pPr>
            <a:r>
              <a:rPr lang="el-GR" sz="2600">
                <a:latin typeface="+mj-lt"/>
              </a:rPr>
              <a:t>Συχνότητα άσκησης 3-5 φορές την εβδομάδα διάρκειας 20-30 λεπτά κάθε φορά.</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l-GR" dirty="0">
                <a:latin typeface="+mj-lt"/>
              </a:rPr>
              <a:t>Προσαρμογές Άσκησης</a:t>
            </a:r>
          </a:p>
        </p:txBody>
      </p:sp>
      <p:sp>
        <p:nvSpPr>
          <p:cNvPr id="49155" name="Rectangle 3"/>
          <p:cNvSpPr>
            <a:spLocks noGrp="1" noChangeArrowheads="1"/>
          </p:cNvSpPr>
          <p:nvPr>
            <p:ph type="body" idx="1"/>
          </p:nvPr>
        </p:nvSpPr>
        <p:spPr>
          <a:xfrm>
            <a:off x="611188" y="1700213"/>
            <a:ext cx="7427912" cy="2520950"/>
          </a:xfrm>
        </p:spPr>
        <p:txBody>
          <a:bodyPr/>
          <a:lstStyle/>
          <a:p>
            <a:pPr algn="just">
              <a:lnSpc>
                <a:spcPct val="80000"/>
              </a:lnSpc>
              <a:buFontTx/>
              <a:buNone/>
            </a:pPr>
            <a:r>
              <a:rPr lang="el-GR" sz="2600" b="1">
                <a:latin typeface="+mj-lt"/>
              </a:rPr>
              <a:t>	Αερόβιες ασκήσεις (συνέχεια). </a:t>
            </a:r>
          </a:p>
          <a:p>
            <a:pPr algn="just">
              <a:lnSpc>
                <a:spcPct val="80000"/>
              </a:lnSpc>
            </a:pPr>
            <a:r>
              <a:rPr lang="el-GR" sz="2600">
                <a:latin typeface="+mj-lt"/>
              </a:rPr>
              <a:t>Ασκήσεις προσαρμοσμένες στον βαθμό πνευμονικής ανεπάρκειας του ασκούμενου.</a:t>
            </a:r>
          </a:p>
          <a:p>
            <a:pPr algn="just">
              <a:lnSpc>
                <a:spcPct val="80000"/>
              </a:lnSpc>
            </a:pPr>
            <a:r>
              <a:rPr lang="el-GR" sz="2600">
                <a:latin typeface="+mj-lt"/>
              </a:rPr>
              <a:t>Παροχή απαιτούμενου χρόνου στον μαθητή να βήξει και να καθαρίσει τους πνεύμονές του καθ’ όλη την διάρκεια της άσκησης.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a:latin typeface="+mj-lt"/>
              </a:rPr>
              <a:t>Προσαρμογές Άσκησης</a:t>
            </a:r>
          </a:p>
        </p:txBody>
      </p:sp>
      <p:sp>
        <p:nvSpPr>
          <p:cNvPr id="41987" name="Rectangle 3"/>
          <p:cNvSpPr>
            <a:spLocks noGrp="1" noChangeArrowheads="1"/>
          </p:cNvSpPr>
          <p:nvPr>
            <p:ph type="body" idx="1"/>
          </p:nvPr>
        </p:nvSpPr>
        <p:spPr/>
        <p:txBody>
          <a:bodyPr/>
          <a:lstStyle/>
          <a:p>
            <a:pPr algn="just">
              <a:lnSpc>
                <a:spcPct val="90000"/>
              </a:lnSpc>
              <a:buFontTx/>
              <a:buNone/>
            </a:pPr>
            <a:r>
              <a:rPr lang="el-GR" sz="2400" b="1">
                <a:latin typeface="+mj-lt"/>
              </a:rPr>
              <a:t>	Αποφυγή αφυδάτωσης.  </a:t>
            </a:r>
          </a:p>
          <a:p>
            <a:pPr algn="just">
              <a:lnSpc>
                <a:spcPct val="90000"/>
              </a:lnSpc>
            </a:pPr>
            <a:r>
              <a:rPr lang="el-GR" sz="2400">
                <a:latin typeface="+mj-lt"/>
              </a:rPr>
              <a:t>Τα άτομα με κυστική ίνωση χάνουν περισσότερα άλατα από τον ιδρώτα σε σύγκριση με τους υγιείς ασκούμενους κάτι που αυξάνει σημαντικά τον κίνδυνο αφυδάτωσης.  </a:t>
            </a:r>
          </a:p>
          <a:p>
            <a:pPr algn="just">
              <a:lnSpc>
                <a:spcPct val="90000"/>
              </a:lnSpc>
            </a:pPr>
            <a:r>
              <a:rPr lang="el-GR" sz="2400">
                <a:latin typeface="+mj-lt"/>
              </a:rPr>
              <a:t>Η αφυδάτωση μπορεί να αποφευχθεί με λήψη υγρών πριν, κατά την διάρκεια και μετά την άσκηση καθώς και λήψη αλμυρών σνακ ή ταμπλετών άλατος. </a:t>
            </a:r>
          </a:p>
          <a:p>
            <a:pPr algn="just">
              <a:lnSpc>
                <a:spcPct val="90000"/>
              </a:lnSpc>
            </a:pPr>
            <a:r>
              <a:rPr lang="el-GR" sz="2400">
                <a:latin typeface="+mj-lt"/>
              </a:rPr>
              <a:t>Για τον ίδιο λόγο, η παρατεταμένη, έντονη άσκηση και η υπερβολική κούραση θα πρέπει να αποφεύγονται, οπότε οι ασκήσεις πρέπει να είναι μικρής διάρκειας με διαλλείματα να παρεμβάλλονται μεταξύ τους.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dirty="0">
                <a:latin typeface="+mj-lt"/>
              </a:rPr>
              <a:t>Προσαρμογές Άσκησης</a:t>
            </a:r>
          </a:p>
        </p:txBody>
      </p:sp>
      <p:sp>
        <p:nvSpPr>
          <p:cNvPr id="44035" name="Rectangle 3"/>
          <p:cNvSpPr>
            <a:spLocks noGrp="1" noChangeArrowheads="1"/>
          </p:cNvSpPr>
          <p:nvPr>
            <p:ph type="body" idx="1"/>
          </p:nvPr>
        </p:nvSpPr>
        <p:spPr/>
        <p:txBody>
          <a:bodyPr/>
          <a:lstStyle/>
          <a:p>
            <a:pPr algn="just">
              <a:lnSpc>
                <a:spcPct val="90000"/>
              </a:lnSpc>
              <a:buFontTx/>
              <a:buNone/>
            </a:pPr>
            <a:r>
              <a:rPr lang="el-GR" sz="2800" b="1">
                <a:latin typeface="+mj-lt"/>
              </a:rPr>
              <a:t>	Αποφυγή απώλειας βάρους. </a:t>
            </a:r>
          </a:p>
          <a:p>
            <a:pPr algn="just">
              <a:lnSpc>
                <a:spcPct val="90000"/>
              </a:lnSpc>
            </a:pPr>
            <a:r>
              <a:rPr lang="el-GR" sz="2800">
                <a:latin typeface="+mj-lt"/>
              </a:rPr>
              <a:t>Η σωματική δραστηριότητα αυξάνει τις ενεργειακές απαιτήσεις στα άτομα με κυστική ίνωση που παρουσιάζουν αδυναμία διατήρησης τους βάρους τους λόγω παγκρεατικής ανεπάρκειας.</a:t>
            </a:r>
            <a:r>
              <a:rPr lang="el-GR" sz="2800" b="1">
                <a:latin typeface="+mj-lt"/>
              </a:rPr>
              <a:t> </a:t>
            </a:r>
          </a:p>
          <a:p>
            <a:pPr algn="just">
              <a:lnSpc>
                <a:spcPct val="90000"/>
              </a:lnSpc>
            </a:pPr>
            <a:r>
              <a:rPr lang="el-GR" sz="2800">
                <a:latin typeface="+mj-lt"/>
              </a:rPr>
              <a:t>Γι’ αυτόν το λόγο, το πρόγραμμα φυσικής αγωγής θα πρέπει πάντοτε να συνδυάζεται με το κατάλληλο πρόγραμμα διατροφής για την κάλυψη των θερμίδων που καταναλώνονται κατά την άσκηση.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l-GR" dirty="0">
                <a:latin typeface="+mj-lt"/>
              </a:rPr>
              <a:t>Προσαρμογές Άσκησης</a:t>
            </a:r>
          </a:p>
        </p:txBody>
      </p:sp>
      <p:sp>
        <p:nvSpPr>
          <p:cNvPr id="45060" name="Rectangle 4"/>
          <p:cNvSpPr>
            <a:spLocks noGrp="1" noChangeArrowheads="1"/>
          </p:cNvSpPr>
          <p:nvPr>
            <p:ph type="body" idx="1"/>
          </p:nvPr>
        </p:nvSpPr>
        <p:spPr>
          <a:noFill/>
          <a:ln/>
        </p:spPr>
        <p:txBody>
          <a:bodyPr/>
          <a:lstStyle/>
          <a:p>
            <a:pPr algn="just">
              <a:lnSpc>
                <a:spcPct val="90000"/>
              </a:lnSpc>
              <a:buFontTx/>
              <a:buNone/>
            </a:pPr>
            <a:r>
              <a:rPr lang="el-GR" sz="2600" b="1">
                <a:latin typeface="+mj-lt"/>
              </a:rPr>
              <a:t>	Διατήρηση σωστής στάσης σώματος. </a:t>
            </a:r>
          </a:p>
          <a:p>
            <a:pPr algn="just">
              <a:lnSpc>
                <a:spcPct val="90000"/>
              </a:lnSpc>
            </a:pPr>
            <a:r>
              <a:rPr lang="el-GR" sz="2600">
                <a:latin typeface="+mj-lt"/>
              </a:rPr>
              <a:t>Επιλογή ασκήσεων που συμβάλλουν στην ορθοσωμία </a:t>
            </a:r>
          </a:p>
          <a:p>
            <a:pPr algn="just">
              <a:lnSpc>
                <a:spcPct val="90000"/>
              </a:lnSpc>
            </a:pPr>
            <a:r>
              <a:rPr lang="el-GR" sz="2600">
                <a:latin typeface="+mj-lt"/>
              </a:rPr>
              <a:t>Διατήρηση σωστής στάσης σώματος που μειώνει το ρίσκο επιπλοκών στην σπονδυλική στήλη λόγω πιθανής οστεοπενίας ή οστεοπόρωσης.</a:t>
            </a:r>
          </a:p>
          <a:p>
            <a:pPr algn="just">
              <a:lnSpc>
                <a:spcPct val="90000"/>
              </a:lnSpc>
            </a:pPr>
            <a:r>
              <a:rPr lang="el-GR" sz="2600">
                <a:latin typeface="+mj-lt"/>
              </a:rPr>
              <a:t>Ασκήσεις ενδυνάμωσης του κορμού και ευλυγισίας της ωμικής ζώνης και θωρακικής περιοχής.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dirty="0">
                <a:latin typeface="+mj-lt"/>
              </a:rPr>
              <a:t>Προσαρμογές Άσκησης</a:t>
            </a:r>
          </a:p>
        </p:txBody>
      </p:sp>
      <p:sp>
        <p:nvSpPr>
          <p:cNvPr id="46083" name="Rectangle 3"/>
          <p:cNvSpPr>
            <a:spLocks noGrp="1" noChangeArrowheads="1"/>
          </p:cNvSpPr>
          <p:nvPr>
            <p:ph type="body" idx="1"/>
          </p:nvPr>
        </p:nvSpPr>
        <p:spPr>
          <a:xfrm>
            <a:off x="250825" y="1600200"/>
            <a:ext cx="8435975" cy="4525963"/>
          </a:xfrm>
        </p:spPr>
        <p:txBody>
          <a:bodyPr/>
          <a:lstStyle/>
          <a:p>
            <a:pPr>
              <a:buFontTx/>
              <a:buNone/>
            </a:pPr>
            <a:r>
              <a:rPr lang="el-GR" b="1" dirty="0">
                <a:latin typeface="+mj-lt"/>
              </a:rPr>
              <a:t>	</a:t>
            </a:r>
            <a:r>
              <a:rPr lang="el-GR" sz="2600" b="1" dirty="0">
                <a:latin typeface="+mj-lt"/>
              </a:rPr>
              <a:t>Ασκήσεις αναπνοής. </a:t>
            </a:r>
          </a:p>
          <a:p>
            <a:pPr algn="just"/>
            <a:r>
              <a:rPr lang="el-GR" sz="2600" dirty="0">
                <a:latin typeface="+mj-lt"/>
              </a:rPr>
              <a:t>Βαθιές αναπνοές από τη μύτη σε θέση καθιστή, με ίσια πλάτη και άδειο στομάχι και ήρεμη </a:t>
            </a:r>
            <a:r>
              <a:rPr lang="el-GR" sz="2600" dirty="0" err="1">
                <a:latin typeface="+mj-lt"/>
              </a:rPr>
              <a:t>εκνοή</a:t>
            </a:r>
            <a:r>
              <a:rPr lang="el-GR" sz="2600" dirty="0">
                <a:latin typeface="+mj-lt"/>
              </a:rPr>
              <a:t>. </a:t>
            </a:r>
          </a:p>
          <a:p>
            <a:pPr algn="just"/>
            <a:r>
              <a:rPr lang="el-GR" sz="2600" dirty="0">
                <a:latin typeface="+mj-lt"/>
              </a:rPr>
              <a:t>Καθημερινή εφαρμογή των παραπάνω ασκήσεων με προοδευτικά αυξανόμενη διάρκεια από τα  5 στα 15 λεπτά.</a:t>
            </a:r>
          </a:p>
          <a:p>
            <a:pPr algn="just"/>
            <a:r>
              <a:rPr lang="el-GR" sz="2600" dirty="0">
                <a:latin typeface="+mj-lt"/>
              </a:rPr>
              <a:t>Η συχνότητα και το βάθος των αναπνοών ρυθμίζονται από τον ίδιο τον ασκούμενο.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l-GR">
                <a:latin typeface="+mj-lt"/>
              </a:rPr>
              <a:t>Προσαρμογές Άσκησης</a:t>
            </a:r>
          </a:p>
        </p:txBody>
      </p:sp>
      <p:sp>
        <p:nvSpPr>
          <p:cNvPr id="48131" name="Rectangle 3"/>
          <p:cNvSpPr>
            <a:spLocks noGrp="1" noChangeArrowheads="1"/>
          </p:cNvSpPr>
          <p:nvPr>
            <p:ph type="body" idx="1"/>
          </p:nvPr>
        </p:nvSpPr>
        <p:spPr/>
        <p:txBody>
          <a:bodyPr/>
          <a:lstStyle/>
          <a:p>
            <a:pPr>
              <a:lnSpc>
                <a:spcPct val="80000"/>
              </a:lnSpc>
            </a:pPr>
            <a:r>
              <a:rPr lang="el-GR" sz="2600" b="1">
                <a:latin typeface="+mj-lt"/>
              </a:rPr>
              <a:t>Κάλυψη συναισθηματικών αναγκών.</a:t>
            </a:r>
            <a:r>
              <a:rPr lang="el-GR" sz="2600">
                <a:latin typeface="+mj-lt"/>
              </a:rPr>
              <a:t> </a:t>
            </a:r>
          </a:p>
          <a:p>
            <a:pPr>
              <a:lnSpc>
                <a:spcPct val="80000"/>
              </a:lnSpc>
            </a:pPr>
            <a:r>
              <a:rPr lang="el-GR" sz="2400">
                <a:latin typeface="+mj-lt"/>
              </a:rPr>
              <a:t>Το παιδί με κυστική ίνωση νοσηλεύεται συχνά σε νοσοκομείο και απουσιάζει κατά περιόδους από τα μαθήματα του τυπικού σχολείου.</a:t>
            </a:r>
          </a:p>
          <a:p>
            <a:pPr>
              <a:lnSpc>
                <a:spcPct val="80000"/>
              </a:lnSpc>
            </a:pPr>
            <a:r>
              <a:rPr lang="el-GR" sz="2400">
                <a:latin typeface="+mj-lt"/>
              </a:rPr>
              <a:t> Η επιστροφή του παιδιού στο σχολείο συνοδεύεται από την μεγάλη αγωνία του για το τι θα πουν οι συμμαθητές του ενώ και οι ίδιοι οι φίλοι του μπορεί να βιώσουν εξίσου έντονα την απουσία του. </a:t>
            </a:r>
          </a:p>
          <a:p>
            <a:pPr>
              <a:lnSpc>
                <a:spcPct val="80000"/>
              </a:lnSpc>
            </a:pPr>
            <a:r>
              <a:rPr lang="el-GR" sz="2400">
                <a:latin typeface="+mj-lt"/>
              </a:rPr>
              <a:t>Ο καθηγητής φυσικής αγωγής πρέπει να συμβάλει στη δημιουργία ενός καταδεκτικού περιβάλλοντος μάθησης.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a:latin typeface="+mj-lt"/>
              </a:rPr>
              <a:t>Προσαρμογές Άσκησης</a:t>
            </a:r>
          </a:p>
        </p:txBody>
      </p:sp>
      <p:sp>
        <p:nvSpPr>
          <p:cNvPr id="47108" name="Rectangle 4"/>
          <p:cNvSpPr>
            <a:spLocks noGrp="1" noChangeArrowheads="1"/>
          </p:cNvSpPr>
          <p:nvPr>
            <p:ph type="body" idx="1"/>
          </p:nvPr>
        </p:nvSpPr>
        <p:spPr/>
        <p:txBody>
          <a:bodyPr/>
          <a:lstStyle/>
          <a:p>
            <a:pPr>
              <a:lnSpc>
                <a:spcPct val="90000"/>
              </a:lnSpc>
            </a:pPr>
            <a:r>
              <a:rPr lang="el-GR" sz="2400" b="1">
                <a:latin typeface="+mj-lt"/>
              </a:rPr>
              <a:t>Κάλυψη συναισθηματικών αναγκών (συνέχεια).</a:t>
            </a:r>
            <a:r>
              <a:rPr lang="el-GR" sz="2400">
                <a:latin typeface="+mj-lt"/>
              </a:rPr>
              <a:t> </a:t>
            </a:r>
          </a:p>
          <a:p>
            <a:pPr>
              <a:lnSpc>
                <a:spcPct val="90000"/>
              </a:lnSpc>
            </a:pPr>
            <a:r>
              <a:rPr lang="el-GR" sz="2400">
                <a:latin typeface="+mj-lt"/>
              </a:rPr>
              <a:t>Αυτό μπορεί να γίνει  με το να ζητήσει από τους συμμαθητές να ετοιμάσουν το εκπαιδευτικό υλικό που δημιουργήθηκε κατά την διάρκεια της απουσίας του παιδιού για να το παραδώσουν στον μαθητή με κυστική ίνωση ως καλοσώρισμα. </a:t>
            </a:r>
          </a:p>
          <a:p>
            <a:pPr>
              <a:lnSpc>
                <a:spcPct val="90000"/>
              </a:lnSpc>
            </a:pPr>
            <a:r>
              <a:rPr lang="el-GR" sz="2400">
                <a:latin typeface="+mj-lt"/>
              </a:rPr>
              <a:t>Εάν το παιδί εγκρίνει μπορεί το ίδιο να παρουσιάσει πληροφορίες σχετικά με την κυστική ίνωση στην τάξη. </a:t>
            </a:r>
          </a:p>
          <a:p>
            <a:pPr>
              <a:lnSpc>
                <a:spcPct val="90000"/>
              </a:lnSpc>
            </a:pPr>
            <a:r>
              <a:rPr lang="el-GR" sz="2400">
                <a:latin typeface="+mj-lt"/>
              </a:rPr>
              <a:t>Σε κάθε περίπτωση, ο μαθητής με κυστική ίνωση πρέπει να ενθαρρύνεται να επιδείξει τις ακαδημαϊκές του επιδόσεις και τα προτερήματά του στους υπόλοιπους.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Σκοποί  ενότητας</a:t>
            </a:r>
            <a:endParaRPr lang="el-GR" dirty="0">
              <a:effectLst/>
              <a:latin typeface="+mj-lt"/>
            </a:endParaRPr>
          </a:p>
        </p:txBody>
      </p:sp>
      <p:sp>
        <p:nvSpPr>
          <p:cNvPr id="3" name="Content Placeholder 2"/>
          <p:cNvSpPr>
            <a:spLocks noGrp="1"/>
          </p:cNvSpPr>
          <p:nvPr>
            <p:ph idx="1"/>
          </p:nvPr>
        </p:nvSpPr>
        <p:spPr>
          <a:xfrm>
            <a:off x="500034" y="1571612"/>
            <a:ext cx="8229600" cy="4525963"/>
          </a:xfrm>
        </p:spPr>
        <p:txBody>
          <a:bodyPr/>
          <a:lstStyle/>
          <a:p>
            <a:pPr algn="just">
              <a:spcBef>
                <a:spcPct val="20000"/>
              </a:spcBef>
              <a:buFontTx/>
              <a:buChar char="•"/>
            </a:pPr>
            <a:r>
              <a:rPr lang="el-GR" dirty="0" smtClean="0">
                <a:effectLst/>
                <a:latin typeface="+mj-lt"/>
              </a:rPr>
              <a:t>Να παρουσιάσει την </a:t>
            </a:r>
            <a:r>
              <a:rPr lang="el-GR" dirty="0" smtClean="0">
                <a:latin typeface="+mj-lt"/>
              </a:rPr>
              <a:t>δισχιδή ράχη και την κυστική </a:t>
            </a:r>
            <a:r>
              <a:rPr lang="el-GR" dirty="0" err="1" smtClean="0">
                <a:latin typeface="+mj-lt"/>
              </a:rPr>
              <a:t>ίνωση</a:t>
            </a:r>
            <a:r>
              <a:rPr lang="el-GR" dirty="0" smtClean="0">
                <a:latin typeface="+mj-lt"/>
              </a:rPr>
              <a:t>.</a:t>
            </a:r>
            <a:endParaRPr lang="el-GR" dirty="0">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323850" y="692150"/>
            <a:ext cx="8229600" cy="1143000"/>
          </a:xfrm>
          <a:prstGeom prst="rect">
            <a:avLst/>
          </a:prstGeom>
          <a:noFill/>
          <a:ln w="9525">
            <a:noFill/>
            <a:miter lim="800000"/>
            <a:headEnd/>
            <a:tailEnd/>
          </a:ln>
          <a:effectLst/>
        </p:spPr>
        <p:txBody>
          <a:bodyPr anchor="ctr"/>
          <a:lstStyle/>
          <a:p>
            <a:pPr algn="ctr"/>
            <a:r>
              <a:rPr lang="el-GR" sz="4400" b="1" dirty="0">
                <a:latin typeface="+mj-lt"/>
              </a:rPr>
              <a:t>Βιβλιογραφία</a:t>
            </a:r>
          </a:p>
        </p:txBody>
      </p:sp>
      <p:sp>
        <p:nvSpPr>
          <p:cNvPr id="31749" name="Rectangle 5"/>
          <p:cNvSpPr>
            <a:spLocks noChangeArrowheads="1"/>
          </p:cNvSpPr>
          <p:nvPr/>
        </p:nvSpPr>
        <p:spPr bwMode="auto">
          <a:xfrm>
            <a:off x="900113" y="1989138"/>
            <a:ext cx="6985000" cy="3662362"/>
          </a:xfrm>
          <a:prstGeom prst="rect">
            <a:avLst/>
          </a:prstGeom>
          <a:noFill/>
          <a:ln w="9525">
            <a:noFill/>
            <a:miter lim="800000"/>
            <a:headEnd/>
            <a:tailEnd/>
          </a:ln>
          <a:effectLst/>
        </p:spPr>
        <p:txBody>
          <a:bodyPr/>
          <a:lstStyle/>
          <a:p>
            <a:pPr marL="342900" indent="-342900" algn="just">
              <a:spcBef>
                <a:spcPct val="20000"/>
              </a:spcBef>
              <a:buFontTx/>
              <a:buChar char="•"/>
            </a:pPr>
            <a:r>
              <a:rPr lang="el-GR" sz="2800" dirty="0" err="1">
                <a:latin typeface="+mj-lt"/>
              </a:rPr>
              <a:t>Κοκαρίδας</a:t>
            </a:r>
            <a:r>
              <a:rPr lang="el-GR" sz="2800" dirty="0">
                <a:latin typeface="+mj-lt"/>
              </a:rPr>
              <a:t>, Δ. (2010). </a:t>
            </a:r>
            <a:r>
              <a:rPr lang="el-GR" sz="2800" i="1" dirty="0">
                <a:latin typeface="+mj-lt"/>
              </a:rPr>
              <a:t>Άσκηση και αναπηρία: εξατομίκευση, προσαρμογές και προοπτικές ένταξης.</a:t>
            </a:r>
            <a:r>
              <a:rPr lang="el-GR" sz="2800" dirty="0">
                <a:latin typeface="+mj-lt"/>
              </a:rPr>
              <a:t> Θεσσαλονίκη: Εκδόσεις Χριστοδουλίδη. </a:t>
            </a:r>
          </a:p>
          <a:p>
            <a:pPr marL="342900" indent="-342900" algn="just">
              <a:spcBef>
                <a:spcPct val="20000"/>
              </a:spcBef>
              <a:buFontTx/>
              <a:buChar char="•"/>
            </a:pPr>
            <a:r>
              <a:rPr lang="en-GB" sz="2800" dirty="0">
                <a:latin typeface="+mj-lt"/>
              </a:rPr>
              <a:t>Webb A</a:t>
            </a:r>
            <a:r>
              <a:rPr lang="el-GR" sz="2800" dirty="0">
                <a:latin typeface="+mj-lt"/>
              </a:rPr>
              <a:t>. </a:t>
            </a:r>
            <a:r>
              <a:rPr lang="en-GB" sz="2800" dirty="0">
                <a:latin typeface="+mj-lt"/>
              </a:rPr>
              <a:t>K</a:t>
            </a:r>
            <a:r>
              <a:rPr lang="el-GR" sz="2800" dirty="0">
                <a:latin typeface="+mj-lt"/>
              </a:rPr>
              <a:t>., </a:t>
            </a:r>
            <a:r>
              <a:rPr lang="en-GB" sz="2800" dirty="0">
                <a:latin typeface="+mj-lt"/>
              </a:rPr>
              <a:t>Dodd</a:t>
            </a:r>
            <a:r>
              <a:rPr lang="el-GR" sz="2800" dirty="0">
                <a:latin typeface="+mj-lt"/>
              </a:rPr>
              <a:t>, </a:t>
            </a:r>
            <a:r>
              <a:rPr lang="en-GB" sz="2800" dirty="0">
                <a:latin typeface="+mj-lt"/>
              </a:rPr>
              <a:t>M</a:t>
            </a:r>
            <a:r>
              <a:rPr lang="el-GR" sz="2800" dirty="0">
                <a:latin typeface="+mj-lt"/>
              </a:rPr>
              <a:t>. </a:t>
            </a:r>
            <a:r>
              <a:rPr lang="en-GB" sz="2800" dirty="0">
                <a:latin typeface="+mj-lt"/>
              </a:rPr>
              <a:t>E</a:t>
            </a:r>
            <a:r>
              <a:rPr lang="el-GR" sz="2800" dirty="0">
                <a:latin typeface="+mj-lt"/>
              </a:rPr>
              <a:t>., &amp; </a:t>
            </a:r>
            <a:r>
              <a:rPr lang="en-GB" sz="2800" dirty="0">
                <a:latin typeface="+mj-lt"/>
              </a:rPr>
              <a:t>Moorcroft</a:t>
            </a:r>
            <a:r>
              <a:rPr lang="el-GR" sz="2800" dirty="0">
                <a:latin typeface="+mj-lt"/>
              </a:rPr>
              <a:t>, </a:t>
            </a:r>
            <a:r>
              <a:rPr lang="en-GB" sz="2800" dirty="0">
                <a:latin typeface="+mj-lt"/>
              </a:rPr>
              <a:t>J</a:t>
            </a:r>
            <a:r>
              <a:rPr lang="el-GR" sz="2800" dirty="0">
                <a:latin typeface="+mj-lt"/>
              </a:rPr>
              <a:t>. (1995). </a:t>
            </a:r>
            <a:r>
              <a:rPr lang="en-GB" sz="2800" dirty="0">
                <a:latin typeface="+mj-lt"/>
              </a:rPr>
              <a:t>Exercise and cystic fibrosis. </a:t>
            </a:r>
            <a:r>
              <a:rPr lang="en-GB" sz="2800" i="1" dirty="0">
                <a:latin typeface="+mj-lt"/>
              </a:rPr>
              <a:t>Journal of the Royal Society of Medicine, 88</a:t>
            </a:r>
            <a:r>
              <a:rPr lang="en-GB" sz="2800" dirty="0">
                <a:latin typeface="+mj-lt"/>
              </a:rPr>
              <a:t> (25), 30-36.</a:t>
            </a:r>
            <a:r>
              <a:rPr lang="el-GR" sz="2800" dirty="0">
                <a:latin typeface="+mj-lt"/>
              </a:rPr>
              <a:t> </a:t>
            </a:r>
            <a:endParaRPr lang="en-US" sz="2800"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j-lt"/>
              </a:rPr>
              <a:t>Τέλος Ενότητας</a:t>
            </a:r>
            <a:endParaRPr lang="el-GR" dirty="0">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Περιεχόμενα ενότητας</a:t>
            </a:r>
            <a:endParaRPr lang="el-GR" dirty="0">
              <a:effectLst/>
              <a:latin typeface="+mj-lt"/>
            </a:endParaRPr>
          </a:p>
        </p:txBody>
      </p:sp>
      <p:sp>
        <p:nvSpPr>
          <p:cNvPr id="3" name="Content Placeholder 2"/>
          <p:cNvSpPr>
            <a:spLocks noGrp="1"/>
          </p:cNvSpPr>
          <p:nvPr>
            <p:ph idx="1"/>
          </p:nvPr>
        </p:nvSpPr>
        <p:spPr>
          <a:xfrm>
            <a:off x="457200" y="1600200"/>
            <a:ext cx="7829576" cy="4525963"/>
          </a:xfrm>
        </p:spPr>
        <p:txBody>
          <a:bodyPr>
            <a:normAutofit/>
          </a:bodyPr>
          <a:lstStyle/>
          <a:p>
            <a:pPr algn="just"/>
            <a:r>
              <a:rPr lang="el-GR" sz="2800" dirty="0" smtClean="0">
                <a:latin typeface="+mj-lt"/>
              </a:rPr>
              <a:t>Δισχιδής </a:t>
            </a:r>
            <a:r>
              <a:rPr lang="el-GR" sz="2800" dirty="0" smtClean="0">
                <a:latin typeface="+mj-lt"/>
              </a:rPr>
              <a:t>ράχη, είδη (τυφλή  δισχιδής ράχη, </a:t>
            </a:r>
            <a:r>
              <a:rPr lang="el-GR" sz="2800" dirty="0" err="1" smtClean="0">
                <a:latin typeface="+mj-lt"/>
              </a:rPr>
              <a:t>μηνιγγοκήλη</a:t>
            </a:r>
            <a:r>
              <a:rPr lang="el-GR" sz="2800" dirty="0" smtClean="0">
                <a:latin typeface="+mj-lt"/>
              </a:rPr>
              <a:t>, </a:t>
            </a:r>
            <a:r>
              <a:rPr lang="el-GR" sz="2800" dirty="0" err="1" smtClean="0">
                <a:latin typeface="+mj-lt"/>
              </a:rPr>
              <a:t>μηνιγγομυελοκήλη</a:t>
            </a:r>
            <a:r>
              <a:rPr lang="el-GR" sz="2800" dirty="0" smtClean="0">
                <a:latin typeface="+mj-lt"/>
              </a:rPr>
              <a:t>), επιπτώσεις, στόχοι φυσικής αγωγής. </a:t>
            </a:r>
            <a:endParaRPr lang="el-GR" sz="2800" dirty="0" smtClean="0">
              <a:latin typeface="+mj-lt"/>
            </a:endParaRPr>
          </a:p>
          <a:p>
            <a:pPr algn="just"/>
            <a:r>
              <a:rPr lang="el-GR" sz="2800" dirty="0" smtClean="0">
                <a:latin typeface="+mj-lt"/>
              </a:rPr>
              <a:t>Κυστική </a:t>
            </a:r>
            <a:r>
              <a:rPr lang="el-GR" sz="2800" dirty="0" err="1" smtClean="0">
                <a:latin typeface="+mj-lt"/>
              </a:rPr>
              <a:t>Ίνωση</a:t>
            </a:r>
            <a:r>
              <a:rPr lang="el-GR" sz="2800" dirty="0" smtClean="0">
                <a:latin typeface="+mj-lt"/>
              </a:rPr>
              <a:t>, αίτια, επιπτώσεις, συμπτώματα, </a:t>
            </a:r>
            <a:r>
              <a:rPr lang="el-GR" sz="2800" dirty="0" smtClean="0">
                <a:latin typeface="+mj-lt"/>
              </a:rPr>
              <a:t>βαρύτητα </a:t>
            </a:r>
            <a:r>
              <a:rPr lang="el-GR" sz="2800" dirty="0" smtClean="0">
                <a:latin typeface="+mj-lt"/>
              </a:rPr>
              <a:t>της νόσου, θεραπευτική αντιμετώπιση και προσαρμογές άσκησης.</a:t>
            </a:r>
            <a:endParaRPr lang="el-GR" sz="2800" dirty="0" smtClean="0">
              <a:latin typeface="+mj-lt"/>
            </a:endParaRPr>
          </a:p>
          <a:p>
            <a:pPr algn="just">
              <a:buNone/>
            </a:pPr>
            <a:endParaRPr lang="el-GR" sz="2800" dirty="0">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l-GR">
                <a:latin typeface="+mj-lt"/>
              </a:rPr>
              <a:t>Δισχιδής Ράχη</a:t>
            </a:r>
          </a:p>
        </p:txBody>
      </p:sp>
      <p:sp>
        <p:nvSpPr>
          <p:cNvPr id="98307" name="Rectangle 3"/>
          <p:cNvSpPr>
            <a:spLocks noGrp="1" noChangeArrowheads="1"/>
          </p:cNvSpPr>
          <p:nvPr>
            <p:ph type="body" idx="1"/>
          </p:nvPr>
        </p:nvSpPr>
        <p:spPr/>
        <p:txBody>
          <a:bodyPr/>
          <a:lstStyle/>
          <a:p>
            <a:pPr algn="just"/>
            <a:r>
              <a:rPr lang="el-GR">
                <a:latin typeface="+mj-lt"/>
              </a:rPr>
              <a:t>Συγγενής ανωμαλία  κατά την οποία η σύγκλειση των οστών της σπονδυλικής στήλης δεν καλύπτει πλήρως το νευρικό σωλήνα, με αποτέλεσμα τμήματα του νωτιαίου μυελού να είναι εκτεθειμένα στο κάτω μέρος της οσφυϊκής ζώνης.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l-GR">
                <a:latin typeface="+mj-lt"/>
              </a:rPr>
              <a:t>Αιτιολογία</a:t>
            </a:r>
          </a:p>
        </p:txBody>
      </p:sp>
      <p:sp>
        <p:nvSpPr>
          <p:cNvPr id="99331" name="Rectangle 3"/>
          <p:cNvSpPr>
            <a:spLocks noGrp="1" noChangeArrowheads="1"/>
          </p:cNvSpPr>
          <p:nvPr>
            <p:ph type="body" idx="1"/>
          </p:nvPr>
        </p:nvSpPr>
        <p:spPr/>
        <p:txBody>
          <a:bodyPr/>
          <a:lstStyle/>
          <a:p>
            <a:pPr algn="just">
              <a:lnSpc>
                <a:spcPct val="90000"/>
              </a:lnSpc>
            </a:pPr>
            <a:r>
              <a:rPr lang="el-GR" sz="2800">
                <a:latin typeface="+mj-lt"/>
              </a:rPr>
              <a:t>Άγνωστη, με 95% των περιπτώσεων να εμφανίζονται σε γυναίκες χωρίς προηγούμενο προσωπικό ή οικογενειακό ιστορικό παρόμοιων διαταραχών του νευρικού σωλήνα. </a:t>
            </a:r>
          </a:p>
          <a:p>
            <a:pPr algn="just">
              <a:lnSpc>
                <a:spcPct val="90000"/>
              </a:lnSpc>
            </a:pPr>
            <a:r>
              <a:rPr lang="el-GR" sz="2800">
                <a:latin typeface="+mj-lt"/>
              </a:rPr>
              <a:t>Η πιθανότητα εμφάνισης αυξάνει κατά 20 φορές σε περίπτωση προηγούμενης γέννησης παιδιού με δισχιδή ράχη. </a:t>
            </a:r>
          </a:p>
          <a:p>
            <a:pPr algn="just">
              <a:lnSpc>
                <a:spcPct val="90000"/>
              </a:lnSpc>
            </a:pPr>
            <a:r>
              <a:rPr lang="el-GR" sz="2800">
                <a:latin typeface="+mj-lt"/>
              </a:rPr>
              <a:t>Η μη επαρκής λήψη φολικού οξέος κατά την εγκυμοσύνη της μητέρας ενοχοποιείται επίσης ως πιθανός παράγοντας.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l-GR">
                <a:latin typeface="+mj-lt"/>
              </a:rPr>
              <a:t>Είδη Δισχιδούς Ράχης</a:t>
            </a:r>
          </a:p>
        </p:txBody>
      </p:sp>
      <p:sp>
        <p:nvSpPr>
          <p:cNvPr id="100355" name="Rectangle 3"/>
          <p:cNvSpPr>
            <a:spLocks noGrp="1" noChangeArrowheads="1"/>
          </p:cNvSpPr>
          <p:nvPr>
            <p:ph type="body" idx="1"/>
          </p:nvPr>
        </p:nvSpPr>
        <p:spPr/>
        <p:txBody>
          <a:bodyPr/>
          <a:lstStyle/>
          <a:p>
            <a:pPr algn="just"/>
            <a:r>
              <a:rPr lang="el-GR" sz="2800" dirty="0">
                <a:latin typeface="+mj-lt"/>
              </a:rPr>
              <a:t>Υπάρχουν τρία είδη δισχιδούς ράχης, ανάλογα με το εάν και σε ποιο ποσοστό προβάλλεται νευρικός ιστός από το άνοιγμα της σπονδυλικής στήλης. Τα είδη αυτά είναι:</a:t>
            </a:r>
          </a:p>
          <a:p>
            <a:pPr lvl="1" algn="just"/>
            <a:r>
              <a:rPr lang="el-GR" dirty="0">
                <a:latin typeface="+mj-lt"/>
              </a:rPr>
              <a:t>Τυφλή  δισχιδής ράχη.</a:t>
            </a:r>
          </a:p>
          <a:p>
            <a:pPr lvl="1" algn="just"/>
            <a:r>
              <a:rPr lang="el-GR" dirty="0" err="1">
                <a:latin typeface="+mj-lt"/>
              </a:rPr>
              <a:t>Μηνιγγοκήλη</a:t>
            </a:r>
            <a:r>
              <a:rPr lang="el-GR" dirty="0">
                <a:latin typeface="+mj-lt"/>
              </a:rPr>
              <a:t>.</a:t>
            </a:r>
          </a:p>
          <a:p>
            <a:pPr lvl="1" algn="just"/>
            <a:r>
              <a:rPr lang="el-GR" dirty="0" err="1">
                <a:latin typeface="+mj-lt"/>
              </a:rPr>
              <a:t>Μηνιγγομυελοκήλη</a:t>
            </a:r>
            <a:r>
              <a:rPr lang="el-GR" dirty="0">
                <a:latin typeface="+mj-l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l-GR" sz="4000">
                <a:latin typeface="+mj-lt"/>
              </a:rPr>
              <a:t>Τυφλή  Δισχιδής Ράχη</a:t>
            </a:r>
          </a:p>
        </p:txBody>
      </p:sp>
      <p:sp>
        <p:nvSpPr>
          <p:cNvPr id="101379" name="Rectangle 3"/>
          <p:cNvSpPr>
            <a:spLocks noGrp="1" noChangeArrowheads="1"/>
          </p:cNvSpPr>
          <p:nvPr>
            <p:ph type="body" idx="1"/>
          </p:nvPr>
        </p:nvSpPr>
        <p:spPr/>
        <p:txBody>
          <a:bodyPr/>
          <a:lstStyle/>
          <a:p>
            <a:pPr algn="just">
              <a:lnSpc>
                <a:spcPct val="90000"/>
              </a:lnSpc>
            </a:pPr>
            <a:r>
              <a:rPr lang="el-GR" sz="2400">
                <a:latin typeface="+mj-lt"/>
              </a:rPr>
              <a:t>Προκαλείται από έλλειμμα σύγκλεισης των οπισθίων σπονδυλικών τόξων που δε συνοδεύεται από προβολή νευρικού ιστού. </a:t>
            </a:r>
          </a:p>
          <a:p>
            <a:pPr algn="just">
              <a:lnSpc>
                <a:spcPct val="90000"/>
              </a:lnSpc>
            </a:pPr>
            <a:r>
              <a:rPr lang="el-GR" sz="2400">
                <a:latin typeface="+mj-lt"/>
              </a:rPr>
              <a:t>Στην τυφλή δισχιδή ράχη δεν υπάρχει άνοιγμα σπονδυλικής στήλης αλλά μπορεί εξωτερικά στο σημείο της βλάβης να παρατηρηθεί ένα μικρό κενό (λακκάκι) που μπορεί να καλύπτεται από μικρό τρίχωμα ή δερματικά στίγματα. </a:t>
            </a:r>
          </a:p>
          <a:p>
            <a:pPr algn="just">
              <a:lnSpc>
                <a:spcPct val="90000"/>
              </a:lnSpc>
            </a:pPr>
            <a:r>
              <a:rPr lang="el-GR" sz="2400">
                <a:latin typeface="+mj-lt"/>
              </a:rPr>
              <a:t>Συνήθως δεν παρατηρούνται επιπλοκές στην κίνηση, την αίσθηση και την ενούρηση του ατόμου  ή εάν υπάρχουν αυτές είναι ελαφρές, ενώ τυχόν νευρολογικοί περιορισμοί γίνονται περισσότερο εμφανείς στην μεγαλύτερη παιδική ηλικία ή την ενήλικη ζωή.</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1891</Words>
  <Application>Microsoft Office PowerPoint</Application>
  <PresentationFormat>Προβολή στην οθόνη (4:3)</PresentationFormat>
  <Paragraphs>192</Paragraphs>
  <Slides>41</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Δισχιδής Ράχη</vt:lpstr>
      <vt:lpstr>Αιτιολογία</vt:lpstr>
      <vt:lpstr>Είδη Δισχιδούς Ράχης</vt:lpstr>
      <vt:lpstr>Τυφλή  Δισχιδής Ράχη</vt:lpstr>
      <vt:lpstr>Μηνιγγοκήλη</vt:lpstr>
      <vt:lpstr>Μηνιγγομυελοκήλη</vt:lpstr>
      <vt:lpstr>Επιπτώσεις Μηνιγγομυελοκήλης</vt:lpstr>
      <vt:lpstr>Επιπτώσεις Μηνιγγομυελοκήλης</vt:lpstr>
      <vt:lpstr>Επιπτώσεις Μηνιγγομυελοκήλης</vt:lpstr>
      <vt:lpstr>Σημασία Φυσικής Αγωγής</vt:lpstr>
      <vt:lpstr>Στόχοι Προγράμματος Άσκησης</vt:lpstr>
      <vt:lpstr>Στόχοι Προγράμματος Άσκησης</vt:lpstr>
      <vt:lpstr>Στόχοι Προγράμματος Άσκησης</vt:lpstr>
      <vt:lpstr>Στόχοι Προγράμματος Άσκησης</vt:lpstr>
      <vt:lpstr>Στόχοι Προγράμματος Άσκησης</vt:lpstr>
      <vt:lpstr>Στόχοι Προγράμματος Άσκησης</vt:lpstr>
      <vt:lpstr>Στόχοι Προγράμματος Άσκησης</vt:lpstr>
      <vt:lpstr>Στόχοι Προγράμματος Άσκησης</vt:lpstr>
      <vt:lpstr>Ορισμός</vt:lpstr>
      <vt:lpstr>Αίτια</vt:lpstr>
      <vt:lpstr>Επιπτώσεις</vt:lpstr>
      <vt:lpstr>Επιπτώσεις</vt:lpstr>
      <vt:lpstr>Συμπτώματα</vt:lpstr>
      <vt:lpstr>Θεραπευτική Αντιμετώπιση</vt:lpstr>
      <vt:lpstr>Προσδόκιμο όριο ζωής  και βαρύτητα νόσου</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Προσαρμογές Άσκησης</vt:lpstr>
      <vt:lpstr>Διαφάνεια 40</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190</cp:revision>
  <dcterms:created xsi:type="dcterms:W3CDTF">2012-09-06T09:03:05Z</dcterms:created>
  <dcterms:modified xsi:type="dcterms:W3CDTF">2015-07-26T21:09:41Z</dcterms:modified>
</cp:coreProperties>
</file>