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415" r:id="rId9"/>
    <p:sldId id="416" r:id="rId10"/>
    <p:sldId id="441" r:id="rId11"/>
    <p:sldId id="443" r:id="rId12"/>
    <p:sldId id="444" r:id="rId13"/>
    <p:sldId id="418" r:id="rId14"/>
    <p:sldId id="419" r:id="rId15"/>
    <p:sldId id="420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280" r:id="rId29"/>
  </p:sldIdLst>
  <p:sldSz cx="9144000" cy="6858000" type="screen4x3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88172" autoAdjust="0"/>
  </p:normalViewPr>
  <p:slideViewPr>
    <p:cSldViewPr>
      <p:cViewPr>
        <p:scale>
          <a:sx n="66" d="100"/>
          <a:sy n="66" d="100"/>
        </p:scale>
        <p:origin x="-1266" y="-174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21/8/2015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b="1" dirty="0" smtClean="0"/>
              <a:t>:</a:t>
            </a:r>
            <a:r>
              <a:rPr lang="en-US" sz="2600" dirty="0" smtClean="0"/>
              <a:t> M</a:t>
            </a:r>
            <a:r>
              <a:rPr lang="el-GR" sz="2600" dirty="0" err="1" smtClean="0"/>
              <a:t>υϊκή</a:t>
            </a:r>
            <a:r>
              <a:rPr lang="el-GR" sz="2600" dirty="0" smtClean="0"/>
              <a:t> ενδυνάμωση </a:t>
            </a:r>
            <a:r>
              <a:rPr lang="el-GR" sz="2600" dirty="0" smtClean="0"/>
              <a:t>κορμού &amp; άνω άκρων</a:t>
            </a:r>
            <a:endParaRPr lang="el-GR" sz="2600" dirty="0" smtClean="0"/>
          </a:p>
          <a:p>
            <a:endParaRPr lang="en-US" sz="28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Έγερση από καρέκλα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του ώμου και του χεριού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Στήθος (μείζων θωρακικός)</a:t>
            </a:r>
          </a:p>
          <a:p>
            <a:pPr marL="536575" indent="0"/>
            <a:r>
              <a:rPr lang="el-GR" dirty="0" smtClean="0"/>
              <a:t> Ώμοι (δελτοειδής)</a:t>
            </a:r>
          </a:p>
          <a:p>
            <a:pPr marL="536575" indent="0"/>
            <a:r>
              <a:rPr lang="el-GR" dirty="0" smtClean="0"/>
              <a:t> Πρόσθιο τμήμα βραχίονα (δικέφαλος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Χέρια στα μπράτσα της καρέκλας.</a:t>
            </a:r>
          </a:p>
          <a:p>
            <a:pPr marL="536575" indent="0"/>
            <a:r>
              <a:rPr lang="el-GR" dirty="0" smtClean="0"/>
              <a:t> Πιέζω αργά, τέντωμα χεριών, άρση γλουτών</a:t>
            </a:r>
          </a:p>
          <a:p>
            <a:pPr marL="536575" indent="0"/>
            <a:r>
              <a:rPr lang="el-GR" dirty="0" smtClean="0"/>
              <a:t> Μένω για 3 </a:t>
            </a:r>
            <a:r>
              <a:rPr lang="el-GR" dirty="0" err="1" smtClean="0"/>
              <a:t>sec</a:t>
            </a:r>
            <a:r>
              <a:rPr lang="el-GR" dirty="0" smtClean="0"/>
              <a:t>. Χαλαρώνω και επανέρχομαι στην αρχική θέση</a:t>
            </a:r>
          </a:p>
          <a:p>
            <a:pPr marL="536575" indent="0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021288"/>
            <a:ext cx="20162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Επανάληψη 5 φορές</a:t>
            </a: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Πιέσεις μπάλας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του πήχη και της παλάμης</a:t>
            </a:r>
          </a:p>
          <a:p>
            <a:pPr marL="536575" indent="0"/>
            <a:r>
              <a:rPr lang="el-GR" dirty="0" smtClean="0"/>
              <a:t> Βελτίωση της δύναμης </a:t>
            </a:r>
            <a:r>
              <a:rPr lang="el-GR" dirty="0" smtClean="0"/>
              <a:t>λαβής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Παλάμη, πήχης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Μία μπάλα σε κάθε χέρι.</a:t>
            </a:r>
          </a:p>
          <a:p>
            <a:pPr marL="536575" indent="0"/>
            <a:r>
              <a:rPr lang="el-GR" dirty="0" smtClean="0"/>
              <a:t> Σφίξτε αργά τις μπάλες. </a:t>
            </a:r>
            <a:r>
              <a:rPr lang="el-GR" dirty="0" smtClean="0"/>
              <a:t>Χαλαρώστε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Συμπληρωματικές </a:t>
            </a:r>
            <a:r>
              <a:rPr lang="el-GR" b="1" dirty="0" smtClean="0"/>
              <a:t>πληροφορίες </a:t>
            </a:r>
            <a:endParaRPr lang="el-GR" dirty="0" smtClean="0"/>
          </a:p>
          <a:p>
            <a:pPr marL="536575" indent="0"/>
            <a:r>
              <a:rPr lang="el-GR" dirty="0" smtClean="0"/>
              <a:t> Δεν </a:t>
            </a:r>
            <a:r>
              <a:rPr lang="el-GR" dirty="0" smtClean="0"/>
              <a:t>συνιστάται για τα άτομα με ρευματοειδή αρθρίτιδα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021288"/>
            <a:ext cx="20162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Επανάληψη 5 φορές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653136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Επανάληψη </a:t>
            </a:r>
            <a:r>
              <a:rPr lang="el-GR" dirty="0" smtClean="0"/>
              <a:t>20 </a:t>
            </a:r>
            <a:r>
              <a:rPr lang="el-GR" dirty="0" smtClean="0"/>
              <a:t>φορές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652120" y="4509120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Πλαϊνές πιέσεις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 Ενδυνάμωση του στήθους και των ώμων με σκοπό της βελτίωση της απόδοσης σε καθημερινές δραστηριότητες (οδήγηση, κηπουρική, οικιακές εργασίες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Στήθος (μείζων θωρακικός)</a:t>
            </a:r>
          </a:p>
          <a:p>
            <a:pPr marL="536575" indent="0"/>
            <a:r>
              <a:rPr lang="el-GR" dirty="0" smtClean="0"/>
              <a:t> Ώμοι (δελτοειδής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Κρατήστε τη μπάλα με τα δύο χέρια μπροστά στο στήθος.</a:t>
            </a:r>
          </a:p>
          <a:p>
            <a:pPr marL="536575" indent="0"/>
            <a:r>
              <a:rPr lang="el-GR" dirty="0" smtClean="0"/>
              <a:t> Πιέστε τα δύο χέρια ταυτόχρονα (για 3 </a:t>
            </a:r>
            <a:r>
              <a:rPr lang="el-GR" dirty="0" err="1" smtClean="0"/>
              <a:t>sec</a:t>
            </a:r>
            <a:r>
              <a:rPr lang="el-GR" dirty="0" smtClean="0"/>
              <a:t>). </a:t>
            </a:r>
            <a:r>
              <a:rPr lang="el-GR" dirty="0" smtClean="0"/>
              <a:t>Χαλαρώστε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021288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Επανάληψη </a:t>
            </a:r>
            <a:r>
              <a:rPr lang="el-GR" dirty="0" smtClean="0"/>
              <a:t>10 </a:t>
            </a:r>
            <a:r>
              <a:rPr lang="el-GR" dirty="0" smtClean="0"/>
              <a:t>φορές</a:t>
            </a: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Περιστροφές και πιέσεις </a:t>
            </a:r>
            <a:r>
              <a:rPr lang="el-GR" dirty="0" smtClean="0"/>
              <a:t>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του στήθους και των ώμων με σκοπό της βελτίωση της απόδοσης κατά την άρση και μεταφορά αντικειμένων. </a:t>
            </a:r>
          </a:p>
          <a:p>
            <a:pPr marL="536575" indent="0"/>
            <a:r>
              <a:rPr lang="el-GR" dirty="0" smtClean="0"/>
              <a:t> Βελτίωση του συντονισμού των χεριών</a:t>
            </a:r>
            <a:r>
              <a:rPr lang="el-GR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Στήθος (μείζων θωρακικός)</a:t>
            </a:r>
          </a:p>
          <a:p>
            <a:pPr marL="536575" indent="0"/>
            <a:r>
              <a:rPr lang="el-GR" dirty="0" smtClean="0"/>
              <a:t> Ώμοι (δελτοειδής)</a:t>
            </a:r>
          </a:p>
          <a:p>
            <a:pPr marL="536575" indent="0"/>
            <a:r>
              <a:rPr lang="el-GR" dirty="0" smtClean="0"/>
              <a:t> Πρόσθιο τμήμα του βραχίονα (δικέφαλος)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Περιστροφές και πιέσεις </a:t>
            </a:r>
            <a:r>
              <a:rPr lang="el-GR" dirty="0" smtClean="0"/>
              <a:t>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i="1" u="sng" dirty="0" smtClean="0"/>
              <a:t>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</a:t>
            </a:r>
            <a:r>
              <a:rPr lang="el-GR" dirty="0" smtClean="0"/>
              <a:t>Κρατήστε τη μπάλα με τα δύο χέρια μπροστά στο στήθος.</a:t>
            </a:r>
          </a:p>
          <a:p>
            <a:pPr marL="536575" indent="0"/>
            <a:r>
              <a:rPr lang="el-GR" dirty="0" smtClean="0"/>
              <a:t>  Στριφογυρίστε τη μπάλα 8 φορές. Στοπ. </a:t>
            </a:r>
          </a:p>
          <a:p>
            <a:pPr marL="536575" indent="0"/>
            <a:r>
              <a:rPr lang="el-GR" dirty="0" smtClean="0"/>
              <a:t> Πιέστε τη μπάλα ανάμεσα στα χέρια σας (για 3 </a:t>
            </a:r>
            <a:r>
              <a:rPr lang="el-GR" dirty="0" err="1" smtClean="0"/>
              <a:t>sec</a:t>
            </a:r>
            <a:r>
              <a:rPr lang="el-GR" dirty="0" smtClean="0"/>
              <a:t>). Χαλαρώστε. Πάμε πάλι το ίδιο</a:t>
            </a:r>
            <a:r>
              <a:rPr lang="el-GR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Ιδέες για διασκέδαση</a:t>
            </a:r>
          </a:p>
          <a:p>
            <a:pPr marL="536575" indent="0"/>
            <a:r>
              <a:rPr lang="el-GR" dirty="0" smtClean="0"/>
              <a:t> Προσποιηθείτε </a:t>
            </a:r>
            <a:r>
              <a:rPr lang="el-GR" dirty="0" smtClean="0"/>
              <a:t>ότι ζυμώνετε ψωμί, ότι πλάθετε ένα μεγάλο κουλούρι.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Πέσεις άνω και κάτω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του στήθους, των χεριών και της πλάτης  με σκοπό της βελτίωση της απόδοσης σε καθημερινές </a:t>
            </a:r>
            <a:r>
              <a:rPr lang="el-GR" dirty="0" err="1" smtClean="0"/>
              <a:t>δραστη</a:t>
            </a:r>
            <a:r>
              <a:rPr lang="el-GR" dirty="0" smtClean="0"/>
              <a:t>- </a:t>
            </a:r>
            <a:r>
              <a:rPr lang="el-GR" dirty="0" err="1" smtClean="0"/>
              <a:t>ριότητες</a:t>
            </a:r>
            <a:r>
              <a:rPr lang="el-GR" dirty="0" smtClean="0"/>
              <a:t> (μεταφορά αντικειμένων, μαγείρεμα, κηπουρική).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Στήθος (μείζων θωρακικός)</a:t>
            </a:r>
          </a:p>
          <a:p>
            <a:pPr marL="536575" indent="0"/>
            <a:r>
              <a:rPr lang="el-GR" dirty="0" smtClean="0"/>
              <a:t> Άνω τμήμα της πλάτης (τραπεζοειδής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</a:t>
            </a:r>
            <a:r>
              <a:rPr lang="el-GR" dirty="0" smtClean="0"/>
              <a:t>Κρατήστε τη μπάλα μπροστά σας, με τα δύο χέρια.</a:t>
            </a:r>
          </a:p>
          <a:p>
            <a:pPr marL="812800" indent="-276225"/>
            <a:r>
              <a:rPr lang="el-GR" dirty="0" smtClean="0"/>
              <a:t>Το ένα χέρι πάνω και το άλλο κάτω.</a:t>
            </a:r>
          </a:p>
          <a:p>
            <a:pPr marL="812800" indent="-276225"/>
            <a:r>
              <a:rPr lang="el-GR" dirty="0" smtClean="0"/>
              <a:t> Πιέστε τα δύο χέρια ταυτόχρονα (για 3 </a:t>
            </a:r>
            <a:r>
              <a:rPr lang="el-GR" dirty="0" err="1" smtClean="0"/>
              <a:t>sec</a:t>
            </a:r>
            <a:r>
              <a:rPr lang="el-GR" dirty="0" smtClean="0"/>
              <a:t>). Χαλαρώστε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6093296"/>
            <a:ext cx="38164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Επανάληψη 8 φορές και αλλάζω χέρια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Πιέσεις ώμων</a:t>
            </a:r>
            <a:r>
              <a:rPr lang="el-GR" dirty="0" smtClean="0"/>
              <a:t> </a:t>
            </a:r>
            <a:r>
              <a:rPr lang="el-GR" dirty="0" smtClean="0"/>
              <a:t>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των ώμων και της πλάτης έτσι ώστε να είναι πιο εύκολη η άρση από την καθιστή θέση, π.χ. από καρέκλα ή κρεβάτι.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Ώμοι (δελτοειδής)</a:t>
            </a:r>
          </a:p>
          <a:p>
            <a:pPr marL="536575" indent="0"/>
            <a:r>
              <a:rPr lang="el-GR" dirty="0" smtClean="0"/>
              <a:t> Άνω τμήμα της πλάτης (τραπεζοειδής)</a:t>
            </a:r>
          </a:p>
          <a:p>
            <a:pPr marL="536575" indent="0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Πιέσεις ώμων</a:t>
            </a:r>
            <a:r>
              <a:rPr lang="el-GR" dirty="0" smtClean="0"/>
              <a:t> </a:t>
            </a:r>
            <a:r>
              <a:rPr lang="el-GR" dirty="0" smtClean="0"/>
              <a:t>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i="1" u="sng" dirty="0" smtClean="0"/>
              <a:t>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</a:t>
            </a:r>
            <a:r>
              <a:rPr lang="el-GR" dirty="0" smtClean="0"/>
              <a:t>Χέρια στα γόνατα με τις παλάμες προς τα κάτω.</a:t>
            </a:r>
          </a:p>
          <a:p>
            <a:pPr marL="536575" indent="0"/>
            <a:r>
              <a:rPr lang="el-GR" dirty="0" smtClean="0"/>
              <a:t> Σηκώστε το δεξί χέρι στο ύψος του ώμου – παλάμες κάτω. </a:t>
            </a:r>
          </a:p>
          <a:p>
            <a:pPr marL="536575" indent="0"/>
            <a:r>
              <a:rPr lang="el-GR" dirty="0" smtClean="0"/>
              <a:t> Ανεβάστε το ψηλά – στο ταβάνι. </a:t>
            </a:r>
          </a:p>
          <a:p>
            <a:pPr marL="536575" indent="0"/>
            <a:r>
              <a:rPr lang="el-GR" dirty="0" smtClean="0"/>
              <a:t> Κατεβάστε το χέρι μέχρι τον ώμο. Στοπ … και κάτω.</a:t>
            </a:r>
          </a:p>
          <a:p>
            <a:pPr marL="536575" indent="0"/>
            <a:r>
              <a:rPr lang="el-GR" dirty="0" smtClean="0"/>
              <a:t> Πάμε πάλι το ίδιο</a:t>
            </a:r>
            <a:r>
              <a:rPr lang="el-GR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</a:p>
          <a:p>
            <a:pPr marL="536575" indent="0"/>
            <a:r>
              <a:rPr lang="el-GR" dirty="0" smtClean="0"/>
              <a:t> Το άτομα με περιορισμένο εύρος κίνησης λόγω προβλήματος υγείας (εγκεφαλικό, χειρ. επέμβαση), θα πρέπει να σηκώνουν το χέρι τους μέχρι εκεί που μπορούν και να χρησιμοποιούν ελαφρύτερους αλτήρες.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Πρόσθιες άρσεις</a:t>
            </a:r>
            <a:r>
              <a:rPr lang="el-GR" dirty="0" smtClean="0"/>
              <a:t> </a:t>
            </a:r>
            <a:r>
              <a:rPr lang="el-GR" dirty="0" smtClean="0"/>
              <a:t>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ώμων και της πλάτης με σκοπό της βελτίωση της απόδοσης σε δεξιότητες που απαιτούν χειρισμούς με ακρίβεια (καθημερινές δραστηριότητες, </a:t>
            </a:r>
            <a:r>
              <a:rPr lang="el-GR" dirty="0" err="1" smtClean="0"/>
              <a:t>χόμπυ</a:t>
            </a:r>
            <a:r>
              <a:rPr lang="el-GR" dirty="0" smtClean="0"/>
              <a:t>)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Ώμοι (δελτοειδής)</a:t>
            </a:r>
          </a:p>
          <a:p>
            <a:pPr marL="536575" indent="0"/>
            <a:r>
              <a:rPr lang="el-GR" dirty="0" smtClean="0"/>
              <a:t> Άνω τμήμα του στήθους (μείζων θωρακικός)</a:t>
            </a:r>
          </a:p>
          <a:p>
            <a:pPr marL="536575" indent="0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Πρόσθιες άρσεις</a:t>
            </a:r>
            <a:r>
              <a:rPr lang="el-GR" dirty="0" smtClean="0"/>
              <a:t> </a:t>
            </a:r>
            <a:r>
              <a:rPr lang="el-GR" dirty="0" smtClean="0"/>
              <a:t>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i="1" u="sng" dirty="0" smtClean="0"/>
              <a:t>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 </a:t>
            </a:r>
            <a:r>
              <a:rPr lang="el-GR" dirty="0" smtClean="0"/>
              <a:t>Χέρια στα γόνατα, παλάμες προς τα κάτω.</a:t>
            </a:r>
          </a:p>
          <a:p>
            <a:pPr marL="536575" indent="0"/>
            <a:r>
              <a:rPr lang="el-GR" dirty="0" smtClean="0"/>
              <a:t> Σηκώστε το δεξί χέρι στο ύψος του ώμου. Μένω … και κάτω.</a:t>
            </a:r>
          </a:p>
          <a:p>
            <a:pPr marL="536575" indent="0"/>
            <a:r>
              <a:rPr lang="el-GR" dirty="0" smtClean="0"/>
              <a:t> Το ίδιο με το άλλο χέρι.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  <a:endParaRPr lang="el-GR" b="1" dirty="0" smtClean="0"/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Τα </a:t>
            </a:r>
            <a:r>
              <a:rPr lang="el-GR" dirty="0" smtClean="0"/>
              <a:t>άτομα με περιορισμένο εύρος κίνησης θα πρέπει να σηκώνουν το χέρι τους μέχρι εκεί που μπορούν, χωρίς να προκαλείται έντονος πόνος, και να χρησιμοποιούν ελαφρύτερους αλτήρες ή μικρές μπάλες.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Πλάγιες </a:t>
            </a:r>
            <a:r>
              <a:rPr lang="el-GR" dirty="0" smtClean="0"/>
              <a:t>άρσεις </a:t>
            </a:r>
            <a:r>
              <a:rPr lang="el-GR" dirty="0" smtClean="0"/>
              <a:t>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ώμων και της πλάτης με σκοπό της βελτίωση της απόδοσης σε δεξιότητες που απαιτούν μεταφορά ή ρίψη αντικειμένου (καθημερινές δραστηριότητες, </a:t>
            </a:r>
            <a:r>
              <a:rPr lang="el-GR" dirty="0" err="1" smtClean="0"/>
              <a:t>χόμπυ</a:t>
            </a:r>
            <a:r>
              <a:rPr lang="el-GR" dirty="0" smtClean="0"/>
              <a:t>, αναψυχή</a:t>
            </a:r>
            <a:r>
              <a:rPr lang="el-GR" dirty="0" smtClean="0"/>
              <a:t>)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Ώμοι (δελτοειδής)</a:t>
            </a:r>
          </a:p>
          <a:p>
            <a:pPr marL="536575" indent="0"/>
            <a:r>
              <a:rPr lang="el-GR" dirty="0" smtClean="0"/>
              <a:t> Άνω τμήμα της πλάτης (τραπεζοειδής)</a:t>
            </a:r>
          </a:p>
          <a:p>
            <a:pPr marL="536575" indent="0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Πλάγιες </a:t>
            </a:r>
            <a:r>
              <a:rPr lang="el-GR" dirty="0" smtClean="0"/>
              <a:t>άρσεις </a:t>
            </a:r>
            <a:r>
              <a:rPr lang="el-GR" dirty="0" smtClean="0"/>
              <a:t>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i="1" u="sng" dirty="0" smtClean="0"/>
              <a:t>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 </a:t>
            </a:r>
            <a:r>
              <a:rPr lang="el-GR" dirty="0" smtClean="0"/>
              <a:t>Χέρια μαζί στα γόνατα.</a:t>
            </a:r>
          </a:p>
          <a:p>
            <a:pPr marL="536575" indent="0"/>
            <a:r>
              <a:rPr lang="el-GR" dirty="0" smtClean="0"/>
              <a:t> Τραβήξτε τους αγκώνες προς τα έξω ψηλά και χέρια στο στήθος. Μένω … και κάτω.</a:t>
            </a:r>
          </a:p>
          <a:p>
            <a:pPr marL="536575" indent="0"/>
            <a:r>
              <a:rPr lang="el-GR" dirty="0" smtClean="0"/>
              <a:t> Το ίδιο πάλι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  <a:endParaRPr lang="el-GR" b="1" dirty="0" smtClean="0"/>
          </a:p>
          <a:p>
            <a:pPr marL="536575" indent="0"/>
            <a:r>
              <a:rPr lang="el-GR" dirty="0" smtClean="0"/>
              <a:t> Στα άτομα με προβλήματα στην κίνηση χρησιμοποιείστε μπαλάκια αντί για αλτήρες (πιέστε τα κατά την έναρξη της άσκησης) και περιορίστε το εύρος κίνησης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Ιδέες για διασκέδαση</a:t>
            </a:r>
          </a:p>
          <a:p>
            <a:pPr marL="536575" indent="0"/>
            <a:r>
              <a:rPr lang="el-GR" dirty="0" smtClean="0"/>
              <a:t> Προσποιηθείτε ότι είστε ένα κοτόπουλο που σηκώνει τα φτερά του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Κωπηλατική προς τα πάνω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του άνω τμήματος της πλάτης έτσι ώστε να βελτιωθεί η απόδοση στη μεταφορά αντικειμένων (π.χ. ψώνια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Ώμοι (δελτοειδής)</a:t>
            </a:r>
          </a:p>
          <a:p>
            <a:pPr marL="536575" indent="0"/>
            <a:r>
              <a:rPr lang="el-GR" dirty="0" smtClean="0"/>
              <a:t> Άνω τμήμα της πλάτης (τραπεζοειδής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</a:t>
            </a:r>
            <a:r>
              <a:rPr lang="el-GR" dirty="0" smtClean="0"/>
              <a:t>Χέρια μαζί στα γόνατα. Ενώστε τα βαράκια.</a:t>
            </a:r>
          </a:p>
          <a:p>
            <a:pPr marL="812800" indent="-276225"/>
            <a:r>
              <a:rPr lang="el-GR" dirty="0" smtClean="0"/>
              <a:t> Τραβήξτε τα βαράκια προς το στήθος με τους αγκώνες προς τα έξω (όπως βγάζετε τα ρούχα από μια λεκάνη). Μένω … και κάτω.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5805264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Επανάληψη 8 </a:t>
            </a:r>
            <a:r>
              <a:rPr lang="el-GR" dirty="0" smtClean="0"/>
              <a:t>φορές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Κωπηλατική με ένα χέρι</a:t>
            </a:r>
            <a:r>
              <a:rPr lang="el-GR" dirty="0" smtClean="0"/>
              <a:t> </a:t>
            </a:r>
            <a:r>
              <a:rPr lang="el-GR" dirty="0" smtClean="0"/>
              <a:t>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της πλάτης με στόχο την καλύτερη στάση και ισορροπία.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 Πλάτη (πλατύς ραχιαίος)</a:t>
            </a:r>
          </a:p>
          <a:p>
            <a:pPr marL="536575" indent="0"/>
            <a:r>
              <a:rPr lang="el-GR" dirty="0" smtClean="0"/>
              <a:t> Άνω τμήμα της πλάτης (τραπεζοειδής)</a:t>
            </a:r>
          </a:p>
          <a:p>
            <a:pPr marL="536575" indent="0"/>
            <a:r>
              <a:rPr lang="el-GR" dirty="0" smtClean="0"/>
              <a:t> Πρόσθιο μέρος των χεριών (δικέφαλος</a:t>
            </a:r>
            <a:r>
              <a:rPr lang="el-GR" dirty="0" smtClean="0"/>
              <a:t>)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Κωπηλατική με ένα χέρι</a:t>
            </a:r>
            <a:r>
              <a:rPr lang="el-GR" dirty="0" smtClean="0"/>
              <a:t> </a:t>
            </a:r>
            <a:r>
              <a:rPr lang="el-GR" dirty="0" smtClean="0"/>
              <a:t>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i="1" u="sng" dirty="0" smtClean="0"/>
              <a:t>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 </a:t>
            </a:r>
            <a:r>
              <a:rPr lang="el-GR" dirty="0" smtClean="0"/>
              <a:t>Καθίστε στην καρέκλα μπροστά και σκύψτε μπροστά.</a:t>
            </a:r>
          </a:p>
          <a:p>
            <a:pPr marL="536575" indent="0"/>
            <a:r>
              <a:rPr lang="el-GR" dirty="0" smtClean="0"/>
              <a:t> Δεξί χέρι κάτω, προς το πάτωμα, παλάμη προς τα μέσα</a:t>
            </a:r>
          </a:p>
          <a:p>
            <a:pPr marL="536575" indent="0"/>
            <a:r>
              <a:rPr lang="el-GR" dirty="0" smtClean="0"/>
              <a:t> Τραβήξτε το δεξί αγκώνα προς τα πάνω, το βαράκι στη μασχάλη. Στοπ … και κάτω.</a:t>
            </a:r>
          </a:p>
          <a:p>
            <a:pPr marL="536575" indent="0"/>
            <a:r>
              <a:rPr lang="el-GR" dirty="0" smtClean="0"/>
              <a:t> Το ίδιο πάλι (αλλάξτε χέρι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  <a:endParaRPr lang="el-GR" b="1" dirty="0" smtClean="0"/>
          </a:p>
          <a:p>
            <a:pPr marL="536575" indent="0"/>
            <a:r>
              <a:rPr lang="el-GR" dirty="0" smtClean="0"/>
              <a:t> Αντί για αλτήρες χρησιμοποιείστε μπαλάκια ή μικρά πλαστικά μπουκάλια με νερό. Σε προβλήματα κίνησης περιορίστε το εύρος.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Κάμψεις δικεφάλων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δικεφάλων έτσι ώστε να βελτιωθεί η απόδοση σε δραστηριότητες της καθημερινής ζωής, αλλά και αναψυχής (μεταφορά αντικειμένων, οικιακά, </a:t>
            </a:r>
            <a:r>
              <a:rPr lang="el-GR" dirty="0" err="1" smtClean="0"/>
              <a:t>χόμπυ</a:t>
            </a:r>
            <a:r>
              <a:rPr lang="el-GR" dirty="0" smtClean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.).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Πρόσθιο τμήμα του βραχίονα (δικέφαλος)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</a:t>
            </a:r>
            <a:r>
              <a:rPr lang="el-GR" dirty="0" smtClean="0"/>
              <a:t>Χέρια στα γόνατα, παλάμες προς τα πάνω.</a:t>
            </a:r>
          </a:p>
          <a:p>
            <a:pPr marL="812800" indent="-276225"/>
            <a:r>
              <a:rPr lang="el-GR" dirty="0" smtClean="0"/>
              <a:t> Λυγίστε δεξί αγκώνα, φέρτε το βαράκι στον ώμο.</a:t>
            </a:r>
          </a:p>
          <a:p>
            <a:pPr marL="812800" indent="-276225"/>
            <a:r>
              <a:rPr lang="el-GR" dirty="0" smtClean="0"/>
              <a:t> Ανοίγω χέρι και κάτω.</a:t>
            </a:r>
          </a:p>
          <a:p>
            <a:pPr marL="812800" indent="-276225">
              <a:buNone/>
            </a:pPr>
            <a:r>
              <a:rPr lang="el-GR" dirty="0" smtClean="0"/>
              <a:t>(Όλες οι </a:t>
            </a:r>
            <a:r>
              <a:rPr lang="el-GR" dirty="0" smtClean="0"/>
              <a:t>επαναλήψεις πρώτα </a:t>
            </a:r>
            <a:r>
              <a:rPr lang="el-GR" dirty="0" smtClean="0"/>
              <a:t>με το ένα χέρι και μετά με το άλλο)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Σκούπισμα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του οπίσθιου τμήματος των χεριών με σκοπό τη βελτίωση της απόδοσης σε καθημερινές δραστηριότητες.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Οπίσθιο τμήμα του βραχίονα (τρικέφαλος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</a:t>
            </a:r>
            <a:r>
              <a:rPr lang="el-GR" dirty="0" smtClean="0"/>
              <a:t>Δεξιός αγκώνας επάνω, η παλάμη σε γροθιά στο στήθος.</a:t>
            </a:r>
          </a:p>
          <a:p>
            <a:pPr marL="812800" indent="-276225"/>
            <a:r>
              <a:rPr lang="el-GR" dirty="0" smtClean="0"/>
              <a:t> Τραβάω αγκώνα έξω και μέσα, σαν να σκουπίζω το παρμπρίζ ενός αυτοκινήτου.</a:t>
            </a:r>
          </a:p>
          <a:p>
            <a:pPr marL="812800" indent="-276225">
              <a:buNone/>
            </a:pPr>
            <a:r>
              <a:rPr lang="el-GR" dirty="0" smtClean="0"/>
              <a:t>(</a:t>
            </a:r>
            <a:r>
              <a:rPr lang="el-GR" dirty="0" smtClean="0"/>
              <a:t>Όλες οι </a:t>
            </a:r>
            <a:r>
              <a:rPr lang="el-GR" dirty="0" smtClean="0"/>
              <a:t>επαναλήψεις πρώτα </a:t>
            </a:r>
            <a:r>
              <a:rPr lang="el-GR" dirty="0" smtClean="0"/>
              <a:t>με το ένα χέρι και μετά με το άλλο)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Εκτάσεις </a:t>
            </a:r>
            <a:r>
              <a:rPr lang="el-GR" dirty="0" err="1" smtClean="0"/>
              <a:t>τρικεφάλων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του οπίσθιου τμήματος των χεριών με σκοπό τη βελτίωση της απόδοσης σε καθημερινές δραστηριότητες.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Οπίσθιο τμήμα του βραχίονα (τρικέφαλος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</a:t>
            </a:r>
            <a:r>
              <a:rPr lang="el-GR" dirty="0" smtClean="0"/>
              <a:t>Κρατήστε το βαράκι με τα δύο χέρια ψηλά πάνω από το κεφάλι.</a:t>
            </a:r>
          </a:p>
          <a:p>
            <a:pPr marL="812800" indent="-276225"/>
            <a:r>
              <a:rPr lang="el-GR" dirty="0" smtClean="0"/>
              <a:t> Λυγίζω χέρια και φέρνω το βαράκι μπροστά στο στήθος, οι αγκώνες ψηλά.</a:t>
            </a:r>
          </a:p>
          <a:p>
            <a:pPr marL="812800" indent="-276225"/>
            <a:r>
              <a:rPr lang="el-GR" dirty="0" smtClean="0"/>
              <a:t> Τεντώνω. Λυγίζω χέρια και φέρνω το βαράκι πίσω από το κεφάλι. Τεντώνω.</a:t>
            </a:r>
          </a:p>
          <a:p>
            <a:pPr marL="812800" indent="-276225"/>
            <a:r>
              <a:rPr lang="el-GR" dirty="0" smtClean="0"/>
              <a:t> Το ίδιο και πάλι.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/>
            <a:r>
              <a:rPr lang="el-GR" dirty="0" smtClean="0"/>
              <a:t>Να παρουσιαστούν αποτελεσματικές και ασφαλείς ασκήσεις για </a:t>
            </a:r>
            <a:r>
              <a:rPr lang="el-GR" dirty="0" smtClean="0"/>
              <a:t>την μυϊκή ενδυνάμωση του κορμού και των άνω άκρων, κατάλληλες για</a:t>
            </a:r>
            <a:r>
              <a:rPr lang="el-GR" dirty="0" smtClean="0"/>
              <a:t> </a:t>
            </a:r>
            <a:r>
              <a:rPr lang="el-GR" dirty="0" smtClean="0"/>
              <a:t>προγράμματα άσκησης </a:t>
            </a:r>
            <a:r>
              <a:rPr lang="el-GR" dirty="0" smtClean="0"/>
              <a:t>που απευθύνονται σε </a:t>
            </a:r>
            <a:r>
              <a:rPr lang="el-GR" dirty="0" smtClean="0"/>
              <a:t>ηλικιωμένα άτομα.</a:t>
            </a:r>
          </a:p>
          <a:p>
            <a:pPr marL="0"/>
            <a:r>
              <a:rPr lang="el-GR" dirty="0" smtClean="0"/>
              <a:t>Να δοθούν τα κατάλληλα εφόδια για την αποτελεσματική εφαρμογή τους στην πράξη, όπως η κατανόηση του λειτουργικού τους </a:t>
            </a:r>
            <a:r>
              <a:rPr lang="el-GR" dirty="0" smtClean="0"/>
              <a:t>σκοπού</a:t>
            </a:r>
            <a:r>
              <a:rPr lang="en-US" dirty="0" smtClean="0"/>
              <a:t>,</a:t>
            </a:r>
            <a:r>
              <a:rPr lang="el-GR" dirty="0" smtClean="0"/>
              <a:t> υποδείξεις </a:t>
            </a:r>
            <a:r>
              <a:rPr lang="el-GR" dirty="0" smtClean="0"/>
              <a:t>για την εφαρμογή τους, καθώς και ιδέες για παραλλαγές.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Πιέσεις και έλξεις </a:t>
            </a:r>
            <a:r>
              <a:rPr lang="el-GR" dirty="0" smtClean="0"/>
              <a:t>χεριών</a:t>
            </a:r>
          </a:p>
          <a:p>
            <a:r>
              <a:rPr lang="el-GR" dirty="0" smtClean="0"/>
              <a:t>Έγερση από </a:t>
            </a:r>
            <a:r>
              <a:rPr lang="el-GR" dirty="0" smtClean="0"/>
              <a:t>καρέκλα</a:t>
            </a:r>
          </a:p>
          <a:p>
            <a:r>
              <a:rPr lang="el-GR" dirty="0" smtClean="0"/>
              <a:t>Πιέσεις </a:t>
            </a:r>
            <a:r>
              <a:rPr lang="el-GR" dirty="0" smtClean="0"/>
              <a:t>μπάλας</a:t>
            </a:r>
          </a:p>
          <a:p>
            <a:r>
              <a:rPr lang="el-GR" dirty="0" smtClean="0"/>
              <a:t>Πλαϊνές </a:t>
            </a:r>
            <a:r>
              <a:rPr lang="el-GR" dirty="0" smtClean="0"/>
              <a:t>πιέσεις</a:t>
            </a:r>
          </a:p>
          <a:p>
            <a:r>
              <a:rPr lang="el-GR" dirty="0" smtClean="0"/>
              <a:t>Περιστροφές και πιέσεις </a:t>
            </a:r>
            <a:endParaRPr lang="el-GR" dirty="0" smtClean="0"/>
          </a:p>
          <a:p>
            <a:r>
              <a:rPr lang="el-GR" dirty="0" smtClean="0"/>
              <a:t>Πιέσεις </a:t>
            </a:r>
            <a:r>
              <a:rPr lang="el-GR" dirty="0" smtClean="0"/>
              <a:t>ώμων</a:t>
            </a:r>
          </a:p>
          <a:p>
            <a:r>
              <a:rPr lang="el-GR" dirty="0" smtClean="0"/>
              <a:t>Πέσεις άνω και κάτω</a:t>
            </a:r>
            <a:endParaRPr lang="el-GR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Πρόσθιες άρσεις </a:t>
            </a:r>
            <a:endParaRPr lang="el-GR" dirty="0" smtClean="0"/>
          </a:p>
          <a:p>
            <a:r>
              <a:rPr lang="el-GR" dirty="0" smtClean="0"/>
              <a:t>Πλάγιες άρσεις </a:t>
            </a:r>
            <a:endParaRPr lang="el-GR" dirty="0" smtClean="0"/>
          </a:p>
          <a:p>
            <a:r>
              <a:rPr lang="el-GR" dirty="0" smtClean="0"/>
              <a:t>Κωπηλατική προς τα </a:t>
            </a:r>
            <a:r>
              <a:rPr lang="el-GR" dirty="0" smtClean="0"/>
              <a:t>πάνω</a:t>
            </a:r>
          </a:p>
          <a:p>
            <a:r>
              <a:rPr lang="el-GR" dirty="0" smtClean="0"/>
              <a:t>Κωπηλατική με ένα </a:t>
            </a:r>
            <a:r>
              <a:rPr lang="el-GR" dirty="0" smtClean="0"/>
              <a:t>χέρι</a:t>
            </a:r>
          </a:p>
          <a:p>
            <a:r>
              <a:rPr lang="el-GR" dirty="0" smtClean="0"/>
              <a:t>Κάμψεις </a:t>
            </a:r>
            <a:r>
              <a:rPr lang="el-GR" dirty="0" smtClean="0"/>
              <a:t>δικεφάλων</a:t>
            </a:r>
          </a:p>
          <a:p>
            <a:r>
              <a:rPr lang="el-GR" dirty="0" smtClean="0"/>
              <a:t>Σκούπισμα</a:t>
            </a:r>
          </a:p>
          <a:p>
            <a:r>
              <a:rPr lang="el-GR" dirty="0" smtClean="0"/>
              <a:t>Εκτάσεις </a:t>
            </a:r>
            <a:r>
              <a:rPr lang="el-GR" dirty="0" err="1" smtClean="0"/>
              <a:t>τρικεφάλων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l-GR" dirty="0" err="1" smtClean="0"/>
              <a:t>υϊκή</a:t>
            </a:r>
            <a:r>
              <a:rPr lang="el-GR" dirty="0" smtClean="0"/>
              <a:t> ενδυνάμωση </a:t>
            </a:r>
            <a:r>
              <a:rPr lang="el-GR" dirty="0" smtClean="0"/>
              <a:t>κορμού &amp; άνω άκρων</a:t>
            </a:r>
            <a:endParaRPr lang="el-GR" dirty="0" smtClean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348880"/>
            <a:ext cx="2664296" cy="62292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ενότητα</a:t>
            </a:r>
            <a:endParaRPr lang="el-GR" dirty="0"/>
          </a:p>
        </p:txBody>
      </p:sp>
      <p:pic>
        <p:nvPicPr>
          <p:cNvPr id="7" name="Picture 7" descr="elderl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Ασκήσεις μυϊκής ενδυνάμωσης κορμού &amp; άνω άκρων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l-GR" dirty="0" smtClean="0"/>
              <a:t> Αποσκοπούν </a:t>
            </a:r>
            <a:r>
              <a:rPr lang="el-GR" dirty="0" smtClean="0"/>
              <a:t>στην αύξηση της μυϊκής δύναμης του κορμού και των άνω άκρων στα ηλικιωμένα άτομα.</a:t>
            </a:r>
          </a:p>
          <a:p>
            <a:pPr marL="0" indent="0"/>
            <a:r>
              <a:rPr lang="el-GR" dirty="0" smtClean="0"/>
              <a:t> Μπορούν </a:t>
            </a:r>
            <a:r>
              <a:rPr lang="el-GR" dirty="0" smtClean="0"/>
              <a:t>να εκτελεστούν και με αντίσταση ή επιπλέον βάρος (αλτήρες, μπάλες).</a:t>
            </a:r>
          </a:p>
          <a:p>
            <a:pPr marL="0" indent="0"/>
            <a:r>
              <a:rPr lang="el-GR" dirty="0" smtClean="0"/>
              <a:t> Ο </a:t>
            </a:r>
            <a:r>
              <a:rPr lang="el-GR" dirty="0" smtClean="0"/>
              <a:t>καθρέφτης είναι χρήσιμος για την επίδειξη των ασκήσεων.</a:t>
            </a:r>
          </a:p>
          <a:p>
            <a:pPr marL="0" indent="0"/>
            <a:r>
              <a:rPr lang="el-GR" dirty="0" smtClean="0"/>
              <a:t> Ζητήστε </a:t>
            </a:r>
            <a:r>
              <a:rPr lang="el-GR" dirty="0" smtClean="0"/>
              <a:t>από τους συμμετέχοντες να μετρούν καθώς εκτελούν τις ασκήσεις.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Πιέσεις και έλξεις χεριών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Ενδυνάμωση των μυών του ώμου και του χεριού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smtClean="0"/>
              <a:t>Στήθος (μείζων θωρακικός)</a:t>
            </a:r>
          </a:p>
          <a:p>
            <a:pPr marL="536575" indent="0"/>
            <a:r>
              <a:rPr lang="el-GR" dirty="0" smtClean="0"/>
              <a:t> Ώμοι (δελτοειδής)</a:t>
            </a:r>
          </a:p>
          <a:p>
            <a:pPr marL="536575" indent="0"/>
            <a:r>
              <a:rPr lang="el-GR" dirty="0" smtClean="0"/>
              <a:t> Πρόσθιο τμήμα βραχίονα (δικέφαλος</a:t>
            </a:r>
            <a:r>
              <a:rPr lang="el-GR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Χέρια στο πλάι, πιέζω κάτω την καρέκλα και πάνω τη λεκάνη.</a:t>
            </a:r>
          </a:p>
          <a:p>
            <a:pPr marL="536575" indent="0"/>
            <a:r>
              <a:rPr lang="el-GR" dirty="0" smtClean="0"/>
              <a:t> Μένω για 3 </a:t>
            </a:r>
            <a:r>
              <a:rPr lang="el-GR" dirty="0" err="1" smtClean="0"/>
              <a:t>sec</a:t>
            </a:r>
            <a:r>
              <a:rPr lang="el-GR" dirty="0" smtClean="0"/>
              <a:t>. Χαλαρώνω.</a:t>
            </a:r>
          </a:p>
          <a:p>
            <a:pPr marL="536575" indent="0"/>
            <a:r>
              <a:rPr lang="el-GR" dirty="0" smtClean="0"/>
              <a:t> Πιάνω από κάτω και τραβάω την καρέκλα προς τα πάνω.</a:t>
            </a:r>
          </a:p>
          <a:p>
            <a:pPr marL="536575" indent="0"/>
            <a:r>
              <a:rPr lang="el-GR" dirty="0" smtClean="0"/>
              <a:t> Μένω για 3 </a:t>
            </a:r>
            <a:r>
              <a:rPr lang="el-GR" dirty="0" err="1" smtClean="0"/>
              <a:t>sec</a:t>
            </a:r>
            <a:r>
              <a:rPr lang="el-GR" dirty="0" smtClean="0"/>
              <a:t>. Χαλαρώνω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021288"/>
            <a:ext cx="20162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Επανάληψη 5 φορές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6336196" y="5121188"/>
            <a:ext cx="324036" cy="1692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1016</Words>
  <Application>Microsoft Office PowerPoint</Application>
  <PresentationFormat>On-screen Show (4:3)</PresentationFormat>
  <Paragraphs>288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Θέμα του Office</vt:lpstr>
      <vt:lpstr>ΑΣΚΗΣΗ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Mυϊκή ενδυνάμωση κορμού &amp; άνω άκρων</vt:lpstr>
      <vt:lpstr>Ασκήσεις μυϊκής ενδυνάμωσης κορμού &amp; άνω άκρων</vt:lpstr>
      <vt:lpstr>Πιέσεις και έλξεις χεριών</vt:lpstr>
      <vt:lpstr>Έγερση από καρέκλα</vt:lpstr>
      <vt:lpstr>Πιέσεις μπάλας</vt:lpstr>
      <vt:lpstr>Πλαϊνές πιέσεις</vt:lpstr>
      <vt:lpstr>Περιστροφές και πιέσεις Ι</vt:lpstr>
      <vt:lpstr>Περιστροφές και πιέσεις ΙΙ</vt:lpstr>
      <vt:lpstr>Πέσεις άνω και κάτω</vt:lpstr>
      <vt:lpstr>Πιέσεις ώμων Ι</vt:lpstr>
      <vt:lpstr>Πιέσεις ώμων ΙΙ</vt:lpstr>
      <vt:lpstr>Πρόσθιες άρσεις Ι</vt:lpstr>
      <vt:lpstr>Πρόσθιες άρσεις ΙΙ</vt:lpstr>
      <vt:lpstr>Πλάγιες άρσεις Ι</vt:lpstr>
      <vt:lpstr>Πλάγιες άρσεις ΙΙ</vt:lpstr>
      <vt:lpstr>Κωπηλατική προς τα πάνω</vt:lpstr>
      <vt:lpstr>Κωπηλατική με ένα χέρι Ι</vt:lpstr>
      <vt:lpstr>Κωπηλατική με ένα χέρι ΙΙ</vt:lpstr>
      <vt:lpstr>Κάμψεις δικεφάλων</vt:lpstr>
      <vt:lpstr>Σκούπισμα</vt:lpstr>
      <vt:lpstr>Εκτάσεις τρικεφάλων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264</cp:revision>
  <dcterms:created xsi:type="dcterms:W3CDTF">2012-09-06T09:03:05Z</dcterms:created>
  <dcterms:modified xsi:type="dcterms:W3CDTF">2015-08-23T06:24:24Z</dcterms:modified>
</cp:coreProperties>
</file>