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61" r:id="rId5"/>
    <p:sldId id="262"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80" r:id="rId22"/>
  </p:sldIdLst>
  <p:sldSz cx="9144000" cy="6858000" type="screen4x3"/>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24" autoAdjust="0"/>
    <p:restoredTop sz="99309" autoAdjust="0"/>
  </p:normalViewPr>
  <p:slideViewPr>
    <p:cSldViewPr>
      <p:cViewPr>
        <p:scale>
          <a:sx n="80" d="100"/>
          <a:sy n="80" d="100"/>
        </p:scale>
        <p:origin x="-1158"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16/2/2015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Σελ. 112</a:t>
            </a:r>
            <a:endParaRPr lang="el-GR" dirty="0"/>
          </a:p>
        </p:txBody>
      </p:sp>
      <p:sp>
        <p:nvSpPr>
          <p:cNvPr id="4" name="3 - Θέση αριθμού διαφάνειας"/>
          <p:cNvSpPr>
            <a:spLocks noGrp="1"/>
          </p:cNvSpPr>
          <p:nvPr>
            <p:ph type="sldNum" sz="quarter" idx="10"/>
          </p:nvPr>
        </p:nvSpPr>
        <p:spPr/>
        <p:txBody>
          <a:bodyPr/>
          <a:lstStyle/>
          <a:p>
            <a:fld id="{71956229-B8BE-4F9E-AC1D-557BB55E4F37}" type="slidenum">
              <a:rPr lang="el-GR" smtClean="0"/>
              <a:t>16</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Η</a:t>
            </a:r>
            <a:r>
              <a:rPr lang="el-GR" baseline="0" dirty="0" smtClean="0"/>
              <a:t> ανάλυση εργασίας </a:t>
            </a:r>
            <a:r>
              <a:rPr lang="el-GR" baseline="0" dirty="0" err="1" smtClean="0"/>
              <a:t>αποτελλεί</a:t>
            </a:r>
            <a:r>
              <a:rPr lang="el-GR" baseline="0" dirty="0" smtClean="0"/>
              <a:t> κατά βάση μια διαδικασία συλλογής πληροφοριών της οποίας μπορεί να έχει προηγηθεί ο σχεδιασμός της θέσης εργασίας που γίνεται στα πρώτα στάδια οργάνωσης μιας μονάδας ή ενός τμήματος</a:t>
            </a:r>
            <a:endParaRPr lang="el-GR" dirty="0"/>
          </a:p>
        </p:txBody>
      </p:sp>
      <p:sp>
        <p:nvSpPr>
          <p:cNvPr id="4" name="3 - Θέση αριθμού διαφάνειας"/>
          <p:cNvSpPr>
            <a:spLocks noGrp="1"/>
          </p:cNvSpPr>
          <p:nvPr>
            <p:ph type="sldNum" sz="quarter" idx="10"/>
          </p:nvPr>
        </p:nvSpPr>
        <p:spPr/>
        <p:txBody>
          <a:bodyPr/>
          <a:lstStyle/>
          <a:p>
            <a:fld id="{71956229-B8BE-4F9E-AC1D-557BB55E4F37}" type="slidenum">
              <a:rPr lang="el-GR" smtClean="0"/>
              <a:t>17</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Σελ 129-130</a:t>
            </a:r>
            <a:endParaRPr lang="el-GR" dirty="0"/>
          </a:p>
        </p:txBody>
      </p:sp>
      <p:sp>
        <p:nvSpPr>
          <p:cNvPr id="4" name="3 - Θέση αριθμού διαφάνειας"/>
          <p:cNvSpPr>
            <a:spLocks noGrp="1"/>
          </p:cNvSpPr>
          <p:nvPr>
            <p:ph type="sldNum" sz="quarter" idx="10"/>
          </p:nvPr>
        </p:nvSpPr>
        <p:spPr/>
        <p:txBody>
          <a:bodyPr/>
          <a:lstStyle/>
          <a:p>
            <a:fld id="{71956229-B8BE-4F9E-AC1D-557BB55E4F37}" type="slidenum">
              <a:rPr lang="el-GR" smtClean="0"/>
              <a:t>18</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¨όταν</a:t>
            </a:r>
            <a:r>
              <a:rPr lang="el-GR" baseline="0" dirty="0" smtClean="0"/>
              <a:t> προετοιμάζεται η περιγραφή της θέσης εργασίας πρέπει να λαμβάνεται σοβαρά υπόψη η ικανότητα του εργαζομένου να είναι </a:t>
            </a:r>
            <a:r>
              <a:rPr lang="el-GR" baseline="0" dirty="0" err="1" smtClean="0"/>
              <a:t>ευέλικτοσ</a:t>
            </a:r>
            <a:r>
              <a:rPr lang="el-GR" baseline="0" dirty="0" smtClean="0"/>
              <a:t> και να δουλεύει καλά σε ομάδα</a:t>
            </a:r>
            <a:endParaRPr lang="el-GR" dirty="0"/>
          </a:p>
        </p:txBody>
      </p:sp>
      <p:sp>
        <p:nvSpPr>
          <p:cNvPr id="4" name="3 - Θέση αριθμού διαφάνειας"/>
          <p:cNvSpPr>
            <a:spLocks noGrp="1"/>
          </p:cNvSpPr>
          <p:nvPr>
            <p:ph type="sldNum" sz="quarter" idx="10"/>
          </p:nvPr>
        </p:nvSpPr>
        <p:spPr/>
        <p:txBody>
          <a:bodyPr/>
          <a:lstStyle/>
          <a:p>
            <a:fld id="{71956229-B8BE-4F9E-AC1D-557BB55E4F37}" type="slidenum">
              <a:rPr lang="el-GR" smtClean="0"/>
              <a:t>19</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Σελ 133-134</a:t>
            </a:r>
            <a:endParaRPr lang="el-GR" dirty="0"/>
          </a:p>
        </p:txBody>
      </p:sp>
      <p:sp>
        <p:nvSpPr>
          <p:cNvPr id="4" name="3 - Θέση αριθμού διαφάνειας"/>
          <p:cNvSpPr>
            <a:spLocks noGrp="1"/>
          </p:cNvSpPr>
          <p:nvPr>
            <p:ph type="sldNum" sz="quarter" idx="10"/>
          </p:nvPr>
        </p:nvSpPr>
        <p:spPr/>
        <p:txBody>
          <a:bodyPr/>
          <a:lstStyle/>
          <a:p>
            <a:fld id="{71956229-B8BE-4F9E-AC1D-557BB55E4F37}" type="slidenum">
              <a:rPr lang="el-GR" smtClean="0"/>
              <a:t>20</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Προφορική</a:t>
            </a:r>
            <a:r>
              <a:rPr lang="el-GR" baseline="0" dirty="0" smtClean="0"/>
              <a:t> επεξήγηση  των στόχων</a:t>
            </a:r>
            <a:endParaRPr lang="el-GR" dirty="0"/>
          </a:p>
        </p:txBody>
      </p:sp>
      <p:sp>
        <p:nvSpPr>
          <p:cNvPr id="4" name="3 - Θέση αριθμού διαφάνειας"/>
          <p:cNvSpPr>
            <a:spLocks noGrp="1"/>
          </p:cNvSpPr>
          <p:nvPr>
            <p:ph type="sldNum" sz="quarter" idx="10"/>
          </p:nvPr>
        </p:nvSpPr>
        <p:spPr/>
        <p:txBody>
          <a:bodyPr/>
          <a:lstStyle/>
          <a:p>
            <a:fld id="{594EF5F9-44A7-48C1-80FE-7911CA6F8B3B}"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Σε αυτό το σχήμα φαίνετε η αλληλεπίδραση</a:t>
            </a:r>
            <a:r>
              <a:rPr lang="el-GR" baseline="0" dirty="0" smtClean="0"/>
              <a:t> της ΔΑΠ με τις Ομάδες ενδιαφέροντος.</a:t>
            </a:r>
          </a:p>
          <a:p>
            <a:endParaRPr lang="el-GR" dirty="0" smtClean="0"/>
          </a:p>
          <a:p>
            <a:endParaRPr lang="el-GR" dirty="0" smtClean="0"/>
          </a:p>
          <a:p>
            <a:r>
              <a:rPr lang="el-GR" dirty="0" smtClean="0"/>
              <a:t>Όπως</a:t>
            </a:r>
            <a:r>
              <a:rPr lang="el-GR" baseline="0" dirty="0" smtClean="0"/>
              <a:t> αναφέρθηκε σε προηγούμενες διαφάνειες η ΔΑΠ επηρεάζεται τόσο από το </a:t>
            </a:r>
            <a:r>
              <a:rPr lang="el-GR" baseline="0" dirty="0" err="1" smtClean="0"/>
              <a:t>οργανωσιακό</a:t>
            </a:r>
            <a:r>
              <a:rPr lang="el-GR" baseline="0" dirty="0" smtClean="0"/>
              <a:t> όσο και από το εξωτερικό περιβάλλον. </a:t>
            </a:r>
            <a:r>
              <a:rPr lang="el-GR" baseline="0" dirty="0" err="1" smtClean="0"/>
              <a:t>Άυτό</a:t>
            </a:r>
            <a:r>
              <a:rPr lang="el-GR" baseline="0" dirty="0" smtClean="0"/>
              <a:t> είναι φανερό και στο σχήμα της διαφάνειας καθώς οι ομάδες </a:t>
            </a:r>
            <a:r>
              <a:rPr lang="el-GR" baseline="0" dirty="0" err="1" smtClean="0"/>
              <a:t>ενδιαφέροντοσ</a:t>
            </a:r>
            <a:r>
              <a:rPr lang="el-GR" baseline="0" dirty="0" smtClean="0"/>
              <a:t> που επηρεάζουν και </a:t>
            </a:r>
            <a:r>
              <a:rPr lang="el-GR" baseline="0" dirty="0" err="1" smtClean="0"/>
              <a:t>επηρεάζοντα</a:t>
            </a:r>
            <a:r>
              <a:rPr lang="el-GR" baseline="0" dirty="0" smtClean="0"/>
              <a:t> από τη ΔΑΠ </a:t>
            </a:r>
            <a:r>
              <a:rPr lang="el-GR" baseline="0" dirty="0" err="1" smtClean="0"/>
              <a:t>ανοίκων</a:t>
            </a:r>
            <a:r>
              <a:rPr lang="el-GR" baseline="0" dirty="0" smtClean="0"/>
              <a:t> και στο Οργανωσιακό αλλά και στο </a:t>
            </a:r>
            <a:r>
              <a:rPr lang="el-GR" baseline="0" dirty="0" err="1" smtClean="0"/>
              <a:t>εξωτερικλό</a:t>
            </a:r>
            <a:r>
              <a:rPr lang="el-GR" baseline="0" dirty="0" smtClean="0"/>
              <a:t> περιβάλλον του οργανισμού.</a:t>
            </a:r>
          </a:p>
          <a:p>
            <a:endParaRPr lang="el-GR" dirty="0"/>
          </a:p>
        </p:txBody>
      </p:sp>
      <p:sp>
        <p:nvSpPr>
          <p:cNvPr id="4" name="3 - Θέση αριθμού διαφάνειας"/>
          <p:cNvSpPr>
            <a:spLocks noGrp="1"/>
          </p:cNvSpPr>
          <p:nvPr>
            <p:ph type="sldNum" sz="quarter" idx="10"/>
          </p:nvPr>
        </p:nvSpPr>
        <p:spPr/>
        <p:txBody>
          <a:bodyPr/>
          <a:lstStyle/>
          <a:p>
            <a:fld id="{594EF5F9-44A7-48C1-80FE-7911CA6F8B3B}" type="slidenum">
              <a:rPr lang="el-GR" smtClean="0"/>
              <a:pPr/>
              <a:t>13</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Ποιες είναι οι διαφορές της ΣΔΑΠ</a:t>
            </a:r>
            <a:r>
              <a:rPr lang="el-GR" baseline="0" dirty="0" smtClean="0"/>
              <a:t> από τη ΔΑΠ; </a:t>
            </a:r>
            <a:endParaRPr lang="el-GR" dirty="0"/>
          </a:p>
        </p:txBody>
      </p:sp>
      <p:sp>
        <p:nvSpPr>
          <p:cNvPr id="4" name="3 - Θέση αριθμού διαφάνειας"/>
          <p:cNvSpPr>
            <a:spLocks noGrp="1"/>
          </p:cNvSpPr>
          <p:nvPr>
            <p:ph type="sldNum" sz="quarter" idx="10"/>
          </p:nvPr>
        </p:nvSpPr>
        <p:spPr/>
        <p:txBody>
          <a:bodyPr/>
          <a:lstStyle/>
          <a:p>
            <a:fld id="{71956229-B8BE-4F9E-AC1D-557BB55E4F37}" type="slidenum">
              <a:rPr lang="el-GR" smtClean="0"/>
              <a:t>14</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Σελ 91</a:t>
            </a:r>
            <a:endParaRPr lang="el-GR" dirty="0"/>
          </a:p>
        </p:txBody>
      </p:sp>
      <p:sp>
        <p:nvSpPr>
          <p:cNvPr id="4" name="3 - Θέση αριθμού διαφάνειας"/>
          <p:cNvSpPr>
            <a:spLocks noGrp="1"/>
          </p:cNvSpPr>
          <p:nvPr>
            <p:ph type="sldNum" sz="quarter" idx="10"/>
          </p:nvPr>
        </p:nvSpPr>
        <p:spPr/>
        <p:txBody>
          <a:bodyPr/>
          <a:lstStyle/>
          <a:p>
            <a:fld id="{71956229-B8BE-4F9E-AC1D-557BB55E4F37}" type="slidenum">
              <a:rPr lang="el-GR" smtClean="0"/>
              <a:t>15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Διοίκηση Ανθρώπινων πόρων</a:t>
            </a: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a:t>Ενότητα </a:t>
            </a:r>
            <a:r>
              <a:rPr lang="en-US" sz="2800" b="1" smtClean="0"/>
              <a:t>3</a:t>
            </a:r>
            <a:r>
              <a:rPr lang="el-GR" sz="2800" b="1" smtClean="0"/>
              <a:t>:</a:t>
            </a:r>
            <a:r>
              <a:rPr lang="en-US" sz="2800" dirty="0" smtClean="0"/>
              <a:t> </a:t>
            </a:r>
            <a:r>
              <a:rPr lang="el-GR" sz="2800" dirty="0" smtClean="0"/>
              <a:t>Στόχοι ΔΑΠ, ΣΔΑΠ, Θέση Εργασίας</a:t>
            </a:r>
            <a:endParaRPr lang="en-US" sz="2800" dirty="0" smtClean="0"/>
          </a:p>
          <a:p>
            <a:endParaRPr lang="el-GR" sz="2800" dirty="0" smtClean="0"/>
          </a:p>
          <a:p>
            <a:r>
              <a:rPr lang="el-GR" sz="2800" dirty="0" smtClean="0"/>
              <a:t>Αθανάσιος Κουστέλιος</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Στόχοι ΔΑΠ</a:t>
            </a:r>
            <a:endParaRPr lang="el-GR" dirty="0"/>
          </a:p>
        </p:txBody>
      </p:sp>
      <p:sp>
        <p:nvSpPr>
          <p:cNvPr id="3" name="2 - Θέση περιεχομένου"/>
          <p:cNvSpPr>
            <a:spLocks noGrp="1"/>
          </p:cNvSpPr>
          <p:nvPr>
            <p:ph idx="1"/>
          </p:nvPr>
        </p:nvSpPr>
        <p:spPr/>
        <p:txBody>
          <a:bodyPr/>
          <a:lstStyle/>
          <a:p>
            <a:r>
              <a:rPr lang="el-GR" dirty="0" smtClean="0"/>
              <a:t>Επίτευξη Επιχειρησιακών Στόχων</a:t>
            </a:r>
          </a:p>
          <a:p>
            <a:endParaRPr lang="el-GR" dirty="0" smtClean="0"/>
          </a:p>
          <a:p>
            <a:r>
              <a:rPr lang="el-GR" dirty="0" smtClean="0"/>
              <a:t>Σε τελική ανάλυση και βασικός λόγος της ύπαρξης της ΔΑΠ είναι η αποτελεσματική επίτευξη των επιχειρησιακών στόχων και η επαρκής και αποτελεσματική επιτυχία του οργανισμού. </a:t>
            </a:r>
          </a:p>
          <a:p>
            <a:endParaRPr lang="el-GR" dirty="0"/>
          </a:p>
        </p:txBody>
      </p:sp>
    </p:spTree>
    <p:extLst>
      <p:ext uri="{BB962C8B-B14F-4D97-AF65-F5344CB8AC3E}">
        <p14:creationId xmlns:p14="http://schemas.microsoft.com/office/powerpoint/2010/main" val="929989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Ομάδες ενδιαφέροντος (</a:t>
            </a:r>
            <a:r>
              <a:rPr lang="en-US" dirty="0" smtClean="0"/>
              <a:t>Stakeholders</a:t>
            </a:r>
            <a:r>
              <a:rPr lang="el-GR" dirty="0" smtClean="0"/>
              <a:t>) και οι στόχοι τους</a:t>
            </a:r>
            <a:endParaRPr lang="el-GR" dirty="0"/>
          </a:p>
        </p:txBody>
      </p:sp>
      <p:sp>
        <p:nvSpPr>
          <p:cNvPr id="3" name="2 - Θέση περιεχομένου"/>
          <p:cNvSpPr>
            <a:spLocks noGrp="1"/>
          </p:cNvSpPr>
          <p:nvPr>
            <p:ph idx="1"/>
          </p:nvPr>
        </p:nvSpPr>
        <p:spPr/>
        <p:txBody>
          <a:bodyPr>
            <a:normAutofit/>
          </a:bodyPr>
          <a:lstStyle/>
          <a:p>
            <a:r>
              <a:rPr lang="el-GR" dirty="0" smtClean="0"/>
              <a:t>Διοίκηση : Παραγωγικότητα, Κέρδη επιβίωση</a:t>
            </a:r>
          </a:p>
          <a:p>
            <a:r>
              <a:rPr lang="el-GR" dirty="0" smtClean="0"/>
              <a:t>Μέτοχοι και επενδυτές: Αύξηση μερισμάτων και επενδυμένου κεφαλαίου τους.</a:t>
            </a:r>
          </a:p>
          <a:p>
            <a:r>
              <a:rPr lang="el-GR" dirty="0" smtClean="0"/>
              <a:t>Στρατηγικοί εταίροι (προμηθευτές, συνεργάτες, συνδικάτα, μεγάλοι πελάτες), σχέση ποιότητας τιμής, μελλοντικές συγχωνεύσεις, συμφέρουσες συμφωνίες </a:t>
            </a:r>
            <a:endParaRPr lang="el-GR" dirty="0"/>
          </a:p>
        </p:txBody>
      </p:sp>
    </p:spTree>
    <p:extLst>
      <p:ext uri="{BB962C8B-B14F-4D97-AF65-F5344CB8AC3E}">
        <p14:creationId xmlns:p14="http://schemas.microsoft.com/office/powerpoint/2010/main" val="1344940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Ομάδες ενδιαφέροντος (</a:t>
            </a:r>
            <a:r>
              <a:rPr lang="en-US" dirty="0" smtClean="0"/>
              <a:t>Stakeholders</a:t>
            </a:r>
            <a:r>
              <a:rPr lang="el-GR" dirty="0" smtClean="0"/>
              <a:t>) και οι στόχοι τους</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Πελάτες : Καλύτερη σχέση ποιότητας-τιμής, πιο ευχάριστη και αποτελεσματική επαφή πελάτη με προσωπικό εταιρίας</a:t>
            </a:r>
          </a:p>
          <a:p>
            <a:r>
              <a:rPr lang="el-GR" dirty="0" smtClean="0"/>
              <a:t>Εργαζόμενοι : Ικανοποιητικές απολαβές, εργασιακή ικανοποίηση, υγιεινή και ασφάλεια στο χώρο εργασίας</a:t>
            </a:r>
          </a:p>
          <a:p>
            <a:r>
              <a:rPr lang="el-GR" dirty="0" smtClean="0"/>
              <a:t>Κοινωνικό Σύνολο: Αποτύπωμα οργανισμού στο κοινωνικό σύνολο. Μέριμνα για την κοινωνία και υπευθυνότητα για την φροντίδα και την τήρηση των κανόνων της επιχειρησιακής ηθικής</a:t>
            </a:r>
          </a:p>
        </p:txBody>
      </p:sp>
    </p:spTree>
    <p:extLst>
      <p:ext uri="{BB962C8B-B14F-4D97-AF65-F5344CB8AC3E}">
        <p14:creationId xmlns:p14="http://schemas.microsoft.com/office/powerpoint/2010/main" val="964819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428604"/>
            <a:ext cx="8229600" cy="1399032"/>
          </a:xfrm>
        </p:spPr>
        <p:txBody>
          <a:bodyPr>
            <a:normAutofit fontScale="90000"/>
          </a:bodyPr>
          <a:lstStyle/>
          <a:p>
            <a:r>
              <a:rPr lang="el-GR" dirty="0" smtClean="0"/>
              <a:t>Σχέση ΔΑΠ με τις Ομάδες ενδιαφέροντος</a:t>
            </a:r>
            <a:endParaRPr lang="el-GR" dirty="0"/>
          </a:p>
        </p:txBody>
      </p:sp>
      <p:sp>
        <p:nvSpPr>
          <p:cNvPr id="4" name="3 - TextBox"/>
          <p:cNvSpPr txBox="1"/>
          <p:nvPr/>
        </p:nvSpPr>
        <p:spPr>
          <a:xfrm>
            <a:off x="3786182" y="3929066"/>
            <a:ext cx="1643074"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400" b="1" dirty="0" smtClean="0"/>
              <a:t>Διοίκηση Ανθρώπινων Πόρων</a:t>
            </a:r>
            <a:endParaRPr lang="el-GR" sz="1400" b="1" dirty="0"/>
          </a:p>
        </p:txBody>
      </p:sp>
      <p:sp>
        <p:nvSpPr>
          <p:cNvPr id="7" name="6 - TextBox"/>
          <p:cNvSpPr txBox="1"/>
          <p:nvPr/>
        </p:nvSpPr>
        <p:spPr>
          <a:xfrm>
            <a:off x="428596" y="3214686"/>
            <a:ext cx="2357454"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l-GR" sz="1400" b="1" dirty="0" smtClean="0"/>
              <a:t>Στρατηγικοί Εταίροι</a:t>
            </a:r>
          </a:p>
          <a:p>
            <a:pPr>
              <a:buFont typeface="Arial" pitchFamily="34" charset="0"/>
              <a:buChar char="•"/>
            </a:pPr>
            <a:r>
              <a:rPr lang="el-GR" sz="1400" dirty="0" smtClean="0"/>
              <a:t>Προμηθευτές</a:t>
            </a:r>
          </a:p>
          <a:p>
            <a:pPr>
              <a:buFont typeface="Arial" pitchFamily="34" charset="0"/>
              <a:buChar char="•"/>
            </a:pPr>
            <a:r>
              <a:rPr lang="el-GR" sz="1400" dirty="0" smtClean="0"/>
              <a:t>Συνδικάτα Εργαζομένων</a:t>
            </a:r>
          </a:p>
          <a:p>
            <a:pPr>
              <a:buFont typeface="Arial" pitchFamily="34" charset="0"/>
              <a:buChar char="•"/>
            </a:pPr>
            <a:r>
              <a:rPr lang="el-GR" sz="1400" dirty="0" smtClean="0"/>
              <a:t>Πελάτες</a:t>
            </a:r>
            <a:endParaRPr lang="el-GR" sz="1400" dirty="0"/>
          </a:p>
        </p:txBody>
      </p:sp>
      <p:sp>
        <p:nvSpPr>
          <p:cNvPr id="8" name="7 - TextBox"/>
          <p:cNvSpPr txBox="1"/>
          <p:nvPr/>
        </p:nvSpPr>
        <p:spPr>
          <a:xfrm>
            <a:off x="357158" y="4786322"/>
            <a:ext cx="2357454" cy="116955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l-GR" sz="1400" b="1" dirty="0" smtClean="0"/>
              <a:t>Κοινωνικό Σύνολο</a:t>
            </a:r>
          </a:p>
          <a:p>
            <a:pPr>
              <a:buFont typeface="Arial" pitchFamily="34" charset="0"/>
              <a:buChar char="•"/>
            </a:pPr>
            <a:r>
              <a:rPr lang="el-GR" sz="1400" dirty="0" smtClean="0"/>
              <a:t>Συμμόρφωση με νομικές επιταγές</a:t>
            </a:r>
          </a:p>
          <a:p>
            <a:pPr>
              <a:buFont typeface="Arial" pitchFamily="34" charset="0"/>
              <a:buChar char="•"/>
            </a:pPr>
            <a:r>
              <a:rPr lang="el-GR" sz="1400" dirty="0" smtClean="0"/>
              <a:t>Κοινωνική υπευθυνότητα</a:t>
            </a:r>
          </a:p>
          <a:p>
            <a:pPr>
              <a:buFont typeface="Arial" pitchFamily="34" charset="0"/>
              <a:buChar char="•"/>
            </a:pPr>
            <a:r>
              <a:rPr lang="el-GR" sz="1400" dirty="0" smtClean="0"/>
              <a:t>Διοικητική Ηθική</a:t>
            </a:r>
            <a:endParaRPr lang="el-GR" sz="1400" dirty="0"/>
          </a:p>
        </p:txBody>
      </p:sp>
      <p:sp>
        <p:nvSpPr>
          <p:cNvPr id="9" name="8 - TextBox"/>
          <p:cNvSpPr txBox="1"/>
          <p:nvPr/>
        </p:nvSpPr>
        <p:spPr>
          <a:xfrm>
            <a:off x="3500430" y="5357826"/>
            <a:ext cx="2643206" cy="116955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l-GR" sz="1400" b="1" dirty="0" smtClean="0"/>
              <a:t>Εργαζόμενοι</a:t>
            </a:r>
          </a:p>
          <a:p>
            <a:pPr>
              <a:buFont typeface="Arial" pitchFamily="34" charset="0"/>
              <a:buChar char="•"/>
            </a:pPr>
            <a:r>
              <a:rPr lang="el-GR" sz="1400" dirty="0" smtClean="0"/>
              <a:t>Δίκαιη μεταχείριση</a:t>
            </a:r>
          </a:p>
          <a:p>
            <a:pPr>
              <a:buFont typeface="Arial" pitchFamily="34" charset="0"/>
              <a:buChar char="•"/>
            </a:pPr>
            <a:r>
              <a:rPr lang="el-GR" sz="1400" dirty="0" smtClean="0"/>
              <a:t>Εργασιακή ικανοποίηση </a:t>
            </a:r>
          </a:p>
          <a:p>
            <a:pPr>
              <a:buFont typeface="Arial" pitchFamily="34" charset="0"/>
              <a:buChar char="•"/>
            </a:pPr>
            <a:r>
              <a:rPr lang="el-GR" sz="1400" dirty="0" smtClean="0"/>
              <a:t>Ενδυνάμωση Ευθυνών</a:t>
            </a:r>
          </a:p>
          <a:p>
            <a:pPr>
              <a:buFont typeface="Arial" pitchFamily="34" charset="0"/>
              <a:buChar char="•"/>
            </a:pPr>
            <a:r>
              <a:rPr lang="el-GR" sz="1400" dirty="0" smtClean="0"/>
              <a:t>Υγιεινή και ασφάλεια</a:t>
            </a:r>
            <a:endParaRPr lang="el-GR" sz="1400" dirty="0"/>
          </a:p>
        </p:txBody>
      </p:sp>
      <p:sp>
        <p:nvSpPr>
          <p:cNvPr id="10" name="9 - TextBox"/>
          <p:cNvSpPr txBox="1"/>
          <p:nvPr/>
        </p:nvSpPr>
        <p:spPr>
          <a:xfrm>
            <a:off x="6572264" y="4857760"/>
            <a:ext cx="2214578" cy="160043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l-GR" sz="1400" b="1" dirty="0" smtClean="0"/>
              <a:t>Πελάτες</a:t>
            </a:r>
          </a:p>
          <a:p>
            <a:pPr>
              <a:buFont typeface="Arial" pitchFamily="34" charset="0"/>
              <a:buChar char="•"/>
            </a:pPr>
            <a:r>
              <a:rPr lang="el-GR" sz="1400" dirty="0" smtClean="0"/>
              <a:t>Υπηρεσίες Ποιότητας</a:t>
            </a:r>
          </a:p>
          <a:p>
            <a:pPr>
              <a:buFont typeface="Arial" pitchFamily="34" charset="0"/>
              <a:buChar char="•"/>
            </a:pPr>
            <a:r>
              <a:rPr lang="el-GR" sz="1400" dirty="0" smtClean="0"/>
              <a:t>Προϊόντα Ποιότητας</a:t>
            </a:r>
          </a:p>
          <a:p>
            <a:pPr>
              <a:buFont typeface="Arial" pitchFamily="34" charset="0"/>
              <a:buChar char="•"/>
            </a:pPr>
            <a:r>
              <a:rPr lang="el-GR" sz="1400" dirty="0" smtClean="0"/>
              <a:t>Ταχύτητα και ετοιμότητα</a:t>
            </a:r>
          </a:p>
          <a:p>
            <a:pPr>
              <a:buFont typeface="Arial" pitchFamily="34" charset="0"/>
              <a:buChar char="•"/>
            </a:pPr>
            <a:r>
              <a:rPr lang="el-GR" sz="1400" dirty="0" smtClean="0"/>
              <a:t>Χαμηλό Κόστος</a:t>
            </a:r>
          </a:p>
          <a:p>
            <a:pPr>
              <a:buFont typeface="Arial" pitchFamily="34" charset="0"/>
              <a:buChar char="•"/>
            </a:pPr>
            <a:r>
              <a:rPr lang="el-GR" sz="1400" dirty="0" smtClean="0"/>
              <a:t>Καινοτομία</a:t>
            </a:r>
            <a:endParaRPr lang="el-GR" sz="1400" dirty="0"/>
          </a:p>
        </p:txBody>
      </p:sp>
      <p:sp>
        <p:nvSpPr>
          <p:cNvPr id="11" name="10 - TextBox"/>
          <p:cNvSpPr txBox="1"/>
          <p:nvPr/>
        </p:nvSpPr>
        <p:spPr>
          <a:xfrm>
            <a:off x="6500826" y="3000372"/>
            <a:ext cx="2214578"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l-GR" sz="1400" b="1" dirty="0" smtClean="0"/>
              <a:t>Μέτοχοι και επενδυτές</a:t>
            </a:r>
          </a:p>
          <a:p>
            <a:pPr>
              <a:buFont typeface="Arial" pitchFamily="34" charset="0"/>
              <a:buChar char="•"/>
            </a:pPr>
            <a:r>
              <a:rPr lang="el-GR" sz="1400" dirty="0" smtClean="0"/>
              <a:t>Απόδοση Μετοχικού Κεφαλαίου</a:t>
            </a:r>
          </a:p>
          <a:p>
            <a:pPr>
              <a:buFont typeface="Arial" pitchFamily="34" charset="0"/>
              <a:buChar char="•"/>
            </a:pPr>
            <a:r>
              <a:rPr lang="el-GR" sz="1400" dirty="0" smtClean="0"/>
              <a:t>Απόδοση ανά πωλήσεις</a:t>
            </a:r>
          </a:p>
          <a:p>
            <a:pPr>
              <a:buFont typeface="Arial" pitchFamily="34" charset="0"/>
              <a:buChar char="•"/>
            </a:pPr>
            <a:r>
              <a:rPr lang="el-GR" sz="1400" dirty="0" smtClean="0"/>
              <a:t>Απόδοση επενδύσεων</a:t>
            </a:r>
            <a:endParaRPr lang="el-GR" sz="1400" dirty="0"/>
          </a:p>
        </p:txBody>
      </p:sp>
      <p:sp>
        <p:nvSpPr>
          <p:cNvPr id="12" name="11 - TextBox"/>
          <p:cNvSpPr txBox="1"/>
          <p:nvPr/>
        </p:nvSpPr>
        <p:spPr>
          <a:xfrm>
            <a:off x="3286116" y="2143116"/>
            <a:ext cx="2786082"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l-GR" sz="1400" b="1" dirty="0" smtClean="0"/>
              <a:t>Επιχείρηση (Διοίκηση)</a:t>
            </a:r>
          </a:p>
          <a:p>
            <a:pPr>
              <a:buFont typeface="Arial" pitchFamily="34" charset="0"/>
              <a:buChar char="•"/>
            </a:pPr>
            <a:r>
              <a:rPr lang="el-GR" sz="1400" dirty="0" smtClean="0"/>
              <a:t>Παραγωγικότητα</a:t>
            </a:r>
          </a:p>
          <a:p>
            <a:pPr>
              <a:buFont typeface="Arial" pitchFamily="34" charset="0"/>
              <a:buChar char="•"/>
            </a:pPr>
            <a:r>
              <a:rPr lang="el-GR" sz="1400" dirty="0" smtClean="0"/>
              <a:t>Κέρδη</a:t>
            </a:r>
          </a:p>
          <a:p>
            <a:pPr>
              <a:buFont typeface="Arial" pitchFamily="34" charset="0"/>
              <a:buChar char="•"/>
            </a:pPr>
            <a:r>
              <a:rPr lang="el-GR" sz="1400" dirty="0" smtClean="0"/>
              <a:t>Επιβίωση</a:t>
            </a:r>
            <a:endParaRPr lang="el-GR" sz="1400" dirty="0"/>
          </a:p>
        </p:txBody>
      </p:sp>
      <p:cxnSp>
        <p:nvCxnSpPr>
          <p:cNvPr id="14" name="13 - Ευθύγραμμο βέλος σύνδεσης"/>
          <p:cNvCxnSpPr/>
          <p:nvPr/>
        </p:nvCxnSpPr>
        <p:spPr>
          <a:xfrm rot="5400000">
            <a:off x="4179488" y="3464322"/>
            <a:ext cx="64214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p:nvPr/>
        </p:nvCxnSpPr>
        <p:spPr>
          <a:xfrm>
            <a:off x="5429256" y="4429132"/>
            <a:ext cx="1000132"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p:nvPr/>
        </p:nvCxnSpPr>
        <p:spPr>
          <a:xfrm rot="10800000" flipV="1">
            <a:off x="5572132" y="3714752"/>
            <a:ext cx="85725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p:nvPr/>
        </p:nvCxnSpPr>
        <p:spPr>
          <a:xfrm rot="5400000">
            <a:off x="4215604" y="4999842"/>
            <a:ext cx="57071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p:nvPr/>
        </p:nvCxnSpPr>
        <p:spPr>
          <a:xfrm flipV="1">
            <a:off x="2786050" y="4786322"/>
            <a:ext cx="857256"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 Ευθύγραμμο βέλος σύνδεσης"/>
          <p:cNvCxnSpPr>
            <a:stCxn id="7" idx="3"/>
          </p:cNvCxnSpPr>
          <p:nvPr/>
        </p:nvCxnSpPr>
        <p:spPr>
          <a:xfrm>
            <a:off x="2786050" y="3691740"/>
            <a:ext cx="857256" cy="523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 Ευθύγραμμο βέλος σύνδεσης"/>
          <p:cNvCxnSpPr/>
          <p:nvPr/>
        </p:nvCxnSpPr>
        <p:spPr>
          <a:xfrm rot="5400000" flipH="1" flipV="1">
            <a:off x="4358480" y="3571082"/>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 Ευθύγραμμο βέλος σύνδεσης"/>
          <p:cNvCxnSpPr/>
          <p:nvPr/>
        </p:nvCxnSpPr>
        <p:spPr>
          <a:xfrm rot="10800000">
            <a:off x="2928926" y="3571876"/>
            <a:ext cx="85725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34 - Ευθύγραμμο βέλος σύνδεσης"/>
          <p:cNvCxnSpPr/>
          <p:nvPr/>
        </p:nvCxnSpPr>
        <p:spPr>
          <a:xfrm rot="10800000" flipV="1">
            <a:off x="2786050" y="4500570"/>
            <a:ext cx="928694"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35 - Ευθύγραμμο βέλος σύνδεσης"/>
          <p:cNvCxnSpPr/>
          <p:nvPr/>
        </p:nvCxnSpPr>
        <p:spPr>
          <a:xfrm rot="5400000" flipH="1" flipV="1">
            <a:off x="4429918" y="5071280"/>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36 - Ευθύγραμμο βέλος σύνδεσης"/>
          <p:cNvCxnSpPr/>
          <p:nvPr/>
        </p:nvCxnSpPr>
        <p:spPr>
          <a:xfrm flipV="1">
            <a:off x="5429256" y="3571876"/>
            <a:ext cx="92869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37 - Ευθύγραμμο βέλος σύνδεσης"/>
          <p:cNvCxnSpPr/>
          <p:nvPr/>
        </p:nvCxnSpPr>
        <p:spPr>
          <a:xfrm rot="10800000">
            <a:off x="5643570" y="4429132"/>
            <a:ext cx="928694"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54 - TextBox"/>
          <p:cNvSpPr txBox="1"/>
          <p:nvPr/>
        </p:nvSpPr>
        <p:spPr>
          <a:xfrm>
            <a:off x="6786578" y="1285860"/>
            <a:ext cx="2357422" cy="246221"/>
          </a:xfrm>
          <a:prstGeom prst="rect">
            <a:avLst/>
          </a:prstGeom>
          <a:noFill/>
        </p:spPr>
        <p:txBody>
          <a:bodyPr wrap="square" rtlCol="0">
            <a:spAutoFit/>
          </a:bodyPr>
          <a:lstStyle/>
          <a:p>
            <a:r>
              <a:rPr lang="en-US" sz="1000" dirty="0" smtClean="0"/>
              <a:t>Jackson &amp; Schuler  (1996), p8</a:t>
            </a:r>
            <a:endParaRPr lang="el-GR" sz="1000" dirty="0"/>
          </a:p>
        </p:txBody>
      </p:sp>
    </p:spTree>
    <p:extLst>
      <p:ext uri="{BB962C8B-B14F-4D97-AF65-F5344CB8AC3E}">
        <p14:creationId xmlns:p14="http://schemas.microsoft.com/office/powerpoint/2010/main" val="2494329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Στρατηγική Διοίκηση Ανθρωπίνων Πόρων</a:t>
            </a:r>
            <a:endParaRPr lang="el-GR" dirty="0"/>
          </a:p>
        </p:txBody>
      </p:sp>
      <p:sp>
        <p:nvSpPr>
          <p:cNvPr id="3" name="2 - Θέση περιεχομένου"/>
          <p:cNvSpPr>
            <a:spLocks noGrp="1"/>
          </p:cNvSpPr>
          <p:nvPr>
            <p:ph idx="1"/>
          </p:nvPr>
        </p:nvSpPr>
        <p:spPr/>
        <p:txBody>
          <a:bodyPr/>
          <a:lstStyle/>
          <a:p>
            <a:pPr>
              <a:buNone/>
            </a:pPr>
            <a:r>
              <a:rPr lang="el-GR" dirty="0" smtClean="0"/>
              <a:t>Είναι το σύνολο των πολιτικών και μεθόδων της ΔΑΠ που βοηθούν την επιχείρηση στην επίτευξη των στρατηγικών της στόχων, όπως αυτοί έχουν καθοριστεί από την επιχειρησιακή της στρατηγική και υλοποιούνται μέσω του στρατηγικού μάνατζμεντ.</a:t>
            </a:r>
            <a:endParaRPr lang="el-GR" dirty="0"/>
          </a:p>
        </p:txBody>
      </p:sp>
    </p:spTree>
    <p:extLst>
      <p:ext uri="{BB962C8B-B14F-4D97-AF65-F5344CB8AC3E}">
        <p14:creationId xmlns:p14="http://schemas.microsoft.com/office/powerpoint/2010/main" val="1326051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Από τι επηρεάζεται η ΣΔΑΠ</a:t>
            </a:r>
            <a:endParaRPr lang="el-GR" dirty="0"/>
          </a:p>
        </p:txBody>
      </p:sp>
      <p:sp>
        <p:nvSpPr>
          <p:cNvPr id="3" name="2 - Θέση περιεχομένου"/>
          <p:cNvSpPr>
            <a:spLocks noGrp="1"/>
          </p:cNvSpPr>
          <p:nvPr>
            <p:ph idx="1"/>
          </p:nvPr>
        </p:nvSpPr>
        <p:spPr/>
        <p:txBody>
          <a:bodyPr/>
          <a:lstStyle/>
          <a:p>
            <a:r>
              <a:rPr lang="el-GR" dirty="0" smtClean="0"/>
              <a:t>Τύπος παραγωγικής διαδικασίας</a:t>
            </a:r>
          </a:p>
          <a:p>
            <a:r>
              <a:rPr lang="el-GR" dirty="0" smtClean="0"/>
              <a:t>Θέσης της επιχείρησης στην αγορά</a:t>
            </a:r>
          </a:p>
          <a:p>
            <a:r>
              <a:rPr lang="el-GR" dirty="0" smtClean="0"/>
              <a:t>Φιλοσοφία Ανώτατης Ηγεσίας</a:t>
            </a:r>
          </a:p>
          <a:p>
            <a:r>
              <a:rPr lang="el-GR" dirty="0" smtClean="0"/>
              <a:t>Οργανωσιακή Δομή</a:t>
            </a:r>
          </a:p>
          <a:p>
            <a:r>
              <a:rPr lang="el-GR" dirty="0" smtClean="0"/>
              <a:t>Οργανωσιακή Κουλτούρα</a:t>
            </a:r>
          </a:p>
          <a:p>
            <a:r>
              <a:rPr lang="el-GR" dirty="0" smtClean="0"/>
              <a:t>Επίπεδο εξειδικευμένων δεξιοτήτων</a:t>
            </a:r>
            <a:endParaRPr lang="el-GR" dirty="0"/>
          </a:p>
        </p:txBody>
      </p:sp>
    </p:spTree>
    <p:extLst>
      <p:ext uri="{BB962C8B-B14F-4D97-AF65-F5344CB8AC3E}">
        <p14:creationId xmlns:p14="http://schemas.microsoft.com/office/powerpoint/2010/main" val="3340924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Σχεδιασμός Θέσης Εργασίας</a:t>
            </a:r>
            <a:endParaRPr lang="el-GR" dirty="0"/>
          </a:p>
        </p:txBody>
      </p:sp>
      <p:sp>
        <p:nvSpPr>
          <p:cNvPr id="3" name="2 - Θέση περιεχομένου"/>
          <p:cNvSpPr>
            <a:spLocks noGrp="1"/>
          </p:cNvSpPr>
          <p:nvPr>
            <p:ph idx="1"/>
          </p:nvPr>
        </p:nvSpPr>
        <p:spPr/>
        <p:txBody>
          <a:bodyPr/>
          <a:lstStyle/>
          <a:p>
            <a:pPr>
              <a:buNone/>
            </a:pPr>
            <a:r>
              <a:rPr lang="el-GR" dirty="0" smtClean="0"/>
              <a:t>είναι ο καθορισμός των αναγκαίων θέσεων για τη λειτουργία ενός οργανισμού και η κατανομή τους σε επίπεδα ώστε ναν εξασφαλίζεται ο μέγιστος βαθμός παραγωγικότητας ταυτόχρονα με το υψηλότερο δυνατό επίπεδο ικανοποίησης του εργαζομένου.</a:t>
            </a:r>
            <a:endParaRPr lang="el-GR" dirty="0"/>
          </a:p>
        </p:txBody>
      </p:sp>
    </p:spTree>
    <p:extLst>
      <p:ext uri="{BB962C8B-B14F-4D97-AF65-F5344CB8AC3E}">
        <p14:creationId xmlns:p14="http://schemas.microsoft.com/office/powerpoint/2010/main" val="2074423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Ανάλυση Θέσεως Εργασίας</a:t>
            </a:r>
            <a:endParaRPr lang="el-GR" dirty="0"/>
          </a:p>
        </p:txBody>
      </p:sp>
      <p:sp>
        <p:nvSpPr>
          <p:cNvPr id="3" name="2 - Θέση περιεχομένου"/>
          <p:cNvSpPr>
            <a:spLocks noGrp="1"/>
          </p:cNvSpPr>
          <p:nvPr>
            <p:ph idx="1"/>
          </p:nvPr>
        </p:nvSpPr>
        <p:spPr/>
        <p:txBody>
          <a:bodyPr>
            <a:normAutofit/>
          </a:bodyPr>
          <a:lstStyle/>
          <a:p>
            <a:r>
              <a:rPr lang="el-GR" dirty="0" smtClean="0"/>
              <a:t>Η διαδικασία συγκέντρωσης και καταγραφής των σημαντικών δραστηριοτήτων τις οποίες εκτελεί ένας εργαζόμενος , των απαιτήσεων και των τεχνικών και περιβαλλοντικών δεδομένων της θέσης καθώς και του συνόλου των προσόντων, των γνώσεων, των ικανοτήτων και των υπευθυνοτήτων που πρέπει να συνδυάζει ο εργαζόμενος για την επιτυχή διεξαγωγή της εργασίας του.</a:t>
            </a:r>
            <a:endParaRPr lang="el-GR" dirty="0"/>
          </a:p>
        </p:txBody>
      </p:sp>
    </p:spTree>
    <p:extLst>
      <p:ext uri="{BB962C8B-B14F-4D97-AF65-F5344CB8AC3E}">
        <p14:creationId xmlns:p14="http://schemas.microsoft.com/office/powerpoint/2010/main" val="1705489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Περιγραφή Θέσης Εργασίας</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Γιατί υπάρχει η θέση εργασίας και τι αναμένεται από τον εργαζόμενο</a:t>
            </a:r>
          </a:p>
          <a:p>
            <a:r>
              <a:rPr lang="el-GR" dirty="0" smtClean="0"/>
              <a:t>Περιεχόμενο</a:t>
            </a:r>
          </a:p>
          <a:p>
            <a:r>
              <a:rPr lang="el-GR" dirty="0" smtClean="0"/>
              <a:t>Ευθύνες</a:t>
            </a:r>
          </a:p>
          <a:p>
            <a:r>
              <a:rPr lang="el-GR" dirty="0" smtClean="0"/>
              <a:t>Κριτήρια απόδοσης</a:t>
            </a:r>
          </a:p>
          <a:p>
            <a:r>
              <a:rPr lang="el-GR" dirty="0" smtClean="0"/>
              <a:t>Υπευθυνότητες</a:t>
            </a:r>
          </a:p>
          <a:p>
            <a:r>
              <a:rPr lang="el-GR" dirty="0" smtClean="0"/>
              <a:t>Οργανωσιακοί Παράγοντες</a:t>
            </a:r>
          </a:p>
          <a:p>
            <a:r>
              <a:rPr lang="el-GR" dirty="0" smtClean="0"/>
              <a:t>Παράγοντες Υποκίνησης</a:t>
            </a:r>
          </a:p>
          <a:p>
            <a:r>
              <a:rPr lang="el-GR" dirty="0" smtClean="0"/>
              <a:t>Παράγοντες Ανάπτυξης</a:t>
            </a:r>
          </a:p>
          <a:p>
            <a:r>
              <a:rPr lang="el-GR" dirty="0" smtClean="0"/>
              <a:t>Περιβαλλοντικοί Παράγοντες</a:t>
            </a:r>
            <a:endParaRPr lang="el-GR" dirty="0"/>
          </a:p>
        </p:txBody>
      </p:sp>
    </p:spTree>
    <p:extLst>
      <p:ext uri="{BB962C8B-B14F-4D97-AF65-F5344CB8AC3E}">
        <p14:creationId xmlns:p14="http://schemas.microsoft.com/office/powerpoint/2010/main" val="1745055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Στόχοι Περιγραφής Θέσης Εργασίας</a:t>
            </a:r>
            <a:endParaRPr lang="el-GR" dirty="0"/>
          </a:p>
        </p:txBody>
      </p:sp>
      <p:sp>
        <p:nvSpPr>
          <p:cNvPr id="3" name="2 - Θέση περιεχομένου"/>
          <p:cNvSpPr>
            <a:spLocks noGrp="1"/>
          </p:cNvSpPr>
          <p:nvPr>
            <p:ph idx="1"/>
          </p:nvPr>
        </p:nvSpPr>
        <p:spPr/>
        <p:txBody>
          <a:bodyPr/>
          <a:lstStyle/>
          <a:p>
            <a:r>
              <a:rPr lang="el-GR" dirty="0" smtClean="0"/>
              <a:t>Καθορισμός ένταξης θέσης εργασίας στον Οργανισμό</a:t>
            </a:r>
          </a:p>
          <a:p>
            <a:r>
              <a:rPr lang="el-GR" dirty="0" smtClean="0"/>
              <a:t>Παροχή πληροφοριών για προσέλκυση και ενημέρωση υποψηφίων</a:t>
            </a:r>
          </a:p>
          <a:p>
            <a:r>
              <a:rPr lang="el-GR" dirty="0" smtClean="0"/>
              <a:t>Βάση για τη σύνταξη της σύμβασης</a:t>
            </a:r>
          </a:p>
          <a:p>
            <a:r>
              <a:rPr lang="el-GR" dirty="0" smtClean="0"/>
              <a:t>Βάση για την εκτίμηση του παραγόμενου έργου και της αξιολόγησης του εργαζομένου</a:t>
            </a:r>
            <a:endParaRPr lang="el-GR" dirty="0"/>
          </a:p>
        </p:txBody>
      </p:sp>
    </p:spTree>
    <p:extLst>
      <p:ext uri="{BB962C8B-B14F-4D97-AF65-F5344CB8AC3E}">
        <p14:creationId xmlns:p14="http://schemas.microsoft.com/office/powerpoint/2010/main" val="2566376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a:t>
            </a:fld>
            <a:endParaRPr lang="el-GR" dirty="0"/>
          </a:p>
        </p:txBody>
      </p:sp>
      <p:pic>
        <p:nvPicPr>
          <p:cNvPr id="7" name="Picture 12" descr="D:\Τεφαα Open e-Class\ΘΕΟΔΩΡΑΚΗΣ ΜΑΘΗΜΑ\BYN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Περιεχόμενο Περιγραφής θέσης εργασίας</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Προσέλκυση και Επιλογή </a:t>
            </a:r>
          </a:p>
          <a:p>
            <a:r>
              <a:rPr lang="el-GR" dirty="0" smtClean="0"/>
              <a:t>Αξιολόγηση της Απόδοσης</a:t>
            </a:r>
          </a:p>
          <a:p>
            <a:r>
              <a:rPr lang="el-GR" dirty="0" smtClean="0"/>
              <a:t>Εκπαίδευση και Ανάπτυξη</a:t>
            </a:r>
          </a:p>
          <a:p>
            <a:r>
              <a:rPr lang="el-GR" dirty="0" smtClean="0"/>
              <a:t>Σύνταξη : </a:t>
            </a:r>
          </a:p>
          <a:p>
            <a:pPr>
              <a:buNone/>
            </a:pPr>
            <a:r>
              <a:rPr lang="el-GR" dirty="0" smtClean="0"/>
              <a:t>		«Τίτλος Θέσης Εργασίας»</a:t>
            </a:r>
          </a:p>
          <a:p>
            <a:pPr>
              <a:buNone/>
            </a:pPr>
            <a:r>
              <a:rPr lang="el-GR" dirty="0" smtClean="0"/>
              <a:t>		«Αναφέρεται σε …»</a:t>
            </a:r>
          </a:p>
          <a:p>
            <a:pPr>
              <a:buNone/>
            </a:pPr>
            <a:r>
              <a:rPr lang="el-GR" dirty="0" smtClean="0"/>
              <a:t>		«Συνολικός Σκοπός»</a:t>
            </a:r>
          </a:p>
          <a:p>
            <a:pPr>
              <a:buNone/>
            </a:pPr>
            <a:r>
              <a:rPr lang="el-GR" dirty="0" smtClean="0"/>
              <a:t>		«Πρωταρχικές Αξίες και καθήκοντα»</a:t>
            </a:r>
            <a:endParaRPr lang="el-GR" dirty="0"/>
          </a:p>
        </p:txBody>
      </p:sp>
    </p:spTree>
    <p:extLst>
      <p:ext uri="{BB962C8B-B14F-4D97-AF65-F5344CB8AC3E}">
        <p14:creationId xmlns:p14="http://schemas.microsoft.com/office/powerpoint/2010/main" val="631189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lnSpcReduction="10000"/>
          </a:bodyPr>
          <a:lstStyle/>
          <a:p>
            <a:pPr marL="0" indent="0">
              <a:buNone/>
            </a:pPr>
            <a:r>
              <a:rPr lang="el-GR" dirty="0" smtClean="0"/>
              <a:t>Αναλυτικότερη παρουσίαση και κατανόηση:</a:t>
            </a:r>
            <a:endParaRPr lang="el-GR" dirty="0"/>
          </a:p>
          <a:p>
            <a:pPr marL="0"/>
            <a:r>
              <a:rPr lang="el-GR" dirty="0" smtClean="0"/>
              <a:t>των Στόχων της ΔΑΠ</a:t>
            </a:r>
          </a:p>
          <a:p>
            <a:pPr marL="0"/>
            <a:r>
              <a:rPr lang="el-GR" dirty="0" smtClean="0"/>
              <a:t>του ρόλου των Ομάδων ενδιαφέροντος ενός οργανισμού, των στόχων τους και τις σχέσεις τους με τη ΔΑΠ</a:t>
            </a:r>
          </a:p>
          <a:p>
            <a:pPr marL="0"/>
            <a:r>
              <a:rPr lang="el-GR" dirty="0"/>
              <a:t>τ</a:t>
            </a:r>
            <a:r>
              <a:rPr lang="el-GR" dirty="0" smtClean="0"/>
              <a:t>ης Στρατηγικής ΔΑΠ</a:t>
            </a:r>
          </a:p>
          <a:p>
            <a:pPr marL="0"/>
            <a:r>
              <a:rPr lang="el-GR" dirty="0"/>
              <a:t>τ</a:t>
            </a:r>
            <a:r>
              <a:rPr lang="el-GR" dirty="0" smtClean="0"/>
              <a:t>ων Διαδικασιών δημιουργίας Θέσης Εργασίας</a:t>
            </a:r>
          </a:p>
          <a:p>
            <a:pPr marL="0" indent="0">
              <a:buNone/>
            </a:pPr>
            <a:endParaRPr lang="el-GR" dirty="0" smtClean="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fontScale="77500" lnSpcReduction="20000"/>
          </a:bodyPr>
          <a:lstStyle/>
          <a:p>
            <a:r>
              <a:rPr lang="el-GR" dirty="0"/>
              <a:t>Στόχοι ΔΑΠ</a:t>
            </a:r>
          </a:p>
          <a:p>
            <a:r>
              <a:rPr lang="el-GR" dirty="0"/>
              <a:t>Ομάδες ενδιαφέροντος (</a:t>
            </a:r>
            <a:r>
              <a:rPr lang="en-US" dirty="0"/>
              <a:t>Stakeholders</a:t>
            </a:r>
            <a:r>
              <a:rPr lang="el-GR" dirty="0"/>
              <a:t>) και οι στόχοι </a:t>
            </a:r>
            <a:r>
              <a:rPr lang="el-GR" dirty="0" smtClean="0"/>
              <a:t>τους</a:t>
            </a:r>
          </a:p>
          <a:p>
            <a:r>
              <a:rPr lang="el-GR" dirty="0"/>
              <a:t>Σχέση ΔΑΠ με τις Ομάδες ενδιαφέροντος</a:t>
            </a:r>
          </a:p>
          <a:p>
            <a:r>
              <a:rPr lang="el-GR" dirty="0"/>
              <a:t>Στρατηγική Διοίκηση Ανθρωπίνων Πόρων</a:t>
            </a:r>
          </a:p>
          <a:p>
            <a:r>
              <a:rPr lang="el-GR" dirty="0"/>
              <a:t>Σχεδιασμός Θέσης </a:t>
            </a:r>
            <a:r>
              <a:rPr lang="el-GR" dirty="0" smtClean="0"/>
              <a:t>Εργασίας</a:t>
            </a:r>
          </a:p>
          <a:p>
            <a:r>
              <a:rPr lang="el-GR" dirty="0"/>
              <a:t>Ανάλυση Θέσεως Εργασίας</a:t>
            </a:r>
          </a:p>
          <a:p>
            <a:r>
              <a:rPr lang="el-GR" dirty="0"/>
              <a:t>Περιγραφή Θέσης Εργασίας</a:t>
            </a:r>
          </a:p>
          <a:p>
            <a:r>
              <a:rPr lang="el-GR" dirty="0"/>
              <a:t>Στόχοι Περιγραφής Θέσης Εργασίας</a:t>
            </a:r>
          </a:p>
          <a:p>
            <a:r>
              <a:rPr lang="el-GR" dirty="0"/>
              <a:t>Περιεχόμενο Περιγραφής θέσης εργασίας</a:t>
            </a:r>
          </a:p>
          <a:p>
            <a:endParaRPr lang="el-GR" dirty="0"/>
          </a:p>
          <a:p>
            <a:endParaRPr lang="el-GR" dirty="0"/>
          </a:p>
          <a:p>
            <a:pPr marL="0" indent="0">
              <a:buNone/>
            </a:pPr>
            <a:endParaRPr lang="el-GR" dirty="0"/>
          </a:p>
          <a:p>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Στόχοι ΔΑΠ</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dirty="0" smtClean="0"/>
              <a:t>Αύξηση  Ανταγωνιστικότητας : </a:t>
            </a:r>
          </a:p>
          <a:p>
            <a:pPr>
              <a:buNone/>
            </a:pPr>
            <a:r>
              <a:rPr lang="el-GR" dirty="0" smtClean="0"/>
              <a:t> Ανταγωνιστικότητα:  είναι η δυνατότητα (ικανότητα) µ</a:t>
            </a:r>
            <a:r>
              <a:rPr lang="el-GR" dirty="0" err="1" smtClean="0"/>
              <a:t>ιάς</a:t>
            </a:r>
            <a:r>
              <a:rPr lang="el-GR" dirty="0" smtClean="0"/>
              <a:t> επιχείρησης να επιβιώσει και να αναπτυχθεί, λαβαίνοντας υπόψη τον </a:t>
            </a:r>
            <a:r>
              <a:rPr lang="el-GR" dirty="0" err="1" smtClean="0"/>
              <a:t>ανταγωνισµό</a:t>
            </a:r>
            <a:r>
              <a:rPr lang="el-GR" dirty="0" smtClean="0"/>
              <a:t> άλλων επιχειρήσεων για τα ίδια κέρδη (στον ίδιο κλάδο ή την αγορά). Οι επιχειρήσεις ανταγωνίζονται για αγορές και πόρους (ανταγωνιστικά πλεονεκτήματα) και συνεπώς είναι σχετικά εύκολο να εξετάσει κανείς, συγκριτικά, την ανταγωνιστική τους θέση μετρώντας είτε µ</a:t>
            </a:r>
            <a:r>
              <a:rPr lang="el-GR" dirty="0" err="1" smtClean="0"/>
              <a:t>ερίδια</a:t>
            </a:r>
            <a:r>
              <a:rPr lang="el-GR" dirty="0" smtClean="0"/>
              <a:t> αγορών (δείκτης επίδοσης) είτε το βαθμό δημιουργίας και συσσώρευσης ανταγωνιστικών πλεονεκτημάτων όπως καινοτομικά προϊόντα, διαδικασίες, κλπ (δείκτες εισροών).προέρχεται από αποτελεσματική προσέλκυση, ανάπτυξη και διαχείριση των ανθρωπίνων πόρων</a:t>
            </a:r>
          </a:p>
          <a:p>
            <a:pPr>
              <a:buNone/>
            </a:pPr>
            <a:r>
              <a:rPr lang="el-GR" dirty="0" smtClean="0"/>
              <a:t>Προέρχεται από αποτελεσματική προσέλκυση ανάπτυξη και διαχείριση των ανθρωπίνων πόρων</a:t>
            </a:r>
          </a:p>
          <a:p>
            <a:r>
              <a:rPr lang="el-GR" dirty="0" smtClean="0"/>
              <a:t>Βελτίωση Ποιότητας και Παραγωγικότητας: </a:t>
            </a:r>
          </a:p>
          <a:p>
            <a:r>
              <a:rPr lang="el-GR" dirty="0" smtClean="0"/>
              <a:t>Τήρηση Νομικών και Κοινωνικών  Υποχρεώσεων</a:t>
            </a:r>
          </a:p>
        </p:txBody>
      </p:sp>
    </p:spTree>
    <p:extLst>
      <p:ext uri="{BB962C8B-B14F-4D97-AF65-F5344CB8AC3E}">
        <p14:creationId xmlns:p14="http://schemas.microsoft.com/office/powerpoint/2010/main" val="1516114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Στόχοι ΔΑΠ</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Βελτίωση Ποιότητας και Παραγωγικότητας:</a:t>
            </a:r>
          </a:p>
          <a:p>
            <a:pPr>
              <a:buNone/>
            </a:pPr>
            <a:r>
              <a:rPr lang="el-GR" dirty="0" smtClean="0"/>
              <a:t>Παραγωγικότητα : Ο οικονομικός δείκτης που μετρά την αξία των εκροών που παράγει ένας εργαζόμενος, ένας οργανισμός, ένας κλάδος ή ένα οικονομικό σύστημα σε σχέση με την αξία των εισροών που χρησιμοποιούνται για την παραγωγή αυτών. </a:t>
            </a:r>
          </a:p>
          <a:p>
            <a:pPr>
              <a:buNone/>
            </a:pPr>
            <a:r>
              <a:rPr lang="el-GR" dirty="0" smtClean="0"/>
              <a:t>Ποιότητα: το σύνολο των χαρακτηριστικών ενός προϊόντος ή υπηρεσίας που το καθιστούν ικανό να ανταποκριθεί ικανοποιητικά στις ανάγκες του κοινού τους</a:t>
            </a:r>
          </a:p>
          <a:p>
            <a:pPr>
              <a:buNone/>
            </a:pPr>
            <a:r>
              <a:rPr lang="el-GR" dirty="0" smtClean="0"/>
              <a:t>Επηρεάζεται σε πολύ μεγάλο βαθμό από τη διοίκηση ανθρώπινων πόρων</a:t>
            </a:r>
          </a:p>
          <a:p>
            <a:endParaRPr lang="el-GR" dirty="0"/>
          </a:p>
        </p:txBody>
      </p:sp>
    </p:spTree>
    <p:extLst>
      <p:ext uri="{BB962C8B-B14F-4D97-AF65-F5344CB8AC3E}">
        <p14:creationId xmlns:p14="http://schemas.microsoft.com/office/powerpoint/2010/main" val="1099090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Στόχοι ΔΑΠ</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Τήρηση Νομικών και Κοινωνικών  Υποχρεώσεων</a:t>
            </a:r>
          </a:p>
          <a:p>
            <a:pPr>
              <a:buNone/>
            </a:pPr>
            <a:r>
              <a:rPr lang="el-GR" dirty="0" smtClean="0"/>
              <a:t> Νομικές Υποχρεώσεις : επίπεδο αμοιβών , ώρες απασχόλησης, ορισμός συμβάσεως εργασίας, διαδικασία απόλυσης, αποχώρησης και συνταξιοδότησης</a:t>
            </a:r>
          </a:p>
          <a:p>
            <a:pPr>
              <a:buNone/>
            </a:pPr>
            <a:r>
              <a:rPr lang="el-GR" dirty="0" smtClean="0"/>
              <a:t>Κοινωνικές υποχρεώσεις : ανάγκη για διατήρηση ή αύξηση της απασχόλησης, μέριμνα για διάφορα κοινωνικά θέματα, ανταπόκριση στις ανάγκες της κοινωνίας στην οποία δραστηριοποιείται η επιχείρηση</a:t>
            </a:r>
          </a:p>
          <a:p>
            <a:pPr>
              <a:buNone/>
            </a:pPr>
            <a:r>
              <a:rPr lang="el-GR" dirty="0" smtClean="0"/>
              <a:t>Η ΔΑΠ πρέπει συνεχώς να οργανώνει και να επιβλέπει τη συμμόρφωση της επιχείρησης στις νομικές ή κοινωνικές υποχρεώσεις που απορρέουν από το περιβάλλον της.</a:t>
            </a:r>
            <a:endParaRPr lang="el-GR" dirty="0"/>
          </a:p>
        </p:txBody>
      </p:sp>
    </p:spTree>
    <p:extLst>
      <p:ext uri="{BB962C8B-B14F-4D97-AF65-F5344CB8AC3E}">
        <p14:creationId xmlns:p14="http://schemas.microsoft.com/office/powerpoint/2010/main" val="3050427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Στόχοι ΔΑΠ</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Εργασιακή Ικανοποίηση και Ανάπτυξη Προσωπικού</a:t>
            </a:r>
          </a:p>
          <a:p>
            <a:pPr>
              <a:buNone/>
            </a:pPr>
            <a:r>
              <a:rPr lang="el-GR" dirty="0" smtClean="0"/>
              <a:t>Εργασιακή Ικανοποίηση : το άθροισμα των συναισθηματικών αντιδράσεων που έχει το άτομο για την εργασία του, ή αλλιώς η συναισθηματική διάσταση των στάσεών του για αυτήν, η οποία απορρέει από τη σύγκριση που κάνει ανάμεσα στα οφέλη που αποκομίζει και σε αυτά που θα επιθυμούσε να έχει.</a:t>
            </a:r>
          </a:p>
          <a:p>
            <a:pPr>
              <a:buNone/>
            </a:pPr>
            <a:r>
              <a:rPr lang="el-GR" dirty="0" smtClean="0"/>
              <a:t>Ανάπτυξη προσωπικού: Η εκπαίδευση που προσφέρει η εταιρία στο προσωπικό προκειμένου να είναι ενημερωμένος με τις νέες συνθήκες και με την προοπτική να εξασφαλίσει το μέλλον της απασχόλησης των εργαζομένων.</a:t>
            </a:r>
          </a:p>
          <a:p>
            <a:pPr>
              <a:buNone/>
            </a:pPr>
            <a:endParaRPr lang="el-GR" dirty="0" smtClean="0"/>
          </a:p>
          <a:p>
            <a:endParaRPr lang="el-GR" dirty="0"/>
          </a:p>
        </p:txBody>
      </p:sp>
    </p:spTree>
    <p:extLst>
      <p:ext uri="{BB962C8B-B14F-4D97-AF65-F5344CB8AC3E}">
        <p14:creationId xmlns:p14="http://schemas.microsoft.com/office/powerpoint/2010/main" val="23053056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1403</TotalTime>
  <Words>1185</Words>
  <Application>Microsoft Office PowerPoint</Application>
  <PresentationFormat>Προβολή στην οθόνη (4:3)</PresentationFormat>
  <Paragraphs>168</Paragraphs>
  <Slides>21</Slides>
  <Notes>15</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Διοίκηση Ανθρώπινων πόρων</vt:lpstr>
      <vt:lpstr>Άδειες Χρήσης</vt:lpstr>
      <vt:lpstr>Χρηματοδότηση</vt:lpstr>
      <vt:lpstr>Σκοποί  ενότητας</vt:lpstr>
      <vt:lpstr>Περιεχόμενα ενότητας</vt:lpstr>
      <vt:lpstr>Στόχοι ΔΑΠ</vt:lpstr>
      <vt:lpstr>Στόχοι ΔΑΠ</vt:lpstr>
      <vt:lpstr>Στόχοι ΔΑΠ</vt:lpstr>
      <vt:lpstr>Στόχοι ΔΑΠ</vt:lpstr>
      <vt:lpstr>Στόχοι ΔΑΠ</vt:lpstr>
      <vt:lpstr>Ομάδες ενδιαφέροντος (Stakeholders) και οι στόχοι τους</vt:lpstr>
      <vt:lpstr>Ομάδες ενδιαφέροντος (Stakeholders) και οι στόχοι τους</vt:lpstr>
      <vt:lpstr>Σχέση ΔΑΠ με τις Ομάδες ενδιαφέροντος</vt:lpstr>
      <vt:lpstr>Στρατηγική Διοίκηση Ανθρωπίνων Πόρων</vt:lpstr>
      <vt:lpstr>Από τι επηρεάζεται η ΣΔΑΠ</vt:lpstr>
      <vt:lpstr>Σχεδιασμός Θέσης Εργασίας</vt:lpstr>
      <vt:lpstr>Ανάλυση Θέσεως Εργασίας</vt:lpstr>
      <vt:lpstr>Περιγραφή Θέσης Εργασίας</vt:lpstr>
      <vt:lpstr>Στόχοι Περιγραφής Θέσης Εργασίας</vt:lpstr>
      <vt:lpstr>Περιεχόμενο Περιγραφής θέσης εργασίας</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Maria Koutiva</cp:lastModifiedBy>
  <cp:revision>152</cp:revision>
  <dcterms:created xsi:type="dcterms:W3CDTF">2012-09-06T09:03:05Z</dcterms:created>
  <dcterms:modified xsi:type="dcterms:W3CDTF">2015-02-16T10:13:46Z</dcterms:modified>
</cp:coreProperties>
</file>