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1" r:id="rId5"/>
    <p:sldId id="262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280" r:id="rId41"/>
  </p:sldIdLst>
  <p:sldSz cx="9144000" cy="6858000" type="screen4x3"/>
  <p:notesSz cx="6858000" cy="9144000"/>
  <p:custDataLst>
    <p:tags r:id="rId4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4" autoAdjust="0"/>
    <p:restoredTop sz="99288" autoAdjust="0"/>
  </p:normalViewPr>
  <p:slideViewPr>
    <p:cSldViewPr>
      <p:cViewPr>
        <p:scale>
          <a:sx n="80" d="100"/>
          <a:sy n="80" d="100"/>
        </p:scale>
        <p:origin x="-115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Εξηγήστε γιατί</a:t>
            </a:r>
            <a:r>
              <a:rPr lang="el-GR" baseline="0" dirty="0" smtClean="0"/>
              <a:t> το Βιογραφικό σας είναι  κατάλληλο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3AB3-456C-4AB2-9376-DE58A074C952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ass.cedefop.europa.eu/el/documents/curriculum-vita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Διοίκηση Ανθρώπινων πόρων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93406" y="3284984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8: </a:t>
            </a:r>
            <a:r>
              <a:rPr lang="el-GR" sz="2800" b="1" dirty="0" smtClean="0"/>
              <a:t>Βιογραφικό, </a:t>
            </a:r>
          </a:p>
          <a:p>
            <a:r>
              <a:rPr lang="el-GR" sz="2800" b="1" dirty="0" smtClean="0"/>
              <a:t>Ενότητα </a:t>
            </a:r>
            <a:r>
              <a:rPr lang="el-GR" sz="2800" b="1" dirty="0" smtClean="0"/>
              <a:t>9: </a:t>
            </a:r>
            <a:r>
              <a:rPr lang="el-GR" sz="2800" b="1" dirty="0" smtClean="0"/>
              <a:t>Συνέντευξη</a:t>
            </a:r>
          </a:p>
          <a:p>
            <a:r>
              <a:rPr lang="el-GR" sz="2800" b="1" smtClean="0"/>
              <a:t>Ενότητα </a:t>
            </a:r>
            <a:r>
              <a:rPr lang="el-GR" sz="2800" b="1" smtClean="0"/>
              <a:t>10</a:t>
            </a:r>
            <a:r>
              <a:rPr lang="el-GR" sz="2800" b="1" smtClean="0"/>
              <a:t>: </a:t>
            </a:r>
            <a:r>
              <a:rPr lang="el-GR" sz="2800" b="1" dirty="0" smtClean="0"/>
              <a:t>Συνοδευτική Επιστολή</a:t>
            </a:r>
          </a:p>
          <a:p>
            <a:endParaRPr lang="el-GR" sz="2400" dirty="0" smtClean="0"/>
          </a:p>
          <a:p>
            <a:r>
              <a:rPr lang="el-GR" sz="2800" dirty="0" smtClean="0"/>
              <a:t>Αθανάσιος Κουστέλιος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Επαγγελματικό Προφίλ/Στόχος Καριέρας 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l-GR" sz="2400" dirty="0" smtClean="0"/>
              <a:t>Μια μικρή παράγραφος</a:t>
            </a:r>
          </a:p>
          <a:p>
            <a:pPr>
              <a:buFont typeface="Courier New" pitchFamily="49" charset="0"/>
              <a:buChar char="o"/>
            </a:pPr>
            <a:r>
              <a:rPr lang="el-GR" sz="2400" dirty="0" smtClean="0"/>
              <a:t>Π.χ.: Στελέχωση διοικητικής θέσης του τμήματος Ανθρωπίνου δυναμικού με σκοπό την επαγγελματική ανάπτυξη σε ένα ανταγωνιστικό και δυναμικά αναπτυσσόμενο περιβάλλον.</a:t>
            </a:r>
          </a:p>
          <a:p>
            <a:pPr>
              <a:buFont typeface="Courier New" pitchFamily="49" charset="0"/>
              <a:buChar char="o"/>
            </a:pPr>
            <a:r>
              <a:rPr lang="el-GR" sz="2400" dirty="0" smtClean="0"/>
              <a:t>Βεβαιωθείτε ότι υπάρχει συνάφεια με τη θέση και το υπόλοιπο Βιογραφικό </a:t>
            </a:r>
          </a:p>
          <a:p>
            <a:endParaRPr lang="el-GR" dirty="0"/>
          </a:p>
        </p:txBody>
      </p:sp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572008"/>
            <a:ext cx="2643206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9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Τυπικά Προσόντα</a:t>
            </a:r>
          </a:p>
          <a:p>
            <a:pPr marL="900113" indent="-360363">
              <a:buFont typeface="Arial" pitchFamily="34" charset="0"/>
              <a:buChar char="•"/>
            </a:pPr>
            <a:r>
              <a:rPr lang="el-GR" dirty="0" smtClean="0"/>
              <a:t>Εκπαίδευση </a:t>
            </a:r>
          </a:p>
          <a:p>
            <a:pPr marL="1169988" indent="-450850" defTabSz="1169988">
              <a:buFont typeface="Wingdings" pitchFamily="2" charset="2"/>
              <a:buChar char="v"/>
            </a:pPr>
            <a:r>
              <a:rPr lang="el-GR" sz="2000" dirty="0" smtClean="0"/>
              <a:t>Ίδρυμα</a:t>
            </a:r>
          </a:p>
          <a:p>
            <a:pPr marL="1169988" indent="-450850" defTabSz="1169988">
              <a:buFont typeface="Wingdings" pitchFamily="2" charset="2"/>
              <a:buChar char="v"/>
            </a:pPr>
            <a:r>
              <a:rPr lang="el-GR" sz="2000" dirty="0" smtClean="0"/>
              <a:t>Χρονολογίες φοίτησης</a:t>
            </a:r>
          </a:p>
          <a:p>
            <a:pPr marL="1169988" indent="-450850" defTabSz="1169988">
              <a:buFont typeface="Wingdings" pitchFamily="2" charset="2"/>
              <a:buChar char="v"/>
            </a:pPr>
            <a:r>
              <a:rPr lang="el-GR" sz="2000" dirty="0" smtClean="0"/>
              <a:t>Σημαντικότερα Μαθήματα</a:t>
            </a:r>
          </a:p>
          <a:p>
            <a:pPr marL="900113" indent="-360363" algn="r">
              <a:buFont typeface="Arial" pitchFamily="34" charset="0"/>
              <a:buChar char="•"/>
            </a:pPr>
            <a:r>
              <a:rPr lang="el-GR" dirty="0" smtClean="0"/>
              <a:t>Επαγγελματική Εμπειρία</a:t>
            </a:r>
          </a:p>
          <a:p>
            <a:pPr marL="1169988" indent="-450850" algn="r" defTabSz="1169988">
              <a:buFont typeface="Wingdings" pitchFamily="2" charset="2"/>
              <a:buChar char="v"/>
            </a:pPr>
            <a:r>
              <a:rPr lang="el-GR" sz="2000" dirty="0" smtClean="0"/>
              <a:t>Οργανισμός </a:t>
            </a:r>
          </a:p>
          <a:p>
            <a:pPr marL="1169988" indent="-450850" algn="r" defTabSz="1169988">
              <a:buFont typeface="Wingdings" pitchFamily="2" charset="2"/>
              <a:buChar char="v"/>
            </a:pPr>
            <a:r>
              <a:rPr lang="el-GR" sz="2000" dirty="0" smtClean="0"/>
              <a:t>Διάρκεια εργασίας</a:t>
            </a:r>
          </a:p>
          <a:p>
            <a:pPr marL="1169988" indent="-450850" algn="r" defTabSz="1169988">
              <a:buFont typeface="Wingdings" pitchFamily="2" charset="2"/>
              <a:buChar char="v"/>
            </a:pPr>
            <a:r>
              <a:rPr lang="el-GR" sz="2000" dirty="0" smtClean="0"/>
              <a:t>Σημαντικότερες Ευθύνες</a:t>
            </a:r>
          </a:p>
          <a:p>
            <a:pPr marL="1169988" indent="-450850" defTabSz="1169988">
              <a:buFont typeface="Wingdings" pitchFamily="2" charset="2"/>
              <a:buChar char="v"/>
            </a:pPr>
            <a:endParaRPr lang="el-GR" sz="2000" dirty="0" smtClean="0"/>
          </a:p>
          <a:p>
            <a:pPr marL="1169988" indent="-450850" algn="ctr" defTabSz="1169988">
              <a:buNone/>
            </a:pPr>
            <a:r>
              <a:rPr lang="el-GR" sz="3200" dirty="0" smtClean="0"/>
              <a:t>Από το πιο πρόσφατο στο πιο παλιό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3074" name="Picture 2" descr="C:\Users\User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86190"/>
            <a:ext cx="1917845" cy="1762123"/>
          </a:xfrm>
          <a:prstGeom prst="rect">
            <a:avLst/>
          </a:prstGeom>
          <a:noFill/>
        </p:spPr>
      </p:pic>
      <p:pic>
        <p:nvPicPr>
          <p:cNvPr id="3076" name="Picture 4" descr="C:\Users\User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2619375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7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Προσωπικές, Επαγγελματικές Δεξιότητες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Σχέση με το περιεχόμενο του υπόλοιπου Βιογραφικού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Αναφορά σε Επαγγελματικές δεξιότητες οι οποίες έχουν σχέση με τη θέση εργασίας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Αναφορά στο πλαίσιο (</a:t>
            </a:r>
            <a:r>
              <a:rPr lang="en-US" sz="2400" dirty="0" smtClean="0"/>
              <a:t>Context</a:t>
            </a:r>
            <a:r>
              <a:rPr lang="el-GR" sz="2400" dirty="0" smtClean="0"/>
              <a:t>)</a:t>
            </a:r>
            <a:r>
              <a:rPr lang="en-US" sz="2400" dirty="0" smtClean="0"/>
              <a:t>, </a:t>
            </a:r>
            <a:r>
              <a:rPr lang="el-GR" sz="2400" dirty="0" smtClean="0"/>
              <a:t>στην ενέργεια (</a:t>
            </a:r>
            <a:r>
              <a:rPr lang="en-US" sz="2400" dirty="0" smtClean="0"/>
              <a:t>Action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και στο αποτέλεσμα (</a:t>
            </a:r>
            <a:r>
              <a:rPr lang="en-US" sz="2400" dirty="0" smtClean="0"/>
              <a:t>Result</a:t>
            </a:r>
            <a:r>
              <a:rPr lang="el-GR" sz="2400" dirty="0" smtClean="0"/>
              <a:t>)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098" name="Picture 2" descr="C:\Users\User\Desktop\αρχείο λήψη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14818"/>
            <a:ext cx="5857916" cy="2502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2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u="sng" dirty="0" smtClean="0"/>
              <a:t>10 Δημοφιλέστερες Επαγγελματικές Δεξιότητες</a:t>
            </a:r>
            <a:endParaRPr lang="en-US" u="sng" dirty="0" smtClean="0"/>
          </a:p>
          <a:p>
            <a:pPr marL="360363" indent="-360363">
              <a:buFont typeface="Wingdings" pitchFamily="2" charset="2"/>
              <a:buChar char="§"/>
            </a:pPr>
            <a:r>
              <a:rPr lang="el-GR" sz="2400" dirty="0" smtClean="0"/>
              <a:t>Επικοινωνία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l-GR" sz="2400" dirty="0" smtClean="0"/>
              <a:t>Προσανατολισμός στα αποτελέσματα/επιτεύγματα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l-GR" sz="2400" dirty="0" smtClean="0"/>
              <a:t>Επικέντρωση στον πελάτη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l-GR" sz="2400" dirty="0" smtClean="0"/>
              <a:t>Ομαδική εργασία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l-GR" sz="2400" dirty="0" smtClean="0"/>
              <a:t>Ηγεσία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l-GR" sz="2400" dirty="0" smtClean="0"/>
              <a:t>Προγραμματισμός και οργάνωση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l-GR" sz="2400" dirty="0" smtClean="0"/>
              <a:t>Κατανόηση επιχειρησιακού περιβάλλοντος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l-GR" sz="2400" dirty="0" smtClean="0"/>
              <a:t>Ευελιξία / Προσαρμοστικότητα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l-GR" sz="2400" dirty="0" smtClean="0"/>
              <a:t>Ανάπτυξη άλλων 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l-GR" sz="2400" dirty="0" smtClean="0"/>
              <a:t>Επίλυση προβλημάτων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64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779963"/>
          </a:xfrm>
        </p:spPr>
        <p:txBody>
          <a:bodyPr/>
          <a:lstStyle/>
          <a:p>
            <a:r>
              <a:rPr lang="el-GR" dirty="0" smtClean="0"/>
              <a:t>Άλλες Γνώσεις, Δεξιότητες, Ενδιαφέροντα 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Τεχνικές/Γνωστικές δεξιότητες 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Π.χ.: Ξένες Γλώσσες, υπολογιστές κ.τ.λ.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Μην επαναλαμβάνεστε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Ενδιαφέροντα μόνο όσο σας κάνουν να</a:t>
            </a:r>
            <a:r>
              <a:rPr lang="en-US" sz="2400" dirty="0" smtClean="0"/>
              <a:t> </a:t>
            </a:r>
          </a:p>
          <a:p>
            <a:pPr indent="-7938">
              <a:buNone/>
            </a:pPr>
            <a:r>
              <a:rPr lang="el-GR" sz="2400" dirty="0" smtClean="0"/>
              <a:t>φαίνεστε ενδιαφέροντες  (π.χ. θέατρο, </a:t>
            </a:r>
            <a:endParaRPr lang="en-US" sz="2400" dirty="0" smtClean="0"/>
          </a:p>
          <a:p>
            <a:pPr indent="-7938">
              <a:buNone/>
            </a:pPr>
            <a:r>
              <a:rPr lang="el-GR" sz="2400" dirty="0" smtClean="0"/>
              <a:t>λογοτεχνία) και δεν προκαλούν αντιφάσεις  </a:t>
            </a:r>
            <a:endParaRPr lang="en-US" sz="2400" dirty="0" smtClean="0"/>
          </a:p>
          <a:p>
            <a:pPr indent="-7938">
              <a:buNone/>
            </a:pPr>
            <a:r>
              <a:rPr lang="el-GR" sz="2400" dirty="0" smtClean="0"/>
              <a:t>(π.χ. Κυνήγι). Κάποιο ιδιαίτερο ενδιαφέρον </a:t>
            </a:r>
            <a:endParaRPr lang="en-US" sz="2400" dirty="0" smtClean="0"/>
          </a:p>
          <a:p>
            <a:pPr indent="-7938">
              <a:buNone/>
            </a:pPr>
            <a:r>
              <a:rPr lang="el-GR" sz="2400" dirty="0" smtClean="0"/>
              <a:t>μπορεί να γίνει θέμα συζήτησης. </a:t>
            </a:r>
          </a:p>
          <a:p>
            <a:endParaRPr lang="el-GR" dirty="0"/>
          </a:p>
        </p:txBody>
      </p:sp>
      <p:pic>
        <p:nvPicPr>
          <p:cNvPr id="6146" name="Picture 2" descr="C:\Users\User\Desktop\juggcycle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211320"/>
            <a:ext cx="2500298" cy="3646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Παράδειγμα Γνώσεων και δεξιοτήτων για ΙΤ </a:t>
            </a:r>
            <a:r>
              <a:rPr lang="en-US" sz="2000" dirty="0" smtClean="0"/>
              <a:t>CV</a:t>
            </a:r>
          </a:p>
          <a:p>
            <a:pPr>
              <a:buNone/>
            </a:pPr>
            <a:r>
              <a:rPr lang="el-GR" sz="2000" dirty="0" smtClean="0"/>
              <a:t>Λειτουργικά Συστήματα : </a:t>
            </a:r>
            <a:r>
              <a:rPr lang="en-US" sz="2000" dirty="0" smtClean="0"/>
              <a:t>Windows, Linux, Unix </a:t>
            </a:r>
            <a:r>
              <a:rPr lang="el-GR" sz="2000" dirty="0" smtClean="0"/>
              <a:t>Εγκατάσταση και παραμετροποίηση</a:t>
            </a:r>
          </a:p>
          <a:p>
            <a:pPr>
              <a:buNone/>
            </a:pPr>
            <a:r>
              <a:rPr lang="el-GR" sz="2000" dirty="0" smtClean="0"/>
              <a:t>Προγραμματισμός </a:t>
            </a:r>
            <a:r>
              <a:rPr lang="en-US" sz="2000" dirty="0" smtClean="0"/>
              <a:t>: C, C++, C#, Java, Fortran, Visual Basic, Visual C#, Open GL</a:t>
            </a:r>
          </a:p>
          <a:p>
            <a:pPr>
              <a:buNone/>
            </a:pPr>
            <a:r>
              <a:rPr lang="el-GR" sz="2000" dirty="0" smtClean="0"/>
              <a:t>Επιστημονικές Εφαρμογές : </a:t>
            </a:r>
            <a:r>
              <a:rPr lang="en-US" sz="2000" dirty="0" err="1" smtClean="0"/>
              <a:t>Mathematica</a:t>
            </a:r>
            <a:r>
              <a:rPr lang="en-US" sz="2000" dirty="0" smtClean="0"/>
              <a:t>, SPSS, R </a:t>
            </a:r>
          </a:p>
          <a:p>
            <a:pPr>
              <a:buNone/>
            </a:pPr>
            <a:r>
              <a:rPr lang="el-GR" sz="2000" dirty="0" smtClean="0"/>
              <a:t>Διαχείριση : </a:t>
            </a:r>
            <a:r>
              <a:rPr lang="en-US" sz="2000" dirty="0" smtClean="0"/>
              <a:t>Apache, Apache Tomcat, Windows Server</a:t>
            </a:r>
          </a:p>
          <a:p>
            <a:pPr>
              <a:buNone/>
            </a:pPr>
            <a:r>
              <a:rPr lang="el-GR" sz="2000" dirty="0" smtClean="0"/>
              <a:t>Δίκτυα: Σχεδιασμός δικτύου, Διαχείριση </a:t>
            </a:r>
            <a:r>
              <a:rPr lang="en-US" sz="2000" dirty="0" smtClean="0"/>
              <a:t>Cisco routers, TCP/IP Web</a:t>
            </a:r>
          </a:p>
          <a:p>
            <a:pPr>
              <a:buNone/>
            </a:pPr>
            <a:r>
              <a:rPr lang="en-US" sz="2000" dirty="0" smtClean="0"/>
              <a:t>Design: HTML, PHP, Perl, </a:t>
            </a:r>
            <a:r>
              <a:rPr lang="el-GR" sz="2000" dirty="0" smtClean="0"/>
              <a:t>Χρήση και παραμετροποίηση </a:t>
            </a:r>
            <a:r>
              <a:rPr lang="en-US" sz="2000" dirty="0" smtClean="0"/>
              <a:t> </a:t>
            </a:r>
            <a:r>
              <a:rPr lang="en-US" sz="2000" dirty="0" err="1" smtClean="0"/>
              <a:t>Joomla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Βάσεις δεδομένων: Σχεσιακές (</a:t>
            </a:r>
            <a:r>
              <a:rPr lang="en-US" sz="2000" dirty="0" smtClean="0"/>
              <a:t>RDBMS</a:t>
            </a:r>
            <a:r>
              <a:rPr lang="el-GR" sz="2000" dirty="0" smtClean="0"/>
              <a:t>)</a:t>
            </a:r>
            <a:r>
              <a:rPr lang="en-US" sz="2000" dirty="0" smtClean="0"/>
              <a:t>, SQL Server, My SQL, </a:t>
            </a:r>
            <a:r>
              <a:rPr lang="el-GR" sz="2000" dirty="0" smtClean="0"/>
              <a:t>Θεωρητική σχεδίαση – </a:t>
            </a:r>
            <a:r>
              <a:rPr lang="el-GR" sz="2000" dirty="0" err="1" smtClean="0"/>
              <a:t>κανονικοποίηση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Κ.τ.λ.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70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Σεμινάρια / Επιμορφώσεις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Μικρή έκταση ενότητας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Μόνο όσα σχετίζονται με το αντικείμενο</a:t>
            </a:r>
          </a:p>
          <a:p>
            <a:r>
              <a:rPr lang="el-GR" dirty="0" smtClean="0"/>
              <a:t>Συστάσεις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Στοιχεία επικοινωνίας με τη σύσταση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Απαραίτητη η έγκριση 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Συστάσεις ικανοτήτων αλλά και χαρακτήρα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Συνήθως μία επαγγελματική , μία ακαδημαϊκή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6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Γενική εικόνα Βιογραφικού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Γραμματικά, συντακτικά και λάθη στίξης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Μην χρησιμοποιείται φωτογραφία αν δεν σας ζητηθεί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Μην χρησιμοποιείται λεπτομέρειες που δεν αφορούν στη θέση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Μην χρησιμοποιείται μεγάλες προτάσεις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Δημιουργήστε μία επαγγελματική διεύθυνση </a:t>
            </a:r>
            <a:r>
              <a:rPr lang="en-US" sz="2400" dirty="0" smtClean="0"/>
              <a:t>e-mail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Μην μπερδεύεται τις ευθύνες με τα επιτεύγματα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Κρατήστε ένα σοβαρό και επαγγελματικό ύφος</a:t>
            </a:r>
            <a:endParaRPr lang="en-US" sz="24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765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Γενική εικόνα Βιογραφικού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Έως 2 Σελίδες Α4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Οι σημαντικότερες λεπτομέρειες στην πρώτη σελίδα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hlinkClick r:id="rId2"/>
              </a:rPr>
              <a:t>Europass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Πρότυπα Βιογραφικά - </a:t>
            </a:r>
            <a:r>
              <a:rPr lang="en-US" sz="2400" dirty="0" smtClean="0"/>
              <a:t>Times New Roman 12</a:t>
            </a: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Σε περίπτωση Ξενόγλωσσου Βιογραφικού προχωρήστε σε δόμηση στην γλώσσα ενδιαφέροντος – ΌΧΙ ΑΠΛΗ ΜΕΤΑΦΡΑΣΗ</a:t>
            </a:r>
            <a:endParaRPr lang="en-US" sz="2400" dirty="0" smtClean="0"/>
          </a:p>
          <a:p>
            <a:endParaRPr lang="el-GR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28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Προσοχή στα λάθη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dirty="0"/>
              <a:t>Τυπογραφικά και ορθογραφικά λάθη</a:t>
            </a:r>
            <a:r>
              <a:rPr lang="el-GR" b="1" dirty="0" smtClean="0"/>
              <a:t>!</a:t>
            </a:r>
          </a:p>
          <a:p>
            <a:pPr eaLnBrk="1" hangingPunct="1"/>
            <a:r>
              <a:rPr lang="el-GR" altLang="en-US" b="1" dirty="0" smtClean="0"/>
              <a:t>Αοριστίες</a:t>
            </a:r>
          </a:p>
          <a:p>
            <a:pPr eaLnBrk="1" hangingPunct="1"/>
            <a:r>
              <a:rPr lang="el-GR" altLang="en-US" b="1" dirty="0" smtClean="0"/>
              <a:t>Ένα για όλους ;</a:t>
            </a:r>
          </a:p>
          <a:p>
            <a:pPr eaLnBrk="1" hangingPunct="1"/>
            <a:r>
              <a:rPr lang="el-GR" b="1" dirty="0"/>
              <a:t>Μακρόσυρτες εκφράσεις – Λιγοστές πληροφορίες</a:t>
            </a:r>
            <a:r>
              <a:rPr lang="el-GR" b="1" dirty="0" smtClean="0"/>
              <a:t>!</a:t>
            </a:r>
          </a:p>
          <a:p>
            <a:pPr eaLnBrk="1" hangingPunct="1"/>
            <a:r>
              <a:rPr lang="el-GR" altLang="en-US" b="1" dirty="0" smtClean="0"/>
              <a:t>Αντιαισθητική εμφάνιση </a:t>
            </a:r>
          </a:p>
          <a:p>
            <a:pPr eaLnBrk="1" hangingPunct="1"/>
            <a:r>
              <a:rPr lang="el-GR" altLang="en-US" b="1" dirty="0" smtClean="0"/>
              <a:t>Κουραστικό</a:t>
            </a:r>
          </a:p>
          <a:p>
            <a:pPr eaLnBrk="1" hangingPunct="1"/>
            <a:r>
              <a:rPr lang="el-GR" altLang="en-US" b="1" dirty="0" smtClean="0"/>
              <a:t>Πολλές συντομογραφίες</a:t>
            </a:r>
          </a:p>
          <a:p>
            <a:pPr eaLnBrk="1" hangingPunct="1"/>
            <a:r>
              <a:rPr lang="el-GR" altLang="en-US" b="1" dirty="0" smtClean="0"/>
              <a:t>Λάθος στοιχεία επικοινωνίας </a:t>
            </a:r>
          </a:p>
          <a:p>
            <a:pPr eaLnBrk="1" hangingPunct="1"/>
            <a:r>
              <a:rPr lang="el-GR" altLang="en-US" b="1" dirty="0" smtClean="0"/>
              <a:t>ΨΕΥΔΗ ΣΤΟΙΧΕΙΑ !!!!!!!!!!</a:t>
            </a:r>
          </a:p>
          <a:p>
            <a:pPr eaLnBrk="1" hangingPunct="1"/>
            <a:endParaRPr lang="el-GR" altLang="en-US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altLang="en-US" sz="2400" dirty="0" smtClean="0"/>
          </a:p>
          <a:p>
            <a:pPr eaLnBrk="1" hangingPunct="1"/>
            <a:endParaRPr lang="el-GR" altLang="en-US" dirty="0" smtClean="0"/>
          </a:p>
          <a:p>
            <a:pPr eaLnBrk="1" hangingPunct="1"/>
            <a:endParaRPr lang="el-GR" altLang="en-US" dirty="0" smtClean="0"/>
          </a:p>
          <a:p>
            <a:pPr eaLnBrk="1" hangingPunct="1"/>
            <a:endParaRPr lang="el-GR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379372" cy="235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Θυμηθείτε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Γιατί Ξεχωρίζετε ;</a:t>
            </a: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l-GR" sz="2400" dirty="0" smtClean="0"/>
              <a:t> </a:t>
            </a:r>
            <a:endParaRPr lang="en-US" sz="2400" dirty="0" smtClean="0"/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7170" name="Picture 2" descr="C:\Users\User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6918" y="2285992"/>
            <a:ext cx="4101056" cy="3071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Θυμηθείτε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Τι αντιλαμβάνεται κάποιος όταν διαβάζει το Βιογραφικό σας ; </a:t>
            </a:r>
            <a:endParaRPr lang="en-US" sz="2400" dirty="0" smtClean="0"/>
          </a:p>
          <a:p>
            <a:endParaRPr lang="el-GR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endParaRPr lang="el-GR" dirty="0" smtClean="0"/>
          </a:p>
          <a:p>
            <a:pPr lvl="8"/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l-GR" dirty="0" smtClean="0"/>
              <a:t>Ή </a:t>
            </a:r>
            <a:endParaRPr lang="el-GR" dirty="0"/>
          </a:p>
        </p:txBody>
      </p:sp>
      <p:pic>
        <p:nvPicPr>
          <p:cNvPr id="8194" name="Picture 2" descr="C:\Users\User\Desktop\αρχείο λήψης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3352091" cy="2143140"/>
          </a:xfrm>
          <a:prstGeom prst="rect">
            <a:avLst/>
          </a:prstGeom>
          <a:noFill/>
        </p:spPr>
      </p:pic>
      <p:pic>
        <p:nvPicPr>
          <p:cNvPr id="8195" name="Picture 3" descr="C:\Users\User\Desktop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974553"/>
            <a:ext cx="2619377" cy="2202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0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dirty="0" smtClean="0"/>
              <a:t>SOS </a:t>
            </a:r>
          </a:p>
          <a:p>
            <a:pPr algn="ctr">
              <a:buNone/>
            </a:pPr>
            <a:r>
              <a:rPr lang="en-US" sz="6600" dirty="0" smtClean="0"/>
              <a:t>2</a:t>
            </a:r>
            <a:r>
              <a:rPr lang="el-GR" sz="6600" baseline="30000" dirty="0" smtClean="0"/>
              <a:t>η</a:t>
            </a:r>
            <a:r>
              <a:rPr lang="el-GR" sz="6600" dirty="0" smtClean="0"/>
              <a:t> Ανάγνωση </a:t>
            </a:r>
            <a:endParaRPr lang="en-US" sz="66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65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Συνοδευτική Επιστολή (</a:t>
            </a:r>
            <a:r>
              <a:rPr lang="en-US" dirty="0" smtClean="0"/>
              <a:t>Cover Letter/ Motivation Letter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2 είδη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Ακαδημαϊκή – Επαγγελματική</a:t>
            </a:r>
          </a:p>
          <a:p>
            <a:pPr>
              <a:buFont typeface="Wingdings" pitchFamily="2" charset="2"/>
              <a:buChar char="§"/>
            </a:pPr>
            <a:endParaRPr lang="el-GR" sz="2000" dirty="0" smtClean="0"/>
          </a:p>
          <a:p>
            <a:r>
              <a:rPr lang="el-GR" dirty="0" smtClean="0"/>
              <a:t>3 βασικές παράγραφοι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Εισαγωγή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Γιατί Θέλω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Γιατί Ταιριάζω</a:t>
            </a:r>
          </a:p>
        </p:txBody>
      </p:sp>
      <p:pic>
        <p:nvPicPr>
          <p:cNvPr id="9218" name="Picture 2" descr="C:\Users\User\Desktop\sinodeytiki-epist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357562"/>
            <a:ext cx="3345426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36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Συνοδευτική Επιστολή (</a:t>
            </a:r>
            <a:r>
              <a:rPr lang="en-US" dirty="0" smtClean="0"/>
              <a:t>Cover Letter/ Motivation Letter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Περιγραφή ιδιαιτέρων δεξιοτήτων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Σύνδεση με πράξεις και εμπειρίες</a:t>
            </a:r>
          </a:p>
          <a:p>
            <a:r>
              <a:rPr lang="el-GR" dirty="0" smtClean="0"/>
              <a:t>Επίδειξη ενημέρωσης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Γνωρίζεται τον οργανισμό στον οποίο απευθύνεστε;</a:t>
            </a:r>
          </a:p>
          <a:p>
            <a:r>
              <a:rPr lang="el-GR" dirty="0" smtClean="0"/>
              <a:t>Επεξήγηση χρονικών κενών και αποχώρησης από την τελευταία εργασία</a:t>
            </a:r>
          </a:p>
          <a:p>
            <a:r>
              <a:rPr lang="el-GR" dirty="0" smtClean="0"/>
              <a:t>Πρόσκληση επικοινωνίας </a:t>
            </a:r>
          </a:p>
          <a:p>
            <a:pPr>
              <a:buNone/>
            </a:pPr>
            <a:r>
              <a:rPr lang="el-GR" dirty="0" smtClean="0"/>
              <a:t>ΠΡΟΣΟΧΗ ΣΤΑ ΛΑΘΗ!!!!!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10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Προσοχή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Απευθυνθείτε στον υπεύθυνο </a:t>
            </a:r>
          </a:p>
          <a:p>
            <a:r>
              <a:rPr lang="el-GR" dirty="0" smtClean="0"/>
              <a:t>Μην αναπαράγετε το Βιογραφικό σας</a:t>
            </a:r>
          </a:p>
          <a:p>
            <a:r>
              <a:rPr lang="el-GR" dirty="0" smtClean="0"/>
              <a:t>Μην υπερβάλλεται </a:t>
            </a:r>
          </a:p>
          <a:p>
            <a:r>
              <a:rPr lang="el-GR" dirty="0" smtClean="0"/>
              <a:t>Δείξτε ότι έχετε κάνει την έρευνά σας</a:t>
            </a:r>
          </a:p>
          <a:p>
            <a:r>
              <a:rPr lang="el-GR" dirty="0" smtClean="0"/>
              <a:t>Κλείστε με την προοπτική μελλοντικής δράσης</a:t>
            </a:r>
          </a:p>
          <a:p>
            <a:r>
              <a:rPr lang="el-GR" dirty="0" smtClean="0"/>
              <a:t>Όχι πάνω από μία σελίδα</a:t>
            </a:r>
          </a:p>
          <a:p>
            <a:r>
              <a:rPr lang="el-GR" dirty="0" smtClean="0"/>
              <a:t>Δείξτε ότι είσαστε ο κατάλληλος για τη θέση</a:t>
            </a:r>
          </a:p>
        </p:txBody>
      </p:sp>
    </p:spTree>
    <p:extLst>
      <p:ext uri="{BB962C8B-B14F-4D97-AF65-F5344CB8AC3E}">
        <p14:creationId xmlns:p14="http://schemas.microsoft.com/office/powerpoint/2010/main" val="4153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Συνοδευτική Επιστολή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dirty="0" smtClean="0"/>
              <a:t>SOS </a:t>
            </a:r>
          </a:p>
          <a:p>
            <a:pPr algn="ctr">
              <a:buNone/>
            </a:pPr>
            <a:r>
              <a:rPr lang="en-US" sz="6600" dirty="0" smtClean="0"/>
              <a:t>2</a:t>
            </a:r>
            <a:r>
              <a:rPr lang="el-GR" sz="6600" baseline="30000" dirty="0" smtClean="0"/>
              <a:t>η</a:t>
            </a:r>
            <a:r>
              <a:rPr lang="el-GR" sz="6600" dirty="0" smtClean="0"/>
              <a:t> Ανάγνωση </a:t>
            </a:r>
            <a:endParaRPr lang="en-US" sz="66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59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Και όλα αυτά για να οδηγηθείτε στη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sz="88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l-GR" sz="8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ΣΥΝΕΝΤΕΥΞΗ</a:t>
            </a:r>
          </a:p>
        </p:txBody>
      </p:sp>
    </p:spTree>
    <p:extLst>
      <p:ext uri="{BB962C8B-B14F-4D97-AF65-F5344CB8AC3E}">
        <p14:creationId xmlns:p14="http://schemas.microsoft.com/office/powerpoint/2010/main" val="13178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Συνέντευξη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Πρώτη επαφή με την εταιρία και τους πιθανούς μελλοντικούς εργοδότες!</a:t>
            </a:r>
          </a:p>
          <a:p>
            <a:pPr algn="ctr"/>
            <a:endParaRPr lang="el-GR" dirty="0" smtClean="0"/>
          </a:p>
          <a:p>
            <a:pPr algn="ctr">
              <a:buNone/>
            </a:pPr>
            <a:r>
              <a:rPr lang="el-GR" dirty="0" smtClean="0"/>
              <a:t>Πως θα κάνετε την καλύτερη εντύπωση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</p:txBody>
      </p:sp>
      <p:pic>
        <p:nvPicPr>
          <p:cNvPr id="10242" name="Picture 2" descr="C:\Users\User\Desktop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143380"/>
            <a:ext cx="5857916" cy="2283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8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Συνέντευξη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Από το πρώτο τηλεφώνημα μέχρι την είσοδο στον Οργανισμό</a:t>
            </a:r>
          </a:p>
          <a:p>
            <a:pPr algn="ctr"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ΣΗΜΕΙΩΣΤΕ</a:t>
            </a:r>
          </a:p>
          <a:p>
            <a:pPr algn="ctr"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Τόπο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Χρόνο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Όνομα ατόμου που θα συναντήσεις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Τηλέφωνο επικοινωνίας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Επιπρόσθετα (Αποδεικτικά, φωτογραφίες κλπ)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</p:txBody>
      </p:sp>
      <p:pic>
        <p:nvPicPr>
          <p:cNvPr id="11266" name="Picture 2" descr="C:\Users\User\Desktop\N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500306"/>
            <a:ext cx="3357586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4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Συνέντευξη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Από το πρώτο τηλεφώνημα μέχρι την είσοδο στον Οργανισμό</a:t>
            </a:r>
          </a:p>
          <a:p>
            <a:pPr algn="ctr"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ΕΝΗΜΕΡΩΣΟΥ ΓΙΑ ΤΟΝ ΟΡΓΑΝΙΣΜΟ :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Είδος Προϊόντων – Υπηρεσιών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Όραμα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Μέγεθος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Ιστορία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Εύρος και τοποθεσία εγκαταστάσεων </a:t>
            </a:r>
          </a:p>
          <a:p>
            <a:endParaRPr lang="el-GR" dirty="0" smtClean="0"/>
          </a:p>
        </p:txBody>
      </p:sp>
      <p:pic>
        <p:nvPicPr>
          <p:cNvPr id="12290" name="Picture 2" descr="C:\Users\User\Desktop\αρχείο λήψης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876"/>
            <a:ext cx="2719390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2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Συνέντευξη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DRESS CODE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Περιποιημένο και καθαρό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Προσεγμένο  με τα </a:t>
            </a:r>
          </a:p>
          <a:p>
            <a:pPr>
              <a:buNone/>
            </a:pPr>
            <a:r>
              <a:rPr lang="el-GR" dirty="0" smtClean="0"/>
              <a:t>	απαραίτητα αξεσουάρ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Μην υπερβάλετε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Πολύ διακριτικό άρωμα </a:t>
            </a:r>
          </a:p>
          <a:p>
            <a:pPr>
              <a:buNone/>
            </a:pPr>
            <a:r>
              <a:rPr lang="el-GR" dirty="0" smtClean="0"/>
              <a:t>	(προαιρετικό)</a:t>
            </a:r>
          </a:p>
          <a:p>
            <a:pPr>
              <a:buFont typeface="Wingdings" pitchFamily="2" charset="2"/>
              <a:buChar char="Ø"/>
            </a:pPr>
            <a:r>
              <a:rPr lang="el-GR" u="sng" dirty="0" smtClean="0"/>
              <a:t>Λίγο παραπάνω </a:t>
            </a:r>
            <a:r>
              <a:rPr lang="el-GR" dirty="0" smtClean="0"/>
              <a:t>από τη θέση </a:t>
            </a:r>
          </a:p>
          <a:p>
            <a:pPr>
              <a:buNone/>
            </a:pPr>
            <a:r>
              <a:rPr lang="el-GR" dirty="0" smtClean="0"/>
              <a:t>	για την οποία προορίζεις τον </a:t>
            </a:r>
          </a:p>
          <a:p>
            <a:pPr>
              <a:buNone/>
            </a:pPr>
            <a:r>
              <a:rPr lang="el-GR" dirty="0" smtClean="0"/>
              <a:t>	εαυτό σου </a:t>
            </a:r>
            <a:endParaRPr lang="en-US" dirty="0" smtClean="0"/>
          </a:p>
        </p:txBody>
      </p:sp>
      <p:pic>
        <p:nvPicPr>
          <p:cNvPr id="13315" name="Picture 3" descr="C:\Users\User\Desktop\how-not-to-dress-job-interview_450_20130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714620"/>
            <a:ext cx="4286250" cy="223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5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Συνέντευξη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θυμάστε πάντα :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Να φθάσετε λίγο νωρίτερα από το ραντεβού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Να είστε ευγενικοί, σε οποιαδήποτε περίπτωση και με όλους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Να κάνετε μία σταθερή και αποφασιστική χειραψία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Ένα ευγενικό χαμόγελο θα σας πάει πολύ μακριά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Κλείστε το κινητό σας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n-US" sz="2400" dirty="0" smtClean="0"/>
              <a:t>Extra tip :</a:t>
            </a:r>
            <a:r>
              <a:rPr lang="el-GR" sz="2400" dirty="0" smtClean="0"/>
              <a:t> Καλό είναι να έχετε μαζί σας κάποιο βιβλίο, περιοδικό ή </a:t>
            </a:r>
            <a:r>
              <a:rPr lang="en-US" sz="2400" dirty="0" smtClean="0"/>
              <a:t>tablet </a:t>
            </a:r>
            <a:r>
              <a:rPr lang="el-GR" sz="2400" dirty="0" smtClean="0"/>
              <a:t>για την περίπτωση που χρειαστεί να περιμένετε </a:t>
            </a:r>
          </a:p>
          <a:p>
            <a:pPr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214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Συνέντευξη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Κατά τη διάρκεια: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Μη βιάζεστε να απαντήσετε – Αφήστε την πρωτοβουλία στο συνομιλητή σας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Απαντάτε με ειλικρίνεια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Να είστε χαλαροί, αλλά όχι υπερβολικά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Αν χρειαστεί να αναφέρετε κάποιο λάθος σας συμπληρώστε με το τι μάθατε από αυτό</a:t>
            </a:r>
          </a:p>
          <a:p>
            <a:pPr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602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Συνέντευξη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Κατά τη διάρκεια:</a:t>
            </a:r>
          </a:p>
          <a:p>
            <a:pPr eaLnBrk="1" hangingPunct="1"/>
            <a:endParaRPr lang="el-GR" altLang="en-US" dirty="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dirty="0"/>
              <a:t>Προσπαθήστε να αναπτύξετε συζήτηση – μην απαντάτε μονολεκτικά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dirty="0"/>
              <a:t>Δείξτε σε κάθε ευκαιρία ότι θέλετε τη δουλειά και πιστεύετε ότι είστε κατάλληλοι για αυτή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dirty="0"/>
              <a:t>Σκεφτείτε αλλά μη διστάζετε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dirty="0"/>
              <a:t>Μην μιλήσετε αρνητικά για προηγούμενες συνεργασίες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dirty="0"/>
              <a:t>Μην αναφέρθητε πρώτοι σε οικονομικά θέματα</a:t>
            </a:r>
          </a:p>
        </p:txBody>
      </p:sp>
    </p:spTree>
    <p:extLst>
      <p:ext uri="{BB962C8B-B14F-4D97-AF65-F5344CB8AC3E}">
        <p14:creationId xmlns:p14="http://schemas.microsoft.com/office/powerpoint/2010/main" val="17725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Συνέντευξη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STARR : </a:t>
            </a:r>
            <a:r>
              <a:rPr lang="el-GR" dirty="0" smtClean="0"/>
              <a:t>Περιγράψτε πώς θα χειριζόσασταν μία δυσκολία στο αντικείμενό σας</a:t>
            </a:r>
          </a:p>
          <a:p>
            <a:r>
              <a:rPr lang="en-US" dirty="0" smtClean="0"/>
              <a:t>Situation : </a:t>
            </a:r>
            <a:r>
              <a:rPr lang="el-GR" dirty="0" smtClean="0"/>
              <a:t>Περιγράψτε την κατάσταση</a:t>
            </a:r>
          </a:p>
          <a:p>
            <a:r>
              <a:rPr lang="en-US" dirty="0" smtClean="0"/>
              <a:t>Task : </a:t>
            </a:r>
            <a:r>
              <a:rPr lang="el-GR" dirty="0" smtClean="0"/>
              <a:t>Ποιο έργο θα ολοκληρώσετε</a:t>
            </a:r>
          </a:p>
          <a:p>
            <a:r>
              <a:rPr lang="en-US" dirty="0" smtClean="0"/>
              <a:t>Action: </a:t>
            </a:r>
            <a:r>
              <a:rPr lang="el-GR" dirty="0" smtClean="0"/>
              <a:t>Πώς θα λυθεί το πρόβλημα</a:t>
            </a:r>
            <a:endParaRPr lang="en-US" dirty="0" smtClean="0"/>
          </a:p>
          <a:p>
            <a:r>
              <a:rPr lang="en-US" dirty="0" smtClean="0"/>
              <a:t>Result:</a:t>
            </a:r>
            <a:r>
              <a:rPr lang="el-GR" dirty="0" smtClean="0"/>
              <a:t> Περιγραφή συγκεκριμένου αποτελέσματος</a:t>
            </a:r>
            <a:endParaRPr lang="en-US" dirty="0" smtClean="0"/>
          </a:p>
          <a:p>
            <a:r>
              <a:rPr lang="en-US" dirty="0" smtClean="0"/>
              <a:t>Relate:</a:t>
            </a:r>
            <a:r>
              <a:rPr lang="el-GR" dirty="0" smtClean="0"/>
              <a:t> Συνδέστε τις δεξιότητες σας με την επίλυση του προβλήματος και τη θέση</a:t>
            </a:r>
            <a:endParaRPr lang="en-US" dirty="0" smtClean="0"/>
          </a:p>
        </p:txBody>
      </p:sp>
      <p:pic>
        <p:nvPicPr>
          <p:cNvPr id="14338" name="Picture 2" descr="C:\Users\User\AppData\Local\Microsoft\Windows\Temporary Internet Files\Content.IE5\9N5MWADI\MC90019964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913486" cy="913486"/>
          </a:xfrm>
          <a:prstGeom prst="rect">
            <a:avLst/>
          </a:prstGeom>
          <a:noFill/>
        </p:spPr>
      </p:pic>
      <p:pic>
        <p:nvPicPr>
          <p:cNvPr id="14339" name="Picture 3" descr="C:\Users\User\AppData\Local\Microsoft\Windows\Temporary Internet Files\Content.IE5\9N5MWADI\MC90019964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28604"/>
            <a:ext cx="913486" cy="913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21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Συνέντευξη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Λίγο πριν το τέλος κάντε τις δικές σας ερωτήσεις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2-3 που να δείχνουν την πρόθεση σας να απασχοληθείτε στην εταιρία, το ενδιαφέρων σας και τα μελλοντικά σας σχέδια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Να έχετε έτοιμες αρκετές καθώς κάποιες από αυτές που έχετε σκεφθεί θα απαντηθούν σίγουρα κατά τη διάρκεια της συνέντευξης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Ερωτήσεων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8525"/>
          </a:xfrm>
        </p:spPr>
        <p:txBody>
          <a:bodyPr/>
          <a:lstStyle/>
          <a:p>
            <a:r>
              <a:rPr lang="el-GR" b="1" dirty="0" smtClean="0"/>
              <a:t>Ποιά από τα προσόντα μου πιστεύετε ότι είναι τα πιο σημαντικά για την επιτυχή κάλυψη της θέσης ;</a:t>
            </a:r>
            <a:r>
              <a:rPr lang="en-US" b="1" dirty="0" smtClean="0"/>
              <a:t> </a:t>
            </a:r>
            <a:endParaRPr lang="el-GR" b="1" dirty="0" smtClean="0"/>
          </a:p>
          <a:p>
            <a:r>
              <a:rPr lang="el-GR" b="1" dirty="0" smtClean="0"/>
              <a:t>Πώς θα αναπτυχθώ μέσα στον Οργανισμό;</a:t>
            </a:r>
          </a:p>
          <a:p>
            <a:r>
              <a:rPr lang="el-GR" b="1" dirty="0" smtClean="0"/>
              <a:t>Θα μπορούσατε να μου πείτε κάποια πράγματα για την ομάδα με την οποία θα δουλεύω;</a:t>
            </a:r>
          </a:p>
          <a:p>
            <a:r>
              <a:rPr lang="el-GR" b="1" dirty="0" smtClean="0"/>
              <a:t>Τι σημαίνει για εσάς επιτυχία όσον αφορά στη συγκεκριμένη θέση εργασίας.</a:t>
            </a:r>
            <a:r>
              <a:rPr lang="en-US" b="1" dirty="0" smtClean="0"/>
              <a:t> </a:t>
            </a:r>
            <a:endParaRPr lang="el-GR" b="1" dirty="0" smtClean="0"/>
          </a:p>
          <a:p>
            <a:r>
              <a:rPr lang="el-GR" b="1" dirty="0" smtClean="0"/>
              <a:t>Πιστεύεται ότι υπάρχουν κάποιες ελλείψεις όσον αφορά στα προσόντα και στις δεξιότητές μου;</a:t>
            </a:r>
            <a:r>
              <a:rPr lang="en-US" dirty="0"/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4555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Συνέντευξη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Αποχαιρετισμός :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Ευχαριστήστε τους συνομιλητές σας, υπενθύμισε το ενδιαφέρων σας για τη θέση κ και ενημέρωσέ τους ότι είστε στη διάθεσή τους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Μέσα στις επόμενες μέρες στείλτε ένα ευχαριστήριο </a:t>
            </a:r>
            <a:r>
              <a:rPr lang="en-US" dirty="0" smtClean="0"/>
              <a:t>e-mail </a:t>
            </a:r>
            <a:r>
              <a:rPr lang="el-GR" dirty="0" smtClean="0"/>
              <a:t>και εκδηλώστε την πρόθεσή σας για επόμενη συνάντηση</a:t>
            </a:r>
          </a:p>
          <a:p>
            <a:pPr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113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το </a:t>
            </a:r>
            <a:r>
              <a:rPr lang="el-GR" dirty="0" err="1" smtClean="0"/>
              <a:t>αποτελέσμα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3600" dirty="0" smtClean="0"/>
              <a:t>Ρωτήστε για ποιο λόγο διάλεξαν, ή όχι, εσάς για την πλήρωση της θέσης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Κάντε την </a:t>
            </a:r>
            <a:r>
              <a:rPr lang="el-GR" sz="3600" dirty="0" err="1" smtClean="0"/>
              <a:t>αυτοαξιολόγησή</a:t>
            </a:r>
            <a:r>
              <a:rPr lang="el-GR" sz="3600" dirty="0" smtClean="0"/>
              <a:t> σας </a:t>
            </a:r>
            <a:endParaRPr lang="en-US" sz="3600" dirty="0" smtClean="0"/>
          </a:p>
          <a:p>
            <a:pPr>
              <a:buFont typeface="Wingdings" pitchFamily="2" charset="2"/>
              <a:buChar char="Ø"/>
            </a:pPr>
            <a:endParaRPr lang="el-GR" sz="3600" dirty="0"/>
          </a:p>
        </p:txBody>
      </p:sp>
      <p:pic>
        <p:nvPicPr>
          <p:cNvPr id="15362" name="Picture 2" descr="C:\Users\User\Desktop\10172755_750062498367559_57160950757048763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857784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8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Παρουσίαση και κατανόηση της σημασίας και αποτελεσματικής δημιουργίας Βιογραφικού και συνοδευτικής επιστολής καθώς επίσης και της διαδικασίας συνέντευξης (από την πλευρά του εργαζομένου) 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Βιογραφικό Σημείωμα</a:t>
            </a:r>
          </a:p>
          <a:p>
            <a:r>
              <a:rPr lang="el-GR" dirty="0"/>
              <a:t>Συνοδευτική επιστολή</a:t>
            </a:r>
          </a:p>
          <a:p>
            <a:r>
              <a:rPr lang="el-GR" dirty="0"/>
              <a:t>Συνέντευξη</a:t>
            </a:r>
          </a:p>
          <a:p>
            <a:pPr marL="0" indent="0">
              <a:buNone/>
            </a:pPr>
            <a:endParaRPr lang="el-GR" sz="2600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Χρονολογικό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Θεματικό 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Συνδυαστικό</a:t>
            </a:r>
          </a:p>
        </p:txBody>
      </p:sp>
      <p:pic>
        <p:nvPicPr>
          <p:cNvPr id="5122" name="Picture 2" descr="C:\Users\User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2838454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00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Προσαρμοσμένο στον στόχο (Ακαδημαϊκό, Επαγγελματικό, Προβολής κ.τ.λ.)</a:t>
            </a:r>
          </a:p>
          <a:p>
            <a:endParaRPr lang="el-GR" dirty="0" smtClean="0"/>
          </a:p>
          <a:p>
            <a:r>
              <a:rPr lang="el-GR" dirty="0" smtClean="0"/>
              <a:t>Πάντοτε Ανανεωμένο</a:t>
            </a:r>
          </a:p>
        </p:txBody>
      </p:sp>
    </p:spTree>
    <p:extLst>
      <p:ext uri="{BB962C8B-B14F-4D97-AF65-F5344CB8AC3E}">
        <p14:creationId xmlns:p14="http://schemas.microsoft.com/office/powerpoint/2010/main" val="23160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Δημογραφικά Στοιχεία</a:t>
            </a:r>
            <a:endParaRPr lang="en-US" dirty="0" smtClean="0"/>
          </a:p>
          <a:p>
            <a:r>
              <a:rPr lang="el-GR" dirty="0" smtClean="0"/>
              <a:t>Επαγγελματικό Προφίλ/Στόχος Καριέρας </a:t>
            </a:r>
          </a:p>
          <a:p>
            <a:r>
              <a:rPr lang="el-GR" dirty="0" smtClean="0"/>
              <a:t>Τυπικά Προσόντα</a:t>
            </a:r>
          </a:p>
          <a:p>
            <a:pPr marL="900113" indent="-360363">
              <a:buFont typeface="Arial" pitchFamily="34" charset="0"/>
              <a:buChar char="•"/>
            </a:pPr>
            <a:r>
              <a:rPr lang="el-GR" dirty="0" smtClean="0"/>
              <a:t>Εκπαίδευση </a:t>
            </a:r>
          </a:p>
          <a:p>
            <a:pPr marL="900113" indent="-360363">
              <a:buFont typeface="Arial" pitchFamily="34" charset="0"/>
              <a:buChar char="•"/>
            </a:pPr>
            <a:r>
              <a:rPr lang="el-GR" dirty="0" smtClean="0"/>
              <a:t>Επαγγελματική Εμπειρία</a:t>
            </a:r>
          </a:p>
          <a:p>
            <a:r>
              <a:rPr lang="el-GR" dirty="0" smtClean="0"/>
              <a:t>Προσωπικές Επαγγελματικές Δεξιότητες</a:t>
            </a:r>
          </a:p>
          <a:p>
            <a:r>
              <a:rPr lang="el-GR" dirty="0" smtClean="0"/>
              <a:t>Άλλες Γνώσεις, Δεξιότητες, Ενδιαφέροντα </a:t>
            </a:r>
          </a:p>
          <a:p>
            <a:r>
              <a:rPr lang="el-GR" dirty="0" smtClean="0"/>
              <a:t>Σεμινάρια / Επιμορφώσεις</a:t>
            </a:r>
          </a:p>
          <a:p>
            <a:r>
              <a:rPr lang="el-GR" dirty="0" smtClean="0"/>
              <a:t>Συστάσεις</a:t>
            </a:r>
          </a:p>
          <a:p>
            <a:r>
              <a:rPr lang="el-GR" dirty="0" smtClean="0"/>
              <a:t>Γενική εικόνα Βιογραφικού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57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Βιογραφικό Σημείωμα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Δημογραφικά Στοιχεία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Όνομα 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Επίθετο 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Τόπος Κατοικίας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Τηλέφωνο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Ηλεκτρονική Διεύθυνση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Ημερομηνία/ Χρονολογία Γέννησης</a:t>
            </a:r>
          </a:p>
          <a:p>
            <a:pPr>
              <a:buNone/>
            </a:pPr>
            <a:r>
              <a:rPr lang="el-GR" dirty="0" smtClean="0"/>
              <a:t>Προαιρετικά :</a:t>
            </a:r>
          </a:p>
          <a:p>
            <a:pPr>
              <a:buNone/>
            </a:pPr>
            <a:r>
              <a:rPr lang="el-GR" sz="2400" dirty="0" smtClean="0"/>
              <a:t>Φωτογραφεία, Εθνικότητα, Οικογενειακή Κατάσταση και κάποιες φορές η ημερομηνία Γέννησης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071814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1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1294</Words>
  <Application>Microsoft Office PowerPoint</Application>
  <PresentationFormat>Προβολή στην οθόνη (4:3)</PresentationFormat>
  <Paragraphs>308</Paragraphs>
  <Slides>40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Θέμα του Office</vt:lpstr>
      <vt:lpstr>Διοίκηση Ανθρώπινων πόρων</vt:lpstr>
      <vt:lpstr>Άδειες Χρήσης</vt:lpstr>
      <vt:lpstr>Χρηματοδότηση</vt:lpstr>
      <vt:lpstr>Σκοποί  ενότητας</vt:lpstr>
      <vt:lpstr>Περιεχόμενα ενότητας</vt:lpstr>
      <vt:lpstr>Βιογραφικό Σημείωμα</vt:lpstr>
      <vt:lpstr>Βιογραφικό Σημείωμα</vt:lpstr>
      <vt:lpstr>Βιογραφικό Σημείωμα</vt:lpstr>
      <vt:lpstr>Βιογραφικό Σημείωμα</vt:lpstr>
      <vt:lpstr>Βιογραφικό Σημείωμα</vt:lpstr>
      <vt:lpstr>Βιογραφικό Σημείωμα</vt:lpstr>
      <vt:lpstr>Βιογραφικό Σημείωμα</vt:lpstr>
      <vt:lpstr>Βιογραφικό Σημείωμα</vt:lpstr>
      <vt:lpstr>Βιογραφικό Σημείωμα</vt:lpstr>
      <vt:lpstr>Βιογραφικό Σημείωμα</vt:lpstr>
      <vt:lpstr>Βιογραφικό Σημείωμα</vt:lpstr>
      <vt:lpstr>Βιογραφικό Σημείωμα</vt:lpstr>
      <vt:lpstr>Βιογραφικό Σημείωμα</vt:lpstr>
      <vt:lpstr>Προσοχή στα λάθη </vt:lpstr>
      <vt:lpstr>Θυμηθείτε </vt:lpstr>
      <vt:lpstr>Θυμηθείτε </vt:lpstr>
      <vt:lpstr>Βιογραφικό Σημείωμα</vt:lpstr>
      <vt:lpstr>Συνοδευτική Επιστολή (Cover Letter/ Motivation Letter)</vt:lpstr>
      <vt:lpstr>Συνοδευτική Επιστολή (Cover Letter/ Motivation Letter)</vt:lpstr>
      <vt:lpstr>Προσοχή</vt:lpstr>
      <vt:lpstr>Συνοδευτική Επιστολή</vt:lpstr>
      <vt:lpstr>Και όλα αυτά για να οδηγηθείτε στη </vt:lpstr>
      <vt:lpstr>Συνέντευξη</vt:lpstr>
      <vt:lpstr>Συνέντευξη</vt:lpstr>
      <vt:lpstr>Συνέντευξη</vt:lpstr>
      <vt:lpstr>Συνέντευξη</vt:lpstr>
      <vt:lpstr>Συνέντευξη</vt:lpstr>
      <vt:lpstr>Συνέντευξη</vt:lpstr>
      <vt:lpstr>Συνέντευξη</vt:lpstr>
      <vt:lpstr>Συνέντευξη </vt:lpstr>
      <vt:lpstr>Συνέντευξη</vt:lpstr>
      <vt:lpstr>Παράδειγμα Ερωτήσεων </vt:lpstr>
      <vt:lpstr>Συνέντευξη</vt:lpstr>
      <vt:lpstr>Μετά το αποτελέσμα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Maria Koutiva</cp:lastModifiedBy>
  <cp:revision>168</cp:revision>
  <dcterms:created xsi:type="dcterms:W3CDTF">2012-09-06T09:03:05Z</dcterms:created>
  <dcterms:modified xsi:type="dcterms:W3CDTF">2015-02-16T10:19:38Z</dcterms:modified>
</cp:coreProperties>
</file>