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3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4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7"/>
  </p:notesMasterIdLst>
  <p:sldIdLst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62" r:id="rId26"/>
  </p:sldIdLst>
  <p:sldSz cx="9144000" cy="6858000" type="screen4x3"/>
  <p:notesSz cx="6858000" cy="9144000"/>
  <p:custDataLst>
    <p:tags r:id="rId28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37" autoAdjust="0"/>
    <p:restoredTop sz="86369" autoAdjust="0"/>
  </p:normalViewPr>
  <p:slideViewPr>
    <p:cSldViewPr>
      <p:cViewPr>
        <p:scale>
          <a:sx n="66" d="100"/>
          <a:sy n="66" d="100"/>
        </p:scale>
        <p:origin x="-1686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0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5081F-3ABD-4FDA-AE9F-3F9AAB52EDFE}" type="datetimeFigureOut">
              <a:rPr lang="el-GR" smtClean="0"/>
              <a:t>10/2/2014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595EC-31B5-4FE2-9AD0-355B36B01B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3564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2253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D61881-B8B8-4D07-9007-E6099A58A147}" type="slidenum">
              <a:rPr lang="el-GR" altLang="el-G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4CBB-4C0D-42EC-90B2-2CF55688AF08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18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6BDCF-F245-4491-B658-E596E094933B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648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A856-2BE7-4FBD-AFE9-5E7B40881864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57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070B-51BF-4697-B005-087C01FF6DFD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731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18B3-C328-4CAA-A5EE-16FBAF7CFD2D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865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2A44-6C3F-4022-9A10-C18AA496641E}" type="datetime1">
              <a:rPr lang="el-GR" smtClean="0"/>
              <a:t>10/2/2014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806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6362-3B58-4DCD-B062-30261BF97AFE}" type="datetime1">
              <a:rPr lang="el-GR" smtClean="0"/>
              <a:t>10/2/2014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40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6116-3F59-4217-9211-173B96A20F8A}" type="datetime1">
              <a:rPr lang="el-GR" smtClean="0"/>
              <a:t>10/2/2014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785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7B57-D6BB-482A-9586-1BE3A2D51E53}" type="datetime1">
              <a:rPr lang="el-GR" smtClean="0"/>
              <a:t>10/2/2014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905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4FF8-E15E-4F22-8E0D-0A4126C4818F}" type="datetime1">
              <a:rPr lang="el-GR" smtClean="0"/>
              <a:t>10/2/2014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461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0ABE-E30F-40C0-90BE-E20DF273E46E}" type="datetime1">
              <a:rPr lang="el-GR" smtClean="0"/>
              <a:t>10/2/2014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8000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FFDCA-C927-4243-A0BC-0F72D82FE41C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554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creativecommons.org/licenses/by-sa/3.0/deed.el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hyperlink" Target="http://www.teilar.gr/" TargetMode="Externa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.xml"/><Relationship Id="rId9" Type="http://schemas.openxmlformats.org/officeDocument/2006/relationships/hyperlink" Target="http://www.edulll.gr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44.xml"/><Relationship Id="rId7" Type="http://schemas.openxmlformats.org/officeDocument/2006/relationships/image" Target="../media/image5.jpe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slide" Target="slide5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4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sa/3.0/deed.el" TargetMode="Externa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hyperlink" Target="http://www.edulll.gr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creativecommons.org/licenses/by-sa/3.0/deed.e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0.xml"/><Relationship Id="rId7" Type="http://schemas.openxmlformats.org/officeDocument/2006/relationships/hyperlink" Target="http://www.edulll.gr/" TargetMode="Externa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tags" Target="../tags/tag18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10" Type="http://schemas.openxmlformats.org/officeDocument/2006/relationships/slide" Target="slide22.xml"/><Relationship Id="rId4" Type="http://schemas.openxmlformats.org/officeDocument/2006/relationships/tags" Target="../tags/tag19.xml"/><Relationship Id="rId9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32.xml"/><Relationship Id="rId7" Type="http://schemas.openxmlformats.org/officeDocument/2006/relationships/image" Target="../media/image5.jpeg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slide" Target="slide5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Εικόνα 1" descr="Λογότυπο Τεχνολογικό Εκπαιδευτικό Ίδρυμα Θεσσαλίας.">
            <a:hlinkClick r:id="rId5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449263"/>
            <a:ext cx="345598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Τίτλος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582613" y="1772816"/>
            <a:ext cx="7949827" cy="1236663"/>
          </a:xfrm>
        </p:spPr>
        <p:txBody>
          <a:bodyPr>
            <a:noAutofit/>
          </a:bodyPr>
          <a:lstStyle/>
          <a:p>
            <a:r>
              <a:rPr lang="el-GR" altLang="el-GR" b="1" dirty="0" smtClean="0">
                <a:solidFill>
                  <a:srgbClr val="000000"/>
                </a:solidFill>
              </a:rPr>
              <a:t>Διοίκηση Ποιότητας</a:t>
            </a:r>
            <a:endParaRPr lang="el-GR" altLang="el-GR" dirty="0" smtClean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971600" y="3140968"/>
            <a:ext cx="7128792" cy="2316088"/>
          </a:xfrm>
        </p:spPr>
        <p:txBody>
          <a:bodyPr rtlCol="0"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n-US" sz="2800" b="1" dirty="0" smtClean="0">
                <a:solidFill>
                  <a:prstClr val="black"/>
                </a:solidFill>
                <a:cs typeface="Arial" charset="0"/>
              </a:rPr>
              <a:t>2: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2800" dirty="0">
                <a:solidFill>
                  <a:schemeClr val="tx1"/>
                </a:solidFill>
              </a:rPr>
              <a:t>Η Ελληνική πραγματικότητα- Οι </a:t>
            </a:r>
            <a:r>
              <a:rPr lang="en-US" sz="2800" dirty="0" smtClean="0">
                <a:solidFill>
                  <a:schemeClr val="tx1"/>
                </a:solidFill>
              </a:rPr>
              <a:t>gurus</a:t>
            </a:r>
            <a:r>
              <a:rPr lang="el-GR" sz="2800" dirty="0" smtClean="0">
                <a:solidFill>
                  <a:schemeClr val="tx1"/>
                </a:solidFill>
              </a:rPr>
              <a:t> </a:t>
            </a:r>
            <a:r>
              <a:rPr lang="el-GR" sz="2800" dirty="0">
                <a:solidFill>
                  <a:schemeClr val="tx1"/>
                </a:solidFill>
              </a:rPr>
              <a:t>της Ποιότητας- Ποιότητα και </a:t>
            </a:r>
            <a:r>
              <a:rPr lang="el-GR" sz="2800" dirty="0" smtClean="0">
                <a:solidFill>
                  <a:schemeClr val="tx1"/>
                </a:solidFill>
              </a:rPr>
              <a:t>Παραγωγικότητα.</a:t>
            </a:r>
            <a:endParaRPr lang="el-GR" sz="2800" dirty="0">
              <a:solidFill>
                <a:prstClr val="black"/>
              </a:solidFill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Διδάσκων: </a:t>
            </a:r>
            <a:r>
              <a:rPr lang="el-GR" sz="2800" dirty="0" err="1" smtClean="0">
                <a:solidFill>
                  <a:prstClr val="black"/>
                </a:solidFill>
                <a:cs typeface="Arial" charset="0"/>
              </a:rPr>
              <a:t>Τσέλιος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 Δημήτριος,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Καθηγητής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Εφαρμογών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Τμήμα Διοίκησης Επιχειρήσεων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/>
          </a:p>
        </p:txBody>
      </p:sp>
      <p:pic>
        <p:nvPicPr>
          <p:cNvPr id="9" name="Εικόνα 2" descr=" Λογότυπο για Άδειες χρήσης Creative Commons, B Y, S A. ">
            <a:hlinkClick r:id="rId7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9" tooltip="Μετάβαση σε www.edulll.gr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3272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Οι ειδικοί </a:t>
            </a:r>
            <a:r>
              <a:rPr lang="el-GR" b="1" dirty="0" smtClean="0"/>
              <a:t>«</a:t>
            </a:r>
            <a:r>
              <a:rPr lang="en-US" b="1" dirty="0" smtClean="0"/>
              <a:t>gurus</a:t>
            </a:r>
            <a:r>
              <a:rPr lang="el-GR" b="1" dirty="0" smtClean="0"/>
              <a:t>» </a:t>
            </a:r>
            <a:r>
              <a:rPr lang="el-GR" b="1" dirty="0"/>
              <a:t>της Ποιότητας</a:t>
            </a:r>
          </a:p>
        </p:txBody>
      </p:sp>
      <p:sp>
        <p:nvSpPr>
          <p:cNvPr id="7" name="Θέση περιεχομένου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1417638"/>
            <a:ext cx="8229600" cy="470852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l-GR" altLang="el-GR" sz="2800" dirty="0"/>
              <a:t>Άνθρωποι από τον ακαδημαϊκό χώρο που προήγαγαν την ποιότητα στις επιχειρήσεις</a:t>
            </a:r>
            <a:r>
              <a:rPr lang="el-GR" altLang="el-GR" sz="2800" b="1" dirty="0"/>
              <a:t>.</a:t>
            </a:r>
          </a:p>
          <a:p>
            <a:pPr>
              <a:spcAft>
                <a:spcPts val="600"/>
              </a:spcAft>
            </a:pPr>
            <a:r>
              <a:rPr lang="el-GR" altLang="el-GR" sz="2800" dirty="0"/>
              <a:t>Οι πιο γνωστοί </a:t>
            </a:r>
            <a:r>
              <a:rPr lang="el-GR" altLang="el-GR" sz="2800" dirty="0" smtClean="0"/>
              <a:t>είναι</a:t>
            </a:r>
            <a:r>
              <a:rPr lang="en-US" altLang="el-GR" sz="2800" dirty="0" smtClean="0"/>
              <a:t> </a:t>
            </a:r>
            <a:r>
              <a:rPr lang="el-GR" altLang="el-GR" sz="2800" dirty="0" smtClean="0"/>
              <a:t>οι:</a:t>
            </a:r>
            <a:endParaRPr lang="el-GR" altLang="el-GR" sz="2800" dirty="0"/>
          </a:p>
          <a:p>
            <a:pPr lvl="1">
              <a:spcAft>
                <a:spcPts val="600"/>
              </a:spcAft>
            </a:pPr>
            <a:r>
              <a:rPr lang="en-US" altLang="el-GR" sz="2400" b="1" dirty="0" smtClean="0"/>
              <a:t>Edwards Deming</a:t>
            </a:r>
          </a:p>
          <a:p>
            <a:pPr lvl="1">
              <a:spcAft>
                <a:spcPts val="600"/>
              </a:spcAft>
            </a:pPr>
            <a:r>
              <a:rPr lang="en-US" altLang="el-GR" sz="2400" b="1" dirty="0" smtClean="0"/>
              <a:t>Joseph </a:t>
            </a:r>
            <a:r>
              <a:rPr lang="en-US" altLang="el-GR" sz="2400" b="1" dirty="0" err="1" smtClean="0"/>
              <a:t>Juran</a:t>
            </a:r>
            <a:endParaRPr lang="en-US" altLang="el-GR" sz="2400" b="1" dirty="0" smtClean="0"/>
          </a:p>
          <a:p>
            <a:pPr lvl="1">
              <a:spcAft>
                <a:spcPts val="600"/>
              </a:spcAft>
            </a:pPr>
            <a:r>
              <a:rPr lang="en-US" altLang="el-GR" sz="2400" b="1" dirty="0" smtClean="0"/>
              <a:t>Phillip Crosby</a:t>
            </a:r>
          </a:p>
          <a:p>
            <a:pPr lvl="1">
              <a:spcAft>
                <a:spcPts val="600"/>
              </a:spcAft>
            </a:pPr>
            <a:r>
              <a:rPr lang="en-US" altLang="el-GR" sz="2400" b="1" dirty="0" smtClean="0"/>
              <a:t>Armand </a:t>
            </a:r>
            <a:r>
              <a:rPr lang="en-US" altLang="el-GR" sz="2400" b="1" dirty="0" err="1" smtClean="0"/>
              <a:t>Feigenbaum</a:t>
            </a:r>
            <a:endParaRPr lang="en-US" altLang="el-GR" sz="2400" b="1" dirty="0" smtClean="0"/>
          </a:p>
          <a:p>
            <a:pPr lvl="1">
              <a:spcAft>
                <a:spcPts val="600"/>
              </a:spcAft>
            </a:pPr>
            <a:r>
              <a:rPr lang="en-US" altLang="el-GR" sz="2400" b="1" dirty="0" err="1" smtClean="0"/>
              <a:t>Kaoro</a:t>
            </a:r>
            <a:r>
              <a:rPr lang="en-US" altLang="el-GR" sz="2400" b="1" dirty="0" smtClean="0"/>
              <a:t> Ishikawa</a:t>
            </a:r>
          </a:p>
          <a:p>
            <a:pPr lvl="1">
              <a:spcAft>
                <a:spcPts val="600"/>
              </a:spcAft>
            </a:pPr>
            <a:r>
              <a:rPr lang="en-US" altLang="el-GR" sz="2400" b="1" dirty="0" err="1" smtClean="0"/>
              <a:t>Genichi</a:t>
            </a:r>
            <a:r>
              <a:rPr lang="en-US" altLang="el-GR" sz="2400" b="1" dirty="0" smtClean="0"/>
              <a:t> Taguchi</a:t>
            </a:r>
            <a:endParaRPr lang="en-US" altLang="el-GR" sz="2000" dirty="0" smtClean="0"/>
          </a:p>
          <a:p>
            <a:pPr>
              <a:spcAft>
                <a:spcPts val="600"/>
              </a:spcAft>
            </a:pPr>
            <a:endParaRPr lang="el-GR" altLang="el-GR" sz="2800" dirty="0"/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03748" y="6356350"/>
            <a:ext cx="4536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Η Ελληνική πραγματικότητα- Οι </a:t>
            </a:r>
            <a:r>
              <a:rPr lang="el-GR" sz="1400" dirty="0" smtClean="0">
                <a:solidFill>
                  <a:schemeClr val="tx1"/>
                </a:solidFill>
              </a:rPr>
              <a:t>«</a:t>
            </a:r>
            <a:r>
              <a:rPr lang="en-US" sz="1400" dirty="0">
                <a:solidFill>
                  <a:schemeClr val="tx1"/>
                </a:solidFill>
              </a:rPr>
              <a:t>gurus</a:t>
            </a:r>
            <a:r>
              <a:rPr lang="el-GR" sz="1400" dirty="0" smtClean="0">
                <a:solidFill>
                  <a:schemeClr val="tx1"/>
                </a:solidFill>
              </a:rPr>
              <a:t>» </a:t>
            </a:r>
            <a:r>
              <a:rPr lang="el-GR" sz="1400" dirty="0">
                <a:solidFill>
                  <a:schemeClr val="tx1"/>
                </a:solidFill>
              </a:rPr>
              <a:t>της Ποιότητας- Ποιότητα και Παραγωγικότητα.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380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Η εργασία του </a:t>
            </a:r>
            <a:r>
              <a:rPr lang="en-US" b="1" dirty="0"/>
              <a:t>Deming</a:t>
            </a:r>
            <a:endParaRPr lang="el-GR" b="1" dirty="0"/>
          </a:p>
        </p:txBody>
      </p:sp>
      <p:sp>
        <p:nvSpPr>
          <p:cNvPr id="7" name="Θέση περιεχομένου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1417638"/>
            <a:ext cx="8229600" cy="470852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el-GR" altLang="el-GR" sz="2800" dirty="0"/>
              <a:t>Αμερικάνος καθηγητής Πανεπιστημίου που εργάστηκε κυρίως στην Ιαπωνία.</a:t>
            </a:r>
          </a:p>
          <a:p>
            <a:pPr>
              <a:spcAft>
                <a:spcPts val="800"/>
              </a:spcAft>
            </a:pPr>
            <a:r>
              <a:rPr lang="el-GR" altLang="el-GR" sz="2800" dirty="0"/>
              <a:t>Βραβείο </a:t>
            </a:r>
            <a:r>
              <a:rPr lang="en-US" altLang="el-GR" sz="2800" dirty="0" smtClean="0"/>
              <a:t>Deming</a:t>
            </a:r>
            <a:r>
              <a:rPr lang="el-GR" altLang="el-GR" sz="2800" dirty="0" smtClean="0"/>
              <a:t>.</a:t>
            </a:r>
            <a:endParaRPr lang="el-GR" altLang="el-GR" sz="2800" dirty="0"/>
          </a:p>
          <a:p>
            <a:pPr>
              <a:spcAft>
                <a:spcPts val="800"/>
              </a:spcAft>
            </a:pPr>
            <a:r>
              <a:rPr lang="el-GR" altLang="el-GR" sz="2800" dirty="0"/>
              <a:t>Σημαντικά στοιχεία της εργασίας του είναι:</a:t>
            </a:r>
          </a:p>
          <a:p>
            <a:pPr lvl="1">
              <a:spcAft>
                <a:spcPts val="800"/>
              </a:spcAft>
            </a:pPr>
            <a:r>
              <a:rPr lang="el-GR" altLang="el-GR" sz="2400" dirty="0"/>
              <a:t>Οι 14 αρχές του </a:t>
            </a:r>
            <a:r>
              <a:rPr lang="en-US" altLang="el-GR" sz="2400" dirty="0" smtClean="0"/>
              <a:t>Deming</a:t>
            </a:r>
          </a:p>
          <a:p>
            <a:pPr lvl="1">
              <a:spcAft>
                <a:spcPts val="800"/>
              </a:spcAft>
            </a:pPr>
            <a:r>
              <a:rPr lang="el-GR" altLang="el-GR" sz="2400" dirty="0" smtClean="0"/>
              <a:t>Τα </a:t>
            </a:r>
            <a:r>
              <a:rPr lang="el-GR" altLang="el-GR" sz="2400" dirty="0"/>
              <a:t>7 σημεία του </a:t>
            </a:r>
            <a:r>
              <a:rPr lang="en-US" altLang="el-GR" sz="2400" dirty="0" smtClean="0"/>
              <a:t>Deming</a:t>
            </a:r>
          </a:p>
          <a:p>
            <a:pPr lvl="1">
              <a:spcAft>
                <a:spcPts val="800"/>
              </a:spcAft>
            </a:pPr>
            <a:r>
              <a:rPr lang="el-GR" altLang="el-GR" sz="2400" dirty="0" smtClean="0"/>
              <a:t>Ο </a:t>
            </a:r>
            <a:r>
              <a:rPr lang="el-GR" altLang="el-GR" sz="2400" dirty="0"/>
              <a:t>κύκλος του </a:t>
            </a:r>
            <a:r>
              <a:rPr lang="en-US" altLang="el-GR" sz="2400" dirty="0" smtClean="0"/>
              <a:t>Deming</a:t>
            </a:r>
          </a:p>
          <a:p>
            <a:pPr>
              <a:spcAft>
                <a:spcPts val="800"/>
              </a:spcAft>
            </a:pPr>
            <a:endParaRPr lang="el-GR" altLang="el-GR" sz="2400" dirty="0"/>
          </a:p>
          <a:p>
            <a:pPr>
              <a:spcAft>
                <a:spcPts val="600"/>
              </a:spcAft>
            </a:pPr>
            <a:endParaRPr lang="el-GR" altLang="el-GR" sz="2800" dirty="0"/>
          </a:p>
        </p:txBody>
      </p:sp>
      <p:pic>
        <p:nvPicPr>
          <p:cNvPr id="5" name="Εικόνα 1" descr="Εικονίδιο μετάβασης στα Περιεχόμενα.">
            <a:hlinkClick r:id="rId6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159732" y="6356350"/>
            <a:ext cx="4824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Η Ελληνική πραγματικότητα- Οι </a:t>
            </a:r>
            <a:r>
              <a:rPr lang="el-GR" sz="1400" dirty="0" smtClean="0">
                <a:solidFill>
                  <a:schemeClr val="tx1"/>
                </a:solidFill>
              </a:rPr>
              <a:t>«</a:t>
            </a:r>
            <a:r>
              <a:rPr lang="en-US" sz="1400" dirty="0">
                <a:solidFill>
                  <a:schemeClr val="tx1"/>
                </a:solidFill>
              </a:rPr>
              <a:t>gurus</a:t>
            </a:r>
            <a:r>
              <a:rPr lang="el-GR" sz="1400" dirty="0" smtClean="0">
                <a:solidFill>
                  <a:schemeClr val="tx1"/>
                </a:solidFill>
              </a:rPr>
              <a:t>» </a:t>
            </a:r>
            <a:r>
              <a:rPr lang="el-GR" sz="1400" dirty="0">
                <a:solidFill>
                  <a:schemeClr val="tx1"/>
                </a:solidFill>
              </a:rPr>
              <a:t>της Ποιότητας- Ποιότητα και Παραγωγικότητα.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450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Κάποιες από τις 14 αρχές 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του </a:t>
            </a:r>
            <a:r>
              <a:rPr lang="en-US" b="1" dirty="0" smtClean="0"/>
              <a:t>Deming</a:t>
            </a:r>
            <a:r>
              <a:rPr lang="el-GR" b="1" dirty="0" smtClean="0"/>
              <a:t> </a:t>
            </a:r>
            <a:r>
              <a:rPr lang="en-US" b="1" dirty="0" smtClean="0"/>
              <a:t>(1/2)</a:t>
            </a:r>
            <a:endParaRPr lang="el-GR" b="1" dirty="0"/>
          </a:p>
        </p:txBody>
      </p:sp>
      <p:sp>
        <p:nvSpPr>
          <p:cNvPr id="7" name="Θέση περιεχομένου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1417638"/>
            <a:ext cx="8229600" cy="470852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el-GR" altLang="el-GR" sz="2800" dirty="0"/>
              <a:t>Συνεχής και συνεπής προσπάθεια για τη βελτίωση της ποιότητας.</a:t>
            </a:r>
          </a:p>
          <a:p>
            <a:pPr>
              <a:spcAft>
                <a:spcPts val="800"/>
              </a:spcAft>
            </a:pPr>
            <a:r>
              <a:rPr lang="el-GR" altLang="el-GR" sz="2800" dirty="0"/>
              <a:t>Υιοθέτηση νέας φιλοσοφίας από τη Διοίκηση.</a:t>
            </a:r>
          </a:p>
          <a:p>
            <a:pPr>
              <a:spcAft>
                <a:spcPts val="800"/>
              </a:spcAft>
            </a:pPr>
            <a:r>
              <a:rPr lang="el-GR" altLang="el-GR" sz="2800" dirty="0"/>
              <a:t>Μείωση του πλήθους των προμηθευτών.</a:t>
            </a:r>
          </a:p>
          <a:p>
            <a:pPr>
              <a:spcAft>
                <a:spcPts val="800"/>
              </a:spcAft>
            </a:pPr>
            <a:r>
              <a:rPr lang="el-GR" altLang="el-GR" sz="2800" dirty="0"/>
              <a:t>Εισαγωγή νέων μεθόδων εκπαίδευσης με βάση τη στατιστική.</a:t>
            </a:r>
          </a:p>
          <a:p>
            <a:pPr>
              <a:spcAft>
                <a:spcPts val="800"/>
              </a:spcAft>
            </a:pPr>
            <a:r>
              <a:rPr lang="el-GR" altLang="el-GR" sz="2800" dirty="0"/>
              <a:t>Ελαχιστοποίηση του φόβου των εργαζομένων.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123728" y="6356350"/>
            <a:ext cx="4896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Η Ελληνική πραγματικότητα- Οι </a:t>
            </a:r>
            <a:r>
              <a:rPr lang="el-GR" sz="1400" dirty="0" smtClean="0">
                <a:solidFill>
                  <a:schemeClr val="tx1"/>
                </a:solidFill>
              </a:rPr>
              <a:t>«</a:t>
            </a:r>
            <a:r>
              <a:rPr lang="en-US" sz="1400" dirty="0">
                <a:solidFill>
                  <a:schemeClr val="tx1"/>
                </a:solidFill>
              </a:rPr>
              <a:t>gurus</a:t>
            </a:r>
            <a:r>
              <a:rPr lang="el-GR" sz="1400" dirty="0" smtClean="0">
                <a:solidFill>
                  <a:schemeClr val="tx1"/>
                </a:solidFill>
              </a:rPr>
              <a:t>» </a:t>
            </a:r>
            <a:r>
              <a:rPr lang="el-GR" sz="1400" dirty="0">
                <a:solidFill>
                  <a:schemeClr val="tx1"/>
                </a:solidFill>
              </a:rPr>
              <a:t>της Ποιότητας- Ποιότητα και Παραγωγικότητα.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300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Κάποιες από τις 14 αρχές </a:t>
            </a:r>
            <a:br>
              <a:rPr lang="el-GR" b="1" dirty="0"/>
            </a:br>
            <a:r>
              <a:rPr lang="el-GR" b="1" dirty="0"/>
              <a:t>του </a:t>
            </a:r>
            <a:r>
              <a:rPr lang="en-US" b="1" dirty="0" smtClean="0"/>
              <a:t>Deming</a:t>
            </a:r>
            <a:r>
              <a:rPr lang="el-GR" b="1" dirty="0" smtClean="0"/>
              <a:t> </a:t>
            </a:r>
            <a:r>
              <a:rPr lang="en-US" b="1" dirty="0" smtClean="0"/>
              <a:t>(2/2</a:t>
            </a:r>
            <a:r>
              <a:rPr lang="en-US" b="1" dirty="0"/>
              <a:t>)</a:t>
            </a:r>
            <a:endParaRPr lang="el-GR" b="1" dirty="0"/>
          </a:p>
        </p:txBody>
      </p:sp>
      <p:sp>
        <p:nvSpPr>
          <p:cNvPr id="7" name="Θέση περιεχομένου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1417638"/>
            <a:ext cx="8229600" cy="470852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el-GR" altLang="el-GR" sz="2800" dirty="0"/>
              <a:t>Κατάργηση των </a:t>
            </a:r>
            <a:r>
              <a:rPr lang="el-GR" altLang="el-GR" sz="2800" dirty="0" err="1"/>
              <a:t>διατμηματικών</a:t>
            </a:r>
            <a:r>
              <a:rPr lang="el-GR" altLang="el-GR" sz="2800" dirty="0"/>
              <a:t> στεγανών και ενθάρρυνση της ομαδικής εργασίας.</a:t>
            </a:r>
          </a:p>
          <a:p>
            <a:pPr>
              <a:spcAft>
                <a:spcPts val="800"/>
              </a:spcAft>
            </a:pPr>
            <a:r>
              <a:rPr lang="el-GR" altLang="el-GR" sz="2800" dirty="0"/>
              <a:t>Χρήση στατιστικών μεθόδων για τη συνεχή βελτίωση.</a:t>
            </a:r>
          </a:p>
          <a:p>
            <a:pPr>
              <a:spcAft>
                <a:spcPts val="800"/>
              </a:spcAft>
            </a:pPr>
            <a:r>
              <a:rPr lang="el-GR" altLang="el-GR" sz="2800" dirty="0"/>
              <a:t>Συνεχή και σύγχρονα προγράμματα εκπαίδευσης.</a:t>
            </a:r>
          </a:p>
          <a:p>
            <a:pPr>
              <a:spcAft>
                <a:spcPts val="800"/>
              </a:spcAft>
            </a:pPr>
            <a:r>
              <a:rPr lang="el-GR" altLang="el-GR" sz="2800" dirty="0"/>
              <a:t>Συμμετοχή όλων των στελεχών και υπαλλήλων στην προσπάθεια βελτίωσης της ποιότητας.</a:t>
            </a:r>
            <a:endParaRPr lang="el-GR" altLang="el-GR" sz="2400" dirty="0"/>
          </a:p>
          <a:p>
            <a:pPr marL="0" indent="0">
              <a:spcAft>
                <a:spcPts val="600"/>
              </a:spcAft>
              <a:buNone/>
            </a:pPr>
            <a:endParaRPr lang="el-GR" altLang="el-GR" sz="2800" dirty="0"/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195736" y="6356350"/>
            <a:ext cx="4752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Η Ελληνική πραγματικότητα- Οι </a:t>
            </a:r>
            <a:r>
              <a:rPr lang="el-GR" sz="1400" dirty="0" smtClean="0">
                <a:solidFill>
                  <a:schemeClr val="tx1"/>
                </a:solidFill>
              </a:rPr>
              <a:t>«</a:t>
            </a:r>
            <a:r>
              <a:rPr lang="en-US" sz="1400" dirty="0">
                <a:solidFill>
                  <a:schemeClr val="tx1"/>
                </a:solidFill>
              </a:rPr>
              <a:t>gurus</a:t>
            </a:r>
            <a:r>
              <a:rPr lang="el-GR" sz="1400" dirty="0" smtClean="0">
                <a:solidFill>
                  <a:schemeClr val="tx1"/>
                </a:solidFill>
              </a:rPr>
              <a:t>» </a:t>
            </a:r>
            <a:r>
              <a:rPr lang="el-GR" sz="1400" dirty="0">
                <a:solidFill>
                  <a:schemeClr val="tx1"/>
                </a:solidFill>
              </a:rPr>
              <a:t>της Ποιότητας- Ποιότητα και Παραγωγικότητα.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518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Τα 7 σημεία του σχεδίου του </a:t>
            </a:r>
            <a:r>
              <a:rPr lang="en-US" b="1" dirty="0" smtClean="0"/>
              <a:t>Deming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l-GR" sz="2400" dirty="0" smtClean="0"/>
              <a:t>1. Αυστηρή </a:t>
            </a:r>
            <a:r>
              <a:rPr lang="el-GR" sz="2400" dirty="0"/>
              <a:t>εφαρμογή των 14 αρχών.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l-GR" sz="2400" dirty="0" smtClean="0"/>
              <a:t>2. Θετική </a:t>
            </a:r>
            <a:r>
              <a:rPr lang="el-GR" sz="2400" dirty="0"/>
              <a:t>αλλαγή της Διοίκησης και μεταφοράς πνεύματος αισιοδοξίας και αυτοπεποίθησης σε όλους τους εργαζόμενους.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l-GR" sz="2400" dirty="0" smtClean="0"/>
              <a:t>3. Αποσαφήνιση </a:t>
            </a:r>
            <a:r>
              <a:rPr lang="el-GR" sz="2400" dirty="0"/>
              <a:t>από τη Διοίκηση των λόγων για τους οποίους η αλλαγή είναι απαραίτητη.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l-GR" sz="2400" dirty="0" smtClean="0"/>
              <a:t>4. Διαχωρισμός </a:t>
            </a:r>
            <a:r>
              <a:rPr lang="el-GR" sz="2400" dirty="0"/>
              <a:t>όλων των δραστηριοτήτων σε φάσεις και καθορισμός των πελατών και προμηθευτών.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l-GR" sz="2400" dirty="0" smtClean="0"/>
              <a:t>5. Εφαρμογή </a:t>
            </a:r>
            <a:r>
              <a:rPr lang="el-GR" sz="2400" dirty="0"/>
              <a:t>του κύκλου του </a:t>
            </a:r>
            <a:r>
              <a:rPr lang="en-US" sz="2400" dirty="0" smtClean="0"/>
              <a:t>Deming</a:t>
            </a:r>
            <a:r>
              <a:rPr lang="el-GR" sz="2400" dirty="0" smtClean="0"/>
              <a:t>.</a:t>
            </a:r>
            <a:endParaRPr lang="el-GR" sz="2400" dirty="0"/>
          </a:p>
          <a:p>
            <a:pPr marL="0" indent="0">
              <a:spcAft>
                <a:spcPts val="600"/>
              </a:spcAft>
              <a:buNone/>
            </a:pPr>
            <a:r>
              <a:rPr lang="el-GR" sz="2400" dirty="0" smtClean="0"/>
              <a:t>6. Ομαδική </a:t>
            </a:r>
            <a:r>
              <a:rPr lang="el-GR" sz="2400" dirty="0"/>
              <a:t>εργασία σε όλα τα επίπεδα.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l-GR" sz="2400" dirty="0" smtClean="0"/>
              <a:t>7. Πλήρως </a:t>
            </a:r>
            <a:r>
              <a:rPr lang="el-GR" sz="2400" dirty="0"/>
              <a:t>προσανατολισμένη στην ποιότητα οργανωτική δομή.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231740" y="6356350"/>
            <a:ext cx="4680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Η Ελληνική πραγματικότητα- Οι </a:t>
            </a:r>
            <a:r>
              <a:rPr lang="el-GR" sz="1400" dirty="0" smtClean="0">
                <a:solidFill>
                  <a:schemeClr val="tx1"/>
                </a:solidFill>
              </a:rPr>
              <a:t>«</a:t>
            </a:r>
            <a:r>
              <a:rPr lang="en-US" sz="1400" dirty="0">
                <a:solidFill>
                  <a:schemeClr val="tx1"/>
                </a:solidFill>
              </a:rPr>
              <a:t>gurus</a:t>
            </a:r>
            <a:r>
              <a:rPr lang="el-GR" sz="1400" dirty="0" smtClean="0">
                <a:solidFill>
                  <a:schemeClr val="tx1"/>
                </a:solidFill>
              </a:rPr>
              <a:t>» </a:t>
            </a:r>
            <a:r>
              <a:rPr lang="el-GR" sz="1400" dirty="0">
                <a:solidFill>
                  <a:schemeClr val="tx1"/>
                </a:solidFill>
              </a:rPr>
              <a:t>της Ποιότητας- Ποιότητα και Παραγωγικότητα.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79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Ο κύκλος του </a:t>
            </a:r>
            <a:r>
              <a:rPr lang="en-US" b="1" dirty="0"/>
              <a:t>Deming</a:t>
            </a:r>
            <a:endParaRPr lang="el-GR" b="1" dirty="0"/>
          </a:p>
        </p:txBody>
      </p:sp>
      <p:grpSp>
        <p:nvGrpSpPr>
          <p:cNvPr id="3" name="Group 2" descr="Σχήμα το οποίο παρουσιάζει τον κύκλο του Deming. Απεικονίζει ένα κύκλο, χωρισμένο σε 4 τεταρτημόρια. Το πάνω αριστερά τεταρτημόριο δείχνει την υλοποίηση ACT. Το πάνω δεξιά τεταρτημόριο τον σχεδιασμό PLAN, το κάτω δεξιά τον έλεγχο CHECK και το κάτω δεξιά την συλλογή στοιχείων DO."/>
          <p:cNvGrpSpPr/>
          <p:nvPr/>
        </p:nvGrpSpPr>
        <p:grpSpPr>
          <a:xfrm>
            <a:off x="1415102" y="1484784"/>
            <a:ext cx="6973322" cy="4319588"/>
            <a:chOff x="1403350" y="2133600"/>
            <a:chExt cx="6624638" cy="4319588"/>
          </a:xfrm>
        </p:grpSpPr>
        <p:sp>
          <p:nvSpPr>
            <p:cNvPr id="23" name="Oval 2" descr="Σχήμα το οποίο παρουσιάζει τον κύκλο του Deming. Απεικονίζει ένα κύκλο, χωρισμένο σε 4 τεταρτημόρια. Το πάνω αριστερά τεταρτημόριο δείχνει την υλοποίηση ACT. Το πάνω δεξιά τεταρτημόριο τον σχεδιασμό PLAN, το κάτω δεξιά τον έλεγχο CHECK και το κάτω δεξιά την συλλογή στοιχείων DO."/>
            <p:cNvSpPr>
              <a:spLocks noChangeArrowheads="1"/>
            </p:cNvSpPr>
            <p:nvPr/>
          </p:nvSpPr>
          <p:spPr bwMode="auto">
            <a:xfrm>
              <a:off x="1403350" y="2133600"/>
              <a:ext cx="6624638" cy="4319588"/>
            </a:xfrm>
            <a:prstGeom prst="ellipse">
              <a:avLst/>
            </a:prstGeom>
            <a:solidFill>
              <a:srgbClr val="00CC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cxnSp>
          <p:nvCxnSpPr>
            <p:cNvPr id="24" name="AutoShape 3" descr="[DECORATIVE]"/>
            <p:cNvCxnSpPr>
              <a:cxnSpLocks noChangeShapeType="1"/>
            </p:cNvCxnSpPr>
            <p:nvPr/>
          </p:nvCxnSpPr>
          <p:spPr bwMode="auto">
            <a:xfrm>
              <a:off x="4714875" y="2133600"/>
              <a:ext cx="1588" cy="4319588"/>
            </a:xfrm>
            <a:prstGeom prst="straightConnector1">
              <a:avLst/>
            </a:prstGeom>
            <a:noFill/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4" descr="[DECORATIVE]"/>
            <p:cNvCxnSpPr>
              <a:cxnSpLocks noChangeShapeType="1"/>
            </p:cNvCxnSpPr>
            <p:nvPr/>
          </p:nvCxnSpPr>
          <p:spPr bwMode="auto">
            <a:xfrm>
              <a:off x="1403350" y="4294188"/>
              <a:ext cx="6624638" cy="1587"/>
            </a:xfrm>
            <a:prstGeom prst="straightConnector1">
              <a:avLst/>
            </a:prstGeom>
            <a:noFill/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7" name="Text Box 6" descr="[DECORATIVE]"/>
            <p:cNvSpPr txBox="1">
              <a:spLocks noChangeArrowheads="1"/>
            </p:cNvSpPr>
            <p:nvPr/>
          </p:nvSpPr>
          <p:spPr bwMode="auto">
            <a:xfrm>
              <a:off x="2339752" y="3284984"/>
              <a:ext cx="1943100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spcBef>
                  <a:spcPts val="1125"/>
                </a:spcBef>
                <a:buClrTx/>
                <a:buFontTx/>
                <a:buNone/>
              </a:pPr>
              <a:r>
                <a:rPr lang="el-GR" altLang="el-GR" sz="1800" dirty="0"/>
                <a:t>Υλοποίηση </a:t>
              </a:r>
              <a:r>
                <a:rPr lang="en-US" altLang="el-GR" sz="1800" dirty="0"/>
                <a:t>ACT</a:t>
              </a:r>
            </a:p>
          </p:txBody>
        </p:sp>
        <p:sp>
          <p:nvSpPr>
            <p:cNvPr id="28" name="Text Box 7" descr="[DECORATIVE]"/>
            <p:cNvSpPr txBox="1">
              <a:spLocks noChangeArrowheads="1"/>
            </p:cNvSpPr>
            <p:nvPr/>
          </p:nvSpPr>
          <p:spPr bwMode="auto">
            <a:xfrm>
              <a:off x="5089560" y="3267135"/>
              <a:ext cx="1943100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spcBef>
                  <a:spcPts val="1125"/>
                </a:spcBef>
                <a:buClrTx/>
                <a:buFontTx/>
                <a:buNone/>
              </a:pPr>
              <a:r>
                <a:rPr lang="el-GR" altLang="el-GR" sz="1800" dirty="0"/>
                <a:t>Σχεδιασμός </a:t>
              </a:r>
              <a:r>
                <a:rPr lang="en-US" altLang="el-GR" sz="1800" dirty="0"/>
                <a:t>PLAN</a:t>
              </a:r>
            </a:p>
          </p:txBody>
        </p:sp>
        <p:sp>
          <p:nvSpPr>
            <p:cNvPr id="45" name="Text Box 9" descr="[DECORATIVE]"/>
            <p:cNvSpPr txBox="1">
              <a:spLocks noChangeArrowheads="1"/>
            </p:cNvSpPr>
            <p:nvPr/>
          </p:nvSpPr>
          <p:spPr bwMode="auto">
            <a:xfrm>
              <a:off x="2268538" y="4941888"/>
              <a:ext cx="1943100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spcBef>
                  <a:spcPts val="1125"/>
                </a:spcBef>
                <a:buClrTx/>
                <a:buFontTx/>
                <a:buNone/>
              </a:pPr>
              <a:r>
                <a:rPr lang="el-GR" altLang="el-GR" sz="1800" dirty="0"/>
                <a:t> Έλεγχος </a:t>
              </a:r>
              <a:r>
                <a:rPr lang="en-US" altLang="el-GR" sz="1800" dirty="0"/>
                <a:t>CHECK</a:t>
              </a:r>
            </a:p>
          </p:txBody>
        </p:sp>
        <p:sp>
          <p:nvSpPr>
            <p:cNvPr id="47" name="Text Box 8" descr="[DECORATIVE]"/>
            <p:cNvSpPr txBox="1">
              <a:spLocks noChangeArrowheads="1"/>
            </p:cNvSpPr>
            <p:nvPr/>
          </p:nvSpPr>
          <p:spPr bwMode="auto">
            <a:xfrm>
              <a:off x="5076824" y="4868863"/>
              <a:ext cx="2543176" cy="371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8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spcBef>
                  <a:spcPts val="1125"/>
                </a:spcBef>
                <a:buClrTx/>
                <a:buFontTx/>
                <a:buNone/>
              </a:pPr>
              <a:r>
                <a:rPr lang="el-GR" altLang="el-GR" sz="1800" dirty="0"/>
                <a:t>Συλλογή στοιχείων </a:t>
              </a:r>
              <a:r>
                <a:rPr lang="en-US" altLang="el-GR" sz="1800" dirty="0"/>
                <a:t>DO</a:t>
              </a:r>
            </a:p>
          </p:txBody>
        </p:sp>
      </p:grp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424693" y="6356350"/>
            <a:ext cx="4294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Η Ελληνική πραγματικότητα- Οι </a:t>
            </a:r>
            <a:r>
              <a:rPr lang="el-GR" sz="1400" dirty="0" smtClean="0">
                <a:solidFill>
                  <a:schemeClr val="tx1"/>
                </a:solidFill>
              </a:rPr>
              <a:t>«</a:t>
            </a:r>
            <a:r>
              <a:rPr lang="en-US" sz="1400" dirty="0">
                <a:solidFill>
                  <a:schemeClr val="tx1"/>
                </a:solidFill>
              </a:rPr>
              <a:t>gurus</a:t>
            </a:r>
            <a:r>
              <a:rPr lang="el-GR" sz="1400" dirty="0" smtClean="0">
                <a:solidFill>
                  <a:schemeClr val="tx1"/>
                </a:solidFill>
              </a:rPr>
              <a:t>» </a:t>
            </a:r>
            <a:r>
              <a:rPr lang="el-GR" sz="1400" dirty="0">
                <a:solidFill>
                  <a:schemeClr val="tx1"/>
                </a:solidFill>
              </a:rPr>
              <a:t>της Ποιότητας- Ποιότητα και Παραγωγικότητα.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101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Η εργασία του </a:t>
            </a:r>
            <a:r>
              <a:rPr lang="en-US" b="1" dirty="0" smtClean="0"/>
              <a:t>Joseph </a:t>
            </a:r>
            <a:r>
              <a:rPr lang="en-US" b="1" dirty="0" err="1" smtClean="0"/>
              <a:t>Juran</a:t>
            </a:r>
            <a:r>
              <a:rPr lang="el-GR" b="1" dirty="0" smtClean="0"/>
              <a:t> </a:t>
            </a:r>
            <a:r>
              <a:rPr lang="en-US" b="1" dirty="0" smtClean="0"/>
              <a:t>(1/2)</a:t>
            </a:r>
            <a:endParaRPr lang="el-GR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l-GR" sz="2800" dirty="0"/>
              <a:t>Εργάστηκε κυρίως στην Ιαπωνία.</a:t>
            </a:r>
          </a:p>
          <a:p>
            <a:pPr>
              <a:spcAft>
                <a:spcPts val="600"/>
              </a:spcAft>
            </a:pPr>
            <a:r>
              <a:rPr lang="el-GR" sz="2800" dirty="0"/>
              <a:t>«Η ποιότητα σχεδιάζεται και δεν είναι ποτέ τυχαία».</a:t>
            </a:r>
          </a:p>
          <a:p>
            <a:pPr>
              <a:spcAft>
                <a:spcPts val="600"/>
              </a:spcAft>
            </a:pPr>
            <a:r>
              <a:rPr lang="el-GR" sz="2800" dirty="0"/>
              <a:t>Τριλογία της ποιότητας του </a:t>
            </a:r>
            <a:r>
              <a:rPr lang="en-US" sz="2800" dirty="0" err="1" smtClean="0"/>
              <a:t>Juran</a:t>
            </a:r>
            <a:r>
              <a:rPr lang="el-GR" sz="2800" dirty="0" smtClean="0"/>
              <a:t>:</a:t>
            </a:r>
            <a:endParaRPr lang="el-GR" sz="2800" dirty="0"/>
          </a:p>
          <a:p>
            <a:pPr lvl="1">
              <a:spcAft>
                <a:spcPts val="600"/>
              </a:spcAft>
            </a:pPr>
            <a:r>
              <a:rPr lang="el-GR" dirty="0"/>
              <a:t>Σχεδιασμός ποιότητας</a:t>
            </a:r>
          </a:p>
          <a:p>
            <a:pPr lvl="1">
              <a:spcAft>
                <a:spcPts val="600"/>
              </a:spcAft>
            </a:pPr>
            <a:r>
              <a:rPr lang="el-GR" dirty="0"/>
              <a:t>Έλεγχος ποιότητας</a:t>
            </a:r>
          </a:p>
          <a:p>
            <a:pPr lvl="1">
              <a:spcAft>
                <a:spcPts val="600"/>
              </a:spcAft>
            </a:pPr>
            <a:r>
              <a:rPr lang="el-GR" dirty="0"/>
              <a:t>Βελτίωση ποιότητας</a:t>
            </a:r>
          </a:p>
        </p:txBody>
      </p:sp>
      <p:sp>
        <p:nvSpPr>
          <p:cNvPr id="7" name="Θέση περιεχομένου 1" hidden="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1417638"/>
            <a:ext cx="8229600" cy="470852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endParaRPr lang="el-GR" altLang="el-GR" sz="2400" dirty="0"/>
          </a:p>
          <a:p>
            <a:pPr marL="0" indent="0">
              <a:spcAft>
                <a:spcPts val="600"/>
              </a:spcAft>
              <a:buNone/>
            </a:pPr>
            <a:endParaRPr lang="el-GR" altLang="el-GR" sz="2800" dirty="0"/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39752" y="6356350"/>
            <a:ext cx="4464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Η Ελληνική πραγματικότητα- Οι </a:t>
            </a:r>
            <a:r>
              <a:rPr lang="el-GR" sz="1400" dirty="0" smtClean="0">
                <a:solidFill>
                  <a:schemeClr val="tx1"/>
                </a:solidFill>
              </a:rPr>
              <a:t>«</a:t>
            </a:r>
            <a:r>
              <a:rPr lang="en-US" sz="1400" dirty="0">
                <a:solidFill>
                  <a:schemeClr val="tx1"/>
                </a:solidFill>
              </a:rPr>
              <a:t>gurus</a:t>
            </a:r>
            <a:r>
              <a:rPr lang="el-GR" sz="1400" dirty="0" smtClean="0">
                <a:solidFill>
                  <a:schemeClr val="tx1"/>
                </a:solidFill>
              </a:rPr>
              <a:t>» </a:t>
            </a:r>
            <a:r>
              <a:rPr lang="el-GR" sz="1400" dirty="0">
                <a:solidFill>
                  <a:schemeClr val="tx1"/>
                </a:solidFill>
              </a:rPr>
              <a:t>της Ποιότητας- Ποιότητα και Παραγωγικότητα.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09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Η εργασία του </a:t>
            </a:r>
            <a:r>
              <a:rPr lang="en-US" b="1" dirty="0" smtClean="0"/>
              <a:t>Joseph </a:t>
            </a:r>
            <a:r>
              <a:rPr lang="en-US" b="1" dirty="0" err="1" smtClean="0"/>
              <a:t>Juran</a:t>
            </a:r>
            <a:r>
              <a:rPr lang="el-GR" b="1" dirty="0" smtClean="0"/>
              <a:t> </a:t>
            </a:r>
            <a:r>
              <a:rPr lang="en-US" b="1" dirty="0" smtClean="0"/>
              <a:t>(2/</a:t>
            </a:r>
            <a:r>
              <a:rPr lang="el-GR" b="1" dirty="0" smtClean="0"/>
              <a:t>2</a:t>
            </a:r>
            <a:r>
              <a:rPr lang="en-US" b="1" dirty="0" smtClean="0"/>
              <a:t>)</a:t>
            </a:r>
            <a:r>
              <a:rPr lang="el-GR" b="1" dirty="0" smtClean="0"/>
              <a:t> </a:t>
            </a:r>
            <a:br>
              <a:rPr lang="el-GR" b="1" dirty="0" smtClean="0"/>
            </a:br>
            <a:r>
              <a:rPr lang="el-GR" b="1" dirty="0" smtClean="0"/>
              <a:t>Το </a:t>
            </a:r>
            <a:r>
              <a:rPr lang="el-GR" b="1" dirty="0"/>
              <a:t>πρόγραμμα βελτίωσης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l-GR" dirty="0"/>
              <a:t>Καθορισμός των πελατών.</a:t>
            </a:r>
          </a:p>
          <a:p>
            <a:pPr>
              <a:spcAft>
                <a:spcPts val="600"/>
              </a:spcAft>
            </a:pPr>
            <a:r>
              <a:rPr lang="el-GR" dirty="0"/>
              <a:t>Πλήρη καταγραφή και αποσαφήνιση των αναγκών των πελατών.</a:t>
            </a:r>
          </a:p>
          <a:p>
            <a:pPr>
              <a:spcAft>
                <a:spcPts val="600"/>
              </a:spcAft>
            </a:pPr>
            <a:r>
              <a:rPr lang="el-GR" dirty="0"/>
              <a:t>Μετάφραση των αναγκών των πελατών στη γλώσσα της εταιρείας.</a:t>
            </a:r>
          </a:p>
          <a:p>
            <a:pPr>
              <a:spcAft>
                <a:spcPts val="600"/>
              </a:spcAft>
            </a:pPr>
            <a:r>
              <a:rPr lang="el-GR" dirty="0"/>
              <a:t>Σχεδιασμός σύμφωνα με τα παραπάνω του προϊόντος.</a:t>
            </a:r>
          </a:p>
          <a:p>
            <a:pPr>
              <a:spcAft>
                <a:spcPts val="600"/>
              </a:spcAft>
            </a:pPr>
            <a:r>
              <a:rPr lang="el-GR" dirty="0"/>
              <a:t>Εισαγωγή και εγκαθίδρυση της συγκεκριμένης διαδικασίας παραγωγής.</a:t>
            </a:r>
          </a:p>
          <a:p>
            <a:pPr>
              <a:spcAft>
                <a:spcPts val="600"/>
              </a:spcAft>
            </a:pPr>
            <a:r>
              <a:rPr lang="el-GR" dirty="0"/>
              <a:t>Βελτιώσεις της παραγωγικής διαδικασίας.</a:t>
            </a:r>
          </a:p>
          <a:p>
            <a:pPr>
              <a:spcAft>
                <a:spcPts val="600"/>
              </a:spcAft>
            </a:pPr>
            <a:r>
              <a:rPr lang="el-GR" dirty="0"/>
              <a:t>Πιλοτική εφαρμογή της διαδικασίας.</a:t>
            </a:r>
          </a:p>
          <a:p>
            <a:pPr>
              <a:spcAft>
                <a:spcPts val="600"/>
              </a:spcAft>
            </a:pPr>
            <a:r>
              <a:rPr lang="el-GR" dirty="0"/>
              <a:t>Πραγματική εφαρμογή της διαδικασίας.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411760" y="6356350"/>
            <a:ext cx="4320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Η Ελληνική πραγματικότητα- Οι </a:t>
            </a:r>
            <a:r>
              <a:rPr lang="el-GR" sz="1400" dirty="0" smtClean="0">
                <a:solidFill>
                  <a:schemeClr val="tx1"/>
                </a:solidFill>
              </a:rPr>
              <a:t>«</a:t>
            </a:r>
            <a:r>
              <a:rPr lang="en-US" sz="1400" dirty="0">
                <a:solidFill>
                  <a:schemeClr val="tx1"/>
                </a:solidFill>
              </a:rPr>
              <a:t>gurus</a:t>
            </a:r>
            <a:r>
              <a:rPr lang="el-GR" sz="1400" dirty="0" smtClean="0">
                <a:solidFill>
                  <a:schemeClr val="tx1"/>
                </a:solidFill>
              </a:rPr>
              <a:t>» </a:t>
            </a:r>
            <a:r>
              <a:rPr lang="el-GR" sz="1400" dirty="0">
                <a:solidFill>
                  <a:schemeClr val="tx1"/>
                </a:solidFill>
              </a:rPr>
              <a:t>της Ποιότητας- Ποιότητα και Παραγωγικότητα.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159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Η εργασία του </a:t>
            </a:r>
            <a:r>
              <a:rPr lang="en-US" b="1" dirty="0" smtClean="0"/>
              <a:t>Phillip Crosby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Εισαγωγή της ιδέας «μηδέν λάθη» </a:t>
            </a:r>
            <a:r>
              <a:rPr lang="el-GR" dirty="0" smtClean="0"/>
              <a:t>(</a:t>
            </a:r>
            <a:r>
              <a:rPr lang="en-US" dirty="0" smtClean="0"/>
              <a:t>zero defects</a:t>
            </a:r>
            <a:r>
              <a:rPr lang="el-GR" dirty="0" smtClean="0"/>
              <a:t>).</a:t>
            </a:r>
            <a:endParaRPr lang="el-GR" dirty="0"/>
          </a:p>
          <a:p>
            <a:r>
              <a:rPr lang="el-GR" dirty="0"/>
              <a:t>«Κάνε το σωστά με την πρώτη φορά».</a:t>
            </a:r>
          </a:p>
          <a:p>
            <a:r>
              <a:rPr lang="el-GR" dirty="0"/>
              <a:t>Κύρια σημεία του προγράμματος του </a:t>
            </a:r>
            <a:r>
              <a:rPr lang="en-US" dirty="0" smtClean="0"/>
              <a:t>Crosby</a:t>
            </a:r>
          </a:p>
          <a:p>
            <a:pPr lvl="1"/>
            <a:r>
              <a:rPr lang="el-GR" dirty="0" smtClean="0"/>
              <a:t>Δέσμευση </a:t>
            </a:r>
            <a:r>
              <a:rPr lang="el-GR" dirty="0"/>
              <a:t>και συμμετοχή της Διοίκησης.</a:t>
            </a:r>
          </a:p>
          <a:p>
            <a:pPr lvl="1"/>
            <a:r>
              <a:rPr lang="el-GR" dirty="0"/>
              <a:t>Ομάδες βελτίωσης.</a:t>
            </a:r>
          </a:p>
          <a:p>
            <a:pPr lvl="1"/>
            <a:r>
              <a:rPr lang="el-GR" dirty="0"/>
              <a:t>Συνεχής επιμόρφωση.</a:t>
            </a:r>
          </a:p>
          <a:p>
            <a:pPr lvl="1"/>
            <a:r>
              <a:rPr lang="el-GR" dirty="0"/>
              <a:t>Μέτρηση του κόστους ποιότητας.</a:t>
            </a:r>
          </a:p>
          <a:p>
            <a:pPr lvl="1"/>
            <a:r>
              <a:rPr lang="el-GR" dirty="0"/>
              <a:t>Προώθηση και προβολή της «ημέρας των μηδέν λαθών».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411760" y="6356350"/>
            <a:ext cx="4320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Η Ελληνική πραγματικότητα- Οι </a:t>
            </a:r>
            <a:r>
              <a:rPr lang="el-GR" sz="1400" dirty="0" smtClean="0">
                <a:solidFill>
                  <a:schemeClr val="tx1"/>
                </a:solidFill>
              </a:rPr>
              <a:t>«</a:t>
            </a:r>
            <a:r>
              <a:rPr lang="en-US" sz="1400" dirty="0">
                <a:solidFill>
                  <a:schemeClr val="tx1"/>
                </a:solidFill>
              </a:rPr>
              <a:t>gurus</a:t>
            </a:r>
            <a:r>
              <a:rPr lang="el-GR" sz="1400" dirty="0" smtClean="0">
                <a:solidFill>
                  <a:schemeClr val="tx1"/>
                </a:solidFill>
              </a:rPr>
              <a:t>» </a:t>
            </a:r>
            <a:r>
              <a:rPr lang="el-GR" sz="1400" dirty="0">
                <a:solidFill>
                  <a:schemeClr val="tx1"/>
                </a:solidFill>
              </a:rPr>
              <a:t>της Ποιότητας- Ποιότητα και Παραγωγικότητα.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66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Η εργασία του </a:t>
            </a:r>
            <a:r>
              <a:rPr lang="en-US" b="1" dirty="0" smtClean="0"/>
              <a:t>Armand </a:t>
            </a:r>
            <a:r>
              <a:rPr lang="en-US" b="1" dirty="0" err="1" smtClean="0"/>
              <a:t>Feigenbaum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l-GR" altLang="el-GR" dirty="0"/>
              <a:t>«Έλεγχος της Ολικής Ποιότητας».</a:t>
            </a:r>
          </a:p>
          <a:p>
            <a:pPr>
              <a:spcAft>
                <a:spcPts val="600"/>
              </a:spcAft>
            </a:pPr>
            <a:r>
              <a:rPr lang="el-GR" altLang="el-GR" dirty="0"/>
              <a:t>Άριστος συνδυασμός ποιότητας και παραγωγικότητας.</a:t>
            </a:r>
          </a:p>
          <a:p>
            <a:pPr>
              <a:spcAft>
                <a:spcPts val="600"/>
              </a:spcAft>
            </a:pPr>
            <a:r>
              <a:rPr lang="el-GR" altLang="el-GR" dirty="0"/>
              <a:t>«Ποιότητα από την πηγή».</a:t>
            </a:r>
          </a:p>
          <a:p>
            <a:pPr>
              <a:spcAft>
                <a:spcPts val="600"/>
              </a:spcAft>
            </a:pPr>
            <a:r>
              <a:rPr lang="el-GR" altLang="el-GR" dirty="0"/>
              <a:t>Όλοι οι εργαζόμενοι από τους απλούς εργάτες και τους χειριστές μέχρι και τα στελέχη πρέπει να εργάζονται για την ποιότητα.</a:t>
            </a:r>
          </a:p>
          <a:p>
            <a:pPr>
              <a:spcAft>
                <a:spcPts val="600"/>
              </a:spcAft>
            </a:pPr>
            <a:r>
              <a:rPr lang="el-GR" altLang="el-GR" dirty="0"/>
              <a:t>Η ποιότητα είναι πιο σημαντική από τον ρυθμό παραγωγής.</a:t>
            </a:r>
            <a:endParaRPr lang="el-GR" dirty="0"/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447764" y="6356349"/>
            <a:ext cx="4248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Η Ελληνική πραγματικότητα- Οι </a:t>
            </a:r>
            <a:r>
              <a:rPr lang="el-GR" sz="1400" dirty="0" smtClean="0">
                <a:solidFill>
                  <a:schemeClr val="tx1"/>
                </a:solidFill>
              </a:rPr>
              <a:t>«</a:t>
            </a:r>
            <a:r>
              <a:rPr lang="en-US" sz="1400" dirty="0">
                <a:solidFill>
                  <a:schemeClr val="tx1"/>
                </a:solidFill>
              </a:rPr>
              <a:t>gurus</a:t>
            </a:r>
            <a:r>
              <a:rPr lang="el-GR" sz="1400" dirty="0" smtClean="0">
                <a:solidFill>
                  <a:schemeClr val="tx1"/>
                </a:solidFill>
              </a:rPr>
              <a:t>» </a:t>
            </a:r>
            <a:r>
              <a:rPr lang="el-GR" sz="1400" dirty="0">
                <a:solidFill>
                  <a:schemeClr val="tx1"/>
                </a:solidFill>
              </a:rPr>
              <a:t>της Ποιότητας- Ποιότητα και Παραγωγικότητα.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179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l-GR" altLang="el-GR" b="1" dirty="0" smtClean="0">
                <a:latin typeface="Calibri" panose="020F0502020204030204" pitchFamily="34" charset="0"/>
              </a:rPr>
              <a:t>Άδειες χρήσης </a:t>
            </a:r>
            <a:endParaRPr lang="el-GR" altLang="el-GR" dirty="0" smtClean="0">
              <a:latin typeface="Calibri" panose="020F0502020204030204" pitchFamily="34" charset="0"/>
            </a:endParaRPr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l-GR" altLang="el-GR" sz="2800" dirty="0" smtClean="0">
                <a:latin typeface="Calibri" panose="020F0502020204030204" pitchFamily="34" charset="0"/>
              </a:rPr>
              <a:t>Το παρόν εκπαιδευτικό υλικό υπόκειται στην παρακάτω άδεια χρήσης </a:t>
            </a:r>
            <a:r>
              <a:rPr lang="en-US" altLang="el-GR" sz="2800" dirty="0" smtClean="0">
                <a:latin typeface="Calibri" panose="020F0502020204030204" pitchFamily="34" charset="0"/>
              </a:rPr>
              <a:t>Creative Commons (C C)</a:t>
            </a:r>
            <a:r>
              <a:rPr lang="el-GR" altLang="el-GR" sz="2800" dirty="0" smtClean="0">
                <a:latin typeface="Calibri" panose="020F0502020204030204" pitchFamily="34" charset="0"/>
              </a:rPr>
              <a:t>: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Αναφορά δημιουργού (B Y)</a:t>
            </a:r>
            <a:r>
              <a:rPr lang="el-GR" altLang="el-GR" sz="2400" dirty="0" smtClean="0">
                <a:latin typeface="Calibri" panose="020F0502020204030204" pitchFamily="34" charset="0"/>
              </a:rPr>
              <a:t>,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Παρόμοια Διανομή (S A)</a:t>
            </a:r>
            <a:r>
              <a:rPr lang="el-GR" altLang="el-GR" sz="2400" dirty="0" smtClean="0">
                <a:latin typeface="Calibri" panose="020F0502020204030204" pitchFamily="34" charset="0"/>
              </a:rPr>
              <a:t>,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3.0, Μη εισαγόμενο.</a:t>
            </a:r>
            <a:r>
              <a:rPr lang="el-GR" altLang="el-GR" sz="24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l-GR" altLang="el-GR" sz="2800" dirty="0" smtClean="0">
                <a:latin typeface="Calibri" panose="020F0502020204030204" pitchFamily="34" charset="0"/>
              </a:rPr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1026" name="Εικόνα 1" descr=" Λογότυπο για Άδειες χρήσης Creative Commons, B Y, S A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656" y="5516563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1592C4-C974-4E42-A8EF-7721567A32B8}" type="slidenum">
              <a:rPr lang="el-GR" altLang="el-GR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l-GR" altLang="el-GR" sz="1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703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Η εργασία του </a:t>
            </a:r>
            <a:r>
              <a:rPr lang="en-US" b="1" dirty="0" err="1" smtClean="0"/>
              <a:t>Kaoro</a:t>
            </a:r>
            <a:r>
              <a:rPr lang="en-US" b="1" dirty="0" smtClean="0"/>
              <a:t> Ishikawa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l-GR" altLang="el-GR" dirty="0" smtClean="0"/>
              <a:t>Πρώτη </a:t>
            </a:r>
            <a:r>
              <a:rPr lang="el-GR" altLang="el-GR" dirty="0"/>
              <a:t>εφαρμογή των κύκλων ποιότητας.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l-GR" altLang="el-GR" dirty="0"/>
              <a:t>Διαγράμματα «ψαροκόκαλο» (</a:t>
            </a:r>
            <a:r>
              <a:rPr lang="el-GR" altLang="el-GR" dirty="0" err="1"/>
              <a:t>fishbone</a:t>
            </a:r>
            <a:r>
              <a:rPr lang="el-GR" altLang="el-GR" dirty="0"/>
              <a:t>).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l-GR" altLang="el-GR" dirty="0"/>
              <a:t>Πρώτα εκπαιδεύεις τους εργοδότες και τους προϊσταμένους και αυτοί με τη σειρά τους άλλους.</a:t>
            </a:r>
            <a:endParaRPr lang="el-GR" dirty="0"/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339752" y="6356350"/>
            <a:ext cx="4464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Η Ελληνική πραγματικότητα- Οι </a:t>
            </a:r>
            <a:r>
              <a:rPr lang="el-GR" sz="1400" dirty="0" smtClean="0">
                <a:solidFill>
                  <a:schemeClr val="tx1"/>
                </a:solidFill>
              </a:rPr>
              <a:t>«</a:t>
            </a:r>
            <a:r>
              <a:rPr lang="en-US" sz="1400" dirty="0">
                <a:solidFill>
                  <a:schemeClr val="tx1"/>
                </a:solidFill>
              </a:rPr>
              <a:t>gurus</a:t>
            </a:r>
            <a:r>
              <a:rPr lang="el-GR" sz="1400" dirty="0" smtClean="0">
                <a:solidFill>
                  <a:schemeClr val="tx1"/>
                </a:solidFill>
              </a:rPr>
              <a:t>» </a:t>
            </a:r>
            <a:r>
              <a:rPr lang="el-GR" sz="1400" dirty="0">
                <a:solidFill>
                  <a:schemeClr val="tx1"/>
                </a:solidFill>
              </a:rPr>
              <a:t>της Ποιότητας- Ποιότητα και Παραγωγικότητα.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20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350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Η εργασία του </a:t>
            </a:r>
            <a:r>
              <a:rPr lang="en-US" b="1" dirty="0" err="1" smtClean="0"/>
              <a:t>Genichi</a:t>
            </a:r>
            <a:r>
              <a:rPr lang="en-US" b="1" dirty="0" smtClean="0"/>
              <a:t> Taguchi</a:t>
            </a:r>
            <a:endParaRPr lang="en-US" b="1" dirty="0"/>
          </a:p>
        </p:txBody>
      </p:sp>
      <p:sp>
        <p:nvSpPr>
          <p:cNvPr id="3" name="Content Placeholder 2" descr="L ισούται με C επί Χ μείον Τ επί 2 συν Κ.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l-GR" altLang="el-GR" sz="2800" dirty="0"/>
              <a:t>Ποιότητα είναι η πρόκληση ελάχιστων απωλειών στο κοινωνικό σύνολο από τη στιγμή που το προϊόν διατίθεται στην κατανάλωση.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l-GR" altLang="el-GR" sz="2800" b="1" dirty="0"/>
              <a:t>L= </a:t>
            </a:r>
            <a:r>
              <a:rPr lang="el-GR" altLang="el-GR" sz="2800" b="1" dirty="0" smtClean="0"/>
              <a:t>C(X-T)2 </a:t>
            </a:r>
            <a:r>
              <a:rPr lang="el-GR" altLang="el-GR" sz="2800" b="1" dirty="0"/>
              <a:t>+</a:t>
            </a:r>
            <a:r>
              <a:rPr lang="el-GR" altLang="el-GR" sz="2800" b="1" dirty="0" smtClean="0"/>
              <a:t>K </a:t>
            </a:r>
            <a:r>
              <a:rPr lang="el-GR" altLang="el-GR" sz="2800" dirty="0" smtClean="0"/>
              <a:t>όπου</a:t>
            </a:r>
            <a:endParaRPr lang="el-GR" altLang="el-GR" sz="28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l-GR" altLang="el-GR" sz="2400" dirty="0" smtClean="0"/>
              <a:t>L = ΑΠΩΛΕΙΕΣ</a:t>
            </a:r>
            <a:endParaRPr lang="el-GR" altLang="el-GR" sz="24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l-GR" altLang="el-GR" sz="2400" dirty="0" smtClean="0"/>
              <a:t>C = </a:t>
            </a:r>
            <a:r>
              <a:rPr lang="el-GR" altLang="el-GR" sz="2400" dirty="0"/>
              <a:t>ΜΕΤΑΒΛΗΤΗ ΚΟΣΤΟΥΣ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l-GR" altLang="el-GR" sz="2400" dirty="0" smtClean="0"/>
              <a:t>X = </a:t>
            </a:r>
            <a:r>
              <a:rPr lang="el-GR" altLang="el-GR" sz="2400" dirty="0"/>
              <a:t>ΤΟ ΥΠΟ ΕΞΕΤΑΣΗ ΧΑΡΑΚΤΗΡΙΣΤΙΚΟ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l-GR" altLang="el-GR" sz="2400" dirty="0" smtClean="0"/>
              <a:t>T = </a:t>
            </a:r>
            <a:r>
              <a:rPr lang="el-GR" altLang="el-GR" sz="2400" dirty="0"/>
              <a:t>Η ΕΠΙΘΥΜΗΤΗ ΤΙΜΗ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l-GR" altLang="el-GR" sz="2400" dirty="0" smtClean="0"/>
              <a:t>Κ = </a:t>
            </a:r>
            <a:r>
              <a:rPr lang="el-GR" altLang="el-GR" sz="2400" dirty="0"/>
              <a:t>Η ΑΝΕΚΤΗ ΑΠΩΛΕΙΑ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l-GR" altLang="el-GR" sz="2800" dirty="0"/>
              <a:t>Έλεγχος εκτός γραμμής παραγωγής.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l-GR" altLang="el-GR" sz="2400" dirty="0"/>
              <a:t>Σχεδιασμός συστήματος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l-GR" altLang="el-GR" sz="2400" dirty="0"/>
              <a:t>Σχηματισμός παραμέτρων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l-GR" altLang="el-GR" sz="2400" dirty="0"/>
              <a:t>Προσδιορισμός αναγκών</a:t>
            </a:r>
            <a:endParaRPr lang="el-GR" dirty="0"/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443944" y="6356350"/>
            <a:ext cx="4256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Η Ελληνική πραγματικότητα- Οι </a:t>
            </a:r>
            <a:r>
              <a:rPr lang="el-GR" sz="1400" dirty="0" smtClean="0">
                <a:solidFill>
                  <a:schemeClr val="tx1"/>
                </a:solidFill>
              </a:rPr>
              <a:t>«</a:t>
            </a:r>
            <a:r>
              <a:rPr lang="en-US" sz="1400" dirty="0">
                <a:solidFill>
                  <a:schemeClr val="tx1"/>
                </a:solidFill>
              </a:rPr>
              <a:t>gurus</a:t>
            </a:r>
            <a:r>
              <a:rPr lang="el-GR" sz="1400" dirty="0" smtClean="0">
                <a:solidFill>
                  <a:schemeClr val="tx1"/>
                </a:solidFill>
              </a:rPr>
              <a:t>» </a:t>
            </a:r>
            <a:r>
              <a:rPr lang="el-GR" sz="1400" dirty="0">
                <a:solidFill>
                  <a:schemeClr val="tx1"/>
                </a:solidFill>
              </a:rPr>
              <a:t>της Ποιότητας- Ποιότητα και Παραγωγικότητα.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21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50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Ποιότητα και Παραγωγικότητα </a:t>
            </a:r>
            <a:r>
              <a:rPr lang="en-US" b="1" smtClean="0"/>
              <a:t>(1/2)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l-GR" altLang="el-GR" sz="2400" dirty="0"/>
              <a:t>Καμία επιχείρηση δεν μπορεί να είναι κερδοφόρα όση μεγάλη παραγωγικότητα και αν έχει, αν δεν παράγει ποιοτικά προϊόντα.</a:t>
            </a:r>
          </a:p>
          <a:p>
            <a:pPr>
              <a:spcAft>
                <a:spcPts val="600"/>
              </a:spcAft>
            </a:pPr>
            <a:r>
              <a:rPr lang="el-GR" altLang="el-GR" sz="2400" dirty="0"/>
              <a:t>Ταυτόχρονος σχεδιασμός της παραγωγικότητας και του συστήματος ποιότητας.</a:t>
            </a:r>
          </a:p>
          <a:p>
            <a:pPr>
              <a:spcAft>
                <a:spcPts val="600"/>
              </a:spcAft>
            </a:pPr>
            <a:r>
              <a:rPr lang="el-GR" altLang="el-GR" sz="2400" dirty="0"/>
              <a:t>Η ποιότητα και η παραγωγικότητα δεν είναι πλέον παράγοντες ανταγωνιστικοί.</a:t>
            </a:r>
            <a:endParaRPr lang="el-GR" sz="2400" dirty="0"/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339752" y="6356350"/>
            <a:ext cx="4464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Η Ελληνική πραγματικότητα- Οι </a:t>
            </a:r>
            <a:r>
              <a:rPr lang="el-GR" sz="1400" dirty="0" smtClean="0">
                <a:solidFill>
                  <a:schemeClr val="tx1"/>
                </a:solidFill>
              </a:rPr>
              <a:t>«</a:t>
            </a:r>
            <a:r>
              <a:rPr lang="en-US" sz="1400" dirty="0">
                <a:solidFill>
                  <a:schemeClr val="tx1"/>
                </a:solidFill>
              </a:rPr>
              <a:t>gurus</a:t>
            </a:r>
            <a:r>
              <a:rPr lang="el-GR" sz="1400" dirty="0" smtClean="0">
                <a:solidFill>
                  <a:schemeClr val="tx1"/>
                </a:solidFill>
              </a:rPr>
              <a:t>» </a:t>
            </a:r>
            <a:r>
              <a:rPr lang="el-GR" sz="1400" dirty="0">
                <a:solidFill>
                  <a:schemeClr val="tx1"/>
                </a:solidFill>
              </a:rPr>
              <a:t>της Ποιότητας- Ποιότητα και Παραγωγικότητα.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22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149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Ποιότητα και Παραγωγικότητα </a:t>
            </a:r>
            <a:r>
              <a:rPr lang="en-US" b="1" dirty="0" smtClean="0"/>
              <a:t>(2/2)</a:t>
            </a:r>
            <a:r>
              <a:rPr lang="el-GR" b="1" dirty="0"/>
              <a:t/>
            </a:r>
            <a:br>
              <a:rPr lang="el-GR" b="1" dirty="0"/>
            </a:br>
            <a:r>
              <a:rPr lang="el-GR" sz="3600" b="1" dirty="0"/>
              <a:t>Πως η ποιότητα αυξάνει την παραγωγικότητα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Μειώνονται οι </a:t>
            </a:r>
            <a:r>
              <a:rPr lang="el-GR" dirty="0" err="1" smtClean="0"/>
              <a:t>επανα</a:t>
            </a:r>
            <a:r>
              <a:rPr lang="el-GR" dirty="0" smtClean="0"/>
              <a:t>-κατεργασίες </a:t>
            </a:r>
            <a:r>
              <a:rPr lang="el-GR" dirty="0"/>
              <a:t>και οι επικαλύψεις.</a:t>
            </a:r>
          </a:p>
          <a:p>
            <a:r>
              <a:rPr lang="el-GR" dirty="0"/>
              <a:t>Βελτιώνεται η επικοινωνία και κατά συνέπεια την συνεννόηση από την πρώτη φορά.</a:t>
            </a:r>
          </a:p>
          <a:p>
            <a:r>
              <a:rPr lang="el-GR" dirty="0"/>
              <a:t>Αποσαφηνίζονται οι ανάγκες των εσωτερικών πελατών.</a:t>
            </a:r>
          </a:p>
          <a:p>
            <a:r>
              <a:rPr lang="el-GR" dirty="0"/>
              <a:t>Μειώνονται οι νεκροί χρόνοι των μηχανημάτων.</a:t>
            </a:r>
          </a:p>
          <a:p>
            <a:r>
              <a:rPr lang="el-GR" dirty="0"/>
              <a:t>Υπάρχει ταχύτερη ανταπόκριση στα παράπονα και τις απαιτήσεις των εξωτερικών πελατών.</a:t>
            </a:r>
          </a:p>
          <a:p>
            <a:r>
              <a:rPr lang="el-GR" dirty="0"/>
              <a:t>Ελαχιστοποιούνται οι απαιτούμενοι έλεγχοι του προϊόντος και της παραγωγής.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4320480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Η Ελληνική πραγματικότητα- Οι </a:t>
            </a:r>
            <a:r>
              <a:rPr lang="el-GR" sz="1400" dirty="0" smtClean="0">
                <a:solidFill>
                  <a:schemeClr val="tx1"/>
                </a:solidFill>
              </a:rPr>
              <a:t>«</a:t>
            </a:r>
            <a:r>
              <a:rPr lang="en-US" sz="1400" dirty="0">
                <a:solidFill>
                  <a:schemeClr val="tx1"/>
                </a:solidFill>
              </a:rPr>
              <a:t>gurus</a:t>
            </a:r>
            <a:r>
              <a:rPr lang="el-GR" sz="1400" dirty="0" smtClean="0">
                <a:solidFill>
                  <a:schemeClr val="tx1"/>
                </a:solidFill>
              </a:rPr>
              <a:t>» </a:t>
            </a:r>
            <a:r>
              <a:rPr lang="el-GR" sz="1400" dirty="0">
                <a:solidFill>
                  <a:schemeClr val="tx1"/>
                </a:solidFill>
              </a:rPr>
              <a:t>της Ποιότητας- Ποιότητα και Παραγωγικότητα.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23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12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  <p:sp>
        <p:nvSpPr>
          <p:cNvPr id="3" name="Rectangle 2"/>
          <p:cNvSpPr/>
          <p:nvPr/>
        </p:nvSpPr>
        <p:spPr>
          <a:xfrm>
            <a:off x="4977434" y="4653136"/>
            <a:ext cx="3242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l-G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Επεξεργασία: </a:t>
            </a:r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«Χρήστος Μέγας»</a:t>
            </a:r>
            <a:endParaRPr lang="el-G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Εικόνα 1" descr=" Λογότυπο για Άδειες χρήσης Creative Commons, B Y, S A. ">
            <a:hlinkClick r:id="rId4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6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2479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l-GR" b="1" dirty="0" smtClean="0">
                <a:latin typeface="Calibri" panose="020F0502020204030204" pitchFamily="34" charset="0"/>
              </a:rPr>
              <a:t>Χρηματοδότηση</a:t>
            </a:r>
            <a:r>
              <a:rPr lang="el-GR" b="1" dirty="0" smtClean="0"/>
              <a:t>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Calibri" panose="020F0502020204030204" pitchFamily="34" charset="0"/>
              </a:rPr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r>
              <a:rPr lang="el-GR" sz="2000" dirty="0" smtClean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» έχει χρηματοδοτήσει </a:t>
            </a:r>
            <a:r>
              <a:rPr lang="el-GR" sz="2000">
                <a:solidFill>
                  <a:prstClr val="black"/>
                </a:solidFill>
                <a:latin typeface="Calibri" panose="020F0502020204030204" pitchFamily="34" charset="0"/>
              </a:rPr>
              <a:t>μόνο </a:t>
            </a:r>
            <a:r>
              <a:rPr lang="el-GR" sz="2000" smtClean="0">
                <a:solidFill>
                  <a:prstClr val="black"/>
                </a:solidFill>
                <a:latin typeface="Calibri" panose="020F0502020204030204" pitchFamily="34" charset="0"/>
              </a:rPr>
              <a:t>τη</a:t>
            </a:r>
            <a:r>
              <a:rPr lang="el-GR" sz="2000">
                <a:solidFill>
                  <a:prstClr val="black"/>
                </a:solidFill>
                <a:latin typeface="Calibri" panose="020F0502020204030204" pitchFamily="34" charset="0"/>
              </a:rPr>
              <a:t>ν</a:t>
            </a:r>
            <a:r>
              <a:rPr lang="el-GR" sz="200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l-GR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l-GR" sz="2000" dirty="0" smtClean="0">
                <a:latin typeface="Calibri" panose="020F0502020204030204" pitchFamily="34" charset="0"/>
              </a:rPr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>
                <a:latin typeface="Calibri" panose="020F0502020204030204" pitchFamily="34" charset="0"/>
              </a:rPr>
              <a:t>. </a:t>
            </a:r>
            <a:endParaRPr lang="el-GR" sz="2000" dirty="0" smtClean="0">
              <a:latin typeface="Calibri" panose="020F0502020204030204" pitchFamily="34" charset="0"/>
            </a:endParaRPr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287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l-GR" altLang="el-GR" b="1" dirty="0" smtClean="0"/>
              <a:t>Σκοποί ενότητας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rtlCol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1</a:t>
            </a:r>
            <a:r>
              <a:rPr lang="el-GR" sz="2800" dirty="0" smtClean="0"/>
              <a:t>.</a:t>
            </a:r>
            <a:r>
              <a:rPr lang="en-US" sz="2800" dirty="0" smtClean="0"/>
              <a:t>  TO DO </a:t>
            </a:r>
            <a:endParaRPr lang="el-GR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800" dirty="0" smtClean="0"/>
              <a:t>2. </a:t>
            </a:r>
            <a:r>
              <a:rPr lang="en-US" sz="2800" dirty="0" smtClean="0"/>
              <a:t>TO</a:t>
            </a:r>
            <a:r>
              <a:rPr lang="el-GR" sz="2800" dirty="0" smtClean="0"/>
              <a:t> </a:t>
            </a:r>
            <a:r>
              <a:rPr lang="en-US" sz="2800" dirty="0" smtClean="0"/>
              <a:t>DO</a:t>
            </a:r>
            <a:endParaRPr lang="el-GR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800" dirty="0" smtClean="0"/>
              <a:t>3. </a:t>
            </a:r>
            <a:r>
              <a:rPr lang="en-US" sz="2800" dirty="0" smtClean="0"/>
              <a:t>TO DO</a:t>
            </a:r>
            <a:endParaRPr lang="el-GR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800" dirty="0" smtClean="0"/>
              <a:t>4. </a:t>
            </a:r>
            <a:r>
              <a:rPr lang="en-US" sz="2800" smtClean="0"/>
              <a:t>TO DO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l-GR" dirty="0" smtClean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1835696" y="6381328"/>
            <a:ext cx="4688160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Η Ελληνική πραγματικότητα- Οι </a:t>
            </a:r>
            <a:r>
              <a:rPr lang="el-GR" sz="1400" dirty="0" smtClean="0">
                <a:solidFill>
                  <a:schemeClr val="tx1"/>
                </a:solidFill>
              </a:rPr>
              <a:t>«</a:t>
            </a:r>
            <a:r>
              <a:rPr lang="en-US" sz="1400" dirty="0" smtClean="0">
                <a:solidFill>
                  <a:schemeClr val="tx1"/>
                </a:solidFill>
              </a:rPr>
              <a:t>gurus</a:t>
            </a:r>
            <a:r>
              <a:rPr lang="el-GR" sz="1400" dirty="0" smtClean="0">
                <a:solidFill>
                  <a:schemeClr val="tx1"/>
                </a:solidFill>
              </a:rPr>
              <a:t>» </a:t>
            </a:r>
            <a:r>
              <a:rPr lang="el-GR" sz="1400" dirty="0">
                <a:solidFill>
                  <a:schemeClr val="tx1"/>
                </a:solidFill>
              </a:rPr>
              <a:t>της Ποιότητας- Ποιότητα και Παραγωγικότητα.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25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AF2AC6-652D-4AD1-A671-8B499591D49C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921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l-GR" altLang="el-GR" b="1" dirty="0" smtClean="0">
                <a:solidFill>
                  <a:srgbClr val="333333"/>
                </a:solidFill>
              </a:rPr>
              <a:t>Περιεχόμενα ενότητας</a:t>
            </a:r>
            <a:r>
              <a:rPr lang="en-US" altLang="el-GR" b="1" dirty="0" smtClean="0">
                <a:solidFill>
                  <a:srgbClr val="333333"/>
                </a:solidFill>
              </a:rPr>
              <a:t> </a:t>
            </a:r>
            <a:endParaRPr lang="el-GR" altLang="el-GR" b="1" dirty="0" smtClean="0">
              <a:solidFill>
                <a:srgbClr val="333333"/>
              </a:solidFill>
            </a:endParaRPr>
          </a:p>
        </p:txBody>
      </p:sp>
      <p:sp>
        <p:nvSpPr>
          <p:cNvPr id="4" name="Θέση περιεχομένου 1">
            <a:hlinkClick r:id="rId8" action="ppaction://hlinksldjump" tooltip="Μετάβαση στη Διαφάνεια 6"/>
          </p:cNvPr>
          <p:cNvSpPr/>
          <p:nvPr>
            <p:custDataLst>
              <p:tags r:id="rId3"/>
            </p:custDataLst>
          </p:nvPr>
        </p:nvSpPr>
        <p:spPr>
          <a:xfrm>
            <a:off x="809078" y="1628800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u="sng" dirty="0" smtClean="0">
                <a:solidFill>
                  <a:srgbClr val="0070C0"/>
                </a:solidFill>
                <a:hlinkClick r:id="rId8" action="ppaction://hlinksldjump"/>
              </a:rPr>
              <a:t>1. Ελληνικές </a:t>
            </a:r>
            <a:r>
              <a:rPr lang="el-GR" sz="2800" i="1" u="sng" dirty="0">
                <a:solidFill>
                  <a:srgbClr val="0070C0"/>
                </a:solidFill>
                <a:hlinkClick r:id="rId8" action="ppaction://hlinksldjump"/>
              </a:rPr>
              <a:t>εταιρείες και </a:t>
            </a:r>
            <a:r>
              <a:rPr lang="el-GR" sz="2800" i="1" u="sng" dirty="0" smtClean="0">
                <a:solidFill>
                  <a:srgbClr val="0070C0"/>
                </a:solidFill>
                <a:hlinkClick r:id="rId8" action="ppaction://hlinksldjump"/>
              </a:rPr>
              <a:t>Ποιότητα</a:t>
            </a:r>
            <a:endParaRPr lang="el-GR" i="1" u="sng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" action="ppaction://noaction"/>
          </p:cNvPr>
          <p:cNvSpPr/>
          <p:nvPr>
            <p:custDataLst>
              <p:tags r:id="rId4"/>
            </p:custDataLst>
          </p:nvPr>
        </p:nvSpPr>
        <p:spPr>
          <a:xfrm>
            <a:off x="827350" y="2348880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 smtClean="0">
                <a:solidFill>
                  <a:srgbClr val="0070C0"/>
                </a:solidFill>
                <a:hlinkClick r:id="rId9" action="ppaction://hlinksldjump"/>
              </a:rPr>
              <a:t>2</a:t>
            </a:r>
            <a:r>
              <a:rPr lang="el-GR" sz="2800" i="1" dirty="0" smtClean="0">
                <a:solidFill>
                  <a:srgbClr val="0070C0"/>
                </a:solidFill>
                <a:hlinkClick r:id="rId9" action="ppaction://hlinksldjump"/>
              </a:rPr>
              <a:t>. </a:t>
            </a:r>
            <a:r>
              <a:rPr lang="el-GR" sz="2800" i="1" dirty="0">
                <a:solidFill>
                  <a:srgbClr val="0070C0"/>
                </a:solidFill>
                <a:hlinkClick r:id="rId9" action="ppaction://hlinksldjump"/>
              </a:rPr>
              <a:t>Οι ειδικοί </a:t>
            </a:r>
            <a:r>
              <a:rPr lang="el-GR" sz="2800" i="1" dirty="0" smtClean="0">
                <a:solidFill>
                  <a:srgbClr val="0070C0"/>
                </a:solidFill>
                <a:hlinkClick r:id="rId9" action="ppaction://hlinksldjump"/>
              </a:rPr>
              <a:t>«</a:t>
            </a:r>
            <a:r>
              <a:rPr lang="en-US" sz="2800" i="1" dirty="0" smtClean="0">
                <a:solidFill>
                  <a:srgbClr val="0070C0"/>
                </a:solidFill>
                <a:hlinkClick r:id="rId9" action="ppaction://hlinksldjump"/>
              </a:rPr>
              <a:t>gurus</a:t>
            </a:r>
            <a:r>
              <a:rPr lang="el-GR" sz="2800" i="1" dirty="0" smtClean="0">
                <a:solidFill>
                  <a:srgbClr val="0070C0"/>
                </a:solidFill>
                <a:hlinkClick r:id="rId9" action="ppaction://hlinksldjump"/>
              </a:rPr>
              <a:t>» </a:t>
            </a:r>
            <a:r>
              <a:rPr lang="el-GR" sz="2800" i="1" dirty="0">
                <a:solidFill>
                  <a:srgbClr val="0070C0"/>
                </a:solidFill>
                <a:hlinkClick r:id="rId9" action="ppaction://hlinksldjump"/>
              </a:rPr>
              <a:t>της </a:t>
            </a:r>
            <a:r>
              <a:rPr lang="el-GR" sz="2800" i="1" dirty="0" smtClean="0">
                <a:solidFill>
                  <a:srgbClr val="0070C0"/>
                </a:solidFill>
                <a:hlinkClick r:id="rId9" action="ppaction://hlinksldjump"/>
              </a:rPr>
              <a:t>Ποιότητας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6" name="Θέση περιεχομένου 1">
            <a:hlinkClick r:id="rId8" action="ppaction://hlinksldjump" tooltip="Μετάβαση στη Διαφάνεια 6"/>
          </p:cNvPr>
          <p:cNvSpPr/>
          <p:nvPr/>
        </p:nvSpPr>
        <p:spPr>
          <a:xfrm>
            <a:off x="809078" y="3140968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u="sng" dirty="0" smtClean="0">
                <a:solidFill>
                  <a:srgbClr val="0070C0"/>
                </a:solidFill>
                <a:hlinkClick r:id="rId10" action="ppaction://hlinksldjump"/>
              </a:rPr>
              <a:t>3. Ποιότητα και Παραγωγικότητα</a:t>
            </a:r>
            <a:endParaRPr lang="el-GR" i="1" u="sng" dirty="0">
              <a:solidFill>
                <a:srgbClr val="0070C0"/>
              </a:solidFill>
            </a:endParaRPr>
          </a:p>
        </p:txBody>
      </p:sp>
      <p:sp>
        <p:nvSpPr>
          <p:cNvPr id="8" name="Θέση υποσέλιδου 1" descr=".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2339752" y="6356350"/>
            <a:ext cx="4464496" cy="385018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Η Ελληνική πραγματικότητα- Οι </a:t>
            </a:r>
            <a:r>
              <a:rPr lang="el-GR" sz="1400" dirty="0" smtClean="0">
                <a:solidFill>
                  <a:schemeClr val="tx1"/>
                </a:solidFill>
              </a:rPr>
              <a:t>«</a:t>
            </a:r>
            <a:r>
              <a:rPr lang="en-US" sz="1400" dirty="0" smtClean="0">
                <a:solidFill>
                  <a:schemeClr val="tx1"/>
                </a:solidFill>
              </a:rPr>
              <a:t>gurus</a:t>
            </a:r>
            <a:r>
              <a:rPr lang="el-GR" sz="1400" dirty="0" smtClean="0">
                <a:solidFill>
                  <a:schemeClr val="tx1"/>
                </a:solidFill>
              </a:rPr>
              <a:t>» </a:t>
            </a:r>
            <a:r>
              <a:rPr lang="el-GR" sz="1400" dirty="0">
                <a:solidFill>
                  <a:schemeClr val="tx1"/>
                </a:solidFill>
              </a:rPr>
              <a:t>της Ποιότητας- Ποιότητα και Παραγωγικότητα.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53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9E2987-2DF3-4883-B675-0E329C0F7C88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123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Ελληνικές εταιρείες και Ποιότητα </a:t>
            </a:r>
            <a:r>
              <a:rPr lang="en-US" b="1" dirty="0" smtClean="0"/>
              <a:t>(1/4)</a:t>
            </a:r>
            <a:endParaRPr lang="el-GR" b="1" dirty="0"/>
          </a:p>
        </p:txBody>
      </p:sp>
      <p:sp>
        <p:nvSpPr>
          <p:cNvPr id="5" name="Θέση περιεχομένου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●"/>
            </a:pPr>
            <a:r>
              <a:rPr lang="el-GR" sz="2800" dirty="0"/>
              <a:t>Οι πρώτες προσπάθειες για </a:t>
            </a:r>
            <a:r>
              <a:rPr lang="el-GR" sz="2800" b="1" dirty="0"/>
              <a:t>τυποποίηση</a:t>
            </a:r>
            <a:r>
              <a:rPr lang="el-GR" sz="2800" dirty="0"/>
              <a:t> και </a:t>
            </a:r>
            <a:r>
              <a:rPr lang="el-GR" sz="2800" b="1" dirty="0"/>
              <a:t>ποιοτικό έλεγχο</a:t>
            </a:r>
            <a:r>
              <a:rPr lang="el-GR" sz="2800" dirty="0"/>
              <a:t> γίνεται τη δεκαετία του 1970 από το Υπουργείο Άμυνας.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●"/>
            </a:pPr>
            <a:r>
              <a:rPr lang="el-GR" sz="2800" dirty="0"/>
              <a:t>Ο </a:t>
            </a:r>
            <a:r>
              <a:rPr lang="el-GR" sz="2800" b="1" dirty="0"/>
              <a:t>ΕΛΟΤ</a:t>
            </a:r>
            <a:r>
              <a:rPr lang="el-GR" sz="2800" dirty="0"/>
              <a:t> δημιουργείται το 1978 και είναι ο μοναδικός οργανισμός που αναγνωρίζεται από τον </a:t>
            </a:r>
            <a:r>
              <a:rPr lang="en-US" sz="2800" dirty="0" smtClean="0"/>
              <a:t>EFQM</a:t>
            </a:r>
            <a:r>
              <a:rPr lang="el-GR" sz="2800" dirty="0" smtClean="0"/>
              <a:t> </a:t>
            </a:r>
            <a:r>
              <a:rPr lang="el-GR" sz="2800" dirty="0"/>
              <a:t>ως φορέας πιστοποίησης του </a:t>
            </a:r>
            <a:r>
              <a:rPr lang="en-US" sz="2800" dirty="0" smtClean="0"/>
              <a:t>ISO</a:t>
            </a:r>
            <a:r>
              <a:rPr lang="el-GR" sz="2800" dirty="0" smtClean="0"/>
              <a:t> </a:t>
            </a:r>
            <a:r>
              <a:rPr lang="el-GR" sz="2800" dirty="0"/>
              <a:t>9000.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●"/>
            </a:pPr>
            <a:r>
              <a:rPr lang="el-GR" sz="2800" dirty="0"/>
              <a:t>Η πρώτη έρευνα για την κατάσταση των ελληνικών επιχειρήσεων σε σχέση με την ποιότητα γίνεται το </a:t>
            </a:r>
            <a:r>
              <a:rPr lang="el-GR" sz="2800" b="1" dirty="0"/>
              <a:t>1991</a:t>
            </a:r>
            <a:r>
              <a:rPr lang="el-GR" sz="2800" dirty="0"/>
              <a:t>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l-GR" sz="2800" dirty="0"/>
          </a:p>
          <a:p>
            <a:pPr>
              <a:spcBef>
                <a:spcPts val="0"/>
              </a:spcBef>
              <a:buFont typeface="Calibri" panose="020F0502020204030204" pitchFamily="34" charset="0"/>
              <a:buChar char="●"/>
            </a:pPr>
            <a:endParaRPr lang="en-US" sz="2800" dirty="0"/>
          </a:p>
        </p:txBody>
      </p:sp>
      <p:sp>
        <p:nvSpPr>
          <p:cNvPr id="2" name="Θέση υποσέλιδου 1" descr=".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2299928" y="6356351"/>
            <a:ext cx="4544144" cy="241001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Η Ελληνική πραγματικότητα- Οι </a:t>
            </a:r>
            <a:r>
              <a:rPr lang="el-GR" sz="1400" dirty="0" smtClean="0">
                <a:solidFill>
                  <a:schemeClr val="tx1"/>
                </a:solidFill>
              </a:rPr>
              <a:t>«</a:t>
            </a:r>
            <a:r>
              <a:rPr lang="en-US" sz="1400" dirty="0" smtClean="0">
                <a:solidFill>
                  <a:schemeClr val="tx1"/>
                </a:solidFill>
              </a:rPr>
              <a:t>gurus</a:t>
            </a:r>
            <a:r>
              <a:rPr lang="el-GR" sz="1400" dirty="0" smtClean="0">
                <a:solidFill>
                  <a:schemeClr val="tx1"/>
                </a:solidFill>
              </a:rPr>
              <a:t>» </a:t>
            </a:r>
            <a:r>
              <a:rPr lang="el-GR" sz="1400" dirty="0">
                <a:solidFill>
                  <a:schemeClr val="tx1"/>
                </a:solidFill>
              </a:rPr>
              <a:t>της Ποιότητας- Ποιότητα και Παραγωγικότητα.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Ελληνικές εταιρείες και Ποιότητα </a:t>
            </a:r>
            <a:r>
              <a:rPr lang="en-US" b="1" dirty="0" smtClean="0"/>
              <a:t>(2/4)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9552" y="1196752"/>
            <a:ext cx="8229600" cy="5184576"/>
          </a:xfrm>
        </p:spPr>
        <p:txBody>
          <a:bodyPr>
            <a:noAutofit/>
          </a:bodyPr>
          <a:lstStyle/>
          <a:p>
            <a:r>
              <a:rPr lang="el-GR" sz="2800" dirty="0"/>
              <a:t>Η ποιότητα των επιχειρήσεων δεν είναι ανάλογη της οικονομικής ευρωστίας τους.</a:t>
            </a:r>
          </a:p>
          <a:p>
            <a:r>
              <a:rPr lang="el-GR" sz="2800" dirty="0"/>
              <a:t>Το 65% των επιχειρήσεων δεν είχε υπεύθυνο ποιότητας.</a:t>
            </a:r>
          </a:p>
          <a:p>
            <a:r>
              <a:rPr lang="el-GR" sz="2800" dirty="0"/>
              <a:t>Οι επιχειρήσεις που συνεργάζονται με αντίστοιχες του εξωτερικού είναι περισσότερο ευαισθητοποιημένες σε θέματα ποιότητας.</a:t>
            </a:r>
          </a:p>
          <a:p>
            <a:r>
              <a:rPr lang="el-GR" sz="2800" dirty="0"/>
              <a:t>Δεν υπάρχει εθνική πολιτική και στρατηγική ποιότητας.</a:t>
            </a:r>
          </a:p>
          <a:p>
            <a:r>
              <a:rPr lang="el-GR" sz="2800" dirty="0"/>
              <a:t>Οι βιομηχανικές επιχειρήσεις είναι περισσότερο έτοιμες να δεχθούν συστήματα ποιότητας.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Θέση υποσέλιδου 1" descr=".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2447764" y="6356350"/>
            <a:ext cx="4248472" cy="365125"/>
          </a:xfrm>
        </p:spPr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Η Ελληνική πραγματικότητα- Οι </a:t>
            </a:r>
            <a:r>
              <a:rPr lang="el-GR" sz="1400" dirty="0" smtClean="0">
                <a:solidFill>
                  <a:schemeClr val="tx1"/>
                </a:solidFill>
              </a:rPr>
              <a:t>«</a:t>
            </a:r>
            <a:r>
              <a:rPr lang="en-US" sz="1400" dirty="0" smtClean="0">
                <a:solidFill>
                  <a:schemeClr val="tx1"/>
                </a:solidFill>
              </a:rPr>
              <a:t>gurus</a:t>
            </a:r>
            <a:r>
              <a:rPr lang="el-GR" sz="1400" dirty="0" smtClean="0">
                <a:solidFill>
                  <a:schemeClr val="tx1"/>
                </a:solidFill>
              </a:rPr>
              <a:t>» </a:t>
            </a:r>
            <a:r>
              <a:rPr lang="el-GR" sz="1400" dirty="0">
                <a:solidFill>
                  <a:schemeClr val="tx1"/>
                </a:solidFill>
              </a:rPr>
              <a:t>της Ποιότητας- Ποιότητα και Παραγωγικότητα.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b="1" dirty="0"/>
              <a:t>Ελληνικές εταιρείες και Ποιότητα </a:t>
            </a:r>
            <a:r>
              <a:rPr lang="en-US" b="1" dirty="0" smtClean="0"/>
              <a:t>(</a:t>
            </a:r>
            <a:r>
              <a:rPr lang="el-GR" b="1" dirty="0" smtClean="0"/>
              <a:t>3</a:t>
            </a:r>
            <a:r>
              <a:rPr lang="en-US" b="1" dirty="0" smtClean="0"/>
              <a:t>/4)</a:t>
            </a:r>
            <a:endParaRPr lang="el-GR" dirty="0"/>
          </a:p>
        </p:txBody>
      </p:sp>
      <p:sp>
        <p:nvSpPr>
          <p:cNvPr id="7" name="Θέση περιεχομένου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33568" y="1340768"/>
            <a:ext cx="8229600" cy="468052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l-GR" altLang="el-GR" sz="2800" dirty="0"/>
              <a:t>Ενώ οι επιχειρήσεις αναγνωρίζουν την ανάγκη ύπαρξης συστήματος ποιότητας, στην πράξη λίγες προχωρούν στην υιοθέτηση του.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Η βασική πολιτική που ακολουθούν για τη διασφάλιση της ποιότητας είναι η πρόληψη λαθών.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Το καταναλωτικό κοινό δεν είναι οργανωμένο και ενημερωμένο σε θέματα ποιότητας.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Οι επιχειρήσεις επενδύουν σε εξοπλισμό και υλικά παρά στην εκπαίδευση του προσωπικού.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Ελάχιστες επιχειρήσεις μετρούν το κόστος της ποιότητας.</a:t>
            </a:r>
            <a:endParaRPr lang="en-US" sz="2800" b="1" dirty="0"/>
          </a:p>
        </p:txBody>
      </p:sp>
      <p:pic>
        <p:nvPicPr>
          <p:cNvPr id="5" name="Εικόνα 1" descr="Εικονίδιο μετάβασης στα Περιεχόμενα.">
            <a:hlinkClick r:id="rId6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03748" y="6356350"/>
            <a:ext cx="4536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Η Ελληνική πραγματικότητα- Οι </a:t>
            </a:r>
            <a:r>
              <a:rPr lang="el-GR" sz="1400" dirty="0" smtClean="0">
                <a:solidFill>
                  <a:schemeClr val="tx1"/>
                </a:solidFill>
              </a:rPr>
              <a:t>«</a:t>
            </a:r>
            <a:r>
              <a:rPr lang="en-US" sz="1400" dirty="0">
                <a:solidFill>
                  <a:schemeClr val="tx1"/>
                </a:solidFill>
              </a:rPr>
              <a:t>gurus</a:t>
            </a:r>
            <a:r>
              <a:rPr lang="el-GR" sz="1400" dirty="0" smtClean="0">
                <a:solidFill>
                  <a:schemeClr val="tx1"/>
                </a:solidFill>
              </a:rPr>
              <a:t>» </a:t>
            </a:r>
            <a:r>
              <a:rPr lang="el-GR" sz="1400" dirty="0">
                <a:solidFill>
                  <a:schemeClr val="tx1"/>
                </a:solidFill>
              </a:rPr>
              <a:t>της Ποιότητας- Ποιότητα και Παραγωγικότητα.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739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>
          <a:xfrm>
            <a:off x="457200" y="2009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Ελληνικές εταιρείες και Ποιότητα </a:t>
            </a:r>
            <a:r>
              <a:rPr lang="en-US" b="1" dirty="0" smtClean="0"/>
              <a:t>(</a:t>
            </a:r>
            <a:r>
              <a:rPr lang="el-GR" b="1" dirty="0" smtClean="0"/>
              <a:t>4</a:t>
            </a:r>
            <a:r>
              <a:rPr lang="en-US" b="1" dirty="0" smtClean="0"/>
              <a:t>/4)</a:t>
            </a:r>
            <a:endParaRPr lang="el-GR" b="1" dirty="0"/>
          </a:p>
        </p:txBody>
      </p:sp>
      <p:sp>
        <p:nvSpPr>
          <p:cNvPr id="7" name="Θέση περιεχομένου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altLang="el-GR" sz="2800" dirty="0"/>
              <a:t>Οι περισσότερες επιχειρήσεις προτιμούν τα συστήματα διασφάλισης ποιότητας για λόγους που έχουν σχέση με την εικόνα της επιχείρησης.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altLang="el-GR" sz="2800" dirty="0"/>
              <a:t>Η απόδοση των επιχειρήσεων μετά την πιστοποίηση αυξήθηκε.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altLang="el-GR" sz="2800" dirty="0"/>
              <a:t>Οι επιχειρήσεις εστιάζουν την προσοχή τους σε σκληρά στοιχεία όπως οι Διαδικασίες και όχι σε μαλακά όπως η Διαχείριση πόρων.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altLang="el-GR" sz="2800" dirty="0"/>
              <a:t>Γενικά υπάρχει ενδιαφέρον των επιχειρήσεων να προχωρήσουν σε συστήματα ΔΟΠ.</a:t>
            </a:r>
            <a:endParaRPr lang="en-US" sz="2800" dirty="0"/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195736" y="6356350"/>
            <a:ext cx="4752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schemeClr val="tx1"/>
                </a:solidFill>
              </a:rPr>
              <a:t>Η Ελληνική πραγματικότητα- Οι </a:t>
            </a:r>
            <a:r>
              <a:rPr lang="el-GR" sz="1400" dirty="0" smtClean="0">
                <a:solidFill>
                  <a:schemeClr val="tx1"/>
                </a:solidFill>
              </a:rPr>
              <a:t>«</a:t>
            </a:r>
            <a:r>
              <a:rPr lang="en-US" sz="1400" dirty="0">
                <a:solidFill>
                  <a:schemeClr val="tx1"/>
                </a:solidFill>
              </a:rPr>
              <a:t>gurus</a:t>
            </a:r>
            <a:r>
              <a:rPr lang="el-GR" sz="1400" dirty="0" smtClean="0">
                <a:solidFill>
                  <a:schemeClr val="tx1"/>
                </a:solidFill>
              </a:rPr>
              <a:t>» </a:t>
            </a:r>
            <a:r>
              <a:rPr lang="el-GR" sz="1400" dirty="0">
                <a:solidFill>
                  <a:schemeClr val="tx1"/>
                </a:solidFill>
              </a:rPr>
              <a:t>της Ποιότητας- Ποιότητα και Παραγωγικότητα.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040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7/2/2014 11:40:18 π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16,8,6153,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2051,3,9,8,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10,7,5,6,4,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7,6,4,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7,6,4,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7,5,6,4,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7,6,4,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1026,3077,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7,6,4,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3,6,4,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5,7,6,4,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8,6,4,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8,6,4,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8,6,4,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3,6,4,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3,6,4,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8,7,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 t r u e 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E9A5054B-B93C-420E-8B53-2EE673270F30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1430</Words>
  <Application>Microsoft Office PowerPoint</Application>
  <PresentationFormat>On-screen Show (4:3)</PresentationFormat>
  <Paragraphs>191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Θέμα του Office</vt:lpstr>
      <vt:lpstr>Διοίκηση Ποιότητας</vt:lpstr>
      <vt:lpstr>Άδειες χρήσης </vt:lpstr>
      <vt:lpstr>Χρηματοδότηση </vt:lpstr>
      <vt:lpstr>Σκοποί ενότητας </vt:lpstr>
      <vt:lpstr>Περιεχόμενα ενότητας </vt:lpstr>
      <vt:lpstr>Ελληνικές εταιρείες και Ποιότητα (1/4)</vt:lpstr>
      <vt:lpstr>Ελληνικές εταιρείες και Ποιότητα (2/4)</vt:lpstr>
      <vt:lpstr>Ελληνικές εταιρείες και Ποιότητα (3/4)</vt:lpstr>
      <vt:lpstr>Ελληνικές εταιρείες και Ποιότητα (4/4)</vt:lpstr>
      <vt:lpstr>Οι ειδικοί «gurus» της Ποιότητας</vt:lpstr>
      <vt:lpstr>Η εργασία του Deming</vt:lpstr>
      <vt:lpstr>Κάποιες από τις 14 αρχές  του Deming (1/2)</vt:lpstr>
      <vt:lpstr>Κάποιες από τις 14 αρχές  του Deming (2/2)</vt:lpstr>
      <vt:lpstr>Τα 7 σημεία του σχεδίου του Deming</vt:lpstr>
      <vt:lpstr>Ο κύκλος του Deming</vt:lpstr>
      <vt:lpstr>Η εργασία του Joseph Juran (1/2)</vt:lpstr>
      <vt:lpstr>Η εργασία του Joseph Juran (2/2)  Το πρόγραμμα βελτίωσης</vt:lpstr>
      <vt:lpstr>Η εργασία του Phillip Crosby</vt:lpstr>
      <vt:lpstr>Η εργασία του Armand Feigenbaum</vt:lpstr>
      <vt:lpstr>Η εργασία του Kaoro Ishikawa</vt:lpstr>
      <vt:lpstr>Η εργασία του Genichi Taguchi</vt:lpstr>
      <vt:lpstr>Ποιότητα και Παραγωγικότητα (1/2)</vt:lpstr>
      <vt:lpstr>Ποιότητα και Παραγωγικότητα (2/2) Πως η ποιότητα αυξάνει την παραγωγικότητα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 Ποιότητας</dc:title>
  <dc:creator>Τσέλιος Δημήτριος</dc:creator>
  <dc:description>ΑΝΟΙΧΤΑ ΑΚΑΔΗΜΑΙΚΑ ΜΑΘΗΜΑΤΑ </dc:description>
  <cp:lastModifiedBy>chris</cp:lastModifiedBy>
  <cp:revision>104</cp:revision>
  <dcterms:created xsi:type="dcterms:W3CDTF">2014-01-04T17:23:58Z</dcterms:created>
  <dcterms:modified xsi:type="dcterms:W3CDTF">2014-02-10T08:32:50Z</dcterms:modified>
  <cp:category>Εκπαιδευτικό υλικό</cp:category>
  <cp:contentStatus>Τελικό</cp:contentStatus>
</cp:coreProperties>
</file>