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296" r:id="rId40"/>
    <p:sldId id="297" r:id="rId41"/>
  </p:sldIdLst>
  <p:sldSz cx="9144000" cy="6858000" type="screen4x3"/>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8B"/>
    <a:srgbClr val="FFD889"/>
    <a:srgbClr val="FFCC66"/>
    <a:srgbClr val="6600CC"/>
    <a:srgbClr val="777777"/>
    <a:srgbClr val="000000"/>
    <a:srgbClr val="00CC99"/>
    <a:srgbClr val="0033CC"/>
    <a:srgbClr val="DDDD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B7AA4-DB8E-434A-9DA9-EDAA934781FE}" type="datetimeFigureOut">
              <a:rPr lang="el-GR" smtClean="0"/>
              <a:t>16/11/2015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1F163-6A81-4489-9830-0C9AEFE55039}" type="slidenum">
              <a:rPr lang="el-GR" smtClean="0"/>
              <a:t>‹#›</a:t>
            </a:fld>
            <a:endParaRPr lang="el-GR"/>
          </a:p>
        </p:txBody>
      </p:sp>
    </p:spTree>
    <p:extLst>
      <p:ext uri="{BB962C8B-B14F-4D97-AF65-F5344CB8AC3E}">
        <p14:creationId xmlns:p14="http://schemas.microsoft.com/office/powerpoint/2010/main" val="9482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2</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D61881-B8B8-4D07-9007-E6099A58A147}" type="slidenum">
              <a:rPr lang="el-GR" altLang="el-GR">
                <a:solidFill>
                  <a:srgbClr val="000000"/>
                </a:solidFill>
              </a:rPr>
              <a:pPr fontAlgn="base">
                <a:spcBef>
                  <a:spcPct val="0"/>
                </a:spcBef>
                <a:spcAft>
                  <a:spcPct val="0"/>
                </a:spcAft>
              </a:pPr>
              <a:t>3</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641F163-6A81-4489-9830-0C9AEFE55039}" type="slidenum">
              <a:rPr lang="el-GR" smtClean="0"/>
              <a:t>4</a:t>
            </a:fld>
            <a:endParaRPr lang="el-GR"/>
          </a:p>
        </p:txBody>
      </p:sp>
    </p:spTree>
    <p:extLst>
      <p:ext uri="{BB962C8B-B14F-4D97-AF65-F5344CB8AC3E}">
        <p14:creationId xmlns:p14="http://schemas.microsoft.com/office/powerpoint/2010/main" val="136607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95A2F8-0C18-4E98-9BC9-2EA460E61CBB}" type="slidenum">
              <a:rPr lang="el-GR" smtClean="0"/>
              <a:pPr fontAlgn="base">
                <a:spcBef>
                  <a:spcPct val="0"/>
                </a:spcBef>
                <a:spcAft>
                  <a:spcPct val="0"/>
                </a:spcAft>
                <a:defRPr/>
              </a:pPr>
              <a:t>37</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0D14887-3361-4395-85DD-138AB4D887FF}"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Συστήματα Παραγωγής</a:t>
            </a:r>
            <a:endParaRPr lang="el-GR"/>
          </a:p>
        </p:txBody>
      </p:sp>
      <p:sp>
        <p:nvSpPr>
          <p:cNvPr id="6" name="Θέση αριθμού διαφάνειας 5"/>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320847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4C782ED-B729-4B0C-92F3-63832742CF7B}"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Συστήματα Παραγωγής</a:t>
            </a:r>
            <a:endParaRPr lang="el-GR"/>
          </a:p>
        </p:txBody>
      </p:sp>
      <p:sp>
        <p:nvSpPr>
          <p:cNvPr id="6" name="Θέση αριθμού διαφάνειας 5"/>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153739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D11A055-590E-4AD1-8B82-6599E68ECCD8}"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Συστήματα Παραγωγής</a:t>
            </a:r>
            <a:endParaRPr lang="el-GR"/>
          </a:p>
        </p:txBody>
      </p:sp>
      <p:sp>
        <p:nvSpPr>
          <p:cNvPr id="6" name="Θέση αριθμού διαφάνειας 5"/>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408378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259D540-5A1B-4ED1-85FA-18E581CEDE95}"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Συστήματα Παραγωγής</a:t>
            </a:r>
            <a:endParaRPr lang="el-GR"/>
          </a:p>
        </p:txBody>
      </p:sp>
      <p:sp>
        <p:nvSpPr>
          <p:cNvPr id="6" name="Θέση αριθμού διαφάνειας 5"/>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304288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140CA4B-AE05-4ECE-A310-6D3829A6E303}"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Συστήματα Παραγωγής</a:t>
            </a:r>
            <a:endParaRPr lang="el-GR"/>
          </a:p>
        </p:txBody>
      </p:sp>
      <p:sp>
        <p:nvSpPr>
          <p:cNvPr id="6" name="Θέση αριθμού διαφάνειας 5"/>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354048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A0C3CB5-7556-4695-A06E-D41021F19CA5}"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Συστήματα Παραγωγής</a:t>
            </a:r>
            <a:endParaRPr lang="el-GR"/>
          </a:p>
        </p:txBody>
      </p:sp>
      <p:sp>
        <p:nvSpPr>
          <p:cNvPr id="7" name="Θέση αριθμού διαφάνειας 6"/>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33194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A08F788-FE25-4D24-8630-523A65E25ABF}" type="datetime1">
              <a:rPr lang="el-GR" smtClean="0"/>
              <a:t>16/11/2015</a:t>
            </a:fld>
            <a:endParaRPr lang="el-GR"/>
          </a:p>
        </p:txBody>
      </p:sp>
      <p:sp>
        <p:nvSpPr>
          <p:cNvPr id="8" name="Θέση υποσέλιδου 7"/>
          <p:cNvSpPr>
            <a:spLocks noGrp="1"/>
          </p:cNvSpPr>
          <p:nvPr>
            <p:ph type="ftr" sz="quarter" idx="11"/>
          </p:nvPr>
        </p:nvSpPr>
        <p:spPr/>
        <p:txBody>
          <a:bodyPr/>
          <a:lstStyle/>
          <a:p>
            <a:r>
              <a:rPr lang="el-GR" smtClean="0"/>
              <a:t>Συστήματα Παραγωγής</a:t>
            </a:r>
            <a:endParaRPr lang="el-GR"/>
          </a:p>
        </p:txBody>
      </p:sp>
      <p:sp>
        <p:nvSpPr>
          <p:cNvPr id="9" name="Θέση αριθμού διαφάνειας 8"/>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143043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D3E97F4-E3DF-41C2-A2C4-66F7AEE5C479}" type="datetime1">
              <a:rPr lang="el-GR" smtClean="0"/>
              <a:t>16/11/2015</a:t>
            </a:fld>
            <a:endParaRPr lang="el-GR"/>
          </a:p>
        </p:txBody>
      </p:sp>
      <p:sp>
        <p:nvSpPr>
          <p:cNvPr id="4" name="Θέση υποσέλιδου 3"/>
          <p:cNvSpPr>
            <a:spLocks noGrp="1"/>
          </p:cNvSpPr>
          <p:nvPr>
            <p:ph type="ftr" sz="quarter" idx="11"/>
          </p:nvPr>
        </p:nvSpPr>
        <p:spPr/>
        <p:txBody>
          <a:bodyPr/>
          <a:lstStyle/>
          <a:p>
            <a:r>
              <a:rPr lang="el-GR" smtClean="0"/>
              <a:t>Συστήματα Παραγωγής</a:t>
            </a:r>
            <a:endParaRPr lang="el-GR"/>
          </a:p>
        </p:txBody>
      </p:sp>
      <p:sp>
        <p:nvSpPr>
          <p:cNvPr id="5" name="Θέση αριθμού διαφάνειας 4"/>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356735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E890B0C-1054-44F2-ADC2-BA10F89EFEB4}" type="datetime1">
              <a:rPr lang="el-GR" smtClean="0"/>
              <a:t>16/11/2015</a:t>
            </a:fld>
            <a:endParaRPr lang="el-GR"/>
          </a:p>
        </p:txBody>
      </p:sp>
      <p:sp>
        <p:nvSpPr>
          <p:cNvPr id="3" name="Θέση υποσέλιδου 2"/>
          <p:cNvSpPr>
            <a:spLocks noGrp="1"/>
          </p:cNvSpPr>
          <p:nvPr>
            <p:ph type="ftr" sz="quarter" idx="11"/>
          </p:nvPr>
        </p:nvSpPr>
        <p:spPr/>
        <p:txBody>
          <a:bodyPr/>
          <a:lstStyle/>
          <a:p>
            <a:r>
              <a:rPr lang="el-GR" smtClean="0"/>
              <a:t>Συστήματα Παραγωγής</a:t>
            </a:r>
            <a:endParaRPr lang="el-GR"/>
          </a:p>
        </p:txBody>
      </p:sp>
      <p:sp>
        <p:nvSpPr>
          <p:cNvPr id="4" name="Θέση αριθμού διαφάνειας 3"/>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203085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B30F19F-9835-4E9A-8589-4DA13F6044EE}"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Συστήματα Παραγωγής</a:t>
            </a:r>
            <a:endParaRPr lang="el-GR"/>
          </a:p>
        </p:txBody>
      </p:sp>
      <p:sp>
        <p:nvSpPr>
          <p:cNvPr id="7" name="Θέση αριθμού διαφάνειας 6"/>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409037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9BD64C1-7F4E-43EB-8744-78F6FD08335E}"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Συστήματα Παραγωγής</a:t>
            </a:r>
            <a:endParaRPr lang="el-GR"/>
          </a:p>
        </p:txBody>
      </p:sp>
      <p:sp>
        <p:nvSpPr>
          <p:cNvPr id="7" name="Θέση αριθμού διαφάνειας 6"/>
          <p:cNvSpPr>
            <a:spLocks noGrp="1"/>
          </p:cNvSpPr>
          <p:nvPr>
            <p:ph type="sldNum" sz="quarter" idx="12"/>
          </p:nvPr>
        </p:nvSpPr>
        <p:spPr/>
        <p:txBody>
          <a:bodyPr/>
          <a:lstStyle/>
          <a:p>
            <a:fld id="{296C6D03-F0E9-40D8-A6B6-34EB4CFBDDC8}" type="slidenum">
              <a:rPr lang="el-GR" smtClean="0"/>
              <a:t>‹#›</a:t>
            </a:fld>
            <a:endParaRPr lang="el-GR"/>
          </a:p>
        </p:txBody>
      </p:sp>
    </p:spTree>
    <p:extLst>
      <p:ext uri="{BB962C8B-B14F-4D97-AF65-F5344CB8AC3E}">
        <p14:creationId xmlns:p14="http://schemas.microsoft.com/office/powerpoint/2010/main" val="46206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22C5F-B9EA-4E31-8CAE-BBA5998D77BC}" type="datetime1">
              <a:rPr lang="el-GR" smtClean="0"/>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Συστήματα Παραγωγής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C6D03-F0E9-40D8-A6B6-34EB4CFBDDC8}" type="slidenum">
              <a:rPr lang="el-GR" smtClean="0"/>
              <a:t>‹#›</a:t>
            </a:fld>
            <a:endParaRPr lang="el-GR"/>
          </a:p>
        </p:txBody>
      </p:sp>
    </p:spTree>
    <p:extLst>
      <p:ext uri="{BB962C8B-B14F-4D97-AF65-F5344CB8AC3E}">
        <p14:creationId xmlns:p14="http://schemas.microsoft.com/office/powerpoint/2010/main" val="102740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cdev.teilar.gr/courses/DDE1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hyperlink" Target="http://creativecommons.org/licenses/by-nc-sa/4.0/deed.e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Layout" Target="../slideLayouts/slideLayout6.xml"/><Relationship Id="rId7" Type="http://schemas.openxmlformats.org/officeDocument/2006/relationships/slide" Target="slide2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17.xml"/><Relationship Id="rId5" Type="http://schemas.openxmlformats.org/officeDocument/2006/relationships/slide" Target="slide5.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381000" y="1887537"/>
            <a:ext cx="8382000" cy="1236663"/>
          </a:xfrm>
        </p:spPr>
        <p:txBody>
          <a:bodyPr>
            <a:noAutofit/>
          </a:bodyPr>
          <a:lstStyle/>
          <a:p>
            <a:r>
              <a:rPr lang="el-GR" altLang="el-GR" b="1" dirty="0" smtClean="0">
                <a:solidFill>
                  <a:srgbClr val="000000"/>
                </a:solidFill>
                <a:latin typeface="Calibri" panose="020F0502020204030204" pitchFamily="34" charset="0"/>
              </a:rPr>
              <a:t>Διοίκηση Λειτουργιών </a:t>
            </a:r>
            <a:br>
              <a:rPr lang="el-GR" altLang="el-GR" b="1" dirty="0" smtClean="0">
                <a:solidFill>
                  <a:srgbClr val="000000"/>
                </a:solidFill>
                <a:latin typeface="Calibri" panose="020F0502020204030204" pitchFamily="34" charset="0"/>
              </a:rPr>
            </a:br>
            <a:r>
              <a:rPr lang="el-GR" altLang="el-GR" b="1" dirty="0" smtClean="0">
                <a:solidFill>
                  <a:srgbClr val="000000"/>
                </a:solidFill>
                <a:latin typeface="Calibri" panose="020F0502020204030204" pitchFamily="34" charset="0"/>
              </a:rPr>
              <a:t>και Παραγωγής</a:t>
            </a:r>
            <a:endParaRPr lang="el-GR" altLang="el-GR" dirty="0" smtClean="0">
              <a:latin typeface="Calibri" panose="020F0502020204030204" pitchFamily="34" charset="0"/>
            </a:endParaRPr>
          </a:p>
        </p:txBody>
      </p:sp>
      <p:sp>
        <p:nvSpPr>
          <p:cNvPr id="3" name="Θέση περιεχομένου 1"/>
          <p:cNvSpPr>
            <a:spLocks noGrp="1"/>
          </p:cNvSpPr>
          <p:nvPr>
            <p:ph type="subTitle" idx="1"/>
          </p:nvPr>
        </p:nvSpPr>
        <p:spPr>
          <a:xfrm>
            <a:off x="467544" y="3322712"/>
            <a:ext cx="8280920" cy="2316088"/>
          </a:xfrm>
        </p:spPr>
        <p:txBody>
          <a:bodyPr rtlCol="0">
            <a:normAutofit/>
          </a:bodyPr>
          <a:lstStyle/>
          <a:p>
            <a:pPr fontAlgn="auto">
              <a:spcBef>
                <a:spcPts val="0"/>
              </a:spcBef>
              <a:spcAft>
                <a:spcPts val="1800"/>
              </a:spcAft>
              <a:buFont typeface="Arial" panose="020B0604020202020204" pitchFamily="34" charset="0"/>
              <a:buNone/>
              <a:defRPr/>
            </a:pPr>
            <a:r>
              <a:rPr lang="el-GR" sz="2800" b="1" dirty="0">
                <a:solidFill>
                  <a:prstClr val="black"/>
                </a:solidFill>
                <a:latin typeface="Calibri" panose="020F0502020204030204" pitchFamily="34" charset="0"/>
                <a:cs typeface="Arial" charset="0"/>
              </a:rPr>
              <a:t>Ενότητα </a:t>
            </a:r>
            <a:r>
              <a:rPr lang="el-GR" sz="2800" b="1" dirty="0" smtClean="0">
                <a:solidFill>
                  <a:prstClr val="black"/>
                </a:solidFill>
                <a:latin typeface="Calibri" panose="020F0502020204030204" pitchFamily="34" charset="0"/>
                <a:cs typeface="Arial" charset="0"/>
              </a:rPr>
              <a:t>1</a:t>
            </a:r>
            <a:r>
              <a:rPr lang="en-US" sz="2800" b="1" dirty="0" smtClean="0">
                <a:solidFill>
                  <a:prstClr val="black"/>
                </a:solidFill>
                <a:latin typeface="Calibri" panose="020F0502020204030204" pitchFamily="34" charset="0"/>
                <a:cs typeface="Arial" charset="0"/>
              </a:rPr>
              <a:t>:</a:t>
            </a:r>
            <a:r>
              <a:rPr lang="el-GR" sz="2800" b="1" dirty="0" smtClean="0">
                <a:solidFill>
                  <a:prstClr val="black"/>
                </a:solidFill>
                <a:latin typeface="Calibri" panose="020F0502020204030204" pitchFamily="34" charset="0"/>
                <a:cs typeface="Arial" charset="0"/>
              </a:rPr>
              <a:t>  </a:t>
            </a:r>
            <a:r>
              <a:rPr lang="el-GR" sz="2800" dirty="0" smtClean="0">
                <a:solidFill>
                  <a:schemeClr val="tx1"/>
                </a:solidFill>
                <a:latin typeface="Calibri" panose="020F0502020204030204" pitchFamily="34" charset="0"/>
              </a:rPr>
              <a:t>Εισαγωγή στα Συστήματα Παραγωγής</a:t>
            </a:r>
            <a:endParaRPr lang="el-GR" sz="2800" dirty="0">
              <a:solidFill>
                <a:prstClr val="black"/>
              </a:solidFill>
              <a:latin typeface="Calibri" panose="020F0502020204030204" pitchFamily="34" charset="0"/>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latin typeface="Calibri" panose="020F0502020204030204" pitchFamily="34" charset="0"/>
                <a:cs typeface="Arial" charset="0"/>
              </a:rPr>
              <a:t> </a:t>
            </a:r>
            <a:r>
              <a:rPr lang="el-GR" sz="2800" b="1" dirty="0">
                <a:solidFill>
                  <a:prstClr val="black"/>
                </a:solidFill>
                <a:latin typeface="Calibri" panose="020F0502020204030204" pitchFamily="34" charset="0"/>
                <a:cs typeface="Arial" charset="0"/>
              </a:rPr>
              <a:t>   </a:t>
            </a:r>
            <a:r>
              <a:rPr lang="el-GR" sz="2800" dirty="0">
                <a:solidFill>
                  <a:prstClr val="black"/>
                </a:solidFill>
                <a:latin typeface="Calibri" panose="020F0502020204030204" pitchFamily="34" charset="0"/>
                <a:cs typeface="Arial" charset="0"/>
              </a:rPr>
              <a:t>Διδάσκων: Β</a:t>
            </a:r>
            <a:r>
              <a:rPr lang="el-GR" sz="2800" dirty="0" smtClean="0">
                <a:solidFill>
                  <a:prstClr val="black"/>
                </a:solidFill>
                <a:latin typeface="Calibri" panose="020F0502020204030204" pitchFamily="34" charset="0"/>
                <a:cs typeface="Arial" charset="0"/>
              </a:rPr>
              <a:t>ασιλική Καζαντζή </a:t>
            </a:r>
          </a:p>
          <a:p>
            <a:pPr fontAlgn="auto">
              <a:spcBef>
                <a:spcPts val="0"/>
              </a:spcBef>
              <a:spcAft>
                <a:spcPts val="120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Επίκουρος Καθηγήτρια</a:t>
            </a:r>
          </a:p>
          <a:p>
            <a:pPr fontAlgn="auto">
              <a:spcBef>
                <a:spcPts val="0"/>
              </a:spcBef>
              <a:spcAft>
                <a:spcPts val="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Τμήμα Διοίκηση Επιχειρήσεων</a:t>
            </a:r>
            <a:endParaRPr lang="en-US" sz="2800" b="1" dirty="0">
              <a:solidFill>
                <a:prstClr val="black"/>
              </a:solidFill>
              <a:latin typeface="Calibri" panose="020F0502020204030204" pitchFamily="34" charset="0"/>
              <a:cs typeface="Arial" charset="0"/>
            </a:endParaRPr>
          </a:p>
          <a:p>
            <a:pPr fontAlgn="auto">
              <a:spcAft>
                <a:spcPts val="0"/>
              </a:spcAft>
              <a:buFont typeface="Arial" panose="020B0604020202020204" pitchFamily="34" charset="0"/>
              <a:buNone/>
              <a:defRPr/>
            </a:pPr>
            <a:endParaRPr lang="el-GR" dirty="0"/>
          </a:p>
        </p:txBody>
      </p:sp>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5" tooltip="Μετάβαση σε www.edulll.gr"/>
          </p:cNvPr>
          <p:cNvPicPr>
            <a:picLocks noChangeAspect="1" noChangeArrowheads="1"/>
          </p:cNvPicPr>
          <p:nvPr/>
        </p:nvPicPr>
        <p:blipFill>
          <a:blip r:embed="rId6"/>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 Λογότυπο για άδειες χρήσης creative commons, b y, n c, s a ">
            <a:hlinkClick r:id="rId7" tooltip="Μετάβαση στην Άδεια Χρήσης"/>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spTree>
    <p:custDataLst>
      <p:tags r:id="rId1"/>
    </p:custDataLst>
    <p:extLst>
      <p:ext uri="{BB962C8B-B14F-4D97-AF65-F5344CB8AC3E}">
        <p14:creationId xmlns:p14="http://schemas.microsoft.com/office/powerpoint/2010/main" val="545258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Διάγραμμα φυσικού συστήματος</a:t>
            </a:r>
            <a:endParaRPr lang="el-GR" b="1" dirty="0"/>
          </a:p>
        </p:txBody>
      </p:sp>
      <p:pic>
        <p:nvPicPr>
          <p:cNvPr id="6" name="Θέση περιεχομένου 1" descr="Εικόνα του διαγράμματος του φυσικού συστήματος. Πιο αναλυτικά, στην διοίκηση εισέρχονται οι συνθήκες περιβάλλοντος, οι ευκαιρίες, και οι απειλές. Σύμφωνα με τα παραπάνω διαμορφώνεται ο προϋπολογισμός, τα χρονοδιαγράμματα, η ποιότητα, και άλλα. Από την διοίκηση εξέρχεται η δράση, προκειμένου να καθορίσει τις εισροές, όπως υλικά, κεφάλαια, ενέργεια, ανθρώπινο δυναμικό, και τα λοιπά. Οι εισροές εισέρχονται στην παραγωγική διααδικασία, όπου προκύπτει η προστιθέμενη αξία, και τελικά παράγεται το τελικό προϊόν, υπηρεσία, πληροφορί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32068"/>
            <a:ext cx="7467600" cy="492269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10</a:t>
            </a:fld>
            <a:endParaRPr lang="el-GR" sz="1400" dirty="0">
              <a:solidFill>
                <a:schemeClr val="tx1"/>
              </a:solidFill>
            </a:endParaRPr>
          </a:p>
        </p:txBody>
      </p:sp>
    </p:spTree>
    <p:extLst>
      <p:ext uri="{BB962C8B-B14F-4D97-AF65-F5344CB8AC3E}">
        <p14:creationId xmlns:p14="http://schemas.microsoft.com/office/powerpoint/2010/main" val="97387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457200" lvl="0" indent="-457200" eaLnBrk="0" fontAlgn="base" hangingPunct="0">
              <a:spcBef>
                <a:spcPct val="20000"/>
              </a:spcBef>
              <a:spcAft>
                <a:spcPct val="0"/>
              </a:spcAft>
            </a:pPr>
            <a:r>
              <a:rPr lang="el-GR" altLang="el-GR" b="1" kern="0" dirty="0">
                <a:solidFill>
                  <a:srgbClr val="000000"/>
                </a:solidFill>
              </a:rPr>
              <a:t>Το </a:t>
            </a:r>
            <a:r>
              <a:rPr lang="el-GR" altLang="el-GR" b="1" kern="0" dirty="0" smtClean="0">
                <a:solidFill>
                  <a:srgbClr val="000000"/>
                </a:solidFill>
              </a:rPr>
              <a:t>σύστημα </a:t>
            </a:r>
            <a:r>
              <a:rPr lang="el-GR" altLang="el-GR" b="1" kern="0" dirty="0">
                <a:solidFill>
                  <a:srgbClr val="000000"/>
                </a:solidFill>
              </a:rPr>
              <a:t>δ</a:t>
            </a:r>
            <a:r>
              <a:rPr lang="el-GR" altLang="el-GR" b="1" kern="0" dirty="0" smtClean="0">
                <a:solidFill>
                  <a:srgbClr val="000000"/>
                </a:solidFill>
              </a:rPr>
              <a:t>ιοίκησης </a:t>
            </a:r>
            <a:r>
              <a:rPr lang="el-GR" altLang="el-GR" b="1" kern="0" dirty="0">
                <a:solidFill>
                  <a:srgbClr val="000000"/>
                </a:solidFill>
              </a:rPr>
              <a:t>της π</a:t>
            </a:r>
            <a:r>
              <a:rPr lang="el-GR" altLang="el-GR" b="1" kern="0" dirty="0" smtClean="0">
                <a:solidFill>
                  <a:srgbClr val="000000"/>
                </a:solidFill>
              </a:rPr>
              <a:t>αραγωγής</a:t>
            </a:r>
            <a:endParaRPr lang="el-GR" sz="7200" dirty="0"/>
          </a:p>
        </p:txBody>
      </p:sp>
      <p:sp>
        <p:nvSpPr>
          <p:cNvPr id="3" name="Θέση περιεχομένου 1"/>
          <p:cNvSpPr>
            <a:spLocks noGrp="1"/>
          </p:cNvSpPr>
          <p:nvPr>
            <p:ph idx="1"/>
          </p:nvPr>
        </p:nvSpPr>
        <p:spPr/>
        <p:txBody>
          <a:bodyPr/>
          <a:lstStyle/>
          <a:p>
            <a:pPr eaLnBrk="0" fontAlgn="base" hangingPunct="0">
              <a:spcBef>
                <a:spcPts val="0"/>
              </a:spcBef>
              <a:spcAft>
                <a:spcPts val="1800"/>
              </a:spcAft>
              <a:buClr>
                <a:srgbClr val="C00000"/>
              </a:buClr>
              <a:buSzPct val="100000"/>
              <a:buFont typeface="Arial" panose="020B0604020202020204" pitchFamily="34" charset="0"/>
              <a:buChar char="●"/>
            </a:pPr>
            <a:endParaRPr lang="el-GR" altLang="el-GR" kern="0" dirty="0" smtClean="0">
              <a:solidFill>
                <a:srgbClr val="000000"/>
              </a:solidFill>
            </a:endParaRPr>
          </a:p>
          <a:p>
            <a:pPr eaLnBrk="0" fontAlgn="base" hangingPunct="0">
              <a:spcBef>
                <a:spcPts val="0"/>
              </a:spcBef>
              <a:spcAft>
                <a:spcPct val="0"/>
              </a:spcAft>
              <a:buClr>
                <a:srgbClr val="C00000"/>
              </a:buClr>
              <a:buSzPct val="100000"/>
              <a:buFont typeface="Arial" panose="020B0604020202020204" pitchFamily="34" charset="0"/>
              <a:buChar char="●"/>
            </a:pPr>
            <a:r>
              <a:rPr lang="el-GR" altLang="el-GR" kern="0" dirty="0" smtClean="0">
                <a:solidFill>
                  <a:srgbClr val="000000"/>
                </a:solidFill>
              </a:rPr>
              <a:t>Σύνολο </a:t>
            </a:r>
            <a:r>
              <a:rPr lang="el-GR" altLang="el-GR" kern="0" dirty="0">
                <a:solidFill>
                  <a:srgbClr val="000000"/>
                </a:solidFill>
              </a:rPr>
              <a:t>διαδικασιών για τη λήψη και </a:t>
            </a:r>
            <a:r>
              <a:rPr lang="el-GR" altLang="el-GR" kern="0" dirty="0" smtClean="0">
                <a:solidFill>
                  <a:srgbClr val="000000"/>
                </a:solidFill>
              </a:rPr>
              <a:t>εφαρμογή αποφάσεων, που </a:t>
            </a:r>
            <a:r>
              <a:rPr lang="el-GR" altLang="el-GR" kern="0" dirty="0">
                <a:solidFill>
                  <a:srgbClr val="000000"/>
                </a:solidFill>
              </a:rPr>
              <a:t>αφορούν τον τρόπο λειτουργίας του </a:t>
            </a:r>
            <a:r>
              <a:rPr lang="el-GR" altLang="el-GR" kern="0" dirty="0" smtClean="0">
                <a:solidFill>
                  <a:srgbClr val="000000"/>
                </a:solidFill>
              </a:rPr>
              <a:t>φυσικού συστήματος.</a:t>
            </a:r>
            <a:endParaRPr lang="el-GR" altLang="el-GR"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11</a:t>
            </a:fld>
            <a:endParaRPr lang="el-GR" sz="1400" dirty="0">
              <a:solidFill>
                <a:schemeClr val="tx1"/>
              </a:solidFill>
            </a:endParaRPr>
          </a:p>
        </p:txBody>
      </p:sp>
    </p:spTree>
    <p:extLst>
      <p:ext uri="{BB962C8B-B14F-4D97-AF65-F5344CB8AC3E}">
        <p14:creationId xmlns:p14="http://schemas.microsoft.com/office/powerpoint/2010/main" val="268803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Χαρακτηριστικά προϊόντων</a:t>
            </a:r>
            <a:endParaRPr lang="el-GR" b="1" dirty="0"/>
          </a:p>
        </p:txBody>
      </p:sp>
      <p:sp>
        <p:nvSpPr>
          <p:cNvPr id="8" name="Θέση περιεχομένου 1"/>
          <p:cNvSpPr>
            <a:spLocks noGrp="1"/>
          </p:cNvSpPr>
          <p:nvPr>
            <p:ph sz="half" idx="1"/>
          </p:nvPr>
        </p:nvSpPr>
        <p:spPr>
          <a:xfrm>
            <a:off x="457200" y="1600200"/>
            <a:ext cx="4114800" cy="4525963"/>
          </a:xfrm>
        </p:spPr>
        <p:txBody>
          <a:bodyPr>
            <a:normAutofit/>
          </a:bodyPr>
          <a:lstStyle/>
          <a:p>
            <a:pPr>
              <a:spcBef>
                <a:spcPts val="0"/>
              </a:spcBef>
              <a:spcAft>
                <a:spcPts val="600"/>
              </a:spcAft>
              <a:buClr>
                <a:srgbClr val="C00000"/>
              </a:buClr>
              <a:buFont typeface="Arial" panose="020B0604020202020204" pitchFamily="34" charset="0"/>
              <a:buChar char="●"/>
            </a:pPr>
            <a:r>
              <a:rPr lang="el-GR" dirty="0"/>
              <a:t>Απτά, </a:t>
            </a:r>
            <a:r>
              <a:rPr lang="el-GR" dirty="0" smtClean="0"/>
              <a:t>χειροπιαστά.</a:t>
            </a:r>
            <a:endParaRPr lang="el-GR" dirty="0"/>
          </a:p>
          <a:p>
            <a:pPr>
              <a:spcBef>
                <a:spcPts val="0"/>
              </a:spcBef>
              <a:spcAft>
                <a:spcPts val="600"/>
              </a:spcAft>
              <a:buClr>
                <a:srgbClr val="C00000"/>
              </a:buClr>
              <a:buFont typeface="Arial" panose="020B0604020202020204" pitchFamily="34" charset="0"/>
              <a:buChar char="●"/>
            </a:pPr>
            <a:r>
              <a:rPr lang="el-GR" dirty="0"/>
              <a:t>Εύκολα </a:t>
            </a:r>
            <a:r>
              <a:rPr lang="el-GR" dirty="0" smtClean="0"/>
              <a:t>αναγνωρίσιμα.</a:t>
            </a:r>
            <a:endParaRPr lang="el-GR" dirty="0"/>
          </a:p>
          <a:p>
            <a:pPr>
              <a:spcBef>
                <a:spcPts val="0"/>
              </a:spcBef>
              <a:spcAft>
                <a:spcPts val="600"/>
              </a:spcAft>
              <a:buClr>
                <a:srgbClr val="C00000"/>
              </a:buClr>
              <a:buFont typeface="Arial" panose="020B0604020202020204" pitchFamily="34" charset="0"/>
              <a:buChar char="●"/>
            </a:pPr>
            <a:r>
              <a:rPr lang="el-GR" dirty="0"/>
              <a:t>Η παραγωγή είναι ξεχωριστή από την </a:t>
            </a:r>
            <a:r>
              <a:rPr lang="el-GR" dirty="0" smtClean="0"/>
              <a:t>κατανάλωση.</a:t>
            </a:r>
            <a:endParaRPr lang="el-GR" dirty="0"/>
          </a:p>
          <a:p>
            <a:pPr>
              <a:spcBef>
                <a:spcPts val="0"/>
              </a:spcBef>
              <a:spcAft>
                <a:spcPts val="600"/>
              </a:spcAft>
              <a:buClr>
                <a:srgbClr val="C00000"/>
              </a:buClr>
              <a:buFont typeface="Arial" panose="020B0604020202020204" pitchFamily="34" charset="0"/>
              <a:buChar char="●"/>
            </a:pPr>
            <a:r>
              <a:rPr lang="el-GR" dirty="0"/>
              <a:t>Μπορεί να </a:t>
            </a:r>
            <a:r>
              <a:rPr lang="el-GR" dirty="0" smtClean="0"/>
              <a:t>αποθηκευτούν.</a:t>
            </a:r>
            <a:endParaRPr lang="el-GR" dirty="0"/>
          </a:p>
          <a:p>
            <a:pPr>
              <a:spcBef>
                <a:spcPts val="0"/>
              </a:spcBef>
              <a:buClr>
                <a:srgbClr val="C00000"/>
              </a:buClr>
              <a:buFont typeface="Arial" panose="020B0604020202020204" pitchFamily="34" charset="0"/>
              <a:buChar char="●"/>
            </a:pPr>
            <a:r>
              <a:rPr lang="el-GR" dirty="0"/>
              <a:t>Μικρή αλληλεπίδραση με τον </a:t>
            </a:r>
            <a:r>
              <a:rPr lang="el-GR" dirty="0" smtClean="0"/>
              <a:t>πελάτη.</a:t>
            </a:r>
            <a:endParaRPr lang="el-GR" dirty="0"/>
          </a:p>
          <a:p>
            <a:endParaRPr lang="el-GR" dirty="0"/>
          </a:p>
        </p:txBody>
      </p:sp>
      <p:pic>
        <p:nvPicPr>
          <p:cNvPr id="10" name="Θέση περιεχομένου 2" descr="Εικόνα μιας συσκευής πλυντηρίου ρούχων."/>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5212" y="2110581"/>
            <a:ext cx="3084576" cy="350520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12</a:t>
            </a:fld>
            <a:endParaRPr lang="el-GR" sz="1400" dirty="0">
              <a:solidFill>
                <a:schemeClr val="tx1"/>
              </a:solidFill>
            </a:endParaRPr>
          </a:p>
        </p:txBody>
      </p:sp>
    </p:spTree>
    <p:extLst>
      <p:ext uri="{BB962C8B-B14F-4D97-AF65-F5344CB8AC3E}">
        <p14:creationId xmlns:p14="http://schemas.microsoft.com/office/powerpoint/2010/main" val="49576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lstStyle/>
          <a:p>
            <a:r>
              <a:rPr lang="el-GR" b="1" dirty="0" smtClean="0"/>
              <a:t>Χαρακτηριστικά υπηρεσιών</a:t>
            </a:r>
            <a:endParaRPr lang="el-GR" b="1" dirty="0"/>
          </a:p>
        </p:txBody>
      </p:sp>
      <p:sp>
        <p:nvSpPr>
          <p:cNvPr id="7" name="Θέση περιεχομένου 1"/>
          <p:cNvSpPr>
            <a:spLocks noGrp="1"/>
          </p:cNvSpPr>
          <p:nvPr>
            <p:ph sz="half" idx="1"/>
          </p:nvPr>
        </p:nvSpPr>
        <p:spPr>
          <a:xfrm>
            <a:off x="457200" y="1524000"/>
            <a:ext cx="4114800" cy="4800600"/>
          </a:xfrm>
        </p:spPr>
        <p:txBody>
          <a:bodyPr>
            <a:normAutofit lnSpcReduction="10000"/>
          </a:bodyPr>
          <a:lstStyle/>
          <a:p>
            <a:pPr>
              <a:lnSpc>
                <a:spcPct val="110000"/>
              </a:lnSpc>
              <a:spcBef>
                <a:spcPts val="0"/>
              </a:spcBef>
              <a:spcAft>
                <a:spcPts val="400"/>
              </a:spcAft>
              <a:buClr>
                <a:srgbClr val="C00000"/>
              </a:buClr>
              <a:buFont typeface="Arial" panose="020B0604020202020204" pitchFamily="34" charset="0"/>
              <a:buChar char="●"/>
            </a:pPr>
            <a:r>
              <a:rPr lang="el-GR" sz="2400" dirty="0"/>
              <a:t>Μη </a:t>
            </a:r>
            <a:r>
              <a:rPr lang="el-GR" sz="2400" dirty="0" smtClean="0"/>
              <a:t>απτά.</a:t>
            </a:r>
            <a:endParaRPr lang="el-GR" sz="2400" dirty="0"/>
          </a:p>
          <a:p>
            <a:pPr>
              <a:lnSpc>
                <a:spcPct val="110000"/>
              </a:lnSpc>
              <a:spcBef>
                <a:spcPts val="0"/>
              </a:spcBef>
              <a:spcAft>
                <a:spcPts val="400"/>
              </a:spcAft>
              <a:buClr>
                <a:srgbClr val="C00000"/>
              </a:buClr>
              <a:buFont typeface="Arial" panose="020B0604020202020204" pitchFamily="34" charset="0"/>
              <a:buChar char="●"/>
            </a:pPr>
            <a:r>
              <a:rPr lang="el-GR" sz="2400" dirty="0"/>
              <a:t>Παράγονται και καταναλώνονται την ίδια </a:t>
            </a:r>
            <a:r>
              <a:rPr lang="el-GR" sz="2400" dirty="0" smtClean="0"/>
              <a:t>στιγμή.</a:t>
            </a:r>
            <a:endParaRPr lang="el-GR" sz="2400" dirty="0"/>
          </a:p>
          <a:p>
            <a:pPr>
              <a:lnSpc>
                <a:spcPct val="110000"/>
              </a:lnSpc>
              <a:spcBef>
                <a:spcPts val="0"/>
              </a:spcBef>
              <a:spcAft>
                <a:spcPts val="400"/>
              </a:spcAft>
              <a:buClr>
                <a:srgbClr val="C00000"/>
              </a:buClr>
              <a:buFont typeface="Arial" panose="020B0604020202020204" pitchFamily="34" charset="0"/>
              <a:buChar char="●"/>
            </a:pPr>
            <a:r>
              <a:rPr lang="el-GR" sz="2400" dirty="0"/>
              <a:t>Συχνά </a:t>
            </a:r>
            <a:r>
              <a:rPr lang="el-GR" sz="2400" dirty="0" smtClean="0"/>
              <a:t>μοναδικές.</a:t>
            </a:r>
            <a:endParaRPr lang="el-GR" sz="2400" dirty="0"/>
          </a:p>
          <a:p>
            <a:pPr>
              <a:lnSpc>
                <a:spcPct val="110000"/>
              </a:lnSpc>
              <a:spcBef>
                <a:spcPts val="0"/>
              </a:spcBef>
              <a:spcAft>
                <a:spcPts val="400"/>
              </a:spcAft>
              <a:buClr>
                <a:srgbClr val="C00000"/>
              </a:buClr>
              <a:buFont typeface="Arial" panose="020B0604020202020204" pitchFamily="34" charset="0"/>
              <a:buChar char="●"/>
            </a:pPr>
            <a:r>
              <a:rPr lang="el-GR" sz="2400" dirty="0"/>
              <a:t>Μεγάλη αλληλεπίδραση με τον </a:t>
            </a:r>
            <a:r>
              <a:rPr lang="el-GR" sz="2400" dirty="0" smtClean="0"/>
              <a:t>πελάτη.</a:t>
            </a:r>
            <a:endParaRPr lang="el-GR" sz="2400" dirty="0"/>
          </a:p>
          <a:p>
            <a:pPr>
              <a:lnSpc>
                <a:spcPct val="110000"/>
              </a:lnSpc>
              <a:spcBef>
                <a:spcPts val="0"/>
              </a:spcBef>
              <a:spcAft>
                <a:spcPts val="400"/>
              </a:spcAft>
              <a:buClr>
                <a:srgbClr val="C00000"/>
              </a:buClr>
              <a:buFont typeface="Arial" panose="020B0604020202020204" pitchFamily="34" charset="0"/>
              <a:buChar char="●"/>
            </a:pPr>
            <a:r>
              <a:rPr lang="el-GR" sz="2400" dirty="0"/>
              <a:t>Ασαφώς </a:t>
            </a:r>
            <a:r>
              <a:rPr lang="el-GR" sz="2400" dirty="0" smtClean="0"/>
              <a:t>προσδιορισμένες.</a:t>
            </a:r>
            <a:endParaRPr lang="el-GR" sz="2400" dirty="0"/>
          </a:p>
          <a:p>
            <a:pPr>
              <a:lnSpc>
                <a:spcPct val="110000"/>
              </a:lnSpc>
              <a:spcBef>
                <a:spcPts val="0"/>
              </a:spcBef>
              <a:spcAft>
                <a:spcPts val="400"/>
              </a:spcAft>
              <a:buClr>
                <a:srgbClr val="C00000"/>
              </a:buClr>
              <a:buFont typeface="Arial" panose="020B0604020202020204" pitchFamily="34" charset="0"/>
              <a:buChar char="●"/>
            </a:pPr>
            <a:r>
              <a:rPr lang="el-GR" sz="2400" dirty="0"/>
              <a:t>Συνήθως βασισμένες στη </a:t>
            </a:r>
            <a:r>
              <a:rPr lang="el-GR" sz="2400" dirty="0" smtClean="0"/>
              <a:t>γνώση.</a:t>
            </a:r>
            <a:endParaRPr lang="el-GR" sz="2400" dirty="0"/>
          </a:p>
          <a:p>
            <a:pPr>
              <a:spcBef>
                <a:spcPts val="0"/>
              </a:spcBef>
              <a:buClr>
                <a:srgbClr val="C00000"/>
              </a:buClr>
              <a:buFont typeface="Arial" panose="020B0604020202020204" pitchFamily="34" charset="0"/>
              <a:buChar char="●"/>
            </a:pPr>
            <a:r>
              <a:rPr lang="el-GR" sz="2400" dirty="0"/>
              <a:t>Συχνά </a:t>
            </a:r>
            <a:r>
              <a:rPr lang="el-GR" sz="2400" dirty="0" smtClean="0"/>
              <a:t>διασκορπισμένες.</a:t>
            </a:r>
            <a:endParaRPr lang="el-GR" sz="2400" dirty="0"/>
          </a:p>
        </p:txBody>
      </p:sp>
      <p:pic>
        <p:nvPicPr>
          <p:cNvPr id="9" name="Θέση περιεχομένου 2" descr="Εικόνα ενός οδοντιάτρου, εν ώρα εργασίας στο ιατρείο του."/>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10556" y="2217261"/>
            <a:ext cx="2913888" cy="329184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13</a:t>
            </a:fld>
            <a:endParaRPr lang="el-GR" sz="1400" dirty="0">
              <a:solidFill>
                <a:schemeClr val="tx1"/>
              </a:solidFill>
            </a:endParaRPr>
          </a:p>
        </p:txBody>
      </p:sp>
    </p:spTree>
    <p:extLst>
      <p:ext uri="{BB962C8B-B14F-4D97-AF65-F5344CB8AC3E}">
        <p14:creationId xmlns:p14="http://schemas.microsoft.com/office/powerpoint/2010/main" val="3924538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Παραδείγματα</a:t>
            </a:r>
            <a:endParaRPr lang="el-GR" b="1" dirty="0"/>
          </a:p>
        </p:txBody>
      </p:sp>
      <p:pic>
        <p:nvPicPr>
          <p:cNvPr id="6" name="Θέση περιεχομένου 1" descr="Εικόνα με διάφορα παραδείγματα, όπως οι υπηρεσίες γραφείου σε μία τράπεζα, η παραγωγή επίπλων κουζίνας, οι υπηρεσίες εστιατορίου, self service, και οι υπηρεσίες καταστημάτων. Όλα αυτά, αφορούν παραγωγή προϊόντων υπηρεσιών."/>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341" y="1295400"/>
            <a:ext cx="7158459" cy="506857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14</a:t>
            </a:fld>
            <a:endParaRPr lang="el-GR" sz="1400" dirty="0">
              <a:solidFill>
                <a:schemeClr val="tx1"/>
              </a:solidFill>
            </a:endParaRPr>
          </a:p>
        </p:txBody>
      </p:sp>
    </p:spTree>
    <p:extLst>
      <p:ext uri="{BB962C8B-B14F-4D97-AF65-F5344CB8AC3E}">
        <p14:creationId xmlns:p14="http://schemas.microsoft.com/office/powerpoint/2010/main" val="103493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Εταιρία επεξεργασίας τροφίμων</a:t>
            </a:r>
            <a:endParaRPr lang="el-GR" b="1" dirty="0"/>
          </a:p>
        </p:txBody>
      </p:sp>
      <p:pic>
        <p:nvPicPr>
          <p:cNvPr id="28" name="Θέση περιεχομένου 1" descr="Εικόνα με τον πίνακα παραγωγής της εταιρίας. Οι ειροές είναι οι εξής:&#10;Ωμά λαχανικά, μεταλλικά μέρη, νερό, ενέργεια, εργασία, κτιριακές εγκαταστάσεις, εξοπλισμός. Η επεξεργασία περιλαμβάνει τα εξής: καθαρισμός και πλύσιμο, κατασκευή κονσερβών, κόψιμο, επεξεργασία, συσκευασία και ετικετοποίηση. Οι εκροές είναι τα κονσερβοποιημένα λαχανικά."/>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99942"/>
            <a:ext cx="8229600" cy="332647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15</a:t>
            </a:fld>
            <a:endParaRPr lang="el-GR" sz="1400" dirty="0">
              <a:solidFill>
                <a:schemeClr val="tx1"/>
              </a:solidFill>
            </a:endParaRPr>
          </a:p>
        </p:txBody>
      </p:sp>
    </p:spTree>
    <p:extLst>
      <p:ext uri="{BB962C8B-B14F-4D97-AF65-F5344CB8AC3E}">
        <p14:creationId xmlns:p14="http://schemas.microsoft.com/office/powerpoint/2010/main" val="3764646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Νοσοκομείο</a:t>
            </a:r>
            <a:endParaRPr lang="el-GR" b="1" dirty="0"/>
          </a:p>
        </p:txBody>
      </p:sp>
      <p:pic>
        <p:nvPicPr>
          <p:cNvPr id="8" name="Θέση περιεχομένου 1" descr="Εικόνα με τον πίνακα παραγωγής του νοσοκομείου.&#10;Οι εισροές είναι: γιατροί, νοσοκόμες, νοσοκομείο, ιατρικά είδη και προμήθειες,εργαστήρια και εξοπλισμός. Η επεξεργασία περιλαμβάνει, εξετάσεις, χειρουργεία, παρακολούθηση, φαρμακευτική αγωγή, θεραπεία. Οι εκροές είναι οι υγιείς νοσηλευθέντες.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01148"/>
            <a:ext cx="8229600" cy="332406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16</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4760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Είδη επιχειρηματικών αποφάσεων</a:t>
            </a:r>
            <a:endParaRPr lang="el-GR" b="1" dirty="0"/>
          </a:p>
        </p:txBody>
      </p:sp>
      <p:sp>
        <p:nvSpPr>
          <p:cNvPr id="3" name="Θέση περιεχομένου 1"/>
          <p:cNvSpPr>
            <a:spLocks noGrp="1"/>
          </p:cNvSpPr>
          <p:nvPr>
            <p:ph idx="1"/>
          </p:nvPr>
        </p:nvSpPr>
        <p:spPr/>
        <p:txBody>
          <a:bodyPr/>
          <a:lstStyle/>
          <a:p>
            <a:pPr marL="457200" lvl="0" indent="-457200" eaLnBrk="0" fontAlgn="base" hangingPunct="0">
              <a:spcBef>
                <a:spcPts val="0"/>
              </a:spcBef>
              <a:spcAft>
                <a:spcPts val="3000"/>
              </a:spcAft>
              <a:buClr>
                <a:srgbClr val="C00000"/>
              </a:buClr>
              <a:buSzPct val="75000"/>
              <a:buFont typeface="Wingdings" pitchFamily="2" charset="2"/>
              <a:buChar char="l"/>
            </a:pPr>
            <a:endParaRPr lang="el-GR" altLang="el-GR" kern="0" dirty="0" smtClean="0">
              <a:solidFill>
                <a:srgbClr val="000000"/>
              </a:solidFill>
            </a:endParaRPr>
          </a:p>
          <a:p>
            <a:pPr marL="1257300" lvl="2" indent="-457200" eaLnBrk="0" fontAlgn="base" hangingPunct="0">
              <a:spcBef>
                <a:spcPts val="0"/>
              </a:spcBef>
              <a:spcAft>
                <a:spcPts val="4200"/>
              </a:spcAft>
              <a:buClr>
                <a:srgbClr val="C00000"/>
              </a:buClr>
              <a:buSzPct val="75000"/>
              <a:buFont typeface="Wingdings" pitchFamily="2" charset="2"/>
              <a:buChar char="l"/>
            </a:pPr>
            <a:r>
              <a:rPr lang="el-GR" altLang="el-GR" sz="3200" kern="0" dirty="0" smtClean="0">
                <a:solidFill>
                  <a:srgbClr val="000000"/>
                </a:solidFill>
              </a:rPr>
              <a:t>Αποφάσεις Στρατηγικής.</a:t>
            </a:r>
            <a:endParaRPr lang="el-GR" altLang="el-GR" sz="3200" kern="0" dirty="0">
              <a:solidFill>
                <a:srgbClr val="000000"/>
              </a:solidFill>
            </a:endParaRPr>
          </a:p>
          <a:p>
            <a:pPr marL="1257300" lvl="2" indent="-457200" eaLnBrk="0" fontAlgn="base" hangingPunct="0">
              <a:spcBef>
                <a:spcPts val="0"/>
              </a:spcBef>
              <a:spcAft>
                <a:spcPct val="0"/>
              </a:spcAft>
              <a:buClr>
                <a:srgbClr val="C00000"/>
              </a:buClr>
              <a:buSzPct val="75000"/>
              <a:buFont typeface="Wingdings" pitchFamily="2" charset="2"/>
              <a:buChar char="l"/>
            </a:pPr>
            <a:r>
              <a:rPr lang="el-GR" altLang="el-GR" sz="3200" kern="0" dirty="0">
                <a:solidFill>
                  <a:srgbClr val="000000"/>
                </a:solidFill>
              </a:rPr>
              <a:t>Αποφάσεις </a:t>
            </a:r>
            <a:r>
              <a:rPr lang="el-GR" altLang="el-GR" sz="3200" kern="0" dirty="0" smtClean="0">
                <a:solidFill>
                  <a:srgbClr val="000000"/>
                </a:solidFill>
              </a:rPr>
              <a:t>Τακτικής.</a:t>
            </a:r>
            <a:endParaRPr lang="el-GR" altLang="el-GR" sz="3200" kern="0" dirty="0">
              <a:solidFill>
                <a:srgbClr val="000099"/>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17</a:t>
            </a:fld>
            <a:endParaRPr lang="el-GR" sz="1400" dirty="0">
              <a:solidFill>
                <a:schemeClr val="tx1"/>
              </a:solidFill>
            </a:endParaRPr>
          </a:p>
        </p:txBody>
      </p:sp>
    </p:spTree>
    <p:extLst>
      <p:ext uri="{BB962C8B-B14F-4D97-AF65-F5344CB8AC3E}">
        <p14:creationId xmlns:p14="http://schemas.microsoft.com/office/powerpoint/2010/main" val="172514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0" lvl="0" indent="0" eaLnBrk="0" fontAlgn="base" hangingPunct="0">
              <a:spcBef>
                <a:spcPts val="0"/>
              </a:spcBef>
              <a:spcAft>
                <a:spcPts val="2400"/>
              </a:spcAft>
            </a:pPr>
            <a:r>
              <a:rPr lang="el-GR" altLang="el-GR" b="1" kern="0" dirty="0"/>
              <a:t>Αποφάσεις </a:t>
            </a:r>
            <a:r>
              <a:rPr lang="el-GR" altLang="el-GR" b="1" kern="0" dirty="0" smtClean="0"/>
              <a:t>στρατηγικής</a:t>
            </a:r>
            <a:endParaRPr lang="el-GR" altLang="el-GR" b="1" kern="0" dirty="0"/>
          </a:p>
        </p:txBody>
      </p:sp>
      <p:sp>
        <p:nvSpPr>
          <p:cNvPr id="3" name="Θέση περιεχομένου 1"/>
          <p:cNvSpPr>
            <a:spLocks noGrp="1"/>
          </p:cNvSpPr>
          <p:nvPr>
            <p:ph idx="1"/>
          </p:nvPr>
        </p:nvSpPr>
        <p:spPr/>
        <p:txBody>
          <a:bodyPr>
            <a:normAutofit/>
          </a:bodyPr>
          <a:lstStyle/>
          <a:p>
            <a:pPr marL="0" lvl="0" indent="0" eaLnBrk="0" fontAlgn="base" hangingPunct="0">
              <a:spcBef>
                <a:spcPts val="0"/>
              </a:spcBef>
              <a:buClr>
                <a:srgbClr val="C00000"/>
              </a:buClr>
              <a:buSzPct val="100000"/>
              <a:buNone/>
            </a:pPr>
            <a:endParaRPr lang="el-GR" altLang="el-GR" sz="2800" kern="0" dirty="0"/>
          </a:p>
          <a:p>
            <a:pPr lvl="1" indent="-342000" eaLnBrk="0" fontAlgn="base" hangingPunct="0">
              <a:spcBef>
                <a:spcPts val="0"/>
              </a:spcBef>
              <a:spcAft>
                <a:spcPts val="1800"/>
              </a:spcAft>
              <a:buClr>
                <a:srgbClr val="777777"/>
              </a:buClr>
              <a:buFont typeface="Arial" panose="020B0604020202020204" pitchFamily="34" charset="0"/>
              <a:buChar char="●"/>
            </a:pPr>
            <a:r>
              <a:rPr lang="el-GR" altLang="el-GR" sz="2400" kern="0" dirty="0" smtClean="0"/>
              <a:t>Απαιτούν </a:t>
            </a:r>
            <a:r>
              <a:rPr lang="el-GR" altLang="el-GR" sz="2400" kern="0" dirty="0"/>
              <a:t>μεγάλες επενδύσεις (π.χ. για διείσδυση σε νέες αγορές, για ανάπτυξη νέων προϊόντων, για νέες εγκαταστάσεις και εξοπλισμό</a:t>
            </a:r>
            <a:r>
              <a:rPr lang="el-GR" altLang="el-GR" sz="2400" kern="0" dirty="0" smtClean="0"/>
              <a:t>).</a:t>
            </a:r>
            <a:endParaRPr lang="el-GR" altLang="el-GR" sz="2400" kern="0" dirty="0"/>
          </a:p>
          <a:p>
            <a:pPr lvl="1" indent="-342000" eaLnBrk="0" fontAlgn="base" hangingPunct="0">
              <a:spcBef>
                <a:spcPts val="0"/>
              </a:spcBef>
              <a:spcAft>
                <a:spcPts val="1800"/>
              </a:spcAft>
              <a:buClr>
                <a:srgbClr val="777777"/>
              </a:buClr>
              <a:buFont typeface="Arial" panose="020B0604020202020204" pitchFamily="34" charset="0"/>
              <a:buChar char="●"/>
            </a:pPr>
            <a:r>
              <a:rPr lang="el-GR" altLang="el-GR" sz="2400" kern="0" dirty="0" smtClean="0"/>
              <a:t>Δεσμεύουν </a:t>
            </a:r>
            <a:r>
              <a:rPr lang="el-GR" altLang="el-GR" sz="2400" kern="0" dirty="0"/>
              <a:t>τη διοίκηση σε συγκεκριμένες επιλογές που δεν είναι εύκολα ή γρήγορα </a:t>
            </a:r>
            <a:r>
              <a:rPr lang="el-GR" altLang="el-GR" sz="2400" kern="0" dirty="0" smtClean="0"/>
              <a:t>αντιστρέψιμες.</a:t>
            </a:r>
            <a:endParaRPr lang="el-GR" altLang="el-GR" sz="2400" kern="0" dirty="0"/>
          </a:p>
          <a:p>
            <a:pPr lvl="1" indent="-342000" eaLnBrk="0" fontAlgn="base" hangingPunct="0">
              <a:spcBef>
                <a:spcPts val="0"/>
              </a:spcBef>
              <a:spcAft>
                <a:spcPct val="0"/>
              </a:spcAft>
              <a:buClr>
                <a:srgbClr val="777777"/>
              </a:buClr>
              <a:buFont typeface="Arial" panose="020B0604020202020204" pitchFamily="34" charset="0"/>
              <a:buChar char="●"/>
            </a:pPr>
            <a:r>
              <a:rPr lang="el-GR" altLang="el-GR" sz="2400" kern="0" dirty="0" smtClean="0"/>
              <a:t>Έχουν σημαντικές </a:t>
            </a:r>
            <a:r>
              <a:rPr lang="el-GR" altLang="el-GR" sz="2400" kern="0" dirty="0"/>
              <a:t>μακροχρόνιες επιπτώσεις σε πολλά </a:t>
            </a:r>
            <a:r>
              <a:rPr lang="el-GR" altLang="el-GR" sz="2400" kern="0" dirty="0" smtClean="0"/>
              <a:t>τμήματα, </a:t>
            </a:r>
            <a:r>
              <a:rPr lang="el-GR" altLang="el-GR" sz="2400" kern="0" dirty="0"/>
              <a:t>και δραστηριότητες της </a:t>
            </a:r>
            <a:r>
              <a:rPr lang="el-GR" altLang="el-GR" sz="2400" kern="0" dirty="0" smtClean="0"/>
              <a:t>επιχείρησης.</a:t>
            </a:r>
            <a:endParaRPr lang="el-GR" altLang="el-GR" sz="2400" kern="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18</a:t>
            </a:fld>
            <a:endParaRPr lang="el-GR" sz="1400" dirty="0">
              <a:solidFill>
                <a:schemeClr val="tx1"/>
              </a:solidFill>
            </a:endParaRPr>
          </a:p>
        </p:txBody>
      </p:sp>
    </p:spTree>
    <p:extLst>
      <p:ext uri="{BB962C8B-B14F-4D97-AF65-F5344CB8AC3E}">
        <p14:creationId xmlns:p14="http://schemas.microsoft.com/office/powerpoint/2010/main" val="4167902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609600" lvl="0" indent="-609600" eaLnBrk="0" fontAlgn="base" hangingPunct="0">
              <a:spcBef>
                <a:spcPct val="20000"/>
              </a:spcBef>
              <a:spcAft>
                <a:spcPct val="0"/>
              </a:spcAft>
            </a:pPr>
            <a:r>
              <a:rPr lang="el-GR" altLang="el-GR" b="1" kern="0" dirty="0">
                <a:solidFill>
                  <a:srgbClr val="000000"/>
                </a:solidFill>
              </a:rPr>
              <a:t>Αποφάσεις </a:t>
            </a:r>
            <a:r>
              <a:rPr lang="el-GR" altLang="el-GR" b="1" kern="0" dirty="0" smtClean="0">
                <a:solidFill>
                  <a:srgbClr val="000000"/>
                </a:solidFill>
              </a:rPr>
              <a:t>στρατηγικής </a:t>
            </a:r>
            <a:r>
              <a:rPr lang="el-GR" altLang="el-GR" b="1" kern="0" dirty="0">
                <a:solidFill>
                  <a:srgbClr val="000000"/>
                </a:solidFill>
              </a:rPr>
              <a:t>για την π</a:t>
            </a:r>
            <a:r>
              <a:rPr lang="el-GR" altLang="el-GR" b="1" kern="0" dirty="0" smtClean="0">
                <a:solidFill>
                  <a:srgbClr val="000000"/>
                </a:solidFill>
              </a:rPr>
              <a:t>αραγωγή</a:t>
            </a:r>
            <a:endParaRPr lang="el-GR" sz="6600" b="1" dirty="0"/>
          </a:p>
        </p:txBody>
      </p:sp>
      <p:sp>
        <p:nvSpPr>
          <p:cNvPr id="3" name="Θέση περιεχομένου 1"/>
          <p:cNvSpPr>
            <a:spLocks noGrp="1"/>
          </p:cNvSpPr>
          <p:nvPr>
            <p:ph idx="1"/>
          </p:nvPr>
        </p:nvSpPr>
        <p:spPr/>
        <p:txBody>
          <a:bodyPr>
            <a:normAutofit lnSpcReduction="10000"/>
          </a:bodyPr>
          <a:lstStyle/>
          <a:p>
            <a:pPr marL="400050" lvl="1" indent="0">
              <a:lnSpc>
                <a:spcPct val="110000"/>
              </a:lnSpc>
              <a:spcBef>
                <a:spcPts val="0"/>
              </a:spcBef>
              <a:spcAft>
                <a:spcPts val="600"/>
              </a:spcAft>
              <a:buNone/>
            </a:pPr>
            <a:r>
              <a:rPr lang="el-GR" altLang="el-GR" sz="2400" b="1" dirty="0" smtClean="0">
                <a:solidFill>
                  <a:srgbClr val="00CC99"/>
                </a:solidFill>
              </a:rPr>
              <a:t>1.  </a:t>
            </a:r>
            <a:r>
              <a:rPr lang="el-GR" altLang="el-GR" sz="2400" dirty="0" smtClean="0"/>
              <a:t>Σχεδίαση </a:t>
            </a:r>
            <a:r>
              <a:rPr lang="el-GR" altLang="el-GR" sz="2400" dirty="0"/>
              <a:t>προϊόντων, υπηρεσιών ή συνδυασμού </a:t>
            </a:r>
            <a:endParaRPr lang="el-GR" altLang="el-GR" sz="2400" dirty="0" smtClean="0"/>
          </a:p>
          <a:p>
            <a:pPr marL="800100" lvl="2" indent="0">
              <a:lnSpc>
                <a:spcPct val="110000"/>
              </a:lnSpc>
              <a:spcBef>
                <a:spcPts val="0"/>
              </a:spcBef>
              <a:spcAft>
                <a:spcPts val="600"/>
              </a:spcAft>
              <a:buNone/>
            </a:pPr>
            <a:r>
              <a:rPr lang="el-GR" altLang="el-GR" dirty="0" smtClean="0"/>
              <a:t>πακέτου </a:t>
            </a:r>
            <a:r>
              <a:rPr lang="el-GR" altLang="el-GR" dirty="0"/>
              <a:t>από προϊόντα και </a:t>
            </a:r>
            <a:r>
              <a:rPr lang="el-GR" altLang="el-GR" dirty="0" smtClean="0"/>
              <a:t>υπηρεσίες.</a:t>
            </a:r>
            <a:endParaRPr lang="el-GR" altLang="el-GR" dirty="0"/>
          </a:p>
          <a:p>
            <a:pPr marL="400050" lvl="1" indent="0">
              <a:lnSpc>
                <a:spcPct val="110000"/>
              </a:lnSpc>
              <a:spcBef>
                <a:spcPts val="0"/>
              </a:spcBef>
              <a:spcAft>
                <a:spcPts val="600"/>
              </a:spcAft>
              <a:buNone/>
            </a:pPr>
            <a:r>
              <a:rPr lang="el-GR" altLang="el-GR" sz="2400" b="1" dirty="0" smtClean="0">
                <a:solidFill>
                  <a:srgbClr val="00CC99"/>
                </a:solidFill>
              </a:rPr>
              <a:t>2.  </a:t>
            </a:r>
            <a:r>
              <a:rPr lang="el-GR" altLang="el-GR" sz="2400" dirty="0" smtClean="0"/>
              <a:t>Σχεδιασμός παραγωγικής δυναμικότητας.</a:t>
            </a:r>
          </a:p>
          <a:p>
            <a:pPr marL="400050" lvl="1" indent="0">
              <a:lnSpc>
                <a:spcPct val="110000"/>
              </a:lnSpc>
              <a:spcBef>
                <a:spcPts val="0"/>
              </a:spcBef>
              <a:spcAft>
                <a:spcPts val="600"/>
              </a:spcAft>
              <a:buNone/>
            </a:pPr>
            <a:r>
              <a:rPr lang="el-GR" altLang="el-GR" sz="2400" b="1" dirty="0" smtClean="0">
                <a:solidFill>
                  <a:srgbClr val="00CC99"/>
                </a:solidFill>
              </a:rPr>
              <a:t>3.  </a:t>
            </a:r>
            <a:r>
              <a:rPr lang="el-GR" altLang="el-GR" sz="2400" dirty="0" smtClean="0"/>
              <a:t>Σχεδίαση παραγωγικής διαδικασίας.</a:t>
            </a:r>
          </a:p>
          <a:p>
            <a:pPr marL="400050" lvl="1" indent="0">
              <a:lnSpc>
                <a:spcPct val="110000"/>
              </a:lnSpc>
              <a:spcBef>
                <a:spcPts val="0"/>
              </a:spcBef>
              <a:spcAft>
                <a:spcPts val="600"/>
              </a:spcAft>
              <a:buNone/>
            </a:pPr>
            <a:r>
              <a:rPr lang="el-GR" altLang="el-GR" sz="2400" b="1" dirty="0" smtClean="0">
                <a:solidFill>
                  <a:srgbClr val="00CC99"/>
                </a:solidFill>
              </a:rPr>
              <a:t>4.  </a:t>
            </a:r>
            <a:r>
              <a:rPr lang="el-GR" altLang="el-GR" sz="2400" dirty="0" smtClean="0"/>
              <a:t>Επιλογή </a:t>
            </a:r>
            <a:r>
              <a:rPr lang="el-GR" altLang="el-GR" sz="2400" dirty="0"/>
              <a:t>κατάλληλης </a:t>
            </a:r>
            <a:r>
              <a:rPr lang="el-GR" altLang="el-GR" sz="2400" dirty="0" smtClean="0"/>
              <a:t>τεχνολογίας.</a:t>
            </a:r>
            <a:endParaRPr lang="el-GR" altLang="el-GR" sz="2400" dirty="0"/>
          </a:p>
          <a:p>
            <a:pPr marL="400050" lvl="1" indent="0">
              <a:lnSpc>
                <a:spcPct val="110000"/>
              </a:lnSpc>
              <a:spcBef>
                <a:spcPts val="0"/>
              </a:spcBef>
              <a:spcAft>
                <a:spcPts val="600"/>
              </a:spcAft>
              <a:buNone/>
            </a:pPr>
            <a:r>
              <a:rPr lang="el-GR" altLang="el-GR" sz="2400" b="1" dirty="0" smtClean="0">
                <a:solidFill>
                  <a:srgbClr val="00CC99"/>
                </a:solidFill>
              </a:rPr>
              <a:t>5.  </a:t>
            </a:r>
            <a:r>
              <a:rPr lang="el-GR" altLang="el-GR" sz="2400" dirty="0" smtClean="0"/>
              <a:t>Μελέτη εργασίας.</a:t>
            </a:r>
            <a:endParaRPr lang="el-GR" altLang="el-GR" sz="2400" dirty="0"/>
          </a:p>
          <a:p>
            <a:pPr marL="400050" lvl="1" indent="0">
              <a:lnSpc>
                <a:spcPct val="110000"/>
              </a:lnSpc>
              <a:spcBef>
                <a:spcPts val="0"/>
              </a:spcBef>
              <a:spcAft>
                <a:spcPts val="600"/>
              </a:spcAft>
              <a:buNone/>
            </a:pPr>
            <a:r>
              <a:rPr lang="el-GR" altLang="el-GR" sz="2400" b="1" dirty="0" smtClean="0">
                <a:solidFill>
                  <a:srgbClr val="00CC99"/>
                </a:solidFill>
              </a:rPr>
              <a:t>6.  </a:t>
            </a:r>
            <a:r>
              <a:rPr lang="el-GR" altLang="el-GR" sz="2400" dirty="0" smtClean="0"/>
              <a:t>Επιλογή </a:t>
            </a:r>
            <a:r>
              <a:rPr lang="el-GR" altLang="el-GR" sz="2400" dirty="0"/>
              <a:t>τόπου εγκατάστασης μιας νέας </a:t>
            </a:r>
            <a:endParaRPr lang="el-GR" altLang="el-GR" sz="2400" dirty="0" smtClean="0"/>
          </a:p>
          <a:p>
            <a:pPr marL="800100" lvl="2" indent="0">
              <a:lnSpc>
                <a:spcPct val="110000"/>
              </a:lnSpc>
              <a:spcBef>
                <a:spcPts val="0"/>
              </a:spcBef>
              <a:spcAft>
                <a:spcPts val="600"/>
              </a:spcAft>
              <a:buNone/>
            </a:pPr>
            <a:r>
              <a:rPr lang="el-GR" altLang="el-GR" dirty="0" smtClean="0"/>
              <a:t>παραγωγικής μονάδας.</a:t>
            </a:r>
            <a:endParaRPr lang="el-GR" altLang="el-GR" dirty="0"/>
          </a:p>
          <a:p>
            <a:pPr marL="400050" lvl="1" indent="0">
              <a:lnSpc>
                <a:spcPct val="110000"/>
              </a:lnSpc>
              <a:spcBef>
                <a:spcPts val="0"/>
              </a:spcBef>
              <a:buNone/>
            </a:pPr>
            <a:r>
              <a:rPr lang="el-GR" altLang="el-GR" sz="2400" b="1" dirty="0" smtClean="0">
                <a:solidFill>
                  <a:srgbClr val="00CC99"/>
                </a:solidFill>
              </a:rPr>
              <a:t>7.  </a:t>
            </a:r>
            <a:r>
              <a:rPr lang="el-GR" altLang="el-GR" sz="2400" dirty="0" smtClean="0"/>
              <a:t>Σχεδίαση </a:t>
            </a:r>
            <a:r>
              <a:rPr lang="el-GR" altLang="el-GR" sz="2400" dirty="0"/>
              <a:t>του διοικητικού συστήματος πληροφοριών </a:t>
            </a:r>
            <a:endParaRPr lang="el-GR" altLang="el-GR" sz="2400" dirty="0" smtClean="0"/>
          </a:p>
          <a:p>
            <a:pPr marL="800100" lvl="2" indent="0">
              <a:lnSpc>
                <a:spcPct val="110000"/>
              </a:lnSpc>
              <a:spcBef>
                <a:spcPts val="0"/>
              </a:spcBef>
              <a:buNone/>
            </a:pPr>
            <a:r>
              <a:rPr lang="el-GR" altLang="el-GR" dirty="0" smtClean="0"/>
              <a:t>(</a:t>
            </a:r>
            <a:r>
              <a:rPr lang="en-US" altLang="el-GR" dirty="0"/>
              <a:t>MIS</a:t>
            </a:r>
            <a:r>
              <a:rPr lang="en-US" altLang="el-GR" dirty="0" smtClean="0"/>
              <a:t>)</a:t>
            </a:r>
            <a:r>
              <a:rPr lang="el-GR" altLang="el-GR" dirty="0" smtClean="0"/>
              <a:t>.</a:t>
            </a:r>
            <a:endParaRPr lang="el-GR" alt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31713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στα πλαίσια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ΤΕΙ 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1134962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Αποφάσεις τ</a:t>
            </a:r>
            <a:r>
              <a:rPr lang="el-GR" altLang="el-GR" b="1" dirty="0" smtClean="0"/>
              <a:t>ακτικής</a:t>
            </a:r>
            <a:endParaRPr lang="el-GR" b="1" dirty="0"/>
          </a:p>
        </p:txBody>
      </p:sp>
      <p:sp>
        <p:nvSpPr>
          <p:cNvPr id="3" name="Θέση περιεχομένου 1"/>
          <p:cNvSpPr>
            <a:spLocks noGrp="1"/>
          </p:cNvSpPr>
          <p:nvPr>
            <p:ph idx="1"/>
          </p:nvPr>
        </p:nvSpPr>
        <p:spPr/>
        <p:txBody>
          <a:bodyPr>
            <a:normAutofit/>
          </a:bodyPr>
          <a:lstStyle/>
          <a:p>
            <a:pPr marL="960438" lvl="1" indent="-320675" eaLnBrk="0" fontAlgn="base" hangingPunct="0">
              <a:spcBef>
                <a:spcPts val="0"/>
              </a:spcBef>
              <a:spcAft>
                <a:spcPct val="0"/>
              </a:spcAft>
              <a:buClr>
                <a:srgbClr val="00CCCC"/>
              </a:buClr>
              <a:buFontTx/>
              <a:buChar char="–"/>
            </a:pPr>
            <a:endParaRPr lang="el-GR" altLang="el-GR" sz="2400" kern="0" dirty="0" smtClean="0"/>
          </a:p>
          <a:p>
            <a:pPr marL="742050" lvl="1" indent="-342000" eaLnBrk="0" fontAlgn="base" hangingPunct="0">
              <a:spcBef>
                <a:spcPts val="0"/>
              </a:spcBef>
              <a:spcAft>
                <a:spcPts val="1200"/>
              </a:spcAft>
              <a:buClr>
                <a:srgbClr val="777777"/>
              </a:buClr>
              <a:buFont typeface="Arial" panose="020B0604020202020204" pitchFamily="34" charset="0"/>
              <a:buChar char="●"/>
            </a:pPr>
            <a:r>
              <a:rPr lang="el-GR" altLang="el-GR" sz="2400" kern="0" dirty="0" smtClean="0"/>
              <a:t>Επηρεάζουν </a:t>
            </a:r>
            <a:r>
              <a:rPr lang="el-GR" altLang="el-GR" sz="2400" kern="0" dirty="0"/>
              <a:t>μικρό αριθμό δραστηριοτήτων και </a:t>
            </a:r>
            <a:r>
              <a:rPr lang="el-GR" altLang="el-GR" sz="2400" kern="0" dirty="0" smtClean="0"/>
              <a:t>εργαζομένων, </a:t>
            </a:r>
            <a:r>
              <a:rPr lang="el-GR" altLang="el-GR" sz="2400" kern="0" dirty="0"/>
              <a:t>σε περιορισμένο βαθμό και </a:t>
            </a:r>
            <a:r>
              <a:rPr lang="el-GR" altLang="el-GR" sz="2400" kern="0" dirty="0" smtClean="0"/>
              <a:t>έκταση.</a:t>
            </a:r>
            <a:endParaRPr lang="el-GR" altLang="el-GR" sz="2400" kern="0" dirty="0"/>
          </a:p>
          <a:p>
            <a:pPr marL="742050" lvl="1" indent="-342000" eaLnBrk="0" fontAlgn="base" hangingPunct="0">
              <a:spcBef>
                <a:spcPts val="0"/>
              </a:spcBef>
              <a:spcAft>
                <a:spcPts val="1200"/>
              </a:spcAft>
              <a:buClr>
                <a:srgbClr val="777777"/>
              </a:buClr>
              <a:buFont typeface="Arial" panose="020B0604020202020204" pitchFamily="34" charset="0"/>
              <a:buChar char="●"/>
            </a:pPr>
            <a:r>
              <a:rPr lang="el-GR" altLang="el-GR" sz="2400" kern="0" dirty="0"/>
              <a:t>Είναι εύκολα προσαρμόσιμες, ακόμα και αντιστρέψιμες, όταν απαιτείται από τις αλλαγές στο </a:t>
            </a:r>
            <a:r>
              <a:rPr lang="el-GR" altLang="el-GR" sz="2400" kern="0" dirty="0" smtClean="0"/>
              <a:t>περιβάλλον.</a:t>
            </a:r>
            <a:endParaRPr lang="el-GR" altLang="el-GR" sz="2400" kern="0" dirty="0"/>
          </a:p>
          <a:p>
            <a:pPr marL="742050" lvl="1" eaLnBrk="0" fontAlgn="base" hangingPunct="0">
              <a:spcBef>
                <a:spcPts val="0"/>
              </a:spcBef>
              <a:spcAft>
                <a:spcPct val="0"/>
              </a:spcAft>
              <a:buClr>
                <a:srgbClr val="777777"/>
              </a:buClr>
              <a:buFont typeface="Arial" panose="020B0604020202020204" pitchFamily="34" charset="0"/>
              <a:buChar char="●"/>
            </a:pPr>
            <a:r>
              <a:rPr lang="el-GR" altLang="el-GR" sz="2400" kern="0" dirty="0"/>
              <a:t>Όσον αφορά τη λειτουργία της </a:t>
            </a:r>
            <a:r>
              <a:rPr lang="el-GR" altLang="el-GR" sz="2400" kern="0" dirty="0" smtClean="0"/>
              <a:t>παραγωγής, </a:t>
            </a:r>
            <a:r>
              <a:rPr lang="el-GR" altLang="el-GR" sz="2400" kern="0" dirty="0"/>
              <a:t>αναφέρονται κυρίως στον προγραμματισμό και έλεγχο της παραγωγικής </a:t>
            </a:r>
            <a:r>
              <a:rPr lang="el-GR" altLang="el-GR" sz="2400" kern="0" dirty="0" smtClean="0"/>
              <a:t>δραστηριότητας</a:t>
            </a:r>
            <a:r>
              <a:rPr lang="el-GR" altLang="el-GR" sz="2400" dirty="0" smtClean="0"/>
              <a:t>.</a:t>
            </a:r>
            <a:endParaRPr lang="el-GR" altLang="el-GR" sz="24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20</a:t>
            </a:fld>
            <a:endParaRPr lang="el-GR" sz="1400" dirty="0">
              <a:solidFill>
                <a:schemeClr val="tx1"/>
              </a:solidFill>
            </a:endParaRPr>
          </a:p>
        </p:txBody>
      </p:sp>
    </p:spTree>
    <p:extLst>
      <p:ext uri="{BB962C8B-B14F-4D97-AF65-F5344CB8AC3E}">
        <p14:creationId xmlns:p14="http://schemas.microsoft.com/office/powerpoint/2010/main" val="3747727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609600" lvl="0" indent="-609600" eaLnBrk="0" fontAlgn="base" hangingPunct="0">
              <a:spcBef>
                <a:spcPct val="20000"/>
              </a:spcBef>
              <a:spcAft>
                <a:spcPct val="0"/>
              </a:spcAft>
            </a:pPr>
            <a:r>
              <a:rPr lang="el-GR" altLang="el-GR" b="1" kern="0" dirty="0">
                <a:solidFill>
                  <a:srgbClr val="000000"/>
                </a:solidFill>
              </a:rPr>
              <a:t>Αποφάσεις </a:t>
            </a:r>
            <a:r>
              <a:rPr lang="el-GR" altLang="el-GR" b="1" kern="0" dirty="0" smtClean="0">
                <a:solidFill>
                  <a:srgbClr val="000000"/>
                </a:solidFill>
              </a:rPr>
              <a:t>τακτικής </a:t>
            </a:r>
            <a:r>
              <a:rPr lang="el-GR" altLang="el-GR" b="1" kern="0" dirty="0">
                <a:solidFill>
                  <a:srgbClr val="000000"/>
                </a:solidFill>
              </a:rPr>
              <a:t>για την π</a:t>
            </a:r>
            <a:r>
              <a:rPr lang="el-GR" altLang="el-GR" b="1" kern="0" dirty="0" smtClean="0">
                <a:solidFill>
                  <a:srgbClr val="000000"/>
                </a:solidFill>
              </a:rPr>
              <a:t>αραγωγή</a:t>
            </a:r>
            <a:endParaRPr lang="el-GR" sz="6000" b="1" dirty="0"/>
          </a:p>
        </p:txBody>
      </p:sp>
      <p:sp>
        <p:nvSpPr>
          <p:cNvPr id="3" name="Θέση περιεχομένου 1"/>
          <p:cNvSpPr>
            <a:spLocks noGrp="1"/>
          </p:cNvSpPr>
          <p:nvPr>
            <p:ph idx="1"/>
          </p:nvPr>
        </p:nvSpPr>
        <p:spPr/>
        <p:txBody>
          <a:bodyPr/>
          <a:lstStyle/>
          <a:p>
            <a:pPr marL="625475" lvl="1" indent="0" eaLnBrk="0" fontAlgn="base" hangingPunct="0">
              <a:spcAft>
                <a:spcPct val="0"/>
              </a:spcAft>
              <a:buClr>
                <a:srgbClr val="00CCCC"/>
              </a:buClr>
              <a:buNone/>
            </a:pPr>
            <a:endParaRPr lang="el-GR" altLang="el-GR" sz="2400" kern="0" dirty="0" smtClean="0">
              <a:solidFill>
                <a:srgbClr val="00CC99"/>
              </a:solidFill>
            </a:endParaRPr>
          </a:p>
          <a:p>
            <a:pPr marL="625475" lvl="1" indent="0" eaLnBrk="0" fontAlgn="base" hangingPunct="0">
              <a:spcBef>
                <a:spcPts val="0"/>
              </a:spcBef>
              <a:spcAft>
                <a:spcPts val="600"/>
              </a:spcAft>
              <a:buClr>
                <a:srgbClr val="00CCCC"/>
              </a:buClr>
              <a:buNone/>
            </a:pPr>
            <a:r>
              <a:rPr lang="el-GR" altLang="el-GR" b="1" kern="0" dirty="0" smtClean="0">
                <a:solidFill>
                  <a:srgbClr val="00CC99"/>
                </a:solidFill>
              </a:rPr>
              <a:t>1.  </a:t>
            </a:r>
            <a:r>
              <a:rPr lang="el-GR" altLang="el-GR" kern="0" dirty="0" smtClean="0"/>
              <a:t>Πρόβλεψη </a:t>
            </a:r>
            <a:r>
              <a:rPr lang="el-GR" altLang="el-GR" kern="0" dirty="0"/>
              <a:t>της </a:t>
            </a:r>
            <a:r>
              <a:rPr lang="el-GR" altLang="el-GR" kern="0" dirty="0" smtClean="0"/>
              <a:t>Ζήτησης.</a:t>
            </a:r>
            <a:endParaRPr lang="el-GR" altLang="el-GR" kern="0" dirty="0"/>
          </a:p>
          <a:p>
            <a:pPr marL="625475" lvl="1" indent="0" eaLnBrk="0" fontAlgn="base" hangingPunct="0">
              <a:spcBef>
                <a:spcPts val="0"/>
              </a:spcBef>
              <a:spcAft>
                <a:spcPts val="600"/>
              </a:spcAft>
              <a:buClr>
                <a:srgbClr val="00CCCC"/>
              </a:buClr>
              <a:buNone/>
            </a:pPr>
            <a:r>
              <a:rPr lang="el-GR" altLang="el-GR" b="1" kern="0" dirty="0" smtClean="0">
                <a:solidFill>
                  <a:srgbClr val="00CC99"/>
                </a:solidFill>
              </a:rPr>
              <a:t>2.  </a:t>
            </a:r>
            <a:r>
              <a:rPr lang="el-GR" altLang="el-GR" kern="0" dirty="0" smtClean="0"/>
              <a:t>Γενικός </a:t>
            </a:r>
            <a:r>
              <a:rPr lang="el-GR" altLang="el-GR" kern="0" dirty="0"/>
              <a:t>προγραμματισμός </a:t>
            </a:r>
            <a:r>
              <a:rPr lang="el-GR" altLang="el-GR" kern="0" dirty="0" smtClean="0"/>
              <a:t>παραγωγής.</a:t>
            </a:r>
            <a:endParaRPr lang="el-GR" altLang="el-GR" kern="0" dirty="0"/>
          </a:p>
          <a:p>
            <a:pPr marL="625475" lvl="1" indent="0" eaLnBrk="0" fontAlgn="base" hangingPunct="0">
              <a:spcBef>
                <a:spcPts val="0"/>
              </a:spcBef>
              <a:spcAft>
                <a:spcPts val="600"/>
              </a:spcAft>
              <a:buClr>
                <a:srgbClr val="00CCCC"/>
              </a:buClr>
              <a:buNone/>
            </a:pPr>
            <a:r>
              <a:rPr lang="el-GR" altLang="el-GR" b="1" kern="0" dirty="0" smtClean="0">
                <a:solidFill>
                  <a:srgbClr val="00CC99"/>
                </a:solidFill>
              </a:rPr>
              <a:t>3.  </a:t>
            </a:r>
            <a:r>
              <a:rPr lang="el-GR" altLang="el-GR" kern="0" dirty="0" smtClean="0"/>
              <a:t>Διαχείριση αποθεμάτων.</a:t>
            </a:r>
            <a:endParaRPr lang="el-GR" altLang="el-GR" kern="0" dirty="0"/>
          </a:p>
          <a:p>
            <a:pPr marL="625475" lvl="1" indent="0" eaLnBrk="0" fontAlgn="base" hangingPunct="0">
              <a:spcBef>
                <a:spcPts val="0"/>
              </a:spcBef>
              <a:buClr>
                <a:srgbClr val="00CCCC"/>
              </a:buClr>
              <a:buNone/>
            </a:pPr>
            <a:r>
              <a:rPr lang="el-GR" altLang="el-GR" b="1" kern="0" dirty="0" smtClean="0">
                <a:solidFill>
                  <a:srgbClr val="00CC99"/>
                </a:solidFill>
              </a:rPr>
              <a:t>4.  </a:t>
            </a:r>
            <a:r>
              <a:rPr lang="el-GR" altLang="el-GR" kern="0" dirty="0" smtClean="0"/>
              <a:t>Χρονικός </a:t>
            </a:r>
            <a:r>
              <a:rPr lang="el-GR" altLang="el-GR" kern="0" dirty="0"/>
              <a:t>προγραμματισμός της </a:t>
            </a:r>
            <a:endParaRPr lang="el-GR" altLang="el-GR" kern="0" dirty="0" smtClean="0"/>
          </a:p>
          <a:p>
            <a:pPr marL="1025525" lvl="2" indent="0" eaLnBrk="0" fontAlgn="base" hangingPunct="0">
              <a:spcBef>
                <a:spcPts val="0"/>
              </a:spcBef>
              <a:spcAft>
                <a:spcPts val="600"/>
              </a:spcAft>
              <a:buClr>
                <a:srgbClr val="00CCCC"/>
              </a:buClr>
              <a:buNone/>
            </a:pPr>
            <a:r>
              <a:rPr lang="el-GR" altLang="el-GR" sz="2800" kern="0" dirty="0" smtClean="0"/>
              <a:t>παραγωγής.</a:t>
            </a:r>
            <a:endParaRPr lang="el-GR" altLang="el-GR" sz="2800" kern="0" dirty="0"/>
          </a:p>
          <a:p>
            <a:pPr marL="625475" lvl="1" indent="0" eaLnBrk="0" fontAlgn="base" hangingPunct="0">
              <a:spcBef>
                <a:spcPts val="0"/>
              </a:spcBef>
              <a:spcAft>
                <a:spcPts val="600"/>
              </a:spcAft>
              <a:buClr>
                <a:srgbClr val="00CCCC"/>
              </a:buClr>
              <a:buNone/>
            </a:pPr>
            <a:r>
              <a:rPr lang="el-GR" altLang="el-GR" b="1" kern="0" dirty="0" smtClean="0">
                <a:solidFill>
                  <a:srgbClr val="00CC99"/>
                </a:solidFill>
              </a:rPr>
              <a:t>5.  </a:t>
            </a:r>
            <a:r>
              <a:rPr lang="el-GR" altLang="el-GR" kern="0" dirty="0" smtClean="0"/>
              <a:t>Διασφάλιση ποιότητας.</a:t>
            </a:r>
            <a:endParaRPr lang="el-GR" altLang="el-GR" kern="0" dirty="0"/>
          </a:p>
          <a:p>
            <a:pPr marL="625475" lvl="1" indent="0" eaLnBrk="0" fontAlgn="base" hangingPunct="0">
              <a:spcAft>
                <a:spcPct val="0"/>
              </a:spcAft>
              <a:buClr>
                <a:srgbClr val="00CCCC"/>
              </a:buClr>
              <a:buNone/>
            </a:pPr>
            <a:r>
              <a:rPr lang="el-GR" altLang="el-GR" b="1" kern="0" dirty="0" smtClean="0">
                <a:solidFill>
                  <a:srgbClr val="00CC99"/>
                </a:solidFill>
              </a:rPr>
              <a:t>6.  </a:t>
            </a:r>
            <a:r>
              <a:rPr lang="el-GR" altLang="el-GR" kern="0" dirty="0" smtClean="0"/>
              <a:t>Συντήρηση εξοπλισμού</a:t>
            </a:r>
            <a:r>
              <a:rPr lang="el-GR" altLang="el-GR" dirty="0" smtClean="0"/>
              <a:t>.</a:t>
            </a:r>
            <a:endParaRPr lang="el-GR" altLang="el-GR"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21</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6132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lnSpc>
                <a:spcPct val="80000"/>
              </a:lnSpc>
              <a:spcBef>
                <a:spcPct val="50000"/>
              </a:spcBef>
              <a:spcAft>
                <a:spcPct val="0"/>
              </a:spcAft>
              <a:defRPr/>
            </a:pPr>
            <a:r>
              <a:rPr lang="el-GR" b="1" dirty="0" smtClean="0"/>
              <a:t>Βασικές λειτουργίες σε μία επιχείρηση</a:t>
            </a:r>
            <a:endParaRPr lang="el-GR" sz="4800" dirty="0"/>
          </a:p>
        </p:txBody>
      </p:sp>
      <p:pic>
        <p:nvPicPr>
          <p:cNvPr id="7" name="Θέση περιεχομένου 1" descr="Εικόνα με τις βασικές λειτουργίες μιας επιχείρησης, παραγωγή, marketing, και χρηματοοικονομικά. Η λειτουργία της παραγωγής, είναι ο τρόπος με τον οποίον παράγονται τα αγαθά ή και οι υπηρεσίες. Η λειτουργία του marketing είναι ο τρόπος με τον οποίο τοποθετείται η επιχείρηση στην αγορά. Η λειτουργία των χρηματοοικονομικών, είναι ο τρόπος διαχείρισης επενδύσεων και λοιπών δαπανών."/>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49287"/>
            <a:ext cx="8229600" cy="302778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115970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900" b="1" dirty="0" smtClean="0"/>
              <a:t>Λειτουργία </a:t>
            </a:r>
            <a:r>
              <a:rPr lang="en-US" sz="4900" b="1" dirty="0" smtClean="0"/>
              <a:t>Marketing </a:t>
            </a:r>
            <a:r>
              <a:rPr lang="el-GR" sz="4900" b="1" i="1" dirty="0" smtClean="0"/>
              <a:t/>
            </a:r>
            <a:br>
              <a:rPr lang="el-GR" sz="4900" b="1" i="1" dirty="0" smtClean="0"/>
            </a:br>
            <a:r>
              <a:rPr lang="el-GR" sz="4900" b="1" dirty="0" smtClean="0"/>
              <a:t>(1 από 2)</a:t>
            </a:r>
            <a:endParaRPr lang="el-GR" sz="4900" dirty="0"/>
          </a:p>
        </p:txBody>
      </p:sp>
      <p:sp>
        <p:nvSpPr>
          <p:cNvPr id="3" name="Θέση περιεχομένου 1"/>
          <p:cNvSpPr>
            <a:spLocks noGrp="1"/>
          </p:cNvSpPr>
          <p:nvPr>
            <p:ph idx="1"/>
          </p:nvPr>
        </p:nvSpPr>
        <p:spPr/>
        <p:txBody>
          <a:bodyPr>
            <a:normAutofit/>
          </a:bodyPr>
          <a:lstStyle/>
          <a:p>
            <a:pPr marL="342000" lvl="0" indent="-342000" eaLnBrk="0" fontAlgn="base" hangingPunct="0">
              <a:spcBef>
                <a:spcPts val="0"/>
              </a:spcBef>
              <a:spcAft>
                <a:spcPts val="1200"/>
              </a:spcAft>
              <a:buClr>
                <a:srgbClr val="C00000"/>
              </a:buClr>
              <a:buSzPct val="80000"/>
              <a:buFont typeface="Wingdings" pitchFamily="2" charset="2"/>
              <a:buChar char="l"/>
            </a:pPr>
            <a:r>
              <a:rPr lang="el-GR" altLang="el-GR" sz="2800" kern="0" dirty="0">
                <a:solidFill>
                  <a:srgbClr val="000000"/>
                </a:solidFill>
              </a:rPr>
              <a:t>Αποφάσεις </a:t>
            </a:r>
            <a:r>
              <a:rPr lang="el-GR" altLang="el-GR" sz="2800" kern="0" dirty="0" smtClean="0">
                <a:solidFill>
                  <a:srgbClr val="000000"/>
                </a:solidFill>
              </a:rPr>
              <a:t>στρατηγικής </a:t>
            </a:r>
            <a:r>
              <a:rPr lang="el-GR" altLang="el-GR" sz="2800" kern="0" dirty="0">
                <a:solidFill>
                  <a:srgbClr val="000000"/>
                </a:solidFill>
              </a:rPr>
              <a:t>και </a:t>
            </a:r>
            <a:r>
              <a:rPr lang="el-GR" altLang="el-GR" sz="2800" kern="0" dirty="0" smtClean="0">
                <a:solidFill>
                  <a:srgbClr val="000000"/>
                </a:solidFill>
              </a:rPr>
              <a:t>τακτικής </a:t>
            </a:r>
            <a:r>
              <a:rPr lang="el-GR" altLang="el-GR" sz="2800" kern="0" dirty="0">
                <a:solidFill>
                  <a:srgbClr val="000000"/>
                </a:solidFill>
              </a:rPr>
              <a:t>που </a:t>
            </a:r>
            <a:r>
              <a:rPr lang="el-GR" altLang="el-GR" sz="2800" kern="0" dirty="0" smtClean="0">
                <a:solidFill>
                  <a:srgbClr val="000000"/>
                </a:solidFill>
              </a:rPr>
              <a:t>επηρεάζονται </a:t>
            </a:r>
            <a:r>
              <a:rPr lang="el-GR" altLang="el-GR" sz="2800" kern="0" dirty="0">
                <a:solidFill>
                  <a:srgbClr val="000000"/>
                </a:solidFill>
              </a:rPr>
              <a:t>ή </a:t>
            </a:r>
            <a:r>
              <a:rPr lang="el-GR" altLang="el-GR" sz="2800" kern="0" dirty="0" smtClean="0">
                <a:solidFill>
                  <a:srgbClr val="000000"/>
                </a:solidFill>
              </a:rPr>
              <a:t>λαμβάνονται </a:t>
            </a:r>
            <a:r>
              <a:rPr lang="el-GR" altLang="el-GR" sz="2800" kern="0" dirty="0">
                <a:solidFill>
                  <a:srgbClr val="000000"/>
                </a:solidFill>
              </a:rPr>
              <a:t>από το </a:t>
            </a:r>
            <a:r>
              <a:rPr lang="en-US" altLang="el-GR" sz="2800" kern="0" dirty="0">
                <a:solidFill>
                  <a:srgbClr val="000000"/>
                </a:solidFill>
              </a:rPr>
              <a:t>Marketing</a:t>
            </a:r>
            <a:r>
              <a:rPr lang="en-US" altLang="el-GR" sz="2800" kern="0" dirty="0" smtClean="0">
                <a:solidFill>
                  <a:srgbClr val="000000"/>
                </a:solidFill>
              </a:rPr>
              <a:t>:</a:t>
            </a:r>
            <a:endParaRPr lang="el-GR" altLang="el-GR" sz="2800" kern="0" dirty="0">
              <a:solidFill>
                <a:srgbClr val="000000"/>
              </a:solidFill>
            </a:endParaRPr>
          </a:p>
          <a:p>
            <a:pPr marL="639763" lvl="1" indent="0" eaLnBrk="0" fontAlgn="base" hangingPunct="0">
              <a:spcBef>
                <a:spcPts val="0"/>
              </a:spcBef>
              <a:spcAft>
                <a:spcPts val="600"/>
              </a:spcAft>
              <a:buClr>
                <a:srgbClr val="00CCCC"/>
              </a:buClr>
              <a:buNone/>
            </a:pPr>
            <a:r>
              <a:rPr lang="el-GR" altLang="el-GR" sz="2400" b="1" kern="0" dirty="0" smtClean="0">
                <a:solidFill>
                  <a:srgbClr val="00CC99"/>
                </a:solidFill>
              </a:rPr>
              <a:t>1.  </a:t>
            </a:r>
            <a:r>
              <a:rPr lang="el-GR" altLang="el-GR" sz="2400" kern="0" dirty="0" smtClean="0"/>
              <a:t>Ανάλυση και </a:t>
            </a:r>
            <a:r>
              <a:rPr lang="el-GR" altLang="el-GR" sz="2400" kern="0" dirty="0"/>
              <a:t>π</a:t>
            </a:r>
            <a:r>
              <a:rPr lang="el-GR" altLang="el-GR" sz="2400" kern="0" dirty="0" smtClean="0"/>
              <a:t>ρόβλεψη </a:t>
            </a:r>
            <a:r>
              <a:rPr lang="el-GR" altLang="el-GR" sz="2400" kern="0" dirty="0"/>
              <a:t>της ζ</a:t>
            </a:r>
            <a:r>
              <a:rPr lang="el-GR" altLang="el-GR" sz="2400" kern="0" dirty="0" smtClean="0"/>
              <a:t>ήτησης</a:t>
            </a:r>
            <a:r>
              <a:rPr lang="en-US" altLang="el-GR" sz="2400" kern="0" dirty="0" smtClean="0"/>
              <a:t>.</a:t>
            </a:r>
            <a:endParaRPr lang="el-GR" altLang="el-GR" sz="2400" kern="0" dirty="0"/>
          </a:p>
          <a:p>
            <a:pPr marL="639763" lvl="1" indent="0" eaLnBrk="0" fontAlgn="base" hangingPunct="0">
              <a:spcBef>
                <a:spcPts val="0"/>
              </a:spcBef>
              <a:buClr>
                <a:srgbClr val="00CCCC"/>
              </a:buClr>
              <a:buNone/>
            </a:pPr>
            <a:r>
              <a:rPr lang="el-GR" altLang="el-GR" sz="2400" b="1" kern="0" dirty="0" smtClean="0">
                <a:solidFill>
                  <a:srgbClr val="00CC99"/>
                </a:solidFill>
              </a:rPr>
              <a:t>2.  </a:t>
            </a:r>
            <a:r>
              <a:rPr lang="el-GR" altLang="el-GR" sz="2400" kern="0" dirty="0" smtClean="0"/>
              <a:t>Προσδιορισμός </a:t>
            </a:r>
            <a:r>
              <a:rPr lang="el-GR" altLang="el-GR" sz="2400" kern="0" dirty="0"/>
              <a:t>του α</a:t>
            </a:r>
            <a:r>
              <a:rPr lang="el-GR" altLang="el-GR" sz="2400" kern="0" dirty="0" smtClean="0"/>
              <a:t>νταγωνιστικού</a:t>
            </a:r>
          </a:p>
          <a:p>
            <a:pPr marL="1039813" lvl="2" indent="0" eaLnBrk="0" fontAlgn="base" hangingPunct="0">
              <a:spcBef>
                <a:spcPts val="0"/>
              </a:spcBef>
              <a:spcAft>
                <a:spcPts val="600"/>
              </a:spcAft>
              <a:buClr>
                <a:srgbClr val="00CCCC"/>
              </a:buClr>
              <a:buNone/>
            </a:pPr>
            <a:r>
              <a:rPr lang="el-GR" altLang="el-GR" kern="0" dirty="0"/>
              <a:t>π</a:t>
            </a:r>
            <a:r>
              <a:rPr lang="el-GR" altLang="el-GR" kern="0" dirty="0" smtClean="0"/>
              <a:t>εριβάλλοντος</a:t>
            </a:r>
            <a:r>
              <a:rPr lang="en-US" altLang="el-GR" kern="0" dirty="0" smtClean="0"/>
              <a:t>.</a:t>
            </a:r>
            <a:endParaRPr lang="el-GR" altLang="el-GR" kern="0" dirty="0"/>
          </a:p>
          <a:p>
            <a:pPr marL="639763" lvl="1" indent="0" eaLnBrk="0" fontAlgn="base" hangingPunct="0">
              <a:spcBef>
                <a:spcPts val="0"/>
              </a:spcBef>
              <a:spcAft>
                <a:spcPts val="600"/>
              </a:spcAft>
              <a:buClr>
                <a:srgbClr val="00CCCC"/>
              </a:buClr>
              <a:buNone/>
            </a:pPr>
            <a:r>
              <a:rPr lang="el-GR" altLang="el-GR" sz="2400" b="1" kern="0" dirty="0" smtClean="0">
                <a:solidFill>
                  <a:srgbClr val="00CC99"/>
                </a:solidFill>
              </a:rPr>
              <a:t>3.  </a:t>
            </a:r>
            <a:r>
              <a:rPr lang="el-GR" altLang="el-GR" sz="2400" kern="0" dirty="0" smtClean="0"/>
              <a:t>Επιλογή </a:t>
            </a:r>
            <a:r>
              <a:rPr lang="el-GR" altLang="el-GR" sz="2400" kern="0" dirty="0"/>
              <a:t>π</a:t>
            </a:r>
            <a:r>
              <a:rPr lang="el-GR" altLang="el-GR" sz="2400" kern="0" dirty="0" smtClean="0"/>
              <a:t>ροϊόντων </a:t>
            </a:r>
            <a:r>
              <a:rPr lang="el-GR" altLang="el-GR" sz="2400" kern="0" dirty="0"/>
              <a:t>και υ</a:t>
            </a:r>
            <a:r>
              <a:rPr lang="el-GR" altLang="el-GR" sz="2400" kern="0" dirty="0" smtClean="0"/>
              <a:t>πηρεσιών</a:t>
            </a:r>
            <a:r>
              <a:rPr lang="en-US" altLang="el-GR" sz="2400" kern="0" dirty="0" smtClean="0"/>
              <a:t>.</a:t>
            </a:r>
            <a:endParaRPr lang="el-GR" altLang="el-GR" sz="2400" kern="0" dirty="0"/>
          </a:p>
          <a:p>
            <a:pPr marL="639763" lvl="1" indent="0" eaLnBrk="0" fontAlgn="base" hangingPunct="0">
              <a:spcBef>
                <a:spcPts val="0"/>
              </a:spcBef>
              <a:spcAft>
                <a:spcPts val="600"/>
              </a:spcAft>
              <a:buClr>
                <a:srgbClr val="00CCCC"/>
              </a:buClr>
              <a:buNone/>
            </a:pPr>
            <a:r>
              <a:rPr lang="el-GR" altLang="el-GR" sz="2400" b="1" kern="0" dirty="0" smtClean="0">
                <a:solidFill>
                  <a:srgbClr val="00CC99"/>
                </a:solidFill>
              </a:rPr>
              <a:t>4.  </a:t>
            </a:r>
            <a:r>
              <a:rPr lang="el-GR" altLang="el-GR" sz="2400" kern="0" dirty="0" smtClean="0"/>
              <a:t>Μελέτη </a:t>
            </a:r>
            <a:r>
              <a:rPr lang="el-GR" altLang="el-GR" sz="2400" kern="0" dirty="0"/>
              <a:t>σ</a:t>
            </a:r>
            <a:r>
              <a:rPr lang="el-GR" altLang="el-GR" sz="2400" kern="0" dirty="0" smtClean="0"/>
              <a:t>υμπεριφοράς </a:t>
            </a:r>
            <a:r>
              <a:rPr lang="el-GR" altLang="el-GR" sz="2400" kern="0" dirty="0"/>
              <a:t>π</a:t>
            </a:r>
            <a:r>
              <a:rPr lang="el-GR" altLang="el-GR" sz="2400" kern="0" dirty="0" smtClean="0"/>
              <a:t>ελάτη</a:t>
            </a:r>
            <a:r>
              <a:rPr lang="en-US" altLang="el-GR" sz="2400" kern="0" dirty="0" smtClean="0"/>
              <a:t>.</a:t>
            </a:r>
            <a:endParaRPr lang="el-GR" altLang="el-GR" sz="2400" kern="0" dirty="0"/>
          </a:p>
          <a:p>
            <a:pPr marL="639763" lvl="1" indent="0" eaLnBrk="0" fontAlgn="base" hangingPunct="0">
              <a:spcBef>
                <a:spcPts val="0"/>
              </a:spcBef>
              <a:spcAft>
                <a:spcPct val="0"/>
              </a:spcAft>
              <a:buClr>
                <a:srgbClr val="00CCCC"/>
              </a:buClr>
              <a:buNone/>
            </a:pPr>
            <a:r>
              <a:rPr lang="el-GR" altLang="el-GR" sz="2400" b="1" kern="0" dirty="0" smtClean="0">
                <a:solidFill>
                  <a:srgbClr val="00CC99"/>
                </a:solidFill>
              </a:rPr>
              <a:t>5.  </a:t>
            </a:r>
            <a:r>
              <a:rPr lang="el-GR" altLang="el-GR" sz="2400" kern="0" dirty="0" smtClean="0"/>
              <a:t>Τμηματοποίηση </a:t>
            </a:r>
            <a:r>
              <a:rPr lang="el-GR" altLang="el-GR" sz="2400" kern="0" dirty="0"/>
              <a:t>της </a:t>
            </a:r>
            <a:r>
              <a:rPr lang="el-GR" altLang="el-GR" sz="2400" kern="0" dirty="0" smtClean="0"/>
              <a:t>αγοράς </a:t>
            </a:r>
            <a:r>
              <a:rPr lang="el-GR" altLang="el-GR" sz="2400" kern="0" dirty="0"/>
              <a:t>και </a:t>
            </a:r>
            <a:r>
              <a:rPr lang="el-GR" altLang="el-GR" sz="2400" kern="0" dirty="0" smtClean="0"/>
              <a:t>προσδιορισμός </a:t>
            </a:r>
          </a:p>
          <a:p>
            <a:pPr marL="1039813" lvl="2" indent="0" eaLnBrk="0" fontAlgn="base" hangingPunct="0">
              <a:spcBef>
                <a:spcPts val="0"/>
              </a:spcBef>
              <a:spcAft>
                <a:spcPct val="0"/>
              </a:spcAft>
              <a:buClr>
                <a:srgbClr val="00CCCC"/>
              </a:buClr>
              <a:buNone/>
            </a:pPr>
            <a:r>
              <a:rPr lang="el-GR" altLang="el-GR" kern="0" dirty="0"/>
              <a:t>σ</a:t>
            </a:r>
            <a:r>
              <a:rPr lang="el-GR" altLang="el-GR" kern="0" dirty="0" smtClean="0"/>
              <a:t>τόχων</a:t>
            </a:r>
            <a:r>
              <a:rPr lang="en-US" altLang="el-GR" kern="0" dirty="0" smtClean="0"/>
              <a:t>.</a:t>
            </a:r>
            <a:endParaRPr lang="el-GR" altLang="el-GR"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23</a:t>
            </a:fld>
            <a:endParaRPr lang="el-GR" sz="1400" dirty="0">
              <a:solidFill>
                <a:schemeClr val="tx1"/>
              </a:solidFill>
            </a:endParaRPr>
          </a:p>
        </p:txBody>
      </p:sp>
    </p:spTree>
    <p:extLst>
      <p:ext uri="{BB962C8B-B14F-4D97-AF65-F5344CB8AC3E}">
        <p14:creationId xmlns:p14="http://schemas.microsoft.com/office/powerpoint/2010/main" val="68697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Λειτουργία </a:t>
            </a:r>
            <a:r>
              <a:rPr lang="en-US" b="1" dirty="0"/>
              <a:t>Marketing </a:t>
            </a:r>
            <a:r>
              <a:rPr lang="el-GR" b="1" i="1" dirty="0"/>
              <a:t/>
            </a:r>
            <a:br>
              <a:rPr lang="el-GR" b="1" i="1" dirty="0"/>
            </a:br>
            <a:r>
              <a:rPr lang="el-GR" b="1" dirty="0" smtClean="0"/>
              <a:t>(2 </a:t>
            </a:r>
            <a:r>
              <a:rPr lang="el-GR" b="1" dirty="0"/>
              <a:t>από 2)</a:t>
            </a:r>
            <a:endParaRPr lang="el-GR" dirty="0"/>
          </a:p>
        </p:txBody>
      </p:sp>
      <p:sp>
        <p:nvSpPr>
          <p:cNvPr id="3" name="Θέση περιεχομένου 1"/>
          <p:cNvSpPr>
            <a:spLocks noGrp="1"/>
          </p:cNvSpPr>
          <p:nvPr>
            <p:ph idx="1"/>
          </p:nvPr>
        </p:nvSpPr>
        <p:spPr/>
        <p:txBody>
          <a:bodyPr>
            <a:normAutofit/>
          </a:bodyPr>
          <a:lstStyle/>
          <a:p>
            <a:pPr marL="400050" lvl="1" indent="0" eaLnBrk="0" fontAlgn="base" hangingPunct="0">
              <a:spcBef>
                <a:spcPts val="0"/>
              </a:spcBef>
              <a:buClr>
                <a:srgbClr val="00CCCC"/>
              </a:buClr>
              <a:buNone/>
            </a:pPr>
            <a:endParaRPr lang="el-GR" altLang="el-GR" sz="2000" b="1" kern="0" dirty="0" smtClean="0">
              <a:solidFill>
                <a:srgbClr val="00CC99"/>
              </a:solidFill>
            </a:endParaRPr>
          </a:p>
          <a:p>
            <a:pPr marL="400050" lvl="1" indent="0" eaLnBrk="0" fontAlgn="base" hangingPunct="0">
              <a:spcBef>
                <a:spcPts val="0"/>
              </a:spcBef>
              <a:spcAft>
                <a:spcPts val="600"/>
              </a:spcAft>
              <a:buClr>
                <a:srgbClr val="00CCCC"/>
              </a:buClr>
              <a:buNone/>
            </a:pPr>
            <a:r>
              <a:rPr lang="el-GR" altLang="el-GR" sz="2400" b="1" kern="0" dirty="0" smtClean="0">
                <a:solidFill>
                  <a:srgbClr val="00CC99"/>
                </a:solidFill>
              </a:rPr>
              <a:t>1.  </a:t>
            </a:r>
            <a:r>
              <a:rPr lang="el-GR" altLang="el-GR" sz="2400" kern="0" dirty="0" smtClean="0">
                <a:solidFill>
                  <a:prstClr val="black"/>
                </a:solidFill>
              </a:rPr>
              <a:t>Λήψη </a:t>
            </a:r>
            <a:r>
              <a:rPr lang="el-GR" altLang="el-GR" sz="2400" kern="0" dirty="0">
                <a:solidFill>
                  <a:prstClr val="black"/>
                </a:solidFill>
              </a:rPr>
              <a:t>α</a:t>
            </a:r>
            <a:r>
              <a:rPr lang="el-GR" altLang="el-GR" sz="2400" kern="0" dirty="0" smtClean="0">
                <a:solidFill>
                  <a:prstClr val="black"/>
                </a:solidFill>
              </a:rPr>
              <a:t>ποφάσεων </a:t>
            </a:r>
            <a:r>
              <a:rPr lang="el-GR" altLang="el-GR" sz="2400" kern="0" dirty="0">
                <a:solidFill>
                  <a:prstClr val="black"/>
                </a:solidFill>
              </a:rPr>
              <a:t>για </a:t>
            </a:r>
            <a:r>
              <a:rPr lang="el-GR" altLang="el-GR" sz="2400" kern="0" dirty="0" smtClean="0">
                <a:solidFill>
                  <a:prstClr val="black"/>
                </a:solidFill>
              </a:rPr>
              <a:t>τιμές </a:t>
            </a:r>
            <a:r>
              <a:rPr lang="el-GR" altLang="el-GR" sz="2400" kern="0" dirty="0">
                <a:solidFill>
                  <a:prstClr val="black"/>
                </a:solidFill>
              </a:rPr>
              <a:t>και </a:t>
            </a:r>
            <a:r>
              <a:rPr lang="el-GR" altLang="el-GR" sz="2400" kern="0" dirty="0" smtClean="0">
                <a:solidFill>
                  <a:prstClr val="black"/>
                </a:solidFill>
              </a:rPr>
              <a:t>τιμολογιακή </a:t>
            </a:r>
            <a:r>
              <a:rPr lang="el-GR" altLang="el-GR" sz="2400" kern="0" dirty="0">
                <a:solidFill>
                  <a:prstClr val="black"/>
                </a:solidFill>
              </a:rPr>
              <a:t>π</a:t>
            </a:r>
            <a:r>
              <a:rPr lang="el-GR" altLang="el-GR" sz="2400" kern="0" dirty="0" smtClean="0">
                <a:solidFill>
                  <a:prstClr val="black"/>
                </a:solidFill>
              </a:rPr>
              <a:t>ολιτική</a:t>
            </a:r>
            <a:r>
              <a:rPr lang="en-US" altLang="el-GR" sz="2400" kern="0" dirty="0">
                <a:solidFill>
                  <a:prstClr val="black"/>
                </a:solidFill>
              </a:rPr>
              <a:t>.</a:t>
            </a:r>
            <a:endParaRPr lang="el-GR" altLang="el-GR" sz="2400" kern="0" dirty="0">
              <a:solidFill>
                <a:prstClr val="black"/>
              </a:solidFill>
            </a:endParaRPr>
          </a:p>
          <a:p>
            <a:pPr marL="400050" lvl="1" indent="0" eaLnBrk="0" fontAlgn="base" hangingPunct="0">
              <a:spcBef>
                <a:spcPts val="0"/>
              </a:spcBef>
              <a:spcAft>
                <a:spcPts val="600"/>
              </a:spcAft>
              <a:buClr>
                <a:srgbClr val="00CCCC"/>
              </a:buClr>
              <a:buNone/>
            </a:pPr>
            <a:r>
              <a:rPr lang="el-GR" altLang="el-GR" sz="2400" b="1" kern="0" dirty="0" smtClean="0">
                <a:solidFill>
                  <a:srgbClr val="00CC99"/>
                </a:solidFill>
              </a:rPr>
              <a:t>2.  </a:t>
            </a:r>
            <a:r>
              <a:rPr lang="el-GR" altLang="el-GR" sz="2400" kern="0" dirty="0" smtClean="0">
                <a:solidFill>
                  <a:prstClr val="black"/>
                </a:solidFill>
              </a:rPr>
              <a:t>Επιλογή </a:t>
            </a:r>
            <a:r>
              <a:rPr lang="el-GR" altLang="el-GR" sz="2400" kern="0" dirty="0">
                <a:solidFill>
                  <a:prstClr val="black"/>
                </a:solidFill>
              </a:rPr>
              <a:t>σ</a:t>
            </a:r>
            <a:r>
              <a:rPr lang="el-GR" altLang="el-GR" sz="2400" kern="0" dirty="0" smtClean="0">
                <a:solidFill>
                  <a:prstClr val="black"/>
                </a:solidFill>
              </a:rPr>
              <a:t>ημείων </a:t>
            </a:r>
            <a:r>
              <a:rPr lang="el-GR" altLang="el-GR" sz="2400" kern="0" dirty="0">
                <a:solidFill>
                  <a:prstClr val="black"/>
                </a:solidFill>
              </a:rPr>
              <a:t>και </a:t>
            </a:r>
            <a:r>
              <a:rPr lang="el-GR" altLang="el-GR" sz="2400" kern="0" dirty="0" smtClean="0">
                <a:solidFill>
                  <a:prstClr val="black"/>
                </a:solidFill>
              </a:rPr>
              <a:t>τρόπων </a:t>
            </a:r>
            <a:r>
              <a:rPr lang="el-GR" altLang="el-GR" sz="2400" kern="0" dirty="0">
                <a:solidFill>
                  <a:prstClr val="black"/>
                </a:solidFill>
              </a:rPr>
              <a:t>π</a:t>
            </a:r>
            <a:r>
              <a:rPr lang="el-GR" altLang="el-GR" sz="2400" kern="0" dirty="0" smtClean="0">
                <a:solidFill>
                  <a:prstClr val="black"/>
                </a:solidFill>
              </a:rPr>
              <a:t>ώλησης </a:t>
            </a:r>
            <a:r>
              <a:rPr lang="el-GR" altLang="el-GR" sz="2400" kern="0" dirty="0">
                <a:solidFill>
                  <a:prstClr val="black"/>
                </a:solidFill>
              </a:rPr>
              <a:t>π</a:t>
            </a:r>
            <a:r>
              <a:rPr lang="el-GR" altLang="el-GR" sz="2400" kern="0" dirty="0" smtClean="0">
                <a:solidFill>
                  <a:prstClr val="black"/>
                </a:solidFill>
              </a:rPr>
              <a:t>ροϊόντων</a:t>
            </a:r>
            <a:r>
              <a:rPr lang="en-US" altLang="el-GR" sz="2400" kern="0" dirty="0">
                <a:solidFill>
                  <a:prstClr val="black"/>
                </a:solidFill>
              </a:rPr>
              <a:t>.</a:t>
            </a:r>
            <a:endParaRPr lang="el-GR" altLang="el-GR" sz="2400" kern="0" dirty="0">
              <a:solidFill>
                <a:prstClr val="black"/>
              </a:solidFill>
            </a:endParaRPr>
          </a:p>
          <a:p>
            <a:pPr marL="400050" lvl="1" indent="0" eaLnBrk="0" fontAlgn="base" hangingPunct="0">
              <a:spcBef>
                <a:spcPts val="0"/>
              </a:spcBef>
              <a:buClr>
                <a:srgbClr val="00CCCC"/>
              </a:buClr>
              <a:buNone/>
            </a:pPr>
            <a:r>
              <a:rPr lang="el-GR" altLang="el-GR" sz="2400" b="1" kern="0" dirty="0" smtClean="0">
                <a:solidFill>
                  <a:srgbClr val="00CC99"/>
                </a:solidFill>
              </a:rPr>
              <a:t>3.  </a:t>
            </a:r>
            <a:r>
              <a:rPr lang="el-GR" altLang="el-GR" sz="2400" kern="0" dirty="0" smtClean="0">
                <a:solidFill>
                  <a:prstClr val="black"/>
                </a:solidFill>
              </a:rPr>
              <a:t>Σχεδίαση </a:t>
            </a:r>
            <a:r>
              <a:rPr lang="el-GR" altLang="el-GR" sz="2400" kern="0" dirty="0">
                <a:solidFill>
                  <a:prstClr val="black"/>
                </a:solidFill>
              </a:rPr>
              <a:t>δ</a:t>
            </a:r>
            <a:r>
              <a:rPr lang="el-GR" altLang="el-GR" sz="2400" kern="0" dirty="0" smtClean="0">
                <a:solidFill>
                  <a:prstClr val="black"/>
                </a:solidFill>
              </a:rPr>
              <a:t>ιαδικασιών </a:t>
            </a:r>
            <a:r>
              <a:rPr lang="el-GR" altLang="el-GR" sz="2400" kern="0" dirty="0">
                <a:solidFill>
                  <a:prstClr val="black"/>
                </a:solidFill>
              </a:rPr>
              <a:t>για </a:t>
            </a:r>
            <a:r>
              <a:rPr lang="el-GR" altLang="el-GR" sz="2400" kern="0" dirty="0" smtClean="0">
                <a:solidFill>
                  <a:prstClr val="black"/>
                </a:solidFill>
              </a:rPr>
              <a:t>εξυπηρέτηση </a:t>
            </a:r>
            <a:r>
              <a:rPr lang="el-GR" altLang="el-GR" sz="2400" kern="0" dirty="0">
                <a:solidFill>
                  <a:prstClr val="black"/>
                </a:solidFill>
              </a:rPr>
              <a:t>π</a:t>
            </a:r>
            <a:r>
              <a:rPr lang="el-GR" altLang="el-GR" sz="2400" kern="0" dirty="0" smtClean="0">
                <a:solidFill>
                  <a:prstClr val="black"/>
                </a:solidFill>
              </a:rPr>
              <a:t>ελατών </a:t>
            </a:r>
          </a:p>
          <a:p>
            <a:pPr marL="800100" lvl="2" indent="0" eaLnBrk="0" fontAlgn="base" hangingPunct="0">
              <a:spcBef>
                <a:spcPts val="0"/>
              </a:spcBef>
              <a:spcAft>
                <a:spcPts val="600"/>
              </a:spcAft>
              <a:buClr>
                <a:srgbClr val="00CCCC"/>
              </a:buClr>
              <a:buNone/>
            </a:pPr>
            <a:r>
              <a:rPr lang="el-GR" altLang="el-GR" kern="0" dirty="0" smtClean="0">
                <a:solidFill>
                  <a:prstClr val="black"/>
                </a:solidFill>
              </a:rPr>
              <a:t>μετά </a:t>
            </a:r>
            <a:r>
              <a:rPr lang="el-GR" altLang="el-GR" kern="0" dirty="0">
                <a:solidFill>
                  <a:prstClr val="black"/>
                </a:solidFill>
              </a:rPr>
              <a:t>την </a:t>
            </a:r>
            <a:r>
              <a:rPr lang="el-GR" altLang="el-GR" kern="0" dirty="0" smtClean="0">
                <a:solidFill>
                  <a:prstClr val="black"/>
                </a:solidFill>
              </a:rPr>
              <a:t>πώληση </a:t>
            </a:r>
            <a:r>
              <a:rPr lang="el-GR" altLang="el-GR" kern="0" dirty="0">
                <a:solidFill>
                  <a:prstClr val="black"/>
                </a:solidFill>
              </a:rPr>
              <a:t>των </a:t>
            </a:r>
            <a:r>
              <a:rPr lang="el-GR" altLang="el-GR" kern="0" dirty="0" smtClean="0">
                <a:solidFill>
                  <a:prstClr val="black"/>
                </a:solidFill>
              </a:rPr>
              <a:t>προϊόντων</a:t>
            </a:r>
            <a:r>
              <a:rPr lang="en-US" altLang="el-GR" kern="0" dirty="0">
                <a:solidFill>
                  <a:prstClr val="black"/>
                </a:solidFill>
              </a:rPr>
              <a:t>.</a:t>
            </a:r>
            <a:endParaRPr lang="el-GR" altLang="el-GR" kern="0" dirty="0">
              <a:solidFill>
                <a:prstClr val="black"/>
              </a:solidFill>
            </a:endParaRPr>
          </a:p>
          <a:p>
            <a:pPr marL="400050" lvl="1" indent="0" eaLnBrk="0" fontAlgn="base" hangingPunct="0">
              <a:spcBef>
                <a:spcPts val="0"/>
              </a:spcBef>
              <a:buClr>
                <a:srgbClr val="00CCCC"/>
              </a:buClr>
              <a:buNone/>
            </a:pPr>
            <a:r>
              <a:rPr lang="el-GR" altLang="el-GR" sz="2400" b="1" kern="0" dirty="0" smtClean="0">
                <a:solidFill>
                  <a:srgbClr val="00CC99"/>
                </a:solidFill>
              </a:rPr>
              <a:t>4.  </a:t>
            </a:r>
            <a:r>
              <a:rPr lang="el-GR" altLang="el-GR" sz="2400" kern="0" dirty="0" smtClean="0">
                <a:solidFill>
                  <a:prstClr val="black"/>
                </a:solidFill>
              </a:rPr>
              <a:t>Επιλογή </a:t>
            </a:r>
            <a:r>
              <a:rPr lang="el-GR" altLang="el-GR" sz="2400" kern="0" dirty="0">
                <a:solidFill>
                  <a:prstClr val="black"/>
                </a:solidFill>
              </a:rPr>
              <a:t>τ</a:t>
            </a:r>
            <a:r>
              <a:rPr lang="el-GR" altLang="el-GR" sz="2400" kern="0" dirty="0" smtClean="0">
                <a:solidFill>
                  <a:prstClr val="black"/>
                </a:solidFill>
              </a:rPr>
              <a:t>ρόπου </a:t>
            </a:r>
            <a:r>
              <a:rPr lang="el-GR" altLang="el-GR" sz="2400" kern="0" dirty="0">
                <a:solidFill>
                  <a:prstClr val="black"/>
                </a:solidFill>
              </a:rPr>
              <a:t>και </a:t>
            </a:r>
            <a:r>
              <a:rPr lang="el-GR" altLang="el-GR" sz="2400" kern="0" dirty="0" smtClean="0">
                <a:solidFill>
                  <a:prstClr val="black"/>
                </a:solidFill>
              </a:rPr>
              <a:t>μέσων </a:t>
            </a:r>
            <a:r>
              <a:rPr lang="el-GR" altLang="el-GR" sz="2400" kern="0" dirty="0">
                <a:solidFill>
                  <a:prstClr val="black"/>
                </a:solidFill>
              </a:rPr>
              <a:t>δ</a:t>
            </a:r>
            <a:r>
              <a:rPr lang="el-GR" altLang="el-GR" sz="2400" kern="0" dirty="0" smtClean="0">
                <a:solidFill>
                  <a:prstClr val="black"/>
                </a:solidFill>
              </a:rPr>
              <a:t>ιαφήμισης </a:t>
            </a:r>
            <a:r>
              <a:rPr lang="el-GR" altLang="el-GR" sz="2400" kern="0" dirty="0">
                <a:solidFill>
                  <a:prstClr val="black"/>
                </a:solidFill>
              </a:rPr>
              <a:t>και </a:t>
            </a:r>
            <a:endParaRPr lang="el-GR" altLang="el-GR" sz="2400" kern="0" dirty="0" smtClean="0">
              <a:solidFill>
                <a:prstClr val="black"/>
              </a:solidFill>
            </a:endParaRPr>
          </a:p>
          <a:p>
            <a:pPr marL="800100" lvl="2" indent="0" eaLnBrk="0" fontAlgn="base" hangingPunct="0">
              <a:spcBef>
                <a:spcPts val="0"/>
              </a:spcBef>
              <a:spcAft>
                <a:spcPts val="600"/>
              </a:spcAft>
              <a:buClr>
                <a:srgbClr val="00CCCC"/>
              </a:buClr>
              <a:buNone/>
            </a:pPr>
            <a:r>
              <a:rPr lang="el-GR" altLang="el-GR" kern="0" dirty="0" smtClean="0">
                <a:solidFill>
                  <a:prstClr val="black"/>
                </a:solidFill>
              </a:rPr>
              <a:t>προβολής</a:t>
            </a:r>
            <a:r>
              <a:rPr lang="en-US" altLang="el-GR" kern="0" dirty="0">
                <a:solidFill>
                  <a:prstClr val="black"/>
                </a:solidFill>
              </a:rPr>
              <a:t>.</a:t>
            </a:r>
            <a:endParaRPr lang="el-GR" altLang="el-GR" kern="0" dirty="0">
              <a:solidFill>
                <a:prstClr val="black"/>
              </a:solidFill>
            </a:endParaRPr>
          </a:p>
          <a:p>
            <a:pPr marL="400050" lvl="1" indent="0" eaLnBrk="0" fontAlgn="base" hangingPunct="0">
              <a:spcBef>
                <a:spcPts val="0"/>
              </a:spcBef>
              <a:buClr>
                <a:srgbClr val="00CCCC"/>
              </a:buClr>
              <a:buNone/>
            </a:pPr>
            <a:r>
              <a:rPr lang="el-GR" altLang="el-GR" sz="2400" b="1" kern="0" dirty="0" smtClean="0">
                <a:solidFill>
                  <a:srgbClr val="00CC99"/>
                </a:solidFill>
              </a:rPr>
              <a:t>5.  </a:t>
            </a:r>
            <a:r>
              <a:rPr lang="el-GR" altLang="el-GR" sz="2400" kern="0" dirty="0" smtClean="0">
                <a:solidFill>
                  <a:prstClr val="black"/>
                </a:solidFill>
              </a:rPr>
              <a:t>Σχεδιασμός </a:t>
            </a:r>
            <a:r>
              <a:rPr lang="el-GR" altLang="el-GR" sz="2400" kern="0" dirty="0">
                <a:solidFill>
                  <a:prstClr val="black"/>
                </a:solidFill>
              </a:rPr>
              <a:t>π</a:t>
            </a:r>
            <a:r>
              <a:rPr lang="el-GR" altLang="el-GR" sz="2400" kern="0" dirty="0" smtClean="0">
                <a:solidFill>
                  <a:prstClr val="black"/>
                </a:solidFill>
              </a:rPr>
              <a:t>ρογραμμάτων δράσεως, </a:t>
            </a:r>
            <a:r>
              <a:rPr lang="el-GR" altLang="el-GR" sz="2400" kern="0" dirty="0">
                <a:solidFill>
                  <a:prstClr val="black"/>
                </a:solidFill>
              </a:rPr>
              <a:t>και </a:t>
            </a:r>
            <a:endParaRPr lang="el-GR" altLang="el-GR" sz="2400" kern="0" dirty="0" smtClean="0">
              <a:solidFill>
                <a:prstClr val="black"/>
              </a:solidFill>
            </a:endParaRPr>
          </a:p>
          <a:p>
            <a:pPr marL="800100" lvl="2" indent="0" eaLnBrk="0" fontAlgn="base" hangingPunct="0">
              <a:spcBef>
                <a:spcPts val="0"/>
              </a:spcBef>
              <a:spcAft>
                <a:spcPts val="600"/>
              </a:spcAft>
              <a:buClr>
                <a:srgbClr val="00CCCC"/>
              </a:buClr>
              <a:buNone/>
            </a:pPr>
            <a:r>
              <a:rPr lang="el-GR" altLang="el-GR" kern="0" dirty="0" smtClean="0">
                <a:solidFill>
                  <a:prstClr val="black"/>
                </a:solidFill>
              </a:rPr>
              <a:t>διαμόρφωση προϋπολογισμού</a:t>
            </a:r>
            <a:r>
              <a:rPr lang="en-US" altLang="el-GR" kern="0" dirty="0">
                <a:solidFill>
                  <a:prstClr val="black"/>
                </a:solidFill>
              </a:rPr>
              <a:t>.</a:t>
            </a:r>
            <a:endParaRPr lang="el-GR" altLang="el-GR" kern="0" dirty="0">
              <a:solidFill>
                <a:prstClr val="black"/>
              </a:solidFill>
            </a:endParaRPr>
          </a:p>
          <a:p>
            <a:pPr marL="400050" lvl="1" indent="0" eaLnBrk="0" fontAlgn="base" hangingPunct="0">
              <a:spcBef>
                <a:spcPts val="0"/>
              </a:spcBef>
              <a:spcAft>
                <a:spcPct val="0"/>
              </a:spcAft>
              <a:buClr>
                <a:srgbClr val="00CCCC"/>
              </a:buClr>
              <a:buNone/>
            </a:pPr>
            <a:r>
              <a:rPr lang="el-GR" altLang="el-GR" sz="2400" b="1" kern="0" dirty="0" smtClean="0">
                <a:solidFill>
                  <a:srgbClr val="00CC99"/>
                </a:solidFill>
              </a:rPr>
              <a:t>6.  </a:t>
            </a:r>
            <a:r>
              <a:rPr lang="el-GR" altLang="el-GR" sz="2400" kern="0" dirty="0" smtClean="0">
                <a:solidFill>
                  <a:prstClr val="black"/>
                </a:solidFill>
              </a:rPr>
              <a:t>Συστηματικός </a:t>
            </a:r>
            <a:r>
              <a:rPr lang="el-GR" altLang="el-GR" sz="2400" kern="0" dirty="0">
                <a:solidFill>
                  <a:prstClr val="black"/>
                </a:solidFill>
              </a:rPr>
              <a:t>έ</a:t>
            </a:r>
            <a:r>
              <a:rPr lang="el-GR" altLang="el-GR" sz="2400" kern="0" dirty="0" smtClean="0">
                <a:solidFill>
                  <a:prstClr val="black"/>
                </a:solidFill>
              </a:rPr>
              <a:t>λεγχος αποτελεσμάτων, </a:t>
            </a:r>
            <a:r>
              <a:rPr lang="el-GR" altLang="el-GR" sz="2400" kern="0" dirty="0">
                <a:solidFill>
                  <a:prstClr val="black"/>
                </a:solidFill>
              </a:rPr>
              <a:t>και </a:t>
            </a:r>
            <a:r>
              <a:rPr lang="el-GR" altLang="el-GR" sz="2400" kern="0" dirty="0" smtClean="0">
                <a:solidFill>
                  <a:prstClr val="black"/>
                </a:solidFill>
              </a:rPr>
              <a:t>ανάληψη </a:t>
            </a:r>
          </a:p>
          <a:p>
            <a:pPr marL="857250" lvl="3" indent="0" eaLnBrk="0" fontAlgn="base" hangingPunct="0">
              <a:spcBef>
                <a:spcPts val="0"/>
              </a:spcBef>
              <a:spcAft>
                <a:spcPct val="0"/>
              </a:spcAft>
              <a:buClr>
                <a:srgbClr val="00CCCC"/>
              </a:buClr>
              <a:buNone/>
            </a:pPr>
            <a:r>
              <a:rPr lang="el-GR" altLang="el-GR" sz="2400" kern="0" dirty="0">
                <a:solidFill>
                  <a:prstClr val="black"/>
                </a:solidFill>
              </a:rPr>
              <a:t>δ</a:t>
            </a:r>
            <a:r>
              <a:rPr lang="el-GR" altLang="el-GR" sz="2400" kern="0" dirty="0" smtClean="0">
                <a:solidFill>
                  <a:prstClr val="black"/>
                </a:solidFill>
              </a:rPr>
              <a:t>ιαρθρωτικών </a:t>
            </a:r>
            <a:r>
              <a:rPr lang="el-GR" altLang="el-GR" sz="2400" kern="0" dirty="0">
                <a:solidFill>
                  <a:prstClr val="black"/>
                </a:solidFill>
              </a:rPr>
              <a:t>ε</a:t>
            </a:r>
            <a:r>
              <a:rPr lang="el-GR" altLang="el-GR" sz="2400" kern="0" dirty="0" smtClean="0">
                <a:solidFill>
                  <a:prstClr val="black"/>
                </a:solidFill>
              </a:rPr>
              <a:t>νεργειών</a:t>
            </a:r>
            <a:r>
              <a:rPr lang="en-US" altLang="el-GR" sz="2400" dirty="0">
                <a:solidFill>
                  <a:prstClr val="black"/>
                </a:solidFill>
              </a:rPr>
              <a:t>.</a:t>
            </a:r>
            <a:endParaRPr lang="el-GR" altLang="el-GR" sz="2400" kern="0" dirty="0">
              <a:solidFill>
                <a:prstClr val="black"/>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24</a:t>
            </a:fld>
            <a:endParaRPr lang="el-GR" sz="1400" dirty="0">
              <a:solidFill>
                <a:schemeClr val="tx1"/>
              </a:solidFill>
            </a:endParaRPr>
          </a:p>
        </p:txBody>
      </p:sp>
    </p:spTree>
    <p:extLst>
      <p:ext uri="{BB962C8B-B14F-4D97-AF65-F5344CB8AC3E}">
        <p14:creationId xmlns:p14="http://schemas.microsoft.com/office/powerpoint/2010/main" val="103960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Λειτουργία χρηματοοικονομικής</a:t>
            </a:r>
            <a:endParaRPr lang="el-GR" b="1" dirty="0"/>
          </a:p>
        </p:txBody>
      </p:sp>
      <p:sp>
        <p:nvSpPr>
          <p:cNvPr id="3" name="Θέση περιεχομένου 1"/>
          <p:cNvSpPr>
            <a:spLocks noGrp="1"/>
          </p:cNvSpPr>
          <p:nvPr>
            <p:ph idx="1"/>
          </p:nvPr>
        </p:nvSpPr>
        <p:spPr/>
        <p:txBody>
          <a:bodyPr>
            <a:normAutofit/>
          </a:bodyPr>
          <a:lstStyle/>
          <a:p>
            <a:pPr marL="342000" lvl="0" indent="-342000" eaLnBrk="0" fontAlgn="base" hangingPunct="0">
              <a:spcBef>
                <a:spcPts val="0"/>
              </a:spcBef>
              <a:buClr>
                <a:srgbClr val="C00000"/>
              </a:buClr>
              <a:buSzPct val="80000"/>
              <a:buFont typeface="Wingdings" pitchFamily="2" charset="2"/>
              <a:buChar char="l"/>
            </a:pPr>
            <a:endParaRPr lang="el-GR" altLang="el-GR" sz="2400" kern="0" dirty="0" smtClean="0">
              <a:solidFill>
                <a:srgbClr val="000000"/>
              </a:solidFill>
            </a:endParaRPr>
          </a:p>
          <a:p>
            <a:pPr marL="342000" lvl="0" indent="-342000" eaLnBrk="0" fontAlgn="base" hangingPunct="0">
              <a:spcBef>
                <a:spcPts val="0"/>
              </a:spcBef>
              <a:spcAft>
                <a:spcPts val="1800"/>
              </a:spcAft>
              <a:buClr>
                <a:srgbClr val="C00000"/>
              </a:buClr>
              <a:buSzPct val="80000"/>
              <a:buFont typeface="Wingdings" pitchFamily="2" charset="2"/>
              <a:buChar char="l"/>
            </a:pPr>
            <a:r>
              <a:rPr lang="el-GR" altLang="el-GR" sz="2800" kern="0" dirty="0" smtClean="0">
                <a:solidFill>
                  <a:srgbClr val="000000"/>
                </a:solidFill>
              </a:rPr>
              <a:t>Αποφάσεις </a:t>
            </a:r>
            <a:r>
              <a:rPr lang="el-GR" altLang="el-GR" sz="2800" kern="0" dirty="0">
                <a:solidFill>
                  <a:srgbClr val="000000"/>
                </a:solidFill>
              </a:rPr>
              <a:t>ο</a:t>
            </a:r>
            <a:r>
              <a:rPr lang="el-GR" altLang="el-GR" sz="2800" kern="0" dirty="0" smtClean="0">
                <a:solidFill>
                  <a:srgbClr val="000000"/>
                </a:solidFill>
              </a:rPr>
              <a:t>ικονομικής </a:t>
            </a:r>
            <a:r>
              <a:rPr lang="el-GR" altLang="el-GR" sz="2800" kern="0" dirty="0">
                <a:solidFill>
                  <a:srgbClr val="000000"/>
                </a:solidFill>
              </a:rPr>
              <a:t>δ</a:t>
            </a:r>
            <a:r>
              <a:rPr lang="el-GR" altLang="el-GR" sz="2800" kern="0" dirty="0" smtClean="0">
                <a:solidFill>
                  <a:srgbClr val="000000"/>
                </a:solidFill>
              </a:rPr>
              <a:t>ιαχείρισης.</a:t>
            </a:r>
            <a:endParaRPr lang="el-GR" altLang="el-GR" sz="2800" kern="0" dirty="0">
              <a:solidFill>
                <a:srgbClr val="000000"/>
              </a:solidFill>
            </a:endParaRPr>
          </a:p>
          <a:p>
            <a:pPr marL="342000" lvl="0" indent="-342000" eaLnBrk="0" fontAlgn="base" hangingPunct="0">
              <a:spcBef>
                <a:spcPts val="0"/>
              </a:spcBef>
              <a:spcAft>
                <a:spcPts val="1800"/>
              </a:spcAft>
              <a:buClr>
                <a:srgbClr val="C00000"/>
              </a:buClr>
              <a:buSzPct val="80000"/>
              <a:buFont typeface="Wingdings" pitchFamily="2" charset="2"/>
              <a:buChar char="l"/>
            </a:pPr>
            <a:r>
              <a:rPr lang="el-GR" altLang="el-GR" sz="2800" kern="0" dirty="0">
                <a:solidFill>
                  <a:srgbClr val="000000"/>
                </a:solidFill>
              </a:rPr>
              <a:t>Δαπάνες σε επενδύσεις για εγκαταστάσεις, εξοπλισμό και κεφάλαιο </a:t>
            </a:r>
            <a:r>
              <a:rPr lang="el-GR" altLang="el-GR" sz="2800" kern="0" dirty="0" smtClean="0">
                <a:solidFill>
                  <a:srgbClr val="000000"/>
                </a:solidFill>
              </a:rPr>
              <a:t>κίνησης.</a:t>
            </a:r>
            <a:endParaRPr lang="el-GR" altLang="el-GR" sz="2800" kern="0" dirty="0">
              <a:solidFill>
                <a:srgbClr val="000000"/>
              </a:solidFill>
            </a:endParaRPr>
          </a:p>
          <a:p>
            <a:pPr marL="342000" lvl="0" indent="-342000" eaLnBrk="0" fontAlgn="base" hangingPunct="0">
              <a:spcBef>
                <a:spcPts val="0"/>
              </a:spcBef>
              <a:spcAft>
                <a:spcPts val="1200"/>
              </a:spcAft>
              <a:buClr>
                <a:srgbClr val="C00000"/>
              </a:buClr>
              <a:buSzPct val="80000"/>
              <a:buFont typeface="Wingdings" pitchFamily="2" charset="2"/>
              <a:buChar char="l"/>
            </a:pPr>
            <a:r>
              <a:rPr lang="el-GR" altLang="el-GR" sz="2800" kern="0" dirty="0">
                <a:solidFill>
                  <a:srgbClr val="000000"/>
                </a:solidFill>
              </a:rPr>
              <a:t>Απαιτεί προσοχή στις αποφάσεις όσον αφορά στη</a:t>
            </a:r>
            <a:r>
              <a:rPr lang="en-US" altLang="el-GR" sz="2800" kern="0" dirty="0">
                <a:solidFill>
                  <a:srgbClr val="000000"/>
                </a:solidFill>
              </a:rPr>
              <a:t>:</a:t>
            </a:r>
          </a:p>
          <a:p>
            <a:pPr marL="1049338" lvl="1" indent="-342000" eaLnBrk="0" fontAlgn="base" hangingPunct="0">
              <a:spcBef>
                <a:spcPts val="0"/>
              </a:spcBef>
              <a:spcAft>
                <a:spcPts val="600"/>
              </a:spcAft>
              <a:buClr>
                <a:srgbClr val="00CC99"/>
              </a:buClr>
              <a:buFont typeface="Arial" panose="020B0604020202020204" pitchFamily="34" charset="0"/>
              <a:buChar char="●"/>
            </a:pPr>
            <a:r>
              <a:rPr lang="el-GR" altLang="el-GR" sz="2400" kern="0" dirty="0">
                <a:solidFill>
                  <a:srgbClr val="000000"/>
                </a:solidFill>
              </a:rPr>
              <a:t>Διασφάλιση και διάθεση </a:t>
            </a:r>
            <a:r>
              <a:rPr lang="el-GR" altLang="el-GR" sz="2400" kern="0" dirty="0" smtClean="0">
                <a:solidFill>
                  <a:srgbClr val="000000"/>
                </a:solidFill>
              </a:rPr>
              <a:t>κεφαλαίων.</a:t>
            </a:r>
            <a:endParaRPr lang="el-GR" altLang="el-GR" sz="2400" kern="0" dirty="0">
              <a:solidFill>
                <a:srgbClr val="000000"/>
              </a:solidFill>
            </a:endParaRPr>
          </a:p>
          <a:p>
            <a:pPr marL="1049338" lvl="1" indent="-342000" eaLnBrk="0" fontAlgn="base" hangingPunct="0">
              <a:spcBef>
                <a:spcPts val="0"/>
              </a:spcBef>
              <a:spcAft>
                <a:spcPts val="600"/>
              </a:spcAft>
              <a:buClr>
                <a:srgbClr val="00CC99"/>
              </a:buClr>
              <a:buFont typeface="Arial" panose="020B0604020202020204" pitchFamily="34" charset="0"/>
              <a:buChar char="●"/>
            </a:pPr>
            <a:r>
              <a:rPr lang="el-GR" altLang="el-GR" sz="2400" kern="0" dirty="0">
                <a:solidFill>
                  <a:srgbClr val="000000"/>
                </a:solidFill>
              </a:rPr>
              <a:t>Κατάρτιση ετήσιου </a:t>
            </a:r>
            <a:r>
              <a:rPr lang="el-GR" altLang="el-GR" sz="2400" kern="0" dirty="0" smtClean="0">
                <a:solidFill>
                  <a:srgbClr val="000000"/>
                </a:solidFill>
              </a:rPr>
              <a:t>προϋπολογισμού.</a:t>
            </a:r>
            <a:endParaRPr lang="el-GR" altLang="el-GR" sz="2400" kern="0" dirty="0">
              <a:solidFill>
                <a:srgbClr val="000000"/>
              </a:solidFill>
            </a:endParaRPr>
          </a:p>
          <a:p>
            <a:pPr marL="1049338" lvl="1" indent="-342000" eaLnBrk="0" fontAlgn="base" hangingPunct="0">
              <a:spcBef>
                <a:spcPts val="0"/>
              </a:spcBef>
              <a:spcAft>
                <a:spcPct val="0"/>
              </a:spcAft>
              <a:buClr>
                <a:srgbClr val="00CC99"/>
              </a:buClr>
              <a:buFont typeface="Arial" panose="020B0604020202020204" pitchFamily="34" charset="0"/>
              <a:buChar char="●"/>
            </a:pPr>
            <a:r>
              <a:rPr lang="el-GR" altLang="el-GR" sz="2400" kern="0" dirty="0">
                <a:solidFill>
                  <a:srgbClr val="000000"/>
                </a:solidFill>
              </a:rPr>
              <a:t>Αξιολόγηση νέων </a:t>
            </a:r>
            <a:r>
              <a:rPr lang="el-GR" altLang="el-GR" sz="2400" kern="0" dirty="0" smtClean="0">
                <a:solidFill>
                  <a:srgbClr val="000000"/>
                </a:solidFill>
              </a:rPr>
              <a:t>επενδύσεων</a:t>
            </a:r>
            <a:r>
              <a:rPr lang="el-GR" altLang="el-GR" sz="2400" dirty="0" smtClean="0"/>
              <a:t>.</a:t>
            </a:r>
            <a:endParaRPr lang="el-GR" altLang="el-GR" sz="11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25</a:t>
            </a:fld>
            <a:endParaRPr lang="el-GR" sz="1400" dirty="0">
              <a:solidFill>
                <a:schemeClr val="tx1"/>
              </a:solidFill>
            </a:endParaRPr>
          </a:p>
        </p:txBody>
      </p:sp>
    </p:spTree>
    <p:extLst>
      <p:ext uri="{BB962C8B-B14F-4D97-AF65-F5344CB8AC3E}">
        <p14:creationId xmlns:p14="http://schemas.microsoft.com/office/powerpoint/2010/main" val="1053898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lnSpc>
                <a:spcPct val="80000"/>
              </a:lnSpc>
              <a:spcBef>
                <a:spcPct val="50000"/>
              </a:spcBef>
              <a:spcAft>
                <a:spcPct val="0"/>
              </a:spcAft>
              <a:defRPr/>
            </a:pPr>
            <a:r>
              <a:rPr lang="el-GR" b="1" dirty="0" smtClean="0"/>
              <a:t>Αλληλεξαρτήσεις </a:t>
            </a:r>
            <a:r>
              <a:rPr lang="el-GR" b="1" dirty="0"/>
              <a:t>β</a:t>
            </a:r>
            <a:r>
              <a:rPr lang="el-GR" b="1" dirty="0" smtClean="0"/>
              <a:t>ασικών λειτουργιών</a:t>
            </a:r>
            <a:endParaRPr lang="el-GR" sz="5400" dirty="0"/>
          </a:p>
        </p:txBody>
      </p:sp>
      <p:pic>
        <p:nvPicPr>
          <p:cNvPr id="8" name="Θέση περιεχομένου 1" descr="Εικόνα των αλληλεξαρτήσεων μεταξύ των βασικών λειτουργιών μιας επιχείρησης. Η παραγωγή εξαρτάται από το marketing και τα χρηματοοικονομικά. Το marketing εξαρτάται από την παραγωγή και τα χρηματοοικονομικά, και τα χρηματοοικονομικά εξαρτώνται από την παραγωγή και το market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646" y="1600200"/>
            <a:ext cx="7360708"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26</a:t>
            </a:fld>
            <a:endParaRPr lang="el-GR" sz="1400" dirty="0">
              <a:solidFill>
                <a:schemeClr val="tx1"/>
              </a:solidFill>
            </a:endParaRPr>
          </a:p>
        </p:txBody>
      </p:sp>
    </p:spTree>
    <p:extLst>
      <p:ext uri="{BB962C8B-B14F-4D97-AF65-F5344CB8AC3E}">
        <p14:creationId xmlns:p14="http://schemas.microsoft.com/office/powerpoint/2010/main" val="31531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lnSpc>
                <a:spcPct val="80000"/>
              </a:lnSpc>
              <a:spcBef>
                <a:spcPct val="50000"/>
              </a:spcBef>
              <a:spcAft>
                <a:spcPct val="0"/>
              </a:spcAft>
              <a:defRPr/>
            </a:pPr>
            <a:r>
              <a:rPr lang="el-GR" b="1" dirty="0">
                <a:latin typeface="+mn-lt"/>
              </a:rPr>
              <a:t>Η λ</a:t>
            </a:r>
            <a:r>
              <a:rPr lang="el-GR" b="1" dirty="0" smtClean="0">
                <a:latin typeface="+mn-lt"/>
              </a:rPr>
              <a:t>ειτουργία της παραγωγής</a:t>
            </a:r>
            <a:endParaRPr lang="el-GR" sz="5400" dirty="0">
              <a:latin typeface="+mn-lt"/>
            </a:endParaRPr>
          </a:p>
        </p:txBody>
      </p:sp>
      <p:sp>
        <p:nvSpPr>
          <p:cNvPr id="3" name="Θέση περιεχομένου 1"/>
          <p:cNvSpPr>
            <a:spLocks noGrp="1"/>
          </p:cNvSpPr>
          <p:nvPr>
            <p:ph idx="1"/>
          </p:nvPr>
        </p:nvSpPr>
        <p:spPr/>
        <p:txBody>
          <a:bodyPr>
            <a:normAutofit/>
          </a:bodyPr>
          <a:lstStyle/>
          <a:p>
            <a:pPr marL="342000" lvl="0" indent="-342000" eaLnBrk="0" fontAlgn="base" hangingPunct="0">
              <a:spcBef>
                <a:spcPts val="0"/>
              </a:spcBef>
              <a:spcAft>
                <a:spcPts val="600"/>
              </a:spcAft>
              <a:buClr>
                <a:srgbClr val="C00000"/>
              </a:buClr>
              <a:buSzPct val="75000"/>
              <a:buFont typeface="Wingdings" pitchFamily="2" charset="2"/>
              <a:buChar char="l"/>
            </a:pPr>
            <a:r>
              <a:rPr lang="el-GR" altLang="el-GR" sz="2800" kern="0" dirty="0">
                <a:solidFill>
                  <a:srgbClr val="000000"/>
                </a:solidFill>
              </a:rPr>
              <a:t>Μέσο ενίσχυσης της </a:t>
            </a:r>
            <a:r>
              <a:rPr lang="el-GR" altLang="el-GR" sz="2800" kern="0" dirty="0" smtClean="0">
                <a:solidFill>
                  <a:srgbClr val="000000"/>
                </a:solidFill>
              </a:rPr>
              <a:t>ανταγωνιστικότητας.</a:t>
            </a:r>
            <a:endParaRPr lang="el-GR" altLang="el-GR" sz="2800" kern="0" dirty="0">
              <a:solidFill>
                <a:srgbClr val="000000"/>
              </a:solidFill>
            </a:endParaRPr>
          </a:p>
          <a:p>
            <a:pPr marL="342000" lvl="0" indent="-342000" eaLnBrk="0" fontAlgn="base" hangingPunct="0">
              <a:spcBef>
                <a:spcPts val="0"/>
              </a:spcBef>
              <a:spcAft>
                <a:spcPts val="600"/>
              </a:spcAft>
              <a:buClr>
                <a:srgbClr val="C00000"/>
              </a:buClr>
              <a:buSzPct val="75000"/>
              <a:buFont typeface="Wingdings" pitchFamily="2" charset="2"/>
              <a:buChar char="l"/>
            </a:pPr>
            <a:r>
              <a:rPr lang="el-GR" altLang="el-GR" sz="2800" kern="0" dirty="0">
                <a:solidFill>
                  <a:srgbClr val="000000"/>
                </a:solidFill>
              </a:rPr>
              <a:t>Απαιτείται συντονισμός και συνεργασία με τις άλλες λειτουργίες της </a:t>
            </a:r>
            <a:r>
              <a:rPr lang="el-GR" altLang="el-GR" sz="2800" kern="0" dirty="0" smtClean="0">
                <a:solidFill>
                  <a:srgbClr val="000000"/>
                </a:solidFill>
              </a:rPr>
              <a:t>επιχείρησης.</a:t>
            </a:r>
            <a:endParaRPr lang="el-GR" altLang="el-GR" sz="2800" kern="0" dirty="0">
              <a:solidFill>
                <a:srgbClr val="000000"/>
              </a:solidFill>
            </a:endParaRPr>
          </a:p>
          <a:p>
            <a:pPr marL="342000" lvl="0" indent="-342000" eaLnBrk="0" fontAlgn="base" hangingPunct="0">
              <a:spcBef>
                <a:spcPts val="0"/>
              </a:spcBef>
              <a:spcAft>
                <a:spcPts val="400"/>
              </a:spcAft>
              <a:buClr>
                <a:srgbClr val="C00000"/>
              </a:buClr>
              <a:buSzPct val="75000"/>
              <a:buFont typeface="Wingdings" pitchFamily="2" charset="2"/>
              <a:buChar char="l"/>
            </a:pPr>
            <a:r>
              <a:rPr lang="el-GR" altLang="el-GR" sz="2800" kern="0" dirty="0">
                <a:solidFill>
                  <a:srgbClr val="000000"/>
                </a:solidFill>
              </a:rPr>
              <a:t>Πρωταρχικός </a:t>
            </a:r>
            <a:r>
              <a:rPr lang="el-GR" altLang="el-GR" sz="2800" kern="0" dirty="0" smtClean="0">
                <a:solidFill>
                  <a:srgbClr val="000000"/>
                </a:solidFill>
              </a:rPr>
              <a:t>στρατηγικός στόχος</a:t>
            </a:r>
            <a:r>
              <a:rPr lang="en-US" altLang="el-GR" sz="2800" kern="0" dirty="0">
                <a:solidFill>
                  <a:srgbClr val="000000"/>
                </a:solidFill>
              </a:rPr>
              <a:t>:</a:t>
            </a:r>
          </a:p>
          <a:p>
            <a:pPr lvl="2" indent="-342900" eaLnBrk="0" fontAlgn="base" hangingPunct="0">
              <a:spcBef>
                <a:spcPts val="0"/>
              </a:spcBef>
              <a:spcAft>
                <a:spcPct val="0"/>
              </a:spcAft>
              <a:buClr>
                <a:srgbClr val="777777"/>
              </a:buClr>
              <a:buFont typeface="Arial" panose="020B0604020202020204" pitchFamily="34" charset="0"/>
              <a:buChar char="●"/>
            </a:pPr>
            <a:r>
              <a:rPr lang="el-GR" altLang="el-GR" b="1" i="1" kern="0" dirty="0" smtClean="0">
                <a:solidFill>
                  <a:srgbClr val="000000"/>
                </a:solidFill>
              </a:rPr>
              <a:t>Η </a:t>
            </a:r>
            <a:r>
              <a:rPr lang="el-GR" altLang="el-GR" b="1" i="1" kern="0" dirty="0">
                <a:solidFill>
                  <a:srgbClr val="000000"/>
                </a:solidFill>
              </a:rPr>
              <a:t>καλύτερη δυνατή ικανοποίηση των απαιτήσεων του </a:t>
            </a:r>
            <a:r>
              <a:rPr lang="el-GR" altLang="el-GR" b="1" i="1" kern="0" dirty="0" smtClean="0">
                <a:solidFill>
                  <a:srgbClr val="000000"/>
                </a:solidFill>
              </a:rPr>
              <a:t>πελάτη</a:t>
            </a:r>
            <a:r>
              <a:rPr lang="el-GR" altLang="el-GR" kern="0" dirty="0" smtClean="0">
                <a:solidFill>
                  <a:srgbClr val="000000"/>
                </a:solidFill>
              </a:rPr>
              <a:t>.</a:t>
            </a:r>
            <a:endParaRPr lang="el-GR" altLang="el-GR" b="1" i="1" kern="0" dirty="0">
              <a:solidFill>
                <a:srgbClr val="000000"/>
              </a:solidFill>
            </a:endParaRPr>
          </a:p>
          <a:p>
            <a:pPr marL="342000" lvl="0" indent="-342000" eaLnBrk="0" fontAlgn="base" hangingPunct="0">
              <a:spcBef>
                <a:spcPts val="0"/>
              </a:spcBef>
              <a:spcAft>
                <a:spcPts val="600"/>
              </a:spcAft>
              <a:buClr>
                <a:srgbClr val="C00000"/>
              </a:buClr>
              <a:buSzPct val="75000"/>
              <a:buFont typeface="Wingdings" pitchFamily="2" charset="2"/>
              <a:buChar char="l"/>
            </a:pPr>
            <a:r>
              <a:rPr lang="el-GR" altLang="el-GR" sz="2800" kern="0" dirty="0">
                <a:solidFill>
                  <a:srgbClr val="000000"/>
                </a:solidFill>
              </a:rPr>
              <a:t>Άλλοι </a:t>
            </a:r>
            <a:r>
              <a:rPr lang="el-GR" altLang="el-GR" sz="2800" kern="0" dirty="0" smtClean="0">
                <a:solidFill>
                  <a:srgbClr val="000000"/>
                </a:solidFill>
              </a:rPr>
              <a:t>στόχοι</a:t>
            </a:r>
            <a:r>
              <a:rPr lang="en-US" altLang="el-GR" sz="2800" kern="0" dirty="0">
                <a:solidFill>
                  <a:srgbClr val="000000"/>
                </a:solidFill>
              </a:rPr>
              <a:t>:</a:t>
            </a:r>
            <a:endParaRPr lang="el-GR" altLang="el-GR" sz="2800" kern="0" dirty="0">
              <a:solidFill>
                <a:srgbClr val="000000"/>
              </a:solidFill>
            </a:endParaRPr>
          </a:p>
          <a:p>
            <a:pPr lvl="2" indent="-342900" eaLnBrk="0" fontAlgn="base" hangingPunct="0">
              <a:spcBef>
                <a:spcPts val="0"/>
              </a:spcBef>
              <a:spcAft>
                <a:spcPts val="400"/>
              </a:spcAft>
              <a:buClr>
                <a:srgbClr val="777777"/>
              </a:buClr>
              <a:buFont typeface="Arial" panose="020B0604020202020204" pitchFamily="34" charset="0"/>
              <a:buChar char="●"/>
            </a:pPr>
            <a:r>
              <a:rPr lang="el-GR" altLang="el-GR" kern="0" dirty="0">
                <a:solidFill>
                  <a:srgbClr val="000000"/>
                </a:solidFill>
              </a:rPr>
              <a:t>Παραγωγή προϊόντων και υπηρεσιών υψηλής </a:t>
            </a:r>
            <a:r>
              <a:rPr lang="el-GR" altLang="el-GR" kern="0" dirty="0" smtClean="0">
                <a:solidFill>
                  <a:srgbClr val="000000"/>
                </a:solidFill>
              </a:rPr>
              <a:t>ποιότητας.</a:t>
            </a:r>
            <a:endParaRPr lang="el-GR" altLang="el-GR" kern="0" dirty="0">
              <a:solidFill>
                <a:srgbClr val="000000"/>
              </a:solidFill>
            </a:endParaRPr>
          </a:p>
          <a:p>
            <a:pPr lvl="2" indent="-342900" eaLnBrk="0" fontAlgn="base" hangingPunct="0">
              <a:spcBef>
                <a:spcPts val="0"/>
              </a:spcBef>
              <a:spcAft>
                <a:spcPct val="0"/>
              </a:spcAft>
              <a:buClr>
                <a:srgbClr val="777777"/>
              </a:buClr>
              <a:buFont typeface="Arial" panose="020B0604020202020204" pitchFamily="34" charset="0"/>
              <a:buChar char="●"/>
            </a:pPr>
            <a:r>
              <a:rPr lang="el-GR" altLang="el-GR" kern="0" dirty="0">
                <a:solidFill>
                  <a:srgbClr val="000000"/>
                </a:solidFill>
              </a:rPr>
              <a:t>Ανταγωνιστικό </a:t>
            </a:r>
            <a:r>
              <a:rPr lang="el-GR" altLang="el-GR" kern="0" dirty="0" smtClean="0">
                <a:solidFill>
                  <a:srgbClr val="000000"/>
                </a:solidFill>
              </a:rPr>
              <a:t>κόστος.</a:t>
            </a:r>
            <a:endParaRPr lang="el-GR" altLang="el-GR"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27</a:t>
            </a:fld>
            <a:endParaRPr lang="el-GR" sz="1400" dirty="0">
              <a:solidFill>
                <a:schemeClr val="tx1"/>
              </a:solidFill>
            </a:endParaRPr>
          </a:p>
        </p:txBody>
      </p:sp>
    </p:spTree>
    <p:extLst>
      <p:ext uri="{BB962C8B-B14F-4D97-AF65-F5344CB8AC3E}">
        <p14:creationId xmlns:p14="http://schemas.microsoft.com/office/powerpoint/2010/main" val="4097158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Πλεονεκτήματα</a:t>
            </a:r>
            <a:endParaRPr lang="el-GR" dirty="0"/>
          </a:p>
        </p:txBody>
      </p:sp>
      <p:sp>
        <p:nvSpPr>
          <p:cNvPr id="3" name="Θέση περιεχομένου 1"/>
          <p:cNvSpPr>
            <a:spLocks noGrp="1"/>
          </p:cNvSpPr>
          <p:nvPr>
            <p:ph idx="1"/>
          </p:nvPr>
        </p:nvSpPr>
        <p:spPr/>
        <p:txBody>
          <a:bodyPr>
            <a:normAutofit/>
          </a:bodyPr>
          <a:lstStyle/>
          <a:p>
            <a:pPr>
              <a:spcBef>
                <a:spcPts val="0"/>
              </a:spcBef>
              <a:spcAft>
                <a:spcPts val="1800"/>
              </a:spcAft>
              <a:buClr>
                <a:srgbClr val="C00000"/>
              </a:buClr>
              <a:buFont typeface="Arial" panose="020B0604020202020204" pitchFamily="34" charset="0"/>
              <a:buChar char="●"/>
            </a:pPr>
            <a:r>
              <a:rPr lang="el-GR" sz="3000" dirty="0" smtClean="0"/>
              <a:t>Ανταγωνιστικά πλεονεκτήματα από την αποτελεσματική λειτουργία της παραγωγής:</a:t>
            </a:r>
          </a:p>
          <a:p>
            <a:pPr lvl="2" indent="-342000" eaLnBrk="0" fontAlgn="base" hangingPunct="0">
              <a:spcBef>
                <a:spcPts val="0"/>
              </a:spcBef>
              <a:spcAft>
                <a:spcPts val="600"/>
              </a:spcAft>
              <a:buClr>
                <a:srgbClr val="777777"/>
              </a:buClr>
              <a:buSzPct val="75000"/>
              <a:buFont typeface="Wingdings" pitchFamily="2" charset="2"/>
              <a:buChar char="l"/>
            </a:pPr>
            <a:r>
              <a:rPr lang="el-GR" altLang="el-GR" kern="0" dirty="0">
                <a:solidFill>
                  <a:srgbClr val="C00000"/>
                </a:solidFill>
              </a:rPr>
              <a:t>Μείωση κόστους παραγωγής</a:t>
            </a:r>
            <a:r>
              <a:rPr lang="en-GB" altLang="el-GR" kern="0" dirty="0">
                <a:solidFill>
                  <a:srgbClr val="C00000"/>
                </a:solidFill>
              </a:rPr>
              <a:t> </a:t>
            </a:r>
            <a:r>
              <a:rPr lang="el-GR" altLang="el-GR" kern="0" dirty="0"/>
              <a:t>προϊόντων / υπηρεσιών μέσω αποδοτικής </a:t>
            </a:r>
            <a:r>
              <a:rPr lang="el-GR" altLang="el-GR" kern="0" dirty="0" smtClean="0"/>
              <a:t>λειτουργίας.</a:t>
            </a:r>
            <a:endParaRPr lang="en-GB" altLang="el-GR" kern="0" dirty="0"/>
          </a:p>
          <a:p>
            <a:pPr lvl="2" indent="-342000" eaLnBrk="0" fontAlgn="base" hangingPunct="0">
              <a:spcBef>
                <a:spcPts val="0"/>
              </a:spcBef>
              <a:spcAft>
                <a:spcPts val="600"/>
              </a:spcAft>
              <a:buClr>
                <a:srgbClr val="777777"/>
              </a:buClr>
              <a:buSzPct val="75000"/>
              <a:buFont typeface="Wingdings" pitchFamily="2" charset="2"/>
              <a:buChar char="l"/>
            </a:pPr>
            <a:r>
              <a:rPr lang="el-GR" altLang="el-GR" kern="0" dirty="0">
                <a:solidFill>
                  <a:srgbClr val="C00000"/>
                </a:solidFill>
              </a:rPr>
              <a:t>Αύξηση κέρδους</a:t>
            </a:r>
            <a:r>
              <a:rPr lang="en-GB" altLang="el-GR" kern="0" dirty="0">
                <a:solidFill>
                  <a:srgbClr val="C00000"/>
                </a:solidFill>
              </a:rPr>
              <a:t> </a:t>
            </a:r>
            <a:r>
              <a:rPr lang="el-GR" altLang="el-GR" kern="0" dirty="0"/>
              <a:t>μέσω της αύξησης ικανοποίησης του πελάτη από την καλή ποιότητα και το καλό </a:t>
            </a:r>
            <a:r>
              <a:rPr lang="en-GB" altLang="el-GR" kern="0" dirty="0"/>
              <a:t>service</a:t>
            </a:r>
            <a:r>
              <a:rPr lang="el-GR" altLang="el-GR" kern="0" dirty="0"/>
              <a:t> που του </a:t>
            </a:r>
            <a:r>
              <a:rPr lang="el-GR" altLang="el-GR" kern="0" dirty="0" smtClean="0"/>
              <a:t>παρέχεται.</a:t>
            </a:r>
            <a:endParaRPr lang="en-GB" altLang="el-GR" kern="0" dirty="0"/>
          </a:p>
          <a:p>
            <a:pPr lvl="2" indent="-342000" eaLnBrk="0" fontAlgn="base" hangingPunct="0">
              <a:spcBef>
                <a:spcPts val="0"/>
              </a:spcBef>
              <a:spcAft>
                <a:spcPts val="600"/>
              </a:spcAft>
              <a:buClr>
                <a:srgbClr val="777777"/>
              </a:buClr>
              <a:buSzPct val="75000"/>
              <a:buFont typeface="Wingdings" pitchFamily="2" charset="2"/>
              <a:buChar char="l"/>
            </a:pPr>
            <a:r>
              <a:rPr lang="el-GR" altLang="el-GR" kern="0" dirty="0">
                <a:solidFill>
                  <a:srgbClr val="C00000"/>
                </a:solidFill>
              </a:rPr>
              <a:t>Μείωση του ποσού επένδυσης</a:t>
            </a:r>
            <a:r>
              <a:rPr lang="en-GB" altLang="el-GR" kern="0" dirty="0">
                <a:solidFill>
                  <a:srgbClr val="C00000"/>
                </a:solidFill>
              </a:rPr>
              <a:t> </a:t>
            </a:r>
            <a:r>
              <a:rPr lang="el-GR" altLang="el-GR" kern="0" dirty="0"/>
              <a:t>μέσω της αύξησης της </a:t>
            </a:r>
            <a:r>
              <a:rPr lang="el-GR" altLang="el-GR" kern="0" dirty="0" smtClean="0"/>
              <a:t>απόδοσης.</a:t>
            </a:r>
            <a:endParaRPr lang="en-GB" altLang="el-GR" kern="0" dirty="0"/>
          </a:p>
          <a:p>
            <a:pPr lvl="2" indent="-342000" eaLnBrk="0" fontAlgn="base" hangingPunct="0">
              <a:spcBef>
                <a:spcPts val="0"/>
              </a:spcBef>
              <a:spcAft>
                <a:spcPct val="0"/>
              </a:spcAft>
              <a:buClr>
                <a:srgbClr val="777777"/>
              </a:buClr>
              <a:buSzPct val="75000"/>
              <a:buFont typeface="Wingdings" pitchFamily="2" charset="2"/>
              <a:buChar char="l"/>
            </a:pPr>
            <a:r>
              <a:rPr lang="el-GR" altLang="el-GR" kern="0" dirty="0"/>
              <a:t>Παροχή θεμελίων για</a:t>
            </a:r>
            <a:r>
              <a:rPr lang="en-GB" altLang="el-GR" kern="0" dirty="0"/>
              <a:t> </a:t>
            </a:r>
            <a:r>
              <a:rPr lang="el-GR" altLang="el-GR" kern="0" dirty="0" smtClean="0">
                <a:solidFill>
                  <a:srgbClr val="C00000"/>
                </a:solidFill>
              </a:rPr>
              <a:t>καινοτομία</a:t>
            </a:r>
            <a:r>
              <a:rPr lang="el-GR" altLang="el-GR" kern="0" dirty="0" smtClean="0"/>
              <a:t>.</a:t>
            </a:r>
            <a:endParaRPr lang="en-GB" altLang="el-GR"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28</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657216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Κριτήρια αξιολόγησης συστημάτων παραγωγής</a:t>
            </a:r>
            <a:endParaRPr lang="el-GR" b="1" dirty="0"/>
          </a:p>
        </p:txBody>
      </p:sp>
      <p:sp>
        <p:nvSpPr>
          <p:cNvPr id="3" name="Θέση περιεχομένου 1"/>
          <p:cNvSpPr>
            <a:spLocks noGrp="1"/>
          </p:cNvSpPr>
          <p:nvPr>
            <p:ph idx="1"/>
          </p:nvPr>
        </p:nvSpPr>
        <p:spPr/>
        <p:txBody>
          <a:bodyPr>
            <a:normAutofit/>
          </a:bodyPr>
          <a:lstStyle/>
          <a:p>
            <a:pPr lvl="0" defTabSz="900113" eaLnBrk="0" fontAlgn="base" hangingPunct="0">
              <a:spcBef>
                <a:spcPts val="0"/>
              </a:spcBef>
              <a:buClr>
                <a:srgbClr val="C00000"/>
              </a:buClr>
              <a:buSzPct val="100000"/>
              <a:buFont typeface="Arial" panose="020B0604020202020204" pitchFamily="34" charset="0"/>
              <a:buChar char="●"/>
            </a:pPr>
            <a:endParaRPr lang="el-GR" altLang="el-GR" sz="1600" b="1" kern="0" dirty="0" smtClean="0">
              <a:solidFill>
                <a:srgbClr val="000000"/>
              </a:solidFill>
            </a:endParaRPr>
          </a:p>
          <a:p>
            <a:pPr lvl="0" defTabSz="900113" eaLnBrk="0" fontAlgn="base" hangingPunct="0">
              <a:spcBef>
                <a:spcPts val="0"/>
              </a:spcBef>
              <a:spcAft>
                <a:spcPts val="600"/>
              </a:spcAft>
              <a:buClr>
                <a:srgbClr val="C00000"/>
              </a:buClr>
              <a:buSzPct val="100000"/>
              <a:buFont typeface="Arial" panose="020B0604020202020204" pitchFamily="34" charset="0"/>
              <a:buChar char="●"/>
            </a:pPr>
            <a:r>
              <a:rPr lang="el-GR" altLang="el-GR" b="1" kern="0" dirty="0" smtClean="0">
                <a:solidFill>
                  <a:srgbClr val="000000"/>
                </a:solidFill>
              </a:rPr>
              <a:t>Κριτήρια Αποτελεσματικότητας</a:t>
            </a:r>
            <a:r>
              <a:rPr lang="el-GR" altLang="el-GR" kern="0" dirty="0" smtClean="0">
                <a:solidFill>
                  <a:srgbClr val="000000"/>
                </a:solidFill>
              </a:rPr>
              <a:t>:</a:t>
            </a:r>
            <a:endParaRPr lang="el-GR" altLang="el-GR" kern="0" dirty="0">
              <a:solidFill>
                <a:srgbClr val="000000"/>
              </a:solidFill>
            </a:endParaRPr>
          </a:p>
          <a:p>
            <a:pPr marL="800100" lvl="2" indent="0" defTabSz="900113" eaLnBrk="0" fontAlgn="base" hangingPunct="0">
              <a:spcBef>
                <a:spcPts val="0"/>
              </a:spcBef>
              <a:spcAft>
                <a:spcPts val="2400"/>
              </a:spcAft>
              <a:buClr>
                <a:srgbClr val="00CCCC"/>
              </a:buClr>
              <a:buNone/>
            </a:pPr>
            <a:r>
              <a:rPr lang="el-GR" altLang="el-GR" sz="2800" kern="0" dirty="0" smtClean="0">
                <a:solidFill>
                  <a:srgbClr val="000000"/>
                </a:solidFill>
              </a:rPr>
              <a:t>Δείκτες </a:t>
            </a:r>
            <a:r>
              <a:rPr lang="el-GR" altLang="el-GR" sz="2800" kern="0" dirty="0">
                <a:solidFill>
                  <a:srgbClr val="000000"/>
                </a:solidFill>
              </a:rPr>
              <a:t>ή κριτήρια για σύγκριση επιδόσεων κυρίως με </a:t>
            </a:r>
            <a:r>
              <a:rPr lang="el-GR" altLang="el-GR" sz="2800" kern="0" dirty="0" smtClean="0">
                <a:solidFill>
                  <a:srgbClr val="000000"/>
                </a:solidFill>
              </a:rPr>
              <a:t>ανταγωνιστές.</a:t>
            </a:r>
            <a:endParaRPr lang="el-GR" altLang="el-GR" sz="2800" kern="0" dirty="0">
              <a:solidFill>
                <a:srgbClr val="000000"/>
              </a:solidFill>
            </a:endParaRPr>
          </a:p>
          <a:p>
            <a:pPr lvl="0" defTabSz="900113" eaLnBrk="0" fontAlgn="base" hangingPunct="0">
              <a:spcBef>
                <a:spcPts val="0"/>
              </a:spcBef>
              <a:spcAft>
                <a:spcPts val="600"/>
              </a:spcAft>
              <a:buClr>
                <a:srgbClr val="C00000"/>
              </a:buClr>
              <a:buSzPct val="100000"/>
              <a:buFont typeface="Arial" panose="020B0604020202020204" pitchFamily="34" charset="0"/>
              <a:buChar char="●"/>
            </a:pPr>
            <a:r>
              <a:rPr lang="el-GR" altLang="el-GR" b="1" kern="0" dirty="0">
                <a:solidFill>
                  <a:srgbClr val="000000"/>
                </a:solidFill>
              </a:rPr>
              <a:t>Κριτήρια Εσωτερικής </a:t>
            </a:r>
            <a:r>
              <a:rPr lang="el-GR" altLang="el-GR" b="1" kern="0" dirty="0" smtClean="0">
                <a:solidFill>
                  <a:srgbClr val="000000"/>
                </a:solidFill>
              </a:rPr>
              <a:t>Απόδοσης</a:t>
            </a:r>
            <a:r>
              <a:rPr lang="el-GR" altLang="el-GR" kern="0" dirty="0" smtClean="0">
                <a:solidFill>
                  <a:srgbClr val="000000"/>
                </a:solidFill>
              </a:rPr>
              <a:t>:</a:t>
            </a:r>
            <a:endParaRPr lang="el-GR" altLang="el-GR" kern="0" dirty="0">
              <a:solidFill>
                <a:srgbClr val="000000"/>
              </a:solidFill>
            </a:endParaRPr>
          </a:p>
          <a:p>
            <a:pPr marL="800100" lvl="2" indent="0" defTabSz="900113" eaLnBrk="0" fontAlgn="base" hangingPunct="0">
              <a:spcBef>
                <a:spcPts val="0"/>
              </a:spcBef>
              <a:spcAft>
                <a:spcPct val="0"/>
              </a:spcAft>
              <a:buClr>
                <a:srgbClr val="FF4146"/>
              </a:buClr>
              <a:buSzPct val="75000"/>
              <a:buNone/>
            </a:pPr>
            <a:r>
              <a:rPr lang="el-GR" altLang="el-GR" sz="2800" kern="0" dirty="0" smtClean="0">
                <a:solidFill>
                  <a:srgbClr val="000000"/>
                </a:solidFill>
              </a:rPr>
              <a:t>Αξιολόγηση </a:t>
            </a:r>
            <a:r>
              <a:rPr lang="el-GR" altLang="el-GR" sz="2800" kern="0" dirty="0">
                <a:solidFill>
                  <a:srgbClr val="000000"/>
                </a:solidFill>
              </a:rPr>
              <a:t>της αξιοποίησης διαθέσιμων </a:t>
            </a:r>
            <a:r>
              <a:rPr lang="el-GR" altLang="el-GR" sz="2800" kern="0" dirty="0" smtClean="0">
                <a:solidFill>
                  <a:srgbClr val="000000"/>
                </a:solidFill>
              </a:rPr>
              <a:t>πόρων, </a:t>
            </a:r>
            <a:r>
              <a:rPr lang="el-GR" altLang="el-GR" sz="2800" kern="0" dirty="0">
                <a:solidFill>
                  <a:srgbClr val="000000"/>
                </a:solidFill>
              </a:rPr>
              <a:t>και εκτέλεσης εσωτερικών </a:t>
            </a:r>
            <a:r>
              <a:rPr lang="el-GR" altLang="el-GR" sz="2800" kern="0" dirty="0" smtClean="0">
                <a:solidFill>
                  <a:srgbClr val="000000"/>
                </a:solidFill>
              </a:rPr>
              <a:t>διαδικασιών, </a:t>
            </a:r>
            <a:r>
              <a:rPr lang="el-GR" altLang="el-GR" sz="2800" kern="0" dirty="0">
                <a:solidFill>
                  <a:srgbClr val="000000"/>
                </a:solidFill>
              </a:rPr>
              <a:t>για ενίσχυση των επιδόσεων με βάση τους δείκτες </a:t>
            </a:r>
            <a:r>
              <a:rPr lang="el-GR" altLang="el-GR" sz="2800" kern="0" dirty="0" smtClean="0">
                <a:solidFill>
                  <a:srgbClr val="000000"/>
                </a:solidFill>
              </a:rPr>
              <a:t>αποτελεσματικότητας</a:t>
            </a:r>
            <a:r>
              <a:rPr lang="el-GR" altLang="el-GR" sz="2800" dirty="0" smtClean="0"/>
              <a:t>.</a:t>
            </a:r>
            <a:endParaRPr lang="el-GR"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29</a:t>
            </a:fld>
            <a:endParaRPr lang="el-GR" sz="1400" dirty="0">
              <a:solidFill>
                <a:schemeClr val="tx1"/>
              </a:solidFill>
            </a:endParaRPr>
          </a:p>
        </p:txBody>
      </p:sp>
    </p:spTree>
    <p:extLst>
      <p:ext uri="{BB962C8B-B14F-4D97-AF65-F5344CB8AC3E}">
        <p14:creationId xmlns:p14="http://schemas.microsoft.com/office/powerpoint/2010/main" val="1459103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b="1" dirty="0" smtClean="0">
                <a:solidFill>
                  <a:srgbClr val="333333"/>
                </a:solidFill>
              </a:rPr>
              <a:t>Σκοποί ενότητας </a:t>
            </a:r>
          </a:p>
        </p:txBody>
      </p:sp>
      <p:sp>
        <p:nvSpPr>
          <p:cNvPr id="2" name="Θέση περιεχομένου 1"/>
          <p:cNvSpPr>
            <a:spLocks noGrp="1"/>
          </p:cNvSpPr>
          <p:nvPr>
            <p:ph idx="1"/>
            <p:custDataLst>
              <p:tags r:id="rId1"/>
            </p:custDataLst>
          </p:nvPr>
        </p:nvSpPr>
        <p:spPr/>
        <p:txBody>
          <a:bodyPr rtlCol="0">
            <a:normAutofit/>
          </a:bodyPr>
          <a:lstStyle/>
          <a:p>
            <a:pPr fontAlgn="auto">
              <a:spcAft>
                <a:spcPts val="0"/>
              </a:spcAft>
              <a:buFont typeface="Arial" panose="020B0604020202020204" pitchFamily="34" charset="0"/>
              <a:buChar char="•"/>
              <a:defRPr/>
            </a:pPr>
            <a:endParaRPr lang="el-GR" dirty="0" smtClean="0"/>
          </a:p>
          <a:p>
            <a:pPr>
              <a:spcBef>
                <a:spcPts val="0"/>
              </a:spcBef>
            </a:pPr>
            <a:r>
              <a:rPr lang="el-GR" sz="2600" dirty="0"/>
              <a:t>Να </a:t>
            </a:r>
            <a:r>
              <a:rPr lang="el-GR" sz="2600" dirty="0"/>
              <a:t>εισαγάγει τους </a:t>
            </a:r>
            <a:r>
              <a:rPr lang="el-GR" sz="2600" dirty="0"/>
              <a:t>αναγνώστες </a:t>
            </a:r>
            <a:r>
              <a:rPr lang="el-GR" sz="2600" dirty="0"/>
              <a:t>στην έννοια των παραγωγικών συστημάτων και υπογραμμίζει κάποια βασικά διακριτά χαρακτηριστικά των αγαθών και των υπηρεσιών που επηρεάζουν τα συστήματα παραγωγής τους. Επίσης, παρουσιάζει τα είδη των επιχειρηματικών αποφάσεων, τις σχέσεις των βασικών λειτουργιών μιας επιχείρησης, καθώς και τα κριτήρια και τους </a:t>
            </a:r>
            <a:r>
              <a:rPr lang="el-GR" sz="2600" dirty="0"/>
              <a:t>δείκτες αξιολόγησης </a:t>
            </a:r>
            <a:r>
              <a:rPr lang="el-GR" sz="2600" dirty="0"/>
              <a:t>των συστημάτων παραγωγής.</a:t>
            </a:r>
          </a:p>
          <a:p>
            <a:pPr marL="0" indent="0" fontAlgn="auto">
              <a:spcAft>
                <a:spcPts val="0"/>
              </a:spcAft>
              <a:buFont typeface="Arial" panose="020B0604020202020204" pitchFamily="34" charset="0"/>
              <a:buNone/>
              <a:defRPr/>
            </a:pPr>
            <a:endParaRPr lang="el-GR" dirty="0" smtClean="0"/>
          </a:p>
        </p:txBody>
      </p:sp>
      <p:sp>
        <p:nvSpPr>
          <p:cNvPr id="7" name="Θέση υποσέλιδου 1" descr="."/>
          <p:cNvSpPr>
            <a:spLocks noGrp="1"/>
          </p:cNvSpPr>
          <p:nvPr>
            <p:ph type="ftr" sz="quarter" idx="11"/>
          </p:nvPr>
        </p:nvSpPr>
        <p:spPr>
          <a:xfrm>
            <a:off x="3124200" y="6356350"/>
            <a:ext cx="2895600" cy="365125"/>
          </a:xfrm>
        </p:spPr>
        <p:txBody>
          <a:bodyPr/>
          <a:lstStyle/>
          <a:p>
            <a:r>
              <a:rPr lang="el-GR" sz="1400" dirty="0" smtClean="0">
                <a:solidFill>
                  <a:schemeClr val="tx1"/>
                </a:solidFill>
              </a:rPr>
              <a:t>Συστήματα Παραγωγής</a:t>
            </a:r>
            <a:endParaRPr lang="en-US" sz="1400" dirty="0">
              <a:solidFill>
                <a:schemeClr val="tx1"/>
              </a:solidFill>
            </a:endParaRPr>
          </a:p>
        </p:txBody>
      </p:sp>
      <p:sp>
        <p:nvSpPr>
          <p:cNvPr id="5125"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AF2AC6-652D-4AD1-A671-8B499591D49C}" type="slidenum">
              <a:rPr lang="el-GR" altLang="el-GR" sz="1400">
                <a:solidFill>
                  <a:srgbClr val="000000"/>
                </a:solidFill>
                <a:latin typeface="+mn-lt"/>
              </a:rPr>
              <a:pPr fontAlgn="base">
                <a:spcBef>
                  <a:spcPct val="0"/>
                </a:spcBef>
                <a:spcAft>
                  <a:spcPct val="0"/>
                </a:spcAft>
              </a:pPr>
              <a:t>3</a:t>
            </a:fld>
            <a:endParaRPr lang="el-GR" altLang="el-GR" sz="1400" dirty="0">
              <a:solidFill>
                <a:srgbClr val="000000"/>
              </a:solidFill>
              <a:latin typeface="+mn-lt"/>
            </a:endParaRPr>
          </a:p>
        </p:txBody>
      </p:sp>
    </p:spTree>
    <p:extLst>
      <p:ext uri="{BB962C8B-B14F-4D97-AF65-F5344CB8AC3E}">
        <p14:creationId xmlns:p14="http://schemas.microsoft.com/office/powerpoint/2010/main" val="706055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74638"/>
            <a:ext cx="8458200" cy="1143000"/>
          </a:xfrm>
        </p:spPr>
        <p:txBody>
          <a:bodyPr>
            <a:noAutofit/>
          </a:bodyPr>
          <a:lstStyle/>
          <a:p>
            <a:r>
              <a:rPr lang="el-GR" b="1" dirty="0" smtClean="0">
                <a:latin typeface="+mn-lt"/>
              </a:rPr>
              <a:t>Κριτήρια αποτελεσματικότητας </a:t>
            </a:r>
            <a:br>
              <a:rPr lang="el-GR" b="1" dirty="0" smtClean="0">
                <a:latin typeface="+mn-lt"/>
              </a:rPr>
            </a:br>
            <a:r>
              <a:rPr lang="el-GR" b="1" dirty="0" smtClean="0">
                <a:latin typeface="+mn-lt"/>
              </a:rPr>
              <a:t>(1 από 2)</a:t>
            </a:r>
            <a:endParaRPr lang="el-GR" dirty="0">
              <a:latin typeface="+mn-lt"/>
            </a:endParaRPr>
          </a:p>
        </p:txBody>
      </p:sp>
      <p:sp>
        <p:nvSpPr>
          <p:cNvPr id="3" name="Θέση περιεχομένου 1"/>
          <p:cNvSpPr>
            <a:spLocks noGrp="1"/>
          </p:cNvSpPr>
          <p:nvPr>
            <p:ph idx="1"/>
          </p:nvPr>
        </p:nvSpPr>
        <p:spPr>
          <a:xfrm>
            <a:off x="381000" y="1600200"/>
            <a:ext cx="8534400" cy="2971800"/>
          </a:xfrm>
        </p:spPr>
        <p:txBody>
          <a:bodyPr>
            <a:normAutofit/>
          </a:bodyPr>
          <a:lstStyle/>
          <a:p>
            <a:pPr marL="0" lvl="0" indent="0" defTabSz="900113" eaLnBrk="0" fontAlgn="base" hangingPunct="0">
              <a:spcBef>
                <a:spcPts val="0"/>
              </a:spcBef>
              <a:buClr>
                <a:srgbClr val="000000"/>
              </a:buClr>
              <a:buNone/>
            </a:pPr>
            <a:endParaRPr lang="el-GR" altLang="el-GR" sz="1200" b="1" kern="0" dirty="0" smtClean="0">
              <a:solidFill>
                <a:srgbClr val="00CC99"/>
              </a:solidFill>
            </a:endParaRPr>
          </a:p>
          <a:p>
            <a:pPr marL="0" lvl="0" indent="0" defTabSz="900113" eaLnBrk="0" fontAlgn="base" hangingPunct="0">
              <a:spcBef>
                <a:spcPts val="0"/>
              </a:spcBef>
              <a:spcAft>
                <a:spcPts val="600"/>
              </a:spcAft>
              <a:buClr>
                <a:srgbClr val="000000"/>
              </a:buClr>
              <a:buNone/>
            </a:pPr>
            <a:r>
              <a:rPr lang="el-GR" altLang="el-GR" sz="2400" b="1" kern="0" dirty="0" smtClean="0">
                <a:solidFill>
                  <a:srgbClr val="777777"/>
                </a:solidFill>
              </a:rPr>
              <a:t>1.  </a:t>
            </a:r>
            <a:r>
              <a:rPr lang="el-GR" altLang="el-GR" sz="2400" b="1" kern="0" dirty="0" smtClean="0">
                <a:solidFill>
                  <a:srgbClr val="000000"/>
                </a:solidFill>
              </a:rPr>
              <a:t>Ποιότητα </a:t>
            </a:r>
            <a:r>
              <a:rPr lang="el-GR" altLang="el-GR" sz="2400" b="1" kern="0" dirty="0">
                <a:solidFill>
                  <a:srgbClr val="000000"/>
                </a:solidFill>
              </a:rPr>
              <a:t>προϊόντων και </a:t>
            </a:r>
            <a:r>
              <a:rPr lang="el-GR" altLang="el-GR" sz="2400" b="1" kern="0" dirty="0" smtClean="0">
                <a:solidFill>
                  <a:srgbClr val="000000"/>
                </a:solidFill>
              </a:rPr>
              <a:t>υπηρεσιών</a:t>
            </a:r>
            <a:r>
              <a:rPr lang="el-GR" altLang="el-GR" sz="2400" kern="0" dirty="0" smtClean="0">
                <a:solidFill>
                  <a:srgbClr val="000000"/>
                </a:solidFill>
              </a:rPr>
              <a:t>.</a:t>
            </a:r>
            <a:endParaRPr lang="el-GR" altLang="el-GR" sz="2400" kern="0" dirty="0">
              <a:solidFill>
                <a:srgbClr val="000000"/>
              </a:solidFill>
            </a:endParaRPr>
          </a:p>
          <a:p>
            <a:pPr marL="400050" lvl="1" indent="0" defTabSz="900113" eaLnBrk="0" fontAlgn="base" hangingPunct="0">
              <a:spcBef>
                <a:spcPts val="0"/>
              </a:spcBef>
              <a:spcAft>
                <a:spcPts val="1800"/>
              </a:spcAft>
              <a:buClr>
                <a:srgbClr val="000000"/>
              </a:buClr>
              <a:buNone/>
            </a:pPr>
            <a:r>
              <a:rPr lang="el-GR" altLang="el-GR" sz="2000" kern="0" dirty="0" smtClean="0">
                <a:solidFill>
                  <a:srgbClr val="000000"/>
                </a:solidFill>
              </a:rPr>
              <a:t>Μέτρο </a:t>
            </a:r>
            <a:r>
              <a:rPr lang="el-GR" altLang="el-GR" sz="2000" kern="0" dirty="0">
                <a:solidFill>
                  <a:srgbClr val="000000"/>
                </a:solidFill>
              </a:rPr>
              <a:t>αξίας που προσφέρεται από την επιχείρηση στον </a:t>
            </a:r>
            <a:r>
              <a:rPr lang="el-GR" altLang="el-GR" sz="2000" kern="0" dirty="0" smtClean="0">
                <a:solidFill>
                  <a:srgbClr val="000000"/>
                </a:solidFill>
              </a:rPr>
              <a:t>πελάτη, </a:t>
            </a:r>
            <a:r>
              <a:rPr lang="el-GR" altLang="el-GR" sz="2000" kern="0" dirty="0">
                <a:solidFill>
                  <a:srgbClr val="000000"/>
                </a:solidFill>
              </a:rPr>
              <a:t>μέσω των προϊόντων και του τρόπου </a:t>
            </a:r>
            <a:r>
              <a:rPr lang="el-GR" altLang="el-GR" sz="2000" kern="0" dirty="0" smtClean="0">
                <a:solidFill>
                  <a:srgbClr val="000000"/>
                </a:solidFill>
              </a:rPr>
              <a:t>εξυπηρέτησης, </a:t>
            </a:r>
            <a:r>
              <a:rPr lang="el-GR" altLang="el-GR" sz="2000" kern="0" dirty="0">
                <a:solidFill>
                  <a:srgbClr val="000000"/>
                </a:solidFill>
              </a:rPr>
              <a:t>πριν και μετά την </a:t>
            </a:r>
            <a:r>
              <a:rPr lang="el-GR" altLang="el-GR" sz="2000" kern="0" dirty="0" smtClean="0">
                <a:solidFill>
                  <a:srgbClr val="000000"/>
                </a:solidFill>
              </a:rPr>
              <a:t>πώληση.</a:t>
            </a:r>
            <a:endParaRPr lang="el-GR" altLang="el-GR" sz="2000" kern="0" dirty="0">
              <a:solidFill>
                <a:srgbClr val="000000"/>
              </a:solidFill>
            </a:endParaRPr>
          </a:p>
          <a:p>
            <a:pPr marL="0" lvl="0" indent="0" defTabSz="900113" eaLnBrk="0" fontAlgn="base" hangingPunct="0">
              <a:spcBef>
                <a:spcPts val="0"/>
              </a:spcBef>
              <a:spcAft>
                <a:spcPts val="600"/>
              </a:spcAft>
              <a:buClr>
                <a:srgbClr val="000000"/>
              </a:buClr>
              <a:buNone/>
            </a:pPr>
            <a:r>
              <a:rPr lang="el-GR" altLang="el-GR" sz="2400" b="1" kern="0" dirty="0" smtClean="0">
                <a:solidFill>
                  <a:srgbClr val="777777"/>
                </a:solidFill>
              </a:rPr>
              <a:t>2.  </a:t>
            </a:r>
            <a:r>
              <a:rPr lang="el-GR" altLang="el-GR" sz="2400" b="1" kern="0" dirty="0" smtClean="0">
                <a:solidFill>
                  <a:srgbClr val="000000"/>
                </a:solidFill>
              </a:rPr>
              <a:t>Κόστος </a:t>
            </a:r>
            <a:r>
              <a:rPr lang="el-GR" altLang="el-GR" sz="2400" b="1" kern="0" dirty="0">
                <a:solidFill>
                  <a:srgbClr val="000000"/>
                </a:solidFill>
              </a:rPr>
              <a:t>παραγωγής ανά μονάδα </a:t>
            </a:r>
            <a:r>
              <a:rPr lang="el-GR" altLang="el-GR" sz="2400" b="1" kern="0" dirty="0" smtClean="0">
                <a:solidFill>
                  <a:srgbClr val="000000"/>
                </a:solidFill>
              </a:rPr>
              <a:t>προϊόντος.</a:t>
            </a:r>
            <a:endParaRPr lang="el-GR" altLang="el-GR" sz="2400" b="1" kern="0" dirty="0">
              <a:solidFill>
                <a:srgbClr val="000000"/>
              </a:solidFill>
            </a:endParaRPr>
          </a:p>
          <a:p>
            <a:pPr marL="400050" lvl="1" indent="0" defTabSz="900113" eaLnBrk="0" fontAlgn="base" hangingPunct="0">
              <a:spcBef>
                <a:spcPts val="0"/>
              </a:spcBef>
              <a:spcAft>
                <a:spcPts val="4500"/>
              </a:spcAft>
              <a:buClr>
                <a:srgbClr val="000000"/>
              </a:buClr>
              <a:buNone/>
            </a:pPr>
            <a:r>
              <a:rPr lang="el-GR" altLang="el-GR" sz="2000" kern="0" dirty="0" smtClean="0">
                <a:solidFill>
                  <a:srgbClr val="000000"/>
                </a:solidFill>
              </a:rPr>
              <a:t>Παραγωγικότητα </a:t>
            </a:r>
            <a:r>
              <a:rPr lang="el-GR" altLang="el-GR" sz="2000" kern="0" dirty="0">
                <a:solidFill>
                  <a:srgbClr val="000000"/>
                </a:solidFill>
              </a:rPr>
              <a:t>συντελεστών παραγωγής (εργασία, υλικά, </a:t>
            </a:r>
            <a:r>
              <a:rPr lang="el-GR" altLang="el-GR" sz="2000" kern="0" dirty="0" smtClean="0">
                <a:solidFill>
                  <a:srgbClr val="000000"/>
                </a:solidFill>
              </a:rPr>
              <a:t>κεφάλαιο, </a:t>
            </a:r>
            <a:r>
              <a:rPr lang="el-GR" altLang="el-GR" sz="2000" kern="0" dirty="0">
                <a:solidFill>
                  <a:srgbClr val="000000"/>
                </a:solidFill>
              </a:rPr>
              <a:t>και ενέργεια</a:t>
            </a:r>
            <a:r>
              <a:rPr lang="el-GR" altLang="el-GR" sz="2000" kern="0" dirty="0" smtClean="0">
                <a:solidFill>
                  <a:srgbClr val="000000"/>
                </a:solidFill>
              </a:rPr>
              <a:t>).</a:t>
            </a:r>
          </a:p>
        </p:txBody>
      </p:sp>
      <p:pic>
        <p:nvPicPr>
          <p:cNvPr id="16" name="Θέση περιεχομένου 2" descr="Εικόνα της σχέσης: Παραγωγικότητα = εκροές, μονάδες παραγωγής, προς, τις εισροές που χρησιμοποιηθήκαν."/>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 y="4879848"/>
            <a:ext cx="7626096" cy="1139952"/>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30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830733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74638"/>
            <a:ext cx="8458200" cy="1143000"/>
          </a:xfrm>
        </p:spPr>
        <p:txBody>
          <a:bodyPr>
            <a:noAutofit/>
          </a:bodyPr>
          <a:lstStyle/>
          <a:p>
            <a:r>
              <a:rPr lang="el-GR" b="1" dirty="0">
                <a:solidFill>
                  <a:prstClr val="black"/>
                </a:solidFill>
              </a:rPr>
              <a:t>Κριτήρια αποτελεσματικότητας </a:t>
            </a:r>
            <a:br>
              <a:rPr lang="el-GR" b="1" dirty="0">
                <a:solidFill>
                  <a:prstClr val="black"/>
                </a:solidFill>
              </a:rPr>
            </a:br>
            <a:r>
              <a:rPr lang="el-GR" b="1" dirty="0" smtClean="0">
                <a:solidFill>
                  <a:prstClr val="black"/>
                </a:solidFill>
              </a:rPr>
              <a:t>(2 </a:t>
            </a:r>
            <a:r>
              <a:rPr lang="el-GR" b="1" dirty="0">
                <a:solidFill>
                  <a:prstClr val="black"/>
                </a:solidFill>
              </a:rPr>
              <a:t>από 2)</a:t>
            </a:r>
            <a:endParaRPr lang="el-GR" dirty="0"/>
          </a:p>
        </p:txBody>
      </p:sp>
      <p:sp>
        <p:nvSpPr>
          <p:cNvPr id="3" name="Θέση περιεχομένου 1"/>
          <p:cNvSpPr>
            <a:spLocks noGrp="1"/>
          </p:cNvSpPr>
          <p:nvPr>
            <p:ph idx="1"/>
          </p:nvPr>
        </p:nvSpPr>
        <p:spPr/>
        <p:txBody>
          <a:bodyPr/>
          <a:lstStyle/>
          <a:p>
            <a:pPr marL="0" lvl="0" indent="0" defTabSz="900113" eaLnBrk="0" fontAlgn="base" hangingPunct="0">
              <a:spcBef>
                <a:spcPts val="0"/>
              </a:spcBef>
              <a:buClr>
                <a:srgbClr val="000000"/>
              </a:buClr>
              <a:buNone/>
            </a:pPr>
            <a:endParaRPr lang="el-GR" altLang="el-GR" b="1" kern="0" dirty="0" smtClean="0">
              <a:solidFill>
                <a:srgbClr val="00CC99"/>
              </a:solidFill>
            </a:endParaRPr>
          </a:p>
          <a:p>
            <a:pPr marL="0" lvl="0" indent="0" defTabSz="900113" eaLnBrk="0" fontAlgn="base" hangingPunct="0">
              <a:spcBef>
                <a:spcPts val="0"/>
              </a:spcBef>
              <a:buClr>
                <a:srgbClr val="000000"/>
              </a:buClr>
              <a:buNone/>
            </a:pPr>
            <a:r>
              <a:rPr lang="el-GR" altLang="el-GR" sz="2400" b="1" kern="0" dirty="0" smtClean="0">
                <a:solidFill>
                  <a:srgbClr val="777777"/>
                </a:solidFill>
              </a:rPr>
              <a:t>3.  </a:t>
            </a:r>
            <a:r>
              <a:rPr lang="el-GR" altLang="el-GR" sz="2400" b="1" kern="0" dirty="0" smtClean="0">
                <a:solidFill>
                  <a:srgbClr val="000000"/>
                </a:solidFill>
              </a:rPr>
              <a:t>Χρόνος </a:t>
            </a:r>
            <a:r>
              <a:rPr lang="el-GR" altLang="el-GR" sz="2400" b="1" kern="0" dirty="0">
                <a:solidFill>
                  <a:srgbClr val="000000"/>
                </a:solidFill>
              </a:rPr>
              <a:t>διεκπεραίωσης και παράδοσης </a:t>
            </a:r>
            <a:endParaRPr lang="el-GR" altLang="el-GR" sz="2400" b="1" kern="0" dirty="0" smtClean="0">
              <a:solidFill>
                <a:srgbClr val="000000"/>
              </a:solidFill>
            </a:endParaRPr>
          </a:p>
          <a:p>
            <a:pPr marL="400050" lvl="1" indent="0" defTabSz="900113" eaLnBrk="0" fontAlgn="base" hangingPunct="0">
              <a:spcBef>
                <a:spcPts val="0"/>
              </a:spcBef>
              <a:spcAft>
                <a:spcPts val="600"/>
              </a:spcAft>
              <a:buClr>
                <a:srgbClr val="000000"/>
              </a:buClr>
              <a:buNone/>
            </a:pPr>
            <a:r>
              <a:rPr lang="el-GR" altLang="el-GR" sz="2400" b="1" kern="0" dirty="0" smtClean="0">
                <a:solidFill>
                  <a:srgbClr val="000000"/>
                </a:solidFill>
              </a:rPr>
              <a:t>παραγγελιών</a:t>
            </a:r>
            <a:r>
              <a:rPr lang="el-GR" altLang="el-GR" sz="2400" b="1" kern="0" dirty="0">
                <a:solidFill>
                  <a:srgbClr val="000000"/>
                </a:solidFill>
              </a:rPr>
              <a:t>.</a:t>
            </a:r>
          </a:p>
          <a:p>
            <a:pPr marL="400050" lvl="1" indent="0" defTabSz="900113" eaLnBrk="0" fontAlgn="base" hangingPunct="0">
              <a:spcBef>
                <a:spcPts val="0"/>
              </a:spcBef>
              <a:spcAft>
                <a:spcPts val="1800"/>
              </a:spcAft>
              <a:buClr>
                <a:srgbClr val="000000"/>
              </a:buClr>
              <a:buNone/>
            </a:pPr>
            <a:r>
              <a:rPr lang="el-GR" altLang="el-GR" sz="2000" kern="0" dirty="0">
                <a:solidFill>
                  <a:srgbClr val="000000"/>
                </a:solidFill>
              </a:rPr>
              <a:t>Μέτρο ταχύτητας ανταπόκρισης του συστήματος παραγωγής, στην ικανοποίηση των αναγκών των πελατών.</a:t>
            </a:r>
          </a:p>
          <a:p>
            <a:pPr marL="0" lvl="0" indent="0" defTabSz="900113" eaLnBrk="0" fontAlgn="base" hangingPunct="0">
              <a:spcBef>
                <a:spcPts val="0"/>
              </a:spcBef>
              <a:spcAft>
                <a:spcPts val="600"/>
              </a:spcAft>
              <a:buClr>
                <a:srgbClr val="000000"/>
              </a:buClr>
              <a:buNone/>
            </a:pPr>
            <a:r>
              <a:rPr lang="el-GR" altLang="el-GR" sz="2400" b="1" kern="0" dirty="0">
                <a:solidFill>
                  <a:srgbClr val="777777"/>
                </a:solidFill>
              </a:rPr>
              <a:t>4.  </a:t>
            </a:r>
            <a:r>
              <a:rPr lang="el-GR" altLang="el-GR" sz="2400" b="1" kern="0" dirty="0">
                <a:solidFill>
                  <a:srgbClr val="000000"/>
                </a:solidFill>
              </a:rPr>
              <a:t>Ευελιξία συστήματος παραγωγής.</a:t>
            </a:r>
          </a:p>
          <a:p>
            <a:pPr marL="400050" lvl="1" indent="0" defTabSz="900113" eaLnBrk="0" fontAlgn="base" hangingPunct="0">
              <a:spcBef>
                <a:spcPts val="0"/>
              </a:spcBef>
              <a:spcAft>
                <a:spcPct val="0"/>
              </a:spcAft>
              <a:buClr>
                <a:srgbClr val="000000"/>
              </a:buClr>
              <a:buNone/>
            </a:pPr>
            <a:r>
              <a:rPr lang="el-GR" altLang="el-GR" sz="2000" kern="0" dirty="0">
                <a:solidFill>
                  <a:srgbClr val="000000"/>
                </a:solidFill>
              </a:rPr>
              <a:t>Μέτρο βαθμού προσαρμοστικότητάς του, στις μεταβαλλόμενες συνθήκες της αγοράς και της τεχνολογίας</a:t>
            </a:r>
            <a:r>
              <a:rPr lang="el-GR" altLang="el-GR" sz="2000" dirty="0"/>
              <a:t>.</a:t>
            </a:r>
            <a:endParaRPr lang="el-GR" altLang="el-GR" sz="2000"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31</a:t>
            </a:fld>
            <a:endParaRPr lang="el-GR" sz="1400" dirty="0">
              <a:solidFill>
                <a:schemeClr val="tx1"/>
              </a:solidFill>
            </a:endParaRPr>
          </a:p>
        </p:txBody>
      </p:sp>
    </p:spTree>
    <p:extLst>
      <p:ext uri="{BB962C8B-B14F-4D97-AF65-F5344CB8AC3E}">
        <p14:creationId xmlns:p14="http://schemas.microsoft.com/office/powerpoint/2010/main" val="1887524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Κριτήρια εσωτερικής απόδοσης</a:t>
            </a:r>
            <a:endParaRPr lang="el-GR" b="1" dirty="0"/>
          </a:p>
        </p:txBody>
      </p:sp>
      <p:sp>
        <p:nvSpPr>
          <p:cNvPr id="3" name="Θέση περιεχομένου 1" descr="."/>
          <p:cNvSpPr>
            <a:spLocks noGrp="1"/>
          </p:cNvSpPr>
          <p:nvPr>
            <p:ph idx="1"/>
          </p:nvPr>
        </p:nvSpPr>
        <p:spPr>
          <a:xfrm>
            <a:off x="457200" y="1600200"/>
            <a:ext cx="8229600" cy="4724400"/>
          </a:xfrm>
        </p:spPr>
        <p:txBody>
          <a:bodyPr>
            <a:normAutofit/>
          </a:bodyPr>
          <a:lstStyle/>
          <a:p>
            <a:pPr marL="0" lvl="0" indent="0" defTabSz="900113" eaLnBrk="0" fontAlgn="base" hangingPunct="0">
              <a:spcBef>
                <a:spcPts val="0"/>
              </a:spcBef>
              <a:spcAft>
                <a:spcPct val="0"/>
              </a:spcAft>
              <a:buClr>
                <a:srgbClr val="000000"/>
              </a:buClr>
              <a:buNone/>
            </a:pPr>
            <a:endParaRPr lang="el-GR" altLang="el-GR" sz="1200" b="1" kern="0" dirty="0" smtClean="0">
              <a:solidFill>
                <a:srgbClr val="000000"/>
              </a:solidFill>
            </a:endParaRPr>
          </a:p>
          <a:p>
            <a:pPr marL="0" lvl="0" indent="0" defTabSz="900113" eaLnBrk="0" fontAlgn="base" hangingPunct="0">
              <a:spcBef>
                <a:spcPts val="0"/>
              </a:spcBef>
              <a:spcAft>
                <a:spcPct val="0"/>
              </a:spcAft>
              <a:buClr>
                <a:srgbClr val="000000"/>
              </a:buClr>
              <a:buNone/>
            </a:pPr>
            <a:r>
              <a:rPr lang="el-GR" altLang="el-GR" sz="2400" b="1" kern="0" dirty="0" smtClean="0">
                <a:solidFill>
                  <a:srgbClr val="777777"/>
                </a:solidFill>
              </a:rPr>
              <a:t>1.  </a:t>
            </a:r>
            <a:r>
              <a:rPr lang="el-GR" altLang="el-GR" sz="2400" b="1" kern="0" dirty="0" smtClean="0">
                <a:solidFill>
                  <a:srgbClr val="000000"/>
                </a:solidFill>
              </a:rPr>
              <a:t>Δείκτες </a:t>
            </a:r>
            <a:r>
              <a:rPr lang="el-GR" altLang="el-GR" sz="2400" b="1" kern="0" dirty="0">
                <a:solidFill>
                  <a:srgbClr val="000000"/>
                </a:solidFill>
              </a:rPr>
              <a:t>παραγωγικότητας</a:t>
            </a:r>
            <a:r>
              <a:rPr lang="el-GR" altLang="el-GR" sz="2400" kern="0" dirty="0">
                <a:solidFill>
                  <a:srgbClr val="000000"/>
                </a:solidFill>
              </a:rPr>
              <a:t> των υλικών, της </a:t>
            </a:r>
            <a:endParaRPr lang="el-GR" altLang="el-GR" sz="2400" kern="0" dirty="0" smtClean="0">
              <a:solidFill>
                <a:srgbClr val="000000"/>
              </a:solidFill>
            </a:endParaRPr>
          </a:p>
          <a:p>
            <a:pPr marL="400050" lvl="1" indent="0" defTabSz="900113" eaLnBrk="0" fontAlgn="base" hangingPunct="0">
              <a:spcBef>
                <a:spcPts val="0"/>
              </a:spcBef>
              <a:spcAft>
                <a:spcPts val="600"/>
              </a:spcAft>
              <a:buClr>
                <a:srgbClr val="000000"/>
              </a:buClr>
              <a:buNone/>
            </a:pPr>
            <a:r>
              <a:rPr lang="el-GR" altLang="el-GR" sz="2400" kern="0" dirty="0" smtClean="0">
                <a:solidFill>
                  <a:srgbClr val="000000"/>
                </a:solidFill>
              </a:rPr>
              <a:t>εργασίας</a:t>
            </a:r>
            <a:r>
              <a:rPr lang="el-GR" altLang="el-GR" sz="2400" kern="0" dirty="0">
                <a:solidFill>
                  <a:srgbClr val="000000"/>
                </a:solidFill>
              </a:rPr>
              <a:t>, </a:t>
            </a:r>
            <a:r>
              <a:rPr lang="el-GR" altLang="el-GR" sz="2400" kern="0" dirty="0" smtClean="0">
                <a:solidFill>
                  <a:srgbClr val="000000"/>
                </a:solidFill>
              </a:rPr>
              <a:t>των </a:t>
            </a:r>
            <a:r>
              <a:rPr lang="el-GR" altLang="el-GR" sz="2400" kern="0" dirty="0" err="1">
                <a:solidFill>
                  <a:srgbClr val="000000"/>
                </a:solidFill>
              </a:rPr>
              <a:t>επενδεδυμένων</a:t>
            </a:r>
            <a:r>
              <a:rPr lang="el-GR" altLang="el-GR" sz="2400" kern="0" dirty="0">
                <a:solidFill>
                  <a:srgbClr val="000000"/>
                </a:solidFill>
              </a:rPr>
              <a:t> </a:t>
            </a:r>
            <a:r>
              <a:rPr lang="el-GR" altLang="el-GR" sz="2400" kern="0" dirty="0" smtClean="0">
                <a:solidFill>
                  <a:srgbClr val="000000"/>
                </a:solidFill>
              </a:rPr>
              <a:t>κεφαλαίων, </a:t>
            </a:r>
            <a:r>
              <a:rPr lang="el-GR" altLang="el-GR" sz="2400" kern="0" dirty="0">
                <a:solidFill>
                  <a:srgbClr val="000000"/>
                </a:solidFill>
              </a:rPr>
              <a:t>και της ενέργειας για την κάθε </a:t>
            </a:r>
            <a:r>
              <a:rPr lang="el-GR" altLang="el-GR" sz="2400" kern="0" dirty="0" smtClean="0">
                <a:solidFill>
                  <a:srgbClr val="000000"/>
                </a:solidFill>
              </a:rPr>
              <a:t>διαδικασία.</a:t>
            </a:r>
            <a:endParaRPr lang="el-GR" altLang="el-GR" sz="2400" kern="0" dirty="0">
              <a:solidFill>
                <a:srgbClr val="000000"/>
              </a:solidFill>
            </a:endParaRPr>
          </a:p>
          <a:p>
            <a:pPr marL="1142100" lvl="2" indent="-342000" defTabSz="900113" eaLnBrk="0" fontAlgn="base" hangingPunct="0">
              <a:spcBef>
                <a:spcPts val="0"/>
              </a:spcBef>
              <a:spcAft>
                <a:spcPts val="1800"/>
              </a:spcAft>
              <a:buClr>
                <a:srgbClr val="000000"/>
              </a:buClr>
              <a:buNone/>
            </a:pPr>
            <a:r>
              <a:rPr lang="el-GR" altLang="el-GR" sz="1600" kern="0" dirty="0">
                <a:solidFill>
                  <a:srgbClr val="000000"/>
                </a:solidFill>
              </a:rPr>
              <a:t>	</a:t>
            </a:r>
            <a:r>
              <a:rPr lang="el-GR" altLang="el-GR" sz="2000" kern="0" dirty="0">
                <a:solidFill>
                  <a:srgbClr val="000000"/>
                </a:solidFill>
              </a:rPr>
              <a:t>π.χ. αριθμός μονάδων που επεξεργάζεται μια θέση ή ένα τμήμα παραγωγής ανά ώρα ή </a:t>
            </a:r>
            <a:r>
              <a:rPr lang="el-GR" altLang="el-GR" sz="2000" kern="0" dirty="0" smtClean="0">
                <a:solidFill>
                  <a:srgbClr val="000000"/>
                </a:solidFill>
              </a:rPr>
              <a:t>βάρδια.</a:t>
            </a:r>
            <a:endParaRPr lang="el-GR" altLang="el-GR" sz="2000" kern="0" dirty="0">
              <a:solidFill>
                <a:srgbClr val="000000"/>
              </a:solidFill>
            </a:endParaRPr>
          </a:p>
          <a:p>
            <a:pPr marL="0" lvl="0" indent="0" defTabSz="900113" eaLnBrk="0" fontAlgn="base" hangingPunct="0">
              <a:spcBef>
                <a:spcPts val="0"/>
              </a:spcBef>
              <a:spcAft>
                <a:spcPts val="600"/>
              </a:spcAft>
              <a:buClr>
                <a:srgbClr val="000000"/>
              </a:buClr>
              <a:buNone/>
            </a:pPr>
            <a:r>
              <a:rPr lang="el-GR" altLang="el-GR" sz="2400" b="1" kern="0" dirty="0" smtClean="0">
                <a:solidFill>
                  <a:srgbClr val="777777"/>
                </a:solidFill>
              </a:rPr>
              <a:t>2.  </a:t>
            </a:r>
            <a:r>
              <a:rPr lang="el-GR" altLang="el-GR" sz="2400" b="1" kern="0" dirty="0" smtClean="0">
                <a:solidFill>
                  <a:srgbClr val="000000"/>
                </a:solidFill>
              </a:rPr>
              <a:t>Οικονομικοί δείκτες</a:t>
            </a:r>
            <a:r>
              <a:rPr lang="el-GR" altLang="el-GR" sz="2400" kern="0" dirty="0" smtClean="0">
                <a:solidFill>
                  <a:srgbClr val="000000"/>
                </a:solidFill>
              </a:rPr>
              <a:t>.</a:t>
            </a:r>
            <a:endParaRPr lang="el-GR" altLang="el-GR" sz="2400" b="1" kern="0" dirty="0" smtClean="0">
              <a:solidFill>
                <a:srgbClr val="000000"/>
              </a:solidFill>
            </a:endParaRPr>
          </a:p>
          <a:p>
            <a:pPr marL="1599300" lvl="3" indent="-342000" defTabSz="900113" eaLnBrk="0" fontAlgn="base" hangingPunct="0">
              <a:spcBef>
                <a:spcPts val="0"/>
              </a:spcBef>
              <a:spcAft>
                <a:spcPts val="1800"/>
              </a:spcAft>
              <a:buClr>
                <a:srgbClr val="000000"/>
              </a:buClr>
              <a:buNone/>
            </a:pPr>
            <a:r>
              <a:rPr lang="el-GR" altLang="el-GR" kern="0" dirty="0" smtClean="0">
                <a:solidFill>
                  <a:srgbClr val="000000"/>
                </a:solidFill>
              </a:rPr>
              <a:t>π.χ. κόστος υλικών ή ενέργειας ανά μονάδα προϊόντος.</a:t>
            </a:r>
          </a:p>
          <a:p>
            <a:pPr marL="0" lvl="0" indent="0" defTabSz="900113" eaLnBrk="0" fontAlgn="base" hangingPunct="0">
              <a:spcBef>
                <a:spcPts val="0"/>
              </a:spcBef>
              <a:spcAft>
                <a:spcPts val="600"/>
              </a:spcAft>
              <a:buClr>
                <a:srgbClr val="000000"/>
              </a:buClr>
              <a:buNone/>
            </a:pPr>
            <a:r>
              <a:rPr lang="el-GR" altLang="el-GR" sz="2400" b="1" kern="0" dirty="0" smtClean="0">
                <a:solidFill>
                  <a:srgbClr val="777777"/>
                </a:solidFill>
              </a:rPr>
              <a:t>3.  </a:t>
            </a:r>
            <a:r>
              <a:rPr lang="el-GR" altLang="el-GR" sz="2400" b="1" kern="0" dirty="0" smtClean="0">
                <a:solidFill>
                  <a:srgbClr val="000000"/>
                </a:solidFill>
              </a:rPr>
              <a:t>Δείκτες </a:t>
            </a:r>
            <a:r>
              <a:rPr lang="el-GR" altLang="el-GR" sz="2400" b="1" kern="0" dirty="0">
                <a:solidFill>
                  <a:srgbClr val="000000"/>
                </a:solidFill>
              </a:rPr>
              <a:t>προσδιορισμού της </a:t>
            </a:r>
            <a:r>
              <a:rPr lang="el-GR" altLang="el-GR" sz="2400" b="1" kern="0" dirty="0" smtClean="0">
                <a:solidFill>
                  <a:srgbClr val="000000"/>
                </a:solidFill>
              </a:rPr>
              <a:t>ποιότητας</a:t>
            </a:r>
            <a:r>
              <a:rPr lang="el-GR" altLang="el-GR" sz="2400" kern="0" dirty="0" smtClean="0">
                <a:solidFill>
                  <a:srgbClr val="000000"/>
                </a:solidFill>
              </a:rPr>
              <a:t>.</a:t>
            </a:r>
            <a:endParaRPr lang="el-GR" altLang="el-GR" sz="2400" b="1" kern="0" dirty="0">
              <a:solidFill>
                <a:srgbClr val="000000"/>
              </a:solidFill>
            </a:endParaRPr>
          </a:p>
          <a:p>
            <a:pPr marL="1599300" lvl="3" indent="-342000" defTabSz="900113" eaLnBrk="0" fontAlgn="base" hangingPunct="0">
              <a:spcBef>
                <a:spcPts val="0"/>
              </a:spcBef>
              <a:spcAft>
                <a:spcPct val="0"/>
              </a:spcAft>
              <a:buClr>
                <a:srgbClr val="000000"/>
              </a:buClr>
              <a:buNone/>
            </a:pPr>
            <a:r>
              <a:rPr lang="el-GR" altLang="el-GR" kern="0" dirty="0" smtClean="0">
                <a:solidFill>
                  <a:srgbClr val="000000"/>
                </a:solidFill>
              </a:rPr>
              <a:t>π.χ</a:t>
            </a:r>
            <a:r>
              <a:rPr lang="el-GR" altLang="el-GR" kern="0" dirty="0">
                <a:solidFill>
                  <a:srgbClr val="000000"/>
                </a:solidFill>
              </a:rPr>
              <a:t>. ποσοστό ελαττωματικών μονάδων μιας </a:t>
            </a:r>
            <a:r>
              <a:rPr lang="el-GR" altLang="el-GR" kern="0" dirty="0" smtClean="0">
                <a:solidFill>
                  <a:srgbClr val="000000"/>
                </a:solidFill>
              </a:rPr>
              <a:t>διαδικασίας</a:t>
            </a:r>
            <a:r>
              <a:rPr lang="el-GR" altLang="el-GR" kern="0" dirty="0">
                <a:solidFill>
                  <a:srgbClr val="000000"/>
                </a:solidFill>
              </a:rPr>
              <a:t>, </a:t>
            </a:r>
            <a:endParaRPr lang="el-GR" altLang="el-GR" kern="0" dirty="0" smtClean="0">
              <a:solidFill>
                <a:srgbClr val="000000"/>
              </a:solidFill>
            </a:endParaRPr>
          </a:p>
          <a:p>
            <a:pPr marL="1599300" lvl="3" indent="-342000" defTabSz="900113" eaLnBrk="0" fontAlgn="base" hangingPunct="0">
              <a:spcBef>
                <a:spcPts val="0"/>
              </a:spcBef>
              <a:spcAft>
                <a:spcPct val="0"/>
              </a:spcAft>
              <a:buClr>
                <a:srgbClr val="000000"/>
              </a:buClr>
              <a:buNone/>
            </a:pPr>
            <a:r>
              <a:rPr lang="el-GR" altLang="el-GR" kern="0" dirty="0" smtClean="0">
                <a:solidFill>
                  <a:srgbClr val="000000"/>
                </a:solidFill>
              </a:rPr>
              <a:t>βαθμός εκμετάλλευσης μηχανήματος</a:t>
            </a:r>
            <a:r>
              <a:rPr lang="el-GR" altLang="el-GR" kern="0" dirty="0">
                <a:solidFill>
                  <a:srgbClr val="000000"/>
                </a:solidFill>
              </a:rPr>
              <a:t>, </a:t>
            </a:r>
            <a:r>
              <a:rPr lang="el-GR" altLang="el-GR" kern="0" dirty="0" smtClean="0">
                <a:solidFill>
                  <a:srgbClr val="000000"/>
                </a:solidFill>
              </a:rPr>
              <a:t>και άλλα.</a:t>
            </a:r>
            <a:endParaRPr lang="el-GR"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296C6D03-F0E9-40D8-A6B6-34EB4CFBDDC8}" type="slidenum">
              <a:rPr lang="el-GR" sz="1400" smtClean="0">
                <a:solidFill>
                  <a:schemeClr val="tx1"/>
                </a:solidFill>
              </a:rPr>
              <a:t>32</a:t>
            </a:fld>
            <a:endParaRPr lang="el-GR" sz="1400" dirty="0">
              <a:solidFill>
                <a:schemeClr val="tx1"/>
              </a:solidFill>
            </a:endParaRPr>
          </a:p>
        </p:txBody>
      </p:sp>
    </p:spTree>
    <p:extLst>
      <p:ext uri="{BB962C8B-B14F-4D97-AF65-F5344CB8AC3E}">
        <p14:creationId xmlns:p14="http://schemas.microsoft.com/office/powerpoint/2010/main" val="3874635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a:r>
              <a:rPr lang="el-GR" altLang="ja-JP" b="1" kern="0" dirty="0" smtClean="0">
                <a:solidFill>
                  <a:srgbClr val="000000"/>
                </a:solidFill>
              </a:rPr>
              <a:t>Παράδειγμα: </a:t>
            </a:r>
            <a:r>
              <a:rPr lang="el-GR" b="1" dirty="0" smtClean="0"/>
              <a:t>Υπολογισμός παραγωγικότητας</a:t>
            </a:r>
            <a:endParaRPr lang="el-GR" b="1" dirty="0"/>
          </a:p>
        </p:txBody>
      </p:sp>
      <p:sp>
        <p:nvSpPr>
          <p:cNvPr id="3" name="Θέση περιεχομένου 1"/>
          <p:cNvSpPr>
            <a:spLocks noGrp="1"/>
          </p:cNvSpPr>
          <p:nvPr>
            <p:ph idx="1"/>
          </p:nvPr>
        </p:nvSpPr>
        <p:spPr>
          <a:xfrm>
            <a:off x="381000" y="1600200"/>
            <a:ext cx="8458200" cy="4648200"/>
          </a:xfrm>
        </p:spPr>
        <p:txBody>
          <a:bodyPr>
            <a:noAutofit/>
          </a:bodyPr>
          <a:lstStyle/>
          <a:p>
            <a:pPr marL="3175" lvl="0" indent="11113" eaLnBrk="0" fontAlgn="base" hangingPunct="0">
              <a:spcBef>
                <a:spcPts val="0"/>
              </a:spcBef>
              <a:spcAft>
                <a:spcPct val="0"/>
              </a:spcAft>
              <a:buClr>
                <a:srgbClr val="FF4146"/>
              </a:buClr>
              <a:buSzPct val="75000"/>
              <a:buNone/>
            </a:pPr>
            <a:r>
              <a:rPr lang="el-GR" altLang="ja-JP" sz="2000" kern="0" dirty="0" smtClean="0">
                <a:solidFill>
                  <a:srgbClr val="000000"/>
                </a:solidFill>
              </a:rPr>
              <a:t>Μια </a:t>
            </a:r>
            <a:r>
              <a:rPr lang="el-GR" altLang="ja-JP" sz="2000" kern="0" dirty="0">
                <a:solidFill>
                  <a:srgbClr val="000000"/>
                </a:solidFill>
              </a:rPr>
              <a:t>επιχείρηση παραγωγής και εμπορίας </a:t>
            </a:r>
            <a:r>
              <a:rPr lang="el-GR" altLang="ja-JP" sz="2000" kern="0" dirty="0" smtClean="0">
                <a:solidFill>
                  <a:srgbClr val="000000"/>
                </a:solidFill>
              </a:rPr>
              <a:t>άρτου, </a:t>
            </a:r>
            <a:r>
              <a:rPr lang="el-GR" altLang="ja-JP" sz="2000" kern="0" dirty="0">
                <a:solidFill>
                  <a:srgbClr val="000000"/>
                </a:solidFill>
              </a:rPr>
              <a:t>ανησυχεί για την αύξηση του κόστους ενέργειας</a:t>
            </a:r>
            <a:r>
              <a:rPr lang="en-GB" altLang="ja-JP" sz="2000" kern="0" dirty="0">
                <a:solidFill>
                  <a:srgbClr val="000000"/>
                </a:solidFill>
                <a:ea typeface="ＭＳ Ｐゴシック" charset="-128"/>
              </a:rPr>
              <a:t>. </a:t>
            </a:r>
            <a:r>
              <a:rPr lang="el-GR" altLang="ja-JP" sz="2000" kern="0" dirty="0">
                <a:solidFill>
                  <a:srgbClr val="000000"/>
                </a:solidFill>
              </a:rPr>
              <a:t>Η καταγραφή των δεδομένων της προηγούμενης </a:t>
            </a:r>
            <a:r>
              <a:rPr lang="el-GR" altLang="ja-JP" sz="2000" kern="0" dirty="0" smtClean="0">
                <a:solidFill>
                  <a:srgbClr val="000000"/>
                </a:solidFill>
              </a:rPr>
              <a:t>χρονιάς, </a:t>
            </a:r>
            <a:r>
              <a:rPr lang="el-GR" altLang="ja-JP" sz="2000" kern="0" dirty="0">
                <a:solidFill>
                  <a:srgbClr val="000000"/>
                </a:solidFill>
              </a:rPr>
              <a:t>μπορεί να δώσει μια ικανοποιητική εκτίμηση των παραμέτρων για την παρούσα χρονιά. Ο ιδιοκτήτης, ενώ επένδυσε $3,000 σε αλλαγές στον εξοπλισμό της </a:t>
            </a:r>
            <a:r>
              <a:rPr lang="el-GR" altLang="ja-JP" sz="2000" kern="0" dirty="0" smtClean="0">
                <a:solidFill>
                  <a:srgbClr val="000000"/>
                </a:solidFill>
              </a:rPr>
              <a:t>επιχείρησης, </a:t>
            </a:r>
            <a:r>
              <a:rPr lang="el-GR" altLang="ja-JP" sz="2000" kern="0" dirty="0">
                <a:solidFill>
                  <a:srgbClr val="000000"/>
                </a:solidFill>
              </a:rPr>
              <a:t>ώστε οι φούρνοι να είναι πιο αποδοτικοί ενεργειακά, δε θεωρεί ότι υπήρξε σημαντική διαφορά στην εξοικονόμηση ενέργειας. Ο εκσυγχρονισμός του </a:t>
            </a:r>
            <a:r>
              <a:rPr lang="el-GR" altLang="ja-JP" sz="2000" kern="0" dirty="0" smtClean="0">
                <a:solidFill>
                  <a:srgbClr val="000000"/>
                </a:solidFill>
              </a:rPr>
              <a:t>εξοπλισμού, </a:t>
            </a:r>
            <a:r>
              <a:rPr lang="el-GR" altLang="ja-JP" sz="2000" kern="0" dirty="0">
                <a:solidFill>
                  <a:srgbClr val="000000"/>
                </a:solidFill>
              </a:rPr>
              <a:t>θα έπρεπε να οδηγήσει σε αύξηση της ενεργειακής απόδοσης των φούρνων κατά 15% τουλάχιστον. </a:t>
            </a:r>
            <a:r>
              <a:rPr lang="el-GR" altLang="ja-JP" sz="2000" kern="0" dirty="0" smtClean="0">
                <a:solidFill>
                  <a:srgbClr val="000000"/>
                </a:solidFill>
              </a:rPr>
              <a:t>Ωστόσο, </a:t>
            </a:r>
            <a:r>
              <a:rPr lang="el-GR" altLang="ja-JP" sz="2000" kern="0" dirty="0">
                <a:solidFill>
                  <a:srgbClr val="000000"/>
                </a:solidFill>
              </a:rPr>
              <a:t>επιπλέον ώρες εργασίας απαιτήθηκαν από το προσωπικό για να εξοικειωθεί με τις αλλαγές στις διαδικασίες. Ο ιδιοκτήτης σας ζητά να ελέγξετε την εξοικονόμηση ενέργειας των νέων </a:t>
            </a:r>
            <a:r>
              <a:rPr lang="el-GR" altLang="ja-JP" sz="2000" kern="0" dirty="0" smtClean="0">
                <a:solidFill>
                  <a:srgbClr val="000000"/>
                </a:solidFill>
              </a:rPr>
              <a:t>φούρνων, </a:t>
            </a:r>
            <a:r>
              <a:rPr lang="el-GR" altLang="ja-JP" sz="2000" kern="0" dirty="0">
                <a:solidFill>
                  <a:srgbClr val="000000"/>
                </a:solidFill>
              </a:rPr>
              <a:t>και να εξετάσετε και άλλα μέτρα παραγωγικότητας του φούρνου για να δείτε εάν οι αλλαγές ήταν επωφελείς</a:t>
            </a:r>
            <a:r>
              <a:rPr lang="el-GR" altLang="ja-JP" sz="2000" kern="0" dirty="0" smtClean="0">
                <a:solidFill>
                  <a:srgbClr val="000000"/>
                </a:solidFill>
              </a:rPr>
              <a:t>.</a:t>
            </a:r>
            <a:endParaRPr lang="el-GR" altLang="ja-JP" sz="2000" kern="0" dirty="0">
              <a:solidFill>
                <a:srgbClr val="000000"/>
              </a:solidFill>
            </a:endParaRPr>
          </a:p>
        </p:txBody>
      </p:sp>
      <p:sp>
        <p:nvSpPr>
          <p:cNvPr id="4" name="Θέση υποσέλιδου 1"/>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296C6D03-F0E9-40D8-A6B6-34EB4CFBDDC8}" type="slidenum">
              <a:rPr lang="el-GR" sz="1400" smtClean="0">
                <a:solidFill>
                  <a:schemeClr val="tx1"/>
                </a:solidFill>
              </a:rPr>
              <a:t>33</a:t>
            </a:fld>
            <a:endParaRPr lang="el-GR" sz="1400" dirty="0">
              <a:solidFill>
                <a:schemeClr val="tx1"/>
              </a:solidFill>
            </a:endParaRPr>
          </a:p>
        </p:txBody>
      </p:sp>
    </p:spTree>
    <p:extLst>
      <p:ext uri="{BB962C8B-B14F-4D97-AF65-F5344CB8AC3E}">
        <p14:creationId xmlns:p14="http://schemas.microsoft.com/office/powerpoint/2010/main" val="80261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Συνέχεια παραδείγματος</a:t>
            </a:r>
            <a:endParaRPr lang="el-GR" b="1" dirty="0"/>
          </a:p>
        </p:txBody>
      </p:sp>
      <p:sp>
        <p:nvSpPr>
          <p:cNvPr id="3" name="Θέση περιεχομένου 1"/>
          <p:cNvSpPr>
            <a:spLocks noGrp="1"/>
          </p:cNvSpPr>
          <p:nvPr>
            <p:ph idx="1"/>
          </p:nvPr>
        </p:nvSpPr>
        <p:spPr>
          <a:xfrm>
            <a:off x="457200" y="1981200"/>
            <a:ext cx="8229600" cy="685800"/>
          </a:xfrm>
        </p:spPr>
        <p:txBody>
          <a:bodyPr>
            <a:normAutofit lnSpcReduction="10000"/>
          </a:bodyPr>
          <a:lstStyle/>
          <a:p>
            <a:pPr marL="3175" lvl="0" indent="11113" eaLnBrk="0" fontAlgn="base" hangingPunct="0">
              <a:spcAft>
                <a:spcPct val="0"/>
              </a:spcAft>
              <a:buClr>
                <a:srgbClr val="FF4146"/>
              </a:buClr>
              <a:buSzPct val="75000"/>
              <a:buNone/>
            </a:pPr>
            <a:endParaRPr lang="el-GR" altLang="ja-JP" sz="1200" b="1" i="1" kern="0" dirty="0" smtClean="0"/>
          </a:p>
          <a:p>
            <a:pPr marL="3175" lvl="0" indent="11113" eaLnBrk="0" fontAlgn="base" hangingPunct="0">
              <a:spcBef>
                <a:spcPts val="0"/>
              </a:spcBef>
              <a:spcAft>
                <a:spcPct val="0"/>
              </a:spcAft>
              <a:buClr>
                <a:srgbClr val="FF4146"/>
              </a:buClr>
              <a:buSzPct val="75000"/>
              <a:buNone/>
            </a:pPr>
            <a:r>
              <a:rPr lang="el-GR" altLang="ja-JP" sz="2800" kern="0" dirty="0" smtClean="0"/>
              <a:t>Σας </a:t>
            </a:r>
            <a:r>
              <a:rPr lang="el-GR" altLang="ja-JP" sz="2800" kern="0" dirty="0"/>
              <a:t>δίνονται τα παρακάτω δεδομένα</a:t>
            </a:r>
            <a:r>
              <a:rPr lang="en-US" altLang="ja-JP" sz="2800" kern="0" dirty="0">
                <a:ea typeface="ＭＳ Ｐゴシック" charset="-128"/>
              </a:rPr>
              <a:t>:</a:t>
            </a:r>
            <a:endParaRPr lang="el-GR" altLang="ja-JP" sz="2800" kern="0" dirty="0"/>
          </a:p>
          <a:p>
            <a:endParaRPr lang="el-GR" dirty="0"/>
          </a:p>
        </p:txBody>
      </p:sp>
      <p:graphicFrame>
        <p:nvGraphicFramePr>
          <p:cNvPr id="6" name="Πίνακας 1" descr="Πίνακας: Οι παράμετροι είναι:&#10;1) η παραγωγή σε δωδεκάδες, &#10;2) η εργασία σε ώρες, &#10;3) το κεφάλαιο επενδεδυμένο σε δολλάρια, και&#10;4) η ενέργεια σε BTU. &#10;Οι παράμετροι αυτοί το προηγούμενο έτος είχαν τις εξης τιμές: Παραγωγή, 1500. Εργασία, 350. Κεφάλαιο επενδεδυμένο, 15000. Και ενέργεια 3000. Φέτος οι παράμετροι αυτοί έχουν τις παρακάτω τιμές:&#10;Παραγωγή, 1500. Εργασία, 325. Κεφάλαιο επενδεδυμένο, 18000. Και ενέργεια 2750. &#10;&#10;"/>
          <p:cNvGraphicFramePr>
            <a:graphicFrameLocks noGrp="1"/>
          </p:cNvGraphicFramePr>
          <p:nvPr>
            <p:custDataLst>
              <p:tags r:id="rId2"/>
            </p:custDataLst>
            <p:extLst>
              <p:ext uri="{D42A27DB-BD31-4B8C-83A1-F6EECF244321}">
                <p14:modId xmlns:p14="http://schemas.microsoft.com/office/powerpoint/2010/main" val="2929708225"/>
              </p:ext>
            </p:extLst>
          </p:nvPr>
        </p:nvGraphicFramePr>
        <p:xfrm>
          <a:off x="533400" y="3017520"/>
          <a:ext cx="8153274" cy="2895600"/>
        </p:xfrm>
        <a:graphic>
          <a:graphicData uri="http://schemas.openxmlformats.org/drawingml/2006/table">
            <a:tbl>
              <a:tblPr firstRow="1" bandRow="1">
                <a:tableStyleId>{5C22544A-7EE6-4342-B048-85BDC9FD1C3A}</a:tableStyleId>
              </a:tblPr>
              <a:tblGrid>
                <a:gridCol w="3581273"/>
                <a:gridCol w="3124327"/>
                <a:gridCol w="1447674"/>
              </a:tblGrid>
              <a:tr h="73152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bg1"/>
                          </a:solidFill>
                          <a:effectLst/>
                          <a:latin typeface="Arial" charset="0"/>
                        </a:rPr>
                        <a:t>Παράμετροι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ja-JP" sz="2400" b="1" i="0" u="none" strike="noStrike" cap="none" normalizeH="0" baseline="0" noProof="0" dirty="0" smtClean="0">
                          <a:ln>
                            <a:noFill/>
                          </a:ln>
                          <a:solidFill>
                            <a:schemeClr val="bg1"/>
                          </a:solidFill>
                          <a:effectLst/>
                          <a:latin typeface="Arial" charset="0"/>
                          <a:cs typeface="Arial" charset="0"/>
                        </a:rPr>
                        <a:t>Προηγούμενο Έτος</a:t>
                      </a:r>
                      <a:endParaRPr kumimoji="0" lang="el-GR" altLang="ja-JP" sz="2400" b="0" i="0" u="none" strike="noStrike" cap="none" normalizeH="0" baseline="0" noProof="0" dirty="0" smtClean="0">
                        <a:ln>
                          <a:noFill/>
                        </a:ln>
                        <a:solidFill>
                          <a:schemeClr val="bg1"/>
                        </a:solidFill>
                        <a:effectLst/>
                        <a:latin typeface="Times New Roman" pitchFamily="18"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ja-JP" sz="2400" b="1" i="0" u="none" strike="noStrike" cap="none" normalizeH="0" baseline="0" noProof="0" dirty="0" smtClean="0">
                          <a:ln>
                            <a:noFill/>
                          </a:ln>
                          <a:solidFill>
                            <a:schemeClr val="bg1"/>
                          </a:solidFill>
                          <a:effectLst/>
                          <a:latin typeface="Arial" charset="0"/>
                          <a:cs typeface="Arial" charset="0"/>
                        </a:rPr>
                        <a:t>Παρόν</a:t>
                      </a:r>
                      <a:endParaRPr kumimoji="0" lang="el-GR" altLang="ja-JP" sz="2400" b="0" i="0" u="none" strike="noStrike" cap="none" normalizeH="0" baseline="0" noProof="0" dirty="0" smtClean="0">
                        <a:ln>
                          <a:noFill/>
                        </a:ln>
                        <a:solidFill>
                          <a:schemeClr val="bg1"/>
                        </a:solidFill>
                        <a:effectLst/>
                        <a:latin typeface="Times New Roman" pitchFamily="18"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ja-JP" sz="2000" b="1" i="1" u="none" strike="noStrike" cap="none" normalizeH="0" baseline="0" noProof="0" dirty="0" smtClean="0">
                          <a:ln>
                            <a:noFill/>
                          </a:ln>
                          <a:solidFill>
                            <a:schemeClr val="tx1"/>
                          </a:solidFill>
                          <a:effectLst/>
                          <a:latin typeface="+mn-lt"/>
                          <a:cs typeface="Arial" charset="0"/>
                        </a:rPr>
                        <a:t>Παραγωγή</a:t>
                      </a:r>
                      <a:r>
                        <a:rPr kumimoji="0" lang="el-GR" altLang="ja-JP" sz="2000" b="1" i="1" u="none" strike="noStrike" cap="none" normalizeH="0" baseline="0" noProof="0" dirty="0" smtClean="0">
                          <a:ln>
                            <a:noFill/>
                          </a:ln>
                          <a:solidFill>
                            <a:schemeClr val="tx1"/>
                          </a:solidFill>
                          <a:effectLst/>
                          <a:latin typeface="+mn-lt"/>
                          <a:ea typeface="MS Mincho" pitchFamily="49" charset="-128"/>
                          <a:cs typeface="Arial" charset="0"/>
                        </a:rPr>
                        <a:t> (</a:t>
                      </a:r>
                      <a:r>
                        <a:rPr kumimoji="0" lang="el-GR" altLang="ja-JP" sz="2000" b="1" i="1" u="none" strike="noStrike" cap="none" normalizeH="0" baseline="0" noProof="0" dirty="0" smtClean="0">
                          <a:ln>
                            <a:noFill/>
                          </a:ln>
                          <a:solidFill>
                            <a:schemeClr val="tx1"/>
                          </a:solidFill>
                          <a:effectLst/>
                          <a:latin typeface="+mn-lt"/>
                          <a:cs typeface="Arial" charset="0"/>
                        </a:rPr>
                        <a:t>δωδεκάδες</a:t>
                      </a:r>
                      <a:r>
                        <a:rPr kumimoji="0" lang="el-GR" altLang="ja-JP" sz="2000" b="1" i="1" u="none" strike="noStrike" cap="none" normalizeH="0" baseline="0" noProof="0" dirty="0" smtClean="0">
                          <a:ln>
                            <a:noFill/>
                          </a:ln>
                          <a:solidFill>
                            <a:schemeClr val="tx1"/>
                          </a:solidFill>
                          <a:effectLst/>
                          <a:latin typeface="+mn-lt"/>
                          <a:ea typeface="MS Mincho" pitchFamily="49" charset="-128"/>
                        </a:rPr>
                        <a:t>)</a:t>
                      </a:r>
                      <a:endParaRPr kumimoji="0" lang="el-GR" altLang="ja-JP" sz="2000" b="0" i="0" u="none" strike="noStrike" cap="none" normalizeH="0" baseline="0" noProof="0" dirty="0" smtClean="0">
                        <a:ln>
                          <a:noFill/>
                        </a:ln>
                        <a:solidFill>
                          <a:schemeClr val="tx1"/>
                        </a:solidFill>
                        <a:effectLst/>
                        <a:latin typeface="+mn-lt"/>
                        <a:ea typeface="ＭＳ Ｐゴシック"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l-GR" altLang="ja-JP" sz="2000" b="0" i="0" u="none" strike="noStrike" kern="1200" cap="none" spc="0" normalizeH="0" baseline="0" noProof="0" dirty="0" smtClean="0">
                          <a:ln>
                            <a:noFill/>
                          </a:ln>
                          <a:solidFill>
                            <a:schemeClr val="tx1"/>
                          </a:solidFill>
                          <a:effectLst/>
                          <a:uLnTx/>
                          <a:uFillTx/>
                          <a:latin typeface="+mn-lt"/>
                          <a:ea typeface="MS Mincho" pitchFamily="49" charset="-128"/>
                          <a:cs typeface="Arial" charset="0"/>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algn="r"/>
                      <a:r>
                        <a:rPr kumimoji="0" lang="el-GR" altLang="ja-JP" sz="2000" b="0" i="0" u="none" strike="noStrike" cap="none" normalizeH="0" baseline="0" noProof="0" dirty="0" smtClean="0">
                          <a:ln>
                            <a:noFill/>
                          </a:ln>
                          <a:solidFill>
                            <a:schemeClr val="tx1"/>
                          </a:solidFill>
                          <a:effectLst/>
                          <a:latin typeface="+mn-lt"/>
                          <a:ea typeface="MS Mincho" pitchFamily="49" charset="-128"/>
                          <a:cs typeface="Arial" charset="0"/>
                        </a:rPr>
                        <a:t>1,500</a:t>
                      </a:r>
                      <a:endParaRPr lang="el-GR" sz="2000" noProof="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r>
              <a:tr h="5029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ja-JP" sz="2000" b="1" i="1" u="none" strike="noStrike" cap="none" normalizeH="0" baseline="0" noProof="0" dirty="0" smtClean="0">
                          <a:ln>
                            <a:noFill/>
                          </a:ln>
                          <a:solidFill>
                            <a:schemeClr val="tx1"/>
                          </a:solidFill>
                          <a:effectLst/>
                          <a:latin typeface="Arial" charset="0"/>
                          <a:cs typeface="Arial" charset="0"/>
                        </a:rPr>
                        <a:t>Εργασία</a:t>
                      </a:r>
                      <a:r>
                        <a:rPr kumimoji="0" lang="el-GR" altLang="ja-JP" sz="2000" b="1" i="1" u="none" strike="noStrike" cap="none" normalizeH="0" baseline="0" noProof="0" dirty="0" smtClean="0">
                          <a:ln>
                            <a:noFill/>
                          </a:ln>
                          <a:solidFill>
                            <a:schemeClr val="tx1"/>
                          </a:solidFill>
                          <a:effectLst/>
                          <a:latin typeface="Arial" charset="0"/>
                          <a:ea typeface="MS Mincho" pitchFamily="49" charset="-128"/>
                          <a:cs typeface="Arial" charset="0"/>
                        </a:rPr>
                        <a:t> (</a:t>
                      </a:r>
                      <a:r>
                        <a:rPr kumimoji="0" lang="el-GR" altLang="ja-JP" sz="2000" b="1" i="1" u="none" strike="noStrike" cap="none" normalizeH="0" baseline="0" noProof="0" dirty="0" smtClean="0">
                          <a:ln>
                            <a:noFill/>
                          </a:ln>
                          <a:solidFill>
                            <a:schemeClr val="tx1"/>
                          </a:solidFill>
                          <a:effectLst/>
                          <a:latin typeface="Arial" charset="0"/>
                          <a:cs typeface="Arial" charset="0"/>
                        </a:rPr>
                        <a:t>ώρες</a:t>
                      </a:r>
                      <a:r>
                        <a:rPr kumimoji="0" lang="el-GR" altLang="ja-JP" sz="2000" b="1" i="1" u="none" strike="noStrike" cap="none" normalizeH="0" baseline="0" noProof="0" dirty="0" smtClean="0">
                          <a:ln>
                            <a:noFill/>
                          </a:ln>
                          <a:solidFill>
                            <a:schemeClr val="tx1"/>
                          </a:solidFill>
                          <a:effectLst/>
                          <a:latin typeface="Arial" charset="0"/>
                          <a:ea typeface="MS Mincho" pitchFamily="49" charset="-128"/>
                        </a:rPr>
                        <a:t>)</a:t>
                      </a:r>
                      <a:endParaRPr kumimoji="0" lang="el-GR" altLang="ja-JP" sz="2000" b="0" i="0" u="none" strike="noStrike" cap="none" normalizeH="0" baseline="0" noProof="0" dirty="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altLang="ja-JP" sz="2000" b="0" i="0" u="none" strike="noStrike" cap="none" normalizeH="0" baseline="0" noProof="0" dirty="0" smtClean="0">
                          <a:ln>
                            <a:noFill/>
                          </a:ln>
                          <a:solidFill>
                            <a:schemeClr val="tx1"/>
                          </a:solidFill>
                          <a:effectLst/>
                          <a:latin typeface="Arial" charset="0"/>
                          <a:ea typeface="MS Mincho" pitchFamily="49" charset="-128"/>
                          <a:cs typeface="Arial" charset="0"/>
                        </a:rPr>
                        <a:t>350</a:t>
                      </a:r>
                      <a:endParaRPr kumimoji="0" lang="el-GR" altLang="ja-JP" sz="2000" b="0" i="0" u="none" strike="noStrike" cap="none" normalizeH="0" baseline="0" noProof="0" dirty="0" smtClean="0">
                        <a:ln>
                          <a:noFill/>
                        </a:ln>
                        <a:solidFill>
                          <a:schemeClr val="tx1"/>
                        </a:solidFill>
                        <a:effectLst/>
                        <a:latin typeface="Times New Roman" pitchFamily="18" charset="0"/>
                        <a:ea typeface="MS Mincho" pitchFamily="49"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altLang="ja-JP" sz="2000" b="0" i="0" u="none" strike="noStrike" cap="none" normalizeH="0" baseline="0" noProof="0" dirty="0" smtClean="0">
                          <a:ln>
                            <a:noFill/>
                          </a:ln>
                          <a:solidFill>
                            <a:schemeClr val="tx1"/>
                          </a:solidFill>
                          <a:effectLst/>
                          <a:latin typeface="Arial" charset="0"/>
                          <a:ea typeface="MS Mincho" pitchFamily="49" charset="-128"/>
                          <a:cs typeface="Arial" charset="0"/>
                        </a:rPr>
                        <a:t>325</a:t>
                      </a:r>
                      <a:endParaRPr kumimoji="0" lang="el-GR" altLang="ja-JP" sz="2000" b="0" i="0" u="none" strike="noStrike" cap="none" normalizeH="0" baseline="0" noProof="0" dirty="0" smtClean="0">
                        <a:ln>
                          <a:noFill/>
                        </a:ln>
                        <a:solidFill>
                          <a:schemeClr val="tx1"/>
                        </a:solidFill>
                        <a:effectLst/>
                        <a:latin typeface="Times New Roman" pitchFamily="18" charset="0"/>
                        <a:ea typeface="MS Mincho" pitchFamily="49"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r>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ja-JP" sz="2000" b="1" i="1" u="none" strike="noStrike" cap="none" normalizeH="0" baseline="0" noProof="0" dirty="0" smtClean="0">
                          <a:ln>
                            <a:noFill/>
                          </a:ln>
                          <a:solidFill>
                            <a:schemeClr val="tx1"/>
                          </a:solidFill>
                          <a:effectLst/>
                          <a:latin typeface="Arial" charset="0"/>
                          <a:cs typeface="Arial" charset="0"/>
                        </a:rPr>
                        <a:t>Κεφάλαιο </a:t>
                      </a:r>
                      <a:r>
                        <a:rPr kumimoji="0" lang="el-GR" altLang="ja-JP" sz="2000" b="1" i="1" u="none" strike="noStrike" cap="none" normalizeH="0" baseline="0" noProof="0" dirty="0" err="1" smtClean="0">
                          <a:ln>
                            <a:noFill/>
                          </a:ln>
                          <a:solidFill>
                            <a:schemeClr val="tx1"/>
                          </a:solidFill>
                          <a:effectLst/>
                          <a:latin typeface="Arial" charset="0"/>
                          <a:cs typeface="Arial" charset="0"/>
                        </a:rPr>
                        <a:t>επενδεδυμένο</a:t>
                      </a:r>
                      <a:r>
                        <a:rPr kumimoji="0" lang="el-GR" altLang="ja-JP" sz="2000" b="1" i="1" u="none" strike="noStrike" cap="none" normalizeH="0" baseline="0" noProof="0" dirty="0" smtClean="0">
                          <a:ln>
                            <a:noFill/>
                          </a:ln>
                          <a:solidFill>
                            <a:schemeClr val="tx1"/>
                          </a:solidFill>
                          <a:effectLst/>
                          <a:latin typeface="Arial" charset="0"/>
                          <a:ea typeface="MS Mincho" pitchFamily="49" charset="-128"/>
                          <a:cs typeface="Arial" charset="0"/>
                        </a:rPr>
                        <a:t> ($)</a:t>
                      </a:r>
                      <a:endParaRPr kumimoji="0" lang="el-GR" altLang="ja-JP" sz="2000" b="0" i="0" u="none" strike="noStrike" cap="none" normalizeH="0" baseline="0" noProof="0" dirty="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altLang="ja-JP" sz="2000" b="0" i="0" u="none" strike="noStrike" cap="none" normalizeH="0" baseline="0" noProof="0" dirty="0" smtClean="0">
                          <a:ln>
                            <a:noFill/>
                          </a:ln>
                          <a:solidFill>
                            <a:schemeClr val="tx1"/>
                          </a:solidFill>
                          <a:effectLst/>
                          <a:latin typeface="Arial" charset="0"/>
                          <a:ea typeface="MS Mincho" pitchFamily="49" charset="-128"/>
                          <a:cs typeface="Arial" charset="0"/>
                        </a:rPr>
                        <a:t>15,000</a:t>
                      </a:r>
                      <a:endParaRPr kumimoji="0" lang="el-GR" altLang="ja-JP" sz="2000" b="0" i="0" u="none" strike="noStrike" cap="none" normalizeH="0" baseline="0" noProof="0" dirty="0" smtClean="0">
                        <a:ln>
                          <a:noFill/>
                        </a:ln>
                        <a:solidFill>
                          <a:schemeClr val="tx1"/>
                        </a:solidFill>
                        <a:effectLst/>
                        <a:latin typeface="Times New Roman" pitchFamily="18" charset="0"/>
                        <a:ea typeface="MS Mincho" pitchFamily="49"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altLang="ja-JP" sz="2000" b="0" i="0" u="none" strike="noStrike" cap="none" normalizeH="0" baseline="0" noProof="0" dirty="0" smtClean="0">
                          <a:ln>
                            <a:noFill/>
                          </a:ln>
                          <a:solidFill>
                            <a:schemeClr val="tx1"/>
                          </a:solidFill>
                          <a:effectLst/>
                          <a:latin typeface="Arial" charset="0"/>
                          <a:ea typeface="MS Mincho" pitchFamily="49" charset="-128"/>
                          <a:cs typeface="Arial" charset="0"/>
                        </a:rPr>
                        <a:t>18,000</a:t>
                      </a:r>
                      <a:endParaRPr kumimoji="0" lang="el-GR" altLang="ja-JP" sz="2000" b="0" i="0" u="none" strike="noStrike" cap="none" normalizeH="0" baseline="0" noProof="0" dirty="0" smtClean="0">
                        <a:ln>
                          <a:noFill/>
                        </a:ln>
                        <a:solidFill>
                          <a:schemeClr val="tx1"/>
                        </a:solidFill>
                        <a:effectLst/>
                        <a:latin typeface="Times New Roman" pitchFamily="18" charset="0"/>
                        <a:ea typeface="MS Mincho" pitchFamily="49"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r>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ja-JP" sz="2000" b="1" i="1" u="none" strike="noStrike" cap="none" normalizeH="0" baseline="0" noProof="0" dirty="0" smtClean="0">
                          <a:ln>
                            <a:noFill/>
                          </a:ln>
                          <a:solidFill>
                            <a:schemeClr val="tx1"/>
                          </a:solidFill>
                          <a:effectLst/>
                          <a:latin typeface="Arial" charset="0"/>
                          <a:cs typeface="Arial" charset="0"/>
                        </a:rPr>
                        <a:t>Ενέργεια</a:t>
                      </a:r>
                      <a:r>
                        <a:rPr kumimoji="0" lang="el-GR" altLang="ja-JP" sz="2000" b="1" i="1" u="none" strike="noStrike" cap="none" normalizeH="0" baseline="0" noProof="0" dirty="0" smtClean="0">
                          <a:ln>
                            <a:noFill/>
                          </a:ln>
                          <a:solidFill>
                            <a:schemeClr val="tx1"/>
                          </a:solidFill>
                          <a:effectLst/>
                          <a:latin typeface="Arial" charset="0"/>
                          <a:ea typeface="MS Mincho" pitchFamily="49" charset="-128"/>
                          <a:cs typeface="Arial" charset="0"/>
                        </a:rPr>
                        <a:t> (</a:t>
                      </a:r>
                      <a:r>
                        <a:rPr kumimoji="0" lang="en-US" altLang="ja-JP" sz="2000" b="1" i="1" u="none" strike="noStrike" cap="none" normalizeH="0" baseline="0" noProof="0" dirty="0" smtClean="0">
                          <a:ln>
                            <a:noFill/>
                          </a:ln>
                          <a:solidFill>
                            <a:schemeClr val="tx1"/>
                          </a:solidFill>
                          <a:effectLst/>
                          <a:latin typeface="Arial" charset="0"/>
                          <a:ea typeface="MS Mincho" pitchFamily="49" charset="-128"/>
                          <a:cs typeface="Arial" charset="0"/>
                        </a:rPr>
                        <a:t>BTU</a:t>
                      </a:r>
                      <a:r>
                        <a:rPr kumimoji="0" lang="el-GR" altLang="ja-JP" sz="2000" b="1" i="1" u="none" strike="noStrike" cap="none" normalizeH="0" baseline="0" noProof="0" dirty="0" smtClean="0">
                          <a:ln>
                            <a:noFill/>
                          </a:ln>
                          <a:solidFill>
                            <a:schemeClr val="tx1"/>
                          </a:solidFill>
                          <a:effectLst/>
                          <a:latin typeface="Arial" charset="0"/>
                          <a:ea typeface="MS Mincho" pitchFamily="49" charset="-128"/>
                          <a:cs typeface="Arial" charset="0"/>
                        </a:rPr>
                        <a:t>)</a:t>
                      </a:r>
                      <a:endParaRPr kumimoji="0" lang="el-GR" altLang="ja-JP" sz="2000" b="0" i="1" u="none" strike="noStrike" cap="none" normalizeH="0" baseline="0" noProof="0" dirty="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altLang="ja-JP" sz="2000" b="0" i="0" u="none" strike="noStrike" cap="none" normalizeH="0" baseline="0" noProof="0" dirty="0" smtClean="0">
                          <a:ln>
                            <a:noFill/>
                          </a:ln>
                          <a:solidFill>
                            <a:schemeClr val="tx1"/>
                          </a:solidFill>
                          <a:effectLst/>
                          <a:latin typeface="Arial" charset="0"/>
                          <a:ea typeface="MS Mincho" pitchFamily="49" charset="-128"/>
                          <a:cs typeface="Arial" charset="0"/>
                        </a:rPr>
                        <a:t>3,000</a:t>
                      </a:r>
                      <a:endParaRPr kumimoji="0" lang="el-GR" altLang="ja-JP" sz="2000" b="0" i="0" u="none" strike="noStrike" cap="none" normalizeH="0" baseline="0" noProof="0" dirty="0" smtClean="0">
                        <a:ln>
                          <a:noFill/>
                        </a:ln>
                        <a:solidFill>
                          <a:schemeClr val="tx1"/>
                        </a:solidFill>
                        <a:effectLst/>
                        <a:latin typeface="Times New Roman" pitchFamily="18" charset="0"/>
                        <a:ea typeface="MS Mincho" pitchFamily="49"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altLang="ja-JP" sz="2000" b="0" i="0" u="none" strike="noStrike" cap="none" normalizeH="0" baseline="0" noProof="0" dirty="0" smtClean="0">
                          <a:ln>
                            <a:noFill/>
                          </a:ln>
                          <a:solidFill>
                            <a:schemeClr val="tx1"/>
                          </a:solidFill>
                          <a:effectLst/>
                          <a:latin typeface="Arial" charset="0"/>
                          <a:ea typeface="MS Mincho" pitchFamily="49" charset="-128"/>
                          <a:cs typeface="Arial" charset="0"/>
                        </a:rPr>
                        <a:t>2,750</a:t>
                      </a:r>
                      <a:endParaRPr kumimoji="0" lang="el-GR" altLang="ja-JP" sz="2000" b="0" i="0" u="none" strike="noStrike" cap="none" normalizeH="0" baseline="0" noProof="0" dirty="0" smtClean="0">
                        <a:ln>
                          <a:noFill/>
                        </a:ln>
                        <a:solidFill>
                          <a:schemeClr val="tx1"/>
                        </a:solidFill>
                        <a:effectLst/>
                        <a:latin typeface="Times New Roman" pitchFamily="18" charset="0"/>
                        <a:ea typeface="MS Mincho" pitchFamily="49"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D8B"/>
                    </a:solid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34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26275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kern="0" dirty="0" smtClean="0"/>
              <a:t>Επιχείρηση παραγωγής</a:t>
            </a:r>
            <a:endParaRPr lang="el-GR" sz="5400" dirty="0"/>
          </a:p>
        </p:txBody>
      </p:sp>
      <p:pic>
        <p:nvPicPr>
          <p:cNvPr id="6" name="Θέση περιεχομένου 1" descr="Εικόνα του μπλοκ διαγράμματος μιας επιχείρησης παραγωγής. Ξεκινώντας από την κορυφή συναντάμαι τον managing director. Στο επόμενο επίπεδο συναντάμαι τους εξής directors: Finance, personnel, production, r and d, sales and marketing, και purchasing. Στο αμέσως επόμενο επίπεδο συναντάμαι τους εξής managers: Production, planning, tools, maintenance, quality, και τον industrial engine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127" y="2438400"/>
            <a:ext cx="8283873" cy="260836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35</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10675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0593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eaLnBrk="1" hangingPunct="1"/>
            <a:r>
              <a:rPr lang="el-GR" b="1" smtClean="0"/>
              <a:t>Σημείωμα Αναφοράς</a:t>
            </a:r>
          </a:p>
        </p:txBody>
      </p:sp>
      <p:sp>
        <p:nvSpPr>
          <p:cNvPr id="3" name="Θέση περιεχομένου 1"/>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l-GR" sz="2400" dirty="0" smtClean="0"/>
          </a:p>
          <a:p>
            <a:pPr marL="0" indent="0" eaLnBrk="1" fontAlgn="auto" hangingPunct="1">
              <a:spcAft>
                <a:spcPts val="0"/>
              </a:spcAft>
              <a:buFont typeface="Arial" panose="020B0604020202020204" pitchFamily="34" charset="0"/>
              <a:buNone/>
              <a:defRPr/>
            </a:pPr>
            <a:endParaRPr lang="el-GR" sz="2400" dirty="0"/>
          </a:p>
          <a:p>
            <a:pPr marL="0" indent="0">
              <a:buNone/>
              <a:defRPr/>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Βασιλική </a:t>
            </a:r>
            <a:r>
              <a:rPr lang="el-GR" sz="2400" dirty="0" err="1" smtClean="0"/>
              <a:t>Καζαντή</a:t>
            </a:r>
            <a:r>
              <a:rPr lang="el-GR" sz="2400" dirty="0" smtClean="0"/>
              <a:t> 2015. Βασιλική Καζαντζή. «Διοίκηση Λειτουργιών και Παραγωγής». </a:t>
            </a:r>
            <a:r>
              <a:rPr lang="el-GR" sz="2400" dirty="0"/>
              <a:t>Έκδοση: </a:t>
            </a:r>
            <a:r>
              <a:rPr lang="el-GR" sz="2400" dirty="0" smtClean="0"/>
              <a:t>1.0</a:t>
            </a:r>
            <a:r>
              <a:rPr lang="el-GR" sz="2400" dirty="0"/>
              <a:t>. </a:t>
            </a:r>
            <a:r>
              <a:rPr lang="el-GR" sz="2400" dirty="0" smtClean="0"/>
              <a:t>Λάρισα 2015. </a:t>
            </a:r>
            <a:r>
              <a:rPr lang="el-GR" sz="2400" dirty="0"/>
              <a:t>Διαθέσιμο από τη δικτυακή </a:t>
            </a:r>
            <a:r>
              <a:rPr lang="el-GR" sz="2400" dirty="0" smtClean="0"/>
              <a:t>διεύθυνση: </a:t>
            </a:r>
            <a:r>
              <a:rPr lang="en-US" sz="2400" dirty="0">
                <a:hlinkClick r:id="rId3" tooltip="Μετάβαση στην ιστοσελίδα του Μαθήματος"/>
              </a:rPr>
              <a:t>http://</a:t>
            </a:r>
            <a:r>
              <a:rPr lang="en-US" sz="2400" dirty="0" smtClean="0">
                <a:hlinkClick r:id="rId3" tooltip="Μετάβαση στην ιστοσελίδα του Μαθήματος"/>
              </a:rPr>
              <a:t>cdev.teilar.gr/courses/</a:t>
            </a:r>
            <a:r>
              <a:rPr lang="en-US" sz="2400" dirty="0">
                <a:hlinkClick r:id="rId3" tooltip="Μετάβαση στην ιστοσελίδα του Μαθήματος"/>
              </a:rPr>
              <a:t>DDE</a:t>
            </a:r>
            <a:r>
              <a:rPr lang="el-GR" sz="2400" dirty="0">
                <a:hlinkClick r:id="rId3" tooltip="Μετάβαση στην ιστοσελίδα του Μαθήματος"/>
              </a:rPr>
              <a:t>101</a:t>
            </a:r>
            <a:r>
              <a:rPr lang="en-US" sz="2400" dirty="0" smtClean="0">
                <a:hlinkClick r:id="rId3" tooltip="Μετάβαση στην ιστοσελίδα του Μαθήματος"/>
              </a:rPr>
              <a:t>/</a:t>
            </a:r>
            <a:r>
              <a:rPr lang="el-GR" sz="2400" dirty="0"/>
              <a:t>,</a:t>
            </a:r>
            <a:r>
              <a:rPr lang="el-GR" sz="2400" dirty="0" smtClean="0"/>
              <a:t> 20/11/2015.</a:t>
            </a:r>
            <a:endParaRPr lang="el-GR" sz="2000" dirty="0"/>
          </a:p>
        </p:txBody>
      </p:sp>
    </p:spTree>
    <p:extLst>
      <p:ext uri="{BB962C8B-B14F-4D97-AF65-F5344CB8AC3E}">
        <p14:creationId xmlns:p14="http://schemas.microsoft.com/office/powerpoint/2010/main" val="165405359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Δημιουργού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lnSpcReduction="10000"/>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254586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a:t>
            </a:r>
            <a:r>
              <a:rPr lang="el-GR" sz="2000" dirty="0" smtClean="0"/>
              <a:t>υπάρχουν).</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78212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5" action="ppaction://hlinksldjump" tooltip="Μετάβαση στη Διαφάνεια 6"/>
          </p:cNvPr>
          <p:cNvSpPr/>
          <p:nvPr/>
        </p:nvSpPr>
        <p:spPr>
          <a:xfrm>
            <a:off x="809625" y="22352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1) </a:t>
            </a:r>
            <a:r>
              <a:rPr lang="el-GR" sz="2800" i="1" dirty="0" smtClean="0">
                <a:solidFill>
                  <a:srgbClr val="0070C0"/>
                </a:solidFill>
              </a:rPr>
              <a:t> Σύστημα παραγωγής</a:t>
            </a:r>
            <a:endParaRPr lang="el-GR" i="1" dirty="0">
              <a:solidFill>
                <a:srgbClr val="0070C0"/>
              </a:solidFill>
            </a:endParaRPr>
          </a:p>
        </p:txBody>
      </p:sp>
      <p:sp>
        <p:nvSpPr>
          <p:cNvPr id="14" name="Θέση περιεχομένου 2">
            <a:hlinkClick r:id="rId6" action="ppaction://hlinksldjump" tooltip="Μετάβαση στη Διαφάνεια 18"/>
          </p:cNvPr>
          <p:cNvSpPr/>
          <p:nvPr>
            <p:custDataLst>
              <p:tags r:id="rId2"/>
            </p:custDataLst>
          </p:nvPr>
        </p:nvSpPr>
        <p:spPr>
          <a:xfrm>
            <a:off x="809171" y="30734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i="1" dirty="0">
                <a:solidFill>
                  <a:srgbClr val="0070C0"/>
                </a:solidFill>
              </a:rPr>
              <a:t>2</a:t>
            </a:r>
            <a:r>
              <a:rPr lang="el-GR" sz="2800" i="1" dirty="0">
                <a:solidFill>
                  <a:srgbClr val="0070C0"/>
                </a:solidFill>
              </a:rPr>
              <a:t>) </a:t>
            </a:r>
            <a:r>
              <a:rPr lang="el-GR" sz="2800" i="1" dirty="0" smtClean="0">
                <a:solidFill>
                  <a:srgbClr val="0070C0"/>
                </a:solidFill>
              </a:rPr>
              <a:t> Είδη επιχειρηματικών αποφάσεων</a:t>
            </a:r>
            <a:endParaRPr lang="el-GR" i="1" dirty="0">
              <a:solidFill>
                <a:srgbClr val="0070C0"/>
              </a:solidFill>
            </a:endParaRPr>
          </a:p>
        </p:txBody>
      </p:sp>
      <p:sp>
        <p:nvSpPr>
          <p:cNvPr id="7" name="Θέση περιεχομένου 3">
            <a:hlinkClick r:id="rId7" action="ppaction://hlinksldjump" tooltip="Μετάβαση στη Διαφάνεια 23"/>
          </p:cNvPr>
          <p:cNvSpPr/>
          <p:nvPr/>
        </p:nvSpPr>
        <p:spPr>
          <a:xfrm>
            <a:off x="809171" y="3836103"/>
            <a:ext cx="7507288" cy="507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3)  Βασικές λειτουργίες σε μία επιχείρηση</a:t>
            </a:r>
            <a:endParaRPr lang="el-GR" i="1" dirty="0">
              <a:solidFill>
                <a:srgbClr val="0070C0"/>
              </a:solidFill>
            </a:endParaRPr>
          </a:p>
        </p:txBody>
      </p:sp>
      <p:sp>
        <p:nvSpPr>
          <p:cNvPr id="9" name="Θέση περιεχομένου 4">
            <a:hlinkClick r:id="rId8" action="ppaction://hlinksldjump" tooltip="Μετάβαση στη Διαφάνεια 30"/>
          </p:cNvPr>
          <p:cNvSpPr/>
          <p:nvPr/>
        </p:nvSpPr>
        <p:spPr>
          <a:xfrm>
            <a:off x="809625" y="4648200"/>
            <a:ext cx="7507288"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4</a:t>
            </a:r>
            <a:r>
              <a:rPr lang="el-GR" sz="2800" i="1" dirty="0" smtClean="0">
                <a:solidFill>
                  <a:srgbClr val="0070C0"/>
                </a:solidFill>
              </a:rPr>
              <a:t>)  Κριτήρια αξιολόγησης συστημάτων </a:t>
            </a:r>
          </a:p>
          <a:p>
            <a:pPr lvl="1">
              <a:defRPr/>
            </a:pPr>
            <a:r>
              <a:rPr lang="el-GR" sz="2800" i="1" dirty="0" smtClean="0">
                <a:solidFill>
                  <a:srgbClr val="0070C0"/>
                </a:solidFill>
              </a:rPr>
              <a:t>παραγωγής</a:t>
            </a:r>
            <a:endParaRPr lang="el-GR"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dirty="0" smtClean="0">
                <a:solidFill>
                  <a:schemeClr val="tx1"/>
                </a:solidFill>
              </a:rPr>
              <a:t>Συστήματα Παραγωγής</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210255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bwMode="gray"/>
        <p:txBody>
          <a:bodyPr>
            <a:normAutofit/>
          </a:bodyPr>
          <a:lstStyle/>
          <a:p>
            <a:r>
              <a:rPr lang="el-GR" b="1" dirty="0" smtClean="0"/>
              <a:t>Σύστημα παραγωγής</a:t>
            </a:r>
            <a:endParaRPr lang="el-GR" dirty="0"/>
          </a:p>
        </p:txBody>
      </p:sp>
      <p:pic>
        <p:nvPicPr>
          <p:cNvPr id="38" name="Θέση περιεχομένου 1" descr="Εικόνα διαγράμματος, όπου απεικονίζονται τα εξής;&#10;Οι εισροές που εισέρχονται στην παραγωγική διαδικασία, είναι υλικά, πληροφορίες, ενέργεια, κεφάλαια, εγκαταστάσεις, ανθρώπινο δυναμικό. Επίσης οι πόροι που μετασχηματίζονται, και οι πόροι που μετασχηματίζουν.&#10;Οι εκροές της παραγωγικής διαδικασίας είναι προιόντα και υπηρεσίες. &#10;Τέλος η παραγωγική διαδικασία συμβάλλειί στην προστιθέμενη αξία του προιόντος ή της υπηρεσία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5572"/>
            <a:ext cx="8229600" cy="4235218"/>
          </a:xfrm>
        </p:spPr>
      </p:pic>
      <p:sp>
        <p:nvSpPr>
          <p:cNvPr id="4" name="Θέση υποσέλιδου 1" descr="."/>
          <p:cNvSpPr>
            <a:spLocks noGrp="1"/>
          </p:cNvSpPr>
          <p:nvPr>
            <p:ph type="ftr" sz="quarter" idx="11"/>
          </p:nvPr>
        </p:nvSpPr>
        <p:spPr/>
        <p:txBody>
          <a:bodyPr/>
          <a:lstStyle/>
          <a:p>
            <a:r>
              <a:rPr lang="el-GR" dirty="0" smtClean="0">
                <a:solidFill>
                  <a:schemeClr val="tx1"/>
                </a:solidFill>
              </a:rPr>
              <a:t>Συστήματα Παραγωγής</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mtClean="0">
                <a:solidFill>
                  <a:schemeClr val="tx1"/>
                </a:solidFill>
              </a:rPr>
              <a:t>5</a:t>
            </a:fld>
            <a:endParaRPr lang="el-GR" dirty="0">
              <a:solidFill>
                <a:schemeClr val="tx1"/>
              </a:solidFill>
            </a:endParaRPr>
          </a:p>
        </p:txBody>
      </p:sp>
    </p:spTree>
    <p:extLst>
      <p:ext uri="{BB962C8B-B14F-4D97-AF65-F5344CB8AC3E}">
        <p14:creationId xmlns:p14="http://schemas.microsoft.com/office/powerpoint/2010/main" val="181058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Παράδειγμα (1 από 2)</a:t>
            </a:r>
            <a:endParaRPr lang="el-GR" dirty="0"/>
          </a:p>
        </p:txBody>
      </p:sp>
      <p:pic>
        <p:nvPicPr>
          <p:cNvPr id="251" name="Θέση περιεχομένου 1" descr="Εικόνα που απεικονίζει τα μέρη και τα στάδια συναρμολόγησης ενός ποδηλάτου."/>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71600"/>
            <a:ext cx="8686800" cy="499973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55956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Τίτλος 1"/>
          <p:cNvSpPr>
            <a:spLocks noGrp="1"/>
          </p:cNvSpPr>
          <p:nvPr>
            <p:ph type="title"/>
          </p:nvPr>
        </p:nvSpPr>
        <p:spPr/>
        <p:txBody>
          <a:bodyPr/>
          <a:lstStyle/>
          <a:p>
            <a:r>
              <a:rPr lang="el-GR" b="1" dirty="0" smtClean="0"/>
              <a:t>Παράδειγμα (2 </a:t>
            </a:r>
            <a:r>
              <a:rPr lang="el-GR" b="1" dirty="0"/>
              <a:t>από 2)</a:t>
            </a:r>
            <a:endParaRPr lang="el-GR" dirty="0"/>
          </a:p>
        </p:txBody>
      </p:sp>
      <p:pic>
        <p:nvPicPr>
          <p:cNvPr id="296" name="Θέση περιεχομένου 1" descr="Εικόνα με την συνέχεια της φάσης συναρμολόγησης του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1401077"/>
            <a:ext cx="8686800" cy="499972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1957679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Ποια η αξία που προστίθεται;</a:t>
            </a:r>
            <a:endParaRPr lang="el-GR" b="1" dirty="0"/>
          </a:p>
        </p:txBody>
      </p:sp>
      <p:pic>
        <p:nvPicPr>
          <p:cNvPr id="188" name="Θέση περιεχομένου 1" descr="Εικόνα που απεικονίζει την διαφορά μεταξύ κόστους των εισροών και της αξίας ή τιμής των εκροών, δηλαδή της προστιθέμενης αξίας. Πιο αναλυτικά, στην διαδικασία μετασχηματισμού μετατροπής, εισέρχονται οι εισροές και εξέρχονται από αυτήν οι εκροές. Το αποτέλεσμα μέσω ανάδρασης, ελέγχεται και αναπροσαρμόζεται."/>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7800"/>
            <a:ext cx="7467600" cy="475748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8</a:t>
            </a:fld>
            <a:endParaRPr lang="el-GR" sz="1400" dirty="0">
              <a:solidFill>
                <a:schemeClr val="tx1"/>
              </a:solidFill>
            </a:endParaRPr>
          </a:p>
        </p:txBody>
      </p:sp>
    </p:spTree>
    <p:extLst>
      <p:ext uri="{BB962C8B-B14F-4D97-AF65-F5344CB8AC3E}">
        <p14:creationId xmlns:p14="http://schemas.microsoft.com/office/powerpoint/2010/main" val="226910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kern="0" dirty="0">
                <a:solidFill>
                  <a:srgbClr val="000000"/>
                </a:solidFill>
              </a:rPr>
              <a:t>Το </a:t>
            </a:r>
            <a:r>
              <a:rPr lang="el-GR" altLang="el-GR" b="1" kern="0" dirty="0" smtClean="0">
                <a:solidFill>
                  <a:srgbClr val="000000"/>
                </a:solidFill>
              </a:rPr>
              <a:t>φυσικό </a:t>
            </a:r>
            <a:r>
              <a:rPr lang="el-GR" altLang="el-GR" b="1" kern="0" dirty="0">
                <a:solidFill>
                  <a:srgbClr val="000000"/>
                </a:solidFill>
              </a:rPr>
              <a:t>σ</a:t>
            </a:r>
            <a:r>
              <a:rPr lang="el-GR" altLang="el-GR" b="1" kern="0" dirty="0" smtClean="0">
                <a:solidFill>
                  <a:srgbClr val="000000"/>
                </a:solidFill>
              </a:rPr>
              <a:t>ύστημα</a:t>
            </a:r>
            <a:endParaRPr lang="el-GR" dirty="0"/>
          </a:p>
        </p:txBody>
      </p:sp>
      <p:sp>
        <p:nvSpPr>
          <p:cNvPr id="3" name="Θέση περιεχομένου 1"/>
          <p:cNvSpPr>
            <a:spLocks noGrp="1"/>
          </p:cNvSpPr>
          <p:nvPr>
            <p:ph idx="1"/>
          </p:nvPr>
        </p:nvSpPr>
        <p:spPr bwMode="gray">
          <a:xfrm>
            <a:off x="457200" y="1600200"/>
            <a:ext cx="8229600" cy="4648200"/>
          </a:xfrm>
        </p:spPr>
        <p:txBody>
          <a:bodyPr>
            <a:normAutofit/>
          </a:bodyPr>
          <a:lstStyle/>
          <a:p>
            <a:pPr eaLnBrk="0" fontAlgn="base" hangingPunct="0">
              <a:spcBef>
                <a:spcPts val="0"/>
              </a:spcBef>
              <a:spcAft>
                <a:spcPts val="1200"/>
              </a:spcAft>
              <a:buClr>
                <a:srgbClr val="C00000"/>
              </a:buClr>
              <a:buSzPct val="100000"/>
              <a:buFont typeface="Arial" panose="020B0604020202020204" pitchFamily="34" charset="0"/>
              <a:buChar char="●"/>
            </a:pPr>
            <a:r>
              <a:rPr lang="el-GR" altLang="el-GR" sz="2400" kern="0" dirty="0" smtClean="0">
                <a:solidFill>
                  <a:srgbClr val="000000"/>
                </a:solidFill>
              </a:rPr>
              <a:t>Είναι </a:t>
            </a:r>
            <a:r>
              <a:rPr lang="el-GR" altLang="el-GR" sz="2400" kern="0" dirty="0">
                <a:solidFill>
                  <a:srgbClr val="000000"/>
                </a:solidFill>
              </a:rPr>
              <a:t>αυτό που δημιουργεί τα αγαθά ή </a:t>
            </a:r>
            <a:r>
              <a:rPr lang="el-GR" altLang="el-GR" sz="2400" kern="0" dirty="0" smtClean="0">
                <a:solidFill>
                  <a:srgbClr val="000000"/>
                </a:solidFill>
              </a:rPr>
              <a:t>τις υπηρεσίες, που προορίζονται </a:t>
            </a:r>
            <a:r>
              <a:rPr lang="el-GR" altLang="el-GR" sz="2400" kern="0" dirty="0">
                <a:solidFill>
                  <a:srgbClr val="000000"/>
                </a:solidFill>
              </a:rPr>
              <a:t>για να </a:t>
            </a:r>
            <a:r>
              <a:rPr lang="el-GR" altLang="el-GR" sz="2400" kern="0" dirty="0" smtClean="0">
                <a:solidFill>
                  <a:srgbClr val="000000"/>
                </a:solidFill>
              </a:rPr>
              <a:t>καλύψουν </a:t>
            </a:r>
            <a:r>
              <a:rPr lang="el-GR" altLang="el-GR" sz="2400" kern="0" dirty="0">
                <a:solidFill>
                  <a:srgbClr val="000000"/>
                </a:solidFill>
              </a:rPr>
              <a:t>συγκεκριμένες </a:t>
            </a:r>
            <a:r>
              <a:rPr lang="el-GR" altLang="el-GR" sz="2400" kern="0" dirty="0" smtClean="0">
                <a:solidFill>
                  <a:srgbClr val="000000"/>
                </a:solidFill>
              </a:rPr>
              <a:t>ανάγκες, για τις οποίες </a:t>
            </a:r>
            <a:r>
              <a:rPr lang="el-GR" altLang="el-GR" sz="2400" kern="0" dirty="0">
                <a:solidFill>
                  <a:srgbClr val="000000"/>
                </a:solidFill>
              </a:rPr>
              <a:t>υπάρχει </a:t>
            </a:r>
            <a:r>
              <a:rPr lang="el-GR" altLang="el-GR" sz="2400" kern="0" dirty="0" smtClean="0">
                <a:solidFill>
                  <a:srgbClr val="000000"/>
                </a:solidFill>
              </a:rPr>
              <a:t>ζήτηση:</a:t>
            </a:r>
            <a:endParaRPr lang="el-GR" altLang="el-GR" sz="2400" kern="0" dirty="0">
              <a:solidFill>
                <a:srgbClr val="000000"/>
              </a:solidFill>
            </a:endParaRPr>
          </a:p>
          <a:p>
            <a:pPr marL="1603375" lvl="2" indent="-342000" eaLnBrk="0" fontAlgn="base" hangingPunct="0">
              <a:spcBef>
                <a:spcPts val="0"/>
              </a:spcBef>
              <a:spcAft>
                <a:spcPts val="2400"/>
              </a:spcAft>
              <a:buClr>
                <a:srgbClr val="CC9900"/>
              </a:buClr>
              <a:buSzPct val="110000"/>
              <a:buFontTx/>
              <a:buChar char="»"/>
            </a:pPr>
            <a:r>
              <a:rPr lang="el-GR" altLang="el-GR" sz="2200" b="1" kern="0" dirty="0">
                <a:solidFill>
                  <a:srgbClr val="000000"/>
                </a:solidFill>
              </a:rPr>
              <a:t>Εισροές </a:t>
            </a:r>
            <a:r>
              <a:rPr lang="el-GR" altLang="el-GR" sz="2200" kern="0" dirty="0">
                <a:solidFill>
                  <a:srgbClr val="000000"/>
                </a:solidFill>
              </a:rPr>
              <a:t>– αναλώσεις των αναγκαίων συντελεστών </a:t>
            </a:r>
            <a:r>
              <a:rPr lang="el-GR" altLang="el-GR" sz="2200" kern="0" dirty="0" smtClean="0">
                <a:solidFill>
                  <a:srgbClr val="000000"/>
                </a:solidFill>
              </a:rPr>
              <a:t>παραγωγής.</a:t>
            </a:r>
            <a:endParaRPr lang="el-GR" altLang="el-GR" sz="2200" kern="0" dirty="0">
              <a:solidFill>
                <a:srgbClr val="A50021"/>
              </a:solidFill>
            </a:endParaRPr>
          </a:p>
          <a:p>
            <a:pPr marL="1603375" lvl="2" indent="-342000" eaLnBrk="0" fontAlgn="base" hangingPunct="0">
              <a:spcBef>
                <a:spcPts val="0"/>
              </a:spcBef>
              <a:spcAft>
                <a:spcPts val="2400"/>
              </a:spcAft>
              <a:buClr>
                <a:srgbClr val="CC9900"/>
              </a:buClr>
              <a:buSzPct val="110000"/>
              <a:buFontTx/>
              <a:buChar char="»"/>
            </a:pPr>
            <a:r>
              <a:rPr lang="el-GR" altLang="el-GR" sz="2200" b="1" kern="0" dirty="0">
                <a:solidFill>
                  <a:srgbClr val="000000"/>
                </a:solidFill>
              </a:rPr>
              <a:t>Εκροές </a:t>
            </a:r>
            <a:r>
              <a:rPr lang="el-GR" altLang="el-GR" sz="2200" kern="0" dirty="0">
                <a:solidFill>
                  <a:srgbClr val="000000"/>
                </a:solidFill>
              </a:rPr>
              <a:t>– προϊόντα </a:t>
            </a:r>
            <a:r>
              <a:rPr lang="el-GR" altLang="el-GR" sz="2200" kern="0" dirty="0" smtClean="0">
                <a:solidFill>
                  <a:srgbClr val="000000"/>
                </a:solidFill>
              </a:rPr>
              <a:t>ή/και </a:t>
            </a:r>
            <a:r>
              <a:rPr lang="el-GR" altLang="el-GR" sz="2200" kern="0" dirty="0">
                <a:solidFill>
                  <a:srgbClr val="000000"/>
                </a:solidFill>
              </a:rPr>
              <a:t>υπηρεσίες για τα οποία υπάρχει </a:t>
            </a:r>
            <a:r>
              <a:rPr lang="el-GR" altLang="el-GR" sz="2200" kern="0" dirty="0" smtClean="0">
                <a:solidFill>
                  <a:srgbClr val="000000"/>
                </a:solidFill>
              </a:rPr>
              <a:t>ζήτηση.</a:t>
            </a:r>
            <a:endParaRPr lang="el-GR" altLang="el-GR" sz="2200" b="1" kern="0" dirty="0">
              <a:solidFill>
                <a:srgbClr val="000000"/>
              </a:solidFill>
            </a:endParaRPr>
          </a:p>
          <a:p>
            <a:pPr marL="1603375" lvl="2" indent="-342000" eaLnBrk="0" fontAlgn="base" hangingPunct="0">
              <a:spcBef>
                <a:spcPts val="0"/>
              </a:spcBef>
              <a:spcAft>
                <a:spcPct val="0"/>
              </a:spcAft>
              <a:buClr>
                <a:srgbClr val="CC9900"/>
              </a:buClr>
              <a:buSzPct val="110000"/>
              <a:buFontTx/>
              <a:buChar char="»"/>
            </a:pPr>
            <a:r>
              <a:rPr lang="el-GR" altLang="el-GR" sz="2200" b="1" kern="0" dirty="0">
                <a:solidFill>
                  <a:srgbClr val="000000"/>
                </a:solidFill>
              </a:rPr>
              <a:t>Παραγωγική διαδικασία </a:t>
            </a:r>
            <a:r>
              <a:rPr lang="el-GR" altLang="el-GR" sz="2200" kern="0" dirty="0">
                <a:solidFill>
                  <a:srgbClr val="000000"/>
                </a:solidFill>
              </a:rPr>
              <a:t>– μηχανισμός μετασχηματισμού των συντελεστών παραγωγής σε τελικά προϊόντα ή/και </a:t>
            </a:r>
            <a:r>
              <a:rPr lang="el-GR" altLang="el-GR" sz="2200" kern="0" dirty="0" smtClean="0">
                <a:solidFill>
                  <a:srgbClr val="000000"/>
                </a:solidFill>
              </a:rPr>
              <a:t>υπηρεσίες</a:t>
            </a:r>
            <a:r>
              <a:rPr lang="el-GR" altLang="el-GR" sz="2200" dirty="0" smtClean="0"/>
              <a:t>.</a:t>
            </a:r>
            <a:endParaRPr lang="el-GR" altLang="el-GR" sz="22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Συστήματα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96C6D03-F0E9-40D8-A6B6-34EB4CFBDDC8}" type="slidenum">
              <a:rPr lang="el-GR" sz="1400" smtClean="0">
                <a:solidFill>
                  <a:schemeClr val="tx1"/>
                </a:solidFill>
              </a:rPr>
              <a:t>9</a:t>
            </a:fld>
            <a:endParaRPr lang="el-GR" sz="1400" dirty="0">
              <a:solidFill>
                <a:schemeClr val="tx1"/>
              </a:solidFill>
            </a:endParaRPr>
          </a:p>
        </p:txBody>
      </p:sp>
    </p:spTree>
    <p:extLst>
      <p:ext uri="{BB962C8B-B14F-4D97-AF65-F5344CB8AC3E}">
        <p14:creationId xmlns:p14="http://schemas.microsoft.com/office/powerpoint/2010/main" val="29048922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2014 1:02:04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16,4,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7,9,8,61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8,4,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F0FC727-A6E0-4169-915F-F39AA2763D7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1109</TotalTime>
  <Words>1456</Words>
  <Application>Microsoft Office PowerPoint</Application>
  <PresentationFormat>Προβολή στην οθόνη (4:3)</PresentationFormat>
  <Paragraphs>273</Paragraphs>
  <Slides>39</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Θέμα του Office</vt:lpstr>
      <vt:lpstr>Διοίκηση Λειτουργιών  και Παραγωγής</vt:lpstr>
      <vt:lpstr>Χρηματοδότηση </vt:lpstr>
      <vt:lpstr>Σκοποί ενότητας </vt:lpstr>
      <vt:lpstr>Περιεχόμενα ενότητας</vt:lpstr>
      <vt:lpstr>Σύστημα παραγωγής</vt:lpstr>
      <vt:lpstr>Παράδειγμα (1 από 2)</vt:lpstr>
      <vt:lpstr>Παράδειγμα (2 από 2)</vt:lpstr>
      <vt:lpstr>Ποια η αξία που προστίθεται;</vt:lpstr>
      <vt:lpstr>Το φυσικό σύστημα</vt:lpstr>
      <vt:lpstr>Διάγραμμα φυσικού συστήματος</vt:lpstr>
      <vt:lpstr>Το σύστημα διοίκησης της παραγωγής</vt:lpstr>
      <vt:lpstr>Χαρακτηριστικά προϊόντων</vt:lpstr>
      <vt:lpstr>Χαρακτηριστικά υπηρεσιών</vt:lpstr>
      <vt:lpstr>Παραδείγματα</vt:lpstr>
      <vt:lpstr>Εταιρία επεξεργασίας τροφίμων</vt:lpstr>
      <vt:lpstr>Νοσοκομείο</vt:lpstr>
      <vt:lpstr>Είδη επιχειρηματικών αποφάσεων</vt:lpstr>
      <vt:lpstr>Αποφάσεις στρατηγικής</vt:lpstr>
      <vt:lpstr>Αποφάσεις στρατηγικής για την παραγωγή</vt:lpstr>
      <vt:lpstr>Αποφάσεις τακτικής</vt:lpstr>
      <vt:lpstr>Αποφάσεις τακτικής για την παραγωγή</vt:lpstr>
      <vt:lpstr>Βασικές λειτουργίες σε μία επιχείρηση</vt:lpstr>
      <vt:lpstr>Λειτουργία Marketing  (1 από 2)</vt:lpstr>
      <vt:lpstr>Λειτουργία Marketing  (2 από 2)</vt:lpstr>
      <vt:lpstr>Λειτουργία χρηματοοικονομικής</vt:lpstr>
      <vt:lpstr>Αλληλεξαρτήσεις βασικών λειτουργιών</vt:lpstr>
      <vt:lpstr>Η λειτουργία της παραγωγής</vt:lpstr>
      <vt:lpstr>Πλεονεκτήματα</vt:lpstr>
      <vt:lpstr>Κριτήρια αξιολόγησης συστημάτων παραγωγής</vt:lpstr>
      <vt:lpstr>Κριτήρια αποτελεσματικότητας  (1 από 2)</vt:lpstr>
      <vt:lpstr>Κριτήρια αποτελεσματικότητας  (2 από 2)</vt:lpstr>
      <vt:lpstr>Κριτήρια εσωτερικής απόδοσης</vt:lpstr>
      <vt:lpstr>Παράδειγμα: Υπολογισμός παραγωγικότητας</vt:lpstr>
      <vt:lpstr>Συνέχεια παραδείγματος</vt:lpstr>
      <vt:lpstr>Επιχείρηση παραγωγής</vt:lpstr>
      <vt:lpstr>Τέλος Ενότητας</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Διοίκηση Λειτουργιών  και Παραγωγής</dc:title>
  <dc:creator>Georgia</dc:creator>
  <cp:lastModifiedBy>eLearning</cp:lastModifiedBy>
  <cp:revision>187</cp:revision>
  <dcterms:created xsi:type="dcterms:W3CDTF">2013-12-13T09:52:52Z</dcterms:created>
  <dcterms:modified xsi:type="dcterms:W3CDTF">2015-11-16T15:37:16Z</dcterms:modified>
</cp:coreProperties>
</file>