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8"/>
  </p:notesMasterIdLst>
  <p:sldIdLst>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0" r:id="rId16"/>
    <p:sldId id="271" r:id="rId17"/>
    <p:sldId id="272" r:id="rId18"/>
    <p:sldId id="273" r:id="rId19"/>
    <p:sldId id="274" r:id="rId20"/>
    <p:sldId id="275" r:id="rId21"/>
    <p:sldId id="276" r:id="rId22"/>
    <p:sldId id="277" r:id="rId23"/>
    <p:sldId id="283" r:id="rId24"/>
    <p:sldId id="278" r:id="rId25"/>
    <p:sldId id="279" r:id="rId26"/>
    <p:sldId id="280" r:id="rId27"/>
    <p:sldId id="281" r:id="rId28"/>
    <p:sldId id="282"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288" r:id="rId87"/>
  </p:sldIdLst>
  <p:sldSz cx="9144000" cy="6858000" type="screen4x3"/>
  <p:notesSz cx="6858000" cy="9144000"/>
  <p:custDataLst>
    <p:tags r:id="rId8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00"/>
    <a:srgbClr val="FF9966"/>
    <a:srgbClr val="FFCCCC"/>
    <a:srgbClr val="0033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1927B-8EB1-4884-82DE-C56CEA8A4D79}" type="datetimeFigureOut">
              <a:rPr lang="el-GR" smtClean="0"/>
              <a:t>7/1/2014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5E96A-48A1-401B-A98D-7974A7F6A3BC}" type="slidenum">
              <a:rPr lang="el-GR" smtClean="0"/>
              <a:t>‹#›</a:t>
            </a:fld>
            <a:endParaRPr lang="el-GR"/>
          </a:p>
        </p:txBody>
      </p:sp>
    </p:spTree>
    <p:extLst>
      <p:ext uri="{BB962C8B-B14F-4D97-AF65-F5344CB8AC3E}">
        <p14:creationId xmlns:p14="http://schemas.microsoft.com/office/powerpoint/2010/main" val="100749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4</a:t>
            </a:fld>
            <a:endParaRPr lang="el-GR" altLang="el-G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51CB6C0-F60D-400E-9D47-F7563A70FCE2}" type="datetime1">
              <a:rPr lang="el-GR" smtClean="0"/>
              <a:t>7/1/2014</a:t>
            </a:fld>
            <a:endParaRPr lang="el-GR"/>
          </a:p>
        </p:txBody>
      </p:sp>
      <p:sp>
        <p:nvSpPr>
          <p:cNvPr id="5" name="Θέση υποσέλιδου 4"/>
          <p:cNvSpPr>
            <a:spLocks noGrp="1"/>
          </p:cNvSpPr>
          <p:nvPr>
            <p:ph type="ftr" sz="quarter" idx="11"/>
          </p:nvPr>
        </p:nvSpPr>
        <p:spPr/>
        <p:txBody>
          <a:bodyPr/>
          <a:lstStyle/>
          <a:p>
            <a:r>
              <a:rPr lang="el-GR" smtClean="0"/>
              <a:t>Ανάλυση Κινδύνου</a:t>
            </a:r>
            <a:endParaRPr lang="el-GR"/>
          </a:p>
        </p:txBody>
      </p:sp>
      <p:sp>
        <p:nvSpPr>
          <p:cNvPr id="6" name="Θέση αριθμού διαφάνειας 5"/>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27442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BA67C4-EF46-4581-81F3-DD0893EB5788}" type="datetime1">
              <a:rPr lang="el-GR" smtClean="0"/>
              <a:t>7/1/2014</a:t>
            </a:fld>
            <a:endParaRPr lang="el-GR"/>
          </a:p>
        </p:txBody>
      </p:sp>
      <p:sp>
        <p:nvSpPr>
          <p:cNvPr id="5" name="Θέση υποσέλιδου 4"/>
          <p:cNvSpPr>
            <a:spLocks noGrp="1"/>
          </p:cNvSpPr>
          <p:nvPr>
            <p:ph type="ftr" sz="quarter" idx="11"/>
          </p:nvPr>
        </p:nvSpPr>
        <p:spPr/>
        <p:txBody>
          <a:bodyPr/>
          <a:lstStyle/>
          <a:p>
            <a:r>
              <a:rPr lang="el-GR" smtClean="0"/>
              <a:t>Ανάλυση Κινδύνου</a:t>
            </a:r>
            <a:endParaRPr lang="el-GR"/>
          </a:p>
        </p:txBody>
      </p:sp>
      <p:sp>
        <p:nvSpPr>
          <p:cNvPr id="6" name="Θέση αριθμού διαφάνειας 5"/>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69742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558943F-EBCA-4692-A6B8-52B87168D1C4}" type="datetime1">
              <a:rPr lang="el-GR" smtClean="0"/>
              <a:t>7/1/2014</a:t>
            </a:fld>
            <a:endParaRPr lang="el-GR"/>
          </a:p>
        </p:txBody>
      </p:sp>
      <p:sp>
        <p:nvSpPr>
          <p:cNvPr id="5" name="Θέση υποσέλιδου 4"/>
          <p:cNvSpPr>
            <a:spLocks noGrp="1"/>
          </p:cNvSpPr>
          <p:nvPr>
            <p:ph type="ftr" sz="quarter" idx="11"/>
          </p:nvPr>
        </p:nvSpPr>
        <p:spPr/>
        <p:txBody>
          <a:bodyPr/>
          <a:lstStyle/>
          <a:p>
            <a:r>
              <a:rPr lang="el-GR" smtClean="0"/>
              <a:t>Ανάλυση Κινδύνου</a:t>
            </a:r>
            <a:endParaRPr lang="el-GR"/>
          </a:p>
        </p:txBody>
      </p:sp>
      <p:sp>
        <p:nvSpPr>
          <p:cNvPr id="6" name="Θέση αριθμού διαφάνειας 5"/>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106190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CBBA35-77C7-463C-82BC-821B0D045282}" type="datetime1">
              <a:rPr lang="el-GR" smtClean="0"/>
              <a:t>7/1/2014</a:t>
            </a:fld>
            <a:endParaRPr lang="el-GR"/>
          </a:p>
        </p:txBody>
      </p:sp>
      <p:sp>
        <p:nvSpPr>
          <p:cNvPr id="5" name="Θέση υποσέλιδου 4"/>
          <p:cNvSpPr>
            <a:spLocks noGrp="1"/>
          </p:cNvSpPr>
          <p:nvPr>
            <p:ph type="ftr" sz="quarter" idx="11"/>
          </p:nvPr>
        </p:nvSpPr>
        <p:spPr/>
        <p:txBody>
          <a:bodyPr/>
          <a:lstStyle/>
          <a:p>
            <a:r>
              <a:rPr lang="el-GR" smtClean="0"/>
              <a:t>Ανάλυση Κινδύνου</a:t>
            </a:r>
            <a:endParaRPr lang="el-GR"/>
          </a:p>
        </p:txBody>
      </p:sp>
      <p:sp>
        <p:nvSpPr>
          <p:cNvPr id="6" name="Θέση αριθμού διαφάνειας 5"/>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92506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D9AC7FF-809A-4B21-BBE6-5ECC9C8F4E4A}" type="datetime1">
              <a:rPr lang="el-GR" smtClean="0"/>
              <a:t>7/1/2014</a:t>
            </a:fld>
            <a:endParaRPr lang="el-GR"/>
          </a:p>
        </p:txBody>
      </p:sp>
      <p:sp>
        <p:nvSpPr>
          <p:cNvPr id="5" name="Θέση υποσέλιδου 4"/>
          <p:cNvSpPr>
            <a:spLocks noGrp="1"/>
          </p:cNvSpPr>
          <p:nvPr>
            <p:ph type="ftr" sz="quarter" idx="11"/>
          </p:nvPr>
        </p:nvSpPr>
        <p:spPr/>
        <p:txBody>
          <a:bodyPr/>
          <a:lstStyle/>
          <a:p>
            <a:r>
              <a:rPr lang="el-GR" smtClean="0"/>
              <a:t>Ανάλυση Κινδύνου</a:t>
            </a:r>
            <a:endParaRPr lang="el-GR"/>
          </a:p>
        </p:txBody>
      </p:sp>
      <p:sp>
        <p:nvSpPr>
          <p:cNvPr id="6" name="Θέση αριθμού διαφάνειας 5"/>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233294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552607-7FA7-4EA9-B0F4-69D1A22AC629}" type="datetime1">
              <a:rPr lang="el-GR" smtClean="0"/>
              <a:t>7/1/2014</a:t>
            </a:fld>
            <a:endParaRPr lang="el-GR"/>
          </a:p>
        </p:txBody>
      </p:sp>
      <p:sp>
        <p:nvSpPr>
          <p:cNvPr id="6" name="Θέση υποσέλιδου 5"/>
          <p:cNvSpPr>
            <a:spLocks noGrp="1"/>
          </p:cNvSpPr>
          <p:nvPr>
            <p:ph type="ftr" sz="quarter" idx="11"/>
          </p:nvPr>
        </p:nvSpPr>
        <p:spPr/>
        <p:txBody>
          <a:bodyPr/>
          <a:lstStyle/>
          <a:p>
            <a:r>
              <a:rPr lang="el-GR" smtClean="0"/>
              <a:t>Ανάλυση Κινδύνου</a:t>
            </a:r>
            <a:endParaRPr lang="el-GR"/>
          </a:p>
        </p:txBody>
      </p:sp>
      <p:sp>
        <p:nvSpPr>
          <p:cNvPr id="7" name="Θέση αριθμού διαφάνειας 6"/>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80892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53275F7-1CB4-403C-9DF0-8A27D47C1C8A}" type="datetime1">
              <a:rPr lang="el-GR" smtClean="0"/>
              <a:t>7/1/2014</a:t>
            </a:fld>
            <a:endParaRPr lang="el-GR"/>
          </a:p>
        </p:txBody>
      </p:sp>
      <p:sp>
        <p:nvSpPr>
          <p:cNvPr id="8" name="Θέση υποσέλιδου 7"/>
          <p:cNvSpPr>
            <a:spLocks noGrp="1"/>
          </p:cNvSpPr>
          <p:nvPr>
            <p:ph type="ftr" sz="quarter" idx="11"/>
          </p:nvPr>
        </p:nvSpPr>
        <p:spPr/>
        <p:txBody>
          <a:bodyPr/>
          <a:lstStyle/>
          <a:p>
            <a:r>
              <a:rPr lang="el-GR" smtClean="0"/>
              <a:t>Ανάλυση Κινδύνου</a:t>
            </a:r>
            <a:endParaRPr lang="el-GR"/>
          </a:p>
        </p:txBody>
      </p:sp>
      <p:sp>
        <p:nvSpPr>
          <p:cNvPr id="9" name="Θέση αριθμού διαφάνειας 8"/>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21974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E007DAE-8C22-407B-A888-0EA7D418A27B}" type="datetime1">
              <a:rPr lang="el-GR" smtClean="0"/>
              <a:t>7/1/2014</a:t>
            </a:fld>
            <a:endParaRPr lang="el-GR"/>
          </a:p>
        </p:txBody>
      </p:sp>
      <p:sp>
        <p:nvSpPr>
          <p:cNvPr id="4" name="Θέση υποσέλιδου 3"/>
          <p:cNvSpPr>
            <a:spLocks noGrp="1"/>
          </p:cNvSpPr>
          <p:nvPr>
            <p:ph type="ftr" sz="quarter" idx="11"/>
          </p:nvPr>
        </p:nvSpPr>
        <p:spPr/>
        <p:txBody>
          <a:bodyPr/>
          <a:lstStyle/>
          <a:p>
            <a:r>
              <a:rPr lang="el-GR" smtClean="0"/>
              <a:t>Ανάλυση Κινδύνου</a:t>
            </a:r>
            <a:endParaRPr lang="el-GR"/>
          </a:p>
        </p:txBody>
      </p:sp>
      <p:sp>
        <p:nvSpPr>
          <p:cNvPr id="5" name="Θέση αριθμού διαφάνειας 4"/>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287802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A7AC7E2-98DA-441C-867A-A60ABBAB6A6B}" type="datetime1">
              <a:rPr lang="el-GR" smtClean="0"/>
              <a:t>7/1/2014</a:t>
            </a:fld>
            <a:endParaRPr lang="el-GR"/>
          </a:p>
        </p:txBody>
      </p:sp>
      <p:sp>
        <p:nvSpPr>
          <p:cNvPr id="3" name="Θέση υποσέλιδου 2"/>
          <p:cNvSpPr>
            <a:spLocks noGrp="1"/>
          </p:cNvSpPr>
          <p:nvPr>
            <p:ph type="ftr" sz="quarter" idx="11"/>
          </p:nvPr>
        </p:nvSpPr>
        <p:spPr/>
        <p:txBody>
          <a:bodyPr/>
          <a:lstStyle/>
          <a:p>
            <a:r>
              <a:rPr lang="el-GR" smtClean="0"/>
              <a:t>Ανάλυση Κινδύνου</a:t>
            </a:r>
            <a:endParaRPr lang="el-GR"/>
          </a:p>
        </p:txBody>
      </p:sp>
      <p:sp>
        <p:nvSpPr>
          <p:cNvPr id="4" name="Θέση αριθμού διαφάνειας 3"/>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378669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C7DA9F-93C5-40DF-9712-71948FFE16CB}" type="datetime1">
              <a:rPr lang="el-GR" smtClean="0"/>
              <a:t>7/1/2014</a:t>
            </a:fld>
            <a:endParaRPr lang="el-GR"/>
          </a:p>
        </p:txBody>
      </p:sp>
      <p:sp>
        <p:nvSpPr>
          <p:cNvPr id="6" name="Θέση υποσέλιδου 5"/>
          <p:cNvSpPr>
            <a:spLocks noGrp="1"/>
          </p:cNvSpPr>
          <p:nvPr>
            <p:ph type="ftr" sz="quarter" idx="11"/>
          </p:nvPr>
        </p:nvSpPr>
        <p:spPr/>
        <p:txBody>
          <a:bodyPr/>
          <a:lstStyle/>
          <a:p>
            <a:r>
              <a:rPr lang="el-GR" smtClean="0"/>
              <a:t>Ανάλυση Κινδύνου</a:t>
            </a:r>
            <a:endParaRPr lang="el-GR"/>
          </a:p>
        </p:txBody>
      </p:sp>
      <p:sp>
        <p:nvSpPr>
          <p:cNvPr id="7" name="Θέση αριθμού διαφάνειας 6"/>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18731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0179694-84E0-4D45-8C28-4C37AFBC9826}" type="datetime1">
              <a:rPr lang="el-GR" smtClean="0"/>
              <a:t>7/1/2014</a:t>
            </a:fld>
            <a:endParaRPr lang="el-GR"/>
          </a:p>
        </p:txBody>
      </p:sp>
      <p:sp>
        <p:nvSpPr>
          <p:cNvPr id="6" name="Θέση υποσέλιδου 5"/>
          <p:cNvSpPr>
            <a:spLocks noGrp="1"/>
          </p:cNvSpPr>
          <p:nvPr>
            <p:ph type="ftr" sz="quarter" idx="11"/>
          </p:nvPr>
        </p:nvSpPr>
        <p:spPr/>
        <p:txBody>
          <a:bodyPr/>
          <a:lstStyle/>
          <a:p>
            <a:r>
              <a:rPr lang="el-GR" smtClean="0"/>
              <a:t>Ανάλυση Κινδύνου</a:t>
            </a:r>
            <a:endParaRPr lang="el-GR"/>
          </a:p>
        </p:txBody>
      </p:sp>
      <p:sp>
        <p:nvSpPr>
          <p:cNvPr id="7" name="Θέση αριθμού διαφάνειας 6"/>
          <p:cNvSpPr>
            <a:spLocks noGrp="1"/>
          </p:cNvSpPr>
          <p:nvPr>
            <p:ph type="sldNum" sz="quarter" idx="12"/>
          </p:nvPr>
        </p:nvSpPr>
        <p:spPr/>
        <p:txBody>
          <a:bodyPr/>
          <a:lstStyle/>
          <a:p>
            <a:fld id="{F6E607FE-0524-490D-9D85-8A9A2DB196E6}" type="slidenum">
              <a:rPr lang="el-GR" smtClean="0"/>
              <a:t>‹#›</a:t>
            </a:fld>
            <a:endParaRPr lang="el-GR"/>
          </a:p>
        </p:txBody>
      </p:sp>
    </p:spTree>
    <p:extLst>
      <p:ext uri="{BB962C8B-B14F-4D97-AF65-F5344CB8AC3E}">
        <p14:creationId xmlns:p14="http://schemas.microsoft.com/office/powerpoint/2010/main" val="313822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9FE09-E5A0-428D-B607-10DF7F096147}" type="datetime1">
              <a:rPr lang="el-GR" smtClean="0"/>
              <a:t>7/1/2014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Ανάλυση Κινδύνου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607FE-0524-490D-9D85-8A9A2DB196E6}" type="slidenum">
              <a:rPr lang="el-GR" smtClean="0"/>
              <a:t>‹#›</a:t>
            </a:fld>
            <a:endParaRPr lang="el-GR"/>
          </a:p>
        </p:txBody>
      </p:sp>
    </p:spTree>
    <p:extLst>
      <p:ext uri="{BB962C8B-B14F-4D97-AF65-F5344CB8AC3E}">
        <p14:creationId xmlns:p14="http://schemas.microsoft.com/office/powerpoint/2010/main" val="13746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sa/3.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55.xml"/><Relationship Id="rId5" Type="http://schemas.microsoft.com/office/2007/relationships/hdphoto" Target="../media/hdphoto1.wdp"/><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tags" Target="../tags/tag69.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5.jpeg"/><Relationship Id="rId5" Type="http://schemas.openxmlformats.org/officeDocument/2006/relationships/slide" Target="slide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 Target="slide22.xml"/><Relationship Id="rId18" Type="http://schemas.openxmlformats.org/officeDocument/2006/relationships/slide" Target="slide50.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 Target="slide9.xml"/><Relationship Id="rId17" Type="http://schemas.openxmlformats.org/officeDocument/2006/relationships/slide" Target="slide32.xml"/><Relationship Id="rId2" Type="http://schemas.openxmlformats.org/officeDocument/2006/relationships/tags" Target="../tags/tag7.xml"/><Relationship Id="rId16" Type="http://schemas.openxmlformats.org/officeDocument/2006/relationships/slide" Target="slide26.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 Target="slide8.xml"/><Relationship Id="rId5" Type="http://schemas.openxmlformats.org/officeDocument/2006/relationships/tags" Target="../tags/tag10.xml"/><Relationship Id="rId15" Type="http://schemas.openxmlformats.org/officeDocument/2006/relationships/slide" Target="slide23.xml"/><Relationship Id="rId10" Type="http://schemas.openxmlformats.org/officeDocument/2006/relationships/slide" Target="slide6.xml"/><Relationship Id="rId19" Type="http://schemas.openxmlformats.org/officeDocument/2006/relationships/slide" Target="slide56.xml"/><Relationship Id="rId4" Type="http://schemas.openxmlformats.org/officeDocument/2006/relationships/tags" Target="../tags/tag9.xml"/><Relationship Id="rId9" Type="http://schemas.openxmlformats.org/officeDocument/2006/relationships/slideLayout" Target="../slideLayouts/slideLayout6.xml"/><Relationship Id="rId14" Type="http://schemas.openxmlformats.org/officeDocument/2006/relationships/slide" Target="slide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73.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5.xml"/><Relationship Id="rId1" Type="http://schemas.openxmlformats.org/officeDocument/2006/relationships/tags" Target="../tags/tag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7.xml"/><Relationship Id="rId1" Type="http://schemas.openxmlformats.org/officeDocument/2006/relationships/tags" Target="../tags/tag7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1.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84.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6.xml"/><Relationship Id="rId1" Type="http://schemas.openxmlformats.org/officeDocument/2006/relationships/tags" Target="../tags/tag85.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88.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91.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5.xml"/></Relationships>
</file>

<file path=ppt/slides/_rels/slide85.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1.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772816"/>
            <a:ext cx="8382000" cy="1236663"/>
          </a:xfrm>
        </p:spPr>
        <p:txBody>
          <a:bodyPr>
            <a:noAutofit/>
          </a:bodyPr>
          <a:lstStyle/>
          <a:p>
            <a:r>
              <a:rPr lang="el-GR" altLang="el-GR" b="1" dirty="0" smtClean="0">
                <a:solidFill>
                  <a:srgbClr val="000000"/>
                </a:solidFill>
                <a:latin typeface="Calibri" panose="020F0502020204030204" pitchFamily="34" charset="0"/>
              </a:rPr>
              <a:t>Διαχείριση Κινδύνου</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140968"/>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a:t>
            </a:r>
            <a:r>
              <a:rPr lang="el-GR" sz="2800" b="1" dirty="0" smtClean="0">
                <a:solidFill>
                  <a:prstClr val="black"/>
                </a:solidFill>
                <a:latin typeface="Calibri" panose="020F0502020204030204" pitchFamily="34" charset="0"/>
                <a:cs typeface="Arial" charset="0"/>
              </a:rPr>
              <a:t>5</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Ανάλυση Κινδύνου.</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9" name="Εικόνα 2" descr=" Λογότυπο για Άδειες χρήσης Creative Commons, B Y, S A. ">
            <a:hlinkClick r:id="rId5" tooltip="Μετάβαση στην Άδεια Χρήσης"/>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8225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Autofit/>
          </a:bodyPr>
          <a:lstStyle/>
          <a:p>
            <a:pPr marL="0" indent="0"/>
            <a:r>
              <a:rPr lang="el-GR" altLang="el-GR" sz="3800" b="1" dirty="0" smtClean="0"/>
              <a:t>Πιθανότητα εμφάνισης κινδύνου σε σύστημα υπόγειας οδικής αρτηρίας</a:t>
            </a:r>
          </a:p>
        </p:txBody>
      </p:sp>
      <p:graphicFrame>
        <p:nvGraphicFramePr>
          <p:cNvPr id="6" name="Θέση περιεχομένου 1" descr="Πίνακας: &#10;Πιθανότητα, χαμηλή 0 κόμμα 1, επεξήγηση, συμβαίνει 1 φορά στα 30 χρόνια.&#10;Πιθανότητα, χαμηλή 0 κόμμα 3, επεξήγηση, συμβαίνει 1 φορά στα 10 χρόνια.&#10;Πιθανότητα, μέση 0 κόμμα 5, επεξήγηση, συμβαίνει 1 φορά το χρόνο.&#10;Πιθανότητα, υψηλή 0 κόμμα 7, επεξήγηση, συμβαίνει 1 φορά το μήνα.&#10;Πιθανότητα, μέση 0 κόμμα 9, επεξήγηση, συμβαίνει 10 φορές το μήνα.&#10;&#10;"/>
          <p:cNvGraphicFramePr>
            <a:graphicFrameLocks/>
          </p:cNvGraphicFramePr>
          <p:nvPr>
            <p:custDataLst>
              <p:tags r:id="rId2"/>
            </p:custDataLst>
            <p:extLst>
              <p:ext uri="{D42A27DB-BD31-4B8C-83A1-F6EECF244321}">
                <p14:modId xmlns:p14="http://schemas.microsoft.com/office/powerpoint/2010/main" val="1489994097"/>
              </p:ext>
            </p:extLst>
          </p:nvPr>
        </p:nvGraphicFramePr>
        <p:xfrm>
          <a:off x="827584" y="2348880"/>
          <a:ext cx="7560394" cy="3240360"/>
        </p:xfrm>
        <a:graphic>
          <a:graphicData uri="http://schemas.openxmlformats.org/drawingml/2006/table">
            <a:tbl>
              <a:tblPr firstRow="1"/>
              <a:tblGrid>
                <a:gridCol w="3311922"/>
                <a:gridCol w="4248472"/>
              </a:tblGrid>
              <a:tr h="67737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Πιθανότητα</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Επεξήγηση</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4676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Πολύ χαμηλή (0,1)</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Συμβαίνει 1 φορά στα 30 χρόνια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 (0,3)</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Συμβαίνει 1 φορά στα 10 χρόνια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Μέση (0,5)</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Συμβαίνει 1 φορά το χρόνο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Υψηλή (0,7)</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Συμβαίνει 1 φορά το μήνα</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Πολύ υψηλή (0,9)</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ts val="60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Συμβαίνει 10 φορές το μήνα</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23971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eaLnBrk="0" fontAlgn="base" hangingPunct="0">
              <a:lnSpc>
                <a:spcPct val="90000"/>
              </a:lnSpc>
              <a:spcBef>
                <a:spcPct val="20000"/>
              </a:spcBef>
              <a:spcAft>
                <a:spcPct val="0"/>
              </a:spcAft>
            </a:pPr>
            <a:r>
              <a:rPr lang="el-GR" altLang="el-GR" sz="4000" b="1" kern="0" dirty="0">
                <a:solidFill>
                  <a:srgbClr val="000000"/>
                </a:solidFill>
              </a:rPr>
              <a:t>Συνέπεια κινδύνου σε σύστημα υπόγειας οδικής </a:t>
            </a:r>
            <a:r>
              <a:rPr lang="el-GR" altLang="el-GR" sz="4000" b="1" kern="0" dirty="0" smtClean="0">
                <a:solidFill>
                  <a:srgbClr val="000000"/>
                </a:solidFill>
              </a:rPr>
              <a:t>αρτηρίας</a:t>
            </a:r>
            <a:endParaRPr lang="el-GR" sz="8000" dirty="0"/>
          </a:p>
        </p:txBody>
      </p:sp>
      <p:graphicFrame>
        <p:nvGraphicFramePr>
          <p:cNvPr id="6" name="Θέση περιεχομένου 1" descr="Πίνακας: &#10;Συνέπεια, πολύ χαμηλή 0 κόμμα 0 5. Επεξήγηση, αμελητέα συνέπεια στο σύστημα ή τους χρήστες, π.χ. ενόχληση. &#10;Συνέπεια, χαμηλή 0 κόμμα 1. Επεξήγηση, χαμηλή συνέπεια στο σύστημα ή τους χρήστες, π.χ. μικροτραυματισμός.&#10;Συνέπεια, μέση 0 κόμμα 2. Επεξήγηση, μέση συνέπεια στο σύστημα ή τους χρήστες, π.χ. τραυματισμός, ανάγκη επισκευής συστήματος. &#10;Συνέπεια, υψηλή 0 κόμμα 4. Επεξήγηση, σημαντική συνέπεια στο σύστημα ή τους χρήστες, π.χ. σοβαρός τραυματισμός, μικρής διάρκειας διακοπή λειτουργίας του συστήματος. &#10;Συνέπεια, πολύ υψηλή 0 κόμμα 8. Επεξήγηση, σοβαρή συνέπεια στο σύστημα ή τους χρήστες, π.χ. θάνατος, μερική καταστροφή του συστήματος.&#10;&#10;&#10;&#10;&#10;"/>
          <p:cNvGraphicFramePr>
            <a:graphicFrameLocks/>
          </p:cNvGraphicFramePr>
          <p:nvPr>
            <p:custDataLst>
              <p:tags r:id="rId2"/>
            </p:custDataLst>
            <p:extLst>
              <p:ext uri="{D42A27DB-BD31-4B8C-83A1-F6EECF244321}">
                <p14:modId xmlns:p14="http://schemas.microsoft.com/office/powerpoint/2010/main" val="2300577344"/>
              </p:ext>
            </p:extLst>
          </p:nvPr>
        </p:nvGraphicFramePr>
        <p:xfrm>
          <a:off x="611560" y="1565488"/>
          <a:ext cx="7992888" cy="4815840"/>
        </p:xfrm>
        <a:graphic>
          <a:graphicData uri="http://schemas.openxmlformats.org/drawingml/2006/table">
            <a:tbl>
              <a:tblPr firstRow="1"/>
              <a:tblGrid>
                <a:gridCol w="2448272"/>
                <a:gridCol w="5544616"/>
              </a:tblGrid>
              <a:tr h="36775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Συνέπεια</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Επεξήγηση</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6506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Πολύ χαμηλή (0,05)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Αμελητέα συνέπεια στο σύστημα ή τους χρήστες (π.χ. ενόχληση)</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6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 (0,1)</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 συνέπεια στο σύστημα ή τους χρήστες (π.χ. μικροτραυματισμός)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353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Μέση (0,2)</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Μέση συνέπεια στο σύστημα ή τους χρήστες (π.χ. τραυματισμός, ανάγκη επισκευής συστήματος)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81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Υψηλή (0,4)</a:t>
                      </a:r>
                      <a:endParaRPr kumimoji="0" lang="en-US" sz="2000" b="0" i="0" u="none" strike="noStrike" cap="none" normalizeH="0" baseline="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Σημαντική συνέπεια στο σύστημα ή τους χρήστες (π.χ. σοβαρός τραυματισμός, μικρής διάρκειας διακοπή λειτουργίας του συστήματος)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353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Πολύ υψηλή (0,8)</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Σοβαρή συνέπεια στο σύστημα ή τους χρήστες (π.χ. θάνατος, μερική καταστροφή του συστήματος)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43461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Πιθανότητα εμφάνισης κατά </a:t>
            </a:r>
            <a:r>
              <a:rPr lang="en-US" altLang="el-GR" b="1" dirty="0" smtClean="0"/>
              <a:t>AIRMIC, 2002</a:t>
            </a:r>
            <a:endParaRPr lang="el-GR" dirty="0"/>
          </a:p>
        </p:txBody>
      </p:sp>
      <p:graphicFrame>
        <p:nvGraphicFramePr>
          <p:cNvPr id="6" name="Θέση περιεχομένου 1" descr="Πίνακας: &#10;Εκτίμηση, υψηλή, πιθανό. Περιγραφή, πιθανό να προκύπτει κάθε χρόνο, ή πιθανότητα εμφάνισης μεγαλύτερη από 25%.&#10;Εκτίμηση, μέση, δυνατό. Περιγραφή, πιθανό να προκύψει μια φορά στα δέκα χρόνια, ή πιθανότητα εμφάνισης μικρότερη από 25%.&#10;Εκτίμηση, χαμηλή, ασυνήθιστο. Περιγραφή, όχι πιθανό να προκύψει σε μια περίοδο δέκα ετών, ή πιθανότητα εμφάνισης μικρότερη από 2%.&#10;&#10;&#10;&#10;&#10;&#10;&#10;&#10;&#10;&#10;"/>
          <p:cNvGraphicFramePr>
            <a:graphicFrameLocks/>
          </p:cNvGraphicFramePr>
          <p:nvPr>
            <p:custDataLst>
              <p:tags r:id="rId2"/>
            </p:custDataLst>
            <p:extLst>
              <p:ext uri="{D42A27DB-BD31-4B8C-83A1-F6EECF244321}">
                <p14:modId xmlns:p14="http://schemas.microsoft.com/office/powerpoint/2010/main" val="2844044621"/>
              </p:ext>
            </p:extLst>
          </p:nvPr>
        </p:nvGraphicFramePr>
        <p:xfrm>
          <a:off x="683568" y="2060848"/>
          <a:ext cx="7848872" cy="3693795"/>
        </p:xfrm>
        <a:graphic>
          <a:graphicData uri="http://schemas.openxmlformats.org/drawingml/2006/table">
            <a:tbl>
              <a:tblPr firstRow="1"/>
              <a:tblGrid>
                <a:gridCol w="2808312"/>
                <a:gridCol w="5040560"/>
              </a:tblGrid>
              <a:tr h="6762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Εκτίμηση</a:t>
                      </a:r>
                      <a:endParaRPr kumimoji="0" lang="en-US"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Περιγραφή</a:t>
                      </a:r>
                      <a:endParaRPr kumimoji="0" lang="en-US"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921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Υψηλή (Πιθανό)</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Πιθανό να προκύπτει κάθε χρόνο ή πιθανότητα εμφάνισης μεγαλύτερη από 25%</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Μέση (Δυνατό)</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Πιθανό να προκύψει μια φορά στα δέκα χρόνια ή πιθανότητα εμφάνισης μικρότερη από 25%</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Χαμηλή (Ασυνήθιστο)</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Όχι πιθανό να προκύψει σε μια περίοδο δέκα ετών ή πιθανότητα εμφάνισης μικρότερη από 2%</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1477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Συνέπεια κινδύνου κατά </a:t>
            </a:r>
            <a:r>
              <a:rPr lang="en-US" altLang="el-GR" b="1" dirty="0" smtClean="0"/>
              <a:t>AIRMIC, 2002</a:t>
            </a:r>
            <a:endParaRPr lang="el-GR" dirty="0"/>
          </a:p>
        </p:txBody>
      </p:sp>
      <p:graphicFrame>
        <p:nvGraphicFramePr>
          <p:cNvPr id="6" name="Θέση περιεχομένου 1" descr="Πίνακας: &#10;Συνέπεια, υψηλή. Περιγραφή, ο οικονομικός αντίκτυπος στο έργο είναι πιθανό να ξεπεράσει τα Χ€. Ισχυρός αντίκτυπος στη στρατηγική του οργανισμού. Ισχυρό ενδιαφέρον των εχόντων συμφέρον στο έργο&#10;Συνέπεια, μέση. Περιγραφή, ο οικονομικός αντίκτυπος στο έργο είναι πιθανό να βρίσκεται μεταξύ Y€ και Χ€. Μέτριος αντίκτυπος στη στρατηγική του οργανισμού. Μέτριο ενδιαφέρον των εχόντων συμφέρον στο έργο.&#10;Συνέπεια, χαμηλή. Περιγραφή, ο οικονομικός αντίκτυπος στο έργο είναι πιθανό να είναι μικρότερος από Υ€. Μικρός αντίκτυπος στη στρατηγική του οργανισμού. Χαμηλό ενδιαφέρον των εχόντων συμφέρον στο έργο.&#10;&#10;&#10;&#10;&#10;&#10;&#10;"/>
          <p:cNvGraphicFramePr>
            <a:graphicFrameLocks/>
          </p:cNvGraphicFramePr>
          <p:nvPr>
            <p:custDataLst>
              <p:tags r:id="rId2"/>
            </p:custDataLst>
            <p:extLst>
              <p:ext uri="{D42A27DB-BD31-4B8C-83A1-F6EECF244321}">
                <p14:modId xmlns:p14="http://schemas.microsoft.com/office/powerpoint/2010/main" val="3602160272"/>
              </p:ext>
            </p:extLst>
          </p:nvPr>
        </p:nvGraphicFramePr>
        <p:xfrm>
          <a:off x="683568" y="1556792"/>
          <a:ext cx="7921575" cy="4791551"/>
        </p:xfrm>
        <a:graphic>
          <a:graphicData uri="http://schemas.openxmlformats.org/drawingml/2006/table">
            <a:tbl>
              <a:tblPr firstRow="1"/>
              <a:tblGrid>
                <a:gridCol w="1728887"/>
                <a:gridCol w="6192688"/>
              </a:tblGrid>
              <a:tr h="4938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Συνέπεια</a:t>
                      </a:r>
                      <a:endParaRPr kumimoji="0" lang="en-US" sz="2400" b="1" i="0" u="none" strike="noStrike" cap="none" normalizeH="0" baseline="0" dirty="0" smtClean="0">
                        <a:ln>
                          <a:noFill/>
                        </a:ln>
                        <a:solidFill>
                          <a:schemeClr val="tx1"/>
                        </a:solidFill>
                        <a:effectLst/>
                        <a:latin typeface="+mn-lt"/>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Περιγραφή</a:t>
                      </a:r>
                      <a:endParaRPr kumimoji="0" lang="en-US" sz="2400" b="1" i="0" u="none" strike="noStrike" cap="none" normalizeH="0" baseline="0" dirty="0" smtClean="0">
                        <a:ln>
                          <a:noFill/>
                        </a:ln>
                        <a:solidFill>
                          <a:schemeClr val="tx1"/>
                        </a:solidFill>
                        <a:effectLst/>
                        <a:latin typeface="+mn-lt"/>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39555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Υψηλή</a:t>
                      </a:r>
                      <a:endParaRPr kumimoji="0" lang="en-US" sz="2000" b="0" i="0" u="none" strike="noStrike" cap="none" normalizeH="0" baseline="0" dirty="0" smtClean="0">
                        <a:ln>
                          <a:noFill/>
                        </a:ln>
                        <a:solidFill>
                          <a:schemeClr val="tx1"/>
                        </a:solidFill>
                        <a:effectLst/>
                        <a:latin typeface="+mn-lt"/>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οικονομικός αντίκτυπος στο έργο είναι πιθανό να ξεπεράσει τα Χ</a:t>
                      </a:r>
                      <a:r>
                        <a:rPr kumimoji="0" lang="el-GR" sz="2000" b="0" i="0" u="none" strike="noStrike" cap="none" normalizeH="0" baseline="0" dirty="0" smtClean="0">
                          <a:ln>
                            <a:noFill/>
                          </a:ln>
                          <a:solidFill>
                            <a:schemeClr val="tx1"/>
                          </a:solidFill>
                          <a:effectLst/>
                          <a:latin typeface="+mn-lt"/>
                          <a:cs typeface="Arial" charset="0"/>
                        </a:rPr>
                        <a:t>€.</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Ισχυρός αντίκτυπος στη στρατηγική του οργανισμού.</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Ισχυρό ενδιαφέρον των εχόντων συμφέρον στο έργο</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555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Μέση</a:t>
                      </a:r>
                      <a:endParaRPr kumimoji="0" lang="en-US" sz="2000" b="0" i="0" u="none" strike="noStrike" cap="none" normalizeH="0" baseline="0" dirty="0" smtClean="0">
                        <a:ln>
                          <a:noFill/>
                        </a:ln>
                        <a:solidFill>
                          <a:schemeClr val="tx1"/>
                        </a:solidFill>
                        <a:effectLst/>
                        <a:latin typeface="+mn-lt"/>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οικονομικός αντίκτυπος στο έργο είναι πιθανό να βρίσκεται μεταξύ </a:t>
                      </a:r>
                      <a:r>
                        <a:rPr kumimoji="0" lang="en-US" sz="2000" b="0" i="0" u="none" strike="noStrike" cap="none" normalizeH="0" baseline="0" dirty="0" smtClean="0">
                          <a:ln>
                            <a:noFill/>
                          </a:ln>
                          <a:solidFill>
                            <a:schemeClr val="tx1"/>
                          </a:solidFill>
                          <a:effectLst/>
                          <a:latin typeface="+mn-lt"/>
                        </a:rPr>
                        <a:t>Y</a:t>
                      </a:r>
                      <a:r>
                        <a:rPr kumimoji="0" lang="el-GR" sz="2000" b="0" i="0" u="none" strike="noStrike" cap="none" normalizeH="0" baseline="0" dirty="0" smtClean="0">
                          <a:ln>
                            <a:noFill/>
                          </a:ln>
                          <a:solidFill>
                            <a:schemeClr val="tx1"/>
                          </a:solidFill>
                          <a:effectLst/>
                          <a:latin typeface="+mn-lt"/>
                          <a:cs typeface="Arial" charset="0"/>
                        </a:rPr>
                        <a:t>€</a:t>
                      </a:r>
                      <a:r>
                        <a:rPr kumimoji="0" lang="en-US" sz="2000" b="0" i="0" u="none" strike="noStrike" cap="none" normalizeH="0" baseline="0" dirty="0" smtClean="0">
                          <a:ln>
                            <a:noFill/>
                          </a:ln>
                          <a:solidFill>
                            <a:schemeClr val="tx1"/>
                          </a:solidFill>
                          <a:effectLst/>
                          <a:latin typeface="+mn-lt"/>
                        </a:rPr>
                        <a:t> </a:t>
                      </a:r>
                      <a:r>
                        <a:rPr kumimoji="0" lang="el-GR" sz="2000" b="0" i="0" u="none" strike="noStrike" cap="none" normalizeH="0" baseline="0" dirty="0" smtClean="0">
                          <a:ln>
                            <a:noFill/>
                          </a:ln>
                          <a:solidFill>
                            <a:schemeClr val="tx1"/>
                          </a:solidFill>
                          <a:effectLst/>
                          <a:latin typeface="+mn-lt"/>
                        </a:rPr>
                        <a:t>και Χ</a:t>
                      </a:r>
                      <a:r>
                        <a:rPr kumimoji="0" lang="el-GR" sz="2000" b="0" i="0" u="none" strike="noStrike" cap="none" normalizeH="0" baseline="0" dirty="0" smtClean="0">
                          <a:ln>
                            <a:noFill/>
                          </a:ln>
                          <a:solidFill>
                            <a:schemeClr val="tx1"/>
                          </a:solidFill>
                          <a:effectLst/>
                          <a:latin typeface="+mn-lt"/>
                          <a:cs typeface="Arial" charset="0"/>
                        </a:rPr>
                        <a:t>€.</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Μέτριος αντίκτυπος στη στρατηγική του οργανισμού.</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Μέτριο ενδιαφέρον των εχόντων συμφέρον στο έργο</a:t>
                      </a:r>
                      <a:endParaRPr kumimoji="0" lang="en-US" sz="2000" b="0" i="0" u="none" strike="noStrike" cap="none" normalizeH="0" baseline="0" dirty="0" smtClean="0">
                        <a:ln>
                          <a:noFill/>
                        </a:ln>
                        <a:solidFill>
                          <a:schemeClr val="tx1"/>
                        </a:solidFill>
                        <a:effectLst/>
                        <a:latin typeface="+mn-lt"/>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555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a:t>
                      </a:r>
                      <a:endParaRPr kumimoji="0" lang="en-US" sz="2000" b="0" i="0" u="none" strike="noStrike" cap="none" normalizeH="0" baseline="0" dirty="0" smtClean="0">
                        <a:ln>
                          <a:noFill/>
                        </a:ln>
                        <a:solidFill>
                          <a:schemeClr val="tx1"/>
                        </a:solidFill>
                        <a:effectLst/>
                        <a:latin typeface="+mn-lt"/>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οικονομικός αντίκτυπος στο έργο είναι πιθανό να είναι μικρότερος από Υ</a:t>
                      </a:r>
                      <a:r>
                        <a:rPr kumimoji="0" lang="el-GR" sz="2000" b="0" i="0" u="none" strike="noStrike" cap="none" normalizeH="0" baseline="0" dirty="0" smtClean="0">
                          <a:ln>
                            <a:noFill/>
                          </a:ln>
                          <a:solidFill>
                            <a:schemeClr val="tx1"/>
                          </a:solidFill>
                          <a:effectLst/>
                          <a:latin typeface="+mn-lt"/>
                          <a:cs typeface="Arial" charset="0"/>
                        </a:rPr>
                        <a:t>€.</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Μικρός αντίκτυπος στη στρατηγική του οργανισμού.</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Arial" charset="0"/>
                        </a:rPr>
                        <a:t>Χαμηλό ενδιαφέρον των εχόντων συμφέρον στο έργο</a:t>
                      </a:r>
                      <a:endParaRPr kumimoji="0" lang="en-US" sz="2000" b="0" i="0" u="none" strike="noStrike" cap="none" normalizeH="0" baseline="0" dirty="0" smtClean="0">
                        <a:ln>
                          <a:noFill/>
                        </a:ln>
                        <a:solidFill>
                          <a:schemeClr val="tx1"/>
                        </a:solidFill>
                        <a:effectLst/>
                        <a:latin typeface="+mn-lt"/>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13</a:t>
            </a:fld>
            <a:endParaRPr lang="el-GR" dirty="0">
              <a:solidFill>
                <a:schemeClr val="tx1"/>
              </a:solidFill>
            </a:endParaRPr>
          </a:p>
        </p:txBody>
      </p:sp>
    </p:spTree>
    <p:custDataLst>
      <p:tags r:id="rId1"/>
    </p:custDataLst>
    <p:extLst>
      <p:ext uri="{BB962C8B-B14F-4D97-AF65-F5344CB8AC3E}">
        <p14:creationId xmlns:p14="http://schemas.microsoft.com/office/powerpoint/2010/main" val="420572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Πιθανότητα εμφάνισης κινδύνου κατά </a:t>
            </a:r>
            <a:r>
              <a:rPr lang="en-US" altLang="el-GR" b="1" dirty="0" smtClean="0"/>
              <a:t>PMI, 2000</a:t>
            </a:r>
            <a:endParaRPr lang="el-GR" dirty="0"/>
          </a:p>
        </p:txBody>
      </p:sp>
      <p:graphicFrame>
        <p:nvGraphicFramePr>
          <p:cNvPr id="5" name="Θέση περιεχομένου 1" descr="Πίνακας:&#10;Επίπεδο, πολύ χαμηλή. Περιγραφή, έως 10%.&#10;Επίπεδο, χαμηλή. Περιγραφή, 10 έως 30%. &#10;Επίπεδο, μέση. Περιγραφή, 30 έως 50%.&#10;Επίπεδο, υψηλή. Περιγραφή, 50 έως 70%. &#10;Επίπεδο, πολύ υψηλή. Περιγραφή, 70 έως 90%.&#10;&#10;&#10;&#10;&#10;&#10;&#10;&#10;&#10;&#10;&#10;&#10;&#10;&#10;&#10;&#10;"/>
          <p:cNvGraphicFramePr>
            <a:graphicFrameLocks/>
          </p:cNvGraphicFramePr>
          <p:nvPr>
            <p:custDataLst>
              <p:tags r:id="rId2"/>
            </p:custDataLst>
            <p:extLst>
              <p:ext uri="{D42A27DB-BD31-4B8C-83A1-F6EECF244321}">
                <p14:modId xmlns:p14="http://schemas.microsoft.com/office/powerpoint/2010/main" val="558171349"/>
              </p:ext>
            </p:extLst>
          </p:nvPr>
        </p:nvGraphicFramePr>
        <p:xfrm>
          <a:off x="827584" y="2132856"/>
          <a:ext cx="7560394" cy="3811472"/>
        </p:xfrm>
        <a:graphic>
          <a:graphicData uri="http://schemas.openxmlformats.org/drawingml/2006/table">
            <a:tbl>
              <a:tblPr firstRow="1"/>
              <a:tblGrid>
                <a:gridCol w="3527946"/>
                <a:gridCol w="4032448"/>
              </a:tblGrid>
              <a:tr h="64412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Επίπεδο</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Περιγραφή</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629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Πολύ χαμηλή</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Έως 10%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8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10 - 30%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37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Μέση</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30 - 50%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37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Υψηλή</a:t>
                      </a:r>
                      <a:endParaRPr kumimoji="0" lang="en-US"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50 - 70%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37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Πολύ υψηλή</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70 - 90%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14</a:t>
            </a:fld>
            <a:endParaRPr lang="el-GR" dirty="0">
              <a:solidFill>
                <a:schemeClr val="tx1"/>
              </a:solidFill>
            </a:endParaRPr>
          </a:p>
        </p:txBody>
      </p:sp>
    </p:spTree>
    <p:custDataLst>
      <p:tags r:id="rId1"/>
    </p:custDataLst>
    <p:extLst>
      <p:ext uri="{BB962C8B-B14F-4D97-AF65-F5344CB8AC3E}">
        <p14:creationId xmlns:p14="http://schemas.microsoft.com/office/powerpoint/2010/main" val="3570876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Συνέπεια κινδύνου κατά </a:t>
            </a:r>
            <a:r>
              <a:rPr lang="en-US" altLang="el-GR" b="1" dirty="0" smtClean="0"/>
              <a:t>PMI, 2000</a:t>
            </a:r>
            <a:endParaRPr lang="el-GR" dirty="0"/>
          </a:p>
        </p:txBody>
      </p:sp>
      <p:graphicFrame>
        <p:nvGraphicFramePr>
          <p:cNvPr id="6" name="Θέση περιεχομένου 1" descr="Πίνακας:&#10;Πολύ χαμηλό 0 κόμμα 0 5, η επίδραση σε κόστος είναι ασήμαντη, σε χρόνο είναι ασήμαντη, σε πεδίο δράσης η μεταβολή είναι σχεδόν μη αναγνωρίσιμη , σε ποιότητα η μεταβολή είναι σχεδόν μη αναγνωρίσιμη.&#10;Χαμηλό 0 κόμμα 1, η επίδραση σε κόστος είναι μικρότερη από 5%, σε χρόνο είναι μικρότερη από 5%, σε πεδίο δράσης αποτελεί ένα μικρό μέρος του συνολικού πεδίου, σε ποιότητα επηρεάζονται μόνο απαιτητικές  εφαρμογές.&#10;Μέσο 0 κόμμα 2, η επίδραση σε κόστος είναι από 5 έως 10%, σε χρόνο είναι από 5 έως 10%, σε πεδίο δράσης αποτελεί σημαντικό μέρος του συνολικού πεδίου, σε ποιότητα επηρεάζεται σε σημείο που να χρειάζεται έγκριση του πελάτη.&#10;Υψηλό 0 κόμμα 4, η επίδραση σε κόστος είναι από 10 έως 20%, σε χρόνο είναι από 10 έως 20%, σε πεδίο δράσης επιδρά σε σημείο μη αποδεκτό, σε ποιότητα επηρεάζεται σε σημείο μη αποδεκτό.&#10;Πολύ υψηλό 0 κόμμα 8, η επίδραση σε κόστος είναι μεγαλύτερη από 20%, σε χρόνο είναι μεγαλύτερη από 20%, σε πεδίο δράσης επιδρά σε βαθμό ακύρωσης του έργου, σε ποιότητα επηρεάζεται σε βαθμό ακύρωσης του έργου.&#10;&#10;&#10;&#10;&#10;"/>
          <p:cNvGraphicFramePr>
            <a:graphicFrameLocks/>
          </p:cNvGraphicFramePr>
          <p:nvPr>
            <p:custDataLst>
              <p:tags r:id="rId2"/>
            </p:custDataLst>
            <p:extLst>
              <p:ext uri="{D42A27DB-BD31-4B8C-83A1-F6EECF244321}">
                <p14:modId xmlns:p14="http://schemas.microsoft.com/office/powerpoint/2010/main" val="1527396285"/>
              </p:ext>
            </p:extLst>
          </p:nvPr>
        </p:nvGraphicFramePr>
        <p:xfrm>
          <a:off x="395982" y="1556792"/>
          <a:ext cx="8424490" cy="4785330"/>
        </p:xfrm>
        <a:graphic>
          <a:graphicData uri="http://schemas.openxmlformats.org/drawingml/2006/table">
            <a:tbl>
              <a:tblPr firstRow="1"/>
              <a:tblGrid>
                <a:gridCol w="1439714"/>
                <a:gridCol w="1656184"/>
                <a:gridCol w="1584176"/>
                <a:gridCol w="1224136"/>
                <a:gridCol w="1224136"/>
                <a:gridCol w="1296144"/>
              </a:tblGrid>
              <a:tr h="80029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Επίδραση σε</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Πολύ χαμηλό </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0,05</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Χαμηλό</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0,1</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Μέσο</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0,2</a:t>
                      </a:r>
                      <a:endParaRPr kumimoji="0" lang="en-US" sz="2000" b="1"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Υψηλό</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0,4</a:t>
                      </a:r>
                      <a:endParaRPr kumimoji="0" lang="en-US" sz="2000" b="1"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Πολύ υψηλό</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0,8</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972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Κόστος</a:t>
                      </a:r>
                      <a:endParaRPr kumimoji="0" lang="en-US" sz="2000" b="1"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Ασήμαντη</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&lt;5%</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5 - 10%</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10 - 20%</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&gt;20%</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2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Χρόνο</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Ασήμαντη</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&lt;5%</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5 - 10%</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10 - 20%</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&gt;20%</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175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Πεδίο δράσης</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Σχεδόν μη αναγνωρίσιμη μεταβολή</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Μικρό μέρος του συνολικού πεδίου</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Σημαντικό μέρος του συνολικού πεδίου</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Σε σημείο μη αποδεκτό</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Σε βαθμό ακύρωσης του έργου</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333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Ποιότητα</a:t>
                      </a:r>
                      <a:endParaRPr kumimoji="0" lang="en-US" sz="20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Σχεδόν μη αναγνωρίσιμη μεταβολή</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Απαιτητικές μόνο εφαρμογές επηρεάζονται</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Σε σημείο που να χρειάζεται έγκριση του πελάτη</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smtClean="0">
                          <a:ln>
                            <a:noFill/>
                          </a:ln>
                          <a:solidFill>
                            <a:schemeClr val="tx1"/>
                          </a:solidFill>
                          <a:effectLst/>
                          <a:latin typeface="+mn-lt"/>
                        </a:rPr>
                        <a:t>Σε σημείο μη αποδεκτό</a:t>
                      </a:r>
                      <a:endParaRPr kumimoji="0" lang="en-US" sz="18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Σε βαθμό ακύρωσης του έργου</a:t>
                      </a:r>
                      <a:endParaRPr kumimoji="0" lang="en-US" sz="18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15</a:t>
            </a:fld>
            <a:endParaRPr lang="el-GR" dirty="0">
              <a:solidFill>
                <a:schemeClr val="tx1"/>
              </a:solidFill>
            </a:endParaRPr>
          </a:p>
        </p:txBody>
      </p:sp>
    </p:spTree>
    <p:custDataLst>
      <p:tags r:id="rId1"/>
    </p:custDataLst>
    <p:extLst>
      <p:ext uri="{BB962C8B-B14F-4D97-AF65-F5344CB8AC3E}">
        <p14:creationId xmlns:p14="http://schemas.microsoft.com/office/powerpoint/2010/main" val="642418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Πιθανότητα εμφάνισης κινδύνου κατά </a:t>
            </a:r>
            <a:r>
              <a:rPr lang="en-US" altLang="el-GR" b="1" dirty="0" err="1" smtClean="0"/>
              <a:t>Wadell</a:t>
            </a:r>
            <a:r>
              <a:rPr lang="en-US" altLang="el-GR" b="1" dirty="0" smtClean="0"/>
              <a:t>, 1998</a:t>
            </a:r>
            <a:endParaRPr lang="el-GR" sz="2800" dirty="0"/>
          </a:p>
        </p:txBody>
      </p:sp>
      <p:sp>
        <p:nvSpPr>
          <p:cNvPr id="7" name="Θέση περιεχομένου 1"/>
          <p:cNvSpPr txBox="1"/>
          <p:nvPr/>
        </p:nvSpPr>
        <p:spPr>
          <a:xfrm>
            <a:off x="899592" y="1844824"/>
            <a:ext cx="7416824" cy="430887"/>
          </a:xfrm>
          <a:prstGeom prst="rect">
            <a:avLst/>
          </a:prstGeom>
          <a:noFill/>
        </p:spPr>
        <p:txBody>
          <a:bodyPr wrap="square" rtlCol="0">
            <a:spAutoFit/>
          </a:bodyPr>
          <a:lstStyle/>
          <a:p>
            <a:pPr algn="ctr"/>
            <a:r>
              <a:rPr lang="el-GR" altLang="el-GR" sz="2200" dirty="0" smtClean="0">
                <a:solidFill>
                  <a:prstClr val="black"/>
                </a:solidFill>
              </a:rPr>
              <a:t>Πρόγραμμα </a:t>
            </a:r>
            <a:r>
              <a:rPr lang="el-GR" altLang="el-GR" sz="2200" dirty="0">
                <a:solidFill>
                  <a:prstClr val="black"/>
                </a:solidFill>
              </a:rPr>
              <a:t>αναβάθμισης Αμερικανικού </a:t>
            </a:r>
            <a:r>
              <a:rPr lang="el-GR" altLang="el-GR" sz="2200" dirty="0" smtClean="0">
                <a:solidFill>
                  <a:prstClr val="black"/>
                </a:solidFill>
              </a:rPr>
              <a:t>αεροπλανοφόρου</a:t>
            </a:r>
            <a:endParaRPr lang="el-GR" sz="2200" dirty="0"/>
          </a:p>
        </p:txBody>
      </p:sp>
      <p:graphicFrame>
        <p:nvGraphicFramePr>
          <p:cNvPr id="6" name="Θέση περιεχομένου 2" descr="Πίνακας:&#10;Επίπεδο, όχι πιθανό. Περιγραφή, έως 10%.&#10;Επίπεδο, λίγο πιθανό. Περιγραφή, 10 έως 25%.&#10;Επίπεδο, μέσο. Περιγραφή, 25 έως 50%.&#10;Επίπεδο, πολύ πιθανό. Περιγραφή, 50 έως 75%.&#10;Επίπεδο, σχεδόν σίγουρο. Περιγραφή, 75 έως 90%.&#10;&#10;&#10;"/>
          <p:cNvGraphicFramePr>
            <a:graphicFrameLocks/>
          </p:cNvGraphicFramePr>
          <p:nvPr>
            <p:custDataLst>
              <p:tags r:id="rId2"/>
            </p:custDataLst>
            <p:extLst>
              <p:ext uri="{D42A27DB-BD31-4B8C-83A1-F6EECF244321}">
                <p14:modId xmlns:p14="http://schemas.microsoft.com/office/powerpoint/2010/main" val="1574883731"/>
              </p:ext>
            </p:extLst>
          </p:nvPr>
        </p:nvGraphicFramePr>
        <p:xfrm>
          <a:off x="1007417" y="2492896"/>
          <a:ext cx="7236991" cy="3672408"/>
        </p:xfrm>
        <a:graphic>
          <a:graphicData uri="http://schemas.openxmlformats.org/drawingml/2006/table">
            <a:tbl>
              <a:tblPr firstRow="1"/>
              <a:tblGrid>
                <a:gridCol w="3348559"/>
                <a:gridCol w="3888432"/>
              </a:tblGrid>
              <a:tr h="60403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Επίπεδο</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Περιγραφή</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3981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Όχι πιθανό</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Έως 10%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957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Λίγο πιθανό</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10 - 25%</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4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Μέσο</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25 - 50%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4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Πολύ πιθανό</a:t>
                      </a:r>
                      <a:endParaRPr kumimoji="0" lang="en-US"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50 - 75%</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4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Σχεδόν σίγουρο</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75 - 90%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58026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Συνέπεια κατά </a:t>
            </a:r>
            <a:r>
              <a:rPr lang="en-US" altLang="el-GR" b="1" dirty="0" err="1"/>
              <a:t>Wadell</a:t>
            </a:r>
            <a:r>
              <a:rPr lang="en-US" altLang="el-GR" b="1" dirty="0"/>
              <a:t>, </a:t>
            </a:r>
            <a:r>
              <a:rPr lang="en-US" altLang="el-GR" b="1" dirty="0" smtClean="0"/>
              <a:t>1998</a:t>
            </a:r>
            <a:endParaRPr lang="el-GR" dirty="0"/>
          </a:p>
        </p:txBody>
      </p:sp>
      <p:graphicFrame>
        <p:nvGraphicFramePr>
          <p:cNvPr id="5" name="Θέση περιεχομένου 1" descr="Πίνακας:&#10;Επίπεδο, αμελητέο. Η συνέπεια στο τεχνικό επίπεδο, η μικρή απώλεια απόδοσης σε συγκεκριμένη τεχνική περιοχή, το σύνολο του συστήματος δεν επηρεάζεται. Η συνέπεια στο χρόνο, ελάχιστη διολίσθηση χρόνου. Είναι δυνατό να μην υπάρξει καθυστέρηση χωρίς πρόσθετους πόρους. Η κρίσιμη διαδρομή δεν επηρεάζεται. Η συνέπεια στο κόστος, αύξηση μικρότερη του 1.&#10;Επίπεδο, οριακό. Η συνέπεια στο τεχνικό επίπεδο, μικρή απώλεια απόδοσης σε συγκεκριμένη τεχνική περιοχή, το σύνολο του συστήματος βρίσκεται κάτω από το στόχο απόδοσης, αλλά εντός αποδεκτού ορίου. Η συνέπεια στο χρόνο, ελάχιστη διολίσθηση χρόνου. Είναι δυνατό να μην υπάρξει καθυστέρηση με χρήση πρόσθετων πόρων. Η κρίσιμη διαδρομή δεν επηρεάζεται. Η συνέπεια στο κόστος, αύξηση από 1 έως 6.&#10;&#10;&#10;&#10;&#10;&#10;&#10;&#10;"/>
          <p:cNvGraphicFramePr>
            <a:graphicFrameLocks/>
          </p:cNvGraphicFramePr>
          <p:nvPr>
            <p:custDataLst>
              <p:tags r:id="rId2"/>
            </p:custDataLst>
            <p:extLst>
              <p:ext uri="{D42A27DB-BD31-4B8C-83A1-F6EECF244321}">
                <p14:modId xmlns:p14="http://schemas.microsoft.com/office/powerpoint/2010/main" val="3186405454"/>
              </p:ext>
            </p:extLst>
          </p:nvPr>
        </p:nvGraphicFramePr>
        <p:xfrm>
          <a:off x="395536" y="1412776"/>
          <a:ext cx="8424936" cy="4846296"/>
        </p:xfrm>
        <a:graphic>
          <a:graphicData uri="http://schemas.openxmlformats.org/drawingml/2006/table">
            <a:tbl>
              <a:tblPr firstRow="1"/>
              <a:tblGrid>
                <a:gridCol w="1295698"/>
                <a:gridCol w="2880766"/>
                <a:gridCol w="2880320"/>
                <a:gridCol w="1368152"/>
              </a:tblGrid>
              <a:tr h="3837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j-lt"/>
                        </a:rPr>
                        <a:t>Επίπεδο</a:t>
                      </a:r>
                      <a:endParaRPr kumimoji="0" lang="en-US" sz="2000" b="1" i="0" u="none" strike="noStrike" cap="none" normalizeH="0" baseline="0" dirty="0" smtClean="0">
                        <a:ln>
                          <a:noFill/>
                        </a:ln>
                        <a:solidFill>
                          <a:schemeClr val="tx1"/>
                        </a:solidFill>
                        <a:effectLst/>
                        <a:latin typeface="+mj-lt"/>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j-lt"/>
                        </a:rPr>
                        <a:t>Συνέπεια σε</a:t>
                      </a:r>
                      <a:endParaRPr kumimoji="0" lang="en-US" sz="2000" b="1" i="0" u="none" strike="noStrike" cap="none" normalizeH="0" baseline="0" dirty="0" smtClean="0">
                        <a:ln>
                          <a:noFill/>
                        </a:ln>
                        <a:solidFill>
                          <a:schemeClr val="tx1"/>
                        </a:solidFill>
                        <a:effectLst/>
                        <a:latin typeface="+mj-lt"/>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r>
              <a:tr h="67895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j-lt"/>
                        </a:rPr>
                        <a:t>Τεχνικό Επίπεδο</a:t>
                      </a:r>
                      <a:endParaRPr kumimoji="0" lang="en-US" sz="2000" b="1" i="1"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j-lt"/>
                        </a:rPr>
                        <a:t>Χρόνο</a:t>
                      </a:r>
                      <a:endParaRPr kumimoji="0" lang="en-US" sz="2000" b="1" i="1"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j-lt"/>
                        </a:rPr>
                        <a:t>Κόστος (Μ$)</a:t>
                      </a:r>
                      <a:endParaRPr kumimoji="0" lang="en-US" sz="2000" b="1" i="1"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68262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Αμελητέο</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Μικρή απώλεια απόδοσης σε συγκεκριμένη τεχνική περιοχή, το σύνολο του συστήματος δεν επηρεάζεται</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Ελάχιστη διολίσθηση χρόνου. Είναι δυνατό να μην υπάρξει καθυστέρηση χωρίς πρόσθετους πόρους. Η κρίσιμη διαδρομή δεν επηρεάζεται</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Αύξηση&lt;1</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62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Οριακό</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Μικρή απώλεια απόδοσης σε συγκεκριμένη τεχνική περιοχή, το σύνολο του συστήματος βρίσκεται κάτω από το στόχο απόδοσης αλλά εντός αποδεκτού ορίου</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Ελάχιστη διολίσθηση χρόνου. Είναι δυνατό να μην υπάρξει καθυστέρηση με χρήση πρόσθετων πόρων. Η κρίσιμη διαδρομή δεν επηρεάζεται</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j-lt"/>
                        </a:rPr>
                        <a:t>Αύξηση 1-6</a:t>
                      </a:r>
                      <a:endParaRPr kumimoji="0" lang="en-US" sz="1800" b="0" i="0" u="none" strike="noStrike" cap="none" normalizeH="0" baseline="0" dirty="0" smtClean="0">
                        <a:ln>
                          <a:noFill/>
                        </a:ln>
                        <a:solidFill>
                          <a:schemeClr val="tx1"/>
                        </a:solidFill>
                        <a:effectLst/>
                        <a:latin typeface="+mj-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96958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Συνέπεια κατά </a:t>
            </a:r>
            <a:r>
              <a:rPr lang="en-US" altLang="el-GR" b="1" dirty="0" err="1"/>
              <a:t>Wadell</a:t>
            </a:r>
            <a:r>
              <a:rPr lang="en-US" altLang="el-GR" b="1" dirty="0"/>
              <a:t>, 1998 </a:t>
            </a:r>
            <a:r>
              <a:rPr lang="el-GR" altLang="el-GR" b="1" dirty="0"/>
              <a:t>(συνέχεια</a:t>
            </a:r>
            <a:r>
              <a:rPr lang="el-GR" altLang="el-GR" b="1" dirty="0" smtClean="0"/>
              <a:t>)</a:t>
            </a:r>
            <a:endParaRPr lang="el-GR" dirty="0"/>
          </a:p>
        </p:txBody>
      </p:sp>
      <p:graphicFrame>
        <p:nvGraphicFramePr>
          <p:cNvPr id="6" name="Θέση περιεχομένου 1" descr="Πίνακας: &#10;Επίπεδο, μέσο. Η συνέπεια σε τεχνικό επίπεδο, μέση απώλεια απόδοσης σε συγκεκριμένη τεχνική περιοχή, το σύνολο του συστήματος βρίσκεται κάτω από το στόχο απόδοσης, και πιθανά εκτός αποδεκτού ορίου. Η συνέπεια σε χρόνο, μικρή διολίσθηση χρόνου. Κάποιο ορόσημο χάνεται. Η κρίσιμη διαδρομή δεν επηρεάζεται. Η συνέπεια σε κόστος, αύξηση από 6 έως 20. &#10;Επίπεδο, κρίσιμο. Η συνέπεια σε τεχνικό επίπεδο, συνολική απόδοση συστήματος κάτω από το αποδεκτό όριο. Η συνέπεια σε χρόνο, μεγάλη διολίσθηση χρόνου. Η κρίσιμη διαδρομή επηρεάζεται, μικρότερη από 1 μήνα. Η συνέπεια σε κόστος, αύξηση από 21 έως 50. &#10;Επίπεδο, καταστροφικό. Η συνέπεια σε τεχνικό επίπεδο, συνολική απόδοση συστήματος, απαράδεκτη σε βαθμό που το πλοίο δεν παραδίδεται. Η συνέπεια σε χρόνο, μεγάλη διολίσθηση χρόνου. Η κρίσιμη διαδρομή επηρεάζεται, μεγαλύτερη από 1 μήνα. Η συνέπεια σε κόστος, αύξηση μεγαλύτερη από 50.&#10;&#10;&#10;&#10;&#10;&#10;&#10;&#10;&#10;&#10;"/>
          <p:cNvGraphicFramePr>
            <a:graphicFrameLocks/>
          </p:cNvGraphicFramePr>
          <p:nvPr>
            <p:custDataLst>
              <p:tags r:id="rId2"/>
            </p:custDataLst>
            <p:extLst>
              <p:ext uri="{D42A27DB-BD31-4B8C-83A1-F6EECF244321}">
                <p14:modId xmlns:p14="http://schemas.microsoft.com/office/powerpoint/2010/main" val="665802799"/>
              </p:ext>
            </p:extLst>
          </p:nvPr>
        </p:nvGraphicFramePr>
        <p:xfrm>
          <a:off x="323528" y="1748318"/>
          <a:ext cx="8496944" cy="4593624"/>
        </p:xfrm>
        <a:graphic>
          <a:graphicData uri="http://schemas.openxmlformats.org/drawingml/2006/table">
            <a:tbl>
              <a:tblPr firstRow="1"/>
              <a:tblGrid>
                <a:gridCol w="1296144"/>
                <a:gridCol w="3672408"/>
                <a:gridCol w="2520280"/>
                <a:gridCol w="1008112"/>
              </a:tblGrid>
              <a:tr h="3722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Επίπεδο</a:t>
                      </a:r>
                      <a:endParaRPr kumimoji="0" lang="en-US" sz="1800" b="1"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Συνέπεια σε</a:t>
                      </a:r>
                      <a:endParaRPr kumimoji="0" lang="en-US" sz="1800" b="1"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r>
              <a:tr h="3808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1" i="1" u="none" strike="noStrike" cap="none" normalizeH="0" baseline="0" dirty="0" smtClean="0">
                          <a:ln>
                            <a:noFill/>
                          </a:ln>
                          <a:solidFill>
                            <a:schemeClr val="tx1"/>
                          </a:solidFill>
                          <a:effectLst/>
                          <a:latin typeface="+mn-lt"/>
                        </a:rPr>
                        <a:t>Τεχνικό Επίπεδο</a:t>
                      </a:r>
                      <a:endParaRPr kumimoji="0" lang="en-US" sz="1800" b="1" i="1"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1" i="1" u="none" strike="noStrike" cap="none" normalizeH="0" baseline="0" dirty="0" smtClean="0">
                          <a:ln>
                            <a:noFill/>
                          </a:ln>
                          <a:solidFill>
                            <a:schemeClr val="tx1"/>
                          </a:solidFill>
                          <a:effectLst/>
                          <a:latin typeface="+mn-lt"/>
                        </a:rPr>
                        <a:t>Χρόνο</a:t>
                      </a:r>
                      <a:endParaRPr kumimoji="0" lang="en-US" sz="1800" b="1" i="1"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1" i="1" u="none" strike="noStrike" cap="none" normalizeH="0" baseline="0" dirty="0" smtClean="0">
                          <a:ln>
                            <a:noFill/>
                          </a:ln>
                          <a:solidFill>
                            <a:schemeClr val="tx1"/>
                          </a:solidFill>
                          <a:effectLst/>
                          <a:latin typeface="+mn-lt"/>
                        </a:rPr>
                        <a:t>Κόστος </a:t>
                      </a:r>
                      <a:endParaRPr kumimoji="0" lang="en-US" sz="1800" b="1" i="1"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4229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Μέσο</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Μέση απώλεια απόδοσης σε συγκεκριμένη τεχνική περιοχή, το σύνολο του συστήματος βρίσκεται κάτω από το στόχο απόδοσης και πιθανά εκτός αποδεκτού ορίου</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Μικρή διολίσθηση χρόνου. Κάποιο ορόσημο χάνεται. Η κρίσιμη διαδρομή δεν επηρεάζεται</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Αύξηση </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6-20</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7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Κρίσιμο</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Συνολική απόδοση συστήματος κάτω από το αποδεκτό όριο</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Μεγάλη διολίσθηση χρόνου. Η κρίσιμη διαδρομή επηρεάζεται (&lt;1 μήνα)</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Αύξηση 21-50</a:t>
                      </a:r>
                      <a:endParaRPr kumimoji="0" lang="en-US" sz="1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7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err="1" smtClean="0">
                          <a:ln>
                            <a:noFill/>
                          </a:ln>
                          <a:solidFill>
                            <a:schemeClr val="tx1"/>
                          </a:solidFill>
                          <a:effectLst/>
                          <a:latin typeface="+mn-lt"/>
                        </a:rPr>
                        <a:t>Καταστρο</a:t>
                      </a:r>
                      <a:r>
                        <a:rPr kumimoji="0" lang="el-GR" sz="1800" b="0" i="0" u="none" strike="noStrike" cap="none" normalizeH="0" baseline="0" dirty="0" smtClean="0">
                          <a:ln>
                            <a:noFill/>
                          </a:ln>
                          <a:solidFill>
                            <a:schemeClr val="tx1"/>
                          </a:solidFill>
                          <a:effectLst/>
                          <a:latin typeface="+mn-lt"/>
                        </a:rPr>
                        <a:t>-</a:t>
                      </a:r>
                      <a:r>
                        <a:rPr kumimoji="0" lang="el-GR" sz="1800" b="0" i="0" u="none" strike="noStrike" cap="none" normalizeH="0" baseline="0" dirty="0" err="1" smtClean="0">
                          <a:ln>
                            <a:noFill/>
                          </a:ln>
                          <a:solidFill>
                            <a:schemeClr val="tx1"/>
                          </a:solidFill>
                          <a:effectLst/>
                          <a:latin typeface="+mn-lt"/>
                        </a:rPr>
                        <a:t>φικό</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Συνολική απόδοση συστήματος απαράδεκτη σε βαθμό που το πλοίο δεν παραδίδεται</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Μεγάλη διολίσθηση χρόνου. Η κρίσιμη διαδρομή επηρεάζεται (&gt;1 μήνα)</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Αύξηση &gt;50</a:t>
                      </a:r>
                      <a:endParaRPr kumimoji="0" lang="en-US" sz="18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18</a:t>
            </a:fld>
            <a:endParaRPr lang="el-GR" dirty="0">
              <a:solidFill>
                <a:schemeClr val="tx1"/>
              </a:solidFill>
            </a:endParaRPr>
          </a:p>
        </p:txBody>
      </p:sp>
    </p:spTree>
    <p:custDataLst>
      <p:tags r:id="rId1"/>
    </p:custDataLst>
    <p:extLst>
      <p:ext uri="{BB962C8B-B14F-4D97-AF65-F5344CB8AC3E}">
        <p14:creationId xmlns:p14="http://schemas.microsoft.com/office/powerpoint/2010/main" val="283946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1" dirty="0"/>
              <a:t>Πιθανότητα εμφάνισης κινδύνου κατά </a:t>
            </a:r>
            <a:r>
              <a:rPr lang="en-US" altLang="el-GR" sz="4000" b="1" dirty="0"/>
              <a:t>USA, </a:t>
            </a:r>
            <a:r>
              <a:rPr lang="en-US" altLang="el-GR" sz="4000" b="1" dirty="0" err="1"/>
              <a:t>DoD</a:t>
            </a:r>
            <a:r>
              <a:rPr lang="en-US" altLang="el-GR" sz="4000" b="1" dirty="0"/>
              <a:t>, </a:t>
            </a:r>
            <a:r>
              <a:rPr lang="en-US" altLang="el-GR" sz="4000" b="1" dirty="0" smtClean="0"/>
              <a:t>2003</a:t>
            </a:r>
            <a:endParaRPr lang="el-GR" sz="4000" dirty="0"/>
          </a:p>
        </p:txBody>
      </p:sp>
      <p:graphicFrame>
        <p:nvGraphicFramePr>
          <p:cNvPr id="5" name="Θέση περιεχομένου 1" descr="Πίνακας:&#10;Επίπεδο, α. Περιγραφή, σχεδόν αδύνατο.&#10;Επίπεδο, β. Περιγραφή, απίθανο.&#10;Επίπεδο, γ. Περιγραφή, πιθανό.&#10;Επίπεδο, δ. Περιγραφή, πολύ πιθανό.&#10;Επίπεδο, ε. Περιγραφή, σχέδον σίγουρο."/>
          <p:cNvGraphicFramePr>
            <a:graphicFrameLocks/>
          </p:cNvGraphicFramePr>
          <p:nvPr>
            <p:custDataLst>
              <p:tags r:id="rId2"/>
            </p:custDataLst>
            <p:extLst>
              <p:ext uri="{D42A27DB-BD31-4B8C-83A1-F6EECF244321}">
                <p14:modId xmlns:p14="http://schemas.microsoft.com/office/powerpoint/2010/main" val="3628408924"/>
              </p:ext>
            </p:extLst>
          </p:nvPr>
        </p:nvGraphicFramePr>
        <p:xfrm>
          <a:off x="1115616" y="2204864"/>
          <a:ext cx="6985000" cy="3456384"/>
        </p:xfrm>
        <a:graphic>
          <a:graphicData uri="http://schemas.openxmlformats.org/drawingml/2006/table">
            <a:tbl>
              <a:tblPr firstRow="1"/>
              <a:tblGrid>
                <a:gridCol w="3622675"/>
                <a:gridCol w="3362325"/>
              </a:tblGrid>
              <a:tr h="6732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Επίπεδο</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Περιγραφή</a:t>
                      </a:r>
                      <a:endParaRPr kumimoji="0" lang="en-US" sz="24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5091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Σχεδόν αδύνατο</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0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Β</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Απίθανο</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0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Γ</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Πιθανό</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0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Πολύ πιθανό</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Ε</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Σχεδόν σίγουρο</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15263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33870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Autofit/>
          </a:bodyPr>
          <a:lstStyle/>
          <a:p>
            <a:r>
              <a:rPr lang="el-GR" altLang="el-GR" b="1" dirty="0"/>
              <a:t>Συνέπεια κατά </a:t>
            </a:r>
            <a:r>
              <a:rPr lang="en-US" altLang="el-GR" b="1" dirty="0"/>
              <a:t>USA, </a:t>
            </a:r>
            <a:r>
              <a:rPr lang="en-US" altLang="el-GR" b="1" dirty="0" err="1"/>
              <a:t>DoD</a:t>
            </a:r>
            <a:r>
              <a:rPr lang="en-US" altLang="el-GR" b="1" dirty="0"/>
              <a:t>, </a:t>
            </a:r>
            <a:r>
              <a:rPr lang="en-US" altLang="el-GR" b="1" dirty="0" smtClean="0"/>
              <a:t>2003</a:t>
            </a:r>
            <a:endParaRPr lang="el-GR" dirty="0"/>
          </a:p>
        </p:txBody>
      </p:sp>
      <p:graphicFrame>
        <p:nvGraphicFramePr>
          <p:cNvPr id="7" name="Θέση περιεχομένου 1" descr="Πίνακας: &#10;Επίπεδο, α. Η συνέπεια σε:&#10;απόδοση, ασήμαντη ή καθόλου. Σε χρόνο, ασήμαντη ή καθόλου. Σε κόστος, ασήμαντη ή καθόλου. Σε άλλες ομάδες, καμία.&#10;Επίπεδο, β. Η συνέπεια σε:&#10;απόδοση, αποδεκτή με μερική μείωση του ορίου. Σε χρόνο, χρειάζονται επιπλέον πόροι. Υπάρχει δυνατότητα τήρησης προθεσμιών. Σε κόστος, μικρότερη του 5 %. Σε άλλες ομάδες, μικρή.&#10;Επίπεδο, γ. Η συνέπεια σε:&#10;απόδοση, αποδεκτή με σημαντική μείωση του ορίου. Σε χρόνο, μικρή διολίσθηση σημαντικών ορόσημων. Σε κόστος,  από 5 έως 7%. Σε άλλες ομάδες, μέση.&#10;&#10;&#10;&#10;&#10;"/>
          <p:cNvGraphicFramePr>
            <a:graphicFrameLocks/>
          </p:cNvGraphicFramePr>
          <p:nvPr>
            <p:custDataLst>
              <p:tags r:id="rId2"/>
            </p:custDataLst>
            <p:extLst>
              <p:ext uri="{D42A27DB-BD31-4B8C-83A1-F6EECF244321}">
                <p14:modId xmlns:p14="http://schemas.microsoft.com/office/powerpoint/2010/main" val="1638466085"/>
              </p:ext>
            </p:extLst>
          </p:nvPr>
        </p:nvGraphicFramePr>
        <p:xfrm>
          <a:off x="899344" y="1556792"/>
          <a:ext cx="7489080" cy="4790703"/>
        </p:xfrm>
        <a:graphic>
          <a:graphicData uri="http://schemas.openxmlformats.org/drawingml/2006/table">
            <a:tbl>
              <a:tblPr firstRow="1"/>
              <a:tblGrid>
                <a:gridCol w="1296392"/>
                <a:gridCol w="1584176"/>
                <a:gridCol w="2304008"/>
                <a:gridCol w="1224136"/>
                <a:gridCol w="1080368"/>
              </a:tblGrid>
              <a:tr h="50440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Επίπεδο</a:t>
                      </a:r>
                      <a:endParaRPr kumimoji="0" lang="en-US" sz="2000" b="1" i="0" u="none" strike="noStrike" cap="none" normalizeH="0" baseline="0" dirty="0" smtClean="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Συνέπεια σε</a:t>
                      </a:r>
                      <a:endParaRPr kumimoji="0" lang="en-US" sz="2000" b="1" i="0" u="none" strike="noStrike" cap="none" normalizeH="0" baseline="0" dirty="0" smtClean="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7200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Απόδοση</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Χρόνο</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Κόστος (Μ$)</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Άλλες ομάδες</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86521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Ασήμαντη ή καθόλου</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Ασήμαντη ή καθόλου</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Ασήμαντη ή καθόλου</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Καμία</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0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Β</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Αποδεκτή με μερική μείωση του ορίου</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Χρειάζονται επιπλέον πόροι. Υπάρχει δυνατότητα τήρησης προθεσμιών</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&lt;5%</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Μικρή</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3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Γ</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Αποδεκτή με σημαντική μείωση του ορίου</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Μικρή διολίσθηση σημαντικών ορόσημων</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5-7%</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Μέση</a:t>
                      </a:r>
                      <a:endParaRPr kumimoji="0" lang="en-US" sz="18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20</a:t>
            </a:fld>
            <a:endParaRPr lang="el-GR" dirty="0">
              <a:solidFill>
                <a:schemeClr val="tx1"/>
              </a:solidFill>
            </a:endParaRPr>
          </a:p>
        </p:txBody>
      </p:sp>
    </p:spTree>
    <p:custDataLst>
      <p:tags r:id="rId1"/>
    </p:custDataLst>
    <p:extLst>
      <p:ext uri="{BB962C8B-B14F-4D97-AF65-F5344CB8AC3E}">
        <p14:creationId xmlns:p14="http://schemas.microsoft.com/office/powerpoint/2010/main" val="219548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fontScale="90000"/>
          </a:bodyPr>
          <a:lstStyle/>
          <a:p>
            <a:r>
              <a:rPr lang="el-GR" altLang="el-GR" b="1" dirty="0"/>
              <a:t>Συνέπεια κατά </a:t>
            </a:r>
            <a:r>
              <a:rPr lang="en-US" altLang="el-GR" b="1" dirty="0"/>
              <a:t>USA, </a:t>
            </a:r>
            <a:r>
              <a:rPr lang="en-US" altLang="el-GR" b="1" dirty="0" err="1"/>
              <a:t>DoD</a:t>
            </a:r>
            <a:r>
              <a:rPr lang="en-US" altLang="el-GR" b="1" dirty="0"/>
              <a:t>, 2003</a:t>
            </a:r>
            <a:r>
              <a:rPr lang="el-GR" altLang="el-GR" b="1" dirty="0"/>
              <a:t> (</a:t>
            </a:r>
            <a:r>
              <a:rPr lang="el-GR" altLang="el-GR" b="1" dirty="0" smtClean="0"/>
              <a:t>συνέχεια)</a:t>
            </a:r>
            <a:endParaRPr lang="el-GR" dirty="0"/>
          </a:p>
        </p:txBody>
      </p:sp>
      <p:graphicFrame>
        <p:nvGraphicFramePr>
          <p:cNvPr id="7" name="Θέση περιεχομένου 1" descr="Πίνακας:&#10;Επίπεδο, δ. Η συνέπεια:&#10;Σε απόδοση, αποδεκτή με μέγιστη δυνατή μείωση του ορίου. Σε χρόνο, μεγάλη διολίσθηση σημαντικών ορόσημων. Η κρίσιμη διαδρομή επηρεάζεται. Σε κόστος, από 7 έως 10%. Σε άλλες ομάδες, μεγάλη.&#10;Επίπεδο, ε. Η συνέπεια:&#10;Σε απόδοση, μη αποδεκτή. Σε χρόνο, δεν μπορεί να επιτευχθεί ένα σημαντικό ορόσημο του έργου. Σε κόστος, μεγαλύτερο από 10%. Σε άλλες ομάδες, μη αποδεκτή.&#10;&#10;"/>
          <p:cNvGraphicFramePr>
            <a:graphicFrameLocks/>
          </p:cNvGraphicFramePr>
          <p:nvPr>
            <p:custDataLst>
              <p:tags r:id="rId2"/>
            </p:custDataLst>
            <p:extLst>
              <p:ext uri="{D42A27DB-BD31-4B8C-83A1-F6EECF244321}">
                <p14:modId xmlns:p14="http://schemas.microsoft.com/office/powerpoint/2010/main" val="179820880"/>
              </p:ext>
            </p:extLst>
          </p:nvPr>
        </p:nvGraphicFramePr>
        <p:xfrm>
          <a:off x="827336" y="1621157"/>
          <a:ext cx="7561088" cy="4688163"/>
        </p:xfrm>
        <a:graphic>
          <a:graphicData uri="http://schemas.openxmlformats.org/drawingml/2006/table">
            <a:tbl>
              <a:tblPr firstRow="1"/>
              <a:tblGrid>
                <a:gridCol w="1296392"/>
                <a:gridCol w="1440160"/>
                <a:gridCol w="2376264"/>
                <a:gridCol w="1152128"/>
                <a:gridCol w="1296144"/>
              </a:tblGrid>
              <a:tr h="43239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Επίπεδο</a:t>
                      </a:r>
                      <a:endParaRPr kumimoji="0" lang="en-US" sz="2000" b="1"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Συνέπεια σε</a:t>
                      </a:r>
                      <a:endParaRPr kumimoji="0" lang="en-US" sz="2000" b="1"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7200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Απόδοση</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Χρόνο</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Κόστος (Μ$)</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Άλλες ομάδες</a:t>
                      </a:r>
                      <a:endParaRPr kumimoji="0" lang="en-US" sz="2000" b="1" i="1"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4630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Αποδεκτή με μέγιστη δυνατή μείωση του ορίου</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Μεγάλη διολίσθηση σημαντικών ορόσημων. Η κρίσιμη διαδρομή επηρεάζεται</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7-10%</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Μεγάλη</a:t>
                      </a:r>
                      <a:endParaRPr kumimoji="0" lang="en-US" sz="2000" b="0" i="0" u="none" strike="noStrike" cap="none" normalizeH="0" baseline="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877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Ε</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Μη αποδεκτή</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Δεν μπορεί να επιτευχθεί ένα σημαντικό ορόσημο του έργου</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&gt;10%</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Μη αποδεκτή</a:t>
                      </a:r>
                      <a:endParaRPr kumimoji="0" lang="en-US" sz="2000" b="0" i="0" u="none" strike="noStrike" cap="none" normalizeH="0" baseline="0" dirty="0" smtClean="0">
                        <a:ln>
                          <a:noFill/>
                        </a:ln>
                        <a:solidFill>
                          <a:schemeClr val="tx1"/>
                        </a:solidFill>
                        <a:effectLst/>
                        <a:latin typeface="+mn-lt"/>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21</a:t>
            </a:fld>
            <a:endParaRPr lang="el-GR" dirty="0">
              <a:solidFill>
                <a:schemeClr val="tx1"/>
              </a:solidFill>
            </a:endParaRPr>
          </a:p>
        </p:txBody>
      </p:sp>
      <p:pic>
        <p:nvPicPr>
          <p:cNvPr id="8"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39058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lnSpc>
                <a:spcPct val="80000"/>
              </a:lnSpc>
              <a:spcBef>
                <a:spcPct val="50000"/>
              </a:spcBef>
              <a:spcAft>
                <a:spcPct val="0"/>
              </a:spcAft>
              <a:defRPr/>
            </a:pPr>
            <a:r>
              <a:rPr lang="el-GR" b="1" dirty="0" smtClean="0"/>
              <a:t>Πίνακας κινδύνων</a:t>
            </a:r>
            <a:endParaRPr lang="el-GR" sz="4800" dirty="0"/>
          </a:p>
        </p:txBody>
      </p:sp>
      <p:sp>
        <p:nvSpPr>
          <p:cNvPr id="3" name="Θέση περιεχομένου 1"/>
          <p:cNvSpPr>
            <a:spLocks noGrp="1"/>
          </p:cNvSpPr>
          <p:nvPr>
            <p:ph idx="1"/>
          </p:nvPr>
        </p:nvSpPr>
        <p:spPr/>
        <p:txBody>
          <a:bodyPr>
            <a:normAutofit/>
          </a:bodyPr>
          <a:lstStyle/>
          <a:p>
            <a:pPr>
              <a:spcBef>
                <a:spcPts val="0"/>
              </a:spcBef>
              <a:buClr>
                <a:srgbClr val="C00000"/>
              </a:buClr>
              <a:buFont typeface="Arial" panose="020B0604020202020204" pitchFamily="34" charset="0"/>
              <a:buChar char="●"/>
            </a:pPr>
            <a:r>
              <a:rPr lang="el-GR" altLang="el-GR" dirty="0"/>
              <a:t>Παράδειγμα έκθεσης κινδύνων κατά </a:t>
            </a:r>
            <a:r>
              <a:rPr lang="en-US" altLang="el-GR" dirty="0"/>
              <a:t>PMI, 200</a:t>
            </a:r>
            <a:r>
              <a:rPr lang="el-GR" altLang="el-GR" dirty="0" smtClean="0"/>
              <a:t>0.</a:t>
            </a:r>
          </a:p>
          <a:p>
            <a:pPr>
              <a:spcBef>
                <a:spcPts val="0"/>
              </a:spcBef>
              <a:buClr>
                <a:srgbClr val="C00000"/>
              </a:buClr>
              <a:buFont typeface="Arial" panose="020B0604020202020204" pitchFamily="34" charset="0"/>
              <a:buChar char="●"/>
            </a:pPr>
            <a:r>
              <a:rPr lang="el-GR" altLang="el-GR" dirty="0"/>
              <a:t>Παράδειγμα έκθεσης κινδύνων κατά </a:t>
            </a:r>
            <a:r>
              <a:rPr lang="en-US" altLang="el-GR" dirty="0" err="1"/>
              <a:t>Wadell</a:t>
            </a:r>
            <a:r>
              <a:rPr lang="en-US" altLang="el-GR" dirty="0"/>
              <a:t>, </a:t>
            </a:r>
            <a:r>
              <a:rPr lang="en-US" altLang="el-GR" dirty="0" smtClean="0"/>
              <a:t>1998</a:t>
            </a:r>
            <a:r>
              <a:rPr lang="el-GR" altLang="el-GR" dirty="0" smtClean="0"/>
              <a:t>.</a:t>
            </a:r>
          </a:p>
          <a:p>
            <a:pPr>
              <a:spcBef>
                <a:spcPts val="0"/>
              </a:spcBef>
              <a:buClr>
                <a:srgbClr val="C00000"/>
              </a:buClr>
              <a:buFont typeface="Arial" panose="020B0604020202020204" pitchFamily="34" charset="0"/>
              <a:buChar char="●"/>
            </a:pPr>
            <a:r>
              <a:rPr lang="el-GR" altLang="el-GR" dirty="0"/>
              <a:t>Έκθεσης κινδύνων κατά το σχέδιο πρότυπο της αεροδιαστημικής βιομηχανίας</a:t>
            </a:r>
            <a:r>
              <a:rPr lang="el-GR" altLang="el-GR" dirty="0" smtClean="0"/>
              <a:t>.</a:t>
            </a:r>
          </a:p>
          <a:p>
            <a:pPr>
              <a:spcBef>
                <a:spcPts val="0"/>
              </a:spcBef>
              <a:buClr>
                <a:srgbClr val="C00000"/>
              </a:buClr>
              <a:buFont typeface="Arial" panose="020B0604020202020204" pitchFamily="34" charset="0"/>
              <a:buChar char="●"/>
            </a:pPr>
            <a:r>
              <a:rPr lang="el-GR" altLang="el-GR" dirty="0"/>
              <a:t>Παράδειγμα έκθεσης κινδύνων κατά </a:t>
            </a:r>
            <a:r>
              <a:rPr lang="en-US" altLang="el-GR" dirty="0"/>
              <a:t>USA, </a:t>
            </a:r>
            <a:r>
              <a:rPr lang="en-US" altLang="el-GR" dirty="0" err="1"/>
              <a:t>DoD</a:t>
            </a:r>
            <a:r>
              <a:rPr lang="en-US" altLang="el-GR" dirty="0"/>
              <a:t>, </a:t>
            </a:r>
            <a:r>
              <a:rPr lang="en-US" altLang="el-GR" dirty="0" smtClean="0"/>
              <a:t>2003</a:t>
            </a:r>
            <a:r>
              <a:rPr lang="el-GR" altLang="el-GR" dirty="0" smtClean="0"/>
              <a:t>.</a:t>
            </a:r>
            <a:endParaRPr lang="el-GR"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397551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noAutofit/>
          </a:bodyPr>
          <a:lstStyle/>
          <a:p>
            <a:r>
              <a:rPr lang="el-GR" altLang="el-GR" b="1" dirty="0"/>
              <a:t>Παράδειγμα έκθεσης κινδύνων κατά </a:t>
            </a:r>
            <a:r>
              <a:rPr lang="en-US" altLang="el-GR" b="1" dirty="0"/>
              <a:t>PMI, 200</a:t>
            </a:r>
            <a:r>
              <a:rPr lang="el-GR" altLang="el-GR" b="1" dirty="0" smtClean="0"/>
              <a:t>0</a:t>
            </a:r>
            <a:endParaRPr lang="el-GR" dirty="0"/>
          </a:p>
        </p:txBody>
      </p:sp>
      <p:graphicFrame>
        <p:nvGraphicFramePr>
          <p:cNvPr id="5" name="Θέση περιεχομένου 1" descr="Πίνακας με την έκθεση του έργου σε κίνδυνο.&#10;Αναλύοντας τον πίνακα, διακρίνουμε τα εξής:&#10;Η έκθεση υπολογίζεται από τον πολλαπλασιασμό πιθανότητας και συνέπειας. &#10;Οι πιθανότητες είναι: Πολύ υψηλή 0 κόμμα 9. Υψηλή 0 κόμμα 7. Μέση 0 κόμμα 5. Χαμηλή 0 κόμμα 3. Πολύ χαμηλή 0 κόμμα 1.&#10;Οι συνέπειες είναι: Πολύ χαμηλή 0 κόμμα 0 5. Χαμηλή 0 κόμμα 1. Μέση 0 κόμμα 2. Υψηλή 0 κόμμα 4. Πολύ υψηλή 0 κόμμα 8.&#10;Αν η έκθεση είναι κάτω από 0 κόμμα 0 4, τότε χαρακτηρίζεται χαμηλή. Αν είναι μεταξύ 0 κόμμα 0 5 και 0 κόμμα 15, τότε χαρακτηρίζεται ως μέση. Και τέλος αν είναι μεταξύ 0 κόμμα 16 και πάνω, τότε χαρακτηρίζεται ως υψηλή.&#10;"/>
          <p:cNvGraphicFramePr>
            <a:graphicFrameLocks/>
          </p:cNvGraphicFramePr>
          <p:nvPr>
            <p:custDataLst>
              <p:tags r:id="rId2"/>
            </p:custDataLst>
            <p:extLst>
              <p:ext uri="{D42A27DB-BD31-4B8C-83A1-F6EECF244321}">
                <p14:modId xmlns:p14="http://schemas.microsoft.com/office/powerpoint/2010/main" val="3188582739"/>
              </p:ext>
            </p:extLst>
          </p:nvPr>
        </p:nvGraphicFramePr>
        <p:xfrm>
          <a:off x="484005" y="1443460"/>
          <a:ext cx="8192451" cy="4937868"/>
        </p:xfrm>
        <a:graphic>
          <a:graphicData uri="http://schemas.openxmlformats.org/drawingml/2006/table">
            <a:tbl>
              <a:tblPr firstRow="1"/>
              <a:tblGrid>
                <a:gridCol w="2088232"/>
                <a:gridCol w="1639723"/>
                <a:gridCol w="1152128"/>
                <a:gridCol w="864096"/>
                <a:gridCol w="936104"/>
                <a:gridCol w="1512168"/>
              </a:tblGrid>
              <a:tr h="215820">
                <a:tc gridSpan="6">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Έκθεση του έργου σε κίνδυνο</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97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Πιθανότητα έως</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Έκθεση = Π*Σ</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Πολύ υψηλή</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0,9</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0,05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0,09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0,18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0,36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0,72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Υψηλή</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0,7</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0,04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0,07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0,14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0,28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0,56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Μέση</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0,5</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0,03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0,05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0,10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0,20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0,40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Χαμηλή</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0,3</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0,02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0,03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0,06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0,12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0,24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bg1"/>
                          </a:solidFill>
                          <a:effectLst/>
                          <a:latin typeface="+mn-lt"/>
                        </a:rPr>
                        <a:t>(Υ)</a:t>
                      </a:r>
                      <a:endParaRPr kumimoji="0" lang="en-US" sz="1800" b="1" i="0" u="none" strike="noStrike" cap="none" normalizeH="0" baseline="0" dirty="0" smtClean="0">
                        <a:ln>
                          <a:noFill/>
                        </a:ln>
                        <a:solidFill>
                          <a:schemeClr val="bg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Πολύ χαμηλή </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0,1</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0,01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0,01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0,02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0,04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(Χ)</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0,08 </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61211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Πολύ χαμηλή 0,05</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Χαμηλή 0,10</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Μέση 0,20</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Υψηλή 0,40</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Πολύ υψηλή 0,80</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497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800" b="1" i="0" u="none" strike="noStrike" cap="none" normalizeH="0" baseline="0" dirty="0" smtClean="0">
                          <a:ln>
                            <a:noFill/>
                          </a:ln>
                          <a:solidFill>
                            <a:schemeClr val="tx1"/>
                          </a:solidFill>
                          <a:effectLst/>
                          <a:latin typeface="+mn-lt"/>
                        </a:rPr>
                        <a:t>Συνέπεια</a:t>
                      </a:r>
                      <a:endParaRPr kumimoji="0" lang="en-US" sz="18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23</a:t>
            </a:fld>
            <a:endParaRPr lang="el-GR" dirty="0">
              <a:solidFill>
                <a:schemeClr val="tx1"/>
              </a:solidFill>
            </a:endParaRPr>
          </a:p>
        </p:txBody>
      </p:sp>
    </p:spTree>
    <p:custDataLst>
      <p:tags r:id="rId1"/>
    </p:custDataLst>
    <p:extLst>
      <p:ext uri="{BB962C8B-B14F-4D97-AF65-F5344CB8AC3E}">
        <p14:creationId xmlns:p14="http://schemas.microsoft.com/office/powerpoint/2010/main" val="403901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Παράδειγμα έκθεσης κινδύνων κατά </a:t>
            </a:r>
            <a:r>
              <a:rPr lang="en-US" altLang="el-GR" b="1" dirty="0" err="1"/>
              <a:t>Wadell</a:t>
            </a:r>
            <a:r>
              <a:rPr lang="en-US" altLang="el-GR" b="1" dirty="0"/>
              <a:t>, </a:t>
            </a:r>
            <a:r>
              <a:rPr lang="en-US" altLang="el-GR" b="1" dirty="0" smtClean="0"/>
              <a:t>1998</a:t>
            </a:r>
            <a:endParaRPr lang="el-GR" dirty="0"/>
          </a:p>
        </p:txBody>
      </p:sp>
      <p:graphicFrame>
        <p:nvGraphicFramePr>
          <p:cNvPr id="5" name="Θέση περιεχομένου 1" descr="Πίνακας με την έκθεση του έργου σε κίνδυνο.&#10;Έκθεση = πιθανότητα επί συνέπεια.&#10;Οι πιθανότητες είναι: α, β, γ, δ, και ε.&#10;Οι συνέπειες είναι: α, β, γ, δ, και ε. &#10;"/>
          <p:cNvGraphicFramePr>
            <a:graphicFrameLocks/>
          </p:cNvGraphicFramePr>
          <p:nvPr>
            <p:custDataLst>
              <p:tags r:id="rId2"/>
            </p:custDataLst>
            <p:extLst>
              <p:ext uri="{D42A27DB-BD31-4B8C-83A1-F6EECF244321}">
                <p14:modId xmlns:p14="http://schemas.microsoft.com/office/powerpoint/2010/main" val="3286942357"/>
              </p:ext>
            </p:extLst>
          </p:nvPr>
        </p:nvGraphicFramePr>
        <p:xfrm>
          <a:off x="827584" y="2057264"/>
          <a:ext cx="7488956" cy="3820008"/>
        </p:xfrm>
        <a:graphic>
          <a:graphicData uri="http://schemas.openxmlformats.org/drawingml/2006/table">
            <a:tbl>
              <a:tblPr firstRow="1"/>
              <a:tblGrid>
                <a:gridCol w="1618171"/>
                <a:gridCol w="1118257"/>
                <a:gridCol w="1152128"/>
                <a:gridCol w="1224136"/>
                <a:gridCol w="1224136"/>
                <a:gridCol w="1152128"/>
              </a:tblGrid>
              <a:tr h="438548">
                <a:tc gridSpan="6">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Έκθεση του έργου σε κίνδυνο</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6291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Πιθανότητα</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Έκθεση = Π*Σ</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385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385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Δ</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385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Γ</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385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Β </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Υ</a:t>
                      </a:r>
                      <a:endParaRPr kumimoji="0" lang="en-US" sz="2000" b="1" i="0" u="none" strike="noStrike" cap="none" normalizeH="0" baseline="0" dirty="0" smtClean="0">
                        <a:ln>
                          <a:noFill/>
                        </a:ln>
                        <a:solidFill>
                          <a:schemeClr val="bg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3854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Α</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751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Επίπεδο</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Α</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Β</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Γ</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Δ</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751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Συνέπεια</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24</a:t>
            </a:fld>
            <a:endParaRPr lang="el-GR" dirty="0">
              <a:solidFill>
                <a:schemeClr val="tx1"/>
              </a:solidFill>
            </a:endParaRPr>
          </a:p>
        </p:txBody>
      </p:sp>
    </p:spTree>
    <p:custDataLst>
      <p:tags r:id="rId1"/>
    </p:custDataLst>
    <p:extLst>
      <p:ext uri="{BB962C8B-B14F-4D97-AF65-F5344CB8AC3E}">
        <p14:creationId xmlns:p14="http://schemas.microsoft.com/office/powerpoint/2010/main" val="279908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0" indent="0">
              <a:lnSpc>
                <a:spcPct val="90000"/>
              </a:lnSpc>
            </a:pPr>
            <a:r>
              <a:rPr lang="el-GR" altLang="el-GR" b="1" dirty="0"/>
              <a:t>Παράδειγμα έκθεσης </a:t>
            </a:r>
            <a:r>
              <a:rPr lang="el-GR" altLang="el-GR" b="1" dirty="0" smtClean="0"/>
              <a:t>κινδύνων</a:t>
            </a:r>
            <a:endParaRPr lang="el-GR" altLang="el-GR" b="1" dirty="0"/>
          </a:p>
        </p:txBody>
      </p:sp>
      <p:sp>
        <p:nvSpPr>
          <p:cNvPr id="5" name="Θέση περιεχομένου 1"/>
          <p:cNvSpPr txBox="1"/>
          <p:nvPr/>
        </p:nvSpPr>
        <p:spPr>
          <a:xfrm>
            <a:off x="539552" y="1988840"/>
            <a:ext cx="7992888" cy="707886"/>
          </a:xfrm>
          <a:prstGeom prst="rect">
            <a:avLst/>
          </a:prstGeom>
          <a:noFill/>
        </p:spPr>
        <p:txBody>
          <a:bodyPr wrap="square" rtlCol="0">
            <a:spAutoFit/>
          </a:bodyPr>
          <a:lstStyle/>
          <a:p>
            <a:r>
              <a:rPr lang="el-GR" altLang="el-GR" sz="2000" dirty="0" smtClean="0"/>
              <a:t>Έκθεσης </a:t>
            </a:r>
            <a:r>
              <a:rPr lang="el-GR" altLang="el-GR" sz="2000" dirty="0"/>
              <a:t>κινδύνων </a:t>
            </a:r>
            <a:r>
              <a:rPr lang="el-GR" altLang="el-GR" sz="2000" dirty="0" smtClean="0"/>
              <a:t>κατά </a:t>
            </a:r>
            <a:r>
              <a:rPr lang="el-GR" altLang="el-GR" sz="2000" dirty="0"/>
              <a:t>το σχέδιο πρότυπο της αεροδιαστημικής </a:t>
            </a:r>
            <a:r>
              <a:rPr lang="el-GR" altLang="el-GR" sz="2000" dirty="0" smtClean="0"/>
              <a:t>βιομηχανίας.</a:t>
            </a:r>
            <a:endParaRPr lang="el-GR" sz="2000" dirty="0"/>
          </a:p>
        </p:txBody>
      </p:sp>
      <p:graphicFrame>
        <p:nvGraphicFramePr>
          <p:cNvPr id="6" name="Θέση περιεχομένου 2" descr="Πίνακας:&#10;Όταν η πιθανότητα είναι ελάχιστη και η συνέπεια είναι:&#10;1) ελάχιστη, τότε η έκθεση είναι αποδεκτή.&#10;2) μέση, τότε η έκθεση είναι αποδεκτή. &#10;3) υψηλή, τότε η έκθεση πρέπει να εξεταστεί.&#10;Όταν η πιθανότητα είναι μέση και η συνέπεια είναι:&#10;1) ελάχιστη, τότε η έκθεση είναι αποδεκτή.&#10;2) μέση, τότε η έκθεση πρέπει να εξεταστεί.&#10;3) υψηλή, τότε η έκθεση είναι μη αποδεκτή.&#10;Όταν η πιθανότητα είναι υψηλή και η συνέπεια είναι:&#10;1) ελάχιστη, τότε η έκθεση πρέπει να εξεταστεί.&#10;2) μέση, τότε η έκθεση είναι μη αποδεκτή.&#10;3) υψηλή, τότε η έκθεση είναι μη αποδεκτή.&#10;&#10;&#10;"/>
          <p:cNvGraphicFramePr>
            <a:graphicFrameLocks/>
          </p:cNvGraphicFramePr>
          <p:nvPr>
            <p:custDataLst>
              <p:tags r:id="rId2"/>
            </p:custDataLst>
            <p:extLst>
              <p:ext uri="{D42A27DB-BD31-4B8C-83A1-F6EECF244321}">
                <p14:modId xmlns:p14="http://schemas.microsoft.com/office/powerpoint/2010/main" val="3029260501"/>
              </p:ext>
            </p:extLst>
          </p:nvPr>
        </p:nvGraphicFramePr>
        <p:xfrm>
          <a:off x="683952" y="3086466"/>
          <a:ext cx="7848488" cy="2502774"/>
        </p:xfrm>
        <a:graphic>
          <a:graphicData uri="http://schemas.openxmlformats.org/drawingml/2006/table">
            <a:tbl>
              <a:tblPr firstRow="1"/>
              <a:tblGrid>
                <a:gridCol w="1871824"/>
                <a:gridCol w="2016224"/>
                <a:gridCol w="2016224"/>
                <a:gridCol w="1944216"/>
              </a:tblGrid>
              <a:tr h="50469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Πιθανότητα</a:t>
                      </a:r>
                      <a:endParaRPr kumimoji="0" lang="en-US" sz="2000" b="1" i="1" u="none" strike="noStrike" cap="none" normalizeH="0" baseline="0" dirty="0" smtClean="0">
                        <a:ln>
                          <a:noFill/>
                        </a:ln>
                        <a:solidFill>
                          <a:schemeClr val="tx1"/>
                        </a:solidFill>
                        <a:effectLst/>
                        <a:latin typeface="+mn-lt"/>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Συνέπεια</a:t>
                      </a:r>
                      <a:endParaRPr kumimoji="0" lang="en-US" sz="2000" b="1" i="0" u="none" strike="noStrike" cap="none" normalizeH="0" baseline="0" dirty="0" smtClean="0">
                        <a:ln>
                          <a:noFill/>
                        </a:ln>
                        <a:solidFill>
                          <a:schemeClr val="tx1"/>
                        </a:solidFill>
                        <a:effectLst/>
                        <a:latin typeface="+mn-lt"/>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r>
              <a:tr h="53003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Ελάχιστη</a:t>
                      </a:r>
                      <a:endParaRPr kumimoji="0" lang="en-US" sz="2000" b="1"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Μέση</a:t>
                      </a:r>
                      <a:endParaRPr kumimoji="0" lang="en-US" sz="2000" b="1"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Υψηλή</a:t>
                      </a:r>
                      <a:endParaRPr kumimoji="0" lang="en-US" sz="2000" b="1"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50469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Ελάχιστη</a:t>
                      </a:r>
                      <a:endParaRPr kumimoji="0" lang="en-US" sz="2000" b="1" i="1"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Αποδεκτή</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Αποδεκτή</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Να εξεταστεί</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86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Μέση</a:t>
                      </a:r>
                      <a:endParaRPr kumimoji="0" lang="en-US" sz="2000" b="1" i="1"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Αποδεκτή</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Να εξεταστεί</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Μη αποδεκτή</a:t>
                      </a:r>
                      <a:endParaRPr kumimoji="0" lang="en-US" sz="2000" b="1" i="0" u="none" strike="noStrike" cap="none" normalizeH="0" baseline="0" dirty="0" smtClean="0">
                        <a:ln>
                          <a:noFill/>
                        </a:ln>
                        <a:solidFill>
                          <a:schemeClr val="bg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0469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Υψηλή </a:t>
                      </a:r>
                      <a:endParaRPr kumimoji="0" lang="en-US" sz="2000" b="1" i="1"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Να εξεταστεί</a:t>
                      </a:r>
                      <a:endParaRPr kumimoji="0" lang="en-US" sz="20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Μη αποδεκτή</a:t>
                      </a:r>
                      <a:endParaRPr kumimoji="0" lang="en-US" sz="2000" b="1" i="0" u="none" strike="noStrike" cap="none" normalizeH="0" baseline="0" dirty="0" smtClean="0">
                        <a:ln>
                          <a:noFill/>
                        </a:ln>
                        <a:solidFill>
                          <a:schemeClr val="bg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bg1"/>
                          </a:solidFill>
                          <a:effectLst/>
                          <a:latin typeface="+mn-lt"/>
                        </a:rPr>
                        <a:t>Μη αποδεκτή</a:t>
                      </a:r>
                      <a:endParaRPr kumimoji="0" lang="en-US" sz="2000" b="1" i="0" u="none" strike="noStrike" cap="none" normalizeH="0" baseline="0" dirty="0" smtClean="0">
                        <a:ln>
                          <a:noFill/>
                        </a:ln>
                        <a:solidFill>
                          <a:schemeClr val="bg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50531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1" dirty="0"/>
              <a:t>Παράδειγμα έκθεσης κινδύνων κατά </a:t>
            </a:r>
            <a:r>
              <a:rPr lang="en-US" altLang="el-GR" sz="4000" b="1" dirty="0"/>
              <a:t>USA, </a:t>
            </a:r>
            <a:r>
              <a:rPr lang="en-US" altLang="el-GR" sz="4000" b="1" dirty="0" err="1"/>
              <a:t>DoD</a:t>
            </a:r>
            <a:r>
              <a:rPr lang="en-US" altLang="el-GR" sz="4000" b="1" dirty="0"/>
              <a:t>, </a:t>
            </a:r>
            <a:r>
              <a:rPr lang="en-US" altLang="el-GR" sz="4000" b="1" dirty="0" smtClean="0"/>
              <a:t>2003</a:t>
            </a:r>
            <a:endParaRPr lang="el-GR" sz="4000" dirty="0"/>
          </a:p>
        </p:txBody>
      </p:sp>
      <p:graphicFrame>
        <p:nvGraphicFramePr>
          <p:cNvPr id="5" name="Θέση περιεχομένου 1" descr="Πίνακας με την έκθεση του έργου σε κίνδυνο.&#10;Έκθεση = πιθανότητα επί συνέπεια.&#10;Οι πιθανότητες είναι: α, β, γ, δ, και ε. Οι συνέπειες είναι: α, β, γ, δ, και ε.&#10;"/>
          <p:cNvGraphicFramePr>
            <a:graphicFrameLocks/>
          </p:cNvGraphicFramePr>
          <p:nvPr>
            <p:custDataLst>
              <p:tags r:id="rId2"/>
            </p:custDataLst>
            <p:extLst>
              <p:ext uri="{D42A27DB-BD31-4B8C-83A1-F6EECF244321}">
                <p14:modId xmlns:p14="http://schemas.microsoft.com/office/powerpoint/2010/main" val="1095565898"/>
              </p:ext>
            </p:extLst>
          </p:nvPr>
        </p:nvGraphicFramePr>
        <p:xfrm>
          <a:off x="899592" y="1772816"/>
          <a:ext cx="7416948" cy="4397375"/>
        </p:xfrm>
        <a:graphic>
          <a:graphicData uri="http://schemas.openxmlformats.org/drawingml/2006/table">
            <a:tbl>
              <a:tblPr firstRow="1"/>
              <a:tblGrid>
                <a:gridCol w="1584300"/>
                <a:gridCol w="1224136"/>
                <a:gridCol w="1152128"/>
                <a:gridCol w="1152128"/>
                <a:gridCol w="1152128"/>
                <a:gridCol w="1152128"/>
              </a:tblGrid>
              <a:tr h="504825">
                <a:tc gridSpan="6">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Έκθεση του έργου σε κίνδυνο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Πιθανότητα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Έκθεση = Π*Σ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 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bg1"/>
                          </a:solidFill>
                          <a:effectLst/>
                          <a:latin typeface="+mn-lt"/>
                        </a:rPr>
                        <a:t>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Β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048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noProof="0" dirty="0" smtClean="0">
                          <a:ln>
                            <a:noFill/>
                          </a:ln>
                          <a:solidFill>
                            <a:schemeClr val="tx1"/>
                          </a:solidFill>
                          <a:effectLst/>
                          <a:latin typeface="+mn-lt"/>
                        </a:rPr>
                        <a:t>Επίπεδο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l-GR" sz="20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Συνέπεια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3099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Κατάταξη </a:t>
            </a:r>
            <a:r>
              <a:rPr lang="el-GR" b="1" dirty="0" smtClean="0"/>
              <a:t>κινδύνων</a:t>
            </a:r>
            <a:endParaRPr lang="el-GR" dirty="0"/>
          </a:p>
        </p:txBody>
      </p:sp>
      <p:sp>
        <p:nvSpPr>
          <p:cNvPr id="8" name="Θέση περιεχομένου 1"/>
          <p:cNvSpPr txBox="1"/>
          <p:nvPr/>
        </p:nvSpPr>
        <p:spPr>
          <a:xfrm>
            <a:off x="1043608" y="1628800"/>
            <a:ext cx="7056784" cy="584775"/>
          </a:xfrm>
          <a:prstGeom prst="rect">
            <a:avLst/>
          </a:prstGeom>
          <a:noFill/>
        </p:spPr>
        <p:txBody>
          <a:bodyPr wrap="square" rtlCol="0">
            <a:spAutoFit/>
          </a:bodyPr>
          <a:lstStyle/>
          <a:p>
            <a:pPr lvl="0">
              <a:buClr>
                <a:srgbClr val="C00000"/>
              </a:buClr>
            </a:pPr>
            <a:r>
              <a:rPr lang="el-GR" altLang="el-GR" sz="2400" dirty="0">
                <a:solidFill>
                  <a:prstClr val="black"/>
                </a:solidFill>
              </a:rPr>
              <a:t>Παράδειγμα κατάταξης κινδύνων κατά </a:t>
            </a:r>
            <a:r>
              <a:rPr lang="en-US" altLang="el-GR" sz="2400" dirty="0">
                <a:solidFill>
                  <a:prstClr val="black"/>
                </a:solidFill>
              </a:rPr>
              <a:t>PMI, 200</a:t>
            </a:r>
            <a:r>
              <a:rPr lang="el-GR" altLang="el-GR" sz="2400" dirty="0">
                <a:solidFill>
                  <a:prstClr val="black"/>
                </a:solidFill>
              </a:rPr>
              <a:t>0</a:t>
            </a:r>
            <a:r>
              <a:rPr lang="el-GR" altLang="el-GR" sz="3200" dirty="0">
                <a:solidFill>
                  <a:prstClr val="black"/>
                </a:solidFill>
              </a:rPr>
              <a:t>.</a:t>
            </a:r>
          </a:p>
        </p:txBody>
      </p:sp>
      <p:graphicFrame>
        <p:nvGraphicFramePr>
          <p:cNvPr id="6" name="Θέση περιεχομένου 2" descr="Πίνακας: &#10;Κωδικός κινδύνου, Α5. Έκθεση κατά PMI, 0.36. Σειρά κατάταξης, 2.&#10;Κωδικός κινδύνου, Β6. Έκθεση κατά PMI, 0.03. Σειρά κατάταξης, 7.&#10;Κωδικός κινδύνου, Β7. Έκθεση κατά PMI, 0.10. Σειρά κατάταξης, 4.&#10;Κωδικός κινδύνου, Β9. Έκθεση κατά PMI, 0.14. Σειρά κατάταξης, 3.&#10;Και ακολουθούν και άλλοι κωδικοί  κινδύνου.&#10;&#10;&#10;&#10;&#10;&#10;"/>
          <p:cNvGraphicFramePr>
            <a:graphicFrameLocks/>
          </p:cNvGraphicFramePr>
          <p:nvPr>
            <p:custDataLst>
              <p:tags r:id="rId2"/>
            </p:custDataLst>
            <p:extLst>
              <p:ext uri="{D42A27DB-BD31-4B8C-83A1-F6EECF244321}">
                <p14:modId xmlns:p14="http://schemas.microsoft.com/office/powerpoint/2010/main" val="3223787759"/>
              </p:ext>
            </p:extLst>
          </p:nvPr>
        </p:nvGraphicFramePr>
        <p:xfrm>
          <a:off x="1121171" y="2434547"/>
          <a:ext cx="6979221" cy="3802765"/>
        </p:xfrm>
        <a:graphic>
          <a:graphicData uri="http://schemas.openxmlformats.org/drawingml/2006/table">
            <a:tbl>
              <a:tblPr firstRow="1"/>
              <a:tblGrid>
                <a:gridCol w="2457767"/>
                <a:gridCol w="2332291"/>
                <a:gridCol w="2189163"/>
              </a:tblGrid>
              <a:tr h="44760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Κωδικός κινδύνου</a:t>
                      </a:r>
                      <a:endParaRPr kumimoji="0" lang="en-US" sz="2000" b="1" i="0" u="none" strike="noStrike" cap="none" normalizeH="0" baseline="0" dirty="0" smtClean="0">
                        <a:ln>
                          <a:noFill/>
                        </a:ln>
                        <a:solidFill>
                          <a:schemeClr val="tx1"/>
                        </a:solidFill>
                        <a:effectLst/>
                        <a:latin typeface="+mn-lt"/>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Έκθεση κατά </a:t>
                      </a:r>
                      <a:r>
                        <a:rPr kumimoji="0" lang="en-US" sz="2000" b="1" i="0" u="none" strike="noStrike" cap="none" normalizeH="0" baseline="0" dirty="0" smtClean="0">
                          <a:ln>
                            <a:noFill/>
                          </a:ln>
                          <a:solidFill>
                            <a:schemeClr val="tx1"/>
                          </a:solidFill>
                          <a:effectLst/>
                          <a:latin typeface="+mn-lt"/>
                        </a:rPr>
                        <a:t>PMI</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Σειρά κατάταξης</a:t>
                      </a:r>
                      <a:endParaRPr kumimoji="0" lang="en-US" sz="2000" b="1" i="0" u="none" strike="noStrike" cap="none" normalizeH="0" baseline="0" dirty="0" smtClean="0">
                        <a:ln>
                          <a:noFill/>
                        </a:ln>
                        <a:solidFill>
                          <a:schemeClr val="tx1"/>
                        </a:solidFill>
                        <a:effectLst/>
                        <a:latin typeface="+mn-lt"/>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7601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Α5</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0,36</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05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Β6</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0,03</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7</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305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Β7</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0,10</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4</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4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Β9</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0,14</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6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Γ3</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0,10</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4</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6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Δ3</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0,56</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6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Ε11</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0,09</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5</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38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Α4</a:t>
                      </a:r>
                      <a:endParaRPr kumimoji="0" lang="en-US" sz="2000" b="0" i="0" u="none" strike="noStrike" cap="none" normalizeH="0" baseline="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0,07</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6</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78567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0" indent="0">
              <a:lnSpc>
                <a:spcPct val="90000"/>
              </a:lnSpc>
            </a:pPr>
            <a:r>
              <a:rPr lang="el-GR" sz="4000" b="1" dirty="0"/>
              <a:t>Κατάταξη </a:t>
            </a:r>
            <a:r>
              <a:rPr lang="el-GR" sz="4000" b="1" dirty="0" smtClean="0"/>
              <a:t>κινδύνων: </a:t>
            </a:r>
            <a:r>
              <a:rPr lang="el-GR" altLang="el-GR" sz="4000" b="1" dirty="0" smtClean="0"/>
              <a:t>Ποιος </a:t>
            </a:r>
            <a:r>
              <a:rPr lang="el-GR" altLang="el-GR" sz="4000" b="1" dirty="0"/>
              <a:t>ο στόχος της ομάδας </a:t>
            </a:r>
            <a:r>
              <a:rPr lang="el-GR" altLang="el-GR" sz="4000" b="1" dirty="0" smtClean="0"/>
              <a:t>έργου;</a:t>
            </a:r>
            <a:endParaRPr lang="el-GR" altLang="el-GR" sz="4000" b="1" dirty="0"/>
          </a:p>
        </p:txBody>
      </p:sp>
      <p:pic>
        <p:nvPicPr>
          <p:cNvPr id="19" name="Θέση περιεχομένου 1" descr="Εικόνα με τον πίνακα της έκθεσης του έργου σε κίνδυνο. Εμφανίζονται στα ανάλογα σημεία οι τιμές του προηγούμενου πίνακα. Ο στόχος είναι, με βάση των πίνακα αυτό, να δωθούν προτεραιότητες στους κινδύνους που έχουν συνέπειες από πολύ υψηλές έως χαμηλέ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33759"/>
            <a:ext cx="8208912" cy="501957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15067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Έ</a:t>
            </a:r>
            <a:r>
              <a:rPr lang="el-GR" b="1" dirty="0" smtClean="0"/>
              <a:t>κθεση κινδύνου </a:t>
            </a:r>
            <a:r>
              <a:rPr lang="el-GR" b="1" dirty="0"/>
              <a:t>έ</a:t>
            </a:r>
            <a:r>
              <a:rPr lang="el-GR" b="1" dirty="0" smtClean="0"/>
              <a:t>ργου</a:t>
            </a:r>
            <a:endParaRPr lang="el-GR" dirty="0"/>
          </a:p>
        </p:txBody>
      </p:sp>
      <p:graphicFrame>
        <p:nvGraphicFramePr>
          <p:cNvPr id="6" name="Θέση περιεχομένου 1" descr="Πίνακας:&#10;Στον οποίο απεικονίζονται αναλυτικά οι τιμές των πεδίων: Κίνδυνος, πιθανότητα, συνέπεια, έκθεση, κατάταξη, και έκθεση για έργο. Η συνολική, τελικά, έκθεση του έργου είναι 0 κόμμα 64.&#10;&#10;&#10;&#10;"/>
          <p:cNvGraphicFramePr>
            <a:graphicFrameLocks/>
          </p:cNvGraphicFramePr>
          <p:nvPr>
            <p:custDataLst>
              <p:tags r:id="rId2"/>
            </p:custDataLst>
            <p:extLst>
              <p:ext uri="{D42A27DB-BD31-4B8C-83A1-F6EECF244321}">
                <p14:modId xmlns:p14="http://schemas.microsoft.com/office/powerpoint/2010/main" val="457803700"/>
              </p:ext>
            </p:extLst>
          </p:nvPr>
        </p:nvGraphicFramePr>
        <p:xfrm>
          <a:off x="755576" y="1341240"/>
          <a:ext cx="7670358" cy="4968080"/>
        </p:xfrm>
        <a:graphic>
          <a:graphicData uri="http://schemas.openxmlformats.org/drawingml/2006/table">
            <a:tbl>
              <a:tblPr firstRow="1"/>
              <a:tblGrid>
                <a:gridCol w="1224725"/>
                <a:gridCol w="1333627"/>
                <a:gridCol w="1121093"/>
                <a:gridCol w="992823"/>
                <a:gridCol w="1141667"/>
                <a:gridCol w="1856423"/>
              </a:tblGrid>
              <a:tr h="273316">
                <a:tc gridSpan="6">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Έργο Γ</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Κίνδυνος</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Πιθανότητα</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Συνέπεια</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Έκθεση</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Κατάταξη</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Έκθεση για έργο</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Α</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Β</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Γ</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Δ</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0,9</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Ε</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0,3</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Ζ</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0,8</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0,40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0,40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Η - ευκαιρία</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Θ</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Ι - ευκαιρία</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Κ</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Λ</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0,7</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3</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0,14</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Μ</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0,3</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3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1" i="0" u="none" strike="noStrike" cap="none" normalizeH="0" baseline="0" dirty="0" smtClean="0">
                          <a:ln>
                            <a:noFill/>
                          </a:ln>
                          <a:solidFill>
                            <a:schemeClr val="tx1"/>
                          </a:solidFill>
                          <a:effectLst/>
                          <a:latin typeface="+mn-lt"/>
                        </a:rPr>
                        <a:t>Ν - ευκαιρία</a:t>
                      </a:r>
                      <a:endParaRPr kumimoji="0" lang="en-US" sz="14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0,5</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0,2</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mn-lt"/>
                        </a:rPr>
                        <a:t>(0,10)</a:t>
                      </a:r>
                      <a:endParaRPr kumimoji="0" lang="en-US" sz="1400" b="0"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316">
                <a:tc grid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Σύνολο</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0,64</a:t>
                      </a:r>
                      <a:endParaRPr kumimoji="0" lang="en-US" sz="1600" b="1" i="0" u="none" strike="noStrike" cap="none" normalizeH="0" baseline="0" dirty="0" smtClean="0">
                        <a:ln>
                          <a:noFill/>
                        </a:ln>
                        <a:solidFill>
                          <a:schemeClr val="tx1"/>
                        </a:solidFill>
                        <a:effectLst/>
                        <a:latin typeface="+mn-lt"/>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2858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542309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Σύγκριση </a:t>
            </a:r>
            <a:r>
              <a:rPr lang="el-GR" b="1" dirty="0"/>
              <a:t>έ</a:t>
            </a:r>
            <a:r>
              <a:rPr lang="el-GR" b="1" dirty="0" smtClean="0"/>
              <a:t>ργων βάσει κινδύνων</a:t>
            </a:r>
            <a:endParaRPr lang="el-GR" dirty="0"/>
          </a:p>
        </p:txBody>
      </p:sp>
      <p:graphicFrame>
        <p:nvGraphicFramePr>
          <p:cNvPr id="6" name="Θέση περιεχομένου 1" descr="Πίνακας: &#10;Έργο, α. Συνολική έκθεση έργου, 1.0. Κατάταξη έργων βάσει κινδύνων, 2.&#10; Έργο, β. Συνολική έκθεση έργου, 0.3. Κατάταξη έργων βάσει κινδύνων, 1.&#10;Έργο, γ. Συνολική έκθεση έργου, 0.64. Κατάταξη έργων βάσει κινδύνων, 4.&#10;Έργο, δ. Συνολική έκθεση έργου, 0.86. Κατάταξη έργων βάσει κινδύνων, 5.&#10;Έργο, ε. Συνολική έκθεση έργου, 0.5. Κατάταξη έργων βάσει κινδύνων, 3.&#10;Έργο, ζ. Συνολική έκθεση έργου, 0.32. Κατάταξη έργων βάσει κινδύνων, 2.&#10;Έργο, η. Συνολική έκθεση έργου, 0.24. Κατάταξη έργων βάσει κινδύνων, 1."/>
          <p:cNvGraphicFramePr>
            <a:graphicFrameLocks/>
          </p:cNvGraphicFramePr>
          <p:nvPr>
            <p:custDataLst>
              <p:tags r:id="rId2"/>
            </p:custDataLst>
            <p:extLst>
              <p:ext uri="{D42A27DB-BD31-4B8C-83A1-F6EECF244321}">
                <p14:modId xmlns:p14="http://schemas.microsoft.com/office/powerpoint/2010/main" val="1423547397"/>
              </p:ext>
            </p:extLst>
          </p:nvPr>
        </p:nvGraphicFramePr>
        <p:xfrm>
          <a:off x="1187128" y="2026566"/>
          <a:ext cx="6841256" cy="3922714"/>
        </p:xfrm>
        <a:graphic>
          <a:graphicData uri="http://schemas.openxmlformats.org/drawingml/2006/table">
            <a:tbl>
              <a:tblPr firstRow="1"/>
              <a:tblGrid>
                <a:gridCol w="1656680"/>
                <a:gridCol w="2592288"/>
                <a:gridCol w="2592288"/>
              </a:tblGrid>
              <a:tr h="7011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Έργο</a:t>
                      </a:r>
                      <a:endParaRPr kumimoji="0" lang="en-US" sz="2000" b="1"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Συνολική έκθεση έργου</a:t>
                      </a:r>
                      <a:endParaRPr kumimoji="0" lang="en-US" sz="2000" b="1"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Κατάταξη έργων βάσει κινδύνων</a:t>
                      </a:r>
                      <a:endParaRPr kumimoji="0" lang="en-US" sz="2000" b="1"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2393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7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Β</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(0,30)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7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Γ</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0,64</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4</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45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Δ</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0,86</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5</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Ε</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0,50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Ζ</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0,32</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0,24</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30</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939830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Ποσοτική ανάλυση</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a:solidFill>
                  <a:srgbClr val="000000"/>
                </a:solidFill>
              </a:rPr>
              <a:t>Συχνά χρησιμοποιούμενες μέθοδοι ποσοτικής </a:t>
            </a:r>
            <a:r>
              <a:rPr lang="el-GR" altLang="el-GR" kern="0" dirty="0" smtClean="0">
                <a:solidFill>
                  <a:srgbClr val="000000"/>
                </a:solidFill>
              </a:rPr>
              <a:t>ανάλυσης:</a:t>
            </a:r>
            <a:endParaRPr lang="el-GR" altLang="el-GR" kern="0" dirty="0">
              <a:solidFill>
                <a:srgbClr val="000000"/>
              </a:solidFill>
            </a:endParaRPr>
          </a:p>
          <a:p>
            <a:pPr marL="1142100"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solidFill>
                  <a:srgbClr val="000000"/>
                </a:solidFill>
              </a:rPr>
              <a:t>Αναμενόμενη τιμή.</a:t>
            </a:r>
            <a:endParaRPr lang="el-GR" altLang="el-GR" sz="2800" kern="0" dirty="0">
              <a:solidFill>
                <a:srgbClr val="000000"/>
              </a:solidFill>
            </a:endParaRPr>
          </a:p>
          <a:p>
            <a:pPr marL="1142100"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solidFill>
                  <a:srgbClr val="000000"/>
                </a:solidFill>
              </a:rPr>
              <a:t>Δένδρα σφαλμάτων.</a:t>
            </a:r>
            <a:endParaRPr lang="el-GR" altLang="el-GR" sz="2800" kern="0" dirty="0">
              <a:solidFill>
                <a:srgbClr val="000000"/>
              </a:solidFill>
            </a:endParaRPr>
          </a:p>
          <a:p>
            <a:pPr marL="1142100"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solidFill>
                  <a:srgbClr val="000000"/>
                </a:solidFill>
              </a:rPr>
              <a:t>Δένδρα γεγονότων.</a:t>
            </a:r>
            <a:endParaRPr lang="el-GR" altLang="el-GR" sz="2800" kern="0" dirty="0">
              <a:solidFill>
                <a:srgbClr val="000000"/>
              </a:solidFill>
            </a:endParaRPr>
          </a:p>
          <a:p>
            <a:pPr marL="1142100"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solidFill>
                  <a:srgbClr val="000000"/>
                </a:solidFill>
              </a:rPr>
              <a:t>Προσομοίωση </a:t>
            </a:r>
            <a:r>
              <a:rPr lang="en-US" altLang="el-GR" sz="2800" kern="0" dirty="0">
                <a:solidFill>
                  <a:srgbClr val="000000"/>
                </a:solidFill>
              </a:rPr>
              <a:t>Monte </a:t>
            </a:r>
            <a:r>
              <a:rPr lang="en-US" altLang="el-GR" sz="2800" kern="0" dirty="0" smtClean="0">
                <a:solidFill>
                  <a:srgbClr val="000000"/>
                </a:solidFill>
              </a:rPr>
              <a:t>Carlo</a:t>
            </a:r>
            <a:r>
              <a:rPr lang="el-GR" altLang="el-GR" sz="2800" kern="0" dirty="0" smtClean="0">
                <a:solidFill>
                  <a:srgbClr val="000000"/>
                </a:solidFill>
              </a:rPr>
              <a:t>.</a:t>
            </a:r>
            <a:endParaRPr lang="el-GR" altLang="el-GR" sz="2800" kern="0" dirty="0">
              <a:solidFill>
                <a:srgbClr val="000000"/>
              </a:solidFill>
            </a:endParaRPr>
          </a:p>
          <a:p>
            <a:pPr marL="1142100"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solidFill>
                  <a:srgbClr val="000000"/>
                </a:solidFill>
              </a:rPr>
              <a:t>Ανάλυση ευαισθησίας.</a:t>
            </a:r>
            <a:endParaRPr lang="el-GR" altLang="el-GR" sz="2800" kern="0" dirty="0">
              <a:solidFill>
                <a:srgbClr val="000000"/>
              </a:solidFill>
            </a:endParaRPr>
          </a:p>
          <a:p>
            <a:pPr marL="1142100" lvl="2" indent="-342000" eaLnBrk="0" fontAlgn="base" hangingPunct="0">
              <a:spcBef>
                <a:spcPts val="0"/>
              </a:spcBef>
              <a:spcAft>
                <a:spcPct val="0"/>
              </a:spcAft>
              <a:buClr>
                <a:srgbClr val="00CC99"/>
              </a:buClr>
              <a:buFont typeface="Arial" panose="020B0604020202020204" pitchFamily="34" charset="0"/>
              <a:buChar char="●"/>
            </a:pPr>
            <a:r>
              <a:rPr lang="el-GR" altLang="el-GR" sz="2800" kern="0" dirty="0" smtClean="0">
                <a:solidFill>
                  <a:srgbClr val="000000"/>
                </a:solidFill>
              </a:rPr>
              <a:t>Τεχνική </a:t>
            </a:r>
            <a:r>
              <a:rPr lang="en-US" altLang="el-GR" sz="2800" kern="0" dirty="0" smtClean="0">
                <a:solidFill>
                  <a:srgbClr val="000000"/>
                </a:solidFill>
              </a:rPr>
              <a:t>PERT</a:t>
            </a:r>
            <a:r>
              <a:rPr lang="el-GR" altLang="el-GR" sz="2800"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31</a:t>
            </a:fld>
            <a:endParaRPr lang="el-GR"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3755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Αναμενόμενη τιμή (1 από 2)</a:t>
            </a:r>
            <a:endParaRPr lang="el-GR" b="1" dirty="0"/>
          </a:p>
        </p:txBody>
      </p:sp>
      <p:sp>
        <p:nvSpPr>
          <p:cNvPr id="3" name="Θέση περιεχομένου 1"/>
          <p:cNvSpPr>
            <a:spLocks noGrp="1"/>
          </p:cNvSpPr>
          <p:nvPr>
            <p:ph idx="1"/>
          </p:nvPr>
        </p:nvSpPr>
        <p:spPr>
          <a:xfrm>
            <a:off x="457200" y="1600201"/>
            <a:ext cx="8229600" cy="2908920"/>
          </a:xfrm>
        </p:spPr>
        <p:txBody>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kern="0" dirty="0">
                <a:solidFill>
                  <a:srgbClr val="000000"/>
                </a:solidFill>
              </a:rPr>
              <a:t>Παράδειγμα αναμενόμενης τιμής</a:t>
            </a:r>
            <a:r>
              <a:rPr lang="en-US" altLang="el-GR" sz="2400" kern="0" dirty="0">
                <a:solidFill>
                  <a:srgbClr val="000000"/>
                </a:solidFill>
              </a:rPr>
              <a:t>: </a:t>
            </a:r>
            <a:r>
              <a:rPr lang="el-GR" altLang="el-GR" sz="2400" kern="0" dirty="0">
                <a:solidFill>
                  <a:srgbClr val="000000"/>
                </a:solidFill>
              </a:rPr>
              <a:t>η έκθεση ενός </a:t>
            </a:r>
            <a:r>
              <a:rPr lang="el-GR" altLang="el-GR" sz="2400" kern="0" dirty="0" smtClean="0">
                <a:solidFill>
                  <a:srgbClr val="000000"/>
                </a:solidFill>
              </a:rPr>
              <a:t>κινδύνου.</a:t>
            </a:r>
            <a:endParaRPr lang="el-GR" altLang="el-GR" sz="24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kern="0" dirty="0">
                <a:solidFill>
                  <a:srgbClr val="000000"/>
                </a:solidFill>
              </a:rPr>
              <a:t>Αναμενόμενη τιμή του συνόλου των (</a:t>
            </a:r>
            <a:r>
              <a:rPr lang="en-US" altLang="el-GR" sz="2400" kern="0" dirty="0">
                <a:solidFill>
                  <a:srgbClr val="000000"/>
                </a:solidFill>
              </a:rPr>
              <a:t>n) </a:t>
            </a:r>
            <a:r>
              <a:rPr lang="el-GR" altLang="el-GR" sz="2400" kern="0" dirty="0">
                <a:solidFill>
                  <a:srgbClr val="000000"/>
                </a:solidFill>
              </a:rPr>
              <a:t>αβέβαιων γεγονότων ενός </a:t>
            </a:r>
            <a:r>
              <a:rPr lang="el-GR" altLang="el-GR" sz="2400" kern="0" dirty="0" smtClean="0">
                <a:solidFill>
                  <a:srgbClr val="000000"/>
                </a:solidFill>
              </a:rPr>
              <a:t>έργου.</a:t>
            </a:r>
          </a:p>
          <a:p>
            <a:pPr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t>Όσο μεγαλύτερος ο αριθμός των αβέβαιων γεγονότων που εξετάζονται, τόσο μεγαλύτερη είναι και η </a:t>
            </a:r>
            <a:r>
              <a:rPr lang="el-GR" altLang="el-GR" sz="2400" dirty="0" smtClean="0"/>
              <a:t>αξία, </a:t>
            </a:r>
            <a:r>
              <a:rPr lang="el-GR" altLang="el-GR" sz="2400" dirty="0"/>
              <a:t>που έχει ως φυσικό μέγεθος  η αναμενόμενη </a:t>
            </a:r>
            <a:r>
              <a:rPr lang="el-GR" altLang="el-GR" sz="2400" dirty="0" smtClean="0"/>
              <a:t>τιμή.</a:t>
            </a:r>
            <a:endParaRPr lang="el-GR" altLang="el-GR" sz="2400" kern="0" dirty="0"/>
          </a:p>
          <a:p>
            <a:endParaRPr lang="el-GR" dirty="0"/>
          </a:p>
        </p:txBody>
      </p:sp>
      <p:graphicFrame>
        <p:nvGraphicFramePr>
          <p:cNvPr id="6" name="Θέση περιεχομένου 2" descr="Εικόνα με τον τύπο:&#10;Ε σ = το άθροισμα από j =1 έως n, του Π j * Σ j.&#10;Όπου π = πιθανότητα, και όπου σ = συνέπεια.&#10;"/>
          <p:cNvGraphicFramePr>
            <a:graphicFrameLocks noChangeAspect="1"/>
          </p:cNvGraphicFramePr>
          <p:nvPr>
            <p:extLst>
              <p:ext uri="{D42A27DB-BD31-4B8C-83A1-F6EECF244321}">
                <p14:modId xmlns:p14="http://schemas.microsoft.com/office/powerpoint/2010/main" val="4151181710"/>
              </p:ext>
            </p:extLst>
          </p:nvPr>
        </p:nvGraphicFramePr>
        <p:xfrm>
          <a:off x="2167419" y="4653136"/>
          <a:ext cx="4708837" cy="1440160"/>
        </p:xfrm>
        <a:graphic>
          <a:graphicData uri="http://schemas.openxmlformats.org/presentationml/2006/ole">
            <mc:AlternateContent xmlns:mc="http://schemas.openxmlformats.org/markup-compatibility/2006">
              <mc:Choice xmlns:v="urn:schemas-microsoft-com:vml" Requires="v">
                <p:oleObj spid="_x0000_s1026" name="Equation" r:id="rId4" imgW="1117115" imgH="444307" progId="Equation.3">
                  <p:embed/>
                </p:oleObj>
              </mc:Choice>
              <mc:Fallback>
                <p:oleObj name="Equation" r:id="rId4" imgW="1117115"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7419" y="4653136"/>
                        <a:ext cx="4708837" cy="1440160"/>
                      </a:xfrm>
                      <a:prstGeom prst="rect">
                        <a:avLst/>
                      </a:prstGeom>
                      <a:noFill/>
                      <a:ln>
                        <a:noFill/>
                      </a:ln>
                      <a:effectLst/>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32</a:t>
            </a:fld>
            <a:endParaRPr lang="el-GR" dirty="0">
              <a:solidFill>
                <a:schemeClr val="tx1"/>
              </a:solidFill>
            </a:endParaRPr>
          </a:p>
        </p:txBody>
      </p:sp>
    </p:spTree>
    <p:custDataLst>
      <p:tags r:id="rId2"/>
    </p:custDataLst>
    <p:extLst>
      <p:ext uri="{BB962C8B-B14F-4D97-AF65-F5344CB8AC3E}">
        <p14:creationId xmlns:p14="http://schemas.microsoft.com/office/powerpoint/2010/main" val="649831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Αναμενόμενη τιμή </a:t>
            </a:r>
            <a:r>
              <a:rPr lang="el-GR" b="1" dirty="0" smtClean="0"/>
              <a:t>(2 </a:t>
            </a:r>
            <a:r>
              <a:rPr lang="el-GR" b="1" dirty="0"/>
              <a:t>από 2)</a:t>
            </a:r>
            <a:endParaRPr lang="el-GR" dirty="0"/>
          </a:p>
        </p:txBody>
      </p:sp>
      <p:graphicFrame>
        <p:nvGraphicFramePr>
          <p:cNvPr id="5" name="Θέση περιεχομένου 1" descr="Πίνακας:&#10;Κωδικός κινδύνου, α5. Πιθανότητα εμφάνισης, 50%. Συνέπεια σε ευρώ, 5000. Έκθεση σε ευρώ, 2500.&#10;Κωδικός κινδύνου, β6. Πιθανότητα εμφάνισης, 60%. Συνέπεια σε ευρώ, 6000. Έκθεση σε ευρώ, 3600.&#10;Κωδικός κινδύνου, β7. Πιθανότητα εμφάνισης, 30%. Συνέπεια σε ευρώ, -10000. Έκθεση σε ευρώ, -3000.&#10;Κωδικός κινδύνου, β9. Πιθανότητα εμφάνισης, 30%. Συνέπεια σε ευρώ, 30000. Έκθεση σε ευρώ, 9000.&#10;Κωδικός κινδύνου, γ3. Πιθανότητα εμφάνισης, 10%. Συνέπεια σε ευρώ, 8000. Έκθεση σε ευρώ, 800.&#10;&#10;&#10;&#10;&#10;"/>
          <p:cNvGraphicFramePr>
            <a:graphicFrameLocks/>
          </p:cNvGraphicFramePr>
          <p:nvPr>
            <p:custDataLst>
              <p:tags r:id="rId2"/>
            </p:custDataLst>
            <p:extLst>
              <p:ext uri="{D42A27DB-BD31-4B8C-83A1-F6EECF244321}">
                <p14:modId xmlns:p14="http://schemas.microsoft.com/office/powerpoint/2010/main" val="214204822"/>
              </p:ext>
            </p:extLst>
          </p:nvPr>
        </p:nvGraphicFramePr>
        <p:xfrm>
          <a:off x="899592" y="1916832"/>
          <a:ext cx="7344816" cy="3422570"/>
        </p:xfrm>
        <a:graphic>
          <a:graphicData uri="http://schemas.openxmlformats.org/drawingml/2006/table">
            <a:tbl>
              <a:tblPr firstRow="1"/>
              <a:tblGrid>
                <a:gridCol w="1512168"/>
                <a:gridCol w="1872208"/>
                <a:gridCol w="1872208"/>
                <a:gridCol w="2088232"/>
              </a:tblGrid>
              <a:tr h="7011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Κωδικός κινδύνου</a:t>
                      </a:r>
                      <a:endParaRPr kumimoji="0" lang="en-US" sz="2000" b="1" i="1"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Πιθανότητα εμφάνισης</a:t>
                      </a:r>
                      <a:endParaRPr kumimoji="0" lang="en-US" sz="2000" b="1" i="1"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Συνέπεια (</a:t>
                      </a:r>
                      <a:r>
                        <a:rPr kumimoji="0" lang="el-GR" sz="2000" b="1" i="1" u="none" strike="noStrike" cap="none" normalizeH="0" baseline="0" dirty="0" smtClean="0">
                          <a:ln>
                            <a:noFill/>
                          </a:ln>
                          <a:solidFill>
                            <a:schemeClr val="tx1"/>
                          </a:solidFill>
                          <a:effectLst/>
                          <a:latin typeface="+mn-lt"/>
                          <a:cs typeface="Arial" charset="0"/>
                        </a:rPr>
                        <a:t>€)</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Έκθεση (</a:t>
                      </a:r>
                      <a:r>
                        <a:rPr kumimoji="0" lang="el-GR" sz="2000" b="1" i="1" u="none" strike="noStrike" cap="none" normalizeH="0" baseline="0" dirty="0" smtClean="0">
                          <a:ln>
                            <a:noFill/>
                          </a:ln>
                          <a:solidFill>
                            <a:schemeClr val="tx1"/>
                          </a:solidFill>
                          <a:effectLst/>
                          <a:latin typeface="+mn-lt"/>
                          <a:cs typeface="Arial" charset="0"/>
                        </a:rPr>
                        <a:t>€)</a:t>
                      </a:r>
                      <a:endParaRPr kumimoji="0" lang="en-US" sz="2000" b="1" i="1" u="none" strike="noStrike" cap="none" normalizeH="0" baseline="0" dirty="0" smtClean="0">
                        <a:ln>
                          <a:noFill/>
                        </a:ln>
                        <a:solidFill>
                          <a:schemeClr val="tx1"/>
                        </a:solidFill>
                        <a:effectLst/>
                        <a:latin typeface="+mn-lt"/>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2393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Α5</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5.000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2.500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7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Β6</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60%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6.000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3.600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7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(Β7)</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-10.000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45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Β9</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30.000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9.000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Γ3</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8.000</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800</a:t>
                      </a:r>
                      <a:endParaRPr kumimoji="0" lang="en-US" sz="2000" b="0" i="0" u="none" strike="noStrike" cap="none" normalizeH="0" baseline="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144">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Συνολική έκθεση</a:t>
                      </a:r>
                      <a:endParaRPr kumimoji="0" lang="en-US" sz="2000" b="1"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12.900</a:t>
                      </a:r>
                      <a:endParaRPr kumimoji="0" lang="en-US" sz="2000" b="1"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33</a:t>
            </a:fld>
            <a:endParaRPr lang="el-GR" dirty="0">
              <a:solidFill>
                <a:schemeClr val="tx1"/>
              </a:solidFill>
            </a:endParaRPr>
          </a:p>
        </p:txBody>
      </p:sp>
    </p:spTree>
    <p:custDataLst>
      <p:tags r:id="rId1"/>
    </p:custDataLst>
    <p:extLst>
      <p:ext uri="{BB962C8B-B14F-4D97-AF65-F5344CB8AC3E}">
        <p14:creationId xmlns:p14="http://schemas.microsoft.com/office/powerpoint/2010/main" val="549152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Μήτρες αποτελεσμάτων</a:t>
            </a:r>
            <a:endParaRPr lang="el-GR" dirty="0"/>
          </a:p>
        </p:txBody>
      </p:sp>
      <p:graphicFrame>
        <p:nvGraphicFramePr>
          <p:cNvPr id="5" name="Θέση περιεχομένου 1" descr="Πίνακας στον οποίο απεικονίζονται οι καταστάσεις φύσης, οι πιθανότητες, τις στρατηγικές, και τα αποτελέσματα κέρδη. Ενδεικτικά η στρατηγική σ1, στην κατάσταση φύσης φ1, και με πιθανότητα π1, το αποτέλεσμα κέρδος είναι κ11.  Και ούτω καθεξής."/>
          <p:cNvGraphicFramePr>
            <a:graphicFrameLocks/>
          </p:cNvGraphicFramePr>
          <p:nvPr>
            <p:custDataLst>
              <p:tags r:id="rId2"/>
            </p:custDataLst>
            <p:extLst>
              <p:ext uri="{D42A27DB-BD31-4B8C-83A1-F6EECF244321}">
                <p14:modId xmlns:p14="http://schemas.microsoft.com/office/powerpoint/2010/main" val="1971354018"/>
              </p:ext>
            </p:extLst>
          </p:nvPr>
        </p:nvGraphicFramePr>
        <p:xfrm>
          <a:off x="539552" y="2138648"/>
          <a:ext cx="8064500" cy="3450592"/>
        </p:xfrm>
        <a:graphic>
          <a:graphicData uri="http://schemas.openxmlformats.org/drawingml/2006/table">
            <a:tbl>
              <a:tblPr firstRow="1"/>
              <a:tblGrid>
                <a:gridCol w="2374900"/>
                <a:gridCol w="936625"/>
                <a:gridCol w="936625"/>
                <a:gridCol w="935038"/>
                <a:gridCol w="1009650"/>
                <a:gridCol w="935037"/>
                <a:gridCol w="936625"/>
              </a:tblGrid>
              <a:tr h="6762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Καταστάσεις Φύσης</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Φ1</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cs typeface="Arial" charset="0"/>
                        </a:rPr>
                        <a:t>Φ2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cs typeface="Arial" charset="0"/>
                        </a:rPr>
                        <a:t>Φ3</a:t>
                      </a:r>
                      <a:endParaRPr kumimoji="0" lang="en-US" sz="2000" b="1" i="1"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cs typeface="Arial" charset="0"/>
                        </a:rPr>
                        <a:t>Φ4</a:t>
                      </a:r>
                      <a:endParaRPr kumimoji="0" lang="en-US" sz="2000" b="1" i="1"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cs typeface="Arial" charset="0"/>
                        </a:rPr>
                        <a:t>Φ5</a:t>
                      </a:r>
                      <a:endParaRPr kumimoji="0" lang="en-US" sz="2000" b="1" i="1"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cs typeface="Arial" charset="0"/>
                        </a:rPr>
                        <a:t>Φ6</a:t>
                      </a:r>
                      <a:endParaRPr kumimoji="0" lang="en-US" sz="2000" b="1" i="1" u="none" strike="noStrike" cap="none" normalizeH="0" baseline="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Πιθανότητες</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Π1</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Π</a:t>
                      </a:r>
                      <a:r>
                        <a:rPr kumimoji="0" lang="en-US" sz="2000" b="1" i="1" u="none" strike="noStrike" cap="none" normalizeH="0" baseline="0" dirty="0" smtClean="0">
                          <a:ln>
                            <a:noFill/>
                          </a:ln>
                          <a:solidFill>
                            <a:schemeClr val="tx1"/>
                          </a:solidFill>
                          <a:effectLst/>
                          <a:latin typeface="+mn-lt"/>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a:t>
                      </a:r>
                      <a:r>
                        <a:rPr kumimoji="0" lang="en-US" sz="2000" b="1" i="1" u="none" strike="noStrike" cap="none" normalizeH="0" baseline="0" smtClean="0">
                          <a:ln>
                            <a:noFill/>
                          </a:ln>
                          <a:solidFill>
                            <a:schemeClr val="tx1"/>
                          </a:solidFill>
                          <a:effectLst/>
                          <a:latin typeface="+mn-lt"/>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a:t>
                      </a:r>
                      <a:r>
                        <a:rPr kumimoji="0" lang="en-US" sz="2000" b="1" i="1" u="none" strike="noStrike" cap="none" normalizeH="0" baseline="0" smtClean="0">
                          <a:ln>
                            <a:noFill/>
                          </a:ln>
                          <a:solidFill>
                            <a:schemeClr val="tx1"/>
                          </a:solidFill>
                          <a:effectLst/>
                          <a:latin typeface="+mn-lt"/>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a:t>
                      </a:r>
                      <a:r>
                        <a:rPr kumimoji="0" lang="en-US" sz="2000" b="1" i="1" u="none" strike="noStrike" cap="none" normalizeH="0" baseline="0" smtClean="0">
                          <a:ln>
                            <a:noFill/>
                          </a:ln>
                          <a:solidFill>
                            <a:schemeClr val="tx1"/>
                          </a:solidFill>
                          <a:effectLst/>
                          <a:latin typeface="+mn-lt"/>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Π</a:t>
                      </a:r>
                      <a:r>
                        <a:rPr kumimoji="0" lang="en-US" sz="2000" b="1" i="1" u="none" strike="noStrike" cap="none" normalizeH="0" baseline="0" dirty="0" smtClean="0">
                          <a:ln>
                            <a:noFill/>
                          </a:ln>
                          <a:solidFill>
                            <a:schemeClr val="tx1"/>
                          </a:solidFill>
                          <a:effectLst/>
                          <a:latin typeface="+mn-lt"/>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603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Στρατηγικές</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gridSpan="6">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Αποτελέσματα (ή «Κέρδη»)</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1" u="none" strike="noStrike" cap="none" normalizeH="0" baseline="0" dirty="0" smtClean="0">
                          <a:ln>
                            <a:noFill/>
                          </a:ln>
                          <a:solidFill>
                            <a:schemeClr val="tx1"/>
                          </a:solidFill>
                          <a:effectLst/>
                          <a:latin typeface="+mn-lt"/>
                        </a:rPr>
                        <a:t>Σ1</a:t>
                      </a:r>
                      <a:endParaRPr kumimoji="0" lang="en-US" sz="2000" b="0"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Κ11</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Κ12</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Κ13</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Κ14</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Κ15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Κ16</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1" u="none" strike="noStrike" cap="none" normalizeH="0" baseline="0" smtClean="0">
                          <a:ln>
                            <a:noFill/>
                          </a:ln>
                          <a:solidFill>
                            <a:schemeClr val="tx1"/>
                          </a:solidFill>
                          <a:effectLst/>
                          <a:latin typeface="+mn-lt"/>
                        </a:rPr>
                        <a:t>Σ2</a:t>
                      </a:r>
                      <a:endParaRPr kumimoji="0" lang="en-US" sz="2000" b="0"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Κ21</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Κ22</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Κ23</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Κ24</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Κ25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Κ26</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1" u="none" strike="noStrike" cap="none" normalizeH="0" baseline="0" smtClean="0">
                          <a:ln>
                            <a:noFill/>
                          </a:ln>
                          <a:solidFill>
                            <a:schemeClr val="tx1"/>
                          </a:solidFill>
                          <a:effectLst/>
                          <a:latin typeface="+mn-lt"/>
                        </a:rPr>
                        <a:t>Σ3</a:t>
                      </a:r>
                      <a:endParaRPr kumimoji="0" lang="en-US" sz="2000" b="0"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Κ31</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Κ32</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Κ33</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Κ34</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Κ35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Κ36</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1" u="none" strike="noStrike" cap="none" normalizeH="0" baseline="0" smtClean="0">
                          <a:ln>
                            <a:noFill/>
                          </a:ln>
                          <a:solidFill>
                            <a:schemeClr val="tx1"/>
                          </a:solidFill>
                          <a:effectLst/>
                          <a:latin typeface="+mn-lt"/>
                        </a:rPr>
                        <a:t>Σ4</a:t>
                      </a:r>
                      <a:endParaRPr kumimoji="0" lang="en-US" sz="2000" b="0"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Κ41</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Κ42</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Κ43</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Κ44</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Κ45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Κ46</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64123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cs typeface="Simplified Arabic Fixed" panose="02070309020205020404" pitchFamily="49" charset="-78"/>
              </a:rPr>
              <a:t>Παράδειγμα</a:t>
            </a:r>
            <a:endParaRPr lang="el-GR" dirty="0"/>
          </a:p>
        </p:txBody>
      </p:sp>
      <p:sp>
        <p:nvSpPr>
          <p:cNvPr id="3" name="Θέση περιεχομένου 1"/>
          <p:cNvSpPr>
            <a:spLocks noGrp="1"/>
          </p:cNvSpPr>
          <p:nvPr>
            <p:ph idx="1"/>
          </p:nvPr>
        </p:nvSpPr>
        <p:spPr/>
        <p:txBody>
          <a:bodyPr>
            <a:normAutofit/>
          </a:bodyPr>
          <a:lstStyle/>
          <a:p>
            <a:pPr>
              <a:spcBef>
                <a:spcPts val="0"/>
              </a:spcBef>
              <a:spcAft>
                <a:spcPts val="1200"/>
              </a:spcAft>
              <a:buClr>
                <a:srgbClr val="C00000"/>
              </a:buClr>
              <a:buFont typeface="Arial" panose="020B0604020202020204" pitchFamily="34" charset="0"/>
              <a:buChar char="●"/>
            </a:pPr>
            <a:r>
              <a:rPr lang="el-GR" dirty="0" smtClean="0">
                <a:cs typeface="Simplified Arabic Fixed" panose="02070309020205020404" pitchFamily="49" charset="-78"/>
              </a:rPr>
              <a:t>Παράδειγμα κριτηρίων </a:t>
            </a:r>
            <a:r>
              <a:rPr lang="el-GR" dirty="0">
                <a:cs typeface="Simplified Arabic Fixed" panose="02070309020205020404" pitchFamily="49" charset="-78"/>
              </a:rPr>
              <a:t>επιλογής με βάση την αναμενόμενη </a:t>
            </a:r>
            <a:r>
              <a:rPr lang="el-GR" dirty="0" smtClean="0">
                <a:cs typeface="Simplified Arabic Fixed" panose="02070309020205020404" pitchFamily="49" charset="-78"/>
              </a:rPr>
              <a:t>τιμή:</a:t>
            </a:r>
          </a:p>
          <a:p>
            <a:pPr lvl="2" indent="-342000">
              <a:spcBef>
                <a:spcPts val="0"/>
              </a:spcBef>
              <a:spcAft>
                <a:spcPts val="400"/>
              </a:spcAft>
              <a:buClr>
                <a:srgbClr val="00CC99"/>
              </a:buClr>
              <a:buFont typeface="Arial" panose="020B0604020202020204" pitchFamily="34" charset="0"/>
              <a:buChar char="●"/>
            </a:pPr>
            <a:r>
              <a:rPr lang="el-GR" sz="2800" dirty="0" smtClean="0">
                <a:cs typeface="Simplified Arabic Fixed" panose="02070309020205020404" pitchFamily="49" charset="-78"/>
              </a:rPr>
              <a:t>Πίνακες.</a:t>
            </a:r>
          </a:p>
          <a:p>
            <a:pPr lvl="2" indent="-342000">
              <a:spcBef>
                <a:spcPts val="0"/>
              </a:spcBef>
              <a:spcAft>
                <a:spcPts val="400"/>
              </a:spcAft>
              <a:buClr>
                <a:srgbClr val="00CC99"/>
              </a:buClr>
              <a:buFont typeface="Arial" panose="020B0604020202020204" pitchFamily="34" charset="0"/>
              <a:buChar char="●"/>
            </a:pPr>
            <a:r>
              <a:rPr lang="el-GR" sz="2800" dirty="0" smtClean="0">
                <a:cs typeface="Simplified Arabic Fixed" panose="02070309020205020404" pitchFamily="49" charset="-78"/>
              </a:rPr>
              <a:t>Εφαρμογή του τύπου της αναμενόμενης τιμής, Ε</a:t>
            </a:r>
            <a:r>
              <a:rPr lang="el-GR" sz="2800" baseline="-25000" dirty="0" smtClean="0">
                <a:cs typeface="Simplified Arabic Fixed" panose="02070309020205020404" pitchFamily="49" charset="-78"/>
              </a:rPr>
              <a:t>σ</a:t>
            </a:r>
            <a:r>
              <a:rPr lang="el-GR" sz="2800" dirty="0" smtClean="0">
                <a:cs typeface="Simplified Arabic Fixed" panose="02070309020205020404" pitchFamily="49" charset="-78"/>
              </a:rPr>
              <a:t>.</a:t>
            </a:r>
          </a:p>
          <a:p>
            <a:pPr lvl="2" indent="-342000">
              <a:spcBef>
                <a:spcPts val="0"/>
              </a:spcBef>
              <a:spcAft>
                <a:spcPts val="400"/>
              </a:spcAft>
              <a:buClr>
                <a:srgbClr val="00CC99"/>
              </a:buClr>
              <a:buFont typeface="Arial" panose="020B0604020202020204" pitchFamily="34" charset="0"/>
              <a:buChar char="●"/>
            </a:pPr>
            <a:r>
              <a:rPr lang="el-GR" altLang="el-GR" sz="2800" dirty="0"/>
              <a:t>Κριτήριο </a:t>
            </a:r>
            <a:r>
              <a:rPr lang="en-US" altLang="el-GR" sz="2800" dirty="0" err="1"/>
              <a:t>maximin</a:t>
            </a:r>
            <a:r>
              <a:rPr lang="en-US" altLang="el-GR" sz="2800" dirty="0"/>
              <a:t> </a:t>
            </a:r>
            <a:r>
              <a:rPr lang="el-GR" altLang="el-GR" sz="2800" dirty="0"/>
              <a:t>ή </a:t>
            </a:r>
            <a:r>
              <a:rPr lang="el-GR" altLang="el-GR" sz="2800" dirty="0" smtClean="0"/>
              <a:t>κριτήριο </a:t>
            </a:r>
            <a:r>
              <a:rPr lang="el-GR" altLang="el-GR" sz="2800" dirty="0"/>
              <a:t>του </a:t>
            </a:r>
            <a:r>
              <a:rPr lang="en-US" altLang="el-GR" sz="2800" dirty="0" smtClean="0"/>
              <a:t>Wald</a:t>
            </a:r>
            <a:r>
              <a:rPr lang="el-GR" altLang="el-GR" sz="2800" dirty="0" smtClean="0"/>
              <a:t>.</a:t>
            </a:r>
          </a:p>
          <a:p>
            <a:pPr lvl="2" indent="-342000">
              <a:spcBef>
                <a:spcPts val="0"/>
              </a:spcBef>
              <a:spcAft>
                <a:spcPts val="400"/>
              </a:spcAft>
              <a:buClr>
                <a:srgbClr val="00CC99"/>
              </a:buClr>
              <a:buFont typeface="Arial" panose="020B0604020202020204" pitchFamily="34" charset="0"/>
              <a:buChar char="●"/>
            </a:pPr>
            <a:r>
              <a:rPr lang="el-GR" altLang="el-GR" sz="2800" dirty="0"/>
              <a:t>Κριτήριο </a:t>
            </a:r>
            <a:r>
              <a:rPr lang="en-US" altLang="el-GR" sz="2800" dirty="0" err="1"/>
              <a:t>maximax</a:t>
            </a:r>
            <a:r>
              <a:rPr lang="en-US" altLang="el-GR" sz="2800" dirty="0"/>
              <a:t> </a:t>
            </a:r>
            <a:r>
              <a:rPr lang="el-GR" altLang="el-GR" sz="2800" dirty="0"/>
              <a:t>(για μέγιστο όφελος</a:t>
            </a:r>
            <a:r>
              <a:rPr lang="el-GR" altLang="el-GR" sz="2800" dirty="0" smtClean="0"/>
              <a:t>).</a:t>
            </a:r>
          </a:p>
          <a:p>
            <a:pPr lvl="2" indent="-342000">
              <a:spcBef>
                <a:spcPts val="0"/>
              </a:spcBef>
              <a:spcAft>
                <a:spcPts val="400"/>
              </a:spcAft>
              <a:buClr>
                <a:srgbClr val="00CC99"/>
              </a:buClr>
              <a:buFont typeface="Arial" panose="020B0604020202020204" pitchFamily="34" charset="0"/>
              <a:buChar char="●"/>
            </a:pPr>
            <a:r>
              <a:rPr lang="el-GR" altLang="el-GR" sz="2800" dirty="0"/>
              <a:t>Κριτήριο </a:t>
            </a:r>
            <a:r>
              <a:rPr lang="en-US" altLang="el-GR" sz="2800" dirty="0" err="1" smtClean="0"/>
              <a:t>Hurwicz</a:t>
            </a:r>
            <a:r>
              <a:rPr lang="el-GR" altLang="el-GR" sz="2800" dirty="0" smtClean="0"/>
              <a:t>.</a:t>
            </a:r>
          </a:p>
          <a:p>
            <a:pPr lvl="2" indent="-342000">
              <a:spcBef>
                <a:spcPts val="0"/>
              </a:spcBef>
              <a:buClr>
                <a:srgbClr val="00CC99"/>
              </a:buClr>
              <a:buFont typeface="Arial" panose="020B0604020202020204" pitchFamily="34" charset="0"/>
              <a:buChar char="●"/>
            </a:pPr>
            <a:r>
              <a:rPr lang="el-GR" altLang="el-GR" sz="2800" dirty="0"/>
              <a:t>Κριτήριο </a:t>
            </a:r>
            <a:r>
              <a:rPr lang="en-US" altLang="el-GR" sz="2800" dirty="0" smtClean="0"/>
              <a:t>Laplace</a:t>
            </a:r>
            <a:r>
              <a:rPr lang="el-GR" altLang="el-GR" sz="2800" dirty="0" smtClean="0"/>
              <a:t>.</a:t>
            </a:r>
            <a:endParaRPr lang="el-GR" alt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35</a:t>
            </a:fld>
            <a:endParaRPr lang="el-GR" dirty="0">
              <a:solidFill>
                <a:schemeClr val="tx1"/>
              </a:solidFill>
            </a:endParaRPr>
          </a:p>
        </p:txBody>
      </p:sp>
    </p:spTree>
    <p:extLst>
      <p:ext uri="{BB962C8B-B14F-4D97-AF65-F5344CB8AC3E}">
        <p14:creationId xmlns:p14="http://schemas.microsoft.com/office/powerpoint/2010/main" val="22898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rmAutofit/>
          </a:bodyPr>
          <a:lstStyle/>
          <a:p>
            <a:r>
              <a:rPr lang="el-GR" b="1" dirty="0" smtClean="0">
                <a:cs typeface="Simplified Arabic Fixed" panose="02070309020205020404" pitchFamily="49" charset="-78"/>
              </a:rPr>
              <a:t>Πίνακας 1</a:t>
            </a:r>
            <a:endParaRPr lang="el-GR" dirty="0">
              <a:cs typeface="Simplified Arabic Fixed" panose="02070309020205020404" pitchFamily="49" charset="-78"/>
            </a:endParaRPr>
          </a:p>
        </p:txBody>
      </p:sp>
      <p:graphicFrame>
        <p:nvGraphicFramePr>
          <p:cNvPr id="5" name="Θέση περιεχομένου 1" descr="Πίνακας που δείχνει το ενδιαφέρον των πελατών.&#10;Το σενάριο σ1 έχει ενδιαφέρον από τους πελάτες:&#10; ε1 μεγάλο= 150.&#10;ε2 μέτριο = 120.&#10;Και ε3 μικρό = -150.&#10;Το σενάριο σ2 έχει ενδιαφέρον από τους πελάτες:&#10; ε1 μεγάλο= 150.&#10;ε2 μέτριο = 150.&#10;Και ε3 μικρό = 140.&#10;Το σενάριο σ3 έχει ενδιαφέρον από τους πελάτες:&#10; ε1 μεγάλο= 300.&#10;ε2 μέτριο = 240.&#10;Και ε3 μικρό = 210.&#10;&#10;"/>
          <p:cNvGraphicFramePr>
            <a:graphicFrameLocks/>
          </p:cNvGraphicFramePr>
          <p:nvPr>
            <p:custDataLst>
              <p:tags r:id="rId2"/>
            </p:custDataLst>
            <p:extLst>
              <p:ext uri="{D42A27DB-BD31-4B8C-83A1-F6EECF244321}">
                <p14:modId xmlns:p14="http://schemas.microsoft.com/office/powerpoint/2010/main" val="4223834673"/>
              </p:ext>
            </p:extLst>
          </p:nvPr>
        </p:nvGraphicFramePr>
        <p:xfrm>
          <a:off x="971228" y="2204864"/>
          <a:ext cx="7201172" cy="2724150"/>
        </p:xfrm>
        <a:graphic>
          <a:graphicData uri="http://schemas.openxmlformats.org/drawingml/2006/table">
            <a:tbl>
              <a:tblPr firstRow="1" firstCol="1"/>
              <a:tblGrid>
                <a:gridCol w="1368524"/>
                <a:gridCol w="1944216"/>
                <a:gridCol w="1944216"/>
                <a:gridCol w="1944216"/>
              </a:tblGrid>
              <a:tr h="676275">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l-GR" sz="2400" b="1"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Σενάριο</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Ενδιαφέρον πελατών</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r>
              <a:tr h="676275">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Ε1 (μεγάλο)</a:t>
                      </a:r>
                      <a:endParaRPr kumimoji="0" lang="en-US" sz="20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Ε2 (μέτριο)</a:t>
                      </a:r>
                      <a:endParaRPr kumimoji="0" lang="el-GR" sz="2000" b="1" i="1" u="none" strike="noStrike" cap="none" normalizeH="0" baseline="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Ε3 (μικρό)</a:t>
                      </a:r>
                      <a:endParaRPr kumimoji="0" lang="en-US" sz="2000" b="1" i="1"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smtClean="0">
                          <a:ln>
                            <a:noFill/>
                          </a:ln>
                          <a:solidFill>
                            <a:schemeClr val="tx1"/>
                          </a:solidFill>
                          <a:effectLst/>
                          <a:latin typeface="+mn-lt"/>
                        </a:rPr>
                        <a:t>Σ1</a:t>
                      </a:r>
                      <a:endParaRPr kumimoji="0" lang="en-US" sz="24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120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smtClean="0">
                          <a:ln>
                            <a:noFill/>
                          </a:ln>
                          <a:solidFill>
                            <a:schemeClr val="tx1"/>
                          </a:solidFill>
                          <a:effectLst/>
                          <a:latin typeface="+mn-lt"/>
                        </a:rPr>
                        <a:t>Σ2</a:t>
                      </a:r>
                      <a:endParaRPr kumimoji="0" lang="en-US" sz="24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140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Σ3</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300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240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210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Θέση περιεχμένου 2"/>
          <p:cNvSpPr txBox="1">
            <a:spLocks noChangeArrowheads="1"/>
          </p:cNvSpPr>
          <p:nvPr/>
        </p:nvSpPr>
        <p:spPr bwMode="auto">
          <a:xfrm>
            <a:off x="1835696" y="5373216"/>
            <a:ext cx="556594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folHlink"/>
                </a:solidFill>
                <a:latin typeface="Arial" charset="0"/>
              </a:defRPr>
            </a:lvl1pPr>
            <a:lvl2pPr marL="742950" indent="-285750">
              <a:defRPr sz="2400">
                <a:solidFill>
                  <a:schemeClr val="folHlink"/>
                </a:solidFill>
                <a:latin typeface="Arial" charset="0"/>
              </a:defRPr>
            </a:lvl2pPr>
            <a:lvl3pPr marL="1143000" indent="-228600">
              <a:defRPr sz="2400">
                <a:solidFill>
                  <a:schemeClr val="folHlink"/>
                </a:solidFill>
                <a:latin typeface="Arial" charset="0"/>
              </a:defRPr>
            </a:lvl3pPr>
            <a:lvl4pPr marL="1600200" indent="-228600">
              <a:defRPr sz="2400">
                <a:solidFill>
                  <a:schemeClr val="folHlink"/>
                </a:solidFill>
                <a:latin typeface="Arial" charset="0"/>
              </a:defRPr>
            </a:lvl4pPr>
            <a:lvl5pPr marL="2057400" indent="-228600">
              <a:defRPr sz="2400">
                <a:solidFill>
                  <a:schemeClr val="folHlink"/>
                </a:solidFill>
                <a:latin typeface="Arial" charset="0"/>
              </a:defRPr>
            </a:lvl5pPr>
            <a:lvl6pPr marL="2514600" indent="-228600" algn="ctr" eaLnBrk="0" fontAlgn="base" hangingPunct="0">
              <a:spcBef>
                <a:spcPct val="0"/>
              </a:spcBef>
              <a:spcAft>
                <a:spcPct val="0"/>
              </a:spcAft>
              <a:defRPr sz="2400">
                <a:solidFill>
                  <a:schemeClr val="folHlink"/>
                </a:solidFill>
                <a:latin typeface="Arial" charset="0"/>
              </a:defRPr>
            </a:lvl6pPr>
            <a:lvl7pPr marL="2971800" indent="-228600" algn="ctr" eaLnBrk="0" fontAlgn="base" hangingPunct="0">
              <a:spcBef>
                <a:spcPct val="0"/>
              </a:spcBef>
              <a:spcAft>
                <a:spcPct val="0"/>
              </a:spcAft>
              <a:defRPr sz="2400">
                <a:solidFill>
                  <a:schemeClr val="folHlink"/>
                </a:solidFill>
                <a:latin typeface="Arial" charset="0"/>
              </a:defRPr>
            </a:lvl7pPr>
            <a:lvl8pPr marL="3429000" indent="-228600" algn="ctr" eaLnBrk="0" fontAlgn="base" hangingPunct="0">
              <a:spcBef>
                <a:spcPct val="0"/>
              </a:spcBef>
              <a:spcAft>
                <a:spcPct val="0"/>
              </a:spcAft>
              <a:defRPr sz="2400">
                <a:solidFill>
                  <a:schemeClr val="folHlink"/>
                </a:solidFill>
                <a:latin typeface="Arial" charset="0"/>
              </a:defRPr>
            </a:lvl8pPr>
            <a:lvl9pPr marL="3886200" indent="-228600" algn="ctr" eaLnBrk="0" fontAlgn="base" hangingPunct="0">
              <a:spcBef>
                <a:spcPct val="0"/>
              </a:spcBef>
              <a:spcAft>
                <a:spcPct val="0"/>
              </a:spcAft>
              <a:defRPr sz="2400">
                <a:solidFill>
                  <a:schemeClr val="folHlink"/>
                </a:solidFill>
                <a:latin typeface="Arial" charset="0"/>
              </a:defRPr>
            </a:lvl9pPr>
          </a:lstStyle>
          <a:p>
            <a:r>
              <a:rPr lang="el-GR" altLang="el-GR" dirty="0">
                <a:solidFill>
                  <a:schemeClr val="tx1"/>
                </a:solidFill>
                <a:latin typeface="+mn-lt"/>
              </a:rPr>
              <a:t>Ποιο σενάριο θα επέλεγε ο </a:t>
            </a:r>
            <a:r>
              <a:rPr lang="el-GR" altLang="el-GR" dirty="0" smtClean="0">
                <a:solidFill>
                  <a:schemeClr val="tx1"/>
                </a:solidFill>
                <a:latin typeface="+mn-lt"/>
              </a:rPr>
              <a:t>διευθυντής;</a:t>
            </a:r>
            <a:endParaRPr lang="el-GR" altLang="el-GR" dirty="0">
              <a:solidFill>
                <a:schemeClr val="tx1"/>
              </a:solidFill>
              <a:latin typeface="+mn-lt"/>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6289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Πίνακας 2 </a:t>
            </a:r>
            <a:endParaRPr lang="el-GR" b="1" dirty="0"/>
          </a:p>
        </p:txBody>
      </p:sp>
      <p:graphicFrame>
        <p:nvGraphicFramePr>
          <p:cNvPr id="7" name="Θέση περιεχομένου 1" descr="Πίνακας:&#10;Το σενάριο σ1 έχει ενδιαφέρον από τους πελάτες:&#10; ε1 μεγάλο= 150.&#10;ε2 μέτριο = 120.&#10;Και ε3 μικρό = 50.&#10;Το σενάριο σ2 έχει ενδιαφέρον από τους πελάτες:&#10; ε1 μεγάλο= 150.&#10;ε2 μέτριο = 150.&#10;Και ε3 μικρό = 10.&#10;Το σενάριο σ3 έχει ενδιαφέρον από τους πελάτες:&#10; ε1 μεγάλο= 300.&#10;ε2 μέτριο = 240.&#10;Και ε3 μικρό = 150.&#10;&#10;"/>
          <p:cNvGraphicFramePr>
            <a:graphicFrameLocks/>
          </p:cNvGraphicFramePr>
          <p:nvPr>
            <p:custDataLst>
              <p:tags r:id="rId2"/>
            </p:custDataLst>
            <p:extLst>
              <p:ext uri="{D42A27DB-BD31-4B8C-83A1-F6EECF244321}">
                <p14:modId xmlns:p14="http://schemas.microsoft.com/office/powerpoint/2010/main" val="267653583"/>
              </p:ext>
            </p:extLst>
          </p:nvPr>
        </p:nvGraphicFramePr>
        <p:xfrm>
          <a:off x="971228" y="2204864"/>
          <a:ext cx="7201172" cy="2724150"/>
        </p:xfrm>
        <a:graphic>
          <a:graphicData uri="http://schemas.openxmlformats.org/drawingml/2006/table">
            <a:tbl>
              <a:tblPr firstRow="1" firstCol="1"/>
              <a:tblGrid>
                <a:gridCol w="1368524"/>
                <a:gridCol w="1944216"/>
                <a:gridCol w="1944216"/>
                <a:gridCol w="1944216"/>
              </a:tblGrid>
              <a:tr h="676275">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l-GR" sz="2400" b="1"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Σενάριο</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Ενδιαφέρον πελατών</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l-GR"/>
                    </a:p>
                  </a:txBody>
                  <a:tcPr/>
                </a:tc>
                <a:tc hMerge="1">
                  <a:txBody>
                    <a:bodyPr/>
                    <a:lstStyle/>
                    <a:p>
                      <a:endParaRPr lang="el-GR"/>
                    </a:p>
                  </a:txBody>
                  <a:tcPr/>
                </a:tc>
              </a:tr>
              <a:tr h="676275">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Ε1 (μεγάλο)</a:t>
                      </a:r>
                      <a:endParaRPr kumimoji="0" lang="en-US" sz="20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Ε2 (μέτριο)</a:t>
                      </a:r>
                      <a:endParaRPr kumimoji="0" lang="el-GR" sz="2000" b="1" i="1"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Ε3 (μικρό)</a:t>
                      </a:r>
                      <a:endParaRPr kumimoji="0" lang="en-US" sz="2000" b="1" i="1"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smtClean="0">
                          <a:ln>
                            <a:noFill/>
                          </a:ln>
                          <a:solidFill>
                            <a:schemeClr val="tx1"/>
                          </a:solidFill>
                          <a:effectLst/>
                          <a:latin typeface="+mn-lt"/>
                        </a:rPr>
                        <a:t>Σ1</a:t>
                      </a:r>
                      <a:endParaRPr kumimoji="0" lang="en-US" sz="24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120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smtClean="0">
                          <a:ln>
                            <a:noFill/>
                          </a:ln>
                          <a:solidFill>
                            <a:schemeClr val="tx1"/>
                          </a:solidFill>
                          <a:effectLst/>
                          <a:latin typeface="+mn-lt"/>
                        </a:rPr>
                        <a:t>Σ2</a:t>
                      </a:r>
                      <a:endParaRPr kumimoji="0" lang="en-US" sz="2400" b="1" i="1"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1" u="none" strike="noStrike" cap="none" normalizeH="0" baseline="0" dirty="0" smtClean="0">
                          <a:ln>
                            <a:noFill/>
                          </a:ln>
                          <a:solidFill>
                            <a:schemeClr val="tx1"/>
                          </a:solidFill>
                          <a:effectLst/>
                          <a:latin typeface="+mn-lt"/>
                        </a:rPr>
                        <a:t>Σ3</a:t>
                      </a:r>
                      <a:endParaRPr kumimoji="0" lang="en-US" sz="2400" b="1" i="1"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300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240</a:t>
                      </a:r>
                      <a:endParaRPr kumimoji="0" lang="en-US" sz="2000" b="0" i="0" u="none" strike="noStrike" cap="none" normalizeH="0" baseline="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Θέση περιεχομένου 2"/>
          <p:cNvSpPr txBox="1">
            <a:spLocks noChangeArrowheads="1"/>
          </p:cNvSpPr>
          <p:nvPr/>
        </p:nvSpPr>
        <p:spPr bwMode="auto">
          <a:xfrm>
            <a:off x="1835696" y="5373216"/>
            <a:ext cx="556594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folHlink"/>
                </a:solidFill>
                <a:latin typeface="Arial" charset="0"/>
              </a:defRPr>
            </a:lvl1pPr>
            <a:lvl2pPr marL="742950" indent="-285750">
              <a:defRPr sz="2400">
                <a:solidFill>
                  <a:schemeClr val="folHlink"/>
                </a:solidFill>
                <a:latin typeface="Arial" charset="0"/>
              </a:defRPr>
            </a:lvl2pPr>
            <a:lvl3pPr marL="1143000" indent="-228600">
              <a:defRPr sz="2400">
                <a:solidFill>
                  <a:schemeClr val="folHlink"/>
                </a:solidFill>
                <a:latin typeface="Arial" charset="0"/>
              </a:defRPr>
            </a:lvl3pPr>
            <a:lvl4pPr marL="1600200" indent="-228600">
              <a:defRPr sz="2400">
                <a:solidFill>
                  <a:schemeClr val="folHlink"/>
                </a:solidFill>
                <a:latin typeface="Arial" charset="0"/>
              </a:defRPr>
            </a:lvl4pPr>
            <a:lvl5pPr marL="2057400" indent="-228600">
              <a:defRPr sz="2400">
                <a:solidFill>
                  <a:schemeClr val="folHlink"/>
                </a:solidFill>
                <a:latin typeface="Arial" charset="0"/>
              </a:defRPr>
            </a:lvl5pPr>
            <a:lvl6pPr marL="2514600" indent="-228600" algn="ctr" eaLnBrk="0" fontAlgn="base" hangingPunct="0">
              <a:spcBef>
                <a:spcPct val="0"/>
              </a:spcBef>
              <a:spcAft>
                <a:spcPct val="0"/>
              </a:spcAft>
              <a:defRPr sz="2400">
                <a:solidFill>
                  <a:schemeClr val="folHlink"/>
                </a:solidFill>
                <a:latin typeface="Arial" charset="0"/>
              </a:defRPr>
            </a:lvl6pPr>
            <a:lvl7pPr marL="2971800" indent="-228600" algn="ctr" eaLnBrk="0" fontAlgn="base" hangingPunct="0">
              <a:spcBef>
                <a:spcPct val="0"/>
              </a:spcBef>
              <a:spcAft>
                <a:spcPct val="0"/>
              </a:spcAft>
              <a:defRPr sz="2400">
                <a:solidFill>
                  <a:schemeClr val="folHlink"/>
                </a:solidFill>
                <a:latin typeface="Arial" charset="0"/>
              </a:defRPr>
            </a:lvl7pPr>
            <a:lvl8pPr marL="3429000" indent="-228600" algn="ctr" eaLnBrk="0" fontAlgn="base" hangingPunct="0">
              <a:spcBef>
                <a:spcPct val="0"/>
              </a:spcBef>
              <a:spcAft>
                <a:spcPct val="0"/>
              </a:spcAft>
              <a:defRPr sz="2400">
                <a:solidFill>
                  <a:schemeClr val="folHlink"/>
                </a:solidFill>
                <a:latin typeface="Arial" charset="0"/>
              </a:defRPr>
            </a:lvl8pPr>
            <a:lvl9pPr marL="3886200" indent="-228600" algn="ctr" eaLnBrk="0" fontAlgn="base" hangingPunct="0">
              <a:spcBef>
                <a:spcPct val="0"/>
              </a:spcBef>
              <a:spcAft>
                <a:spcPct val="0"/>
              </a:spcAft>
              <a:defRPr sz="2400">
                <a:solidFill>
                  <a:schemeClr val="folHlink"/>
                </a:solidFill>
                <a:latin typeface="Arial" charset="0"/>
              </a:defRPr>
            </a:lvl9pPr>
          </a:lstStyle>
          <a:p>
            <a:r>
              <a:rPr lang="el-GR" altLang="el-GR" dirty="0">
                <a:solidFill>
                  <a:schemeClr val="tx1"/>
                </a:solidFill>
                <a:latin typeface="+mn-lt"/>
              </a:rPr>
              <a:t>Ποιο σενάριο θα επέλεγε ο </a:t>
            </a:r>
            <a:r>
              <a:rPr lang="el-GR" altLang="el-GR" dirty="0" smtClean="0">
                <a:solidFill>
                  <a:schemeClr val="tx1"/>
                </a:solidFill>
                <a:latin typeface="+mn-lt"/>
              </a:rPr>
              <a:t>διευθυντής;</a:t>
            </a:r>
            <a:endParaRPr lang="el-GR" altLang="el-GR" dirty="0">
              <a:solidFill>
                <a:schemeClr val="tx1"/>
              </a:solidFill>
              <a:latin typeface="+mn-lt"/>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542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Πίνακας 3</a:t>
            </a:r>
            <a:endParaRPr lang="el-GR" b="1" dirty="0"/>
          </a:p>
        </p:txBody>
      </p:sp>
      <p:graphicFrame>
        <p:nvGraphicFramePr>
          <p:cNvPr id="5" name="Θέση περιεχομένου 1" descr="Πίνακας: &#10;Το ενδιαφέρον πελατών ε1  μεγάλο, ε2 μέτριο, και ε3 μικρό, σύμφωνα με τις τιμές του προηγούμενου πίνακα, προκύπτει ότι έχουν πιθανότητες 25%, 25%, και 50%, αντίστοιχα.&#10;"/>
          <p:cNvGraphicFramePr>
            <a:graphicFrameLocks/>
          </p:cNvGraphicFramePr>
          <p:nvPr>
            <p:custDataLst>
              <p:tags r:id="rId2"/>
            </p:custDataLst>
            <p:extLst>
              <p:ext uri="{D42A27DB-BD31-4B8C-83A1-F6EECF244321}">
                <p14:modId xmlns:p14="http://schemas.microsoft.com/office/powerpoint/2010/main" val="3671231950"/>
              </p:ext>
            </p:extLst>
          </p:nvPr>
        </p:nvGraphicFramePr>
        <p:xfrm>
          <a:off x="971228" y="2204864"/>
          <a:ext cx="7201172" cy="2836229"/>
        </p:xfrm>
        <a:graphic>
          <a:graphicData uri="http://schemas.openxmlformats.org/drawingml/2006/table">
            <a:tbl>
              <a:tblPr firstRow="1" firstCol="1"/>
              <a:tblGrid>
                <a:gridCol w="1657350"/>
                <a:gridCol w="1799406"/>
                <a:gridCol w="1872208"/>
                <a:gridCol w="1872208"/>
              </a:tblGrid>
              <a:tr h="6762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Ενδιαφέρον πελατών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Ε1 (μεγάλο)</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Ε2 (μέτριο)</a:t>
                      </a:r>
                      <a:endParaRPr kumimoji="0" lang="el-GR" sz="2000" b="1" i="1"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Ε3 (μικρό)</a:t>
                      </a:r>
                      <a:endParaRPr kumimoji="0" lang="en-US" sz="2000" b="1" i="1"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Πιθανότητες</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25%</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25%</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Σενάριο</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Αποτελέσματα</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Σ1</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120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Σ2</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Σ3</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240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Θέση περιεχμένου 2"/>
          <p:cNvSpPr txBox="1">
            <a:spLocks noChangeArrowheads="1"/>
          </p:cNvSpPr>
          <p:nvPr/>
        </p:nvSpPr>
        <p:spPr bwMode="auto">
          <a:xfrm>
            <a:off x="1835696" y="5373216"/>
            <a:ext cx="556594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folHlink"/>
                </a:solidFill>
                <a:latin typeface="Arial" charset="0"/>
              </a:defRPr>
            </a:lvl1pPr>
            <a:lvl2pPr marL="742950" indent="-285750">
              <a:defRPr sz="2400">
                <a:solidFill>
                  <a:schemeClr val="folHlink"/>
                </a:solidFill>
                <a:latin typeface="Arial" charset="0"/>
              </a:defRPr>
            </a:lvl2pPr>
            <a:lvl3pPr marL="1143000" indent="-228600">
              <a:defRPr sz="2400">
                <a:solidFill>
                  <a:schemeClr val="folHlink"/>
                </a:solidFill>
                <a:latin typeface="Arial" charset="0"/>
              </a:defRPr>
            </a:lvl3pPr>
            <a:lvl4pPr marL="1600200" indent="-228600">
              <a:defRPr sz="2400">
                <a:solidFill>
                  <a:schemeClr val="folHlink"/>
                </a:solidFill>
                <a:latin typeface="Arial" charset="0"/>
              </a:defRPr>
            </a:lvl4pPr>
            <a:lvl5pPr marL="2057400" indent="-228600">
              <a:defRPr sz="2400">
                <a:solidFill>
                  <a:schemeClr val="folHlink"/>
                </a:solidFill>
                <a:latin typeface="Arial" charset="0"/>
              </a:defRPr>
            </a:lvl5pPr>
            <a:lvl6pPr marL="2514600" indent="-228600" algn="ctr" eaLnBrk="0" fontAlgn="base" hangingPunct="0">
              <a:spcBef>
                <a:spcPct val="0"/>
              </a:spcBef>
              <a:spcAft>
                <a:spcPct val="0"/>
              </a:spcAft>
              <a:defRPr sz="2400">
                <a:solidFill>
                  <a:schemeClr val="folHlink"/>
                </a:solidFill>
                <a:latin typeface="Arial" charset="0"/>
              </a:defRPr>
            </a:lvl6pPr>
            <a:lvl7pPr marL="2971800" indent="-228600" algn="ctr" eaLnBrk="0" fontAlgn="base" hangingPunct="0">
              <a:spcBef>
                <a:spcPct val="0"/>
              </a:spcBef>
              <a:spcAft>
                <a:spcPct val="0"/>
              </a:spcAft>
              <a:defRPr sz="2400">
                <a:solidFill>
                  <a:schemeClr val="folHlink"/>
                </a:solidFill>
                <a:latin typeface="Arial" charset="0"/>
              </a:defRPr>
            </a:lvl7pPr>
            <a:lvl8pPr marL="3429000" indent="-228600" algn="ctr" eaLnBrk="0" fontAlgn="base" hangingPunct="0">
              <a:spcBef>
                <a:spcPct val="0"/>
              </a:spcBef>
              <a:spcAft>
                <a:spcPct val="0"/>
              </a:spcAft>
              <a:defRPr sz="2400">
                <a:solidFill>
                  <a:schemeClr val="folHlink"/>
                </a:solidFill>
                <a:latin typeface="Arial" charset="0"/>
              </a:defRPr>
            </a:lvl8pPr>
            <a:lvl9pPr marL="3886200" indent="-228600" algn="ctr" eaLnBrk="0" fontAlgn="base" hangingPunct="0">
              <a:spcBef>
                <a:spcPct val="0"/>
              </a:spcBef>
              <a:spcAft>
                <a:spcPct val="0"/>
              </a:spcAft>
              <a:defRPr sz="2400">
                <a:solidFill>
                  <a:schemeClr val="folHlink"/>
                </a:solidFill>
                <a:latin typeface="Arial" charset="0"/>
              </a:defRPr>
            </a:lvl9pPr>
          </a:lstStyle>
          <a:p>
            <a:r>
              <a:rPr lang="el-GR" altLang="el-GR" dirty="0">
                <a:solidFill>
                  <a:schemeClr val="tx1"/>
                </a:solidFill>
                <a:latin typeface="+mn-lt"/>
              </a:rPr>
              <a:t>Ποιο σενάριο θα επέλεγε ο </a:t>
            </a:r>
            <a:r>
              <a:rPr lang="el-GR" altLang="el-GR" dirty="0" smtClean="0">
                <a:solidFill>
                  <a:schemeClr val="tx1"/>
                </a:solidFill>
                <a:latin typeface="+mn-lt"/>
              </a:rPr>
              <a:t>διευθυντής;</a:t>
            </a:r>
            <a:endParaRPr lang="el-GR" altLang="el-GR" dirty="0">
              <a:solidFill>
                <a:schemeClr val="tx1"/>
              </a:solidFill>
              <a:latin typeface="+mn-lt"/>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627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2" algn="ctr" rtl="0">
              <a:spcBef>
                <a:spcPct val="0"/>
              </a:spcBef>
            </a:pPr>
            <a:r>
              <a:rPr lang="el-GR" sz="4400" b="1" dirty="0" smtClean="0">
                <a:latin typeface="+mj-lt"/>
                <a:cs typeface="Simplified Arabic Fixed" panose="02070309020205020404" pitchFamily="49" charset="-78"/>
              </a:rPr>
              <a:t>Εφαρμογή του τύπου της αναμενόμενης τιμής, Ε</a:t>
            </a:r>
            <a:r>
              <a:rPr lang="el-GR" sz="4400" b="1" baseline="-25000" dirty="0" smtClean="0">
                <a:latin typeface="+mj-lt"/>
                <a:cs typeface="Simplified Arabic Fixed" panose="02070309020205020404" pitchFamily="49" charset="-78"/>
              </a:rPr>
              <a:t>σ</a:t>
            </a:r>
            <a:endParaRPr lang="el-GR" sz="3200" b="1" dirty="0">
              <a:latin typeface="+mj-lt"/>
            </a:endParaRPr>
          </a:p>
        </p:txBody>
      </p:sp>
      <p:graphicFrame>
        <p:nvGraphicFramePr>
          <p:cNvPr id="5" name="Θέση περιεχομένου 1" descr="Εικόνα με τις πράξεις:&#10;Ε σ1 =150 * 0.25 + 120 * 0.25 + 50 * 0.5 = 92.5 ευρώ ανά έτος.&#10;Ε σ2 =150 * 0.25 + 150 * 0.25 + 10 * 0.5 = 80 ευρώ ανά έτος.&#10;Ε σ3 =300 * 0.25 + 240 * 0.25 + μείον 150 * 0.5 = 60 ευρώ ανά έτος.&#10;&#10;&#10;"/>
          <p:cNvGraphicFramePr>
            <a:graphicFrameLocks noChangeAspect="1"/>
          </p:cNvGraphicFramePr>
          <p:nvPr>
            <p:extLst>
              <p:ext uri="{D42A27DB-BD31-4B8C-83A1-F6EECF244321}">
                <p14:modId xmlns:p14="http://schemas.microsoft.com/office/powerpoint/2010/main" val="604626051"/>
              </p:ext>
            </p:extLst>
          </p:nvPr>
        </p:nvGraphicFramePr>
        <p:xfrm>
          <a:off x="539552" y="1653456"/>
          <a:ext cx="8064896" cy="4583856"/>
        </p:xfrm>
        <a:graphic>
          <a:graphicData uri="http://schemas.openxmlformats.org/presentationml/2006/ole">
            <mc:AlternateContent xmlns:mc="http://schemas.openxmlformats.org/markup-compatibility/2006">
              <mc:Choice xmlns:v="urn:schemas-microsoft-com:vml" Requires="v">
                <p:oleObj spid="_x0000_s2050" name="Εξίσωση" r:id="rId4" imgW="3530520" imgH="2527200" progId="Equation.3">
                  <p:embed/>
                </p:oleObj>
              </mc:Choice>
              <mc:Fallback>
                <p:oleObj name="Εξίσωση" r:id="rId4" imgW="3530520" imgH="2527200" progId="Equation.3">
                  <p:embed/>
                  <p:pic>
                    <p:nvPicPr>
                      <p:cNvPr id="0" name=""/>
                      <p:cNvPicPr>
                        <a:picLocks noChangeAspect="1" noChangeArrowheads="1"/>
                      </p:cNvPicPr>
                      <p:nvPr/>
                    </p:nvPicPr>
                    <p:blipFill>
                      <a:blip r:embed="rId5"/>
                      <a:srcRect/>
                      <a:stretch>
                        <a:fillRect/>
                      </a:stretch>
                    </p:blipFill>
                    <p:spPr bwMode="auto">
                      <a:xfrm>
                        <a:off x="539552" y="1653456"/>
                        <a:ext cx="8064896" cy="4583856"/>
                      </a:xfrm>
                      <a:prstGeom prst="rect">
                        <a:avLst/>
                      </a:prstGeom>
                      <a:noFill/>
                      <a:ln>
                        <a:noFill/>
                      </a:ln>
                    </p:spPr>
                  </p:pic>
                </p:oleObj>
              </mc:Fallback>
            </mc:AlternateContent>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39</a:t>
            </a:fld>
            <a:endParaRPr lang="el-GR" dirty="0">
              <a:solidFill>
                <a:schemeClr val="tx1"/>
              </a:solidFill>
            </a:endParaRPr>
          </a:p>
        </p:txBody>
      </p:sp>
    </p:spTree>
    <p:custDataLst>
      <p:tags r:id="rId2"/>
    </p:custDataLst>
    <p:extLst>
      <p:ext uri="{BB962C8B-B14F-4D97-AF65-F5344CB8AC3E}">
        <p14:creationId xmlns:p14="http://schemas.microsoft.com/office/powerpoint/2010/main" val="252772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pPr fontAlgn="auto">
              <a:spcAft>
                <a:spcPts val="0"/>
              </a:spcAft>
              <a:buFont typeface="Arial" panose="020B0604020202020204" pitchFamily="34" charset="0"/>
              <a:buChar char="•"/>
              <a:defRPr/>
            </a:pPr>
            <a:r>
              <a:rPr lang="el-GR" dirty="0" smtClean="0"/>
              <a:t>Να γνωρίζουν την εξέλιξη της πληροφορικής, σε σχέση με την εξέλιξη της εκπαίδευσης, και τις μεθοδολογίες της εκπαίδευσης. </a:t>
            </a:r>
          </a:p>
          <a:p>
            <a:pPr marL="0" indent="0" fontAlgn="auto">
              <a:spcAft>
                <a:spcPts val="0"/>
              </a:spcAft>
              <a:buFont typeface="Arial" panose="020B0604020202020204" pitchFamily="34" charset="0"/>
              <a:buNone/>
              <a:defRPr/>
            </a:pPr>
            <a:endParaRPr lang="el-GR" dirty="0" smtClean="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Ανάλυση Κινδύνου</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extLst>
      <p:ext uri="{BB962C8B-B14F-4D97-AF65-F5344CB8AC3E}">
        <p14:creationId xmlns:p14="http://schemas.microsoft.com/office/powerpoint/2010/main" val="2245044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2" algn="ctr" rtl="0">
              <a:spcBef>
                <a:spcPct val="0"/>
              </a:spcBef>
            </a:pPr>
            <a:r>
              <a:rPr lang="el-GR" altLang="el-GR" sz="4400" b="1" dirty="0" smtClean="0">
                <a:latin typeface="+mj-lt"/>
              </a:rPr>
              <a:t>Κριτήριο </a:t>
            </a:r>
            <a:r>
              <a:rPr lang="en-US" altLang="el-GR" sz="4400" b="1" dirty="0" err="1" smtClean="0">
                <a:latin typeface="+mj-lt"/>
              </a:rPr>
              <a:t>maximin</a:t>
            </a:r>
            <a:r>
              <a:rPr lang="en-US" altLang="el-GR" sz="4400" b="1" dirty="0" smtClean="0">
                <a:latin typeface="+mj-lt"/>
              </a:rPr>
              <a:t> </a:t>
            </a:r>
            <a:r>
              <a:rPr lang="el-GR" altLang="el-GR" sz="4400" b="1" dirty="0" smtClean="0">
                <a:latin typeface="+mj-lt"/>
              </a:rPr>
              <a:t>ή </a:t>
            </a:r>
            <a:br>
              <a:rPr lang="el-GR" altLang="el-GR" sz="4400" b="1" dirty="0" smtClean="0">
                <a:latin typeface="+mj-lt"/>
              </a:rPr>
            </a:br>
            <a:r>
              <a:rPr lang="el-GR" altLang="el-GR" sz="4400" b="1" dirty="0" smtClean="0">
                <a:latin typeface="+mj-lt"/>
              </a:rPr>
              <a:t>κριτήριο του </a:t>
            </a:r>
            <a:r>
              <a:rPr lang="en-US" altLang="el-GR" sz="4400" b="1" dirty="0" smtClean="0">
                <a:latin typeface="+mj-lt"/>
              </a:rPr>
              <a:t>Wald</a:t>
            </a:r>
            <a:endParaRPr lang="el-GR" sz="3200" b="1" dirty="0">
              <a:latin typeface="+mj-lt"/>
            </a:endParaRPr>
          </a:p>
        </p:txBody>
      </p:sp>
      <p:sp>
        <p:nvSpPr>
          <p:cNvPr id="3" name="Θέση περιεχομένου 1"/>
          <p:cNvSpPr>
            <a:spLocks noGrp="1"/>
          </p:cNvSpPr>
          <p:nvPr>
            <p:ph idx="1"/>
          </p:nvPr>
        </p:nvSpPr>
        <p:spPr/>
        <p:txBody>
          <a:bodyPr>
            <a:noAutofit/>
          </a:bodyPr>
          <a:lstStyle/>
          <a:p>
            <a:pPr lvl="0" eaLnBrk="0" fontAlgn="base" hangingPunct="0">
              <a:spcBef>
                <a:spcPct val="0"/>
              </a:spcBef>
              <a:buClr>
                <a:srgbClr val="C00000"/>
              </a:buClr>
              <a:buFont typeface="Arial" panose="020B0604020202020204" pitchFamily="34" charset="0"/>
              <a:buChar char="●"/>
            </a:pPr>
            <a:endParaRPr lang="el-GR" altLang="el-GR" sz="1600" dirty="0" smtClean="0">
              <a:solidFill>
                <a:srgbClr val="000000"/>
              </a:solidFill>
            </a:endParaRPr>
          </a:p>
          <a:p>
            <a:pPr lvl="0" eaLnBrk="0" fontAlgn="base" hangingPunct="0">
              <a:spcBef>
                <a:spcPct val="0"/>
              </a:spcBef>
              <a:spcAft>
                <a:spcPts val="1800"/>
              </a:spcAft>
              <a:buClr>
                <a:srgbClr val="C00000"/>
              </a:buClr>
              <a:buFont typeface="Arial" panose="020B0604020202020204" pitchFamily="34" charset="0"/>
              <a:buChar char="●"/>
            </a:pPr>
            <a:r>
              <a:rPr lang="el-GR" altLang="el-GR" sz="2400" dirty="0" smtClean="0">
                <a:solidFill>
                  <a:srgbClr val="000000"/>
                </a:solidFill>
              </a:rPr>
              <a:t>Αρχικά </a:t>
            </a:r>
            <a:r>
              <a:rPr lang="el-GR" altLang="el-GR" sz="2400" dirty="0">
                <a:solidFill>
                  <a:srgbClr val="000000"/>
                </a:solidFill>
              </a:rPr>
              <a:t>επιλέγονται οι ελάχιστες αναμενόμενες τιμές (</a:t>
            </a:r>
            <a:r>
              <a:rPr lang="en-US" altLang="el-GR" sz="2400" dirty="0">
                <a:solidFill>
                  <a:srgbClr val="000000"/>
                </a:solidFill>
              </a:rPr>
              <a:t>min)</a:t>
            </a:r>
            <a:r>
              <a:rPr lang="el-GR" altLang="el-GR" sz="2400" dirty="0">
                <a:solidFill>
                  <a:srgbClr val="000000"/>
                </a:solidFill>
              </a:rPr>
              <a:t> </a:t>
            </a:r>
            <a:r>
              <a:rPr lang="el-GR" altLang="el-GR" sz="2400" dirty="0" smtClean="0">
                <a:solidFill>
                  <a:srgbClr val="000000"/>
                </a:solidFill>
              </a:rPr>
              <a:t>κάθε </a:t>
            </a:r>
            <a:r>
              <a:rPr lang="el-GR" altLang="el-GR" sz="2400" dirty="0">
                <a:solidFill>
                  <a:srgbClr val="000000"/>
                </a:solidFill>
              </a:rPr>
              <a:t>σεναρίου, δηλαδή </a:t>
            </a:r>
            <a:r>
              <a:rPr lang="el-GR" altLang="el-GR" sz="2400" b="1" dirty="0">
                <a:solidFill>
                  <a:srgbClr val="000000"/>
                </a:solidFill>
              </a:rPr>
              <a:t>50</a:t>
            </a:r>
            <a:r>
              <a:rPr lang="el-GR" altLang="el-GR" sz="2400" dirty="0">
                <a:solidFill>
                  <a:srgbClr val="000000"/>
                </a:solidFill>
              </a:rPr>
              <a:t> για το </a:t>
            </a:r>
            <a:r>
              <a:rPr lang="el-GR" altLang="el-GR" sz="2400" b="1" i="1" dirty="0">
                <a:solidFill>
                  <a:srgbClr val="000000"/>
                </a:solidFill>
              </a:rPr>
              <a:t>Σ1</a:t>
            </a:r>
            <a:r>
              <a:rPr lang="el-GR" altLang="el-GR" sz="2400" dirty="0">
                <a:solidFill>
                  <a:srgbClr val="000000"/>
                </a:solidFill>
              </a:rPr>
              <a:t>, </a:t>
            </a:r>
            <a:r>
              <a:rPr lang="el-GR" altLang="el-GR" sz="2400" b="1" dirty="0">
                <a:solidFill>
                  <a:srgbClr val="000000"/>
                </a:solidFill>
              </a:rPr>
              <a:t>10</a:t>
            </a:r>
            <a:r>
              <a:rPr lang="el-GR" altLang="el-GR" sz="2400" dirty="0">
                <a:solidFill>
                  <a:srgbClr val="000000"/>
                </a:solidFill>
              </a:rPr>
              <a:t> για το </a:t>
            </a:r>
            <a:r>
              <a:rPr lang="el-GR" altLang="el-GR" sz="2400" b="1" i="1" dirty="0" smtClean="0">
                <a:solidFill>
                  <a:srgbClr val="000000"/>
                </a:solidFill>
              </a:rPr>
              <a:t>Σ2</a:t>
            </a:r>
            <a:r>
              <a:rPr lang="el-GR" altLang="el-GR" sz="2400" dirty="0" smtClean="0">
                <a:solidFill>
                  <a:srgbClr val="000000"/>
                </a:solidFill>
              </a:rPr>
              <a:t>, </a:t>
            </a:r>
            <a:r>
              <a:rPr lang="el-GR" altLang="el-GR" sz="2400" dirty="0">
                <a:solidFill>
                  <a:srgbClr val="000000"/>
                </a:solidFill>
              </a:rPr>
              <a:t>και </a:t>
            </a:r>
            <a:r>
              <a:rPr lang="el-GR" altLang="el-GR" sz="2400" b="1" dirty="0" smtClean="0">
                <a:solidFill>
                  <a:srgbClr val="000000"/>
                </a:solidFill>
              </a:rPr>
              <a:t>-</a:t>
            </a:r>
            <a:r>
              <a:rPr lang="el-GR" altLang="el-GR" sz="2400" b="1" dirty="0">
                <a:solidFill>
                  <a:srgbClr val="000000"/>
                </a:solidFill>
              </a:rPr>
              <a:t>150</a:t>
            </a:r>
            <a:r>
              <a:rPr lang="el-GR" altLang="el-GR" sz="2400" dirty="0">
                <a:solidFill>
                  <a:srgbClr val="000000"/>
                </a:solidFill>
              </a:rPr>
              <a:t> για το </a:t>
            </a:r>
            <a:r>
              <a:rPr lang="el-GR" altLang="el-GR" sz="2400" b="1" i="1" dirty="0" smtClean="0">
                <a:solidFill>
                  <a:srgbClr val="000000"/>
                </a:solidFill>
              </a:rPr>
              <a:t>Σ3</a:t>
            </a:r>
            <a:r>
              <a:rPr lang="el-GR" altLang="el-GR" sz="2400" i="1" dirty="0" smtClean="0">
                <a:solidFill>
                  <a:srgbClr val="000000"/>
                </a:solidFill>
              </a:rPr>
              <a:t>.</a:t>
            </a:r>
            <a:endParaRPr lang="el-GR" altLang="el-GR" sz="2400" dirty="0">
              <a:solidFill>
                <a:srgbClr val="000000"/>
              </a:solidFill>
            </a:endParaRPr>
          </a:p>
          <a:p>
            <a:pPr lvl="0" eaLnBrk="0" fontAlgn="base" hangingPunct="0">
              <a:spcBef>
                <a:spcPct val="0"/>
              </a:spcBef>
              <a:spcAft>
                <a:spcPts val="1800"/>
              </a:spcAft>
              <a:buClr>
                <a:srgbClr val="C00000"/>
              </a:buClr>
              <a:buFont typeface="Arial" panose="020B0604020202020204" pitchFamily="34" charset="0"/>
              <a:buChar char="●"/>
            </a:pPr>
            <a:r>
              <a:rPr lang="el-GR" altLang="el-GR" sz="2400" dirty="0">
                <a:solidFill>
                  <a:srgbClr val="000000"/>
                </a:solidFill>
              </a:rPr>
              <a:t>Επιλέγεται εκείνο το σενάριο το οποίο παρουσιάζει μέγιστο</a:t>
            </a:r>
            <a:r>
              <a:rPr lang="en-US" altLang="el-GR" sz="2400" dirty="0">
                <a:solidFill>
                  <a:srgbClr val="000000"/>
                </a:solidFill>
              </a:rPr>
              <a:t> </a:t>
            </a:r>
            <a:r>
              <a:rPr lang="en-US" altLang="el-GR" sz="2400" dirty="0" smtClean="0">
                <a:solidFill>
                  <a:srgbClr val="000000"/>
                </a:solidFill>
              </a:rPr>
              <a:t>(</a:t>
            </a:r>
            <a:r>
              <a:rPr lang="en-US" altLang="el-GR" sz="2400" dirty="0">
                <a:solidFill>
                  <a:srgbClr val="000000"/>
                </a:solidFill>
              </a:rPr>
              <a:t>max)</a:t>
            </a:r>
            <a:r>
              <a:rPr lang="el-GR" altLang="el-GR" sz="2400" dirty="0">
                <a:solidFill>
                  <a:srgbClr val="000000"/>
                </a:solidFill>
              </a:rPr>
              <a:t> από τα προηγούμενα ελάχιστα, δηλαδή το </a:t>
            </a:r>
            <a:r>
              <a:rPr lang="el-GR" altLang="el-GR" sz="2400" b="1" i="1" dirty="0">
                <a:solidFill>
                  <a:srgbClr val="000000"/>
                </a:solidFill>
              </a:rPr>
              <a:t>Σ1</a:t>
            </a:r>
            <a:r>
              <a:rPr lang="el-GR" altLang="el-GR" sz="2400" dirty="0">
                <a:solidFill>
                  <a:srgbClr val="000000"/>
                </a:solidFill>
              </a:rPr>
              <a:t> </a:t>
            </a:r>
            <a:r>
              <a:rPr lang="el-GR" altLang="el-GR" sz="2400" dirty="0" smtClean="0">
                <a:solidFill>
                  <a:srgbClr val="000000"/>
                </a:solidFill>
              </a:rPr>
              <a:t>(</a:t>
            </a:r>
            <a:r>
              <a:rPr lang="el-GR" altLang="el-GR" sz="2400" b="1" dirty="0">
                <a:solidFill>
                  <a:srgbClr val="000000"/>
                </a:solidFill>
              </a:rPr>
              <a:t>50 Μ</a:t>
            </a:r>
            <a:r>
              <a:rPr lang="el-GR" altLang="el-GR" sz="2400" b="1" dirty="0">
                <a:solidFill>
                  <a:srgbClr val="000000"/>
                </a:solidFill>
                <a:cs typeface="Arial" charset="0"/>
              </a:rPr>
              <a:t>€/έτος</a:t>
            </a:r>
            <a:r>
              <a:rPr lang="el-GR" altLang="el-GR" sz="2400" dirty="0" smtClean="0">
                <a:solidFill>
                  <a:srgbClr val="000000"/>
                </a:solidFill>
              </a:rPr>
              <a:t>).</a:t>
            </a:r>
            <a:endParaRPr lang="el-GR" altLang="el-GR" sz="2400" dirty="0">
              <a:solidFill>
                <a:srgbClr val="000000"/>
              </a:solidFill>
            </a:endParaRPr>
          </a:p>
          <a:p>
            <a:pPr lvl="0" eaLnBrk="0" fontAlgn="base" hangingPunct="0">
              <a:spcBef>
                <a:spcPct val="0"/>
              </a:spcBef>
              <a:spcAft>
                <a:spcPct val="0"/>
              </a:spcAft>
              <a:buClr>
                <a:srgbClr val="C00000"/>
              </a:buClr>
              <a:buFont typeface="Arial" panose="020B0604020202020204" pitchFamily="34" charset="0"/>
              <a:buChar char="●"/>
            </a:pPr>
            <a:r>
              <a:rPr lang="el-GR" altLang="el-GR" sz="2400" dirty="0">
                <a:solidFill>
                  <a:srgbClr val="000000"/>
                </a:solidFill>
              </a:rPr>
              <a:t>Εάν η μήτρα αναφέρεται σε </a:t>
            </a:r>
            <a:r>
              <a:rPr lang="el-GR" altLang="el-GR" sz="2400" dirty="0" smtClean="0">
                <a:solidFill>
                  <a:srgbClr val="000000"/>
                </a:solidFill>
              </a:rPr>
              <a:t>απώλειες, </a:t>
            </a:r>
            <a:r>
              <a:rPr lang="el-GR" altLang="el-GR" sz="2400" dirty="0">
                <a:solidFill>
                  <a:srgbClr val="000000"/>
                </a:solidFill>
              </a:rPr>
              <a:t>τότε επιλέγονται αρχικά </a:t>
            </a:r>
            <a:r>
              <a:rPr lang="el-GR" altLang="el-GR" sz="2400" dirty="0" smtClean="0">
                <a:solidFill>
                  <a:srgbClr val="000000"/>
                </a:solidFill>
              </a:rPr>
              <a:t>οι </a:t>
            </a:r>
            <a:r>
              <a:rPr lang="el-GR" altLang="el-GR" sz="2400" dirty="0">
                <a:solidFill>
                  <a:srgbClr val="000000"/>
                </a:solidFill>
              </a:rPr>
              <a:t>μέγιστες απώλειες (</a:t>
            </a:r>
            <a:r>
              <a:rPr lang="en-US" altLang="el-GR" sz="2400" dirty="0">
                <a:solidFill>
                  <a:srgbClr val="000000"/>
                </a:solidFill>
              </a:rPr>
              <a:t>max) </a:t>
            </a:r>
            <a:r>
              <a:rPr lang="el-GR" altLang="el-GR" sz="2400" dirty="0">
                <a:solidFill>
                  <a:srgbClr val="000000"/>
                </a:solidFill>
              </a:rPr>
              <a:t>κάθε </a:t>
            </a:r>
            <a:r>
              <a:rPr lang="el-GR" altLang="el-GR" sz="2400" dirty="0" smtClean="0">
                <a:solidFill>
                  <a:srgbClr val="000000"/>
                </a:solidFill>
              </a:rPr>
              <a:t>σεναρίου, </a:t>
            </a:r>
            <a:r>
              <a:rPr lang="el-GR" altLang="el-GR" sz="2400" dirty="0">
                <a:solidFill>
                  <a:srgbClr val="000000"/>
                </a:solidFill>
              </a:rPr>
              <a:t>και από </a:t>
            </a:r>
            <a:r>
              <a:rPr lang="el-GR" altLang="el-GR" sz="2400" dirty="0" smtClean="0">
                <a:solidFill>
                  <a:srgbClr val="000000"/>
                </a:solidFill>
              </a:rPr>
              <a:t>αυτές, το </a:t>
            </a:r>
            <a:r>
              <a:rPr lang="el-GR" altLang="el-GR" sz="2400" dirty="0">
                <a:solidFill>
                  <a:srgbClr val="000000"/>
                </a:solidFill>
              </a:rPr>
              <a:t>σενάριο</a:t>
            </a:r>
            <a:r>
              <a:rPr lang="en-US" altLang="el-GR" sz="2400" dirty="0">
                <a:solidFill>
                  <a:srgbClr val="000000"/>
                </a:solidFill>
              </a:rPr>
              <a:t> </a:t>
            </a:r>
            <a:r>
              <a:rPr lang="el-GR" altLang="el-GR" sz="2400" dirty="0">
                <a:solidFill>
                  <a:srgbClr val="000000"/>
                </a:solidFill>
              </a:rPr>
              <a:t>που παρουσιάζει το ελάχιστο </a:t>
            </a:r>
            <a:r>
              <a:rPr lang="en-US" altLang="el-GR" sz="2400" dirty="0">
                <a:solidFill>
                  <a:srgbClr val="000000"/>
                </a:solidFill>
              </a:rPr>
              <a:t>(min) </a:t>
            </a:r>
            <a:r>
              <a:rPr lang="el-GR" altLang="el-GR" sz="2400" dirty="0">
                <a:solidFill>
                  <a:srgbClr val="000000"/>
                </a:solidFill>
              </a:rPr>
              <a:t>από τα </a:t>
            </a:r>
            <a:r>
              <a:rPr lang="el-GR" altLang="el-GR" sz="2400" dirty="0" smtClean="0">
                <a:solidFill>
                  <a:srgbClr val="000000"/>
                </a:solidFill>
              </a:rPr>
              <a:t>προηγούμενα μέγιστα.</a:t>
            </a:r>
            <a:endParaRPr lang="el-GR" altLang="el-GR" sz="24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40</a:t>
            </a:fld>
            <a:endParaRPr lang="el-GR" dirty="0">
              <a:solidFill>
                <a:schemeClr val="tx1"/>
              </a:solidFill>
            </a:endParaRPr>
          </a:p>
        </p:txBody>
      </p:sp>
    </p:spTree>
    <p:extLst>
      <p:ext uri="{BB962C8B-B14F-4D97-AF65-F5344CB8AC3E}">
        <p14:creationId xmlns:p14="http://schemas.microsoft.com/office/powerpoint/2010/main" val="2540991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2" algn="ctr" rtl="0">
              <a:spcBef>
                <a:spcPct val="0"/>
              </a:spcBef>
            </a:pPr>
            <a:r>
              <a:rPr lang="el-GR" altLang="el-GR" sz="4400" b="1" dirty="0" smtClean="0">
                <a:latin typeface="+mj-lt"/>
              </a:rPr>
              <a:t>Κριτήριο </a:t>
            </a:r>
            <a:r>
              <a:rPr lang="en-US" altLang="el-GR" sz="4400" b="1" dirty="0" err="1" smtClean="0">
                <a:latin typeface="+mj-lt"/>
              </a:rPr>
              <a:t>maximax</a:t>
            </a:r>
            <a:r>
              <a:rPr lang="en-US" altLang="el-GR" sz="4400" b="1" dirty="0" smtClean="0">
                <a:latin typeface="+mj-lt"/>
              </a:rPr>
              <a:t> </a:t>
            </a:r>
            <a:r>
              <a:rPr lang="el-GR" altLang="el-GR" sz="4400" b="1" dirty="0" smtClean="0">
                <a:latin typeface="+mj-lt"/>
              </a:rPr>
              <a:t/>
            </a:r>
            <a:br>
              <a:rPr lang="el-GR" altLang="el-GR" sz="4400" b="1" dirty="0" smtClean="0">
                <a:latin typeface="+mj-lt"/>
              </a:rPr>
            </a:br>
            <a:r>
              <a:rPr lang="el-GR" altLang="el-GR" sz="4400" b="1" dirty="0" smtClean="0">
                <a:latin typeface="+mj-lt"/>
              </a:rPr>
              <a:t>(για μέγιστο όφελος)</a:t>
            </a:r>
            <a:endParaRPr lang="el-GR" sz="3200" b="1" dirty="0">
              <a:latin typeface="+mj-lt"/>
            </a:endParaRPr>
          </a:p>
        </p:txBody>
      </p:sp>
      <p:sp>
        <p:nvSpPr>
          <p:cNvPr id="3" name="Θέση περιεχομένου 1"/>
          <p:cNvSpPr>
            <a:spLocks noGrp="1"/>
          </p:cNvSpPr>
          <p:nvPr>
            <p:ph idx="1"/>
          </p:nvPr>
        </p:nvSpPr>
        <p:spPr/>
        <p:txBody>
          <a:bodyPr>
            <a:normAutofit/>
          </a:bodyPr>
          <a:lstStyle/>
          <a:p>
            <a:pPr lvl="0" eaLnBrk="0" fontAlgn="base" hangingPunct="0">
              <a:spcBef>
                <a:spcPct val="0"/>
              </a:spcBef>
              <a:spcAft>
                <a:spcPts val="2400"/>
              </a:spcAft>
              <a:buClr>
                <a:srgbClr val="C00000"/>
              </a:buClr>
              <a:buFont typeface="Arial" panose="020B0604020202020204" pitchFamily="34" charset="0"/>
              <a:buChar char="●"/>
            </a:pPr>
            <a:endParaRPr lang="el-GR" altLang="el-GR" dirty="0" smtClean="0">
              <a:solidFill>
                <a:srgbClr val="000000"/>
              </a:solidFill>
            </a:endParaRPr>
          </a:p>
          <a:p>
            <a:pPr lvl="1" indent="-342000" eaLnBrk="0" fontAlgn="base" hangingPunct="0">
              <a:spcBef>
                <a:spcPct val="0"/>
              </a:spcBef>
              <a:spcAft>
                <a:spcPct val="0"/>
              </a:spcAft>
              <a:buClr>
                <a:srgbClr val="C00000"/>
              </a:buClr>
              <a:buFont typeface="Arial" panose="020B0604020202020204" pitchFamily="34" charset="0"/>
              <a:buChar char="●"/>
            </a:pPr>
            <a:r>
              <a:rPr lang="el-GR" altLang="el-GR" sz="3200" dirty="0" smtClean="0">
                <a:solidFill>
                  <a:srgbClr val="000000"/>
                </a:solidFill>
              </a:rPr>
              <a:t>Επιλέγεται </a:t>
            </a:r>
            <a:r>
              <a:rPr lang="el-GR" altLang="el-GR" sz="3200" dirty="0">
                <a:solidFill>
                  <a:srgbClr val="000000"/>
                </a:solidFill>
              </a:rPr>
              <a:t>εκείνο το σενάριο το οποίο προσφέρει το μέγιστο</a:t>
            </a:r>
            <a:r>
              <a:rPr lang="en-US" altLang="el-GR" sz="3200" dirty="0">
                <a:solidFill>
                  <a:srgbClr val="000000"/>
                </a:solidFill>
              </a:rPr>
              <a:t> </a:t>
            </a:r>
            <a:r>
              <a:rPr lang="en-US" altLang="el-GR" sz="3200" dirty="0" smtClean="0">
                <a:solidFill>
                  <a:srgbClr val="000000"/>
                </a:solidFill>
              </a:rPr>
              <a:t>(</a:t>
            </a:r>
            <a:r>
              <a:rPr lang="en-US" altLang="el-GR" sz="3200" dirty="0">
                <a:solidFill>
                  <a:srgbClr val="000000"/>
                </a:solidFill>
              </a:rPr>
              <a:t>max)</a:t>
            </a:r>
            <a:r>
              <a:rPr lang="el-GR" altLang="el-GR" sz="3200" dirty="0">
                <a:solidFill>
                  <a:srgbClr val="000000"/>
                </a:solidFill>
              </a:rPr>
              <a:t> από τα μέγιστα «κέρδη», δηλαδή το </a:t>
            </a:r>
            <a:r>
              <a:rPr lang="el-GR" altLang="el-GR" sz="3200" b="1" i="1" dirty="0">
                <a:solidFill>
                  <a:srgbClr val="000000"/>
                </a:solidFill>
              </a:rPr>
              <a:t>Σ3</a:t>
            </a:r>
            <a:r>
              <a:rPr lang="el-GR" altLang="el-GR" sz="3200" dirty="0">
                <a:solidFill>
                  <a:srgbClr val="000000"/>
                </a:solidFill>
              </a:rPr>
              <a:t> </a:t>
            </a:r>
            <a:r>
              <a:rPr lang="el-GR" altLang="el-GR" sz="3200" dirty="0" smtClean="0">
                <a:solidFill>
                  <a:srgbClr val="000000"/>
                </a:solidFill>
              </a:rPr>
              <a:t>(</a:t>
            </a:r>
            <a:r>
              <a:rPr lang="el-GR" altLang="el-GR" sz="3200" b="1" dirty="0">
                <a:solidFill>
                  <a:srgbClr val="000000"/>
                </a:solidFill>
              </a:rPr>
              <a:t>300 Μ</a:t>
            </a:r>
            <a:r>
              <a:rPr lang="el-GR" altLang="el-GR" sz="3200" b="1" dirty="0">
                <a:solidFill>
                  <a:srgbClr val="000000"/>
                </a:solidFill>
                <a:cs typeface="Arial" charset="0"/>
              </a:rPr>
              <a:t>€/έτος</a:t>
            </a:r>
            <a:r>
              <a:rPr lang="el-GR" altLang="el-GR" sz="3200" dirty="0" smtClean="0">
                <a:solidFill>
                  <a:srgbClr val="000000"/>
                </a:solidFill>
              </a:rPr>
              <a:t>)</a:t>
            </a:r>
            <a:r>
              <a:rPr lang="el-GR" altLang="el-GR" sz="3200" dirty="0" smtClean="0"/>
              <a:t>.</a:t>
            </a:r>
            <a:endParaRPr lang="el-GR" altLang="el-GR" sz="32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41</a:t>
            </a:fld>
            <a:endParaRPr lang="el-GR" dirty="0">
              <a:solidFill>
                <a:schemeClr val="tx1"/>
              </a:solidFill>
            </a:endParaRPr>
          </a:p>
        </p:txBody>
      </p:sp>
    </p:spTree>
    <p:extLst>
      <p:ext uri="{BB962C8B-B14F-4D97-AF65-F5344CB8AC3E}">
        <p14:creationId xmlns:p14="http://schemas.microsoft.com/office/powerpoint/2010/main" val="2193912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Κριτήριο </a:t>
            </a:r>
            <a:r>
              <a:rPr lang="en-US" altLang="el-GR" b="1" dirty="0" err="1" smtClean="0"/>
              <a:t>Hurwicz</a:t>
            </a:r>
            <a:r>
              <a:rPr lang="el-GR" altLang="el-GR" b="1" dirty="0" smtClean="0"/>
              <a:t> (1 από 3)</a:t>
            </a:r>
            <a:endParaRPr lang="el-GR" dirty="0"/>
          </a:p>
        </p:txBody>
      </p:sp>
      <p:sp>
        <p:nvSpPr>
          <p:cNvPr id="3" name="Θέση περιεχομένου 1"/>
          <p:cNvSpPr>
            <a:spLocks noGrp="1"/>
          </p:cNvSpPr>
          <p:nvPr>
            <p:ph idx="1"/>
          </p:nvPr>
        </p:nvSpPr>
        <p:spPr>
          <a:xfrm>
            <a:off x="457200" y="1600201"/>
            <a:ext cx="8229600" cy="3989040"/>
          </a:xfrm>
        </p:spPr>
        <p:txBody>
          <a:bodyPr>
            <a:normAutofit/>
          </a:bodyPr>
          <a:lstStyle/>
          <a:p>
            <a:pPr lvl="0" eaLnBrk="0" fontAlgn="base" hangingPunct="0">
              <a:spcBef>
                <a:spcPts val="0"/>
              </a:spcBef>
              <a:spcAft>
                <a:spcPts val="600"/>
              </a:spcAft>
              <a:buClr>
                <a:srgbClr val="C00000"/>
              </a:buClr>
              <a:buFont typeface="Arial" panose="020B0604020202020204" pitchFamily="34" charset="0"/>
              <a:buChar char="●"/>
            </a:pPr>
            <a:r>
              <a:rPr lang="el-GR" altLang="el-GR" sz="2400" dirty="0">
                <a:solidFill>
                  <a:srgbClr val="000000"/>
                </a:solidFill>
              </a:rPr>
              <a:t>Επιχειρεί να συνδυάσει τα κριτήρια </a:t>
            </a:r>
            <a:r>
              <a:rPr lang="en-US" altLang="el-GR" sz="2400" dirty="0" err="1">
                <a:solidFill>
                  <a:srgbClr val="000000"/>
                </a:solidFill>
              </a:rPr>
              <a:t>maximin</a:t>
            </a:r>
            <a:r>
              <a:rPr lang="en-US" altLang="el-GR" sz="2400" dirty="0">
                <a:solidFill>
                  <a:srgbClr val="000000"/>
                </a:solidFill>
              </a:rPr>
              <a:t> </a:t>
            </a:r>
            <a:r>
              <a:rPr lang="el-GR" altLang="el-GR" sz="2400" dirty="0">
                <a:solidFill>
                  <a:srgbClr val="000000"/>
                </a:solidFill>
              </a:rPr>
              <a:t>και </a:t>
            </a:r>
            <a:r>
              <a:rPr lang="en-US" altLang="el-GR" sz="2400" dirty="0" err="1" smtClean="0">
                <a:solidFill>
                  <a:srgbClr val="000000"/>
                </a:solidFill>
              </a:rPr>
              <a:t>maximax</a:t>
            </a:r>
            <a:r>
              <a:rPr lang="el-GR" altLang="el-GR" sz="2400" dirty="0" smtClean="0">
                <a:solidFill>
                  <a:srgbClr val="000000"/>
                </a:solidFill>
              </a:rPr>
              <a:t>.</a:t>
            </a:r>
            <a:endParaRPr lang="el-GR" altLang="el-GR" sz="2400" dirty="0">
              <a:solidFill>
                <a:srgbClr val="000000"/>
              </a:solidFill>
            </a:endParaRPr>
          </a:p>
          <a:p>
            <a:pPr lvl="0" eaLnBrk="0" fontAlgn="base" hangingPunct="0">
              <a:spcBef>
                <a:spcPts val="0"/>
              </a:spcBef>
              <a:spcAft>
                <a:spcPts val="600"/>
              </a:spcAft>
              <a:buClr>
                <a:srgbClr val="C00000"/>
              </a:buClr>
              <a:buFont typeface="Arial" panose="020B0604020202020204" pitchFamily="34" charset="0"/>
              <a:buChar char="●"/>
            </a:pPr>
            <a:r>
              <a:rPr lang="el-GR" altLang="el-GR" sz="2400" dirty="0">
                <a:solidFill>
                  <a:srgbClr val="000000"/>
                </a:solidFill>
              </a:rPr>
              <a:t>Αποτελεί υποκειμενικό κριτήριο – Απαιτεί τον καθορισμό </a:t>
            </a:r>
            <a:r>
              <a:rPr lang="el-GR" altLang="el-GR" sz="2400" dirty="0" smtClean="0">
                <a:solidFill>
                  <a:srgbClr val="000000"/>
                </a:solidFill>
              </a:rPr>
              <a:t>ενός </a:t>
            </a:r>
            <a:r>
              <a:rPr lang="el-GR" altLang="el-GR" sz="2400" i="1" dirty="0" smtClean="0">
                <a:solidFill>
                  <a:srgbClr val="000000"/>
                </a:solidFill>
              </a:rPr>
              <a:t>δείκτη</a:t>
            </a:r>
            <a:r>
              <a:rPr lang="el-GR" altLang="el-GR" sz="2400" dirty="0" smtClean="0">
                <a:solidFill>
                  <a:srgbClr val="000000"/>
                </a:solidFill>
              </a:rPr>
              <a:t> </a:t>
            </a:r>
            <a:r>
              <a:rPr lang="el-GR" altLang="el-GR" sz="2400" dirty="0">
                <a:solidFill>
                  <a:srgbClr val="000000"/>
                </a:solidFill>
              </a:rPr>
              <a:t>ή </a:t>
            </a:r>
            <a:r>
              <a:rPr lang="el-GR" altLang="el-GR" sz="2400" i="1" dirty="0" smtClean="0">
                <a:solidFill>
                  <a:srgbClr val="000000"/>
                </a:solidFill>
              </a:rPr>
              <a:t>συντελεστή αισιοδοξίας α</a:t>
            </a:r>
            <a:r>
              <a:rPr lang="el-GR" altLang="el-GR" sz="2400" dirty="0" smtClean="0">
                <a:solidFill>
                  <a:srgbClr val="000000"/>
                </a:solidFill>
              </a:rPr>
              <a:t>,</a:t>
            </a:r>
            <a:r>
              <a:rPr lang="el-GR" altLang="el-GR" sz="2400" i="1" dirty="0" smtClean="0">
                <a:solidFill>
                  <a:srgbClr val="000000"/>
                </a:solidFill>
              </a:rPr>
              <a:t> </a:t>
            </a:r>
            <a:r>
              <a:rPr lang="el-GR" altLang="el-GR" sz="2400" dirty="0">
                <a:solidFill>
                  <a:srgbClr val="000000"/>
                </a:solidFill>
              </a:rPr>
              <a:t>για «μείγματα» αισιοδοξίας και </a:t>
            </a:r>
            <a:r>
              <a:rPr lang="el-GR" altLang="el-GR" sz="2400" dirty="0" smtClean="0">
                <a:solidFill>
                  <a:srgbClr val="000000"/>
                </a:solidFill>
              </a:rPr>
              <a:t>απαισιοδοξίας.</a:t>
            </a:r>
            <a:endParaRPr lang="el-GR" altLang="el-GR" sz="2400" dirty="0">
              <a:solidFill>
                <a:srgbClr val="000000"/>
              </a:solidFill>
            </a:endParaRPr>
          </a:p>
          <a:p>
            <a:pPr>
              <a:spcBef>
                <a:spcPts val="0"/>
              </a:spcBef>
              <a:spcAft>
                <a:spcPts val="600"/>
              </a:spcAft>
              <a:buClr>
                <a:srgbClr val="C00000"/>
              </a:buClr>
              <a:buFont typeface="Arial" panose="020B0604020202020204" pitchFamily="34" charset="0"/>
              <a:buChar char="●"/>
            </a:pPr>
            <a:r>
              <a:rPr lang="el-GR" altLang="el-GR" sz="2400" i="1" dirty="0"/>
              <a:t>α</a:t>
            </a:r>
            <a:r>
              <a:rPr lang="el-GR" altLang="el-GR" sz="2400" i="1" dirty="0" smtClean="0"/>
              <a:t> </a:t>
            </a:r>
            <a:r>
              <a:rPr lang="el-GR" altLang="el-GR" sz="2400" dirty="0" smtClean="0"/>
              <a:t>= 1 </a:t>
            </a:r>
            <a:r>
              <a:rPr lang="el-GR" altLang="el-GR" sz="2400" dirty="0"/>
              <a:t>σημαίνει πλήρη αισιοδοξία στη λήψη απόφασης (τόλμη για τη διεκδίκηση του μέγιστου </a:t>
            </a:r>
            <a:r>
              <a:rPr lang="el-GR" altLang="el-GR" sz="2400" dirty="0" smtClean="0"/>
              <a:t>κέρδους, </a:t>
            </a:r>
            <a:r>
              <a:rPr lang="el-GR" altLang="el-GR" sz="2400" dirty="0"/>
              <a:t>ανεξάρτητα από τις επιπτώσεις αποτυχημένης επιλογής</a:t>
            </a:r>
            <a:r>
              <a:rPr lang="el-GR" altLang="el-GR" sz="2400" dirty="0" smtClean="0"/>
              <a:t>),</a:t>
            </a:r>
            <a:endParaRPr lang="el-GR" altLang="el-GR" sz="2400" dirty="0"/>
          </a:p>
          <a:p>
            <a:pPr>
              <a:spcBef>
                <a:spcPts val="0"/>
              </a:spcBef>
              <a:buClr>
                <a:srgbClr val="C00000"/>
              </a:buClr>
              <a:buFont typeface="Arial" panose="020B0604020202020204" pitchFamily="34" charset="0"/>
              <a:buChar char="●"/>
            </a:pPr>
            <a:r>
              <a:rPr lang="el-GR" altLang="el-GR" sz="2400" i="1" dirty="0"/>
              <a:t>α</a:t>
            </a:r>
            <a:r>
              <a:rPr lang="el-GR" altLang="el-GR" sz="2400" i="1" dirty="0" smtClean="0"/>
              <a:t> </a:t>
            </a:r>
            <a:r>
              <a:rPr lang="el-GR" altLang="el-GR" sz="2400" dirty="0" smtClean="0"/>
              <a:t>= 0 </a:t>
            </a:r>
            <a:r>
              <a:rPr lang="el-GR" altLang="el-GR" sz="2400" dirty="0"/>
              <a:t>σημαίνει πλήρη απαισιοδοξία στη λήψη απόφασης (επιδιώκεται ο περιορισμός των </a:t>
            </a:r>
            <a:r>
              <a:rPr lang="el-GR" altLang="el-GR" sz="2400" dirty="0" smtClean="0"/>
              <a:t>απωλειών).</a:t>
            </a:r>
            <a:endParaRPr lang="el-GR" altLang="el-GR" sz="2400" dirty="0"/>
          </a:p>
        </p:txBody>
      </p:sp>
      <p:graphicFrame>
        <p:nvGraphicFramePr>
          <p:cNvPr id="6" name="Θέση περιεχομένου 2" descr="Εικόνα: Α μεγαλύτερο ή ίσο του 0, και μικρότερο ή ίσο του 1."/>
          <p:cNvGraphicFramePr>
            <a:graphicFrameLocks noChangeAspect="1"/>
          </p:cNvGraphicFramePr>
          <p:nvPr>
            <p:extLst>
              <p:ext uri="{D42A27DB-BD31-4B8C-83A1-F6EECF244321}">
                <p14:modId xmlns:p14="http://schemas.microsoft.com/office/powerpoint/2010/main" val="847735313"/>
              </p:ext>
            </p:extLst>
          </p:nvPr>
        </p:nvGraphicFramePr>
        <p:xfrm>
          <a:off x="3347765" y="5517604"/>
          <a:ext cx="2592387" cy="647700"/>
        </p:xfrm>
        <a:graphic>
          <a:graphicData uri="http://schemas.openxmlformats.org/presentationml/2006/ole">
            <mc:AlternateContent xmlns:mc="http://schemas.openxmlformats.org/markup-compatibility/2006">
              <mc:Choice xmlns:v="urn:schemas-microsoft-com:vml" Requires="v">
                <p:oleObj spid="_x0000_s3074" name="Εξίσωση" r:id="rId4" imgW="571004" imgH="177646" progId="Equation.3">
                  <p:embed/>
                </p:oleObj>
              </mc:Choice>
              <mc:Fallback>
                <p:oleObj name="Εξίσωση" r:id="rId4" imgW="571004"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65" y="5517604"/>
                        <a:ext cx="25923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42</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3199146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Κριτήριο </a:t>
            </a:r>
            <a:r>
              <a:rPr lang="en-US" altLang="el-GR" b="1" dirty="0" err="1"/>
              <a:t>Hurwicz</a:t>
            </a:r>
            <a:r>
              <a:rPr lang="el-GR" altLang="el-GR" b="1" dirty="0"/>
              <a:t> </a:t>
            </a:r>
            <a:r>
              <a:rPr lang="el-GR" altLang="el-GR" b="1" dirty="0" smtClean="0"/>
              <a:t>(2 </a:t>
            </a:r>
            <a:r>
              <a:rPr lang="el-GR" altLang="el-GR" b="1" dirty="0"/>
              <a:t>από </a:t>
            </a:r>
            <a:r>
              <a:rPr lang="el-GR" altLang="el-GR" b="1" dirty="0" smtClean="0"/>
              <a:t>3)</a:t>
            </a:r>
            <a:endParaRPr lang="el-GR" dirty="0"/>
          </a:p>
        </p:txBody>
      </p:sp>
      <p:sp>
        <p:nvSpPr>
          <p:cNvPr id="3" name="Θέση περιεχομένου 1"/>
          <p:cNvSpPr>
            <a:spLocks noGrp="1"/>
          </p:cNvSpPr>
          <p:nvPr>
            <p:ph idx="1"/>
          </p:nvPr>
        </p:nvSpPr>
        <p:spPr/>
        <p:txBody>
          <a:bodyPr/>
          <a:lstStyle/>
          <a:p>
            <a:pPr lvl="0" eaLnBrk="0" fontAlgn="base" hangingPunct="0">
              <a:spcBef>
                <a:spcPct val="0"/>
              </a:spcBef>
              <a:spcAft>
                <a:spcPts val="1200"/>
              </a:spcAft>
              <a:buClr>
                <a:srgbClr val="C00000"/>
              </a:buClr>
              <a:buFont typeface="Arial" panose="020B0604020202020204" pitchFamily="34" charset="0"/>
              <a:buChar char="●"/>
            </a:pPr>
            <a:r>
              <a:rPr lang="el-GR" altLang="el-GR" dirty="0">
                <a:solidFill>
                  <a:srgbClr val="000000"/>
                </a:solidFill>
              </a:rPr>
              <a:t>Επιλέγονται οι καλύτερες περιπτώσεις κάθε </a:t>
            </a:r>
            <a:r>
              <a:rPr lang="el-GR" altLang="el-GR" dirty="0" smtClean="0">
                <a:solidFill>
                  <a:srgbClr val="000000"/>
                </a:solidFill>
              </a:rPr>
              <a:t>σεναρίου, </a:t>
            </a:r>
            <a:r>
              <a:rPr lang="el-GR" altLang="el-GR" dirty="0">
                <a:solidFill>
                  <a:srgbClr val="000000"/>
                </a:solidFill>
              </a:rPr>
              <a:t>και πολλαπλασιάζονται επί </a:t>
            </a:r>
            <a:r>
              <a:rPr lang="el-GR" altLang="el-GR" i="1" dirty="0" smtClean="0">
                <a:solidFill>
                  <a:srgbClr val="000000"/>
                </a:solidFill>
              </a:rPr>
              <a:t>α</a:t>
            </a:r>
            <a:r>
              <a:rPr lang="el-GR" altLang="el-GR" dirty="0" smtClean="0">
                <a:solidFill>
                  <a:srgbClr val="000000"/>
                </a:solidFill>
              </a:rPr>
              <a:t>.</a:t>
            </a:r>
            <a:endParaRPr lang="el-GR" altLang="el-GR" dirty="0">
              <a:solidFill>
                <a:srgbClr val="000000"/>
              </a:solidFill>
            </a:endParaRPr>
          </a:p>
          <a:p>
            <a:pPr lvl="0" eaLnBrk="0" fontAlgn="base" hangingPunct="0">
              <a:spcBef>
                <a:spcPct val="0"/>
              </a:spcBef>
              <a:spcAft>
                <a:spcPts val="1200"/>
              </a:spcAft>
              <a:buClr>
                <a:srgbClr val="C00000"/>
              </a:buClr>
              <a:buFont typeface="Arial" panose="020B0604020202020204" pitchFamily="34" charset="0"/>
              <a:buChar char="●"/>
            </a:pPr>
            <a:r>
              <a:rPr lang="el-GR" altLang="el-GR" dirty="0">
                <a:solidFill>
                  <a:srgbClr val="000000"/>
                </a:solidFill>
              </a:rPr>
              <a:t>Επιλέγονται οι χειρότερες περιπτώσεις κάθε </a:t>
            </a:r>
            <a:r>
              <a:rPr lang="el-GR" altLang="el-GR" dirty="0" smtClean="0">
                <a:solidFill>
                  <a:srgbClr val="000000"/>
                </a:solidFill>
              </a:rPr>
              <a:t>σεναρίου, </a:t>
            </a:r>
            <a:r>
              <a:rPr lang="el-GR" altLang="el-GR" dirty="0">
                <a:solidFill>
                  <a:srgbClr val="000000"/>
                </a:solidFill>
              </a:rPr>
              <a:t>και πολλαπλασιάζονται επί (</a:t>
            </a:r>
            <a:r>
              <a:rPr lang="el-GR" altLang="el-GR" dirty="0" smtClean="0">
                <a:solidFill>
                  <a:srgbClr val="000000"/>
                </a:solidFill>
              </a:rPr>
              <a:t>1 -</a:t>
            </a:r>
            <a:r>
              <a:rPr lang="el-GR" altLang="el-GR" i="1" dirty="0">
                <a:solidFill>
                  <a:srgbClr val="000000"/>
                </a:solidFill>
              </a:rPr>
              <a:t>α</a:t>
            </a:r>
            <a:r>
              <a:rPr lang="el-GR" altLang="el-GR" dirty="0" smtClean="0">
                <a:solidFill>
                  <a:srgbClr val="000000"/>
                </a:solidFill>
              </a:rPr>
              <a:t>).</a:t>
            </a:r>
            <a:endParaRPr lang="el-GR" altLang="el-GR" dirty="0">
              <a:solidFill>
                <a:srgbClr val="000000"/>
              </a:solidFill>
            </a:endParaRPr>
          </a:p>
          <a:p>
            <a:pPr lvl="0" eaLnBrk="0" fontAlgn="base" hangingPunct="0">
              <a:spcBef>
                <a:spcPct val="0"/>
              </a:spcBef>
              <a:spcAft>
                <a:spcPct val="0"/>
              </a:spcAft>
              <a:buClr>
                <a:srgbClr val="C00000"/>
              </a:buClr>
              <a:buFont typeface="Arial" panose="020B0604020202020204" pitchFamily="34" charset="0"/>
              <a:buChar char="●"/>
            </a:pPr>
            <a:r>
              <a:rPr lang="el-GR" altLang="el-GR" dirty="0">
                <a:solidFill>
                  <a:srgbClr val="000000"/>
                </a:solidFill>
              </a:rPr>
              <a:t>Επιλέγεται </a:t>
            </a:r>
            <a:r>
              <a:rPr lang="el-GR" altLang="el-GR" dirty="0" smtClean="0">
                <a:solidFill>
                  <a:srgbClr val="000000"/>
                </a:solidFill>
              </a:rPr>
              <a:t>το </a:t>
            </a:r>
            <a:r>
              <a:rPr lang="el-GR" altLang="el-GR" dirty="0">
                <a:solidFill>
                  <a:srgbClr val="000000"/>
                </a:solidFill>
              </a:rPr>
              <a:t>σενάριο που παρουσιάζει το μεγαλύτερο άθροισμα των δύο </a:t>
            </a:r>
            <a:r>
              <a:rPr lang="el-GR" altLang="el-GR" dirty="0" smtClean="0">
                <a:solidFill>
                  <a:srgbClr val="000000"/>
                </a:solidFill>
              </a:rPr>
              <a:t>γινομένων.</a:t>
            </a:r>
            <a:endParaRPr lang="el-GR" altLang="el-GR"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43</a:t>
            </a:fld>
            <a:endParaRPr lang="el-GR" dirty="0">
              <a:solidFill>
                <a:schemeClr val="tx1"/>
              </a:solidFill>
            </a:endParaRPr>
          </a:p>
        </p:txBody>
      </p:sp>
    </p:spTree>
    <p:extLst>
      <p:ext uri="{BB962C8B-B14F-4D97-AF65-F5344CB8AC3E}">
        <p14:creationId xmlns:p14="http://schemas.microsoft.com/office/powerpoint/2010/main" val="3994488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Κριτήριο </a:t>
            </a:r>
            <a:r>
              <a:rPr lang="en-US" altLang="el-GR" b="1" dirty="0" err="1"/>
              <a:t>Hurwicz</a:t>
            </a:r>
            <a:r>
              <a:rPr lang="el-GR" altLang="el-GR" b="1" dirty="0"/>
              <a:t> </a:t>
            </a:r>
            <a:r>
              <a:rPr lang="el-GR" altLang="el-GR" b="1" dirty="0" smtClean="0"/>
              <a:t>(3 </a:t>
            </a:r>
            <a:r>
              <a:rPr lang="el-GR" altLang="el-GR" b="1" dirty="0"/>
              <a:t>από </a:t>
            </a:r>
            <a:r>
              <a:rPr lang="el-GR" altLang="el-GR" b="1" dirty="0" smtClean="0"/>
              <a:t>3)</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ct val="0"/>
              </a:spcBef>
              <a:spcAft>
                <a:spcPts val="1800"/>
              </a:spcAft>
              <a:buClr>
                <a:srgbClr val="C00000"/>
              </a:buClr>
              <a:buFont typeface="Arial" panose="020B0604020202020204" pitchFamily="34" charset="0"/>
              <a:buChar char="●"/>
            </a:pPr>
            <a:r>
              <a:rPr lang="el-GR" altLang="el-GR" dirty="0">
                <a:solidFill>
                  <a:srgbClr val="000000"/>
                </a:solidFill>
              </a:rPr>
              <a:t>Για το παράδειγμα, εάν </a:t>
            </a:r>
            <a:r>
              <a:rPr lang="el-GR" altLang="el-GR" i="1" dirty="0" smtClean="0">
                <a:solidFill>
                  <a:srgbClr val="000000"/>
                </a:solidFill>
              </a:rPr>
              <a:t>α </a:t>
            </a:r>
            <a:r>
              <a:rPr lang="el-GR" altLang="el-GR" dirty="0" smtClean="0">
                <a:solidFill>
                  <a:srgbClr val="000000"/>
                </a:solidFill>
              </a:rPr>
              <a:t>= 0.3</a:t>
            </a:r>
            <a:r>
              <a:rPr lang="el-GR" altLang="el-GR" dirty="0">
                <a:solidFill>
                  <a:srgbClr val="000000"/>
                </a:solidFill>
              </a:rPr>
              <a:t>, έχουμε</a:t>
            </a:r>
            <a:r>
              <a:rPr lang="en-US" altLang="el-GR" dirty="0" smtClean="0">
                <a:solidFill>
                  <a:srgbClr val="000000"/>
                </a:solidFill>
              </a:rPr>
              <a:t>:</a:t>
            </a:r>
            <a:endParaRPr lang="en-US" altLang="el-GR" dirty="0">
              <a:solidFill>
                <a:srgbClr val="000000"/>
              </a:solidFill>
            </a:endParaRPr>
          </a:p>
          <a:p>
            <a:pPr marL="800100" lvl="2" indent="0" eaLnBrk="0" fontAlgn="base" hangingPunct="0">
              <a:spcBef>
                <a:spcPct val="0"/>
              </a:spcBef>
              <a:spcAft>
                <a:spcPts val="1200"/>
              </a:spcAft>
              <a:buNone/>
            </a:pPr>
            <a:r>
              <a:rPr lang="el-GR" altLang="el-GR" sz="3200" dirty="0">
                <a:solidFill>
                  <a:srgbClr val="000000"/>
                </a:solidFill>
              </a:rPr>
              <a:t>Η1 = </a:t>
            </a:r>
            <a:r>
              <a:rPr lang="el-GR" altLang="el-GR" sz="3200" dirty="0" smtClean="0">
                <a:solidFill>
                  <a:srgbClr val="000000"/>
                </a:solidFill>
              </a:rPr>
              <a:t>0.3 * 150 + 0.7 * 50 </a:t>
            </a:r>
            <a:r>
              <a:rPr lang="el-GR" altLang="el-GR" sz="3200" dirty="0">
                <a:solidFill>
                  <a:srgbClr val="000000"/>
                </a:solidFill>
              </a:rPr>
              <a:t>= </a:t>
            </a:r>
            <a:r>
              <a:rPr lang="el-GR" altLang="el-GR" sz="3200" dirty="0" smtClean="0">
                <a:solidFill>
                  <a:srgbClr val="000000"/>
                </a:solidFill>
              </a:rPr>
              <a:t>80.</a:t>
            </a:r>
            <a:endParaRPr lang="el-GR" altLang="el-GR" sz="3200" dirty="0">
              <a:solidFill>
                <a:srgbClr val="000000"/>
              </a:solidFill>
            </a:endParaRPr>
          </a:p>
          <a:p>
            <a:pPr marL="800100" lvl="2" indent="0" eaLnBrk="0" fontAlgn="base" hangingPunct="0">
              <a:spcBef>
                <a:spcPct val="0"/>
              </a:spcBef>
              <a:spcAft>
                <a:spcPts val="1200"/>
              </a:spcAft>
              <a:buNone/>
            </a:pPr>
            <a:r>
              <a:rPr lang="el-GR" altLang="el-GR" sz="3200" dirty="0">
                <a:solidFill>
                  <a:srgbClr val="000000"/>
                </a:solidFill>
              </a:rPr>
              <a:t>Η2 = </a:t>
            </a:r>
            <a:r>
              <a:rPr lang="el-GR" altLang="el-GR" sz="3200" dirty="0" smtClean="0">
                <a:solidFill>
                  <a:srgbClr val="000000"/>
                </a:solidFill>
              </a:rPr>
              <a:t>0.3 * 150 + 0.7 * 10 </a:t>
            </a:r>
            <a:r>
              <a:rPr lang="el-GR" altLang="el-GR" sz="3200" dirty="0">
                <a:solidFill>
                  <a:srgbClr val="000000"/>
                </a:solidFill>
              </a:rPr>
              <a:t>= </a:t>
            </a:r>
            <a:r>
              <a:rPr lang="el-GR" altLang="el-GR" sz="3200" dirty="0" smtClean="0">
                <a:solidFill>
                  <a:srgbClr val="000000"/>
                </a:solidFill>
              </a:rPr>
              <a:t>52.</a:t>
            </a:r>
            <a:endParaRPr lang="el-GR" altLang="el-GR" sz="3200" dirty="0">
              <a:solidFill>
                <a:srgbClr val="000000"/>
              </a:solidFill>
            </a:endParaRPr>
          </a:p>
          <a:p>
            <a:pPr marL="800100" lvl="2" indent="0" eaLnBrk="0" fontAlgn="base" hangingPunct="0">
              <a:spcBef>
                <a:spcPct val="0"/>
              </a:spcBef>
              <a:spcAft>
                <a:spcPts val="3600"/>
              </a:spcAft>
              <a:buNone/>
            </a:pPr>
            <a:r>
              <a:rPr lang="el-GR" altLang="el-GR" sz="3200" dirty="0">
                <a:solidFill>
                  <a:srgbClr val="000000"/>
                </a:solidFill>
              </a:rPr>
              <a:t>Η3 = </a:t>
            </a:r>
            <a:r>
              <a:rPr lang="el-GR" altLang="el-GR" sz="3200" dirty="0" smtClean="0">
                <a:solidFill>
                  <a:srgbClr val="000000"/>
                </a:solidFill>
              </a:rPr>
              <a:t>0.3 * 300 </a:t>
            </a:r>
            <a:r>
              <a:rPr lang="el-GR" altLang="el-GR" sz="3200" dirty="0">
                <a:solidFill>
                  <a:srgbClr val="000000"/>
                </a:solidFill>
              </a:rPr>
              <a:t>+ </a:t>
            </a:r>
            <a:r>
              <a:rPr lang="el-GR" altLang="el-GR" sz="3200" dirty="0" smtClean="0">
                <a:solidFill>
                  <a:srgbClr val="000000"/>
                </a:solidFill>
              </a:rPr>
              <a:t>0.7 * ( -</a:t>
            </a:r>
            <a:r>
              <a:rPr lang="el-GR" altLang="el-GR" sz="3200" dirty="0">
                <a:solidFill>
                  <a:srgbClr val="000000"/>
                </a:solidFill>
              </a:rPr>
              <a:t>150) = -</a:t>
            </a:r>
            <a:r>
              <a:rPr lang="el-GR" altLang="el-GR" sz="3200" dirty="0" smtClean="0">
                <a:solidFill>
                  <a:srgbClr val="000000"/>
                </a:solidFill>
              </a:rPr>
              <a:t>15.</a:t>
            </a:r>
            <a:endParaRPr lang="el-GR" altLang="el-GR" sz="3200" dirty="0">
              <a:solidFill>
                <a:srgbClr val="000000"/>
              </a:solidFill>
            </a:endParaRPr>
          </a:p>
          <a:p>
            <a:pPr lvl="0" eaLnBrk="0" fontAlgn="base" hangingPunct="0">
              <a:spcBef>
                <a:spcPct val="0"/>
              </a:spcBef>
              <a:spcAft>
                <a:spcPct val="0"/>
              </a:spcAft>
              <a:buClr>
                <a:srgbClr val="C00000"/>
              </a:buClr>
              <a:buFont typeface="Arial" panose="020B0604020202020204" pitchFamily="34" charset="0"/>
              <a:buChar char="●"/>
            </a:pPr>
            <a:r>
              <a:rPr lang="el-GR" altLang="el-GR" dirty="0">
                <a:solidFill>
                  <a:srgbClr val="000000"/>
                </a:solidFill>
              </a:rPr>
              <a:t>Άρα ο διευθυντής επιλέγει το πρώτο σενάριο ως καταλληλότερο, εάν βασιστεί στο κριτήριο </a:t>
            </a:r>
            <a:r>
              <a:rPr lang="en-US" altLang="el-GR" dirty="0" err="1" smtClean="0">
                <a:solidFill>
                  <a:srgbClr val="000000"/>
                </a:solidFill>
              </a:rPr>
              <a:t>Hurwicz</a:t>
            </a:r>
            <a:r>
              <a:rPr lang="el-GR" altLang="el-GR" dirty="0" smtClean="0"/>
              <a:t>.</a:t>
            </a:r>
            <a:endParaRPr lang="el-GR" altLang="el-GR"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44</a:t>
            </a:fld>
            <a:endParaRPr lang="el-GR" dirty="0">
              <a:solidFill>
                <a:schemeClr val="tx1"/>
              </a:solidFill>
            </a:endParaRPr>
          </a:p>
        </p:txBody>
      </p:sp>
    </p:spTree>
    <p:extLst>
      <p:ext uri="{BB962C8B-B14F-4D97-AF65-F5344CB8AC3E}">
        <p14:creationId xmlns:p14="http://schemas.microsoft.com/office/powerpoint/2010/main" val="2117212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Κριτήριο </a:t>
            </a:r>
            <a:r>
              <a:rPr lang="en-US" altLang="el-GR" b="1" dirty="0" smtClean="0"/>
              <a:t>Laplace</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ct val="0"/>
              </a:spcBef>
              <a:spcAft>
                <a:spcPts val="1800"/>
              </a:spcAft>
              <a:buClr>
                <a:srgbClr val="C00000"/>
              </a:buClr>
              <a:buFont typeface="Arial" panose="020B0604020202020204" pitchFamily="34" charset="0"/>
              <a:buChar char="●"/>
            </a:pPr>
            <a:r>
              <a:rPr lang="el-GR" altLang="el-GR" dirty="0">
                <a:solidFill>
                  <a:srgbClr val="000000"/>
                </a:solidFill>
              </a:rPr>
              <a:t>Σύμφωνα με το κριτήριο αυτό, κάθε ενδεχόμενο (κατάσταση της φύσης) θεωρείται ότι έχει την ίδια πιθανότητα να συμβεί όπως και τα </a:t>
            </a:r>
            <a:r>
              <a:rPr lang="el-GR" altLang="el-GR" dirty="0" smtClean="0">
                <a:solidFill>
                  <a:srgbClr val="000000"/>
                </a:solidFill>
              </a:rPr>
              <a:t>υπόλοιπα.</a:t>
            </a:r>
            <a:endParaRPr lang="el-GR" altLang="el-GR" dirty="0">
              <a:solidFill>
                <a:srgbClr val="000000"/>
              </a:solidFill>
            </a:endParaRPr>
          </a:p>
          <a:p>
            <a:pPr lvl="0" eaLnBrk="0" fontAlgn="base" hangingPunct="0">
              <a:spcBef>
                <a:spcPct val="0"/>
              </a:spcBef>
              <a:spcAft>
                <a:spcPts val="1800"/>
              </a:spcAft>
              <a:buClr>
                <a:srgbClr val="C00000"/>
              </a:buClr>
              <a:buFont typeface="Arial" panose="020B0604020202020204" pitchFamily="34" charset="0"/>
              <a:buChar char="●"/>
            </a:pPr>
            <a:r>
              <a:rPr lang="el-GR" altLang="el-GR" dirty="0">
                <a:solidFill>
                  <a:srgbClr val="000000"/>
                </a:solidFill>
              </a:rPr>
              <a:t>Συνεπώς για το συγκεκριμένο </a:t>
            </a:r>
            <a:r>
              <a:rPr lang="el-GR" altLang="el-GR" dirty="0" smtClean="0">
                <a:solidFill>
                  <a:srgbClr val="000000"/>
                </a:solidFill>
              </a:rPr>
              <a:t>παράδειγμα: Π1 = Π2 = Π3 = 33.3%.</a:t>
            </a:r>
            <a:endParaRPr lang="el-GR" altLang="el-GR" dirty="0">
              <a:solidFill>
                <a:srgbClr val="000000"/>
              </a:solidFill>
            </a:endParaRPr>
          </a:p>
          <a:p>
            <a:pPr lvl="0" eaLnBrk="0" fontAlgn="base" hangingPunct="0">
              <a:spcBef>
                <a:spcPct val="0"/>
              </a:spcBef>
              <a:spcAft>
                <a:spcPct val="0"/>
              </a:spcAft>
              <a:buClr>
                <a:srgbClr val="C00000"/>
              </a:buClr>
              <a:buFont typeface="Arial" panose="020B0604020202020204" pitchFamily="34" charset="0"/>
              <a:buChar char="●"/>
            </a:pPr>
            <a:r>
              <a:rPr lang="el-GR" altLang="el-GR" dirty="0">
                <a:solidFill>
                  <a:srgbClr val="000000"/>
                </a:solidFill>
              </a:rPr>
              <a:t>Επιλέγεται το σενάριο με τη μέγιστη αναμενόμενη </a:t>
            </a:r>
            <a:r>
              <a:rPr lang="el-GR" altLang="el-GR" dirty="0" smtClean="0">
                <a:solidFill>
                  <a:srgbClr val="000000"/>
                </a:solidFill>
              </a:rPr>
              <a:t>τιμή</a:t>
            </a:r>
            <a:r>
              <a:rPr lang="el-GR" altLang="el-GR" dirty="0" smtClean="0"/>
              <a:t>.</a:t>
            </a:r>
            <a:endParaRPr lang="el-GR" altLang="el-GR"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45</a:t>
            </a:fld>
            <a:endParaRPr lang="el-GR" sz="1400" dirty="0">
              <a:solidFill>
                <a:schemeClr val="tx1"/>
              </a:solidFill>
            </a:endParaRPr>
          </a:p>
        </p:txBody>
      </p:sp>
    </p:spTree>
    <p:extLst>
      <p:ext uri="{BB962C8B-B14F-4D97-AF65-F5344CB8AC3E}">
        <p14:creationId xmlns:p14="http://schemas.microsoft.com/office/powerpoint/2010/main" val="2091903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a:t>
            </a:r>
            <a:r>
              <a:rPr lang="el-GR" b="1" dirty="0" smtClean="0"/>
              <a:t>ποτελέσματα</a:t>
            </a:r>
            <a:endParaRPr lang="el-GR" b="1" dirty="0"/>
          </a:p>
        </p:txBody>
      </p:sp>
      <p:graphicFrame>
        <p:nvGraphicFramePr>
          <p:cNvPr id="7" name="Θέση περιεχομένου 1" descr="Πίνακας: &#10;Το ενδιαφέρον πελατών ε1  μεγάλο, ε2 μέτριο, και ε3 μικρό, σύμφωνα με τις τιμές του πίνακα 3, και μετά τους υπολογισμούς προκύπτει ότι έχουν πιθανότητες 33.3%, 33.3%, και 33.3%, αντίστοιχα.&#10;"/>
          <p:cNvGraphicFramePr>
            <a:graphicFrameLocks/>
          </p:cNvGraphicFramePr>
          <p:nvPr>
            <p:custDataLst>
              <p:tags r:id="rId2"/>
            </p:custDataLst>
            <p:extLst>
              <p:ext uri="{D42A27DB-BD31-4B8C-83A1-F6EECF244321}">
                <p14:modId xmlns:p14="http://schemas.microsoft.com/office/powerpoint/2010/main" val="2845660226"/>
              </p:ext>
            </p:extLst>
          </p:nvPr>
        </p:nvGraphicFramePr>
        <p:xfrm>
          <a:off x="971228" y="2204864"/>
          <a:ext cx="7201172" cy="2836229"/>
        </p:xfrm>
        <a:graphic>
          <a:graphicData uri="http://schemas.openxmlformats.org/drawingml/2006/table">
            <a:tbl>
              <a:tblPr firstRow="1" firstCol="1"/>
              <a:tblGrid>
                <a:gridCol w="1657350"/>
                <a:gridCol w="1799406"/>
                <a:gridCol w="1872208"/>
                <a:gridCol w="1872208"/>
              </a:tblGrid>
              <a:tr h="6762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Ενδιαφέρον πελατών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Ε1 (μεγάλο)</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Ε2 (μέτριο)</a:t>
                      </a:r>
                      <a:endParaRPr kumimoji="0" lang="el-GR" sz="2000" b="1" i="1"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Ε3 (μικρό)</a:t>
                      </a:r>
                      <a:endParaRPr kumimoji="0" lang="en-US" sz="2000" b="1" i="1"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Πιθανότητες</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33.3%</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33.3%</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33.3%</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Σενάριο</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Αποτελέσματα</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r>
              <a:tr h="4238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Σ1</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120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Σ2</a:t>
                      </a:r>
                      <a:endParaRPr kumimoji="0" lang="en-US" sz="2000" b="1" i="1"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Σ3</a:t>
                      </a:r>
                      <a:endParaRPr kumimoji="0" lang="en-US" sz="2000" b="1" i="1"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240</a:t>
                      </a:r>
                      <a:endParaRPr kumimoji="0" lang="en-US"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-150</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Θέση περιεχομένου 2"/>
          <p:cNvSpPr txBox="1">
            <a:spLocks noChangeArrowheads="1"/>
          </p:cNvSpPr>
          <p:nvPr/>
        </p:nvSpPr>
        <p:spPr bwMode="auto">
          <a:xfrm>
            <a:off x="1835696" y="5373216"/>
            <a:ext cx="5565947" cy="4616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folHlink"/>
                </a:solidFill>
                <a:latin typeface="Arial" charset="0"/>
              </a:defRPr>
            </a:lvl1pPr>
            <a:lvl2pPr marL="742950" indent="-285750">
              <a:defRPr sz="2400">
                <a:solidFill>
                  <a:schemeClr val="folHlink"/>
                </a:solidFill>
                <a:latin typeface="Arial" charset="0"/>
              </a:defRPr>
            </a:lvl2pPr>
            <a:lvl3pPr marL="1143000" indent="-228600">
              <a:defRPr sz="2400">
                <a:solidFill>
                  <a:schemeClr val="folHlink"/>
                </a:solidFill>
                <a:latin typeface="Arial" charset="0"/>
              </a:defRPr>
            </a:lvl3pPr>
            <a:lvl4pPr marL="1600200" indent="-228600">
              <a:defRPr sz="2400">
                <a:solidFill>
                  <a:schemeClr val="folHlink"/>
                </a:solidFill>
                <a:latin typeface="Arial" charset="0"/>
              </a:defRPr>
            </a:lvl4pPr>
            <a:lvl5pPr marL="2057400" indent="-228600">
              <a:defRPr sz="2400">
                <a:solidFill>
                  <a:schemeClr val="folHlink"/>
                </a:solidFill>
                <a:latin typeface="Arial" charset="0"/>
              </a:defRPr>
            </a:lvl5pPr>
            <a:lvl6pPr marL="2514600" indent="-228600" algn="ctr" eaLnBrk="0" fontAlgn="base" hangingPunct="0">
              <a:spcBef>
                <a:spcPct val="0"/>
              </a:spcBef>
              <a:spcAft>
                <a:spcPct val="0"/>
              </a:spcAft>
              <a:defRPr sz="2400">
                <a:solidFill>
                  <a:schemeClr val="folHlink"/>
                </a:solidFill>
                <a:latin typeface="Arial" charset="0"/>
              </a:defRPr>
            </a:lvl6pPr>
            <a:lvl7pPr marL="2971800" indent="-228600" algn="ctr" eaLnBrk="0" fontAlgn="base" hangingPunct="0">
              <a:spcBef>
                <a:spcPct val="0"/>
              </a:spcBef>
              <a:spcAft>
                <a:spcPct val="0"/>
              </a:spcAft>
              <a:defRPr sz="2400">
                <a:solidFill>
                  <a:schemeClr val="folHlink"/>
                </a:solidFill>
                <a:latin typeface="Arial" charset="0"/>
              </a:defRPr>
            </a:lvl7pPr>
            <a:lvl8pPr marL="3429000" indent="-228600" algn="ctr" eaLnBrk="0" fontAlgn="base" hangingPunct="0">
              <a:spcBef>
                <a:spcPct val="0"/>
              </a:spcBef>
              <a:spcAft>
                <a:spcPct val="0"/>
              </a:spcAft>
              <a:defRPr sz="2400">
                <a:solidFill>
                  <a:schemeClr val="folHlink"/>
                </a:solidFill>
                <a:latin typeface="Arial" charset="0"/>
              </a:defRPr>
            </a:lvl8pPr>
            <a:lvl9pPr marL="3886200" indent="-228600" algn="ctr" eaLnBrk="0" fontAlgn="base" hangingPunct="0">
              <a:spcBef>
                <a:spcPct val="0"/>
              </a:spcBef>
              <a:spcAft>
                <a:spcPct val="0"/>
              </a:spcAft>
              <a:defRPr sz="2400">
                <a:solidFill>
                  <a:schemeClr val="folHlink"/>
                </a:solidFill>
                <a:latin typeface="Arial" charset="0"/>
              </a:defRPr>
            </a:lvl9pPr>
          </a:lstStyle>
          <a:p>
            <a:r>
              <a:rPr lang="el-GR" altLang="el-GR" dirty="0">
                <a:solidFill>
                  <a:schemeClr val="tx1"/>
                </a:solidFill>
                <a:latin typeface="+mn-lt"/>
              </a:rPr>
              <a:t>Ποιο σενάριο θα επέλεγε ο </a:t>
            </a:r>
            <a:r>
              <a:rPr lang="el-GR" altLang="el-GR" dirty="0" smtClean="0">
                <a:solidFill>
                  <a:schemeClr val="tx1"/>
                </a:solidFill>
                <a:latin typeface="+mn-lt"/>
              </a:rPr>
              <a:t>διευθυντής;</a:t>
            </a:r>
            <a:endParaRPr lang="el-GR" altLang="el-GR" dirty="0">
              <a:solidFill>
                <a:schemeClr val="tx1"/>
              </a:solidFill>
              <a:latin typeface="+mn-lt"/>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46</a:t>
            </a:fld>
            <a:endParaRPr lang="el-GR" dirty="0">
              <a:solidFill>
                <a:schemeClr val="tx1"/>
              </a:solidFill>
            </a:endParaRPr>
          </a:p>
        </p:txBody>
      </p:sp>
      <p:pic>
        <p:nvPicPr>
          <p:cNvPr id="9"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3952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a:bodyPr>
          <a:lstStyle/>
          <a:p>
            <a:r>
              <a:rPr lang="el-GR" b="1" dirty="0" smtClean="0"/>
              <a:t>Δέντρα σφαλμάτων (1 από 3)</a:t>
            </a:r>
            <a:endParaRPr lang="el-GR" dirty="0"/>
          </a:p>
        </p:txBody>
      </p:sp>
      <p:sp>
        <p:nvSpPr>
          <p:cNvPr id="6" name="Θέση περιεχομένου 1"/>
          <p:cNvSpPr>
            <a:spLocks noGrp="1"/>
          </p:cNvSpPr>
          <p:nvPr>
            <p:ph idx="1"/>
          </p:nvPr>
        </p:nvSpPr>
        <p:spPr>
          <a:xfrm>
            <a:off x="457200" y="1412776"/>
            <a:ext cx="8229600" cy="4824536"/>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Σκοπός είναι ο εντοπισμός όλων των πιθανών </a:t>
            </a:r>
            <a:r>
              <a:rPr lang="el-GR" altLang="el-GR" sz="2200" kern="0" dirty="0" smtClean="0">
                <a:solidFill>
                  <a:srgbClr val="000000"/>
                </a:solidFill>
              </a:rPr>
              <a:t>αιτιών, </a:t>
            </a:r>
            <a:r>
              <a:rPr lang="el-GR" altLang="el-GR" sz="2200" kern="0" dirty="0">
                <a:solidFill>
                  <a:srgbClr val="000000"/>
                </a:solidFill>
              </a:rPr>
              <a:t>που μπορούν να οδηγήσουν σε έναν συγκεκριμένο κίνδυνο μέσω ανάλυσης, και ο προσδιορισμός της πιθανότητας να πραγματοποιηθεί ο </a:t>
            </a:r>
            <a:r>
              <a:rPr lang="el-GR" altLang="el-GR" sz="2200" kern="0" dirty="0" smtClean="0">
                <a:solidFill>
                  <a:srgbClr val="000000"/>
                </a:solidFill>
              </a:rPr>
              <a:t>κίνδυνος, </a:t>
            </a:r>
            <a:r>
              <a:rPr lang="el-GR" altLang="el-GR" sz="2200" kern="0" dirty="0">
                <a:solidFill>
                  <a:srgbClr val="000000"/>
                </a:solidFill>
              </a:rPr>
              <a:t>με βάση τις επιμέρους πιθανότητες πραγματοποίησης των αιτιών (επιμέρους κινδύνων</a:t>
            </a:r>
            <a:r>
              <a:rPr lang="el-GR" altLang="el-GR" sz="2200" kern="0" dirty="0" smtClean="0">
                <a:solidFill>
                  <a:srgbClr val="000000"/>
                </a:solidFill>
              </a:rPr>
              <a:t>).</a:t>
            </a:r>
            <a:endParaRPr lang="el-GR" altLang="el-GR" sz="22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solidFill>
                  <a:srgbClr val="000000"/>
                </a:solidFill>
              </a:rPr>
              <a:t>Τα βήματα ανάπτυξης ενός δένδρου σφαλμάτων είναι</a:t>
            </a:r>
            <a:r>
              <a:rPr lang="en-US" altLang="el-GR" sz="2200" kern="0" dirty="0">
                <a:solidFill>
                  <a:srgbClr val="000000"/>
                </a:solidFill>
              </a:rPr>
              <a:t>:</a:t>
            </a:r>
          </a:p>
          <a:p>
            <a:pPr marL="800100" lvl="2" indent="0" eaLnBrk="0" fontAlgn="base" hangingPunct="0">
              <a:spcBef>
                <a:spcPts val="0"/>
              </a:spcBef>
              <a:spcAft>
                <a:spcPts val="300"/>
              </a:spcAft>
              <a:buClr>
                <a:srgbClr val="00CC99"/>
              </a:buClr>
              <a:buNone/>
            </a:pPr>
            <a:r>
              <a:rPr lang="el-GR" altLang="el-GR" sz="2000" b="1" kern="0" dirty="0" smtClean="0">
                <a:solidFill>
                  <a:srgbClr val="00CC99"/>
                </a:solidFill>
              </a:rPr>
              <a:t>1.   </a:t>
            </a:r>
            <a:r>
              <a:rPr lang="el-GR" altLang="el-GR" sz="2000" kern="0" dirty="0" smtClean="0">
                <a:solidFill>
                  <a:srgbClr val="000000"/>
                </a:solidFill>
              </a:rPr>
              <a:t>Καθορισμός </a:t>
            </a:r>
            <a:r>
              <a:rPr lang="el-GR" altLang="el-GR" sz="2000" kern="0" dirty="0">
                <a:solidFill>
                  <a:srgbClr val="000000"/>
                </a:solidFill>
              </a:rPr>
              <a:t>του «επιζήμιου», μη επιθυμητού </a:t>
            </a:r>
            <a:r>
              <a:rPr lang="el-GR" altLang="el-GR" sz="2000" kern="0" dirty="0" smtClean="0">
                <a:solidFill>
                  <a:srgbClr val="000000"/>
                </a:solidFill>
              </a:rPr>
              <a:t>γεγονότος.</a:t>
            </a:r>
            <a:endParaRPr lang="el-GR" altLang="el-GR" sz="2000" kern="0" dirty="0">
              <a:solidFill>
                <a:srgbClr val="000000"/>
              </a:solidFill>
            </a:endParaRPr>
          </a:p>
          <a:p>
            <a:pPr marL="800100" lvl="2" indent="0" eaLnBrk="0" fontAlgn="base" hangingPunct="0">
              <a:spcBef>
                <a:spcPts val="0"/>
              </a:spcBef>
              <a:buClr>
                <a:srgbClr val="00CC99"/>
              </a:buClr>
              <a:buNone/>
            </a:pPr>
            <a:r>
              <a:rPr lang="el-GR" altLang="el-GR" sz="2000" b="1" kern="0" dirty="0" smtClean="0">
                <a:solidFill>
                  <a:srgbClr val="00CC99"/>
                </a:solidFill>
              </a:rPr>
              <a:t>2.   </a:t>
            </a:r>
            <a:r>
              <a:rPr lang="el-GR" altLang="el-GR" sz="2000" kern="0" dirty="0" smtClean="0">
                <a:solidFill>
                  <a:srgbClr val="000000"/>
                </a:solidFill>
              </a:rPr>
              <a:t>Διεξοδική </a:t>
            </a:r>
            <a:r>
              <a:rPr lang="el-GR" altLang="el-GR" sz="2000" kern="0" dirty="0">
                <a:solidFill>
                  <a:srgbClr val="000000"/>
                </a:solidFill>
              </a:rPr>
              <a:t>ανάλυση των βλαβών ή </a:t>
            </a:r>
            <a:r>
              <a:rPr lang="el-GR" altLang="el-GR" sz="2000" kern="0" dirty="0" smtClean="0">
                <a:solidFill>
                  <a:srgbClr val="000000"/>
                </a:solidFill>
              </a:rPr>
              <a:t>γεγονότων, </a:t>
            </a:r>
            <a:r>
              <a:rPr lang="el-GR" altLang="el-GR" sz="2000" kern="0" dirty="0">
                <a:solidFill>
                  <a:srgbClr val="000000"/>
                </a:solidFill>
              </a:rPr>
              <a:t>που μπορούν </a:t>
            </a:r>
            <a:endParaRPr lang="el-GR" altLang="el-GR" sz="2000" kern="0" dirty="0" smtClean="0">
              <a:solidFill>
                <a:srgbClr val="000000"/>
              </a:solidFill>
            </a:endParaRPr>
          </a:p>
          <a:p>
            <a:pPr marL="1257300" lvl="3" indent="0" eaLnBrk="0" fontAlgn="base" hangingPunct="0">
              <a:spcBef>
                <a:spcPts val="0"/>
              </a:spcBef>
              <a:spcAft>
                <a:spcPts val="300"/>
              </a:spcAft>
              <a:buClr>
                <a:srgbClr val="00CC99"/>
              </a:buClr>
              <a:buNone/>
            </a:pPr>
            <a:r>
              <a:rPr lang="el-GR" altLang="el-GR" kern="0" dirty="0" smtClean="0">
                <a:solidFill>
                  <a:srgbClr val="000000"/>
                </a:solidFill>
              </a:rPr>
              <a:t>να οδηγήσουν </a:t>
            </a:r>
            <a:r>
              <a:rPr lang="el-GR" altLang="el-GR" kern="0" dirty="0">
                <a:solidFill>
                  <a:srgbClr val="000000"/>
                </a:solidFill>
              </a:rPr>
              <a:t>στο επιζήμιο </a:t>
            </a:r>
            <a:r>
              <a:rPr lang="el-GR" altLang="el-GR" kern="0" dirty="0" smtClean="0">
                <a:solidFill>
                  <a:srgbClr val="000000"/>
                </a:solidFill>
              </a:rPr>
              <a:t>γεγονός.</a:t>
            </a:r>
            <a:endParaRPr lang="el-GR" altLang="el-GR" kern="0" dirty="0">
              <a:solidFill>
                <a:srgbClr val="000000"/>
              </a:solidFill>
            </a:endParaRPr>
          </a:p>
          <a:p>
            <a:pPr marL="800100" lvl="2" indent="0" eaLnBrk="0" fontAlgn="base" hangingPunct="0">
              <a:spcBef>
                <a:spcPts val="0"/>
              </a:spcBef>
              <a:buClr>
                <a:srgbClr val="00CC99"/>
              </a:buClr>
              <a:buNone/>
            </a:pPr>
            <a:r>
              <a:rPr lang="el-GR" altLang="el-GR" sz="2000" b="1" kern="0" dirty="0" smtClean="0">
                <a:solidFill>
                  <a:srgbClr val="00CC99"/>
                </a:solidFill>
              </a:rPr>
              <a:t>3.   </a:t>
            </a:r>
            <a:r>
              <a:rPr lang="el-GR" altLang="el-GR" sz="2000" kern="0" dirty="0" smtClean="0">
                <a:solidFill>
                  <a:srgbClr val="000000"/>
                </a:solidFill>
              </a:rPr>
              <a:t>Κατασκευή </a:t>
            </a:r>
            <a:r>
              <a:rPr lang="el-GR" altLang="el-GR" sz="2000" kern="0" dirty="0">
                <a:solidFill>
                  <a:srgbClr val="000000"/>
                </a:solidFill>
              </a:rPr>
              <a:t>της δομής του συστήματος – αλληλουχίας </a:t>
            </a:r>
            <a:endParaRPr lang="el-GR" altLang="el-GR" sz="2000" kern="0" dirty="0" smtClean="0">
              <a:solidFill>
                <a:srgbClr val="000000"/>
              </a:solidFill>
            </a:endParaRPr>
          </a:p>
          <a:p>
            <a:pPr marL="1257300" lvl="3" indent="0" eaLnBrk="0" fontAlgn="base" hangingPunct="0">
              <a:spcBef>
                <a:spcPts val="0"/>
              </a:spcBef>
              <a:spcAft>
                <a:spcPts val="300"/>
              </a:spcAft>
              <a:buClr>
                <a:srgbClr val="00CC99"/>
              </a:buClr>
              <a:buNone/>
            </a:pPr>
            <a:r>
              <a:rPr lang="el-GR" altLang="el-GR" kern="0" dirty="0" smtClean="0">
                <a:solidFill>
                  <a:srgbClr val="000000"/>
                </a:solidFill>
              </a:rPr>
              <a:t>γεγονότων </a:t>
            </a:r>
            <a:r>
              <a:rPr lang="el-GR" altLang="el-GR" kern="0" dirty="0">
                <a:solidFill>
                  <a:srgbClr val="000000"/>
                </a:solidFill>
              </a:rPr>
              <a:t>– σε μορφή </a:t>
            </a:r>
            <a:r>
              <a:rPr lang="el-GR" altLang="el-GR" kern="0" dirty="0" smtClean="0">
                <a:solidFill>
                  <a:srgbClr val="000000"/>
                </a:solidFill>
              </a:rPr>
              <a:t>δένδρου.</a:t>
            </a:r>
            <a:endParaRPr lang="el-GR" altLang="el-GR" kern="0" dirty="0">
              <a:solidFill>
                <a:srgbClr val="000000"/>
              </a:solidFill>
            </a:endParaRPr>
          </a:p>
          <a:p>
            <a:pPr marL="800100" lvl="2" indent="0" eaLnBrk="0" fontAlgn="base" hangingPunct="0">
              <a:spcBef>
                <a:spcPts val="0"/>
              </a:spcBef>
              <a:buClr>
                <a:srgbClr val="00CC99"/>
              </a:buClr>
              <a:buNone/>
            </a:pPr>
            <a:r>
              <a:rPr lang="el-GR" altLang="el-GR" sz="2000" b="1" kern="0" dirty="0" smtClean="0">
                <a:solidFill>
                  <a:srgbClr val="00CC99"/>
                </a:solidFill>
              </a:rPr>
              <a:t>4.   </a:t>
            </a:r>
            <a:r>
              <a:rPr lang="el-GR" altLang="el-GR" sz="2000" kern="0" dirty="0" smtClean="0">
                <a:solidFill>
                  <a:srgbClr val="000000"/>
                </a:solidFill>
              </a:rPr>
              <a:t>Ποσοτική </a:t>
            </a:r>
            <a:r>
              <a:rPr lang="el-GR" altLang="el-GR" sz="2000" kern="0" dirty="0">
                <a:solidFill>
                  <a:srgbClr val="000000"/>
                </a:solidFill>
              </a:rPr>
              <a:t>ανάλυση με προσδιορισμό των επί μέρους </a:t>
            </a:r>
            <a:endParaRPr lang="el-GR" altLang="el-GR" sz="2000" kern="0" dirty="0" smtClean="0">
              <a:solidFill>
                <a:srgbClr val="000000"/>
              </a:solidFill>
            </a:endParaRPr>
          </a:p>
          <a:p>
            <a:pPr marL="1257300" lvl="3" indent="0" eaLnBrk="0" fontAlgn="base" hangingPunct="0">
              <a:spcBef>
                <a:spcPts val="0"/>
              </a:spcBef>
              <a:buClr>
                <a:srgbClr val="00CC99"/>
              </a:buClr>
              <a:buNone/>
            </a:pPr>
            <a:r>
              <a:rPr lang="el-GR" altLang="el-GR" kern="0" dirty="0" smtClean="0">
                <a:solidFill>
                  <a:srgbClr val="000000"/>
                </a:solidFill>
              </a:rPr>
              <a:t>πιθανοτήτων</a:t>
            </a:r>
            <a:r>
              <a:rPr lang="el-GR" altLang="el-GR" dirty="0" smtClean="0"/>
              <a:t>.</a:t>
            </a:r>
            <a:endParaRPr lang="el-GR" altLang="el-GR" kern="0" dirty="0">
              <a:solidFill>
                <a:srgbClr val="000000"/>
              </a:solidFill>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47</a:t>
            </a:fld>
            <a:endParaRPr lang="el-GR" sz="1400" dirty="0">
              <a:solidFill>
                <a:schemeClr val="tx1"/>
              </a:solidFill>
            </a:endParaRPr>
          </a:p>
        </p:txBody>
      </p:sp>
    </p:spTree>
    <p:extLst>
      <p:ext uri="{BB962C8B-B14F-4D97-AF65-F5344CB8AC3E}">
        <p14:creationId xmlns:p14="http://schemas.microsoft.com/office/powerpoint/2010/main" val="685546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
          <p:cNvSpPr>
            <a:spLocks noGrp="1"/>
          </p:cNvSpPr>
          <p:nvPr>
            <p:ph type="title"/>
          </p:nvPr>
        </p:nvSpPr>
        <p:spPr/>
        <p:txBody>
          <a:bodyPr/>
          <a:lstStyle/>
          <a:p>
            <a:r>
              <a:rPr lang="el-GR" b="1" dirty="0"/>
              <a:t>Δέντρα σφαλμάτων </a:t>
            </a:r>
            <a:r>
              <a:rPr lang="el-GR" b="1" dirty="0" smtClean="0"/>
              <a:t>(2 </a:t>
            </a:r>
            <a:r>
              <a:rPr lang="el-GR" b="1" dirty="0"/>
              <a:t>από </a:t>
            </a:r>
            <a:r>
              <a:rPr lang="el-GR" b="1" dirty="0" smtClean="0"/>
              <a:t>3)</a:t>
            </a:r>
            <a:endParaRPr lang="el-GR" dirty="0"/>
          </a:p>
        </p:txBody>
      </p:sp>
      <p:pic>
        <p:nvPicPr>
          <p:cNvPr id="18" name="Θέση περιεχομένου 1" descr="Εικόνα με τα σύμβολα και την σημασία τους. &#10;Το πλαίσιο κινδύνου, συμβολίζεται με ένα κόκκινο ορθογώνιο με την λέξη κίνδυνος στο εσωτερικό του.&#10;Η γραμμη σύνδεσης κινδύνων, συμβολίζεται με μία ευθεία γραμμή.&#10;Ο λογικός τελεστής και, συμβολίζεται με ένα σχήμα σαν σπιτάκι. &#10;Ο λογικός τελεστής ή, συμβολίζεται με ένα σχήμα σαν μισός κύλινδρος."/>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0647" y="1711349"/>
            <a:ext cx="7982705" cy="4525963"/>
          </a:xfrm>
        </p:spPr>
      </p:pic>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48</a:t>
            </a:fld>
            <a:endParaRPr lang="el-GR" dirty="0">
              <a:solidFill>
                <a:schemeClr val="tx1"/>
              </a:solidFill>
            </a:endParaRPr>
          </a:p>
        </p:txBody>
      </p:sp>
    </p:spTree>
    <p:extLst>
      <p:ext uri="{BB962C8B-B14F-4D97-AF65-F5344CB8AC3E}">
        <p14:creationId xmlns:p14="http://schemas.microsoft.com/office/powerpoint/2010/main" val="439255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Δέντρα σφαλμάτων </a:t>
            </a:r>
            <a:r>
              <a:rPr lang="el-GR" b="1" dirty="0" smtClean="0"/>
              <a:t>(3 </a:t>
            </a:r>
            <a:r>
              <a:rPr lang="el-GR" b="1" dirty="0"/>
              <a:t>από </a:t>
            </a:r>
            <a:r>
              <a:rPr lang="el-GR" b="1" dirty="0" smtClean="0"/>
              <a:t>3)</a:t>
            </a:r>
            <a:endParaRPr lang="el-GR" dirty="0"/>
          </a:p>
        </p:txBody>
      </p:sp>
      <p:pic>
        <p:nvPicPr>
          <p:cNvPr id="6" name="Θέση περιεχομένου 1" descr="Εικόνα διαγράμματος δέντρου, με τις πιθανότητες πρόσκρουσης ενός αεροσκάφους στον πύργο ελέγχου. Αυτό μπορεί να συμβεί στις περιπτώσεις: &#10;Ή τρομοκρατική ενέργεια, ή ανθρώπινο λάθος, ή μηχανική βλάβη.&#10;Αν είναι από μηχανική βλάβη, τότε ευθύνεται το πρόβλημα συστήματος διεύθυνσης, και η αδυναμία αλλαγής πορείας. Αν είναι πρόβλημα συστήματος διεύθυνσης, αυτό ευθύνεται ή στην ελλιπή συντήρηση, ή στην αστοχία υλικού."/>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873183" y="1196752"/>
            <a:ext cx="7371225" cy="514045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49</a:t>
            </a:fld>
            <a:endParaRPr lang="el-GR" sz="1400" dirty="0">
              <a:solidFill>
                <a:schemeClr val="tx1"/>
              </a:solidFill>
            </a:endParaRPr>
          </a:p>
        </p:txBody>
      </p:sp>
      <p:pic>
        <p:nvPicPr>
          <p:cNvPr id="7" name="Εικόνα 1" descr="Εικονίδιο μετάβασης στα περιεχόμενα.">
            <a:hlinkClick r:id="rId5" action="ppaction://hlinksldjump" tooltip="Επιστροφή στα Περιεχόμενα"/>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270823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10" action="ppaction://hlinksldjump" tooltip="Μετάβαση στη Διαφάνεια 6"/>
          </p:cNvPr>
          <p:cNvSpPr/>
          <p:nvPr/>
        </p:nvSpPr>
        <p:spPr>
          <a:xfrm>
            <a:off x="809625" y="1412776"/>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Ανάλυση </a:t>
            </a:r>
            <a:r>
              <a:rPr lang="el-GR" sz="2800" i="1" dirty="0" smtClean="0">
                <a:solidFill>
                  <a:srgbClr val="0070C0"/>
                </a:solidFill>
              </a:rPr>
              <a:t>κινδύνων</a:t>
            </a:r>
            <a:r>
              <a:rPr lang="el-GR" sz="2800" i="1" dirty="0">
                <a:solidFill>
                  <a:srgbClr val="0070C0"/>
                </a:solidFill>
              </a:rPr>
              <a:t>:</a:t>
            </a:r>
            <a:endParaRPr lang="el-GR" i="1" dirty="0">
              <a:solidFill>
                <a:srgbClr val="0070C0"/>
              </a:solidFill>
            </a:endParaRPr>
          </a:p>
        </p:txBody>
      </p:sp>
      <p:sp>
        <p:nvSpPr>
          <p:cNvPr id="14" name="Θέση περιεχομένου 2">
            <a:hlinkClick r:id="rId11" action="ppaction://hlinksldjump" tooltip="Μετάβαση στη Διαφάνεια 8"/>
          </p:cNvPr>
          <p:cNvSpPr/>
          <p:nvPr>
            <p:custDataLst>
              <p:tags r:id="rId2"/>
            </p:custDataLst>
          </p:nvPr>
        </p:nvSpPr>
        <p:spPr>
          <a:xfrm>
            <a:off x="1907704" y="2060848"/>
            <a:ext cx="5832691"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α</a:t>
            </a:r>
            <a:r>
              <a:rPr lang="el-GR" sz="2800" i="1" dirty="0" smtClean="0">
                <a:solidFill>
                  <a:srgbClr val="0070C0"/>
                </a:solidFill>
              </a:rPr>
              <a:t>)  </a:t>
            </a:r>
            <a:r>
              <a:rPr lang="el-GR" sz="2400" i="1" dirty="0" smtClean="0">
                <a:solidFill>
                  <a:srgbClr val="0070C0"/>
                </a:solidFill>
              </a:rPr>
              <a:t>Ποιοτική ανάλυση:</a:t>
            </a:r>
            <a:endParaRPr lang="el-GR" sz="1600" i="1" dirty="0">
              <a:solidFill>
                <a:srgbClr val="0070C0"/>
              </a:solidFill>
            </a:endParaRPr>
          </a:p>
        </p:txBody>
      </p:sp>
      <p:sp>
        <p:nvSpPr>
          <p:cNvPr id="7" name="Θέση περιεχομένου 3">
            <a:hlinkClick r:id="rId12" action="ppaction://hlinksldjump" tooltip="Μετάβαση στη Διαφάνεια 9"/>
          </p:cNvPr>
          <p:cNvSpPr/>
          <p:nvPr/>
        </p:nvSpPr>
        <p:spPr>
          <a:xfrm>
            <a:off x="2627784" y="2492896"/>
            <a:ext cx="5832692" cy="36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a:solidFill>
                  <a:srgbClr val="0070C0"/>
                </a:solidFill>
              </a:rPr>
              <a:t>i</a:t>
            </a:r>
            <a:r>
              <a:rPr lang="el-GR" sz="2000" i="1" dirty="0" smtClean="0">
                <a:solidFill>
                  <a:srgbClr val="0070C0"/>
                </a:solidFill>
              </a:rPr>
              <a:t>)  Ποσοτικές κλίμακες</a:t>
            </a:r>
            <a:endParaRPr lang="el-GR" sz="2000"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Ανάλυση Κινδύνου</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5</a:t>
            </a:fld>
            <a:endParaRPr lang="el-GR" altLang="el-GR" sz="1400" dirty="0">
              <a:solidFill>
                <a:srgbClr val="000000"/>
              </a:solidFill>
              <a:latin typeface="+mn-lt"/>
            </a:endParaRPr>
          </a:p>
        </p:txBody>
      </p:sp>
      <p:sp>
        <p:nvSpPr>
          <p:cNvPr id="9" name="Θέση περιεχομένου 1">
            <a:hlinkClick r:id="rId10" action="ppaction://hlinksldjump" tooltip="Μετάβαση στη Διαφάνεια 6"/>
          </p:cNvPr>
          <p:cNvSpPr/>
          <p:nvPr/>
        </p:nvSpPr>
        <p:spPr>
          <a:xfrm>
            <a:off x="1907703" y="3356992"/>
            <a:ext cx="6409209"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β</a:t>
            </a:r>
            <a:r>
              <a:rPr lang="el-GR" sz="2800" i="1" dirty="0" smtClean="0">
                <a:solidFill>
                  <a:srgbClr val="0070C0"/>
                </a:solidFill>
              </a:rPr>
              <a:t>)  </a:t>
            </a:r>
            <a:r>
              <a:rPr lang="el-GR" sz="2400" i="1" dirty="0" smtClean="0">
                <a:solidFill>
                  <a:srgbClr val="0070C0"/>
                </a:solidFill>
              </a:rPr>
              <a:t>Ποσοτική ανάλυση:</a:t>
            </a:r>
            <a:endParaRPr lang="el-GR" sz="1600" i="1" dirty="0">
              <a:solidFill>
                <a:srgbClr val="0070C0"/>
              </a:solidFill>
            </a:endParaRPr>
          </a:p>
        </p:txBody>
      </p:sp>
      <p:sp>
        <p:nvSpPr>
          <p:cNvPr id="10" name="Θέση περιεχομένου 3">
            <a:hlinkClick r:id="rId13" action="ppaction://hlinksldjump" tooltip="Μετάβαση στη Διαφάνεια 22"/>
          </p:cNvPr>
          <p:cNvSpPr/>
          <p:nvPr/>
        </p:nvSpPr>
        <p:spPr>
          <a:xfrm>
            <a:off x="2627784" y="2852936"/>
            <a:ext cx="5832692" cy="363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smtClean="0">
                <a:solidFill>
                  <a:srgbClr val="0070C0"/>
                </a:solidFill>
              </a:rPr>
              <a:t>ii</a:t>
            </a:r>
            <a:r>
              <a:rPr lang="el-GR" sz="2000" i="1" dirty="0" smtClean="0">
                <a:solidFill>
                  <a:srgbClr val="0070C0"/>
                </a:solidFill>
              </a:rPr>
              <a:t>)  </a:t>
            </a:r>
            <a:r>
              <a:rPr lang="el-GR" sz="2000" i="1" dirty="0" smtClean="0">
                <a:solidFill>
                  <a:srgbClr val="0070C0"/>
                </a:solidFill>
              </a:rPr>
              <a:t>Πίνακας κινδύνων</a:t>
            </a:r>
            <a:endParaRPr lang="el-GR" sz="2000" i="1" dirty="0">
              <a:solidFill>
                <a:srgbClr val="0070C0"/>
              </a:solidFill>
            </a:endParaRPr>
          </a:p>
        </p:txBody>
      </p:sp>
      <p:sp>
        <p:nvSpPr>
          <p:cNvPr id="11" name="Θέση περιεχομένου 2">
            <a:hlinkClick r:id="rId14" action="ppaction://hlinksldjump" tooltip="Μετάβαση στη Διαφάνεια 7"/>
          </p:cNvPr>
          <p:cNvSpPr/>
          <p:nvPr>
            <p:custDataLst>
              <p:tags r:id="rId3"/>
            </p:custDataLst>
          </p:nvPr>
        </p:nvSpPr>
        <p:spPr>
          <a:xfrm>
            <a:off x="2591780" y="3788792"/>
            <a:ext cx="590469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a:solidFill>
                  <a:srgbClr val="0070C0"/>
                </a:solidFill>
              </a:rPr>
              <a:t>i</a:t>
            </a:r>
            <a:r>
              <a:rPr lang="el-GR" sz="2000" i="1" dirty="0" smtClean="0">
                <a:solidFill>
                  <a:srgbClr val="0070C0"/>
                </a:solidFill>
              </a:rPr>
              <a:t>)  </a:t>
            </a:r>
            <a:r>
              <a:rPr lang="el-GR" sz="2000" i="1" dirty="0" smtClean="0">
                <a:solidFill>
                  <a:srgbClr val="0070C0"/>
                </a:solidFill>
              </a:rPr>
              <a:t>Αναμενόμενη τιμή</a:t>
            </a:r>
            <a:endParaRPr lang="el-GR" sz="1400" i="1" dirty="0">
              <a:solidFill>
                <a:srgbClr val="0070C0"/>
              </a:solidFill>
            </a:endParaRPr>
          </a:p>
        </p:txBody>
      </p:sp>
      <p:sp>
        <p:nvSpPr>
          <p:cNvPr id="12" name="Θέση περιεχομένου 3">
            <a:hlinkClick r:id="rId15" action="ppaction://hlinksldjump" tooltip="Μετάβαση στη Διαφάνεια 22"/>
          </p:cNvPr>
          <p:cNvSpPr/>
          <p:nvPr>
            <p:custDataLst>
              <p:tags r:id="rId4"/>
            </p:custDataLst>
          </p:nvPr>
        </p:nvSpPr>
        <p:spPr>
          <a:xfrm>
            <a:off x="2591778" y="4148832"/>
            <a:ext cx="5904699" cy="36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smtClean="0">
                <a:solidFill>
                  <a:srgbClr val="0070C0"/>
                </a:solidFill>
              </a:rPr>
              <a:t>ii</a:t>
            </a:r>
            <a:r>
              <a:rPr lang="el-GR" sz="2000" i="1" dirty="0" smtClean="0">
                <a:solidFill>
                  <a:srgbClr val="0070C0"/>
                </a:solidFill>
              </a:rPr>
              <a:t>)  </a:t>
            </a:r>
            <a:r>
              <a:rPr lang="el-GR" sz="2000" i="1" dirty="0" smtClean="0">
                <a:solidFill>
                  <a:srgbClr val="0070C0"/>
                </a:solidFill>
              </a:rPr>
              <a:t>Δέντρα σφαλμάτων</a:t>
            </a:r>
            <a:endParaRPr lang="el-GR" sz="1400" i="1" dirty="0">
              <a:solidFill>
                <a:srgbClr val="0070C0"/>
              </a:solidFill>
            </a:endParaRPr>
          </a:p>
        </p:txBody>
      </p:sp>
      <p:sp>
        <p:nvSpPr>
          <p:cNvPr id="13" name="Θέση περιεχομένου 4">
            <a:hlinkClick r:id="rId16" action="ppaction://hlinksldjump" tooltip="Μετάβαση στη Διαφάνεια 25"/>
          </p:cNvPr>
          <p:cNvSpPr/>
          <p:nvPr>
            <p:custDataLst>
              <p:tags r:id="rId5"/>
            </p:custDataLst>
          </p:nvPr>
        </p:nvSpPr>
        <p:spPr>
          <a:xfrm>
            <a:off x="2591779" y="4508128"/>
            <a:ext cx="5904699" cy="360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smtClean="0">
                <a:solidFill>
                  <a:srgbClr val="0070C0"/>
                </a:solidFill>
              </a:rPr>
              <a:t>iii</a:t>
            </a:r>
            <a:r>
              <a:rPr lang="el-GR" sz="2000" i="1" dirty="0" smtClean="0">
                <a:solidFill>
                  <a:srgbClr val="0070C0"/>
                </a:solidFill>
              </a:rPr>
              <a:t>)  </a:t>
            </a:r>
            <a:r>
              <a:rPr lang="el-GR" sz="2000" i="1" dirty="0" smtClean="0">
                <a:solidFill>
                  <a:srgbClr val="0070C0"/>
                </a:solidFill>
              </a:rPr>
              <a:t>Δέντρα γεγονότων</a:t>
            </a:r>
            <a:endParaRPr lang="el-GR" sz="1400" i="1" dirty="0">
              <a:solidFill>
                <a:srgbClr val="0070C0"/>
              </a:solidFill>
            </a:endParaRPr>
          </a:p>
        </p:txBody>
      </p:sp>
      <p:sp>
        <p:nvSpPr>
          <p:cNvPr id="15" name="Θέση περιεχομένου 5">
            <a:hlinkClick r:id="rId17" action="ppaction://hlinksldjump" tooltip="Μετάβαση στη Διαφάνεια 34"/>
          </p:cNvPr>
          <p:cNvSpPr/>
          <p:nvPr>
            <p:custDataLst>
              <p:tags r:id="rId6"/>
            </p:custDataLst>
          </p:nvPr>
        </p:nvSpPr>
        <p:spPr>
          <a:xfrm>
            <a:off x="2591780" y="4868664"/>
            <a:ext cx="5904699" cy="295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smtClean="0">
                <a:solidFill>
                  <a:srgbClr val="0070C0"/>
                </a:solidFill>
              </a:rPr>
              <a:t>iv</a:t>
            </a:r>
            <a:r>
              <a:rPr lang="el-GR" sz="2000" i="1" dirty="0" smtClean="0">
                <a:solidFill>
                  <a:srgbClr val="0070C0"/>
                </a:solidFill>
              </a:rPr>
              <a:t>)  </a:t>
            </a:r>
            <a:r>
              <a:rPr lang="el-GR" sz="2000" i="1" dirty="0" smtClean="0">
                <a:solidFill>
                  <a:srgbClr val="0070C0"/>
                </a:solidFill>
              </a:rPr>
              <a:t>Προσομοίωση </a:t>
            </a:r>
            <a:r>
              <a:rPr lang="en-US" sz="2000" i="1" dirty="0" smtClean="0">
                <a:solidFill>
                  <a:srgbClr val="0070C0"/>
                </a:solidFill>
              </a:rPr>
              <a:t>Monte Carlo</a:t>
            </a:r>
            <a:endParaRPr lang="el-GR" sz="1400" i="1" dirty="0">
              <a:solidFill>
                <a:srgbClr val="0070C0"/>
              </a:solidFill>
            </a:endParaRPr>
          </a:p>
        </p:txBody>
      </p:sp>
      <p:sp>
        <p:nvSpPr>
          <p:cNvPr id="16" name="Θέση περιεχομένου 6">
            <a:hlinkClick r:id="rId18" action="ppaction://hlinksldjump" tooltip="Μετάβαση στη Διαφάνεια 52"/>
          </p:cNvPr>
          <p:cNvSpPr/>
          <p:nvPr>
            <p:custDataLst>
              <p:tags r:id="rId7"/>
            </p:custDataLst>
          </p:nvPr>
        </p:nvSpPr>
        <p:spPr>
          <a:xfrm>
            <a:off x="2591780" y="5164012"/>
            <a:ext cx="5904699" cy="35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a:solidFill>
                  <a:srgbClr val="0070C0"/>
                </a:solidFill>
              </a:rPr>
              <a:t>v</a:t>
            </a:r>
            <a:r>
              <a:rPr lang="el-GR" sz="2000" i="1" dirty="0" smtClean="0">
                <a:solidFill>
                  <a:srgbClr val="0070C0"/>
                </a:solidFill>
              </a:rPr>
              <a:t>)  </a:t>
            </a:r>
            <a:r>
              <a:rPr lang="el-GR" sz="2000" i="1" dirty="0" smtClean="0">
                <a:solidFill>
                  <a:srgbClr val="0070C0"/>
                </a:solidFill>
              </a:rPr>
              <a:t>Ανάλυση ευαισθησίας</a:t>
            </a:r>
            <a:endParaRPr lang="el-GR" sz="1400" i="1" dirty="0">
              <a:solidFill>
                <a:srgbClr val="0070C0"/>
              </a:solidFill>
            </a:endParaRPr>
          </a:p>
        </p:txBody>
      </p:sp>
      <p:sp>
        <p:nvSpPr>
          <p:cNvPr id="17" name="Θέση περιεχομένου 7">
            <a:hlinkClick r:id="rId19" action="ppaction://hlinksldjump" tooltip="Μετάβαση στη Διαφάνεια 56"/>
          </p:cNvPr>
          <p:cNvSpPr/>
          <p:nvPr>
            <p:custDataLst>
              <p:tags r:id="rId8"/>
            </p:custDataLst>
          </p:nvPr>
        </p:nvSpPr>
        <p:spPr>
          <a:xfrm>
            <a:off x="2627784" y="5517232"/>
            <a:ext cx="5904699" cy="361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i="1" dirty="0" smtClean="0">
                <a:solidFill>
                  <a:srgbClr val="0070C0"/>
                </a:solidFill>
              </a:rPr>
              <a:t>vi</a:t>
            </a:r>
            <a:r>
              <a:rPr lang="el-GR" sz="2000" i="1" dirty="0" smtClean="0">
                <a:solidFill>
                  <a:srgbClr val="0070C0"/>
                </a:solidFill>
              </a:rPr>
              <a:t>) </a:t>
            </a:r>
            <a:r>
              <a:rPr lang="el-GR" sz="2000" i="1" dirty="0" smtClean="0">
                <a:solidFill>
                  <a:srgbClr val="0070C0"/>
                </a:solidFill>
              </a:rPr>
              <a:t>Τεχνική </a:t>
            </a:r>
            <a:r>
              <a:rPr lang="en-US" sz="2000" i="1" dirty="0" smtClean="0">
                <a:solidFill>
                  <a:srgbClr val="0070C0"/>
                </a:solidFill>
              </a:rPr>
              <a:t>PERT</a:t>
            </a:r>
            <a:endParaRPr lang="el-GR" sz="1400" i="1" dirty="0">
              <a:solidFill>
                <a:srgbClr val="0070C0"/>
              </a:solidFill>
            </a:endParaRPr>
          </a:p>
        </p:txBody>
      </p:sp>
    </p:spTree>
    <p:custDataLst>
      <p:tags r:id="rId1"/>
    </p:custDataLst>
    <p:extLst>
      <p:ext uri="{BB962C8B-B14F-4D97-AF65-F5344CB8AC3E}">
        <p14:creationId xmlns:p14="http://schemas.microsoft.com/office/powerpoint/2010/main" val="2623679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Δέντρα γεγονότων (1 από 2)</a:t>
            </a:r>
            <a:endParaRPr lang="el-GR" b="1" dirty="0"/>
          </a:p>
        </p:txBody>
      </p:sp>
      <p:sp>
        <p:nvSpPr>
          <p:cNvPr id="3" name="Θέση περιεχομένου 1"/>
          <p:cNvSpPr>
            <a:spLocks noGrp="1"/>
          </p:cNvSpPr>
          <p:nvPr>
            <p:ph idx="1"/>
          </p:nvPr>
        </p:nvSpPr>
        <p:spPr>
          <a:xfrm>
            <a:off x="457200" y="1484784"/>
            <a:ext cx="8229600" cy="4752528"/>
          </a:xfrm>
        </p:spPr>
        <p:txBody>
          <a:bodyPr>
            <a:no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Στόχος είναι η αναπαράσταση της αλληλουχίας των γεγονότων που συμβαίνουν μετά από την εμφάνιση ενός αρχικού γεγονότος και οδηγούν σε επιθυμητά ή μη </a:t>
            </a:r>
            <a:r>
              <a:rPr lang="el-GR" altLang="el-GR" sz="2200" kern="0" dirty="0" smtClean="0">
                <a:solidFill>
                  <a:srgbClr val="000000"/>
                </a:solidFill>
              </a:rPr>
              <a:t>αποτελέσματα.</a:t>
            </a:r>
            <a:endParaRPr lang="el-GR" altLang="el-GR" sz="22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solidFill>
                  <a:srgbClr val="000000"/>
                </a:solidFill>
              </a:rPr>
              <a:t>Τα βήματα ανάπτυξης ενός δένδρου γεγονότων είναι</a:t>
            </a:r>
            <a:r>
              <a:rPr lang="en-US" altLang="el-GR" sz="2200" kern="0" dirty="0">
                <a:solidFill>
                  <a:srgbClr val="000000"/>
                </a:solidFill>
              </a:rPr>
              <a:t>:</a:t>
            </a:r>
          </a:p>
          <a:p>
            <a:pPr marL="800100" lvl="2" indent="0" eaLnBrk="0" fontAlgn="base" hangingPunct="0">
              <a:spcBef>
                <a:spcPts val="0"/>
              </a:spcBef>
              <a:spcAft>
                <a:spcPct val="0"/>
              </a:spcAft>
              <a:buClr>
                <a:srgbClr val="00CCCC"/>
              </a:buClr>
              <a:buNone/>
            </a:pPr>
            <a:r>
              <a:rPr lang="el-GR" altLang="el-GR" sz="2000" b="1" kern="0" dirty="0" smtClean="0">
                <a:solidFill>
                  <a:srgbClr val="00CC99"/>
                </a:solidFill>
              </a:rPr>
              <a:t>1.   </a:t>
            </a:r>
            <a:r>
              <a:rPr lang="el-GR" altLang="el-GR" sz="2000" kern="0" dirty="0" smtClean="0">
                <a:solidFill>
                  <a:srgbClr val="000000"/>
                </a:solidFill>
              </a:rPr>
              <a:t>Καθορισμός </a:t>
            </a:r>
            <a:r>
              <a:rPr lang="el-GR" altLang="el-GR" sz="2000" kern="0" dirty="0">
                <a:solidFill>
                  <a:srgbClr val="000000"/>
                </a:solidFill>
              </a:rPr>
              <a:t>του «αρχικού» γεγονότος ή αλλιώς της αρχικής </a:t>
            </a:r>
            <a:endParaRPr lang="el-GR" altLang="el-GR" sz="2000" kern="0" dirty="0" smtClean="0">
              <a:solidFill>
                <a:srgbClr val="000000"/>
              </a:solidFill>
            </a:endParaRPr>
          </a:p>
          <a:p>
            <a:pPr marL="1257300" lvl="3" indent="0" eaLnBrk="0" fontAlgn="base" hangingPunct="0">
              <a:spcBef>
                <a:spcPts val="0"/>
              </a:spcBef>
              <a:spcAft>
                <a:spcPts val="300"/>
              </a:spcAft>
              <a:buClr>
                <a:srgbClr val="00CCCC"/>
              </a:buClr>
              <a:buNone/>
            </a:pPr>
            <a:r>
              <a:rPr lang="el-GR" altLang="el-GR" kern="0" dirty="0" smtClean="0">
                <a:solidFill>
                  <a:srgbClr val="000000"/>
                </a:solidFill>
              </a:rPr>
              <a:t>αιτίας.</a:t>
            </a:r>
            <a:endParaRPr lang="el-GR" altLang="el-GR" kern="0" dirty="0">
              <a:solidFill>
                <a:srgbClr val="000000"/>
              </a:solidFill>
            </a:endParaRPr>
          </a:p>
          <a:p>
            <a:pPr marL="800100" lvl="2" indent="0" eaLnBrk="0" fontAlgn="base" hangingPunct="0">
              <a:spcBef>
                <a:spcPts val="0"/>
              </a:spcBef>
              <a:spcAft>
                <a:spcPct val="0"/>
              </a:spcAft>
              <a:buClr>
                <a:srgbClr val="00CCCC"/>
              </a:buClr>
              <a:buNone/>
            </a:pPr>
            <a:r>
              <a:rPr lang="el-GR" altLang="el-GR" sz="2000" b="1" kern="0" dirty="0" smtClean="0">
                <a:solidFill>
                  <a:srgbClr val="00CC99"/>
                </a:solidFill>
              </a:rPr>
              <a:t>2.   </a:t>
            </a:r>
            <a:r>
              <a:rPr lang="el-GR" altLang="el-GR" sz="2000" kern="0" dirty="0" smtClean="0">
                <a:solidFill>
                  <a:srgbClr val="000000"/>
                </a:solidFill>
              </a:rPr>
              <a:t>Αναζήτηση </a:t>
            </a:r>
            <a:r>
              <a:rPr lang="el-GR" altLang="el-GR" sz="2000" kern="0" dirty="0">
                <a:solidFill>
                  <a:srgbClr val="000000"/>
                </a:solidFill>
              </a:rPr>
              <a:t>διαδοχικών γεγονότων που ενδεχομένως να </a:t>
            </a:r>
            <a:endParaRPr lang="el-GR" altLang="el-GR" sz="2000" kern="0" dirty="0" smtClean="0">
              <a:solidFill>
                <a:srgbClr val="000000"/>
              </a:solidFill>
            </a:endParaRPr>
          </a:p>
          <a:p>
            <a:pPr marL="1257300" lvl="3" indent="0" eaLnBrk="0" fontAlgn="base" hangingPunct="0">
              <a:spcBef>
                <a:spcPts val="0"/>
              </a:spcBef>
              <a:spcAft>
                <a:spcPts val="300"/>
              </a:spcAft>
              <a:buClr>
                <a:srgbClr val="00CCCC"/>
              </a:buClr>
              <a:buNone/>
            </a:pPr>
            <a:r>
              <a:rPr lang="el-GR" altLang="el-GR" kern="0" dirty="0" smtClean="0">
                <a:solidFill>
                  <a:srgbClr val="000000"/>
                </a:solidFill>
              </a:rPr>
              <a:t>προκύψουν </a:t>
            </a:r>
            <a:r>
              <a:rPr lang="el-GR" altLang="el-GR" kern="0" dirty="0">
                <a:solidFill>
                  <a:srgbClr val="000000"/>
                </a:solidFill>
              </a:rPr>
              <a:t>ως αλυσιδωτά αποτελέσματα του αρχικού </a:t>
            </a:r>
            <a:r>
              <a:rPr lang="el-GR" altLang="el-GR" kern="0" dirty="0" smtClean="0">
                <a:solidFill>
                  <a:srgbClr val="000000"/>
                </a:solidFill>
              </a:rPr>
              <a:t>γεγονότος.</a:t>
            </a:r>
            <a:endParaRPr lang="el-GR" altLang="el-GR" kern="0" dirty="0">
              <a:solidFill>
                <a:srgbClr val="000000"/>
              </a:solidFill>
            </a:endParaRPr>
          </a:p>
          <a:p>
            <a:pPr marL="800100" lvl="2" indent="0" eaLnBrk="0" fontAlgn="base" hangingPunct="0">
              <a:spcBef>
                <a:spcPts val="0"/>
              </a:spcBef>
              <a:spcAft>
                <a:spcPct val="0"/>
              </a:spcAft>
              <a:buClr>
                <a:srgbClr val="00CCCC"/>
              </a:buClr>
              <a:buNone/>
            </a:pPr>
            <a:r>
              <a:rPr lang="el-GR" altLang="el-GR" sz="2000" b="1" kern="0" dirty="0" smtClean="0">
                <a:solidFill>
                  <a:srgbClr val="00CC99"/>
                </a:solidFill>
              </a:rPr>
              <a:t>3.   </a:t>
            </a:r>
            <a:r>
              <a:rPr lang="el-GR" altLang="el-GR" sz="2000" kern="0" dirty="0" smtClean="0">
                <a:solidFill>
                  <a:srgbClr val="000000"/>
                </a:solidFill>
              </a:rPr>
              <a:t>Κατασκευή </a:t>
            </a:r>
            <a:r>
              <a:rPr lang="el-GR" altLang="el-GR" sz="2000" kern="0" dirty="0">
                <a:solidFill>
                  <a:srgbClr val="000000"/>
                </a:solidFill>
              </a:rPr>
              <a:t>της δομής του συστήματος – αλληλουχίας </a:t>
            </a:r>
            <a:endParaRPr lang="el-GR" altLang="el-GR" sz="2000" kern="0" dirty="0" smtClean="0">
              <a:solidFill>
                <a:srgbClr val="000000"/>
              </a:solidFill>
            </a:endParaRPr>
          </a:p>
          <a:p>
            <a:pPr marL="1257300" lvl="3" indent="0" eaLnBrk="0" fontAlgn="base" hangingPunct="0">
              <a:spcBef>
                <a:spcPts val="0"/>
              </a:spcBef>
              <a:spcAft>
                <a:spcPts val="300"/>
              </a:spcAft>
              <a:buClr>
                <a:srgbClr val="00CCCC"/>
              </a:buClr>
              <a:buNone/>
            </a:pPr>
            <a:r>
              <a:rPr lang="el-GR" altLang="el-GR" kern="0" dirty="0" smtClean="0">
                <a:solidFill>
                  <a:srgbClr val="000000"/>
                </a:solidFill>
              </a:rPr>
              <a:t>γεγονότων </a:t>
            </a:r>
            <a:r>
              <a:rPr lang="el-GR" altLang="el-GR" kern="0" dirty="0">
                <a:solidFill>
                  <a:srgbClr val="000000"/>
                </a:solidFill>
              </a:rPr>
              <a:t>– σε μορφή </a:t>
            </a:r>
            <a:r>
              <a:rPr lang="el-GR" altLang="el-GR" kern="0" dirty="0" smtClean="0">
                <a:solidFill>
                  <a:srgbClr val="000000"/>
                </a:solidFill>
              </a:rPr>
              <a:t>δένδρου.</a:t>
            </a:r>
            <a:endParaRPr lang="el-GR" altLang="el-GR" kern="0" dirty="0">
              <a:solidFill>
                <a:srgbClr val="000000"/>
              </a:solidFill>
            </a:endParaRPr>
          </a:p>
          <a:p>
            <a:pPr marL="800100" lvl="2" indent="0" eaLnBrk="0" fontAlgn="base" hangingPunct="0">
              <a:spcBef>
                <a:spcPts val="0"/>
              </a:spcBef>
              <a:spcAft>
                <a:spcPct val="0"/>
              </a:spcAft>
              <a:buClr>
                <a:srgbClr val="00CCCC"/>
              </a:buClr>
              <a:buNone/>
            </a:pPr>
            <a:r>
              <a:rPr lang="el-GR" altLang="el-GR" sz="2000" b="1" kern="0" dirty="0" smtClean="0">
                <a:solidFill>
                  <a:srgbClr val="00CC99"/>
                </a:solidFill>
              </a:rPr>
              <a:t>4.   </a:t>
            </a:r>
            <a:r>
              <a:rPr lang="el-GR" altLang="el-GR" sz="2000" kern="0" dirty="0" smtClean="0">
                <a:solidFill>
                  <a:srgbClr val="000000"/>
                </a:solidFill>
              </a:rPr>
              <a:t>Ανάπτυξη </a:t>
            </a:r>
            <a:r>
              <a:rPr lang="el-GR" altLang="el-GR" sz="2000" kern="0" dirty="0">
                <a:solidFill>
                  <a:srgbClr val="000000"/>
                </a:solidFill>
              </a:rPr>
              <a:t>των διακλαδώσεων σε δυαδική μορφή </a:t>
            </a:r>
            <a:endParaRPr lang="el-GR" altLang="el-GR" sz="2000" kern="0" dirty="0" smtClean="0">
              <a:solidFill>
                <a:srgbClr val="000000"/>
              </a:solidFill>
            </a:endParaRPr>
          </a:p>
          <a:p>
            <a:pPr marL="1257300" lvl="3" indent="0" eaLnBrk="0" fontAlgn="base" hangingPunct="0">
              <a:spcBef>
                <a:spcPts val="0"/>
              </a:spcBef>
              <a:spcAft>
                <a:spcPct val="0"/>
              </a:spcAft>
              <a:buClr>
                <a:srgbClr val="00CCCC"/>
              </a:buClr>
              <a:buNone/>
            </a:pPr>
            <a:r>
              <a:rPr lang="el-GR" altLang="el-GR" kern="0" dirty="0" smtClean="0">
                <a:solidFill>
                  <a:srgbClr val="000000"/>
                </a:solidFill>
              </a:rPr>
              <a:t>(</a:t>
            </a:r>
            <a:r>
              <a:rPr lang="el-GR" altLang="el-GR" kern="0" dirty="0">
                <a:solidFill>
                  <a:srgbClr val="000000"/>
                </a:solidFill>
              </a:rPr>
              <a:t>προκύπτει, δεν </a:t>
            </a:r>
            <a:r>
              <a:rPr lang="el-GR" altLang="el-GR" kern="0" dirty="0" smtClean="0">
                <a:solidFill>
                  <a:srgbClr val="000000"/>
                </a:solidFill>
              </a:rPr>
              <a:t>προκύπτει)</a:t>
            </a:r>
            <a:r>
              <a:rPr lang="el-GR" altLang="el-GR" dirty="0" smtClean="0"/>
              <a:t>.</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50</a:t>
            </a:fld>
            <a:endParaRPr lang="el-GR" dirty="0">
              <a:solidFill>
                <a:schemeClr val="tx1"/>
              </a:solidFill>
            </a:endParaRPr>
          </a:p>
        </p:txBody>
      </p:sp>
    </p:spTree>
    <p:extLst>
      <p:ext uri="{BB962C8B-B14F-4D97-AF65-F5344CB8AC3E}">
        <p14:creationId xmlns:p14="http://schemas.microsoft.com/office/powerpoint/2010/main" val="3375706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Δέντρα γεγονότων </a:t>
            </a:r>
            <a:r>
              <a:rPr lang="el-GR" b="1" dirty="0" smtClean="0"/>
              <a:t>(2 </a:t>
            </a:r>
            <a:r>
              <a:rPr lang="el-GR" b="1" dirty="0"/>
              <a:t>από 2)</a:t>
            </a:r>
            <a:endParaRPr lang="el-GR" dirty="0"/>
          </a:p>
        </p:txBody>
      </p:sp>
      <p:pic>
        <p:nvPicPr>
          <p:cNvPr id="8" name="Θέση περιεχομένου 1" descr="Εικόνα διαγράμματος με ένα παράδειγμα. Βλάβη αυτοκινήτου.&#10;Έίτε σταματά να κινείται εκτός οδοστρώματος, είτε σταματά να κινείται εντός οδοστρώματος. Στην περίπτωση που σταματά εκτός οδοστρώματος, τότε, είτε το αυτοκίνητο αναφλέγεται, είτε δεν αναφλέγεται. Στην περίπτωση που το αυτοκίνητο αναφλέγεται, τότε, είτε εκρήγνυται, είτε όχι.  Στην περίπτωση που εκρήγνυται, δημιουργεί μεγάλη πυρκαγιά. Στην περίπτωση που το αυτοκίνητο δεν εκρήγνυται, είτε οι άνθρωποι διαφεύγουν, είτε όχι. Στην περίπτωση που οι άνθρωποι διαγεύγουν, υπάρχουν μόνο υλικές ζημιές. Στην περίπτωση που δεν διαφεύγουν, υπάρχουν και υλικές ζημιές, και απώλει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772816"/>
            <a:ext cx="8662794" cy="424847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51</a:t>
            </a:fld>
            <a:endParaRPr lang="el-GR" dirty="0">
              <a:solidFill>
                <a:schemeClr val="tx1"/>
              </a:solidFill>
            </a:endParaRPr>
          </a:p>
        </p:txBody>
      </p:sp>
    </p:spTree>
    <p:extLst>
      <p:ext uri="{BB962C8B-B14F-4D97-AF65-F5344CB8AC3E}">
        <p14:creationId xmlns:p14="http://schemas.microsoft.com/office/powerpoint/2010/main" val="1042517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Δέντρα αποφάσεων (1 από </a:t>
            </a:r>
            <a:r>
              <a:rPr lang="en-US" b="1" dirty="0" smtClean="0"/>
              <a:t>5</a:t>
            </a:r>
            <a:r>
              <a:rPr lang="el-GR" b="1" dirty="0" smtClean="0"/>
              <a:t>)</a:t>
            </a:r>
            <a:endParaRPr lang="el-GR" b="1" dirty="0"/>
          </a:p>
        </p:txBody>
      </p:sp>
      <p:pic>
        <p:nvPicPr>
          <p:cNvPr id="11" name="Θέση περιεχομένου 1" descr="Εικόνα με τα σύμβολα και την σημασία τους. &#10;Η απεικόνιση ενός γεγονότος, συμβολίζεται με ένα ορθογώνιο με την λέξη γεγονός στο εσωτερικό του.&#10;Ο κόμβος τύχης, συμβολίζεται με έναν κύκλο.&#10;Ο κόμβος απόφασης, συμβολίζεται με ένα τετράγωνο."/>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80" y="2132856"/>
            <a:ext cx="7711440" cy="341376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52</a:t>
            </a:fld>
            <a:endParaRPr lang="el-GR" dirty="0">
              <a:solidFill>
                <a:schemeClr val="tx1"/>
              </a:solidFill>
            </a:endParaRPr>
          </a:p>
        </p:txBody>
      </p:sp>
    </p:spTree>
    <p:extLst>
      <p:ext uri="{BB962C8B-B14F-4D97-AF65-F5344CB8AC3E}">
        <p14:creationId xmlns:p14="http://schemas.microsoft.com/office/powerpoint/2010/main" val="2158672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Δέντρα </a:t>
            </a:r>
            <a:r>
              <a:rPr lang="el-GR" b="1" dirty="0" smtClean="0"/>
              <a:t>αποφάσεων (2 από </a:t>
            </a:r>
            <a:r>
              <a:rPr lang="en-US" b="1" dirty="0" smtClean="0"/>
              <a:t>5</a:t>
            </a:r>
            <a:r>
              <a:rPr lang="el-GR" b="1" dirty="0" smtClean="0"/>
              <a:t>)</a:t>
            </a:r>
            <a:endParaRPr lang="el-GR" dirty="0"/>
          </a:p>
        </p:txBody>
      </p:sp>
      <p:sp>
        <p:nvSpPr>
          <p:cNvPr id="3" name="Θέση περιεχομένου 1"/>
          <p:cNvSpPr>
            <a:spLocks noGrp="1"/>
          </p:cNvSpPr>
          <p:nvPr>
            <p:ph idx="1"/>
          </p:nvPr>
        </p:nvSpPr>
        <p:spPr>
          <a:xfrm>
            <a:off x="467544" y="1556792"/>
            <a:ext cx="8280920" cy="4680520"/>
          </a:xfrm>
        </p:spPr>
        <p:txBody>
          <a:bodyPr>
            <a:normAutofit fontScale="92500" lnSpcReduction="20000"/>
          </a:bodyPr>
          <a:lstStyle/>
          <a:p>
            <a:pPr eaLnBrk="0" fontAlgn="base" hangingPunct="0">
              <a:lnSpc>
                <a:spcPct val="110000"/>
              </a:lnSpc>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Η ομάδα προγραμματισμού δρομολογίων ενός οργανισμού υπεραστικών </a:t>
            </a:r>
            <a:r>
              <a:rPr lang="el-GR" altLang="el-GR" sz="2200" dirty="0" smtClean="0">
                <a:solidFill>
                  <a:srgbClr val="000000"/>
                </a:solidFill>
              </a:rPr>
              <a:t>συγκοινωνιών, </a:t>
            </a:r>
            <a:r>
              <a:rPr lang="el-GR" altLang="el-GR" sz="2200" dirty="0">
                <a:solidFill>
                  <a:srgbClr val="000000"/>
                </a:solidFill>
              </a:rPr>
              <a:t>έχει τη δυνατότητα να επιλέξει τη δρομολόγηση </a:t>
            </a:r>
            <a:r>
              <a:rPr lang="el-GR" altLang="el-GR" sz="2200" b="1" dirty="0">
                <a:solidFill>
                  <a:srgbClr val="000000"/>
                </a:solidFill>
              </a:rPr>
              <a:t>απλών λεωφορείων (60 θέσεων</a:t>
            </a:r>
            <a:r>
              <a:rPr lang="el-GR" altLang="el-GR" sz="2200" b="1" dirty="0" smtClean="0">
                <a:solidFill>
                  <a:srgbClr val="000000"/>
                </a:solidFill>
              </a:rPr>
              <a:t>)</a:t>
            </a:r>
            <a:r>
              <a:rPr lang="el-GR" altLang="el-GR" sz="2200" dirty="0" smtClean="0">
                <a:solidFill>
                  <a:srgbClr val="000000"/>
                </a:solidFill>
              </a:rPr>
              <a:t>, </a:t>
            </a:r>
            <a:r>
              <a:rPr lang="el-GR" altLang="el-GR" sz="2200" dirty="0">
                <a:solidFill>
                  <a:srgbClr val="000000"/>
                </a:solidFill>
              </a:rPr>
              <a:t>και διώροφων λεωφορείων </a:t>
            </a:r>
            <a:r>
              <a:rPr lang="el-GR" altLang="el-GR" sz="2200" b="1" dirty="0">
                <a:solidFill>
                  <a:srgbClr val="000000"/>
                </a:solidFill>
              </a:rPr>
              <a:t>(80 θέσεων)</a:t>
            </a:r>
            <a:r>
              <a:rPr lang="el-GR" altLang="el-GR" sz="2200" dirty="0">
                <a:solidFill>
                  <a:srgbClr val="000000"/>
                </a:solidFill>
              </a:rPr>
              <a:t> σε μια έκτακτη γραμμή.</a:t>
            </a:r>
          </a:p>
          <a:p>
            <a:pPr eaLnBrk="0" fontAlgn="base" hangingPunct="0">
              <a:lnSpc>
                <a:spcPct val="110000"/>
              </a:lnSpc>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Ο αριθμός επιβατών που αναμένεται στη γραμμή είναι </a:t>
            </a:r>
            <a:r>
              <a:rPr lang="el-GR" altLang="el-GR" sz="2200" b="1" dirty="0">
                <a:solidFill>
                  <a:srgbClr val="000000"/>
                </a:solidFill>
              </a:rPr>
              <a:t>50</a:t>
            </a:r>
            <a:r>
              <a:rPr lang="el-GR" altLang="el-GR" sz="2200" dirty="0">
                <a:solidFill>
                  <a:srgbClr val="000000"/>
                </a:solidFill>
              </a:rPr>
              <a:t> άτομα, αλλά υπάρχει περίπτωση να μη λειτουργούν τα λεωφορεία που εξυπηρετούν τους εργαζόμενους παρακείμενου εργοστασίου, και τότε οι επιβάτες αυξάνονται στους </a:t>
            </a:r>
            <a:r>
              <a:rPr lang="el-GR" altLang="el-GR" sz="2200" b="1" dirty="0">
                <a:solidFill>
                  <a:srgbClr val="000000"/>
                </a:solidFill>
              </a:rPr>
              <a:t>80</a:t>
            </a:r>
            <a:r>
              <a:rPr lang="el-GR" altLang="el-GR" sz="2200" dirty="0">
                <a:solidFill>
                  <a:srgbClr val="000000"/>
                </a:solidFill>
              </a:rPr>
              <a:t>.</a:t>
            </a:r>
            <a:r>
              <a:rPr lang="el-GR" altLang="el-GR" sz="2200" b="1" dirty="0">
                <a:solidFill>
                  <a:srgbClr val="000000"/>
                </a:solidFill>
              </a:rPr>
              <a:t> </a:t>
            </a:r>
            <a:r>
              <a:rPr lang="el-GR" altLang="el-GR" sz="2200" dirty="0">
                <a:solidFill>
                  <a:srgbClr val="000000"/>
                </a:solidFill>
              </a:rPr>
              <a:t>Οι επιπλέον επιβάτες θα εμφανιστούν με πιθανότητα </a:t>
            </a:r>
            <a:r>
              <a:rPr lang="el-GR" altLang="el-GR" sz="2200" b="1" dirty="0">
                <a:solidFill>
                  <a:srgbClr val="000000"/>
                </a:solidFill>
              </a:rPr>
              <a:t>20%</a:t>
            </a:r>
            <a:r>
              <a:rPr lang="el-GR" altLang="el-GR" sz="2200" dirty="0">
                <a:solidFill>
                  <a:srgbClr val="000000"/>
                </a:solidFill>
              </a:rPr>
              <a:t>. </a:t>
            </a:r>
          </a:p>
          <a:p>
            <a:pPr eaLnBrk="0" fontAlgn="base" hangingPunct="0">
              <a:lnSpc>
                <a:spcPct val="110000"/>
              </a:lnSpc>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Η πιθανότητα να περιμένουν οι επιβάτες το επόμενο λεωφορείο, σε </a:t>
            </a:r>
            <a:r>
              <a:rPr lang="el-GR" altLang="el-GR" sz="2200" dirty="0"/>
              <a:t>περίπτωση </a:t>
            </a:r>
            <a:r>
              <a:rPr lang="el-GR" altLang="el-GR" sz="2200" dirty="0" smtClean="0"/>
              <a:t>που το πρώτο δεν επαρκεί, εκτιμάται στο </a:t>
            </a:r>
            <a:r>
              <a:rPr lang="el-GR" altLang="el-GR" sz="2200" b="1" dirty="0" smtClean="0"/>
              <a:t>30%</a:t>
            </a:r>
            <a:r>
              <a:rPr lang="el-GR" altLang="el-GR" sz="2200" dirty="0" smtClean="0"/>
              <a:t>.</a:t>
            </a:r>
          </a:p>
          <a:p>
            <a:pPr>
              <a:lnSpc>
                <a:spcPct val="120000"/>
              </a:lnSpc>
              <a:spcBef>
                <a:spcPts val="0"/>
              </a:spcBef>
              <a:spcAft>
                <a:spcPts val="200"/>
              </a:spcAft>
              <a:buClr>
                <a:srgbClr val="C00000"/>
              </a:buClr>
              <a:buSzPct val="100000"/>
              <a:buFont typeface="Arial" panose="020B0604020202020204" pitchFamily="34" charset="0"/>
              <a:buChar char="●"/>
            </a:pPr>
            <a:r>
              <a:rPr lang="el-GR" altLang="el-GR" sz="2200" dirty="0"/>
              <a:t>Το κόστος κάθε εισιτηρίου είναι </a:t>
            </a:r>
            <a:r>
              <a:rPr lang="el-GR" altLang="el-GR" sz="2200" b="1" dirty="0"/>
              <a:t>3</a:t>
            </a:r>
            <a:r>
              <a:rPr lang="el-GR" altLang="el-GR" sz="2200" b="1" dirty="0">
                <a:cs typeface="Arial" charset="0"/>
              </a:rPr>
              <a:t>€</a:t>
            </a:r>
            <a:r>
              <a:rPr lang="el-GR" altLang="el-GR" sz="2200" dirty="0">
                <a:cs typeface="Arial" charset="0"/>
              </a:rPr>
              <a:t>, το κόστος διαδρομής του απλού λεωφορείου είναι </a:t>
            </a:r>
            <a:r>
              <a:rPr lang="el-GR" altLang="el-GR" sz="2200" b="1" dirty="0">
                <a:cs typeface="Arial" charset="0"/>
              </a:rPr>
              <a:t>110</a:t>
            </a:r>
            <a:r>
              <a:rPr lang="el-GR" altLang="el-GR" sz="2200" b="1" dirty="0" smtClean="0"/>
              <a:t>€</a:t>
            </a:r>
            <a:r>
              <a:rPr lang="el-GR" altLang="el-GR" sz="2200" dirty="0" smtClean="0"/>
              <a:t>, </a:t>
            </a:r>
            <a:r>
              <a:rPr lang="el-GR" altLang="el-GR" sz="2200" dirty="0"/>
              <a:t>και του διώροφου </a:t>
            </a:r>
            <a:r>
              <a:rPr lang="el-GR" altLang="el-GR" sz="2200" b="1" dirty="0"/>
              <a:t>160€</a:t>
            </a:r>
            <a:r>
              <a:rPr lang="el-GR" altLang="el-GR" sz="2200" dirty="0"/>
              <a:t>.</a:t>
            </a:r>
          </a:p>
          <a:p>
            <a:pPr>
              <a:lnSpc>
                <a:spcPct val="110000"/>
              </a:lnSpc>
              <a:spcBef>
                <a:spcPts val="0"/>
              </a:spcBef>
              <a:buClr>
                <a:srgbClr val="C00000"/>
              </a:buClr>
              <a:buSzPct val="100000"/>
              <a:buFont typeface="Arial" panose="020B0604020202020204" pitchFamily="34" charset="0"/>
              <a:buChar char="●"/>
            </a:pPr>
            <a:r>
              <a:rPr lang="el-GR" altLang="el-GR" sz="2200" dirty="0"/>
              <a:t>Υποθέτοντας ότι μπορούμε να αγνοήσουμε το κόστος της φήμης του οργανισμού, σε περίπτωση που κάποιος επιβάτης δεν εξυπηρετηθεί, βρείτε την πιο συμφέρουσα λύση για τον </a:t>
            </a:r>
            <a:r>
              <a:rPr lang="el-GR" altLang="el-GR" sz="2200" dirty="0" smtClean="0"/>
              <a:t>οργανισμό.</a:t>
            </a:r>
            <a:endParaRPr lang="el-GR" altLang="el-GR" sz="2200" dirty="0"/>
          </a:p>
          <a:p>
            <a:pPr marL="0" lvl="0" indent="0" eaLnBrk="0" fontAlgn="base" hangingPunct="0">
              <a:spcBef>
                <a:spcPts val="0"/>
              </a:spcBef>
              <a:spcAft>
                <a:spcPct val="0"/>
              </a:spcAft>
              <a:buClr>
                <a:srgbClr val="FF4146"/>
              </a:buClr>
              <a:buSzPct val="75000"/>
              <a:buNone/>
            </a:pPr>
            <a:endParaRPr lang="el-GR" altLang="el-GR"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53</a:t>
            </a:fld>
            <a:endParaRPr lang="el-GR" sz="1400" dirty="0">
              <a:solidFill>
                <a:schemeClr val="tx1"/>
              </a:solidFill>
            </a:endParaRPr>
          </a:p>
        </p:txBody>
      </p:sp>
    </p:spTree>
    <p:extLst>
      <p:ext uri="{BB962C8B-B14F-4D97-AF65-F5344CB8AC3E}">
        <p14:creationId xmlns:p14="http://schemas.microsoft.com/office/powerpoint/2010/main" val="3750998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Δέντρα αποφάσεων </a:t>
            </a:r>
            <a:r>
              <a:rPr lang="el-GR" b="1" dirty="0" smtClean="0"/>
              <a:t>(3 </a:t>
            </a:r>
            <a:r>
              <a:rPr lang="el-GR" b="1" dirty="0"/>
              <a:t>από </a:t>
            </a:r>
            <a:r>
              <a:rPr lang="en-US" b="1" dirty="0" smtClean="0"/>
              <a:t>5</a:t>
            </a:r>
            <a:r>
              <a:rPr lang="el-GR" b="1" dirty="0" smtClean="0"/>
              <a:t>)</a:t>
            </a:r>
            <a:endParaRPr lang="el-GR" dirty="0"/>
          </a:p>
        </p:txBody>
      </p:sp>
      <p:pic>
        <p:nvPicPr>
          <p:cNvPr id="8" name="Θέση περιεχομένου 1" descr="Εικόνα διαγράμματος με την λύση του προβλήματος υπό μορφή δέντρου απόφασης. &#10;Αν αποσταλλεί απλό λεωφορείο,  το κόστος είναι 110 ευρώ. Αν το χρησιμοποιήσουν 50 άτομα, τότε το κέρδος είναι 3 * 50 = 150 ευρώ, άρα 150 μείον 110 = 40 ευρώ κέρδος. Αν θελήσουν να το χρησιμοποιήσουν 80 άτομα, τότε ο μέγιστος αριθμός επιβατών είναι 60, επομένως το κέρδος είναι 3 * 60 = 180 ευρώ, άρα 180 μείον 110 = 70 ευρώ. &#10;Στην περίπτωση που αποσταλλεί διώροφο λειωφορείο, το  κόστος είναι 160 ευρω. Αν το χρησιμοποιήσουν 50 άτομα, τότε είναι 3 * 50 = 150 ευρώ, άρα 150 μείον 160 = μείον 10 ευρώ, δηλαδή έχουμε ζημία. Αν θελήσουν να το χρησιμοποιήσουν 80 άτομα, τότε το κέρδος είναι 3 * 80 = 240 ευρώ, άρα 240 μείον 160 = 80 ευρώ. &#10;Επομένως, αν αποσταλλεί απλό λεωφορείο, θα περιμένουν 30 άτομα, δηλαδή 3 * 30 = 90 ευρώ. Αν σταλεί διώροφο, δεν θα περιμένει κανείς, και αν δεν σταλεί καθόλου λεωφορείο, δεν υπάρχει καθόλου κόστος και καθόλου κέρδ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52847"/>
            <a:ext cx="8229600" cy="442066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54</a:t>
            </a:fld>
            <a:endParaRPr lang="el-GR" dirty="0">
              <a:solidFill>
                <a:schemeClr val="tx1"/>
              </a:solidFill>
            </a:endParaRPr>
          </a:p>
        </p:txBody>
      </p:sp>
    </p:spTree>
    <p:extLst>
      <p:ext uri="{BB962C8B-B14F-4D97-AF65-F5344CB8AC3E}">
        <p14:creationId xmlns:p14="http://schemas.microsoft.com/office/powerpoint/2010/main" val="477994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Δέντρα αποφάσεων </a:t>
            </a:r>
            <a:r>
              <a:rPr lang="el-GR" b="1" dirty="0" smtClean="0"/>
              <a:t>(4 </a:t>
            </a:r>
            <a:r>
              <a:rPr lang="el-GR" b="1" dirty="0"/>
              <a:t>από </a:t>
            </a:r>
            <a:r>
              <a:rPr lang="en-US" b="1" dirty="0"/>
              <a:t>5</a:t>
            </a:r>
            <a:r>
              <a:rPr lang="el-GR" b="1" dirty="0" smtClean="0"/>
              <a:t>)</a:t>
            </a:r>
            <a:endParaRPr lang="el-GR" dirty="0"/>
          </a:p>
        </p:txBody>
      </p:sp>
      <p:graphicFrame>
        <p:nvGraphicFramePr>
          <p:cNvPr id="6" name="Θέση περιεχομένου 1" descr="Πίνακας με τις καταστάσεις φύσης. Εναλλακτικές, μεγάλη εγκατάσταση. Ευνοϊκή αγορά, 200000. Μη ευνοϊκή αγορά, 180000. Ζητούμενο η αναμενόμενη τιμή. &#10;Εναλλακτικές, μικρή εγκατάσταση. Ευνοϊκή αγορά, 100000. Μη ευνοϊκή αγορά, 20000. Ζητούμενο η αναμενόμενη τιμή. &#10;Εναλλακτικές, καμία ενέργεια. Ευνοϊκή αγορά, 0. Μη ευνοϊκή αγορά, 0. "/>
          <p:cNvGraphicFramePr>
            <a:graphicFrameLocks noGrp="1"/>
          </p:cNvGraphicFramePr>
          <p:nvPr>
            <p:ph idx="1"/>
            <p:custDataLst>
              <p:tags r:id="rId1"/>
            </p:custDataLst>
            <p:extLst>
              <p:ext uri="{D42A27DB-BD31-4B8C-83A1-F6EECF244321}">
                <p14:modId xmlns:p14="http://schemas.microsoft.com/office/powerpoint/2010/main" val="2737797446"/>
              </p:ext>
            </p:extLst>
          </p:nvPr>
        </p:nvGraphicFramePr>
        <p:xfrm>
          <a:off x="611560" y="1844824"/>
          <a:ext cx="7896331" cy="4104454"/>
        </p:xfrm>
        <a:graphic>
          <a:graphicData uri="http://schemas.openxmlformats.org/drawingml/2006/table">
            <a:tbl>
              <a:tblPr firstRow="1" bandRow="1">
                <a:tableStyleId>{5940675A-B579-460E-94D1-54222C63F5DA}</a:tableStyleId>
              </a:tblPr>
              <a:tblGrid>
                <a:gridCol w="1991675"/>
                <a:gridCol w="1872208"/>
                <a:gridCol w="2304256"/>
                <a:gridCol w="1728192"/>
              </a:tblGrid>
              <a:tr h="817327">
                <a:tc gridSpan="4">
                  <a:txBody>
                    <a:bodyPr/>
                    <a:lstStyle/>
                    <a:p>
                      <a:pPr algn="ctr"/>
                      <a:r>
                        <a:rPr lang="el-GR" sz="2400" b="1" noProof="0" dirty="0" smtClean="0">
                          <a:latin typeface="+mn-lt"/>
                        </a:rPr>
                        <a:t>Καταστάσεις Φύσης</a:t>
                      </a:r>
                      <a:endParaRPr lang="el-GR" sz="2400" b="1" noProof="0" dirty="0">
                        <a:latin typeface="+mn-lt"/>
                      </a:endParaRPr>
                    </a:p>
                  </a:txBody>
                  <a:tcPr anchor="ctr">
                    <a:solidFill>
                      <a:schemeClr val="bg1">
                        <a:lumMod val="95000"/>
                      </a:schemeClr>
                    </a:solidFill>
                  </a:tcPr>
                </a:tc>
                <a:tc hMerge="1">
                  <a:txBody>
                    <a:bodyPr/>
                    <a:lstStyle/>
                    <a:p>
                      <a:pPr algn="ctr"/>
                      <a:endParaRPr lang="el-GR" sz="2400" b="1" noProof="0" dirty="0">
                        <a:latin typeface="+mn-lt"/>
                      </a:endParaRPr>
                    </a:p>
                  </a:txBody>
                  <a:tcPr anchor="ctr">
                    <a:solidFill>
                      <a:schemeClr val="bg1">
                        <a:lumMod val="95000"/>
                      </a:schemeClr>
                    </a:solidFill>
                  </a:tcPr>
                </a:tc>
                <a:tc hMerge="1">
                  <a:txBody>
                    <a:bodyPr/>
                    <a:lstStyle/>
                    <a:p>
                      <a:endParaRPr lang="el-GR" dirty="0"/>
                    </a:p>
                  </a:txBody>
                  <a:tcPr/>
                </a:tc>
                <a:tc hMerge="1">
                  <a:txBody>
                    <a:bodyPr/>
                    <a:lstStyle/>
                    <a:p>
                      <a:endParaRPr lang="el-GR" sz="2400" noProof="0" dirty="0">
                        <a:latin typeface="+mn-lt"/>
                      </a:endParaRPr>
                    </a:p>
                  </a:txBody>
                  <a:tcPr>
                    <a:solidFill>
                      <a:schemeClr val="bg1">
                        <a:lumMod val="95000"/>
                      </a:schemeClr>
                    </a:solidFill>
                  </a:tcPr>
                </a:tc>
              </a:tr>
              <a:tr h="921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2000" noProof="0" dirty="0" smtClean="0">
                          <a:solidFill>
                            <a:srgbClr val="010000"/>
                          </a:solidFill>
                          <a:latin typeface="+mn-lt"/>
                        </a:rPr>
                        <a:t>Εναλλακτικές</a:t>
                      </a:r>
                      <a:endParaRPr lang="el-GR" altLang="el-GR" sz="2000" noProof="0" dirty="0" smtClean="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2000" noProof="0" dirty="0" smtClean="0">
                          <a:solidFill>
                            <a:srgbClr val="010000"/>
                          </a:solidFill>
                          <a:latin typeface="+mn-lt"/>
                        </a:rPr>
                        <a:t>Ευνοϊκή αγορά </a:t>
                      </a:r>
                      <a:r>
                        <a:rPr lang="el-GR" altLang="el-GR" sz="2000" b="1" noProof="0" dirty="0" smtClean="0">
                          <a:solidFill>
                            <a:srgbClr val="FF0000"/>
                          </a:solidFill>
                          <a:latin typeface="+mn-lt"/>
                        </a:rPr>
                        <a:t>Π(0.6)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2000" noProof="0" dirty="0" smtClean="0">
                          <a:solidFill>
                            <a:srgbClr val="010000"/>
                          </a:solidFill>
                          <a:latin typeface="+mn-lt"/>
                        </a:rPr>
                        <a:t>Μη ευνοϊκή</a:t>
                      </a:r>
                      <a:r>
                        <a:rPr lang="el-GR" altLang="el-GR" sz="2000" baseline="0" noProof="0" dirty="0" smtClean="0">
                          <a:solidFill>
                            <a:schemeClr val="tx1"/>
                          </a:solidFill>
                          <a:latin typeface="+mn-lt"/>
                        </a:rPr>
                        <a:t> </a:t>
                      </a:r>
                      <a:r>
                        <a:rPr lang="el-GR" altLang="el-GR" sz="2000" baseline="0" noProof="0" dirty="0" smtClean="0">
                          <a:solidFill>
                            <a:srgbClr val="010000"/>
                          </a:solidFill>
                          <a:latin typeface="+mn-lt"/>
                        </a:rPr>
                        <a:t>α</a:t>
                      </a:r>
                      <a:r>
                        <a:rPr lang="el-GR" altLang="el-GR" sz="2000" noProof="0" dirty="0" smtClean="0">
                          <a:solidFill>
                            <a:srgbClr val="010000"/>
                          </a:solidFill>
                          <a:latin typeface="+mn-lt"/>
                        </a:rPr>
                        <a:t>γορά  </a:t>
                      </a:r>
                      <a:r>
                        <a:rPr lang="el-GR" altLang="el-GR" sz="2000" b="1" noProof="0" dirty="0" smtClean="0">
                          <a:solidFill>
                            <a:srgbClr val="FF0000"/>
                          </a:solidFill>
                          <a:latin typeface="+mn-lt"/>
                        </a:rPr>
                        <a:t>Π(0.4)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2000" noProof="0" dirty="0" smtClean="0">
                          <a:solidFill>
                            <a:srgbClr val="010000"/>
                          </a:solidFill>
                          <a:latin typeface="+mn-lt"/>
                        </a:rPr>
                        <a:t>Αναμενόμενη τιμή</a:t>
                      </a:r>
                      <a:endParaRPr lang="el-GR" altLang="el-GR" sz="2000" noProof="0" dirty="0" smtClean="0">
                        <a:solidFill>
                          <a:schemeClr val="tx1"/>
                        </a:solidFill>
                        <a:latin typeface="+mn-lt"/>
                      </a:endParaRPr>
                    </a:p>
                  </a:txBody>
                  <a:tcPr/>
                </a:tc>
              </a:tr>
              <a:tr h="921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Μεγάλη εγκατάσταση</a:t>
                      </a:r>
                      <a:endParaRPr lang="el-GR" altLang="el-GR" sz="2000" noProof="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$200,000</a:t>
                      </a:r>
                      <a:endParaRPr lang="el-GR" altLang="el-GR" sz="2000" b="1" noProof="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a:t>
                      </a:r>
                      <a:r>
                        <a:rPr lang="el-GR" altLang="el-GR" sz="2000" b="1" noProof="0" dirty="0" smtClean="0">
                          <a:solidFill>
                            <a:schemeClr val="tx1"/>
                          </a:solidFill>
                          <a:latin typeface="+mn-lt"/>
                        </a:rPr>
                        <a:t> </a:t>
                      </a:r>
                      <a:r>
                        <a:rPr lang="el-GR" altLang="el-GR" sz="2000" b="1" noProof="0" dirty="0" smtClean="0">
                          <a:solidFill>
                            <a:srgbClr val="010000"/>
                          </a:solidFill>
                          <a:latin typeface="+mn-lt"/>
                        </a:rPr>
                        <a:t>$180,000</a:t>
                      </a:r>
                    </a:p>
                  </a:txBody>
                  <a:tcPr/>
                </a:tc>
                <a:tc>
                  <a:txBody>
                    <a:bodyPr/>
                    <a:lstStyle/>
                    <a:p>
                      <a:r>
                        <a:rPr lang="el-GR" sz="2000" noProof="0" dirty="0" smtClean="0">
                          <a:latin typeface="+mn-lt"/>
                        </a:rPr>
                        <a:t>?</a:t>
                      </a:r>
                      <a:endParaRPr lang="el-GR" sz="2000" noProof="0" dirty="0">
                        <a:latin typeface="+mn-lt"/>
                      </a:endParaRPr>
                    </a:p>
                  </a:txBody>
                  <a:tcPr/>
                </a:tc>
              </a:tr>
              <a:tr h="921999">
                <a:tc>
                  <a:txBody>
                    <a:bodyPr/>
                    <a:lstStyle/>
                    <a:p>
                      <a:r>
                        <a:rPr lang="el-GR" altLang="el-GR" sz="2000" b="1" noProof="0" dirty="0" smtClean="0">
                          <a:solidFill>
                            <a:srgbClr val="010000"/>
                          </a:solidFill>
                          <a:latin typeface="+mn-lt"/>
                        </a:rPr>
                        <a:t> Μικρή εγκατάσταση</a:t>
                      </a:r>
                      <a:endParaRPr lang="el-GR" sz="2000" noProof="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$100,000</a:t>
                      </a:r>
                      <a:endParaRPr lang="el-GR" altLang="el-GR" sz="2000" b="1" noProof="0" dirty="0" smtClean="0">
                        <a:solidFill>
                          <a:schemeClr val="tx1"/>
                        </a:solidFill>
                        <a:latin typeface="+mn-lt"/>
                      </a:endParaRPr>
                    </a:p>
                    <a:p>
                      <a:endParaRPr lang="el-GR" sz="2000" noProof="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a:t>
                      </a:r>
                      <a:r>
                        <a:rPr lang="el-GR" altLang="el-GR" sz="2000" b="1" noProof="0" dirty="0" smtClean="0">
                          <a:solidFill>
                            <a:schemeClr val="tx1"/>
                          </a:solidFill>
                          <a:latin typeface="+mn-lt"/>
                        </a:rPr>
                        <a:t> </a:t>
                      </a:r>
                      <a:r>
                        <a:rPr lang="el-GR" altLang="el-GR" sz="2000" b="1" noProof="0" dirty="0" smtClean="0">
                          <a:solidFill>
                            <a:srgbClr val="010000"/>
                          </a:solidFill>
                          <a:latin typeface="+mn-lt"/>
                        </a:rPr>
                        <a:t>$20,000</a:t>
                      </a:r>
                    </a:p>
                  </a:txBody>
                  <a:tcPr/>
                </a:tc>
                <a:tc>
                  <a:txBody>
                    <a:bodyPr/>
                    <a:lstStyle/>
                    <a:p>
                      <a:r>
                        <a:rPr lang="el-GR" sz="2000" noProof="0" dirty="0" smtClean="0">
                          <a:latin typeface="+mn-lt"/>
                        </a:rPr>
                        <a:t>?</a:t>
                      </a:r>
                      <a:endParaRPr lang="el-GR" sz="2000" noProof="0" dirty="0">
                        <a:latin typeface="+mn-lt"/>
                      </a:endParaRPr>
                    </a:p>
                  </a:txBody>
                  <a:tcPr/>
                </a:tc>
              </a:tr>
              <a:tr h="521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Καμία ενέργεια</a:t>
                      </a:r>
                      <a:endParaRPr lang="el-GR" altLang="el-GR" sz="2000" b="1" noProof="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$0</a:t>
                      </a:r>
                      <a:endParaRPr lang="el-GR" altLang="el-GR" sz="2000" b="1" noProof="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noProof="0" dirty="0" smtClean="0">
                          <a:solidFill>
                            <a:srgbClr val="010000"/>
                          </a:solidFill>
                          <a:latin typeface="+mn-lt"/>
                        </a:rPr>
                        <a:t>$0</a:t>
                      </a:r>
                      <a:endParaRPr lang="el-GR" altLang="el-GR" sz="2000" b="1" noProof="0" dirty="0" smtClean="0">
                        <a:solidFill>
                          <a:schemeClr val="tx1"/>
                        </a:solidFill>
                        <a:latin typeface="+mn-lt"/>
                      </a:endParaRPr>
                    </a:p>
                  </a:txBody>
                  <a:tcPr/>
                </a:tc>
                <a:tc>
                  <a:txBody>
                    <a:bodyPr/>
                    <a:lstStyle/>
                    <a:p>
                      <a:r>
                        <a:rPr lang="el-GR" sz="2000" noProof="0" dirty="0" smtClean="0">
                          <a:latin typeface="+mn-lt"/>
                        </a:rPr>
                        <a:t>?</a:t>
                      </a:r>
                      <a:endParaRPr lang="el-GR" sz="2000" noProof="0" dirty="0">
                        <a:latin typeface="+mn-lt"/>
                      </a:endParaRPr>
                    </a:p>
                  </a:txBody>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55</a:t>
            </a:fld>
            <a:endParaRPr lang="el-GR" dirty="0">
              <a:solidFill>
                <a:schemeClr val="tx1"/>
              </a:solidFill>
            </a:endParaRPr>
          </a:p>
        </p:txBody>
      </p:sp>
    </p:spTree>
    <p:extLst>
      <p:ext uri="{BB962C8B-B14F-4D97-AF65-F5344CB8AC3E}">
        <p14:creationId xmlns:p14="http://schemas.microsoft.com/office/powerpoint/2010/main" val="1000634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Δέντρα αποφάσεων </a:t>
            </a:r>
            <a:r>
              <a:rPr lang="el-GR" b="1" dirty="0" smtClean="0"/>
              <a:t>(5 </a:t>
            </a:r>
            <a:r>
              <a:rPr lang="el-GR" b="1" dirty="0"/>
              <a:t>από </a:t>
            </a:r>
            <a:r>
              <a:rPr lang="en-US" b="1" dirty="0" smtClean="0"/>
              <a:t>5</a:t>
            </a:r>
            <a:r>
              <a:rPr lang="el-GR" b="1" dirty="0" smtClean="0"/>
              <a:t>)</a:t>
            </a:r>
            <a:endParaRPr lang="el-GR" dirty="0"/>
          </a:p>
        </p:txBody>
      </p:sp>
      <p:pic>
        <p:nvPicPr>
          <p:cNvPr id="8" name="Θέση περιεχομένου 1" descr="Εικόνα δέντρου αποφάσεων. Αν η εγκατάσταση είναι μεγάλη, το κόστος είναι 48000 δολάρια. Και αν η αγορά είναι ευνοϊκή, τότε τα κέρδη θα είναι 200000 δολάρια. Αν δεν είναι ευνοϊκή η αγορά, τότε τα κέρδη θα είναι 180000 δολάρια. Αν η εγκατάσταση είναι μκρή, το κόστος είναι 52000 δολάρια. Αν η αγορά είναι ευνοϊκή, τότε τα κέρδη θα είναι 100000 δολάρια, αν δεν είναι ευνοϊκή, τότε τα κέρδη θα είναι 20000. Αν δεν γίνει καμία ενέργεια, τότε το κόστος και τα κέρδη θα είναι 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424" y="1878933"/>
            <a:ext cx="6931152" cy="396849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56</a:t>
            </a:fld>
            <a:endParaRPr lang="el-GR" sz="1400" dirty="0">
              <a:solidFill>
                <a:schemeClr val="tx1"/>
              </a:solidFill>
            </a:endParaRPr>
          </a:p>
        </p:txBody>
      </p:sp>
    </p:spTree>
    <p:extLst>
      <p:ext uri="{BB962C8B-B14F-4D97-AF65-F5344CB8AC3E}">
        <p14:creationId xmlns:p14="http://schemas.microsoft.com/office/powerpoint/2010/main" val="1832553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Προσομοίωση</a:t>
            </a:r>
            <a:endParaRPr lang="el-GR" b="1" dirty="0"/>
          </a:p>
        </p:txBody>
      </p:sp>
      <p:sp>
        <p:nvSpPr>
          <p:cNvPr id="3" name="Θέση περιεχομένου 1"/>
          <p:cNvSpPr>
            <a:spLocks noGrp="1"/>
          </p:cNvSpPr>
          <p:nvPr>
            <p:ph idx="1"/>
          </p:nvPr>
        </p:nvSpPr>
        <p:spPr/>
        <p:txBody>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Αριθμητική τεχνική </a:t>
            </a:r>
            <a:r>
              <a:rPr lang="el-GR" altLang="el-GR" sz="2800" kern="0" dirty="0" smtClean="0">
                <a:solidFill>
                  <a:srgbClr val="000000"/>
                </a:solidFill>
              </a:rPr>
              <a:t>πειραματισμού.</a:t>
            </a:r>
            <a:endParaRPr lang="en-US" altLang="el-GR" sz="28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Επιχειρεί να παραστήσει ένα </a:t>
            </a:r>
            <a:r>
              <a:rPr lang="el-GR" altLang="el-GR" sz="2800" kern="0" dirty="0" smtClean="0">
                <a:solidFill>
                  <a:srgbClr val="000000"/>
                </a:solidFill>
              </a:rPr>
              <a:t>σύστημα:</a:t>
            </a:r>
            <a:endParaRPr lang="en-US" altLang="el-GR" sz="2800" kern="0"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kern="0" dirty="0" smtClean="0">
                <a:solidFill>
                  <a:srgbClr val="000000"/>
                </a:solidFill>
              </a:rPr>
              <a:t>Χαρακτηριστικά.</a:t>
            </a:r>
            <a:endParaRPr lang="en-US" altLang="el-GR" kern="0" dirty="0">
              <a:solidFill>
                <a:srgbClr val="000000"/>
              </a:solidFill>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kern="0" dirty="0" smtClean="0">
                <a:solidFill>
                  <a:srgbClr val="000000"/>
                </a:solidFill>
              </a:rPr>
              <a:t>Συμπεριφορά.</a:t>
            </a:r>
            <a:endParaRPr lang="en-US" altLang="el-GR"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Απαιτεί την περιγραφή του </a:t>
            </a:r>
            <a:r>
              <a:rPr lang="el-GR" altLang="el-GR" sz="2800" kern="0" dirty="0" smtClean="0">
                <a:solidFill>
                  <a:srgbClr val="000000"/>
                </a:solidFill>
              </a:rPr>
              <a:t>συστήματος.</a:t>
            </a:r>
            <a:endParaRPr lang="en-US" altLang="el-GR" sz="2800"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Μελέτη ιδιοτήτων και χαρακτηριστικών </a:t>
            </a:r>
            <a:r>
              <a:rPr lang="el-GR" altLang="el-GR" sz="2800" kern="0" dirty="0" smtClean="0">
                <a:solidFill>
                  <a:srgbClr val="000000"/>
                </a:solidFill>
              </a:rPr>
              <a:t>συστήματος.</a:t>
            </a:r>
            <a:endParaRPr lang="el-GR"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Εξαγωγή συμπερασμάτων και συστάσεων για ενέργειες βασισμένες στα </a:t>
            </a:r>
            <a:r>
              <a:rPr lang="el-GR" altLang="el-GR" sz="2800" kern="0" dirty="0" smtClean="0">
                <a:solidFill>
                  <a:srgbClr val="000000"/>
                </a:solidFill>
              </a:rPr>
              <a:t>συμπεράσματα</a:t>
            </a:r>
            <a:r>
              <a:rPr lang="el-GR" altLang="el-GR"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57</a:t>
            </a:fld>
            <a:endParaRPr lang="el-GR" dirty="0">
              <a:solidFill>
                <a:schemeClr val="tx1"/>
              </a:solidFill>
            </a:endParaRPr>
          </a:p>
        </p:txBody>
      </p:sp>
    </p:spTree>
    <p:extLst>
      <p:ext uri="{BB962C8B-B14F-4D97-AF65-F5344CB8AC3E}">
        <p14:creationId xmlns:p14="http://schemas.microsoft.com/office/powerpoint/2010/main" val="8585651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Διαδικασία προσομοίωσης</a:t>
            </a:r>
            <a:endParaRPr lang="el-GR" b="1" dirty="0"/>
          </a:p>
        </p:txBody>
      </p:sp>
      <p:pic>
        <p:nvPicPr>
          <p:cNvPr id="6" name="Θέση περιεχομένου 1" descr="Εικόνα μπλοκ διαγράμματος της διαδικασίας προσομοίωσης. &#10;1) Διατύπωση προβλήματος.&#10;2) Εισαγωγή σημαντικών μεταβλητών.&#10;3) Δημιουργία μοντέλου προσομοίωσης.&#10;4) Προσδιορισμός τιμών μεταβλητών για πειραματισμό.&#10;5) Διεξαγωγή προσομοίωσης.&#10;6) Εξέταση αποτελεσμάτων. Από εδώ, ανάλογα τα αποτελέσματα, μεταβαίνουμε στον προσδιορισμό τιμών μεταβλητών για πειραματισμό, και στην δημιουργία μοντέλου προσομοίωσης.&#10;7) Επιλογή καλύτερων ενεργειώ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615490"/>
            <a:ext cx="8118752" cy="483784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58</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1736688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lnSpc>
                <a:spcPct val="80000"/>
              </a:lnSpc>
              <a:spcBef>
                <a:spcPct val="50000"/>
              </a:spcBef>
              <a:spcAft>
                <a:spcPct val="0"/>
              </a:spcAft>
              <a:defRPr/>
            </a:pPr>
            <a:r>
              <a:rPr lang="el-GR" b="1" dirty="0" smtClean="0"/>
              <a:t>Προσομοίωση </a:t>
            </a:r>
            <a:r>
              <a:rPr lang="en-US" b="1" dirty="0"/>
              <a:t>M</a:t>
            </a:r>
            <a:r>
              <a:rPr lang="en-US" b="1" dirty="0" smtClean="0"/>
              <a:t>onte </a:t>
            </a:r>
            <a:r>
              <a:rPr lang="en-US" b="1" dirty="0"/>
              <a:t>C</a:t>
            </a:r>
            <a:r>
              <a:rPr lang="en-US" b="1" dirty="0" smtClean="0"/>
              <a:t>arlo</a:t>
            </a:r>
            <a:endParaRPr lang="el-GR" sz="4800" dirty="0"/>
          </a:p>
        </p:txBody>
      </p:sp>
      <p:sp>
        <p:nvSpPr>
          <p:cNvPr id="3" name="Θέση περιεχομένου 1"/>
          <p:cNvSpPr>
            <a:spLocks noGrp="1"/>
          </p:cNvSpPr>
          <p:nvPr>
            <p:ph idx="1"/>
          </p:nvPr>
        </p:nvSpPr>
        <p:spPr/>
        <p:txBody>
          <a:bodyPr>
            <a:normAutofit lnSpcReduction="10000"/>
          </a:bodyPr>
          <a:lstStyle/>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Καθορισμός κατανομής πιθανότητας για κύριες </a:t>
            </a:r>
            <a:r>
              <a:rPr lang="el-GR" altLang="el-GR" sz="2800" kern="0" dirty="0" smtClean="0">
                <a:solidFill>
                  <a:srgbClr val="000000"/>
                </a:solidFill>
              </a:rPr>
              <a:t>μεταβλητές</a:t>
            </a:r>
            <a:r>
              <a:rPr lang="en-US" altLang="el-GR" sz="2800" kern="0" dirty="0" smtClean="0">
                <a:solidFill>
                  <a:srgbClr val="000000"/>
                </a:solidFill>
              </a:rPr>
              <a:t>.</a:t>
            </a:r>
            <a:endParaRPr lang="en-US" altLang="el-GR" sz="2800" kern="0" dirty="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Δημιουργία σωρευτικής κατανομής για κάθε </a:t>
            </a:r>
            <a:r>
              <a:rPr lang="el-GR" altLang="el-GR" sz="2800" kern="0" dirty="0" smtClean="0">
                <a:solidFill>
                  <a:srgbClr val="000000"/>
                </a:solidFill>
              </a:rPr>
              <a:t>μεταβλητή</a:t>
            </a:r>
            <a:r>
              <a:rPr lang="en-US" altLang="el-GR" sz="2800" kern="0" dirty="0" smtClean="0">
                <a:solidFill>
                  <a:srgbClr val="000000"/>
                </a:solidFill>
              </a:rPr>
              <a:t>.</a:t>
            </a:r>
            <a:endParaRPr lang="en-US" altLang="el-GR" sz="2800" kern="0" dirty="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Καθορισμός διαστημάτων τυχαίων αριθμών για κάθε </a:t>
            </a:r>
            <a:r>
              <a:rPr lang="el-GR" altLang="el-GR" sz="2800" kern="0" dirty="0" smtClean="0">
                <a:solidFill>
                  <a:srgbClr val="000000"/>
                </a:solidFill>
              </a:rPr>
              <a:t>μεταβλητή</a:t>
            </a:r>
            <a:r>
              <a:rPr lang="en-US" altLang="el-GR" sz="2800" kern="0" dirty="0" smtClean="0">
                <a:solidFill>
                  <a:srgbClr val="000000"/>
                </a:solidFill>
              </a:rPr>
              <a:t>.</a:t>
            </a:r>
            <a:endParaRPr lang="en-US" altLang="el-GR" sz="2800" kern="0" dirty="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Δημιουργία τυχαίων </a:t>
            </a:r>
            <a:r>
              <a:rPr lang="el-GR" altLang="el-GR" sz="2800" kern="0" dirty="0" smtClean="0">
                <a:solidFill>
                  <a:srgbClr val="000000"/>
                </a:solidFill>
              </a:rPr>
              <a:t>αριθμών</a:t>
            </a:r>
            <a:r>
              <a:rPr lang="en-US" altLang="el-GR" sz="2800" kern="0" dirty="0" smtClean="0">
                <a:solidFill>
                  <a:srgbClr val="000000"/>
                </a:solidFill>
              </a:rPr>
              <a:t>.</a:t>
            </a:r>
            <a:endParaRPr lang="en-US"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Διεξαγωγή προσομοιώσεων μιας σειράς </a:t>
            </a:r>
            <a:r>
              <a:rPr lang="el-GR" altLang="el-GR" sz="2800" kern="0" dirty="0" smtClean="0">
                <a:solidFill>
                  <a:srgbClr val="000000"/>
                </a:solidFill>
              </a:rPr>
              <a:t>δοκιμών</a:t>
            </a:r>
            <a:r>
              <a:rPr lang="en-US" altLang="el-GR" sz="2800"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59</a:t>
            </a:fld>
            <a:endParaRPr lang="el-GR" dirty="0">
              <a:solidFill>
                <a:schemeClr val="tx1"/>
              </a:solidFill>
            </a:endParaRPr>
          </a:p>
        </p:txBody>
      </p:sp>
    </p:spTree>
    <p:extLst>
      <p:ext uri="{BB962C8B-B14F-4D97-AF65-F5344CB8AC3E}">
        <p14:creationId xmlns:p14="http://schemas.microsoft.com/office/powerpoint/2010/main" val="36788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Ανάλυση κινδύνων</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buClr>
                <a:srgbClr val="C00000"/>
              </a:buClr>
              <a:buSzPct val="100000"/>
              <a:buFont typeface="Arial" panose="020B0604020202020204" pitchFamily="34" charset="0"/>
              <a:buChar char="●"/>
            </a:pPr>
            <a:endParaRPr lang="el-GR" altLang="el-GR" kern="0" dirty="0" smtClean="0">
              <a:solidFill>
                <a:srgbClr val="000000"/>
              </a:solidFill>
            </a:endParaRPr>
          </a:p>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kern="0" dirty="0" smtClean="0">
                <a:solidFill>
                  <a:srgbClr val="000000"/>
                </a:solidFill>
              </a:rPr>
              <a:t>Σκοπός </a:t>
            </a:r>
            <a:r>
              <a:rPr lang="el-GR" altLang="el-GR" kern="0" dirty="0">
                <a:solidFill>
                  <a:srgbClr val="000000"/>
                </a:solidFill>
              </a:rPr>
              <a:t>της είναι η διερεύνηση των κινδύνων εκείνων στους οποίους οφείλουμε να </a:t>
            </a:r>
            <a:r>
              <a:rPr lang="el-GR" altLang="el-GR" kern="0" dirty="0" smtClean="0">
                <a:solidFill>
                  <a:srgbClr val="000000"/>
                </a:solidFill>
              </a:rPr>
              <a:t>αντιδράσουμε.</a:t>
            </a:r>
            <a:endParaRPr lang="el-GR" altLang="el-GR"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kern="0" dirty="0">
                <a:solidFill>
                  <a:srgbClr val="000000"/>
                </a:solidFill>
              </a:rPr>
              <a:t>Η ανάλυση μπορεί να είναι</a:t>
            </a:r>
            <a:r>
              <a:rPr lang="en-US" altLang="el-GR" kern="0" dirty="0">
                <a:solidFill>
                  <a:srgbClr val="000000"/>
                </a:solidFill>
              </a:rPr>
              <a:t>:</a:t>
            </a:r>
            <a:endParaRPr lang="el-GR" altLang="el-GR" kern="0" dirty="0">
              <a:solidFill>
                <a:srgbClr val="000000"/>
              </a:solidFill>
            </a:endParaRPr>
          </a:p>
          <a:p>
            <a:pPr marL="1257300" lvl="2" indent="-4572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t>Ποιοτική.</a:t>
            </a:r>
            <a:endParaRPr lang="el-GR" altLang="el-GR" sz="2800" kern="0" dirty="0"/>
          </a:p>
          <a:p>
            <a:pPr marL="1257300" lvl="2" indent="-457200" eaLnBrk="0" fontAlgn="base" hangingPunct="0">
              <a:spcBef>
                <a:spcPts val="0"/>
              </a:spcBef>
              <a:spcAft>
                <a:spcPct val="0"/>
              </a:spcAft>
              <a:buClr>
                <a:srgbClr val="00CC99"/>
              </a:buClr>
              <a:buFont typeface="Arial" panose="020B0604020202020204" pitchFamily="34" charset="0"/>
              <a:buChar char="●"/>
            </a:pPr>
            <a:r>
              <a:rPr lang="el-GR" altLang="el-GR" sz="2800" kern="0" dirty="0" smtClean="0"/>
              <a:t>Ποσοτική</a:t>
            </a:r>
            <a:r>
              <a:rPr lang="el-GR" altLang="el-GR" sz="2800" dirty="0" smtClean="0"/>
              <a:t>.</a:t>
            </a:r>
            <a:endParaRPr lang="en-US" altLang="el-GR" sz="28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1525578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altLang="el-GR" sz="4900" b="1" kern="0" dirty="0" smtClean="0"/>
              <a:t>Βήματα </a:t>
            </a:r>
            <a:r>
              <a:rPr lang="el-GR" altLang="el-GR" sz="4900" b="1" kern="0" dirty="0"/>
              <a:t>εφαρμογής της προσομοίωσης </a:t>
            </a:r>
            <a:r>
              <a:rPr lang="en-US" altLang="el-GR" sz="4900" b="1" kern="0" dirty="0"/>
              <a:t>Monte </a:t>
            </a:r>
            <a:r>
              <a:rPr lang="en-US" altLang="el-GR" sz="4900" b="1" kern="0" dirty="0" smtClean="0"/>
              <a:t>Carlo</a:t>
            </a:r>
            <a:endParaRPr lang="el-GR" dirty="0"/>
          </a:p>
        </p:txBody>
      </p:sp>
      <p:sp>
        <p:nvSpPr>
          <p:cNvPr id="3" name="Θέση περιεχομένου 1"/>
          <p:cNvSpPr>
            <a:spLocks noGrp="1"/>
          </p:cNvSpPr>
          <p:nvPr>
            <p:ph idx="1"/>
          </p:nvPr>
        </p:nvSpPr>
        <p:spPr>
          <a:xfrm>
            <a:off x="457200" y="1600200"/>
            <a:ext cx="8229600" cy="4709120"/>
          </a:xfrm>
        </p:spPr>
        <p:txBody>
          <a:bodyPr>
            <a:normAutofit/>
          </a:bodyPr>
          <a:lstStyle/>
          <a:p>
            <a:pPr marL="0" lvl="0" indent="0" eaLnBrk="0" fontAlgn="base" hangingPunct="0">
              <a:spcBef>
                <a:spcPts val="0"/>
              </a:spcBef>
              <a:spcAft>
                <a:spcPts val="200"/>
              </a:spcAft>
              <a:buClr>
                <a:srgbClr val="FF4146"/>
              </a:buClr>
              <a:buNone/>
            </a:pPr>
            <a:r>
              <a:rPr lang="el-GR" altLang="el-GR" sz="2400" b="1" kern="0" dirty="0" smtClean="0">
                <a:solidFill>
                  <a:srgbClr val="C00000"/>
                </a:solidFill>
              </a:rPr>
              <a:t>1.  </a:t>
            </a:r>
            <a:r>
              <a:rPr lang="el-GR" altLang="el-GR" sz="2400" kern="0" dirty="0" smtClean="0">
                <a:solidFill>
                  <a:srgbClr val="000000"/>
                </a:solidFill>
              </a:rPr>
              <a:t>Καθορίζεται </a:t>
            </a:r>
            <a:r>
              <a:rPr lang="el-GR" altLang="el-GR" sz="2400" kern="0" dirty="0">
                <a:solidFill>
                  <a:srgbClr val="000000"/>
                </a:solidFill>
              </a:rPr>
              <a:t>η αντικειμενική </a:t>
            </a:r>
            <a:r>
              <a:rPr lang="el-GR" altLang="el-GR" sz="2400" kern="0" dirty="0" smtClean="0">
                <a:solidFill>
                  <a:srgbClr val="000000"/>
                </a:solidFill>
              </a:rPr>
              <a:t>συνάρτηση.</a:t>
            </a:r>
            <a:endParaRPr lang="en-US" altLang="el-GR" sz="2400" kern="0" dirty="0">
              <a:solidFill>
                <a:srgbClr val="000000"/>
              </a:solidFill>
            </a:endParaRPr>
          </a:p>
          <a:p>
            <a:pPr marL="0" lvl="0" indent="0" eaLnBrk="0" fontAlgn="base" hangingPunct="0">
              <a:spcBef>
                <a:spcPts val="0"/>
              </a:spcBef>
              <a:spcAft>
                <a:spcPct val="0"/>
              </a:spcAft>
              <a:buClr>
                <a:srgbClr val="FF4146"/>
              </a:buClr>
              <a:buNone/>
            </a:pPr>
            <a:r>
              <a:rPr lang="el-GR" altLang="el-GR" sz="2400" b="1" kern="0" dirty="0" smtClean="0">
                <a:solidFill>
                  <a:srgbClr val="C00000"/>
                </a:solidFill>
              </a:rPr>
              <a:t>2.  </a:t>
            </a:r>
            <a:r>
              <a:rPr lang="el-GR" altLang="el-GR" sz="2400" kern="0" dirty="0" smtClean="0">
                <a:solidFill>
                  <a:srgbClr val="000000"/>
                </a:solidFill>
              </a:rPr>
              <a:t>Προσδιορίζονται </a:t>
            </a:r>
            <a:r>
              <a:rPr lang="el-GR" altLang="el-GR" sz="2400" kern="0" dirty="0">
                <a:solidFill>
                  <a:srgbClr val="000000"/>
                </a:solidFill>
              </a:rPr>
              <a:t>οι επιτρεπτές τιμές ή κατανομές για </a:t>
            </a:r>
            <a:endParaRPr lang="el-GR" altLang="el-GR" sz="2400" kern="0" dirty="0" smtClean="0">
              <a:solidFill>
                <a:srgbClr val="000000"/>
              </a:solidFill>
            </a:endParaRPr>
          </a:p>
          <a:p>
            <a:pPr marL="400050" lvl="1" indent="0" eaLnBrk="0" fontAlgn="base" hangingPunct="0">
              <a:spcBef>
                <a:spcPts val="0"/>
              </a:spcBef>
              <a:spcAft>
                <a:spcPts val="200"/>
              </a:spcAft>
              <a:buClr>
                <a:srgbClr val="FF4146"/>
              </a:buClr>
              <a:buNone/>
            </a:pPr>
            <a:r>
              <a:rPr lang="el-GR" altLang="el-GR" sz="2400" kern="0" dirty="0" smtClean="0">
                <a:solidFill>
                  <a:srgbClr val="000000"/>
                </a:solidFill>
              </a:rPr>
              <a:t>κάθε μεταβλητή</a:t>
            </a:r>
            <a:r>
              <a:rPr lang="en-US" altLang="el-GR" sz="2400" kern="0" dirty="0" smtClean="0">
                <a:solidFill>
                  <a:srgbClr val="000000"/>
                </a:solidFill>
              </a:rPr>
              <a:t>.</a:t>
            </a:r>
            <a:endParaRPr lang="en-US" altLang="el-GR" sz="2400" kern="0" dirty="0">
              <a:solidFill>
                <a:srgbClr val="000000"/>
              </a:solidFill>
            </a:endParaRPr>
          </a:p>
          <a:p>
            <a:pPr marL="0" lvl="0" indent="0" eaLnBrk="0" fontAlgn="base" hangingPunct="0">
              <a:spcBef>
                <a:spcPts val="0"/>
              </a:spcBef>
              <a:spcAft>
                <a:spcPts val="200"/>
              </a:spcAft>
              <a:buClr>
                <a:srgbClr val="FF4146"/>
              </a:buClr>
              <a:buNone/>
            </a:pPr>
            <a:r>
              <a:rPr lang="el-GR" altLang="el-GR" sz="2400" b="1" kern="0" dirty="0" smtClean="0">
                <a:solidFill>
                  <a:srgbClr val="C00000"/>
                </a:solidFill>
              </a:rPr>
              <a:t>3.  </a:t>
            </a:r>
            <a:r>
              <a:rPr lang="el-GR" altLang="el-GR" sz="2400" kern="0" dirty="0" smtClean="0">
                <a:solidFill>
                  <a:srgbClr val="000000"/>
                </a:solidFill>
              </a:rPr>
              <a:t>Τυχαία </a:t>
            </a:r>
            <a:r>
              <a:rPr lang="el-GR" altLang="el-GR" sz="2400" kern="0" dirty="0">
                <a:solidFill>
                  <a:srgbClr val="000000"/>
                </a:solidFill>
              </a:rPr>
              <a:t>δίνεται μια τιμή σε κάθε μια από τις </a:t>
            </a:r>
            <a:r>
              <a:rPr lang="el-GR" altLang="el-GR" sz="2400" kern="0" dirty="0" smtClean="0">
                <a:solidFill>
                  <a:srgbClr val="000000"/>
                </a:solidFill>
              </a:rPr>
              <a:t>μεταβλητές</a:t>
            </a:r>
            <a:r>
              <a:rPr lang="en-US" altLang="el-GR" sz="2400" kern="0" dirty="0" smtClean="0">
                <a:solidFill>
                  <a:srgbClr val="000000"/>
                </a:solidFill>
              </a:rPr>
              <a:t>.</a:t>
            </a:r>
            <a:endParaRPr lang="en-US" altLang="el-GR" sz="2400" kern="0" dirty="0">
              <a:solidFill>
                <a:srgbClr val="000000"/>
              </a:solidFill>
            </a:endParaRPr>
          </a:p>
          <a:p>
            <a:pPr marL="0" lvl="0" indent="0" eaLnBrk="0" fontAlgn="base" hangingPunct="0">
              <a:spcBef>
                <a:spcPts val="0"/>
              </a:spcBef>
              <a:spcAft>
                <a:spcPct val="0"/>
              </a:spcAft>
              <a:buClr>
                <a:srgbClr val="FF4146"/>
              </a:buClr>
              <a:buNone/>
            </a:pPr>
            <a:r>
              <a:rPr lang="el-GR" altLang="el-GR" sz="2400" b="1" kern="0" dirty="0" smtClean="0">
                <a:solidFill>
                  <a:srgbClr val="C00000"/>
                </a:solidFill>
              </a:rPr>
              <a:t>4.  </a:t>
            </a:r>
            <a:r>
              <a:rPr lang="el-GR" altLang="el-GR" sz="2400" kern="0" dirty="0" smtClean="0">
                <a:solidFill>
                  <a:srgbClr val="000000"/>
                </a:solidFill>
              </a:rPr>
              <a:t>Εκτελούνται </a:t>
            </a:r>
            <a:r>
              <a:rPr lang="el-GR" altLang="el-GR" sz="2400" kern="0" dirty="0">
                <a:solidFill>
                  <a:srgbClr val="000000"/>
                </a:solidFill>
              </a:rPr>
              <a:t>οι πράξεις στην αντικειμενική συνάρτηση </a:t>
            </a:r>
            <a:endParaRPr lang="el-GR" altLang="el-GR" sz="2400" kern="0" dirty="0" smtClean="0">
              <a:solidFill>
                <a:srgbClr val="000000"/>
              </a:solidFill>
            </a:endParaRPr>
          </a:p>
          <a:p>
            <a:pPr marL="400050" lvl="1" indent="0" eaLnBrk="0" fontAlgn="base" hangingPunct="0">
              <a:spcBef>
                <a:spcPts val="0"/>
              </a:spcBef>
              <a:spcAft>
                <a:spcPts val="200"/>
              </a:spcAft>
              <a:buClr>
                <a:srgbClr val="FF4146"/>
              </a:buClr>
              <a:buNone/>
            </a:pPr>
            <a:r>
              <a:rPr lang="el-GR" altLang="el-GR" sz="2400" kern="0" dirty="0" smtClean="0">
                <a:solidFill>
                  <a:srgbClr val="000000"/>
                </a:solidFill>
              </a:rPr>
              <a:t>και </a:t>
            </a:r>
            <a:r>
              <a:rPr lang="el-GR" altLang="el-GR" sz="2400" kern="0" dirty="0">
                <a:solidFill>
                  <a:srgbClr val="000000"/>
                </a:solidFill>
              </a:rPr>
              <a:t>προκύπτει ένα </a:t>
            </a:r>
            <a:r>
              <a:rPr lang="el-GR" altLang="el-GR" sz="2400" kern="0" dirty="0" smtClean="0">
                <a:solidFill>
                  <a:srgbClr val="000000"/>
                </a:solidFill>
              </a:rPr>
              <a:t>αποτέλεσμα</a:t>
            </a:r>
            <a:r>
              <a:rPr lang="en-US" altLang="el-GR" sz="2400" kern="0" dirty="0" smtClean="0">
                <a:solidFill>
                  <a:srgbClr val="000000"/>
                </a:solidFill>
              </a:rPr>
              <a:t>.</a:t>
            </a:r>
            <a:endParaRPr lang="en-US" altLang="el-GR" sz="2400" kern="0" dirty="0">
              <a:solidFill>
                <a:srgbClr val="000000"/>
              </a:solidFill>
            </a:endParaRPr>
          </a:p>
          <a:p>
            <a:pPr marL="0" lvl="0" indent="0" eaLnBrk="0" fontAlgn="base" hangingPunct="0">
              <a:spcBef>
                <a:spcPts val="0"/>
              </a:spcBef>
              <a:spcAft>
                <a:spcPts val="200"/>
              </a:spcAft>
              <a:buClr>
                <a:srgbClr val="FF4146"/>
              </a:buClr>
              <a:buNone/>
            </a:pPr>
            <a:r>
              <a:rPr lang="el-GR" altLang="el-GR" sz="2400" b="1" kern="0" dirty="0" smtClean="0">
                <a:solidFill>
                  <a:srgbClr val="C00000"/>
                </a:solidFill>
              </a:rPr>
              <a:t>5.  </a:t>
            </a:r>
            <a:r>
              <a:rPr lang="el-GR" altLang="el-GR" sz="2400" kern="0" dirty="0" smtClean="0">
                <a:solidFill>
                  <a:srgbClr val="000000"/>
                </a:solidFill>
              </a:rPr>
              <a:t>Εκτελούνται </a:t>
            </a:r>
            <a:r>
              <a:rPr lang="el-GR" altLang="el-GR" sz="2400" kern="0" dirty="0">
                <a:solidFill>
                  <a:srgbClr val="000000"/>
                </a:solidFill>
              </a:rPr>
              <a:t>τα βήματα 3 και 4 πολλές </a:t>
            </a:r>
            <a:r>
              <a:rPr lang="el-GR" altLang="el-GR" sz="2400" kern="0" dirty="0" smtClean="0">
                <a:solidFill>
                  <a:srgbClr val="000000"/>
                </a:solidFill>
              </a:rPr>
              <a:t>φορές</a:t>
            </a:r>
            <a:r>
              <a:rPr lang="en-US" altLang="el-GR" sz="2400" kern="0" dirty="0" smtClean="0">
                <a:solidFill>
                  <a:srgbClr val="000000"/>
                </a:solidFill>
              </a:rPr>
              <a:t>.</a:t>
            </a:r>
            <a:endParaRPr lang="el-GR" altLang="el-GR" sz="2400" kern="0" dirty="0">
              <a:solidFill>
                <a:srgbClr val="000000"/>
              </a:solidFill>
            </a:endParaRPr>
          </a:p>
          <a:p>
            <a:pPr marL="0" lvl="0" indent="0" eaLnBrk="0" fontAlgn="base" hangingPunct="0">
              <a:spcBef>
                <a:spcPts val="0"/>
              </a:spcBef>
              <a:spcAft>
                <a:spcPct val="0"/>
              </a:spcAft>
              <a:buClr>
                <a:srgbClr val="FF4146"/>
              </a:buClr>
              <a:buNone/>
            </a:pPr>
            <a:r>
              <a:rPr lang="el-GR" altLang="el-GR" sz="2400" b="1" kern="0" dirty="0" smtClean="0">
                <a:solidFill>
                  <a:srgbClr val="C00000"/>
                </a:solidFill>
              </a:rPr>
              <a:t>6.  </a:t>
            </a:r>
            <a:r>
              <a:rPr lang="el-GR" altLang="el-GR" sz="2400" kern="0" dirty="0" smtClean="0">
                <a:solidFill>
                  <a:srgbClr val="000000"/>
                </a:solidFill>
              </a:rPr>
              <a:t>Υπολογίζεται </a:t>
            </a:r>
            <a:r>
              <a:rPr lang="el-GR" altLang="el-GR" sz="2400" kern="0" dirty="0">
                <a:solidFill>
                  <a:srgbClr val="000000"/>
                </a:solidFill>
              </a:rPr>
              <a:t>η πιθανότητα να εμφανιστεί καθένα από τα </a:t>
            </a:r>
            <a:endParaRPr lang="el-GR" altLang="el-GR" sz="2400" kern="0" dirty="0" smtClean="0">
              <a:solidFill>
                <a:srgbClr val="000000"/>
              </a:solidFill>
            </a:endParaRPr>
          </a:p>
          <a:p>
            <a:pPr marL="400050" lvl="1" indent="0" eaLnBrk="0" fontAlgn="base" hangingPunct="0">
              <a:spcBef>
                <a:spcPts val="0"/>
              </a:spcBef>
              <a:spcAft>
                <a:spcPts val="200"/>
              </a:spcAft>
              <a:buClr>
                <a:srgbClr val="FF4146"/>
              </a:buClr>
              <a:buNone/>
            </a:pPr>
            <a:r>
              <a:rPr lang="el-GR" altLang="el-GR" sz="2400" kern="0" dirty="0" smtClean="0">
                <a:solidFill>
                  <a:srgbClr val="000000"/>
                </a:solidFill>
              </a:rPr>
              <a:t>αποτελέσματα </a:t>
            </a:r>
            <a:r>
              <a:rPr lang="el-GR" altLang="el-GR" sz="2400" kern="0" dirty="0">
                <a:solidFill>
                  <a:srgbClr val="000000"/>
                </a:solidFill>
              </a:rPr>
              <a:t>που προέκυψαν από την </a:t>
            </a:r>
            <a:r>
              <a:rPr lang="el-GR" altLang="el-GR" sz="2400" kern="0" dirty="0" smtClean="0">
                <a:solidFill>
                  <a:srgbClr val="000000"/>
                </a:solidFill>
              </a:rPr>
              <a:t>4</a:t>
            </a:r>
            <a:r>
              <a:rPr lang="en-US" altLang="el-GR" sz="2400" kern="0" dirty="0" smtClean="0">
                <a:solidFill>
                  <a:srgbClr val="000000"/>
                </a:solidFill>
              </a:rPr>
              <a:t>.</a:t>
            </a:r>
            <a:endParaRPr lang="el-GR" altLang="el-GR" sz="2400" kern="0" dirty="0">
              <a:solidFill>
                <a:srgbClr val="000000"/>
              </a:solidFill>
            </a:endParaRPr>
          </a:p>
          <a:p>
            <a:pPr marL="0" lvl="0" indent="0" eaLnBrk="0" fontAlgn="base" hangingPunct="0">
              <a:spcBef>
                <a:spcPts val="0"/>
              </a:spcBef>
              <a:spcAft>
                <a:spcPct val="0"/>
              </a:spcAft>
              <a:buClr>
                <a:srgbClr val="FF4146"/>
              </a:buClr>
              <a:buNone/>
            </a:pPr>
            <a:r>
              <a:rPr lang="el-GR" altLang="el-GR" sz="2400" b="1" kern="0" dirty="0" smtClean="0">
                <a:solidFill>
                  <a:srgbClr val="C00000"/>
                </a:solidFill>
              </a:rPr>
              <a:t>7.  </a:t>
            </a:r>
            <a:r>
              <a:rPr lang="el-GR" altLang="el-GR" sz="2400" kern="0" dirty="0" smtClean="0">
                <a:solidFill>
                  <a:srgbClr val="000000"/>
                </a:solidFill>
              </a:rPr>
              <a:t>Δίνεται </a:t>
            </a:r>
            <a:r>
              <a:rPr lang="el-GR" altLang="el-GR" sz="2400" kern="0" dirty="0">
                <a:solidFill>
                  <a:srgbClr val="000000"/>
                </a:solidFill>
              </a:rPr>
              <a:t>η κατανομή που περιγράφει το πιθανό </a:t>
            </a:r>
            <a:endParaRPr lang="el-GR" altLang="el-GR" sz="2400" kern="0" dirty="0" smtClean="0">
              <a:solidFill>
                <a:srgbClr val="000000"/>
              </a:solidFill>
            </a:endParaRPr>
          </a:p>
          <a:p>
            <a:pPr marL="400050" lvl="1" indent="0" eaLnBrk="0" fontAlgn="base" hangingPunct="0">
              <a:spcBef>
                <a:spcPts val="0"/>
              </a:spcBef>
              <a:spcAft>
                <a:spcPct val="0"/>
              </a:spcAft>
              <a:buClr>
                <a:srgbClr val="FF4146"/>
              </a:buClr>
              <a:buNone/>
            </a:pPr>
            <a:r>
              <a:rPr lang="el-GR" altLang="el-GR" sz="2400" kern="0" dirty="0" smtClean="0">
                <a:solidFill>
                  <a:srgbClr val="000000"/>
                </a:solidFill>
              </a:rPr>
              <a:t>αποτέλεσμα </a:t>
            </a:r>
            <a:r>
              <a:rPr lang="el-GR" altLang="el-GR" sz="2400" kern="0" dirty="0">
                <a:solidFill>
                  <a:srgbClr val="000000"/>
                </a:solidFill>
              </a:rPr>
              <a:t>της αντικειμενικής συνάρτησης και προσδιορίζεται το αντίστοιχο σωρευτικό </a:t>
            </a:r>
            <a:r>
              <a:rPr lang="el-GR" altLang="el-GR" sz="2400" kern="0" dirty="0" smtClean="0">
                <a:solidFill>
                  <a:srgbClr val="000000"/>
                </a:solidFill>
              </a:rPr>
              <a:t>διάγραμμα</a:t>
            </a:r>
            <a:r>
              <a:rPr lang="en-US" altLang="el-GR" sz="2400" dirty="0" smtClean="0"/>
              <a:t>.</a:t>
            </a:r>
            <a:endParaRPr lang="en-US" altLang="el-GR"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60</a:t>
            </a:fld>
            <a:endParaRPr lang="el-GR" dirty="0">
              <a:solidFill>
                <a:schemeClr val="tx1"/>
              </a:solidFill>
            </a:endParaRPr>
          </a:p>
        </p:txBody>
      </p:sp>
    </p:spTree>
    <p:extLst>
      <p:ext uri="{BB962C8B-B14F-4D97-AF65-F5344CB8AC3E}">
        <p14:creationId xmlns:p14="http://schemas.microsoft.com/office/powerpoint/2010/main" val="38082908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Πρώτο παράδειγμα</a:t>
            </a:r>
            <a:endParaRPr lang="el-GR" b="1" dirty="0"/>
          </a:p>
        </p:txBody>
      </p:sp>
      <p:sp>
        <p:nvSpPr>
          <p:cNvPr id="3" name="Θέση περιεχομένου 1"/>
          <p:cNvSpPr>
            <a:spLocks noGrp="1"/>
          </p:cNvSpPr>
          <p:nvPr>
            <p:ph idx="1"/>
          </p:nvPr>
        </p:nvSpPr>
        <p:spPr/>
        <p:txBody>
          <a:bodyPr>
            <a:normAutofit/>
          </a:bodyPr>
          <a:lstStyle/>
          <a:p>
            <a:pPr>
              <a:spcBef>
                <a:spcPts val="0"/>
              </a:spcBef>
              <a:buClr>
                <a:srgbClr val="C00000"/>
              </a:buClr>
              <a:buFont typeface="Arial" panose="020B0604020202020204" pitchFamily="34" charset="0"/>
              <a:buChar char="●"/>
            </a:pPr>
            <a:r>
              <a:rPr lang="el-GR" sz="2400" dirty="0" smtClean="0"/>
              <a:t>Πίνακας με τις ενέργειες μετάβασης και τον χρόνο που απαιτεί η κάθε ενέργεια, προκειμένου να πραγματοποιηθεί ένα αεροπορικό ταξίδι.</a:t>
            </a:r>
          </a:p>
          <a:p>
            <a:pPr>
              <a:spcBef>
                <a:spcPts val="0"/>
              </a:spcBef>
              <a:buClr>
                <a:srgbClr val="C00000"/>
              </a:buClr>
              <a:buFont typeface="Arial" panose="020B0604020202020204" pitchFamily="34" charset="0"/>
              <a:buChar char="●"/>
            </a:pPr>
            <a:r>
              <a:rPr lang="el-GR" sz="2400" dirty="0" smtClean="0"/>
              <a:t>Αντικειμενική συνάρτηση.</a:t>
            </a:r>
          </a:p>
          <a:p>
            <a:pPr>
              <a:spcBef>
                <a:spcPts val="0"/>
              </a:spcBef>
              <a:buClr>
                <a:srgbClr val="C00000"/>
              </a:buClr>
              <a:buFont typeface="Arial" panose="020B0604020202020204" pitchFamily="34" charset="0"/>
              <a:buChar char="●"/>
            </a:pPr>
            <a:r>
              <a:rPr lang="el-GR" sz="2400" dirty="0" smtClean="0"/>
              <a:t>Όλες οι πιθανές εκδοχές για τους χρόνους κάθε ενέργειας μετάβασης.</a:t>
            </a:r>
          </a:p>
          <a:p>
            <a:pPr>
              <a:spcBef>
                <a:spcPts val="0"/>
              </a:spcBef>
              <a:buClr>
                <a:srgbClr val="C00000"/>
              </a:buClr>
              <a:buFont typeface="Arial" panose="020B0604020202020204" pitchFamily="34" charset="0"/>
              <a:buChar char="●"/>
            </a:pPr>
            <a:r>
              <a:rPr lang="el-GR" sz="2400" dirty="0" smtClean="0"/>
              <a:t>Πίνακας με τις τυχαίες τιμές των μεταβλητών.</a:t>
            </a:r>
          </a:p>
          <a:p>
            <a:pPr>
              <a:spcBef>
                <a:spcPts val="0"/>
              </a:spcBef>
              <a:buClr>
                <a:srgbClr val="C00000"/>
              </a:buClr>
              <a:buFont typeface="Arial" panose="020B0604020202020204" pitchFamily="34" charset="0"/>
              <a:buChar char="●"/>
            </a:pPr>
            <a:r>
              <a:rPr lang="el-GR" sz="2400" dirty="0" smtClean="0"/>
              <a:t>Διάγραμμα πυκνότητας πιθανότητας για την συνολική διάρκεια ταξιδιού.</a:t>
            </a:r>
          </a:p>
          <a:p>
            <a:pPr>
              <a:spcBef>
                <a:spcPts val="0"/>
              </a:spcBef>
              <a:buClr>
                <a:srgbClr val="C00000"/>
              </a:buClr>
              <a:buFont typeface="Arial" panose="020B0604020202020204" pitchFamily="34" charset="0"/>
              <a:buChar char="●"/>
            </a:pPr>
            <a:r>
              <a:rPr lang="el-GR" sz="2400" dirty="0" smtClean="0"/>
              <a:t>Διάγραμμα σωρευτικής πιθανότητας για την συνολική διάρκεια ταξιδιού.</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61</a:t>
            </a:fld>
            <a:endParaRPr lang="el-GR" dirty="0">
              <a:solidFill>
                <a:schemeClr val="tx1"/>
              </a:solidFill>
            </a:endParaRPr>
          </a:p>
        </p:txBody>
      </p:sp>
    </p:spTree>
    <p:extLst>
      <p:ext uri="{BB962C8B-B14F-4D97-AF65-F5344CB8AC3E}">
        <p14:creationId xmlns:p14="http://schemas.microsoft.com/office/powerpoint/2010/main" val="24548999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Autofit/>
          </a:bodyPr>
          <a:lstStyle/>
          <a:p>
            <a:r>
              <a:rPr lang="el-GR" b="1" dirty="0" smtClean="0"/>
              <a:t>Οι </a:t>
            </a:r>
            <a:r>
              <a:rPr lang="el-GR" b="1" dirty="0"/>
              <a:t>ε</a:t>
            </a:r>
            <a:r>
              <a:rPr lang="el-GR" b="1" dirty="0" smtClean="0"/>
              <a:t>νέργειες μετάβασης και οι απαιτούμενοι χρόνοι</a:t>
            </a:r>
            <a:endParaRPr lang="el-GR" b="1" dirty="0"/>
          </a:p>
        </p:txBody>
      </p:sp>
      <p:graphicFrame>
        <p:nvGraphicFramePr>
          <p:cNvPr id="7" name="Θέση περιεχομένου 1" descr="Πίνακας στον οποίο έχουν καταχωρηθεί αναλυτικά όλοι οι χρόνοι που απαιούνται, προκειμένου κάποιος να πραγματοποιήσει ένα αεροπορικό ταξίδι.&#10;Ενέργεια μετάβασης, αναμονή μεταφορικού μέσου για τη μετάβαση στο αεροδρόμιο. Απαιτούμενος χρόνος σε λεπτά, 10.&#10;Ενέργεια μετάβασης, μετάβαση στο αεροδρόμιο. Απαιτούμενος χρόνος, 10.&#10;Ενέργεια μετάβασης, αναμονή αεροσκάφους. Απαιτούμενος χρόνος, 35.&#10;Ενέργεια μετάβασης, ταξίδι. Απαιτούμενος χρόνος, 20.&#10;Ενέργεια μετάβασης, αποβίβαση από το αεροσκάφος, απαιτούμενος χρόνος, 15.&#10;Ενέργεια μετάβασης, αναμονή αποσκευών, απαιτούμενος χρόνος, 20.&#10;Συνολικός χρόνος, 110 λεπτά.&#10;&#10;&#10;&#10;&#10;&#10;"/>
          <p:cNvGraphicFramePr>
            <a:graphicFrameLocks noGrp="1"/>
          </p:cNvGraphicFramePr>
          <p:nvPr>
            <p:custDataLst>
              <p:tags r:id="rId2"/>
            </p:custDataLst>
            <p:extLst>
              <p:ext uri="{D42A27DB-BD31-4B8C-83A1-F6EECF244321}">
                <p14:modId xmlns:p14="http://schemas.microsoft.com/office/powerpoint/2010/main" val="785217633"/>
              </p:ext>
            </p:extLst>
          </p:nvPr>
        </p:nvGraphicFramePr>
        <p:xfrm>
          <a:off x="539552" y="1858282"/>
          <a:ext cx="8064500" cy="4235014"/>
        </p:xfrm>
        <a:graphic>
          <a:graphicData uri="http://schemas.openxmlformats.org/drawingml/2006/table">
            <a:tbl>
              <a:tblPr firstRow="1"/>
              <a:tblGrid>
                <a:gridCol w="4608512"/>
                <a:gridCol w="3455988"/>
              </a:tblGrid>
              <a:tr h="73425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Ενέργειες μετάβασης</a:t>
                      </a:r>
                      <a:endParaRPr kumimoji="0" lang="en-US" sz="2400" b="1" i="0" u="none" strike="noStrike" cap="none" normalizeH="0" baseline="0" dirty="0" smtClean="0">
                        <a:ln>
                          <a:noFill/>
                        </a:ln>
                        <a:solidFill>
                          <a:schemeClr val="tx1"/>
                        </a:solidFill>
                        <a:effectLst/>
                        <a:latin typeface="+mn-lt"/>
                      </a:endParaRPr>
                    </a:p>
                  </a:txBody>
                  <a:tcPr marL="100008" marR="100008" marT="50008" marB="50008"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Απαιτούμενος χρόνος (σε λεπτά)</a:t>
                      </a:r>
                      <a:endParaRPr kumimoji="0" lang="en-US" sz="2400" b="1"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6761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μεταφορικού μέσου για τη 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αεροσκάφους</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35</a:t>
                      </a:r>
                      <a:endParaRPr kumimoji="0" lang="en-US" sz="2000" b="0" i="0" u="none" strike="noStrike" cap="none" normalizeH="0" baseline="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Ταξίδι</a:t>
                      </a:r>
                      <a:endParaRPr kumimoji="0" lang="en-US" sz="2000" b="0" i="0" u="none" strike="noStrike" cap="none" normalizeH="0" baseline="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20</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Αποβίβαση από το αεροσκάφος</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15</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αποσκευών</a:t>
                      </a:r>
                      <a:endParaRPr kumimoji="0" lang="en-US" sz="2000" b="0"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4489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Συνολικός χρόνος</a:t>
                      </a:r>
                      <a:endParaRPr kumimoji="0" lang="en-US" sz="2000" b="1" i="1"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110</a:t>
                      </a:r>
                      <a:endParaRPr kumimoji="0" lang="en-US" sz="2000" b="1" i="0" u="none" strike="noStrike" cap="none" normalizeH="0" baseline="0" dirty="0" smtClean="0">
                        <a:ln>
                          <a:noFill/>
                        </a:ln>
                        <a:solidFill>
                          <a:schemeClr val="tx1"/>
                        </a:solidFill>
                        <a:effectLst/>
                        <a:latin typeface="+mn-lt"/>
                      </a:endParaRPr>
                    </a:p>
                  </a:txBody>
                  <a:tcPr marL="100008" marR="100008" marT="50008" marB="50008"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44193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Αντικειμενική συνάρτηση</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Αντικειμενική συνάρτηση</a:t>
            </a:r>
            <a:r>
              <a:rPr lang="en-US" altLang="el-GR" sz="2800" kern="0" dirty="0">
                <a:solidFill>
                  <a:srgbClr val="000000"/>
                </a:solidFill>
              </a:rPr>
              <a:t>:</a:t>
            </a:r>
          </a:p>
          <a:p>
            <a:pPr marL="1257300" lvl="2" indent="-342000" eaLnBrk="0" fontAlgn="base" hangingPunct="0">
              <a:spcBef>
                <a:spcPts val="0"/>
              </a:spcBef>
              <a:spcAft>
                <a:spcPts val="1800"/>
              </a:spcAft>
              <a:buClr>
                <a:srgbClr val="00CC99"/>
              </a:buClr>
              <a:buSzPct val="100000"/>
              <a:buFont typeface="Arial" panose="020B0604020202020204" pitchFamily="34" charset="0"/>
              <a:buChar char="●"/>
            </a:pPr>
            <a:r>
              <a:rPr lang="el-GR" altLang="el-GR" kern="0" dirty="0">
                <a:solidFill>
                  <a:srgbClr val="000000"/>
                </a:solidFill>
              </a:rPr>
              <a:t>ΣΔ = ΕΜ</a:t>
            </a:r>
            <a:r>
              <a:rPr lang="el-GR" altLang="el-GR" kern="0" baseline="-25000" dirty="0">
                <a:solidFill>
                  <a:srgbClr val="000000"/>
                </a:solidFill>
              </a:rPr>
              <a:t>1</a:t>
            </a:r>
            <a:r>
              <a:rPr lang="el-GR" altLang="el-GR" kern="0" dirty="0">
                <a:solidFill>
                  <a:srgbClr val="000000"/>
                </a:solidFill>
              </a:rPr>
              <a:t> + ΕΜ</a:t>
            </a:r>
            <a:r>
              <a:rPr lang="el-GR" altLang="el-GR" kern="0" baseline="-25000" dirty="0">
                <a:solidFill>
                  <a:srgbClr val="000000"/>
                </a:solidFill>
              </a:rPr>
              <a:t>2</a:t>
            </a:r>
            <a:r>
              <a:rPr lang="el-GR" altLang="el-GR" kern="0" dirty="0">
                <a:solidFill>
                  <a:srgbClr val="000000"/>
                </a:solidFill>
              </a:rPr>
              <a:t> + ΕΜ</a:t>
            </a:r>
            <a:r>
              <a:rPr lang="el-GR" altLang="el-GR" kern="0" baseline="-25000" dirty="0">
                <a:solidFill>
                  <a:srgbClr val="000000"/>
                </a:solidFill>
              </a:rPr>
              <a:t>3</a:t>
            </a:r>
            <a:r>
              <a:rPr lang="el-GR" altLang="el-GR" kern="0" dirty="0">
                <a:solidFill>
                  <a:srgbClr val="000000"/>
                </a:solidFill>
              </a:rPr>
              <a:t> + ΕΜ</a:t>
            </a:r>
            <a:r>
              <a:rPr lang="el-GR" altLang="el-GR" kern="0" baseline="-25000" dirty="0">
                <a:solidFill>
                  <a:srgbClr val="000000"/>
                </a:solidFill>
              </a:rPr>
              <a:t>4</a:t>
            </a:r>
            <a:r>
              <a:rPr lang="el-GR" altLang="el-GR" kern="0" dirty="0">
                <a:solidFill>
                  <a:srgbClr val="000000"/>
                </a:solidFill>
              </a:rPr>
              <a:t> + ΕΜ</a:t>
            </a:r>
            <a:r>
              <a:rPr lang="el-GR" altLang="el-GR" kern="0" baseline="-25000" dirty="0">
                <a:solidFill>
                  <a:srgbClr val="000000"/>
                </a:solidFill>
              </a:rPr>
              <a:t>5</a:t>
            </a:r>
            <a:r>
              <a:rPr lang="el-GR" altLang="el-GR" kern="0" dirty="0">
                <a:solidFill>
                  <a:srgbClr val="000000"/>
                </a:solidFill>
              </a:rPr>
              <a:t> + </a:t>
            </a:r>
            <a:r>
              <a:rPr lang="el-GR" altLang="el-GR" kern="0" dirty="0" smtClean="0">
                <a:solidFill>
                  <a:srgbClr val="000000"/>
                </a:solidFill>
              </a:rPr>
              <a:t>ΕΜ</a:t>
            </a:r>
            <a:r>
              <a:rPr lang="el-GR" altLang="el-GR" kern="0" baseline="-25000" dirty="0" smtClean="0">
                <a:solidFill>
                  <a:srgbClr val="000000"/>
                </a:solidFill>
              </a:rPr>
              <a:t>6</a:t>
            </a:r>
            <a:r>
              <a:rPr lang="el-GR" altLang="el-GR" kern="0" dirty="0" smtClean="0">
                <a:solidFill>
                  <a:srgbClr val="000000"/>
                </a:solidFill>
              </a:rPr>
              <a:t>.</a:t>
            </a:r>
            <a:endParaRPr lang="el-GR" altLang="el-GR" kern="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800" kern="0" dirty="0">
                <a:solidFill>
                  <a:srgbClr val="000000"/>
                </a:solidFill>
              </a:rPr>
              <a:t>Οι επιτρεπτές τιμές για κάθε μια από τις μεταβλητές ακολουθούν τριγωνική κατανομή, όπως φαίνεται </a:t>
            </a:r>
            <a:r>
              <a:rPr lang="el-GR" altLang="el-GR" sz="2800" kern="0" dirty="0" smtClean="0">
                <a:solidFill>
                  <a:srgbClr val="000000"/>
                </a:solidFill>
              </a:rPr>
              <a:t>παρακάτω.</a:t>
            </a:r>
            <a:endParaRPr lang="el-GR"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Κατόπιν, δίνουμε τυχαίες τιμές στις </a:t>
            </a:r>
            <a:r>
              <a:rPr lang="el-GR" altLang="el-GR" sz="2800" kern="0" dirty="0" smtClean="0">
                <a:solidFill>
                  <a:srgbClr val="000000"/>
                </a:solidFill>
              </a:rPr>
              <a:t>μεταβλητές, </a:t>
            </a:r>
            <a:r>
              <a:rPr lang="el-GR" altLang="el-GR" sz="2800" kern="0" dirty="0">
                <a:solidFill>
                  <a:srgbClr val="000000"/>
                </a:solidFill>
              </a:rPr>
              <a:t>και εκτελούμε τις πράξεις της αντικειμενικής </a:t>
            </a:r>
            <a:r>
              <a:rPr lang="el-GR" altLang="el-GR" sz="2800" kern="0" dirty="0" smtClean="0">
                <a:solidFill>
                  <a:srgbClr val="000000"/>
                </a:solidFill>
              </a:rPr>
              <a:t>συνάρτησης, </a:t>
            </a:r>
            <a:r>
              <a:rPr lang="el-GR" altLang="el-GR" sz="2800" kern="0" dirty="0">
                <a:solidFill>
                  <a:srgbClr val="000000"/>
                </a:solidFill>
              </a:rPr>
              <a:t>ώστε να πάρουμε τα </a:t>
            </a:r>
            <a:r>
              <a:rPr lang="el-GR" altLang="el-GR" sz="2800" kern="0" dirty="0" smtClean="0">
                <a:solidFill>
                  <a:srgbClr val="000000"/>
                </a:solidFill>
              </a:rPr>
              <a:t>αποτελέσματα</a:t>
            </a:r>
            <a:r>
              <a:rPr lang="el-GR" altLang="el-GR" sz="2800"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63</a:t>
            </a:fld>
            <a:endParaRPr lang="el-GR" dirty="0">
              <a:solidFill>
                <a:schemeClr val="tx1"/>
              </a:solidFill>
            </a:endParaRPr>
          </a:p>
        </p:txBody>
      </p:sp>
    </p:spTree>
    <p:extLst>
      <p:ext uri="{BB962C8B-B14F-4D97-AF65-F5344CB8AC3E}">
        <p14:creationId xmlns:p14="http://schemas.microsoft.com/office/powerpoint/2010/main" val="11531210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Πιθανότητες</a:t>
            </a:r>
            <a:endParaRPr lang="el-GR" dirty="0"/>
          </a:p>
        </p:txBody>
      </p:sp>
      <p:graphicFrame>
        <p:nvGraphicFramePr>
          <p:cNvPr id="5" name="Θέση περιεχομένου 1" descr="Πίνακας: &#10;Ενέργεια μετάβασης, αναμονή μεταφορικού μέσου για τη μετάβαση στο αεροδρόμιο. Αισιόδοξη, 8 λεπτά. Πιο πιθανή, 10 λεπτά. Απαισιόδοξη, 14 λεπτά.&#10;Ενέργεια μετάβασης, μετάβαση στο αεροδρόμιο. Αισιόδοξη, 7. Πιο πιθανή, 10. Απαισιόδοξη, 15.&#10;Ενέργεια μετάβασης, αναμονή αεροσκάφους. Αισιόδοξη, 20. Πιο πιθανή, 35. Απαισιόδοξη, 60.&#10;Ενέργεια μετάβασης, ταξίδι. Αισιόδοξη, 16. Πιο πιθανή, 20. Απαισιόδοξη, 25.&#10;Ενέργεια μετάβασης, αποβίβαση από το αεροσκάφος.&#10;Αισιόδοξη, 12. Πιο πιθανή, 15. Απαισιόδοξη, 25.&#10;Ενέργεια μετάβασης, αναμονή αποσκευών.&#10;Αισιόδοξη, 10. Πιο πιθανή, 20. Απαισιόδοξη, 30.&#10;Συνολικός χρόνος, αισιόδοξη 73 λεπτά, πιο πιθανή 110, απαισιόδοξη 169.&#10;&#10;&#10;&#10;&#10;&#10;&#10;"/>
          <p:cNvGraphicFramePr>
            <a:graphicFrameLocks noGrp="1"/>
          </p:cNvGraphicFramePr>
          <p:nvPr>
            <p:custDataLst>
              <p:tags r:id="rId2"/>
            </p:custDataLst>
            <p:extLst>
              <p:ext uri="{D42A27DB-BD31-4B8C-83A1-F6EECF244321}">
                <p14:modId xmlns:p14="http://schemas.microsoft.com/office/powerpoint/2010/main" val="1426285317"/>
              </p:ext>
            </p:extLst>
          </p:nvPr>
        </p:nvGraphicFramePr>
        <p:xfrm>
          <a:off x="539552" y="1556792"/>
          <a:ext cx="8073485" cy="4680520"/>
        </p:xfrm>
        <a:graphic>
          <a:graphicData uri="http://schemas.openxmlformats.org/drawingml/2006/table">
            <a:tbl>
              <a:tblPr firstRow="1"/>
              <a:tblGrid>
                <a:gridCol w="3168029"/>
                <a:gridCol w="1500178"/>
                <a:gridCol w="1603366"/>
                <a:gridCol w="1801912"/>
              </a:tblGrid>
              <a:tr h="6276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Ενέργειες μετάβασης</a:t>
                      </a:r>
                      <a:endParaRPr kumimoji="0" lang="en-US" sz="2000" b="1" i="0" u="none" strike="noStrike" cap="none" normalizeH="0" baseline="0" dirty="0" smtClean="0">
                        <a:ln>
                          <a:noFill/>
                        </a:ln>
                        <a:solidFill>
                          <a:schemeClr val="tx1"/>
                        </a:solidFill>
                        <a:effectLst/>
                        <a:latin typeface="+mn-lt"/>
                      </a:endParaRPr>
                    </a:p>
                  </a:txBody>
                  <a:tcPr marL="100008" marR="100008" marT="50004" marB="5000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Αισιόδοξη</a:t>
                      </a:r>
                      <a:endParaRPr kumimoji="0" lang="en-US" sz="2000" b="1" i="0" u="none" strike="noStrike" cap="none" normalizeH="0" baseline="0" dirty="0" smtClean="0">
                        <a:ln>
                          <a:noFill/>
                        </a:ln>
                        <a:solidFill>
                          <a:schemeClr val="tx1"/>
                        </a:solidFill>
                        <a:effectLst/>
                        <a:latin typeface="+mn-lt"/>
                      </a:endParaRPr>
                    </a:p>
                  </a:txBody>
                  <a:tcPr marL="100008" marR="100008" marT="50004" marB="5000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Πιο πιθανή</a:t>
                      </a:r>
                      <a:endParaRPr kumimoji="0" lang="en-US" sz="2000" b="1" i="0" u="none" strike="noStrike" cap="none" normalizeH="0" baseline="0" dirty="0" smtClean="0">
                        <a:ln>
                          <a:noFill/>
                        </a:ln>
                        <a:solidFill>
                          <a:schemeClr val="tx1"/>
                        </a:solidFill>
                        <a:effectLst/>
                        <a:latin typeface="+mn-lt"/>
                      </a:endParaRPr>
                    </a:p>
                  </a:txBody>
                  <a:tcPr marL="100008" marR="100008" marT="50004" marB="5000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Απαισιόδοξη</a:t>
                      </a:r>
                      <a:endParaRPr kumimoji="0" lang="en-US" sz="2000" b="1" i="0" u="none" strike="noStrike" cap="none" normalizeH="0" baseline="0" dirty="0" smtClean="0">
                        <a:ln>
                          <a:noFill/>
                        </a:ln>
                        <a:solidFill>
                          <a:schemeClr val="tx1"/>
                        </a:solidFill>
                        <a:effectLst/>
                        <a:latin typeface="+mn-lt"/>
                      </a:endParaRPr>
                    </a:p>
                  </a:txBody>
                  <a:tcPr marL="100008" marR="100008" marT="50004" marB="5000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98163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μεταφορικού μέσου για τη 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8</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14</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686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7</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173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αεροσκάφους</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35</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60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173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Ταξίδι</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16</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25</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686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Αποβίβαση από το αεροσκάφος</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12</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25</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173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αποσκευών</a:t>
                      </a:r>
                      <a:endParaRPr kumimoji="0" lang="en-US" sz="2000" b="0"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9173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dirty="0" smtClean="0">
                          <a:ln>
                            <a:noFill/>
                          </a:ln>
                          <a:solidFill>
                            <a:schemeClr val="tx1"/>
                          </a:solidFill>
                          <a:effectLst/>
                          <a:latin typeface="+mn-lt"/>
                        </a:rPr>
                        <a:t>Συνολικός χρόνος</a:t>
                      </a:r>
                      <a:endParaRPr kumimoji="0" lang="en-US" sz="2000" b="1" i="1"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73</a:t>
                      </a:r>
                      <a:endParaRPr kumimoji="0" lang="en-US" sz="2000" b="1"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110</a:t>
                      </a:r>
                      <a:endParaRPr kumimoji="0" lang="en-US" sz="2000" b="1" i="0" u="none" strike="noStrike" cap="none" normalizeH="0" baseline="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169</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64</a:t>
            </a:fld>
            <a:endParaRPr lang="el-GR" dirty="0">
              <a:solidFill>
                <a:schemeClr val="tx1"/>
              </a:solidFill>
            </a:endParaRPr>
          </a:p>
        </p:txBody>
      </p:sp>
    </p:spTree>
    <p:custDataLst>
      <p:tags r:id="rId1"/>
    </p:custDataLst>
    <p:extLst>
      <p:ext uri="{BB962C8B-B14F-4D97-AF65-F5344CB8AC3E}">
        <p14:creationId xmlns:p14="http://schemas.microsoft.com/office/powerpoint/2010/main" val="2792534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Τυχαίες τιμές μεταβλητών</a:t>
            </a:r>
            <a:endParaRPr lang="el-GR" dirty="0"/>
          </a:p>
        </p:txBody>
      </p:sp>
      <p:graphicFrame>
        <p:nvGraphicFramePr>
          <p:cNvPr id="5" name="Θέση περιεχομένου 1" descr="Πίνακας με τις τυχαίες τιμές που δίνονται στις μεταβλητές. Τα στοιχεία που προκύπτουν είναι πολλά, 169 τιμές, και καταχωρούνται στον πίνακα."/>
          <p:cNvGraphicFramePr>
            <a:graphicFrameLocks noGrp="1"/>
          </p:cNvGraphicFramePr>
          <p:nvPr>
            <p:custDataLst>
              <p:tags r:id="rId2"/>
            </p:custDataLst>
            <p:extLst>
              <p:ext uri="{D42A27DB-BD31-4B8C-83A1-F6EECF244321}">
                <p14:modId xmlns:p14="http://schemas.microsoft.com/office/powerpoint/2010/main" val="317609748"/>
              </p:ext>
            </p:extLst>
          </p:nvPr>
        </p:nvGraphicFramePr>
        <p:xfrm>
          <a:off x="467544" y="1556792"/>
          <a:ext cx="8208912" cy="4405284"/>
        </p:xfrm>
        <a:graphic>
          <a:graphicData uri="http://schemas.openxmlformats.org/drawingml/2006/table">
            <a:tbl>
              <a:tblPr firstRow="1"/>
              <a:tblGrid>
                <a:gridCol w="613721"/>
                <a:gridCol w="648700"/>
                <a:gridCol w="631211"/>
                <a:gridCol w="631209"/>
                <a:gridCol w="631211"/>
                <a:gridCol w="632800"/>
                <a:gridCol w="629620"/>
                <a:gridCol w="632800"/>
                <a:gridCol w="629620"/>
                <a:gridCol w="632800"/>
                <a:gridCol w="631209"/>
                <a:gridCol w="632800"/>
                <a:gridCol w="631211"/>
              </a:tblGrid>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27</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00</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86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45</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13</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49</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74</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41</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86</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98</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7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92</a:t>
                      </a:r>
                    </a:p>
                  </a:txBody>
                  <a:tcPr marL="100008" marR="100008" marT="50003" marB="500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65</a:t>
            </a:fld>
            <a:endParaRPr lang="el-GR" dirty="0">
              <a:solidFill>
                <a:schemeClr val="tx1"/>
              </a:solidFill>
            </a:endParaRPr>
          </a:p>
        </p:txBody>
      </p:sp>
    </p:spTree>
    <p:custDataLst>
      <p:tags r:id="rId1"/>
    </p:custDataLst>
    <p:extLst>
      <p:ext uri="{BB962C8B-B14F-4D97-AF65-F5344CB8AC3E}">
        <p14:creationId xmlns:p14="http://schemas.microsoft.com/office/powerpoint/2010/main" val="39416154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Διάγραμμα πυκνότητας πιθανότητας</a:t>
            </a:r>
            <a:endParaRPr lang="el-GR" dirty="0"/>
          </a:p>
        </p:txBody>
      </p:sp>
      <p:pic>
        <p:nvPicPr>
          <p:cNvPr id="9" name="Θέση περιεχομένου 1" descr="Εικόνα με το διάγραμμα πυκνότητας πιθανότητας για τη συνολική διάρκεια ταξιδιού. Όπως προκύπτει από το διάγραμμα, οι μεγαλύτερες πιθανότητες για την διάρκεια του ταξιδιού με ποσοστό 90%, βρίσκεται στην περιοχή μεταξύ 101 κόμμα 494 λεπτά και 133 κόμμα 5332 λέπτα. Και τελικά, η μέγιστη πιθανότητα για την διάρκεια του ταξιδιού, είναι 117 κόμμα 2631 λεπτά."/>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7127459" cy="4767691"/>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66</a:t>
            </a:fld>
            <a:endParaRPr lang="el-GR" dirty="0">
              <a:solidFill>
                <a:schemeClr val="tx1"/>
              </a:solidFill>
            </a:endParaRPr>
          </a:p>
        </p:txBody>
      </p:sp>
    </p:spTree>
    <p:extLst>
      <p:ext uri="{BB962C8B-B14F-4D97-AF65-F5344CB8AC3E}">
        <p14:creationId xmlns:p14="http://schemas.microsoft.com/office/powerpoint/2010/main" val="24935064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Διάγραμμα σωρευτικής πιθανότητας</a:t>
            </a:r>
            <a:endParaRPr lang="el-GR" dirty="0"/>
          </a:p>
        </p:txBody>
      </p:sp>
      <p:pic>
        <p:nvPicPr>
          <p:cNvPr id="6" name="Θέση περιεχομένου 1" descr="Εικόνα με το διάγραμμα σωρευτικής πιθανότητας για τη συνολική διάρκεια ταξιδιού. Στο διάγραμμα φαίνεται η γραφική παράσταση που προκύπτει για την μέγιστη πιθανότητα 117 κόμμα 263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371" y="1556792"/>
            <a:ext cx="6856013" cy="4765624"/>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67</a:t>
            </a:fld>
            <a:endParaRPr lang="el-GR" dirty="0">
              <a:solidFill>
                <a:schemeClr val="tx1"/>
              </a:solidFill>
            </a:endParaRPr>
          </a:p>
        </p:txBody>
      </p:sp>
    </p:spTree>
    <p:extLst>
      <p:ext uri="{BB962C8B-B14F-4D97-AF65-F5344CB8AC3E}">
        <p14:creationId xmlns:p14="http://schemas.microsoft.com/office/powerpoint/2010/main" val="508866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Δεύτερο παράδειγμα</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400"/>
              </a:spcAft>
              <a:buClr>
                <a:srgbClr val="C00000"/>
              </a:buClr>
              <a:buFont typeface="Arial" panose="020B0604020202020204" pitchFamily="34" charset="0"/>
              <a:buChar char="●"/>
            </a:pPr>
            <a:r>
              <a:rPr lang="el-GR" altLang="el-GR" sz="2400" dirty="0"/>
              <a:t>Δεδομένα </a:t>
            </a:r>
            <a:r>
              <a:rPr lang="el-GR" altLang="el-GR" sz="2400" dirty="0" smtClean="0"/>
              <a:t>προβλήματος ανάπτυξης προκατασκευασμένων </a:t>
            </a:r>
            <a:r>
              <a:rPr lang="el-GR" altLang="el-GR" sz="2400" dirty="0"/>
              <a:t>ο</a:t>
            </a:r>
            <a:r>
              <a:rPr lang="el-GR" altLang="el-GR" sz="2400" dirty="0" smtClean="0"/>
              <a:t>ικιών.</a:t>
            </a:r>
          </a:p>
          <a:p>
            <a:pPr>
              <a:spcBef>
                <a:spcPts val="0"/>
              </a:spcBef>
              <a:spcAft>
                <a:spcPts val="400"/>
              </a:spcAft>
              <a:buClr>
                <a:srgbClr val="C00000"/>
              </a:buClr>
              <a:buFont typeface="Arial" panose="020B0604020202020204" pitchFamily="34" charset="0"/>
              <a:buChar char="●"/>
            </a:pPr>
            <a:r>
              <a:rPr lang="el-GR" altLang="el-GR" sz="2400" dirty="0" smtClean="0"/>
              <a:t>Χρόνος μεταφοράς συναρμολογημάτων.</a:t>
            </a:r>
          </a:p>
          <a:p>
            <a:pPr>
              <a:spcBef>
                <a:spcPts val="0"/>
              </a:spcBef>
              <a:spcAft>
                <a:spcPts val="400"/>
              </a:spcAft>
              <a:buClr>
                <a:srgbClr val="C00000"/>
              </a:buClr>
              <a:buFont typeface="Arial" panose="020B0604020202020204" pitchFamily="34" charset="0"/>
              <a:buChar char="●"/>
            </a:pPr>
            <a:r>
              <a:rPr lang="el-GR" altLang="el-GR" sz="2400" dirty="0" smtClean="0"/>
              <a:t>Σωρευτικό διάγραμμα χρόνου μεταφοράς συναρμολογημάτων.</a:t>
            </a:r>
          </a:p>
          <a:p>
            <a:pPr>
              <a:spcBef>
                <a:spcPts val="0"/>
              </a:spcBef>
              <a:spcAft>
                <a:spcPts val="400"/>
              </a:spcAft>
              <a:buClr>
                <a:srgbClr val="C00000"/>
              </a:buClr>
              <a:buFont typeface="Arial" panose="020B0604020202020204" pitchFamily="34" charset="0"/>
              <a:buChar char="●"/>
            </a:pPr>
            <a:r>
              <a:rPr lang="el-GR" altLang="el-GR" sz="2400" dirty="0" smtClean="0"/>
              <a:t>Χρόνος συναρμολόγησης.</a:t>
            </a:r>
          </a:p>
          <a:p>
            <a:pPr>
              <a:spcBef>
                <a:spcPts val="0"/>
              </a:spcBef>
              <a:spcAft>
                <a:spcPts val="400"/>
              </a:spcAft>
              <a:buClr>
                <a:srgbClr val="C00000"/>
              </a:buClr>
              <a:buFont typeface="Arial" panose="020B0604020202020204" pitchFamily="34" charset="0"/>
              <a:buChar char="●"/>
            </a:pPr>
            <a:r>
              <a:rPr lang="el-GR" altLang="el-GR" sz="2400" dirty="0" smtClean="0"/>
              <a:t>Σωρευτικό διάγραμμα του χρόνου συναρμολόγησης.</a:t>
            </a:r>
          </a:p>
          <a:p>
            <a:pPr>
              <a:spcBef>
                <a:spcPts val="0"/>
              </a:spcBef>
              <a:spcAft>
                <a:spcPts val="400"/>
              </a:spcAft>
              <a:buClr>
                <a:srgbClr val="C00000"/>
              </a:buClr>
              <a:buFont typeface="Arial" panose="020B0604020202020204" pitchFamily="34" charset="0"/>
              <a:buChar char="●"/>
            </a:pPr>
            <a:r>
              <a:rPr lang="el-GR" altLang="el-GR" sz="2400" dirty="0" smtClean="0"/>
              <a:t>Χρόνος λοιπών εργασιών.</a:t>
            </a:r>
          </a:p>
          <a:p>
            <a:pPr>
              <a:spcBef>
                <a:spcPts val="0"/>
              </a:spcBef>
              <a:spcAft>
                <a:spcPts val="400"/>
              </a:spcAft>
              <a:buClr>
                <a:srgbClr val="C00000"/>
              </a:buClr>
              <a:buFont typeface="Arial" panose="020B0604020202020204" pitchFamily="34" charset="0"/>
              <a:buChar char="●"/>
            </a:pPr>
            <a:r>
              <a:rPr lang="el-GR" altLang="el-GR" sz="2400" dirty="0" smtClean="0"/>
              <a:t>Συνολικός χρόνος ανάπτυξης οικίας.</a:t>
            </a:r>
          </a:p>
          <a:p>
            <a:pPr>
              <a:spcBef>
                <a:spcPts val="0"/>
              </a:spcBef>
              <a:buClr>
                <a:srgbClr val="C00000"/>
              </a:buClr>
              <a:buFont typeface="Arial" panose="020B0604020202020204" pitchFamily="34" charset="0"/>
              <a:buChar char="●"/>
            </a:pPr>
            <a:r>
              <a:rPr lang="el-GR" altLang="el-GR" sz="2400" dirty="0" smtClean="0"/>
              <a:t>Διάγραμμα σωρευτικής πιθανότητας για το χρόνο ανάπτυξης οικίας.</a:t>
            </a:r>
            <a:endParaRPr lang="el-GR" alt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68</a:t>
            </a:fld>
            <a:endParaRPr lang="el-GR" dirty="0">
              <a:solidFill>
                <a:schemeClr val="tx1"/>
              </a:solidFill>
            </a:endParaRPr>
          </a:p>
        </p:txBody>
      </p:sp>
    </p:spTree>
    <p:extLst>
      <p:ext uri="{BB962C8B-B14F-4D97-AF65-F5344CB8AC3E}">
        <p14:creationId xmlns:p14="http://schemas.microsoft.com/office/powerpoint/2010/main" val="244985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pPr>
              <a:spcBef>
                <a:spcPts val="0"/>
              </a:spcBef>
            </a:pPr>
            <a:r>
              <a:rPr lang="el-GR" altLang="el-GR" sz="3600" b="1" dirty="0"/>
              <a:t>Δεδομένα προβλήματος ανάπτυξης προκατασκευασμένων </a:t>
            </a:r>
            <a:r>
              <a:rPr lang="el-GR" altLang="el-GR" sz="3600" b="1" dirty="0" smtClean="0"/>
              <a:t>οικιών</a:t>
            </a:r>
            <a:endParaRPr lang="el-GR" altLang="el-GR" sz="3600" b="1" dirty="0"/>
          </a:p>
        </p:txBody>
      </p:sp>
      <p:graphicFrame>
        <p:nvGraphicFramePr>
          <p:cNvPr id="5" name="Θέση περιεχομένου 1" descr="Πίνακας με τα δεδομένα προβλήματος ανάπτυξης προκατασκευασμένων οικιών. Στον πίνακα, δίνονται αναλυτικά τιμές στα εξής πεδία:&#10;Χρόνος μεταφοράς συναρμολογημάτων σε ημέρες.&#10;Φορές εμφάνισης.&#10;Χρόνος συναρμολόγησης σε ημέρες.&#10;Φορές εμφάνισης.&#10;Χρόνος λοιπών εργασιών σε ημέρες.&#10;Φορές εμφάνισης.&#10;&#10;&#10;"/>
          <p:cNvGraphicFramePr>
            <a:graphicFrameLocks/>
          </p:cNvGraphicFramePr>
          <p:nvPr>
            <p:custDataLst>
              <p:tags r:id="rId2"/>
            </p:custDataLst>
            <p:extLst>
              <p:ext uri="{D42A27DB-BD31-4B8C-83A1-F6EECF244321}">
                <p14:modId xmlns:p14="http://schemas.microsoft.com/office/powerpoint/2010/main" val="1668367286"/>
              </p:ext>
            </p:extLst>
          </p:nvPr>
        </p:nvGraphicFramePr>
        <p:xfrm>
          <a:off x="827584" y="1525800"/>
          <a:ext cx="7488832" cy="4711512"/>
        </p:xfrm>
        <a:graphic>
          <a:graphicData uri="http://schemas.openxmlformats.org/drawingml/2006/table">
            <a:tbl>
              <a:tblPr firstRow="1"/>
              <a:tblGrid>
                <a:gridCol w="1296144"/>
                <a:gridCol w="1296144"/>
                <a:gridCol w="1152128"/>
                <a:gridCol w="1296144"/>
                <a:gridCol w="1152128"/>
                <a:gridCol w="1296144"/>
              </a:tblGrid>
              <a:tr h="10064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Χρόνος </a:t>
                      </a:r>
                    </a:p>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μεταφοράς </a:t>
                      </a:r>
                      <a:r>
                        <a:rPr kumimoji="0" lang="el-GR" sz="1600" b="1" i="0" u="none" strike="noStrike" cap="none" normalizeH="0" baseline="0" dirty="0" err="1" smtClean="0">
                          <a:ln>
                            <a:noFill/>
                          </a:ln>
                          <a:solidFill>
                            <a:schemeClr val="tx1"/>
                          </a:solidFill>
                          <a:effectLst/>
                          <a:latin typeface="+mn-lt"/>
                        </a:rPr>
                        <a:t>συναρμο</a:t>
                      </a:r>
                      <a:r>
                        <a:rPr kumimoji="0" lang="el-GR" sz="1600" b="1" i="0" u="none" strike="noStrike" cap="none" normalizeH="0" baseline="0" dirty="0" smtClean="0">
                          <a:ln>
                            <a:noFill/>
                          </a:ln>
                          <a:solidFill>
                            <a:schemeClr val="tx1"/>
                          </a:solidFill>
                          <a:effectLst/>
                          <a:latin typeface="+mn-lt"/>
                        </a:rPr>
                        <a:t>-</a:t>
                      </a:r>
                      <a:r>
                        <a:rPr kumimoji="0" lang="el-GR" sz="1600" b="1" i="0" u="none" strike="noStrike" cap="none" normalizeH="0" baseline="0" dirty="0" err="1" smtClean="0">
                          <a:ln>
                            <a:noFill/>
                          </a:ln>
                          <a:solidFill>
                            <a:schemeClr val="tx1"/>
                          </a:solidFill>
                          <a:effectLst/>
                          <a:latin typeface="+mn-lt"/>
                        </a:rPr>
                        <a:t>λογημάτων</a:t>
                      </a:r>
                      <a:r>
                        <a:rPr kumimoji="0" lang="el-GR" sz="1600" b="1" i="0" u="none" strike="noStrike" cap="none" normalizeH="0" baseline="0" dirty="0" smtClean="0">
                          <a:ln>
                            <a:noFill/>
                          </a:ln>
                          <a:solidFill>
                            <a:schemeClr val="tx1"/>
                          </a:solidFill>
                          <a:effectLst/>
                          <a:latin typeface="+mn-lt"/>
                        </a:rPr>
                        <a:t> </a:t>
                      </a:r>
                    </a:p>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(ημέρες)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Φορές εμφάνισης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Χρόνος </a:t>
                      </a:r>
                      <a:r>
                        <a:rPr kumimoji="0" lang="el-GR" sz="1600" b="1" i="0" u="none" strike="noStrike" cap="none" normalizeH="0" baseline="0" dirty="0" err="1" smtClean="0">
                          <a:ln>
                            <a:noFill/>
                          </a:ln>
                          <a:solidFill>
                            <a:schemeClr val="tx1"/>
                          </a:solidFill>
                          <a:effectLst/>
                          <a:latin typeface="+mn-lt"/>
                        </a:rPr>
                        <a:t>συναρμο</a:t>
                      </a:r>
                      <a:r>
                        <a:rPr kumimoji="0" lang="el-GR" sz="1600" b="1" i="0" u="none" strike="noStrike" cap="none" normalizeH="0" baseline="0" dirty="0" smtClean="0">
                          <a:ln>
                            <a:noFill/>
                          </a:ln>
                          <a:solidFill>
                            <a:schemeClr val="tx1"/>
                          </a:solidFill>
                          <a:effectLst/>
                          <a:latin typeface="+mn-lt"/>
                        </a:rPr>
                        <a:t>-</a:t>
                      </a:r>
                      <a:r>
                        <a:rPr kumimoji="0" lang="el-GR" sz="1600" b="1" i="0" u="none" strike="noStrike" cap="none" normalizeH="0" baseline="0" dirty="0" err="1" smtClean="0">
                          <a:ln>
                            <a:noFill/>
                          </a:ln>
                          <a:solidFill>
                            <a:schemeClr val="tx1"/>
                          </a:solidFill>
                          <a:effectLst/>
                          <a:latin typeface="+mn-lt"/>
                        </a:rPr>
                        <a:t>λόγησης</a:t>
                      </a:r>
                      <a:endParaRPr kumimoji="0" lang="el-GR" sz="1600" b="1" i="0" u="none" strike="noStrike" cap="none" normalizeH="0" baseline="0" dirty="0" smtClean="0">
                        <a:ln>
                          <a:noFill/>
                        </a:ln>
                        <a:solidFill>
                          <a:schemeClr val="tx1"/>
                        </a:solidFill>
                        <a:effectLst/>
                        <a:latin typeface="+mn-lt"/>
                      </a:endParaRPr>
                    </a:p>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(ημέρες)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Φορές εμφάνισης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Χρόνος λοιπών εργασιών</a:t>
                      </a:r>
                    </a:p>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(ημέρες)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dirty="0" smtClean="0">
                          <a:ln>
                            <a:noFill/>
                          </a:ln>
                          <a:solidFill>
                            <a:schemeClr val="tx1"/>
                          </a:solidFill>
                          <a:effectLst/>
                          <a:latin typeface="+mn-lt"/>
                        </a:rPr>
                        <a:t>Φορές εμφάνισης</a:t>
                      </a:r>
                      <a:endParaRPr kumimoji="0" lang="en-US" sz="1600" b="1" i="0" u="none" strike="noStrike" cap="none" normalizeH="0" baseline="0" dirty="0" smtClean="0">
                        <a:ln>
                          <a:noFill/>
                        </a:ln>
                        <a:solidFill>
                          <a:schemeClr val="tx1"/>
                        </a:solidFill>
                        <a:effectLst/>
                        <a:latin typeface="+mn-lt"/>
                      </a:endParaRPr>
                    </a:p>
                  </a:txBody>
                  <a:tcPr marL="100008" marR="100008" marT="50009" marB="500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4</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40</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6</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11</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22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41</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33</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17</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12</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13</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14</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43</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11</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35</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16</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36</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24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15</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45</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2</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16</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46</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3</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17</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18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50</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8</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53</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4</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5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smtClean="0">
                          <a:ln>
                            <a:noFill/>
                          </a:ln>
                          <a:solidFill>
                            <a:schemeClr val="tx1"/>
                          </a:solidFill>
                          <a:effectLst/>
                          <a:latin typeface="+mn-lt"/>
                        </a:rPr>
                        <a:t>56</a:t>
                      </a:r>
                      <a:endParaRPr kumimoji="0" lang="en-US" sz="1600" b="0" i="0" u="none" strike="noStrike" cap="none" normalizeH="0" baseline="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dirty="0" smtClean="0">
                          <a:ln>
                            <a:noFill/>
                          </a:ln>
                          <a:solidFill>
                            <a:schemeClr val="tx1"/>
                          </a:solidFill>
                          <a:effectLst/>
                          <a:latin typeface="+mn-lt"/>
                        </a:rPr>
                        <a:t>4</a:t>
                      </a:r>
                      <a:endParaRPr kumimoji="0" lang="en-US" sz="1600" b="0" i="0" u="none" strike="noStrike" cap="none" normalizeH="0" baseline="0" dirty="0" smtClean="0">
                        <a:ln>
                          <a:noFill/>
                        </a:ln>
                        <a:solidFill>
                          <a:schemeClr val="tx1"/>
                        </a:solidFill>
                        <a:effectLst/>
                        <a:latin typeface="+mn-lt"/>
                      </a:endParaRPr>
                    </a:p>
                  </a:txBody>
                  <a:tcPr marL="100008" marR="100008" marT="50009" marB="500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69</a:t>
            </a:fld>
            <a:endParaRPr lang="el-GR" dirty="0">
              <a:solidFill>
                <a:schemeClr val="tx1"/>
              </a:solidFill>
            </a:endParaRPr>
          </a:p>
        </p:txBody>
      </p:sp>
    </p:spTree>
    <p:custDataLst>
      <p:tags r:id="rId1"/>
    </p:custDataLst>
    <p:extLst>
      <p:ext uri="{BB962C8B-B14F-4D97-AF65-F5344CB8AC3E}">
        <p14:creationId xmlns:p14="http://schemas.microsoft.com/office/powerpoint/2010/main" val="121666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Ποιοτική – ποσοτική ανάλυση κινδύνων</a:t>
            </a:r>
            <a:endParaRPr lang="el-GR" dirty="0"/>
          </a:p>
        </p:txBody>
      </p:sp>
      <p:graphicFrame>
        <p:nvGraphicFramePr>
          <p:cNvPr id="6" name="Θέση περιεχομένου 1" descr="Πίνακας:&#10;Ποιοτική ανάλυση. Τι είναι ο κίνδυνος; Γιατί μπορεί να προκύψει; Πόσο πιθανό είναι να προκύψει; Πόσο καλό ή κακό δύναται να προκαλέσει. Έχει σημασία; Τι μπορούμε να κάνουμε; Πότε να αντιδράσουμε; Ποιος είναι υπεύθυνος; Όλα τα παραπάνω καταγράφονται στο φύλλο κινδύνου. &#10;Ποσοτική ανάλυση. Στοιχεία ποιοτικής ανάλυσης. Μοντελοποίηση της αβεβαιότητας. Προσομοίωση των συνδυασμένων συνεπειών. Πρόβλεψη αποτελεσμάτων. Έλεγχος σεναρίων. Όλα τα παραπάνω, μοντελοποιούνται σε λογισμικό.&#10;&#10;&#10;&#10;&#10;&#10;&#10;&#10;&#10;&#10;&#10;&#10;&#10;&#10;"/>
          <p:cNvGraphicFramePr>
            <a:graphicFrameLocks/>
          </p:cNvGraphicFramePr>
          <p:nvPr>
            <p:custDataLst>
              <p:tags r:id="rId2"/>
            </p:custDataLst>
            <p:extLst>
              <p:ext uri="{D42A27DB-BD31-4B8C-83A1-F6EECF244321}">
                <p14:modId xmlns:p14="http://schemas.microsoft.com/office/powerpoint/2010/main" val="469658754"/>
              </p:ext>
            </p:extLst>
          </p:nvPr>
        </p:nvGraphicFramePr>
        <p:xfrm>
          <a:off x="682873" y="1556792"/>
          <a:ext cx="7993583" cy="4644128"/>
        </p:xfrm>
        <a:graphic>
          <a:graphicData uri="http://schemas.openxmlformats.org/drawingml/2006/table">
            <a:tbl>
              <a:tblPr firstRow="1"/>
              <a:tblGrid>
                <a:gridCol w="3889127"/>
                <a:gridCol w="4104456"/>
              </a:tblGrid>
              <a:tr h="46826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Ποιοτική</a:t>
                      </a:r>
                      <a:endParaRPr kumimoji="0" lang="en-US" sz="20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Ποσοτική</a:t>
                      </a:r>
                      <a:endParaRPr kumimoji="0" lang="en-US" sz="20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Τι είναι ο κίνδυνος</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Στοιχεία ποιοτικής ανάλυσης</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Γιατί μπορεί να προκύψει</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Μοντελοποίηση της αβεβαιότητας</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66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Πόσο πιθανό είναι να προκύψει</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Προσομοίωση των συνδυασμένων συνεπειών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66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Πόσο καλό ή κακό δύναται να προκαλέσει</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Πρόβλεψη αποτελεσμάτων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Έχει σημασία</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Έλεγχος σεναρίων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Τι μπορούμε να κάνουμε</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Πότε να αντιδράσουμε</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Ποιος είναι υπεύθυνος</a:t>
                      </a:r>
                      <a:r>
                        <a:rPr kumimoji="0" lang="en-US" sz="2000" b="0" i="0" u="none" strike="noStrike" cap="none" normalizeH="0" baseline="0" dirty="0" smtClean="0">
                          <a:ln>
                            <a:noFill/>
                          </a:ln>
                          <a:solidFill>
                            <a:schemeClr val="tx1"/>
                          </a:solidFill>
                          <a:effectLst/>
                          <a:latin typeface="+mn-lt"/>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rgbClr val="0033CC"/>
                          </a:solidFill>
                          <a:effectLst/>
                          <a:latin typeface="+mn-lt"/>
                        </a:rPr>
                        <a:t>Καταγραφή στο φύλλο κινδύνου</a:t>
                      </a:r>
                      <a:endParaRPr kumimoji="0" lang="en-US" sz="2000" b="0" i="0" u="none" strike="noStrike" cap="none" normalizeH="0" baseline="0" dirty="0" smtClean="0">
                        <a:ln>
                          <a:noFill/>
                        </a:ln>
                        <a:solidFill>
                          <a:srgbClr val="0033CC"/>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rgbClr val="0033CC"/>
                          </a:solidFill>
                          <a:effectLst/>
                          <a:latin typeface="+mn-lt"/>
                        </a:rPr>
                        <a:t>Μοντελοποίηση σε λογισμικό</a:t>
                      </a:r>
                      <a:endParaRPr kumimoji="0" lang="en-US" sz="2000" b="0" i="0" u="none" strike="noStrike" cap="none" normalizeH="0" baseline="0" dirty="0" smtClean="0">
                        <a:ln>
                          <a:noFill/>
                        </a:ln>
                        <a:solidFill>
                          <a:srgbClr val="0033CC"/>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7</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6093296"/>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3054172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pPr>
              <a:spcBef>
                <a:spcPts val="0"/>
              </a:spcBef>
            </a:pPr>
            <a:r>
              <a:rPr lang="el-GR" altLang="el-GR" b="1" dirty="0"/>
              <a:t>Χρόνος μεταφοράς </a:t>
            </a:r>
            <a:r>
              <a:rPr lang="el-GR" altLang="el-GR" b="1" dirty="0" smtClean="0"/>
              <a:t>συναρμολογημάτων</a:t>
            </a:r>
            <a:endParaRPr lang="el-GR" altLang="el-GR" b="1" dirty="0"/>
          </a:p>
        </p:txBody>
      </p:sp>
      <p:pic>
        <p:nvPicPr>
          <p:cNvPr id="6" name="Θέση περιεχομένου 1" descr="Εικόνα διαγράμματος του χρόνου μεταφοράς συναρμολογημάτων σε ημέρες. Όλες οι τιμές του πίνακα για το συγκεκριμένο πεδίο, απεικονίζονται στο διάγραμμα. Στο διάγραμμα απεικονίζεται το πλήθος των φορών, σε σχέση με τις ημέρες που θα διαρκέσει η μεταφορά. Για παράδειγμα, το πρώτο συναρμολόγημα, έχει τέσσερις φορές εμφάνισης, για να μεταφερθεί σε 30 ημέρ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000" y="1648460"/>
            <a:ext cx="7200000" cy="473286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70</a:t>
            </a:fld>
            <a:endParaRPr lang="el-GR" sz="1400" dirty="0">
              <a:solidFill>
                <a:schemeClr val="tx1"/>
              </a:solidFill>
            </a:endParaRPr>
          </a:p>
        </p:txBody>
      </p:sp>
    </p:spTree>
    <p:extLst>
      <p:ext uri="{BB962C8B-B14F-4D97-AF65-F5344CB8AC3E}">
        <p14:creationId xmlns:p14="http://schemas.microsoft.com/office/powerpoint/2010/main" val="1300157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08912" cy="1143000"/>
          </a:xfrm>
        </p:spPr>
        <p:txBody>
          <a:bodyPr>
            <a:noAutofit/>
          </a:bodyPr>
          <a:lstStyle/>
          <a:p>
            <a:pPr>
              <a:spcBef>
                <a:spcPts val="0"/>
              </a:spcBef>
            </a:pPr>
            <a:r>
              <a:rPr lang="el-GR" altLang="el-GR" sz="4000" b="1" dirty="0"/>
              <a:t>Σωρευτικό διάγραμμα χρόνου μεταφοράς </a:t>
            </a:r>
            <a:r>
              <a:rPr lang="el-GR" altLang="el-GR" sz="4000" b="1" dirty="0" smtClean="0"/>
              <a:t>συναρμολογημάτων</a:t>
            </a:r>
            <a:endParaRPr lang="el-GR" altLang="el-GR" sz="4000" b="1" dirty="0"/>
          </a:p>
        </p:txBody>
      </p:sp>
      <p:pic>
        <p:nvPicPr>
          <p:cNvPr id="6" name="Θέση περιεχομένου 1" descr="Εικόνα με το σωρευτικό ιστόγραμμα χρόνου μεταφοράς συναρμολογημάτων. Στο διάγραμμα απεικονίζεται η πιθανότητα σε σχέση με τις ημέρες που θα διαρκέσει η μεταφορά. Για παράδειγμα, το πρώτο συναρμολόγημα, έχει πιθανότητα κάτι λιγότερο από 5%, να μεταφερθεί έως 30 ημέρ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993" y="1620000"/>
            <a:ext cx="7088519" cy="473400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71</a:t>
            </a:fld>
            <a:endParaRPr lang="el-GR" dirty="0">
              <a:solidFill>
                <a:schemeClr val="tx1"/>
              </a:solidFill>
            </a:endParaRPr>
          </a:p>
        </p:txBody>
      </p:sp>
    </p:spTree>
    <p:extLst>
      <p:ext uri="{BB962C8B-B14F-4D97-AF65-F5344CB8AC3E}">
        <p14:creationId xmlns:p14="http://schemas.microsoft.com/office/powerpoint/2010/main" val="42855458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pPr>
              <a:spcBef>
                <a:spcPts val="0"/>
              </a:spcBef>
            </a:pPr>
            <a:r>
              <a:rPr lang="el-GR" altLang="el-GR" b="1" dirty="0"/>
              <a:t>Χρόνος </a:t>
            </a:r>
            <a:r>
              <a:rPr lang="el-GR" altLang="el-GR" b="1" dirty="0" smtClean="0"/>
              <a:t>συναρμολόγησης</a:t>
            </a:r>
            <a:endParaRPr lang="el-GR" altLang="el-GR" b="1" dirty="0"/>
          </a:p>
        </p:txBody>
      </p:sp>
      <p:pic>
        <p:nvPicPr>
          <p:cNvPr id="6" name="Θέση περιεχομένου 1" descr="Εικόνα με το διάγραμμα του χρόνου συναρμολόγησης σε ημέρες. Στο διάγραμμα απεικονίζεται το πλήθος των φορών εμφάνισης σε σχέση με τις ημέρες που θα διαρκέσει η συναρμολόγηση. Για παράδειγμα, το πρώτο συναρμολόγημα, έχει 2 φορές εμφάνισης, για να συναρμολογηθεί σε 10 ημέρες.&#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000" y="1620000"/>
            <a:ext cx="7200800" cy="473400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72</a:t>
            </a:fld>
            <a:endParaRPr lang="el-GR" dirty="0">
              <a:solidFill>
                <a:schemeClr val="tx1"/>
              </a:solidFill>
            </a:endParaRPr>
          </a:p>
        </p:txBody>
      </p:sp>
    </p:spTree>
    <p:extLst>
      <p:ext uri="{BB962C8B-B14F-4D97-AF65-F5344CB8AC3E}">
        <p14:creationId xmlns:p14="http://schemas.microsoft.com/office/powerpoint/2010/main" val="26722115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pPr>
              <a:spcBef>
                <a:spcPts val="0"/>
              </a:spcBef>
            </a:pPr>
            <a:r>
              <a:rPr lang="el-GR" altLang="el-GR" b="1" dirty="0"/>
              <a:t>Σωρευτικό διάγραμμα του χρόνου </a:t>
            </a:r>
            <a:r>
              <a:rPr lang="el-GR" altLang="el-GR" b="1" dirty="0" smtClean="0"/>
              <a:t>συναρμολόγησης</a:t>
            </a:r>
            <a:endParaRPr lang="el-GR" altLang="el-GR" b="1" dirty="0"/>
          </a:p>
        </p:txBody>
      </p:sp>
      <p:pic>
        <p:nvPicPr>
          <p:cNvPr id="6" name="Θέση περιεχομένου 1" descr="Εικόνα με το σωρευτικό διάγραμμα του χρόνου συναρμολόγησης. Στο διάγραμμα απεικονίζεται η πιθανότητα σε σχέση με τις ημέρες που θα διαρκέσει η συναρμολόγηση. Για παράδειγμα, το πρώτο συναρμολόγημα έχει πιθανότητα περίπου 2%, να συναρμολογηθεί σε 10 ημέρ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999" y="1620000"/>
            <a:ext cx="7200000" cy="476132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73</a:t>
            </a:fld>
            <a:endParaRPr lang="el-GR" dirty="0">
              <a:solidFill>
                <a:schemeClr val="tx1"/>
              </a:solidFill>
            </a:endParaRPr>
          </a:p>
        </p:txBody>
      </p:sp>
    </p:spTree>
    <p:extLst>
      <p:ext uri="{BB962C8B-B14F-4D97-AF65-F5344CB8AC3E}">
        <p14:creationId xmlns:p14="http://schemas.microsoft.com/office/powerpoint/2010/main" val="3246714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rmAutofit/>
          </a:bodyPr>
          <a:lstStyle/>
          <a:p>
            <a:r>
              <a:rPr lang="el-GR" altLang="el-GR" b="1" dirty="0"/>
              <a:t>Χρόνος λοιπών εργασιών</a:t>
            </a:r>
            <a:endParaRPr lang="el-GR" b="1" dirty="0"/>
          </a:p>
        </p:txBody>
      </p:sp>
      <p:pic>
        <p:nvPicPr>
          <p:cNvPr id="6" name="Θέση περιεχομένου 1" descr="Εικόνα με το διάγραμμα του χρόνου λοιπών εργασιών σε ημέρες. Στο διάγραμμα απεικονίζεται το πλήθος των φορών εμφάνισης σε σχέση με τις ημέρες που θα διαρκέσει η πραγματωποίηση των λοιπών εργασιών. Για παράδειγμα, η πρώτη εργασία, έχει 2 φορές εμφάνισης, για να πραγματοποιηθεί σε 40 ημέρ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999" y="1620000"/>
            <a:ext cx="7200000" cy="468932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74</a:t>
            </a:fld>
            <a:endParaRPr lang="el-GR" dirty="0">
              <a:solidFill>
                <a:schemeClr val="tx1"/>
              </a:solidFill>
            </a:endParaRPr>
          </a:p>
        </p:txBody>
      </p:sp>
    </p:spTree>
    <p:extLst>
      <p:ext uri="{BB962C8B-B14F-4D97-AF65-F5344CB8AC3E}">
        <p14:creationId xmlns:p14="http://schemas.microsoft.com/office/powerpoint/2010/main" val="22377931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r>
              <a:rPr lang="el-GR" altLang="el-GR" b="1" dirty="0"/>
              <a:t>Συνολικός χρόνος ανάπτυξης οικίας</a:t>
            </a:r>
            <a:endParaRPr lang="el-GR" b="1" dirty="0"/>
          </a:p>
        </p:txBody>
      </p:sp>
      <p:graphicFrame>
        <p:nvGraphicFramePr>
          <p:cNvPr id="5" name="Θέση περιεχομένου 1" descr="Πίνακας συγκεντρωτικός με τα τελίκα αποτελέσματα της ανάπτυξης προκατασκευασμένων οικίών: Αριθμός αύξησης,1. Τυχαίος αριθμός, 28. χρόνος μεταφοράς συναρμολογημάτων ΜΣ, 34. Τυχαίος αριθμός, 30. Χρόνος συναρμολόγησης Σ, 12. Τυχαίος αριθμός, 95. Χρόνος λοιπών εργασιών, 53. Συνολικός χρόνος ανάπτυξης οικίας, 99 ημέρες. Ο πίνακας συνεχίζει και με τα υπόλοιπα αποτελέσματα."/>
          <p:cNvGraphicFramePr>
            <a:graphicFrameLocks/>
          </p:cNvGraphicFramePr>
          <p:nvPr>
            <p:custDataLst>
              <p:tags r:id="rId2"/>
            </p:custDataLst>
            <p:extLst>
              <p:ext uri="{D42A27DB-BD31-4B8C-83A1-F6EECF244321}">
                <p14:modId xmlns:p14="http://schemas.microsoft.com/office/powerpoint/2010/main" val="46439833"/>
              </p:ext>
            </p:extLst>
          </p:nvPr>
        </p:nvGraphicFramePr>
        <p:xfrm>
          <a:off x="899592" y="1793000"/>
          <a:ext cx="7278198" cy="1924032"/>
        </p:xfrm>
        <a:graphic>
          <a:graphicData uri="http://schemas.openxmlformats.org/drawingml/2006/table">
            <a:tbl>
              <a:tblPr firstRow="1"/>
              <a:tblGrid>
                <a:gridCol w="650866"/>
                <a:gridCol w="1336675"/>
                <a:gridCol w="633404"/>
                <a:gridCol w="1339850"/>
                <a:gridCol w="552441"/>
                <a:gridCol w="1341437"/>
                <a:gridCol w="609591"/>
                <a:gridCol w="813934"/>
              </a:tblGrid>
              <a:tr h="61082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α/α</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Τυχαίος αριθμός</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ΜΣ</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Τυχαίος αριθμός</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smtClean="0">
                          <a:ln>
                            <a:noFill/>
                          </a:ln>
                          <a:solidFill>
                            <a:schemeClr val="tx1"/>
                          </a:solidFill>
                          <a:effectLst/>
                          <a:latin typeface="+mn-lt"/>
                        </a:rPr>
                        <a:t>Σ</a:t>
                      </a:r>
                      <a:endParaRPr kumimoji="0" lang="en-US" sz="2000" b="1" i="0" u="none" strike="noStrike" cap="none" normalizeH="0" baseline="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Τυχαίος αριθμός</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ΛΕ</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ΧΑΟ</a:t>
                      </a:r>
                      <a:endParaRPr kumimoji="0" lang="en-US" sz="2000" b="1" i="0" u="none" strike="noStrike" cap="none" normalizeH="0" baseline="0" dirty="0" smtClean="0">
                        <a:ln>
                          <a:noFill/>
                        </a:ln>
                        <a:solidFill>
                          <a:schemeClr val="tx1"/>
                        </a:solidFill>
                        <a:effectLst/>
                        <a:latin typeface="+mn-lt"/>
                      </a:endParaRPr>
                    </a:p>
                  </a:txBody>
                  <a:tcPr marL="100008" marR="100008" marT="50004" marB="5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484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28</a:t>
                      </a:r>
                      <a:endParaRPr kumimoji="0" lang="en-US" sz="2000" b="0" i="0" u="none" strike="noStrike" cap="none" normalizeH="0" baseline="0" dirty="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34</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12</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95</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53</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99</a:t>
                      </a:r>
                      <a:endParaRPr kumimoji="0" lang="en-US" sz="2000" b="0" i="0" u="none" strike="noStrike" cap="none" normalizeH="0" baseline="0" dirty="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4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01</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10</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11</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05</a:t>
                      </a:r>
                      <a:endParaRPr kumimoji="0" lang="en-US" sz="2000" b="0" i="0" u="none" strike="noStrike" cap="none" normalizeH="0" baseline="0" dirty="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41</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82</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4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04</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30</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05</a:t>
                      </a:r>
                      <a:endParaRPr kumimoji="0" lang="en-US" sz="2000" b="0" i="0" u="none" strike="noStrike" cap="none" normalizeH="0" baseline="0" dirty="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11</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84</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48</a:t>
                      </a:r>
                      <a:endParaRPr kumimoji="0" lang="en-US" sz="2000" b="0" i="0" u="none" strike="noStrike" cap="none" normalizeH="0" baseline="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89</a:t>
                      </a:r>
                      <a:endParaRPr kumimoji="0" lang="en-US" sz="2000" b="0" i="0" u="none" strike="noStrike" cap="none" normalizeH="0" baseline="0" dirty="0" smtClean="0">
                        <a:ln>
                          <a:noFill/>
                        </a:ln>
                        <a:solidFill>
                          <a:schemeClr val="tx1"/>
                        </a:solidFill>
                        <a:effectLst/>
                        <a:latin typeface="+mn-lt"/>
                      </a:endParaRPr>
                    </a:p>
                  </a:txBody>
                  <a:tcPr marL="100008" marR="100008" marT="50004" marB="5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Θέση περιεχομένου 2"/>
          <p:cNvSpPr txBox="1"/>
          <p:nvPr/>
        </p:nvSpPr>
        <p:spPr>
          <a:xfrm>
            <a:off x="1115616" y="3933056"/>
            <a:ext cx="6912768" cy="2369880"/>
          </a:xfrm>
          <a:prstGeom prst="rect">
            <a:avLst/>
          </a:prstGeom>
          <a:noFill/>
        </p:spPr>
        <p:txBody>
          <a:bodyPr wrap="square" rtlCol="0">
            <a:spAutoFit/>
          </a:bodyPr>
          <a:lstStyle/>
          <a:p>
            <a:pPr marL="342900" indent="-342900">
              <a:spcBef>
                <a:spcPct val="0"/>
              </a:spcBef>
              <a:buClr>
                <a:srgbClr val="C00000"/>
              </a:buClr>
              <a:buSzTx/>
              <a:buFont typeface="Arial" panose="020B0604020202020204" pitchFamily="34" charset="0"/>
              <a:buChar char="●"/>
            </a:pPr>
            <a:r>
              <a:rPr lang="el-GR" altLang="el-GR" sz="2400" dirty="0" smtClean="0"/>
              <a:t>Όπου:</a:t>
            </a:r>
          </a:p>
          <a:p>
            <a:pPr marL="1257300" lvl="2" indent="-342900">
              <a:spcBef>
                <a:spcPct val="0"/>
              </a:spcBef>
              <a:buClr>
                <a:srgbClr val="00CC99"/>
              </a:buClr>
              <a:buFont typeface="Arial" panose="020B0604020202020204" pitchFamily="34" charset="0"/>
              <a:buChar char="●"/>
            </a:pPr>
            <a:r>
              <a:rPr lang="el-GR" altLang="el-GR" sz="2000" dirty="0" smtClean="0"/>
              <a:t>ΧΑΟ </a:t>
            </a:r>
            <a:r>
              <a:rPr lang="el-GR" altLang="el-GR" sz="2000" dirty="0"/>
              <a:t>= </a:t>
            </a:r>
            <a:r>
              <a:rPr lang="en-US" altLang="el-GR" sz="2000" dirty="0"/>
              <a:t>o </a:t>
            </a:r>
            <a:r>
              <a:rPr lang="el-GR" altLang="el-GR" sz="2000" dirty="0"/>
              <a:t>χρόνος ανάπτυξης </a:t>
            </a:r>
            <a:r>
              <a:rPr lang="el-GR" altLang="el-GR" sz="2000" dirty="0" smtClean="0"/>
              <a:t>οικίας.</a:t>
            </a:r>
            <a:endParaRPr lang="el-GR" altLang="el-GR" sz="2000" dirty="0"/>
          </a:p>
          <a:p>
            <a:pPr marL="1257300" lvl="2" indent="-342900">
              <a:spcBef>
                <a:spcPct val="0"/>
              </a:spcBef>
              <a:buClr>
                <a:srgbClr val="00CC99"/>
              </a:buClr>
              <a:buFont typeface="Arial" panose="020B0604020202020204" pitchFamily="34" charset="0"/>
              <a:buChar char="●"/>
            </a:pPr>
            <a:r>
              <a:rPr lang="el-GR" altLang="el-GR" sz="2000" dirty="0" smtClean="0"/>
              <a:t>ΜΣ </a:t>
            </a:r>
            <a:r>
              <a:rPr lang="el-GR" altLang="el-GR" sz="2000" dirty="0"/>
              <a:t>= ο χρόνος μεταφοράς </a:t>
            </a:r>
            <a:r>
              <a:rPr lang="el-GR" altLang="el-GR" sz="2000" dirty="0" smtClean="0"/>
              <a:t>συναρμολογημάτων.</a:t>
            </a:r>
            <a:endParaRPr lang="el-GR" altLang="el-GR" sz="2000" dirty="0"/>
          </a:p>
          <a:p>
            <a:pPr marL="1257300" lvl="2" indent="-342900">
              <a:spcBef>
                <a:spcPct val="0"/>
              </a:spcBef>
              <a:buClr>
                <a:srgbClr val="00CC99"/>
              </a:buClr>
              <a:buFont typeface="Arial" panose="020B0604020202020204" pitchFamily="34" charset="0"/>
              <a:buChar char="●"/>
            </a:pPr>
            <a:r>
              <a:rPr lang="el-GR" altLang="el-GR" sz="2000" dirty="0" smtClean="0"/>
              <a:t>Σ </a:t>
            </a:r>
            <a:r>
              <a:rPr lang="el-GR" altLang="el-GR" sz="2000" dirty="0"/>
              <a:t>= ο χρόνος </a:t>
            </a:r>
            <a:r>
              <a:rPr lang="el-GR" altLang="el-GR" sz="2000" dirty="0" smtClean="0"/>
              <a:t>συναρμολόγησης.</a:t>
            </a:r>
            <a:endParaRPr lang="el-GR" altLang="el-GR" sz="2000" dirty="0"/>
          </a:p>
          <a:p>
            <a:pPr marL="1257300" lvl="2" indent="-342900">
              <a:spcBef>
                <a:spcPct val="0"/>
              </a:spcBef>
              <a:buClr>
                <a:srgbClr val="00CC99"/>
              </a:buClr>
              <a:buFont typeface="Arial" panose="020B0604020202020204" pitchFamily="34" charset="0"/>
              <a:buChar char="●"/>
            </a:pPr>
            <a:r>
              <a:rPr lang="el-GR" altLang="el-GR" sz="2000" dirty="0" smtClean="0"/>
              <a:t>ΛΕ </a:t>
            </a:r>
            <a:r>
              <a:rPr lang="el-GR" altLang="el-GR" sz="2000" dirty="0"/>
              <a:t>= ο χρόνος για τις «λοιπές» </a:t>
            </a:r>
            <a:r>
              <a:rPr lang="el-GR" altLang="el-GR" sz="2000" dirty="0" smtClean="0"/>
              <a:t>εργασίες.</a:t>
            </a:r>
            <a:endParaRPr lang="el-GR" altLang="el-GR" sz="2000" dirty="0"/>
          </a:p>
          <a:p>
            <a:pPr marL="342900" indent="-342900">
              <a:spcBef>
                <a:spcPct val="0"/>
              </a:spcBef>
              <a:buClr>
                <a:srgbClr val="C00000"/>
              </a:buClr>
              <a:buFont typeface="Arial" panose="020B0604020202020204" pitchFamily="34" charset="0"/>
              <a:buChar char="●"/>
            </a:pPr>
            <a:r>
              <a:rPr lang="el-GR" altLang="el-GR" sz="2400" dirty="0" smtClean="0"/>
              <a:t>Και η σχέση που συνδέει τα παραπάνω είναι:</a:t>
            </a:r>
          </a:p>
          <a:p>
            <a:pPr marL="1257300" lvl="2" indent="-342900">
              <a:spcBef>
                <a:spcPct val="0"/>
              </a:spcBef>
              <a:buClr>
                <a:srgbClr val="00CC99"/>
              </a:buClr>
              <a:buFont typeface="Arial" panose="020B0604020202020204" pitchFamily="34" charset="0"/>
              <a:buChar char="●"/>
            </a:pPr>
            <a:r>
              <a:rPr lang="el-GR" altLang="el-GR" sz="2000" dirty="0" smtClean="0"/>
              <a:t>ΧΑΟ </a:t>
            </a:r>
            <a:r>
              <a:rPr lang="el-GR" altLang="el-GR" sz="2000" dirty="0"/>
              <a:t>= ΜΣ + Σ + </a:t>
            </a:r>
            <a:r>
              <a:rPr lang="el-GR" altLang="el-GR" sz="2000" dirty="0" smtClean="0"/>
              <a:t>ΛΕ.</a:t>
            </a:r>
            <a:endParaRPr lang="el-GR" altLang="el-GR" sz="2000" dirty="0"/>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75</a:t>
            </a:fld>
            <a:endParaRPr lang="el-GR" dirty="0">
              <a:solidFill>
                <a:schemeClr val="tx1"/>
              </a:solidFill>
            </a:endParaRPr>
          </a:p>
        </p:txBody>
      </p:sp>
    </p:spTree>
    <p:custDataLst>
      <p:tags r:id="rId1"/>
    </p:custDataLst>
    <p:extLst>
      <p:ext uri="{BB962C8B-B14F-4D97-AF65-F5344CB8AC3E}">
        <p14:creationId xmlns:p14="http://schemas.microsoft.com/office/powerpoint/2010/main" val="9367551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352928" cy="1143000"/>
          </a:xfrm>
        </p:spPr>
        <p:txBody>
          <a:bodyPr>
            <a:noAutofit/>
          </a:bodyPr>
          <a:lstStyle/>
          <a:p>
            <a:r>
              <a:rPr lang="el-GR" altLang="el-GR" sz="3600" b="1" dirty="0"/>
              <a:t>Διάγραμμα σωρευτικής πιθανότητας για το χρόνο ανάπτυξης οικίας</a:t>
            </a:r>
            <a:endParaRPr lang="el-GR" sz="3600" b="1" dirty="0"/>
          </a:p>
        </p:txBody>
      </p:sp>
      <p:pic>
        <p:nvPicPr>
          <p:cNvPr id="8" name="Θέση περιεχομένου 1" descr="Εικόνα με το διάγραμμα σωρευτικής πιθανότητας για το χρόνο ανάπτυξης οικίας. Στο διάγραμμα φαίνεται η γραφική παράσταση που προκύπτει για την μέγιστη πιθανότητα 93 κόμμα 91205 ημέρες που θα χρειαστει για να αναπτυχθεί μία οικί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9" y="1484784"/>
            <a:ext cx="8312505" cy="482453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76</a:t>
            </a:fld>
            <a:endParaRPr lang="el-GR"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069177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Ανάλυση ευαισθησίας </a:t>
            </a:r>
            <a:br>
              <a:rPr lang="el-GR" b="1" dirty="0" smtClean="0"/>
            </a:br>
            <a:r>
              <a:rPr lang="el-GR" b="1" dirty="0" smtClean="0"/>
              <a:t>(1 από 4)</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800"/>
              </a:spcAft>
              <a:buClr>
                <a:srgbClr val="FF4146"/>
              </a:buClr>
              <a:buSzPct val="75000"/>
              <a:buNone/>
            </a:pPr>
            <a:r>
              <a:rPr lang="el-GR" altLang="el-GR" sz="2800" kern="0" dirty="0">
                <a:solidFill>
                  <a:srgbClr val="000000"/>
                </a:solidFill>
              </a:rPr>
              <a:t>Εξετάζονται τα εξής</a:t>
            </a:r>
            <a:r>
              <a:rPr lang="en-US" altLang="el-GR" sz="2800" kern="0" dirty="0">
                <a:solidFill>
                  <a:srgbClr val="000000"/>
                </a:solidFill>
              </a:rPr>
              <a:t>:</a:t>
            </a: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kern="0" dirty="0">
                <a:solidFill>
                  <a:srgbClr val="000000"/>
                </a:solidFill>
              </a:rPr>
              <a:t>Προσδιορίζει το μέγεθος της </a:t>
            </a:r>
            <a:r>
              <a:rPr lang="el-GR" altLang="el-GR" kern="0" dirty="0" smtClean="0">
                <a:solidFill>
                  <a:srgbClr val="000000"/>
                </a:solidFill>
              </a:rPr>
              <a:t>επιρροής, </a:t>
            </a:r>
            <a:r>
              <a:rPr lang="el-GR" altLang="el-GR" kern="0" dirty="0">
                <a:solidFill>
                  <a:srgbClr val="000000"/>
                </a:solidFill>
              </a:rPr>
              <a:t>καθεμιάς από τις παραμέτρους ενός </a:t>
            </a:r>
            <a:r>
              <a:rPr lang="el-GR" altLang="el-GR" kern="0" dirty="0" smtClean="0">
                <a:solidFill>
                  <a:srgbClr val="000000"/>
                </a:solidFill>
              </a:rPr>
              <a:t>συστήματος, </a:t>
            </a:r>
            <a:r>
              <a:rPr lang="el-GR" altLang="el-GR" kern="0" dirty="0">
                <a:solidFill>
                  <a:srgbClr val="000000"/>
                </a:solidFill>
              </a:rPr>
              <a:t>στο ίδιο το </a:t>
            </a:r>
            <a:r>
              <a:rPr lang="el-GR" altLang="el-GR" kern="0" dirty="0" smtClean="0">
                <a:solidFill>
                  <a:srgbClr val="000000"/>
                </a:solidFill>
              </a:rPr>
              <a:t>σύστημα.</a:t>
            </a:r>
            <a:endParaRPr lang="en-US" altLang="el-GR"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kern="0" dirty="0">
                <a:solidFill>
                  <a:srgbClr val="000000"/>
                </a:solidFill>
              </a:rPr>
              <a:t>Ποιες από τις μεταβλητές είναι πιο σημαντικές στη διαχείριση </a:t>
            </a:r>
            <a:r>
              <a:rPr lang="el-GR" altLang="el-GR" kern="0" dirty="0" smtClean="0">
                <a:solidFill>
                  <a:srgbClr val="000000"/>
                </a:solidFill>
              </a:rPr>
              <a:t>κινδύνων;</a:t>
            </a:r>
            <a:endParaRPr lang="en-US" altLang="el-GR"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kern="0" dirty="0">
                <a:solidFill>
                  <a:srgbClr val="000000"/>
                </a:solidFill>
              </a:rPr>
              <a:t>Πώς η μεταβολή μιας μεταβλητής επηρεάζει την αντικειμενική </a:t>
            </a:r>
            <a:r>
              <a:rPr lang="el-GR" altLang="el-GR" kern="0" dirty="0" smtClean="0">
                <a:solidFill>
                  <a:srgbClr val="000000"/>
                </a:solidFill>
              </a:rPr>
              <a:t>συνάρτηση;</a:t>
            </a:r>
            <a:endParaRPr lang="el-GR" altLang="el-GR" kern="0" dirty="0">
              <a:solidFill>
                <a:srgbClr val="000000"/>
              </a:solidFill>
            </a:endParaRPr>
          </a:p>
          <a:p>
            <a:pPr lvl="2" indent="-342000" eaLnBrk="0" fontAlgn="base" hangingPunct="0">
              <a:spcBef>
                <a:spcPts val="0"/>
              </a:spcBef>
              <a:spcAft>
                <a:spcPct val="0"/>
              </a:spcAft>
              <a:buClr>
                <a:srgbClr val="C00000"/>
              </a:buClr>
              <a:buSzPct val="100000"/>
              <a:buFont typeface="Arial" panose="020B0604020202020204" pitchFamily="34" charset="0"/>
              <a:buChar char="●"/>
            </a:pPr>
            <a:r>
              <a:rPr lang="el-GR" altLang="el-GR" kern="0" dirty="0">
                <a:solidFill>
                  <a:srgbClr val="000000"/>
                </a:solidFill>
              </a:rPr>
              <a:t>Σε ποια μεταβλητή η αντικειμενική συνάρτηση παρουσιάζει τη μεγαλύτερη </a:t>
            </a:r>
            <a:r>
              <a:rPr lang="el-GR" altLang="el-GR" kern="0" dirty="0" smtClean="0">
                <a:solidFill>
                  <a:srgbClr val="000000"/>
                </a:solidFill>
              </a:rPr>
              <a:t>ευαισθησία;</a:t>
            </a:r>
            <a:endParaRPr lang="en-US" altLang="el-GR"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77</a:t>
            </a:fld>
            <a:endParaRPr lang="el-GR" dirty="0">
              <a:solidFill>
                <a:schemeClr val="tx1"/>
              </a:solidFill>
            </a:endParaRPr>
          </a:p>
        </p:txBody>
      </p:sp>
    </p:spTree>
    <p:extLst>
      <p:ext uri="{BB962C8B-B14F-4D97-AF65-F5344CB8AC3E}">
        <p14:creationId xmlns:p14="http://schemas.microsoft.com/office/powerpoint/2010/main" val="16960141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Ανάλυση ευαισθησίας </a:t>
            </a:r>
            <a:br>
              <a:rPr lang="el-GR" b="1" dirty="0"/>
            </a:br>
            <a:r>
              <a:rPr lang="el-GR" b="1" dirty="0" smtClean="0"/>
              <a:t>(2 </a:t>
            </a:r>
            <a:r>
              <a:rPr lang="el-GR" b="1" dirty="0"/>
              <a:t>από </a:t>
            </a:r>
            <a:r>
              <a:rPr lang="el-GR" b="1" dirty="0" smtClean="0"/>
              <a:t>4)</a:t>
            </a:r>
            <a:endParaRPr lang="el-GR" dirty="0"/>
          </a:p>
        </p:txBody>
      </p:sp>
      <p:graphicFrame>
        <p:nvGraphicFramePr>
          <p:cNvPr id="5" name="Θέση περιεχομένου 1" descr="Πίνακας στον οποίο έχουν καταχωρηθεί αναλυτικά όλοι οι χρόνοι που απαιτούνται, προκειμένου κάποιος να πραγματοποιήσει ένα αεροπορικό ταξίδι.&#10;Ενέργεια μετάβασης, αναμονή μεταφορικού μέσου για τη μετάβαση στο αεροδρόμιο. Απαιτούμενος χρόνος σε λεπτά, 10.&#10;Ενέργεια μετάβασης, μετάβαση στο αεροδρόμιο. Απαιτούμενος χρόνος, 10.&#10;Ενέργεια μετάβασης, αναμονή αεροσκάφους. Απαιτούμενος χρόνος, 35.&#10;Ενέργεια μετάβασης, ταξίδι. Απαιτούμενος χρόνος, 20.&#10;Ενέργεια μετάβασης, αποβίβαση από το αεροσκάφος, απαιτούμενος χρόνος, 15.&#10;Ενέργεια μετάβασης, αναμονή αποσκευών, απαιτούμενος χρόνος, 20.&#10;Συνολικός χρόνος, 110 λεπτά.&#10;Αντικειμενική συνάρτηση: ΣΔ = Ε Μ1 + Ε Μ2 + Ε Μ3 + Ε Μ4 + Ε Μ5 + Ε Μ6. &#10;&#10;&#10;&#10;&#10;"/>
          <p:cNvGraphicFramePr>
            <a:graphicFrameLocks/>
          </p:cNvGraphicFramePr>
          <p:nvPr>
            <p:custDataLst>
              <p:tags r:id="rId2"/>
            </p:custDataLst>
            <p:extLst>
              <p:ext uri="{D42A27DB-BD31-4B8C-83A1-F6EECF244321}">
                <p14:modId xmlns:p14="http://schemas.microsoft.com/office/powerpoint/2010/main" val="4158500044"/>
              </p:ext>
            </p:extLst>
          </p:nvPr>
        </p:nvGraphicFramePr>
        <p:xfrm>
          <a:off x="1259632" y="1819884"/>
          <a:ext cx="6769000" cy="4417428"/>
        </p:xfrm>
        <a:graphic>
          <a:graphicData uri="http://schemas.openxmlformats.org/drawingml/2006/table">
            <a:tbl>
              <a:tblPr firstRow="1"/>
              <a:tblGrid>
                <a:gridCol w="3888680"/>
                <a:gridCol w="2880320"/>
              </a:tblGrid>
              <a:tr h="63396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Ενέργειες μετάβασης</a:t>
                      </a:r>
                      <a:endParaRPr kumimoji="0" lang="en-US" sz="2400" b="1" i="0" u="none" strike="noStrike" cap="none" normalizeH="0" baseline="0" dirty="0" smtClean="0">
                        <a:ln>
                          <a:noFill/>
                        </a:ln>
                        <a:solidFill>
                          <a:schemeClr val="tx1"/>
                        </a:solidFill>
                        <a:effectLst/>
                        <a:latin typeface="+mn-lt"/>
                      </a:endParaRPr>
                    </a:p>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400" b="1"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Απαιτούμενος χρόνος (σε λεπτά)</a:t>
                      </a:r>
                      <a:endParaRPr kumimoji="0" lang="en-US" sz="2400" b="1"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8380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Αναμονή μεταφορικού μέσου για τη 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Μετάβαση στο αεροδρόμιο</a:t>
                      </a:r>
                      <a:endParaRPr kumimoji="0" lang="en-US" sz="2000" b="0"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10</a:t>
                      </a:r>
                      <a:endParaRPr kumimoji="0" lang="en-US" sz="2000" b="0"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Αναμονή αεροσκάφους</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35</a:t>
                      </a:r>
                      <a:endParaRPr kumimoji="0" lang="en-US" sz="2000" b="0"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Ταξίδι</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Αποβίβαση από το αεροσκάφος</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15</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Αναμονή αποσκευών</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20</a:t>
                      </a:r>
                      <a:endParaRPr kumimoji="0" lang="en-US" sz="2000" b="0" i="0"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1" u="none" strike="noStrike" cap="none" normalizeH="0" baseline="0" smtClean="0">
                          <a:ln>
                            <a:noFill/>
                          </a:ln>
                          <a:solidFill>
                            <a:schemeClr val="tx1"/>
                          </a:solidFill>
                          <a:effectLst/>
                          <a:latin typeface="+mn-lt"/>
                        </a:rPr>
                        <a:t>Συνολικός χρόνος</a:t>
                      </a:r>
                      <a:endParaRPr kumimoji="0" lang="en-US" sz="2000" b="1" i="1" u="none" strike="noStrike" cap="none" normalizeH="0" baseline="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110</a:t>
                      </a:r>
                      <a:endParaRPr kumimoji="0" lang="en-US" sz="2000" b="1"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r h="333042">
                <a:tc gridSpan="2">
                  <a:txBody>
                    <a:bodyPr/>
                    <a:lstStyle/>
                    <a:p>
                      <a:pPr algn="ctr">
                        <a:lnSpc>
                          <a:spcPct val="90000"/>
                        </a:lnSpc>
                        <a:buFont typeface="Wingdings" pitchFamily="2" charset="2"/>
                        <a:buNone/>
                      </a:pPr>
                      <a:r>
                        <a:rPr lang="el-GR" altLang="el-GR" sz="2000" b="1" dirty="0" smtClean="0">
                          <a:solidFill>
                            <a:srgbClr val="0033CC"/>
                          </a:solidFill>
                        </a:rPr>
                        <a:t>ΣΔ = ΕΜ1 + ΕΜ2 + ΕΜ3 + ΕΜ4 + ΕΜ5 + ΕΜ6 </a:t>
                      </a:r>
                      <a:endParaRPr lang="el-GR" altLang="el-GR" sz="2000" b="1" dirty="0">
                        <a:solidFill>
                          <a:srgbClr val="0033CC"/>
                        </a:solidFill>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836613"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mn-lt"/>
                      </a:endParaRPr>
                    </a:p>
                  </a:txBody>
                  <a:tcPr marL="100008" marR="100008" marT="50002" marB="500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78</a:t>
            </a:fld>
            <a:endParaRPr lang="el-GR" dirty="0">
              <a:solidFill>
                <a:schemeClr val="tx1"/>
              </a:solidFill>
            </a:endParaRPr>
          </a:p>
        </p:txBody>
      </p:sp>
    </p:spTree>
    <p:custDataLst>
      <p:tags r:id="rId1"/>
    </p:custDataLst>
    <p:extLst>
      <p:ext uri="{BB962C8B-B14F-4D97-AF65-F5344CB8AC3E}">
        <p14:creationId xmlns:p14="http://schemas.microsoft.com/office/powerpoint/2010/main" val="18000125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Ανάλυση ευαισθησίας </a:t>
            </a:r>
            <a:br>
              <a:rPr lang="el-GR" b="1" dirty="0"/>
            </a:br>
            <a:r>
              <a:rPr lang="el-GR" b="1" dirty="0" smtClean="0"/>
              <a:t>(3 </a:t>
            </a:r>
            <a:r>
              <a:rPr lang="el-GR" b="1" dirty="0"/>
              <a:t>από </a:t>
            </a:r>
            <a:r>
              <a:rPr lang="el-GR" b="1" dirty="0" smtClean="0"/>
              <a:t>4)</a:t>
            </a:r>
            <a:endParaRPr lang="el-GR" dirty="0"/>
          </a:p>
        </p:txBody>
      </p:sp>
      <p:sp>
        <p:nvSpPr>
          <p:cNvPr id="9" name="Θέση περιεχομένου 1"/>
          <p:cNvSpPr/>
          <p:nvPr/>
        </p:nvSpPr>
        <p:spPr>
          <a:xfrm>
            <a:off x="323528" y="1556792"/>
            <a:ext cx="8568952" cy="707886"/>
          </a:xfrm>
          <a:prstGeom prst="rect">
            <a:avLst/>
          </a:prstGeom>
        </p:spPr>
        <p:txBody>
          <a:bodyPr wrap="square">
            <a:spAutoFit/>
          </a:bodyPr>
          <a:lstStyle/>
          <a:p>
            <a:pPr marL="342900" marR="0" lvl="0" indent="-342900" defTabSz="914400" eaLnBrk="0" fontAlgn="base" latinLnBrk="0" hangingPunct="0">
              <a:lnSpc>
                <a:spcPct val="100000"/>
              </a:lnSpc>
              <a:spcBef>
                <a:spcPct val="0"/>
              </a:spcBef>
              <a:spcAft>
                <a:spcPct val="0"/>
              </a:spcAft>
              <a:buClr>
                <a:srgbClr val="C00000"/>
              </a:buClr>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srgbClr val="000000"/>
                </a:solidFill>
                <a:effectLst/>
                <a:uLnTx/>
                <a:uFillTx/>
              </a:rPr>
              <a:t>Πώς αντιδρά η αντικειμενική συνάρτηση (συνολική διάρκεια μετάβασης) στις μεταβολές των επιμέρους μεταβλητών (ενεργειών μετάβασης ΕΜ</a:t>
            </a:r>
            <a:r>
              <a:rPr kumimoji="0" lang="en-US" altLang="el-GR" sz="2000" b="0" i="0" u="none" strike="noStrike" kern="0" cap="none" spc="0" normalizeH="0" baseline="-25000" noProof="0" dirty="0" err="1" smtClean="0">
                <a:ln>
                  <a:noFill/>
                </a:ln>
                <a:solidFill>
                  <a:srgbClr val="000000"/>
                </a:solidFill>
                <a:effectLst/>
                <a:uLnTx/>
                <a:uFillTx/>
              </a:rPr>
              <a:t>i</a:t>
            </a:r>
            <a:r>
              <a:rPr kumimoji="0" lang="el-GR" altLang="el-GR" sz="2000" b="0" i="0" u="none" strike="noStrike" kern="0" cap="none" spc="0" normalizeH="0" baseline="0" noProof="0" dirty="0" smtClean="0">
                <a:ln>
                  <a:noFill/>
                </a:ln>
                <a:solidFill>
                  <a:srgbClr val="000000"/>
                </a:solidFill>
                <a:effectLst/>
                <a:uLnTx/>
                <a:uFillTx/>
              </a:rPr>
              <a:t>);</a:t>
            </a:r>
            <a:endParaRPr kumimoji="0" lang="el-GR" altLang="el-GR" sz="2000" b="0" i="0" u="none" strike="noStrike" kern="0" cap="none" spc="0" normalizeH="0" baseline="0" noProof="0" dirty="0">
              <a:ln>
                <a:noFill/>
              </a:ln>
              <a:solidFill>
                <a:srgbClr val="000000"/>
              </a:solidFill>
              <a:effectLst/>
              <a:uLnTx/>
              <a:uFillTx/>
            </a:endParaRPr>
          </a:p>
        </p:txBody>
      </p:sp>
      <p:pic>
        <p:nvPicPr>
          <p:cNvPr id="8" name="Θέση περιεχομένου 2" descr="Εικόνα στην οποία φαίνεται πώς η μεταβολή της κάθε μεταβλητής, μεταβάλλει την κλίση της ευθείας της αντικειμενικής συνάρητηση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264678"/>
            <a:ext cx="8078644" cy="411665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79</a:t>
            </a:fld>
            <a:endParaRPr lang="el-GR" dirty="0">
              <a:solidFill>
                <a:schemeClr val="tx1"/>
              </a:solidFill>
            </a:endParaRPr>
          </a:p>
        </p:txBody>
      </p:sp>
    </p:spTree>
    <p:custDataLst>
      <p:tags r:id="rId1"/>
    </p:custDataLst>
    <p:extLst>
      <p:ext uri="{BB962C8B-B14F-4D97-AF65-F5344CB8AC3E}">
        <p14:creationId xmlns:p14="http://schemas.microsoft.com/office/powerpoint/2010/main" val="615315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Ποιοτική ανάλυση</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2400"/>
              </a:spcAft>
              <a:buClr>
                <a:srgbClr val="C00000"/>
              </a:buClr>
              <a:buSzPct val="100000"/>
              <a:buFont typeface="Arial" panose="020B0604020202020204" pitchFamily="34" charset="0"/>
              <a:buChar char="●"/>
            </a:pPr>
            <a:r>
              <a:rPr lang="el-GR" altLang="el-GR" sz="2800" kern="0" dirty="0">
                <a:solidFill>
                  <a:srgbClr val="000000"/>
                </a:solidFill>
              </a:rPr>
              <a:t>Βασίζεται στην εκτίμηση της πιθανότητας εμφάνισης του </a:t>
            </a:r>
            <a:r>
              <a:rPr lang="el-GR" altLang="el-GR" sz="2800" kern="0" dirty="0" smtClean="0">
                <a:solidFill>
                  <a:srgbClr val="000000"/>
                </a:solidFill>
              </a:rPr>
              <a:t>κινδύνου, </a:t>
            </a:r>
            <a:r>
              <a:rPr lang="el-GR" altLang="el-GR" sz="2800" kern="0" dirty="0">
                <a:solidFill>
                  <a:srgbClr val="000000"/>
                </a:solidFill>
              </a:rPr>
              <a:t>και της συνέπειας που αυτός έχει στο έργο εάν </a:t>
            </a:r>
            <a:r>
              <a:rPr lang="el-GR" altLang="el-GR" sz="2800" kern="0" dirty="0" smtClean="0">
                <a:solidFill>
                  <a:srgbClr val="000000"/>
                </a:solidFill>
              </a:rPr>
              <a:t>εμφανιστεί.</a:t>
            </a:r>
            <a:endParaRPr lang="el-GR" altLang="el-GR" sz="2800" kern="0" dirty="0">
              <a:solidFill>
                <a:srgbClr val="000000"/>
              </a:solidFill>
            </a:endParaRPr>
          </a:p>
          <a:p>
            <a:pPr lvl="0" eaLnBrk="0" fontAlgn="base" hangingPunct="0">
              <a:spcBef>
                <a:spcPts val="0"/>
              </a:spcBef>
              <a:spcAft>
                <a:spcPts val="2400"/>
              </a:spcAft>
              <a:buClr>
                <a:srgbClr val="C00000"/>
              </a:buClr>
              <a:buSzPct val="100000"/>
              <a:buFont typeface="Arial" panose="020B0604020202020204" pitchFamily="34" charset="0"/>
              <a:buChar char="●"/>
            </a:pPr>
            <a:r>
              <a:rPr lang="el-GR" altLang="el-GR" sz="2800" kern="0" dirty="0">
                <a:solidFill>
                  <a:srgbClr val="000000"/>
                </a:solidFill>
              </a:rPr>
              <a:t>Χρησιμοποιούνται λεκτικές διαβαθμίσεις που δημιουργούν συγκεκριμένες </a:t>
            </a:r>
            <a:r>
              <a:rPr lang="el-GR" altLang="el-GR" sz="2800" kern="0" dirty="0" smtClean="0">
                <a:solidFill>
                  <a:srgbClr val="000000"/>
                </a:solidFill>
              </a:rPr>
              <a:t>κλίμακες.</a:t>
            </a:r>
            <a:endParaRPr lang="el-GR"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Τις κλίμακες διαδέχεται ο πίνακας </a:t>
            </a:r>
            <a:r>
              <a:rPr lang="el-GR" altLang="el-GR" sz="2800" kern="0" dirty="0" smtClean="0">
                <a:solidFill>
                  <a:srgbClr val="000000"/>
                </a:solidFill>
              </a:rPr>
              <a:t>κινδύνων, </a:t>
            </a:r>
            <a:r>
              <a:rPr lang="el-GR" altLang="el-GR" sz="2800" kern="0" dirty="0">
                <a:solidFill>
                  <a:srgbClr val="000000"/>
                </a:solidFill>
              </a:rPr>
              <a:t>που είναι το εργαλείο υπολογισμού της έκθεσης, η οποία οδηγεί στην κατάταξη των </a:t>
            </a:r>
            <a:r>
              <a:rPr lang="el-GR" altLang="el-GR" sz="2800" kern="0" dirty="0" smtClean="0">
                <a:solidFill>
                  <a:srgbClr val="000000"/>
                </a:solidFill>
              </a:rPr>
              <a:t>κινδύνων</a:t>
            </a:r>
            <a:r>
              <a:rPr lang="el-GR" altLang="el-GR" sz="2800"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6E607FE-0524-490D-9D85-8A9A2DB196E6}" type="slidenum">
              <a:rPr lang="el-GR" sz="1400" smtClean="0">
                <a:solidFill>
                  <a:schemeClr val="tx1"/>
                </a:solidFill>
              </a:rPr>
              <a:t>8</a:t>
            </a:fld>
            <a:endParaRPr lang="el-GR" sz="1400" dirty="0">
              <a:solidFill>
                <a:schemeClr val="tx1"/>
              </a:solidFill>
            </a:endParaRPr>
          </a:p>
        </p:txBody>
      </p:sp>
      <p:pic>
        <p:nvPicPr>
          <p:cNvPr id="7"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6093296"/>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7997660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Ανάλυση ευαισθησίας </a:t>
            </a:r>
            <a:br>
              <a:rPr lang="el-GR" b="1" dirty="0"/>
            </a:br>
            <a:r>
              <a:rPr lang="el-GR" b="1" dirty="0" smtClean="0"/>
              <a:t>(4 </a:t>
            </a:r>
            <a:r>
              <a:rPr lang="el-GR" b="1" dirty="0"/>
              <a:t>από </a:t>
            </a:r>
            <a:r>
              <a:rPr lang="el-GR" b="1" dirty="0" smtClean="0"/>
              <a:t>4)</a:t>
            </a:r>
            <a:endParaRPr lang="el-GR" dirty="0"/>
          </a:p>
        </p:txBody>
      </p:sp>
      <p:sp>
        <p:nvSpPr>
          <p:cNvPr id="8" name="Θέση περιεχομένου 1"/>
          <p:cNvSpPr/>
          <p:nvPr/>
        </p:nvSpPr>
        <p:spPr>
          <a:xfrm>
            <a:off x="611560" y="1713002"/>
            <a:ext cx="8136904" cy="707886"/>
          </a:xfrm>
          <a:prstGeom prst="rect">
            <a:avLst/>
          </a:prstGeom>
        </p:spPr>
        <p:txBody>
          <a:bodyPr wrap="square">
            <a:spAutoFit/>
          </a:bodyPr>
          <a:lstStyle/>
          <a:p>
            <a:pPr marL="342900" marR="0" lvl="0" indent="-342900" defTabSz="914400" eaLnBrk="0" fontAlgn="base" latinLnBrk="0" hangingPunct="0">
              <a:lnSpc>
                <a:spcPct val="100000"/>
              </a:lnSpc>
              <a:spcBef>
                <a:spcPct val="0"/>
              </a:spcBef>
              <a:spcAft>
                <a:spcPct val="0"/>
              </a:spcAft>
              <a:buClr>
                <a:srgbClr val="C00000"/>
              </a:buClr>
              <a:buSzTx/>
              <a:buFont typeface="Arial" panose="020B0604020202020204" pitchFamily="34" charset="0"/>
              <a:buChar char="●"/>
              <a:tabLst/>
              <a:defRPr/>
            </a:pPr>
            <a:r>
              <a:rPr kumimoji="0" lang="el-GR" altLang="el-GR" sz="2000" b="0" i="0" u="none" strike="noStrike" kern="0" cap="none" spc="0" normalizeH="0" baseline="0" noProof="0" dirty="0" smtClean="0">
                <a:ln>
                  <a:noFill/>
                </a:ln>
                <a:solidFill>
                  <a:srgbClr val="000000"/>
                </a:solidFill>
                <a:effectLst/>
                <a:uLnTx/>
                <a:uFillTx/>
              </a:rPr>
              <a:t>Ποια η μεταβολή της αντικειμενικής συνάρτησης, σε μεταβολή 40%</a:t>
            </a:r>
            <a:r>
              <a:rPr kumimoji="0" lang="el-GR" altLang="el-GR" sz="2000" b="0" i="0" u="none" strike="noStrike" kern="0" cap="none" spc="0" normalizeH="0" noProof="0" dirty="0" smtClean="0">
                <a:ln>
                  <a:noFill/>
                </a:ln>
                <a:solidFill>
                  <a:srgbClr val="000000"/>
                </a:solidFill>
                <a:effectLst/>
                <a:uLnTx/>
                <a:uFillTx/>
              </a:rPr>
              <a:t> </a:t>
            </a:r>
            <a:r>
              <a:rPr kumimoji="0" lang="el-GR" altLang="el-GR" sz="2000" b="0" i="0" u="none" strike="noStrike" kern="0" cap="none" spc="0" normalizeH="0" baseline="0" noProof="0" dirty="0" smtClean="0">
                <a:ln>
                  <a:noFill/>
                </a:ln>
                <a:solidFill>
                  <a:srgbClr val="000000"/>
                </a:solidFill>
                <a:effectLst/>
                <a:uLnTx/>
                <a:uFillTx/>
              </a:rPr>
              <a:t>της κάθε</a:t>
            </a:r>
            <a:r>
              <a:rPr kumimoji="0" lang="el-GR" altLang="el-GR" sz="2000" b="0" i="0" u="none" strike="noStrike" kern="0" cap="none" spc="0" normalizeH="0" noProof="0" dirty="0" smtClean="0">
                <a:ln>
                  <a:noFill/>
                </a:ln>
                <a:solidFill>
                  <a:srgbClr val="000000"/>
                </a:solidFill>
                <a:effectLst/>
                <a:uLnTx/>
                <a:uFillTx/>
              </a:rPr>
              <a:t> </a:t>
            </a:r>
            <a:r>
              <a:rPr kumimoji="0" lang="el-GR" altLang="el-GR" sz="2000" b="0" i="0" u="none" strike="noStrike" kern="0" cap="none" spc="0" normalizeH="0" baseline="0" noProof="0" dirty="0" smtClean="0">
                <a:ln>
                  <a:noFill/>
                </a:ln>
                <a:solidFill>
                  <a:srgbClr val="000000"/>
                </a:solidFill>
                <a:effectLst/>
                <a:uLnTx/>
                <a:uFillTx/>
              </a:rPr>
              <a:t>επιμέρους μεταβλητής μετάβασης </a:t>
            </a:r>
            <a:r>
              <a:rPr kumimoji="0" lang="el-GR" altLang="el-GR" sz="2000" b="0" i="0" u="none" strike="noStrike" kern="0" cap="none" spc="0" normalizeH="0" baseline="0" noProof="0" dirty="0" err="1" smtClean="0">
                <a:ln>
                  <a:noFill/>
                </a:ln>
                <a:solidFill>
                  <a:srgbClr val="000000"/>
                </a:solidFill>
                <a:effectLst/>
                <a:uLnTx/>
                <a:uFillTx/>
              </a:rPr>
              <a:t>Εμ</a:t>
            </a:r>
            <a:r>
              <a:rPr kumimoji="0" lang="en-US" altLang="el-GR" sz="2000" b="0" i="0" u="none" strike="noStrike" kern="0" cap="none" spc="0" normalizeH="0" baseline="-25000" noProof="0" dirty="0" err="1" smtClean="0">
                <a:ln>
                  <a:noFill/>
                </a:ln>
                <a:solidFill>
                  <a:srgbClr val="000000"/>
                </a:solidFill>
                <a:effectLst/>
                <a:uLnTx/>
                <a:uFillTx/>
              </a:rPr>
              <a:t>i</a:t>
            </a:r>
            <a:r>
              <a:rPr lang="el-GR" altLang="el-GR" sz="2000" kern="0" dirty="0">
                <a:solidFill>
                  <a:srgbClr val="000000"/>
                </a:solidFill>
              </a:rPr>
              <a:t>;</a:t>
            </a:r>
            <a:endParaRPr kumimoji="0" lang="el-GR" altLang="el-GR" sz="2000" b="0" i="0" u="none" strike="noStrike" kern="0" cap="none" spc="0" normalizeH="0" baseline="0" noProof="0" dirty="0">
              <a:ln>
                <a:noFill/>
              </a:ln>
              <a:solidFill>
                <a:srgbClr val="000000"/>
              </a:solidFill>
              <a:effectLst/>
              <a:uLnTx/>
              <a:uFillTx/>
            </a:endParaRPr>
          </a:p>
        </p:txBody>
      </p:sp>
      <p:pic>
        <p:nvPicPr>
          <p:cNvPr id="6" name="Θέση περιεχομένου 2" descr="Εικόνα του διαγράμματος Tornado. Δείχνει την μεταβολή της αντικειμενικής συνάρτησης για κάθε μεταβολή μεταβλητών. Για παράδειγμα, Η μεταβλητή μεταβολής Ε Μ3, μεταβάλλει την συνάρτηση κατά 12,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496" y="2577985"/>
            <a:ext cx="5188808" cy="380334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80</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9205040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Τεχνική </a:t>
            </a:r>
            <a:r>
              <a:rPr lang="en-US" b="1" dirty="0" smtClean="0"/>
              <a:t>PERT</a:t>
            </a:r>
            <a:r>
              <a:rPr lang="el-GR" b="1" dirty="0" smtClean="0"/>
              <a:t> (1 από 4)</a:t>
            </a:r>
            <a:endParaRPr lang="el-GR" b="1" dirty="0"/>
          </a:p>
        </p:txBody>
      </p:sp>
      <p:sp>
        <p:nvSpPr>
          <p:cNvPr id="3" name="Θέση περιεχομένου 1"/>
          <p:cNvSpPr>
            <a:spLocks noGrp="1"/>
          </p:cNvSpPr>
          <p:nvPr>
            <p:ph idx="1"/>
            <p:custDataLst>
              <p:tags r:id="rId1"/>
            </p:custDataLst>
          </p:nvPr>
        </p:nvSpPr>
        <p:spPr/>
        <p:txBody>
          <a:bodyPr>
            <a:noAutofit/>
          </a:bodyPr>
          <a:lstStyle/>
          <a:p>
            <a:pPr lvl="0" eaLnBrk="0" fontAlgn="base" hangingPunct="0">
              <a:spcBef>
                <a:spcPts val="0"/>
              </a:spcBef>
              <a:spcAft>
                <a:spcPts val="400"/>
              </a:spcAft>
              <a:buClr>
                <a:srgbClr val="C00000"/>
              </a:buClr>
              <a:buSzPct val="100000"/>
              <a:buFont typeface="Arial" panose="020B0604020202020204" pitchFamily="34" charset="0"/>
              <a:buChar char="●"/>
            </a:pPr>
            <a:r>
              <a:rPr lang="en-US" altLang="el-GR" sz="2800" kern="0" dirty="0">
                <a:solidFill>
                  <a:srgbClr val="000000"/>
                </a:solidFill>
              </a:rPr>
              <a:t>Project Evaluation and Review Technique (PERT) – </a:t>
            </a:r>
            <a:r>
              <a:rPr lang="el-GR" altLang="el-GR" sz="2800" kern="0" dirty="0" smtClean="0">
                <a:solidFill>
                  <a:srgbClr val="000000"/>
                </a:solidFill>
              </a:rPr>
              <a:t>Τεχνική αξιολόγησης και ελέγχου προγράμματος.</a:t>
            </a:r>
          </a:p>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800" kern="0" dirty="0" smtClean="0">
                <a:solidFill>
                  <a:srgbClr val="000000"/>
                </a:solidFill>
              </a:rPr>
              <a:t>Αναπτύχθηκε στα τέλη της δεκαετίας του 50’, με σκοπό να βοηθήσει τους διαχειριστές έργων να προγραμματίσουν, να παρακολουθήσουν, και να ελέγξουν μεγάλα και σύνθετα έργα.</a:t>
            </a: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smtClean="0">
                <a:solidFill>
                  <a:srgbClr val="000000"/>
                </a:solidFill>
              </a:rPr>
              <a:t>Η μέθοδος στηρίζεται στα χαρακτηριστικά των κατανομών, που περιγράφουν τη στοχαστική διάρκεια κάθε δραστηριότητας.</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81</a:t>
            </a:fld>
            <a:endParaRPr lang="el-GR" dirty="0">
              <a:solidFill>
                <a:schemeClr val="tx1"/>
              </a:solidFill>
            </a:endParaRPr>
          </a:p>
        </p:txBody>
      </p:sp>
    </p:spTree>
    <p:extLst>
      <p:ext uri="{BB962C8B-B14F-4D97-AF65-F5344CB8AC3E}">
        <p14:creationId xmlns:p14="http://schemas.microsoft.com/office/powerpoint/2010/main" val="27717472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Τεχνική </a:t>
            </a:r>
            <a:r>
              <a:rPr lang="en-US" b="1" dirty="0"/>
              <a:t>PERT</a:t>
            </a:r>
            <a:r>
              <a:rPr lang="el-GR" b="1" dirty="0"/>
              <a:t> </a:t>
            </a:r>
            <a:r>
              <a:rPr lang="el-GR" b="1" dirty="0" smtClean="0"/>
              <a:t>(2 </a:t>
            </a:r>
            <a:r>
              <a:rPr lang="el-GR" b="1" dirty="0"/>
              <a:t>από </a:t>
            </a:r>
            <a:r>
              <a:rPr lang="el-GR" b="1" dirty="0" smtClean="0"/>
              <a:t>4)</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Μπορούν να απαντηθούν ερωτήσεις όπως</a:t>
            </a:r>
            <a:r>
              <a:rPr lang="en-US" altLang="el-GR" sz="2800" kern="0" dirty="0">
                <a:solidFill>
                  <a:srgbClr val="000000"/>
                </a:solidFill>
              </a:rPr>
              <a:t>:</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Ποια η συνολική διάρκεια του έργου (πότε θα ολοκληρωθεί το έργο);</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Ποια η πιθανότητα να ολοκληρωθεί το έργο μέχρι την καθορισμένη ημερομηνία;</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Σε κάθε συγκεκριμένη </a:t>
            </a:r>
            <a:r>
              <a:rPr lang="el-GR" altLang="el-GR" sz="2200" kern="0" dirty="0" smtClean="0">
                <a:solidFill>
                  <a:srgbClr val="000000"/>
                </a:solidFill>
              </a:rPr>
              <a:t>ημέρα, </a:t>
            </a:r>
            <a:r>
              <a:rPr lang="el-GR" altLang="el-GR" sz="2200" kern="0" dirty="0">
                <a:solidFill>
                  <a:srgbClr val="000000"/>
                </a:solidFill>
              </a:rPr>
              <a:t>πού βρίσκεται χρονικά το έργο (</a:t>
            </a:r>
            <a:r>
              <a:rPr lang="el-GR" altLang="el-GR" sz="2200" kern="0" dirty="0" smtClean="0">
                <a:solidFill>
                  <a:srgbClr val="000000"/>
                </a:solidFill>
              </a:rPr>
              <a:t>πίσω / </a:t>
            </a:r>
            <a:r>
              <a:rPr lang="el-GR" altLang="el-GR" sz="2200" kern="0" dirty="0">
                <a:solidFill>
                  <a:srgbClr val="000000"/>
                </a:solidFill>
              </a:rPr>
              <a:t>μπροστά από τον προγραμματισμένο χρόνο, ακριβώς στον προγραμματισμένο χρόνο);</a:t>
            </a: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200" kern="0" dirty="0">
                <a:solidFill>
                  <a:srgbClr val="000000"/>
                </a:solidFill>
              </a:rPr>
              <a:t>Ποιες είναι οι επιμέρους κρίσιμες </a:t>
            </a:r>
            <a:r>
              <a:rPr lang="el-GR" altLang="el-GR" sz="2200" kern="0" dirty="0" smtClean="0">
                <a:solidFill>
                  <a:srgbClr val="000000"/>
                </a:solidFill>
              </a:rPr>
              <a:t>δραστηριότητες / ενέργειες </a:t>
            </a:r>
            <a:r>
              <a:rPr lang="el-GR" altLang="el-GR" sz="2200" kern="0" dirty="0">
                <a:solidFill>
                  <a:srgbClr val="000000"/>
                </a:solidFill>
              </a:rPr>
              <a:t>(οι οποίες θα καθυστερήσουν το συνολικό </a:t>
            </a:r>
            <a:r>
              <a:rPr lang="el-GR" altLang="el-GR" sz="2200" kern="0" dirty="0" smtClean="0">
                <a:solidFill>
                  <a:srgbClr val="000000"/>
                </a:solidFill>
              </a:rPr>
              <a:t>έργο, </a:t>
            </a:r>
            <a:r>
              <a:rPr lang="el-GR" altLang="el-GR" sz="2200" kern="0" dirty="0">
                <a:solidFill>
                  <a:srgbClr val="000000"/>
                </a:solidFill>
              </a:rPr>
              <a:t>εάν παρουσιάσουν οι ίδιες </a:t>
            </a:r>
            <a:r>
              <a:rPr lang="el-GR" altLang="el-GR" sz="2200" kern="0" dirty="0" smtClean="0">
                <a:solidFill>
                  <a:srgbClr val="000000"/>
                </a:solidFill>
              </a:rPr>
              <a:t>καθυστερήσεις)</a:t>
            </a:r>
            <a:r>
              <a:rPr lang="el-GR" altLang="el-GR" sz="2200" dirty="0">
                <a:solidFill>
                  <a:prstClr val="black"/>
                </a:solidFill>
              </a:rPr>
              <a:t>;</a:t>
            </a:r>
            <a:endParaRPr lang="el-GR" altLang="el-GR" sz="2200"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82</a:t>
            </a:fld>
            <a:endParaRPr lang="el-GR" dirty="0">
              <a:solidFill>
                <a:schemeClr val="tx1"/>
              </a:solidFill>
            </a:endParaRPr>
          </a:p>
        </p:txBody>
      </p:sp>
    </p:spTree>
    <p:extLst>
      <p:ext uri="{BB962C8B-B14F-4D97-AF65-F5344CB8AC3E}">
        <p14:creationId xmlns:p14="http://schemas.microsoft.com/office/powerpoint/2010/main" val="22984502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Τεχνική </a:t>
            </a:r>
            <a:r>
              <a:rPr lang="en-US" b="1" dirty="0"/>
              <a:t>PERT</a:t>
            </a:r>
            <a:r>
              <a:rPr lang="el-GR" b="1" dirty="0"/>
              <a:t> </a:t>
            </a:r>
            <a:r>
              <a:rPr lang="el-GR" b="1" dirty="0" smtClean="0"/>
              <a:t>(3 </a:t>
            </a:r>
            <a:r>
              <a:rPr lang="el-GR" b="1" dirty="0"/>
              <a:t>από </a:t>
            </a:r>
            <a:r>
              <a:rPr lang="el-GR" b="1" dirty="0" smtClean="0"/>
              <a:t>4)</a:t>
            </a:r>
            <a:endParaRPr lang="el-GR" dirty="0"/>
          </a:p>
        </p:txBody>
      </p:sp>
      <p:sp>
        <p:nvSpPr>
          <p:cNvPr id="7" name="Θέση περιεχομένου 1"/>
          <p:cNvSpPr/>
          <p:nvPr/>
        </p:nvSpPr>
        <p:spPr>
          <a:xfrm>
            <a:off x="539552" y="1412776"/>
            <a:ext cx="8208912" cy="1323439"/>
          </a:xfrm>
          <a:prstGeom prst="rect">
            <a:avLst/>
          </a:prstGeom>
        </p:spPr>
        <p:txBody>
          <a:bodyPr wrap="square">
            <a:spAutoFit/>
          </a:bodyPr>
          <a:lstStyle/>
          <a:p>
            <a:pPr marL="342900" lvl="0" indent="-342900" eaLnBrk="0" fontAlgn="base" hangingPunct="0">
              <a:spcBef>
                <a:spcPct val="0"/>
              </a:spcBef>
              <a:spcAft>
                <a:spcPct val="0"/>
              </a:spcAft>
              <a:buClr>
                <a:srgbClr val="C00000"/>
              </a:buClr>
              <a:buFont typeface="Arial" panose="020B0604020202020204" pitchFamily="34" charset="0"/>
              <a:buChar char="●"/>
            </a:pPr>
            <a:r>
              <a:rPr lang="el-GR" altLang="el-GR" sz="2000" dirty="0">
                <a:solidFill>
                  <a:srgbClr val="000000"/>
                </a:solidFill>
              </a:rPr>
              <a:t>Αν υποθέσουμε ότι </a:t>
            </a:r>
            <a:r>
              <a:rPr lang="el-GR" altLang="el-GR" sz="2000" dirty="0" smtClean="0">
                <a:solidFill>
                  <a:srgbClr val="000000"/>
                </a:solidFill>
              </a:rPr>
              <a:t>μία </a:t>
            </a:r>
            <a:r>
              <a:rPr lang="el-GR" altLang="el-GR" sz="2000" dirty="0">
                <a:solidFill>
                  <a:srgbClr val="000000"/>
                </a:solidFill>
              </a:rPr>
              <a:t>δραστηριότητα </a:t>
            </a:r>
            <a:r>
              <a:rPr lang="el-GR" altLang="el-GR" sz="2000" dirty="0" smtClean="0">
                <a:solidFill>
                  <a:srgbClr val="000000"/>
                </a:solidFill>
              </a:rPr>
              <a:t>Α </a:t>
            </a:r>
            <a:r>
              <a:rPr lang="el-GR" altLang="el-GR" sz="2000" dirty="0">
                <a:solidFill>
                  <a:srgbClr val="000000"/>
                </a:solidFill>
              </a:rPr>
              <a:t>εκτελέσθηκε 11 </a:t>
            </a:r>
            <a:r>
              <a:rPr lang="el-GR" altLang="el-GR" sz="2000" dirty="0" smtClean="0">
                <a:solidFill>
                  <a:srgbClr val="000000"/>
                </a:solidFill>
              </a:rPr>
              <a:t>φορές, </a:t>
            </a:r>
            <a:r>
              <a:rPr lang="el-GR" altLang="el-GR" sz="2000" dirty="0">
                <a:solidFill>
                  <a:srgbClr val="000000"/>
                </a:solidFill>
              </a:rPr>
              <a:t>και είχε διάρκεια</a:t>
            </a:r>
            <a:r>
              <a:rPr lang="en-US" altLang="el-GR" sz="2000" dirty="0">
                <a:solidFill>
                  <a:srgbClr val="000000"/>
                </a:solidFill>
              </a:rPr>
              <a:t>: </a:t>
            </a:r>
            <a:r>
              <a:rPr lang="en-US" altLang="el-GR" sz="2000" dirty="0" smtClean="0">
                <a:solidFill>
                  <a:srgbClr val="000000"/>
                </a:solidFill>
              </a:rPr>
              <a:t>1</a:t>
            </a:r>
            <a:r>
              <a:rPr lang="en-US" altLang="el-GR" sz="2000" dirty="0">
                <a:solidFill>
                  <a:srgbClr val="000000"/>
                </a:solidFill>
              </a:rPr>
              <a:t>, 2, 2, 3, 3, 3, 4, 5, 6, 7 </a:t>
            </a:r>
            <a:r>
              <a:rPr lang="el-GR" altLang="el-GR" sz="2000" dirty="0" smtClean="0">
                <a:solidFill>
                  <a:srgbClr val="000000"/>
                </a:solidFill>
              </a:rPr>
              <a:t>και</a:t>
            </a:r>
            <a:r>
              <a:rPr lang="en-US" altLang="el-GR" sz="2000" dirty="0" smtClean="0">
                <a:solidFill>
                  <a:srgbClr val="000000"/>
                </a:solidFill>
              </a:rPr>
              <a:t> </a:t>
            </a:r>
            <a:r>
              <a:rPr lang="en-US" altLang="el-GR" sz="2000" dirty="0">
                <a:solidFill>
                  <a:srgbClr val="000000"/>
                </a:solidFill>
              </a:rPr>
              <a:t>7 </a:t>
            </a:r>
            <a:r>
              <a:rPr lang="el-GR" altLang="el-GR" sz="2000" dirty="0">
                <a:solidFill>
                  <a:srgbClr val="000000"/>
                </a:solidFill>
              </a:rPr>
              <a:t>εβδομάδες αντίστοιχα, ποιες οι αισιόδοξες, </a:t>
            </a:r>
            <a:r>
              <a:rPr lang="el-GR" altLang="el-GR" sz="2000" dirty="0" smtClean="0">
                <a:solidFill>
                  <a:srgbClr val="000000"/>
                </a:solidFill>
              </a:rPr>
              <a:t>απαισιόδοξες </a:t>
            </a:r>
            <a:r>
              <a:rPr lang="el-GR" altLang="el-GR" sz="2000" dirty="0">
                <a:solidFill>
                  <a:srgbClr val="000000"/>
                </a:solidFill>
              </a:rPr>
              <a:t>τιμές, ποια η πιο πιθανή διάρκεια, η μέση τιμή και ποια η </a:t>
            </a:r>
            <a:r>
              <a:rPr lang="el-GR" altLang="el-GR" sz="2000" dirty="0" smtClean="0">
                <a:solidFill>
                  <a:srgbClr val="000000"/>
                </a:solidFill>
              </a:rPr>
              <a:t>διχοτόμος;</a:t>
            </a:r>
            <a:endParaRPr lang="el-GR" altLang="el-GR" sz="2000" dirty="0">
              <a:solidFill>
                <a:srgbClr val="000000"/>
              </a:solidFill>
            </a:endParaRPr>
          </a:p>
        </p:txBody>
      </p:sp>
      <p:pic>
        <p:nvPicPr>
          <p:cNvPr id="9" name="Θέση περιεχομένου 2" descr="Εικόνα με το διάγραμμα που δείχνει την αισιόδοξη, πιο πιθανή, μέση, και απαισιόδοξη τιμή. Επίσης φαίνεται και η διχοτόμο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2861773"/>
            <a:ext cx="5040560" cy="351955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83</a:t>
            </a:fld>
            <a:endParaRPr lang="el-GR" dirty="0">
              <a:solidFill>
                <a:schemeClr val="tx1"/>
              </a:solidFill>
            </a:endParaRPr>
          </a:p>
        </p:txBody>
      </p:sp>
    </p:spTree>
    <p:custDataLst>
      <p:tags r:id="rId1"/>
    </p:custDataLst>
    <p:extLst>
      <p:ext uri="{BB962C8B-B14F-4D97-AF65-F5344CB8AC3E}">
        <p14:creationId xmlns:p14="http://schemas.microsoft.com/office/powerpoint/2010/main" val="23299283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Τεχνική </a:t>
            </a:r>
            <a:r>
              <a:rPr lang="en-US" b="1" dirty="0"/>
              <a:t>PERT</a:t>
            </a:r>
            <a:r>
              <a:rPr lang="el-GR" b="1" dirty="0"/>
              <a:t> </a:t>
            </a:r>
            <a:r>
              <a:rPr lang="el-GR" b="1" dirty="0" smtClean="0"/>
              <a:t>(4 </a:t>
            </a:r>
            <a:r>
              <a:rPr lang="el-GR" b="1" dirty="0"/>
              <a:t>από </a:t>
            </a:r>
            <a:r>
              <a:rPr lang="el-GR" b="1" dirty="0" smtClean="0"/>
              <a:t>4)</a:t>
            </a:r>
            <a:endParaRPr lang="el-GR" dirty="0"/>
          </a:p>
        </p:txBody>
      </p:sp>
      <p:pic>
        <p:nvPicPr>
          <p:cNvPr id="6" name="Θέση περιεχομένου 1" descr="Εικόνα με το διάγραμμα στο οποίο απεικονίζεται η τεχνική pert, για το παράδειγμα της προηγούμενης διαφάνειας. Η μέγιστη κατανομή pert είναι τον δέκατο έβδομο μήνα. Το αποτέλεσμα c p m, βρίσκεται στο μέσο, μεταξύ του δέκατου έκτου και δέκατου έβδομου μήν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613" y="1700808"/>
            <a:ext cx="7360773"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Ποσοτική Ανάλυση</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8E068262-2EF9-4D2D-A35A-984A58F68179}" type="slidenum">
              <a:rPr lang="el-GR" sz="1400" smtClean="0">
                <a:solidFill>
                  <a:schemeClr val="tx1"/>
                </a:solidFill>
              </a:rPr>
              <a:t>84</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2421072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8"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987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Ποιοτικές κλίμακες</a:t>
            </a:r>
            <a:endParaRPr lang="el-GR" dirty="0"/>
          </a:p>
        </p:txBody>
      </p:sp>
      <p:sp>
        <p:nvSpPr>
          <p:cNvPr id="3" name="Θέση περιεχομένου 1"/>
          <p:cNvSpPr>
            <a:spLocks noGrp="1"/>
          </p:cNvSpPr>
          <p:nvPr>
            <p:ph idx="1"/>
          </p:nvPr>
        </p:nvSpPr>
        <p:spPr/>
        <p:txBody>
          <a:bodyPr/>
          <a:lstStyle/>
          <a:p>
            <a:pPr>
              <a:spcBef>
                <a:spcPts val="0"/>
              </a:spcBef>
              <a:spcAft>
                <a:spcPts val="1800"/>
              </a:spcAft>
              <a:buClr>
                <a:srgbClr val="C00000"/>
              </a:buClr>
              <a:buFont typeface="Arial" panose="020B0604020202020204" pitchFamily="34" charset="0"/>
              <a:buChar char="●"/>
            </a:pPr>
            <a:r>
              <a:rPr lang="el-GR" altLang="el-GR" dirty="0" smtClean="0"/>
              <a:t>Πιθανότητα εμφάνισης κινδύνου και συνέπεια:</a:t>
            </a:r>
          </a:p>
          <a:p>
            <a:pPr marL="1258200" lvl="2" indent="-457200">
              <a:spcBef>
                <a:spcPts val="0"/>
              </a:spcBef>
              <a:spcAft>
                <a:spcPts val="1200"/>
              </a:spcAft>
              <a:buClr>
                <a:srgbClr val="00CC99"/>
              </a:buClr>
              <a:buFont typeface="Arial" panose="020B0604020202020204" pitchFamily="34" charset="0"/>
              <a:buChar char="●"/>
            </a:pPr>
            <a:r>
              <a:rPr lang="el-GR" altLang="el-GR" sz="2800" dirty="0" smtClean="0"/>
              <a:t>Σε σύστημα υπόγειας οδικής αρτηρίας.</a:t>
            </a:r>
          </a:p>
          <a:p>
            <a:pPr marL="1258200" lvl="2" indent="-457200">
              <a:spcBef>
                <a:spcPts val="0"/>
              </a:spcBef>
              <a:spcAft>
                <a:spcPts val="1200"/>
              </a:spcAft>
              <a:buClr>
                <a:srgbClr val="00CC99"/>
              </a:buClr>
              <a:buFont typeface="Arial" panose="020B0604020202020204" pitchFamily="34" charset="0"/>
              <a:buChar char="●"/>
            </a:pPr>
            <a:r>
              <a:rPr lang="el-GR" altLang="el-GR" sz="2800" dirty="0" smtClean="0"/>
              <a:t>Κατά </a:t>
            </a:r>
            <a:r>
              <a:rPr lang="en-US" altLang="el-GR" sz="2800" dirty="0" smtClean="0"/>
              <a:t>AIRMIC, 2002 (A Risk Management Standard, IRM)</a:t>
            </a:r>
            <a:r>
              <a:rPr lang="el-GR" altLang="el-GR" sz="2800" dirty="0" smtClean="0"/>
              <a:t>.</a:t>
            </a:r>
          </a:p>
          <a:p>
            <a:pPr marL="1258200" lvl="2" indent="-457200">
              <a:spcBef>
                <a:spcPts val="0"/>
              </a:spcBef>
              <a:spcAft>
                <a:spcPts val="1200"/>
              </a:spcAft>
              <a:buClr>
                <a:srgbClr val="00CC99"/>
              </a:buClr>
              <a:buFont typeface="Arial" panose="020B0604020202020204" pitchFamily="34" charset="0"/>
              <a:buChar char="●"/>
            </a:pPr>
            <a:r>
              <a:rPr lang="el-GR" altLang="el-GR" sz="2800" dirty="0" smtClean="0"/>
              <a:t>Κατά </a:t>
            </a:r>
            <a:r>
              <a:rPr lang="en-US" altLang="el-GR" sz="2800" dirty="0" smtClean="0"/>
              <a:t>PMI, 2000</a:t>
            </a:r>
            <a:r>
              <a:rPr lang="el-GR" altLang="el-GR" sz="2800" dirty="0" smtClean="0"/>
              <a:t>.</a:t>
            </a:r>
          </a:p>
          <a:p>
            <a:pPr marL="1258200" lvl="2" indent="-457200">
              <a:spcBef>
                <a:spcPts val="0"/>
              </a:spcBef>
              <a:spcAft>
                <a:spcPts val="1200"/>
              </a:spcAft>
              <a:buClr>
                <a:srgbClr val="00CC99"/>
              </a:buClr>
              <a:buFont typeface="Arial" panose="020B0604020202020204" pitchFamily="34" charset="0"/>
              <a:buChar char="●"/>
            </a:pPr>
            <a:r>
              <a:rPr lang="el-GR" altLang="el-GR" sz="2800" dirty="0" smtClean="0"/>
              <a:t>Κατά </a:t>
            </a:r>
            <a:r>
              <a:rPr lang="en-US" altLang="el-GR" sz="2800" dirty="0" err="1" smtClean="0"/>
              <a:t>Wadell</a:t>
            </a:r>
            <a:r>
              <a:rPr lang="en-US" altLang="el-GR" sz="2800" dirty="0" smtClean="0"/>
              <a:t>, 1998</a:t>
            </a:r>
            <a:r>
              <a:rPr lang="el-GR" altLang="el-GR" sz="2800" dirty="0" smtClean="0"/>
              <a:t>.</a:t>
            </a:r>
          </a:p>
          <a:p>
            <a:pPr marL="1258200" lvl="2" indent="-457200">
              <a:spcBef>
                <a:spcPts val="0"/>
              </a:spcBef>
              <a:buClr>
                <a:srgbClr val="00CC99"/>
              </a:buClr>
              <a:buFont typeface="Arial" panose="020B0604020202020204" pitchFamily="34" charset="0"/>
              <a:buChar char="●"/>
            </a:pPr>
            <a:r>
              <a:rPr lang="el-GR" altLang="el-GR" sz="2800" dirty="0" smtClean="0"/>
              <a:t>Κατά </a:t>
            </a:r>
            <a:r>
              <a:rPr lang="en-US" altLang="el-GR" sz="2800" dirty="0" smtClean="0"/>
              <a:t>USA, </a:t>
            </a:r>
            <a:r>
              <a:rPr lang="en-US" altLang="el-GR" sz="2800" dirty="0" err="1" smtClean="0"/>
              <a:t>DoD</a:t>
            </a:r>
            <a:r>
              <a:rPr lang="en-US" altLang="el-GR" sz="2800" dirty="0" smtClean="0"/>
              <a:t>, 2003</a:t>
            </a:r>
            <a:r>
              <a:rPr lang="el-GR" altLang="el-GR" sz="2800" dirty="0" smtClean="0"/>
              <a:t>.</a:t>
            </a:r>
          </a:p>
          <a:p>
            <a:endParaRPr lang="el-GR" altLang="el-GR" b="1" i="1" dirty="0" smtClean="0">
              <a:solidFill>
                <a:schemeClr val="bg2"/>
              </a:solidFill>
            </a:endParaRPr>
          </a:p>
          <a:p>
            <a:endParaRPr lang="el-GR" altLang="el-GR" dirty="0" smtClean="0"/>
          </a:p>
          <a:p>
            <a:endParaRPr lang="el-GR" dirty="0"/>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Ανάλυση Κινδύνου</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6E607FE-0524-490D-9D85-8A9A2DB196E6}" type="slidenum">
              <a:rPr lang="el-GR" sz="1400" smtClean="0">
                <a:solidFill>
                  <a:schemeClr val="tx1"/>
                </a:solidFill>
              </a:rPr>
              <a:t>9</a:t>
            </a:fld>
            <a:endParaRPr lang="el-GR" dirty="0">
              <a:solidFill>
                <a:schemeClr val="tx1"/>
              </a:solidFill>
            </a:endParaRPr>
          </a:p>
        </p:txBody>
      </p:sp>
    </p:spTree>
    <p:extLst>
      <p:ext uri="{BB962C8B-B14F-4D97-AF65-F5344CB8AC3E}">
        <p14:creationId xmlns:p14="http://schemas.microsoft.com/office/powerpoint/2010/main" val="15647987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2014 7:26:32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6,3,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7,6,4,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3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6,7,4,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6,7,4,5,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5,6,3,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8,6,4,5,"/>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5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5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6146,4,14,7,8,6153,"/>
</p:tagLst>
</file>

<file path=ppt/tags/tag6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5,6,3,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7,8,3,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5,6,3,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7,8,3,4,9,"/>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7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6,7,4,5,"/>
</p:tagLst>
</file>

<file path=ppt/tags/tag7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5,6,3,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8,4,5,6,"/>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9,8,4,5,"/>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8,6,4,5,7,"/>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2,7,9,4,5,"/>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3,8,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FA3E6D8-96DB-48A2-B15D-541668B2EB2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387</TotalTime>
  <Words>4449</Words>
  <Application>Microsoft Office PowerPoint</Application>
  <PresentationFormat>Προβολή στην οθόνη (4:3)</PresentationFormat>
  <Paragraphs>1432</Paragraphs>
  <Slides>85</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85</vt:i4>
      </vt:variant>
    </vt:vector>
  </HeadingPairs>
  <TitlesOfParts>
    <vt:vector size="88" baseType="lpstr">
      <vt:lpstr>Θέμα του Office</vt:lpstr>
      <vt:lpstr>Equation</vt:lpstr>
      <vt:lpstr>Εξίσωση</vt:lpstr>
      <vt:lpstr>Διαχείριση Κινδύνου</vt:lpstr>
      <vt:lpstr>Άδειες χρήσης </vt:lpstr>
      <vt:lpstr>Χρηματοδότηση </vt:lpstr>
      <vt:lpstr>Σκοποί ενότητας </vt:lpstr>
      <vt:lpstr>Περιεχόμενα ενότητας</vt:lpstr>
      <vt:lpstr>Ανάλυση κινδύνων</vt:lpstr>
      <vt:lpstr>Ποιοτική – ποσοτική ανάλυση κινδύνων</vt:lpstr>
      <vt:lpstr>Ποιοτική ανάλυση</vt:lpstr>
      <vt:lpstr>Ποιοτικές κλίμακες</vt:lpstr>
      <vt:lpstr>Πιθανότητα εμφάνισης κινδύνου σε σύστημα υπόγειας οδικής αρτηρίας</vt:lpstr>
      <vt:lpstr>Συνέπεια κινδύνου σε σύστημα υπόγειας οδικής αρτηρίας</vt:lpstr>
      <vt:lpstr>Πιθανότητα εμφάνισης κατά AIRMIC, 2002</vt:lpstr>
      <vt:lpstr>Συνέπεια κινδύνου κατά AIRMIC, 2002</vt:lpstr>
      <vt:lpstr>Πιθανότητα εμφάνισης κινδύνου κατά PMI, 2000</vt:lpstr>
      <vt:lpstr>Συνέπεια κινδύνου κατά PMI, 2000</vt:lpstr>
      <vt:lpstr>Πιθανότητα εμφάνισης κινδύνου κατά Wadell, 1998</vt:lpstr>
      <vt:lpstr>Συνέπεια κατά Wadell, 1998</vt:lpstr>
      <vt:lpstr>Συνέπεια κατά Wadell, 1998 (συνέχεια)</vt:lpstr>
      <vt:lpstr>Πιθανότητα εμφάνισης κινδύνου κατά USA, DoD, 2003</vt:lpstr>
      <vt:lpstr>Συνέπεια κατά USA, DoD, 2003</vt:lpstr>
      <vt:lpstr>Συνέπεια κατά USA, DoD, 2003 (συνέχεια)</vt:lpstr>
      <vt:lpstr>Πίνακας κινδύνων</vt:lpstr>
      <vt:lpstr>Παράδειγμα έκθεσης κινδύνων κατά PMI, 2000</vt:lpstr>
      <vt:lpstr>Παράδειγμα έκθεσης κινδύνων κατά Wadell, 1998</vt:lpstr>
      <vt:lpstr>Παράδειγμα έκθεσης κινδύνων</vt:lpstr>
      <vt:lpstr>Παράδειγμα έκθεσης κινδύνων κατά USA, DoD, 2003</vt:lpstr>
      <vt:lpstr>Κατάταξη κινδύνων</vt:lpstr>
      <vt:lpstr>Κατάταξη κινδύνων: Ποιος ο στόχος της ομάδας έργου;</vt:lpstr>
      <vt:lpstr>Έκθεση κινδύνου έργου</vt:lpstr>
      <vt:lpstr>Σύγκριση έργων βάσει κινδύνων</vt:lpstr>
      <vt:lpstr>Ποσοτική ανάλυση</vt:lpstr>
      <vt:lpstr>Αναμενόμενη τιμή (1 από 2)</vt:lpstr>
      <vt:lpstr>Αναμενόμενη τιμή (2 από 2)</vt:lpstr>
      <vt:lpstr>Μήτρες αποτελεσμάτων</vt:lpstr>
      <vt:lpstr>Παράδειγμα</vt:lpstr>
      <vt:lpstr>Πίνακας 1</vt:lpstr>
      <vt:lpstr>Πίνακας 2 </vt:lpstr>
      <vt:lpstr>Πίνακας 3</vt:lpstr>
      <vt:lpstr>Εφαρμογή του τύπου της αναμενόμενης τιμής, Εσ</vt:lpstr>
      <vt:lpstr>Κριτήριο maximin ή  κριτήριο του Wald</vt:lpstr>
      <vt:lpstr>Κριτήριο maximax  (για μέγιστο όφελος)</vt:lpstr>
      <vt:lpstr>Κριτήριο Hurwicz (1 από 3)</vt:lpstr>
      <vt:lpstr>Κριτήριο Hurwicz (2 από 3)</vt:lpstr>
      <vt:lpstr>Κριτήριο Hurwicz (3 από 3)</vt:lpstr>
      <vt:lpstr>Κριτήριο Laplace</vt:lpstr>
      <vt:lpstr>Αποτελέσματα</vt:lpstr>
      <vt:lpstr>Δέντρα σφαλμάτων (1 από 3)</vt:lpstr>
      <vt:lpstr>Δέντρα σφαλμάτων (2 από 3)</vt:lpstr>
      <vt:lpstr>Δέντρα σφαλμάτων (3 από 3)</vt:lpstr>
      <vt:lpstr>Δέντρα γεγονότων (1 από 2)</vt:lpstr>
      <vt:lpstr>Δέντρα γεγονότων (2 από 2)</vt:lpstr>
      <vt:lpstr>Δέντρα αποφάσεων (1 από 5)</vt:lpstr>
      <vt:lpstr>Δέντρα αποφάσεων (2 από 5)</vt:lpstr>
      <vt:lpstr>Δέντρα αποφάσεων (3 από 5)</vt:lpstr>
      <vt:lpstr>Δέντρα αποφάσεων (4 από 5)</vt:lpstr>
      <vt:lpstr>Δέντρα αποφάσεων (5 από 5)</vt:lpstr>
      <vt:lpstr>Προσομοίωση</vt:lpstr>
      <vt:lpstr>Διαδικασία προσομοίωσης</vt:lpstr>
      <vt:lpstr>Προσομοίωση Monte Carlo</vt:lpstr>
      <vt:lpstr>Βήματα εφαρμογής της προσομοίωσης Monte Carlo</vt:lpstr>
      <vt:lpstr>Πρώτο παράδειγμα</vt:lpstr>
      <vt:lpstr>Οι ενέργειες μετάβασης και οι απαιτούμενοι χρόνοι</vt:lpstr>
      <vt:lpstr>Αντικειμενική συνάρτηση</vt:lpstr>
      <vt:lpstr>Πιθανότητες</vt:lpstr>
      <vt:lpstr>Τυχαίες τιμές μεταβλητών</vt:lpstr>
      <vt:lpstr>Διάγραμμα πυκνότητας πιθανότητας</vt:lpstr>
      <vt:lpstr>Διάγραμμα σωρευτικής πιθανότητας</vt:lpstr>
      <vt:lpstr>Δεύτερο παράδειγμα</vt:lpstr>
      <vt:lpstr>Δεδομένα προβλήματος ανάπτυξης προκατασκευασμένων οικιών</vt:lpstr>
      <vt:lpstr>Χρόνος μεταφοράς συναρμολογημάτων</vt:lpstr>
      <vt:lpstr>Σωρευτικό διάγραμμα χρόνου μεταφοράς συναρμολογημάτων</vt:lpstr>
      <vt:lpstr>Χρόνος συναρμολόγησης</vt:lpstr>
      <vt:lpstr>Σωρευτικό διάγραμμα του χρόνου συναρμολόγησης</vt:lpstr>
      <vt:lpstr>Χρόνος λοιπών εργασιών</vt:lpstr>
      <vt:lpstr>Συνολικός χρόνος ανάπτυξης οικίας</vt:lpstr>
      <vt:lpstr>Διάγραμμα σωρευτικής πιθανότητας για το χρόνο ανάπτυξης οικίας</vt:lpstr>
      <vt:lpstr>Ανάλυση ευαισθησίας  (1 από 4)</vt:lpstr>
      <vt:lpstr>Ανάλυση ευαισθησίας  (2 από 4)</vt:lpstr>
      <vt:lpstr>Ανάλυση ευαισθησίας  (3 από 4)</vt:lpstr>
      <vt:lpstr>Ανάλυση ευαισθησίας  (4 από 4)</vt:lpstr>
      <vt:lpstr>Τεχνική PERT (1 από 4)</vt:lpstr>
      <vt:lpstr>Τεχνική PERT (2 από 4)</vt:lpstr>
      <vt:lpstr>Τεχνική PERT (3 από 4)</vt:lpstr>
      <vt:lpstr>Τεχνική PERT (4 από 4)</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Κινδύνου</dc:title>
  <dc:creator>user</dc:creator>
  <cp:lastModifiedBy>user</cp:lastModifiedBy>
  <cp:revision>73</cp:revision>
  <dcterms:created xsi:type="dcterms:W3CDTF">2014-01-01T21:33:36Z</dcterms:created>
  <dcterms:modified xsi:type="dcterms:W3CDTF">2014-01-07T10:50:05Z</dcterms:modified>
</cp:coreProperties>
</file>