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317" r:id="rId30"/>
    <p:sldId id="318" r:id="rId31"/>
    <p:sldId id="319" r:id="rId32"/>
    <p:sldId id="320"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70" d="100"/>
          <a:sy n="70" d="100"/>
        </p:scale>
        <p:origin x="-72" y="-16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85C65-A0E8-4DD3-B993-5F3801C5A1F2}"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l-GR"/>
        </a:p>
      </dgm:t>
    </dgm:pt>
    <dgm:pt modelId="{E5F7AEBA-3117-443B-88C2-A31167150BC0}">
      <dgm:prSet phldrT="[Κείμενο]"/>
      <dgm:spPr>
        <a:solidFill>
          <a:srgbClr val="FFC000"/>
        </a:solidFill>
      </dgm:spPr>
      <dgm:t>
        <a:bodyPr/>
        <a:lstStyle/>
        <a:p>
          <a:r>
            <a:rPr lang="el-GR" dirty="0" smtClean="0"/>
            <a:t>ΕΛΕΓΧΟΣ</a:t>
          </a:r>
          <a:endParaRPr lang="el-GR" dirty="0"/>
        </a:p>
      </dgm:t>
    </dgm:pt>
    <dgm:pt modelId="{6363B0F3-4C38-4C62-925E-B0B0D7C1DB0F}" type="parTrans" cxnId="{A7BA684A-A7F5-42BE-A1D3-8614AFB6CEB9}">
      <dgm:prSet/>
      <dgm:spPr/>
      <dgm:t>
        <a:bodyPr/>
        <a:lstStyle/>
        <a:p>
          <a:endParaRPr lang="el-GR"/>
        </a:p>
      </dgm:t>
    </dgm:pt>
    <dgm:pt modelId="{EEB6C586-F8F6-493B-9D1B-6E07C685E37F}" type="sibTrans" cxnId="{A7BA684A-A7F5-42BE-A1D3-8614AFB6CEB9}">
      <dgm:prSet/>
      <dgm:spPr>
        <a:ln w="38100"/>
      </dgm:spPr>
      <dgm:t>
        <a:bodyPr/>
        <a:lstStyle/>
        <a:p>
          <a:endParaRPr lang="el-GR"/>
        </a:p>
      </dgm:t>
    </dgm:pt>
    <dgm:pt modelId="{241B2910-4D09-47AC-9E65-A21FEEE3E0D0}">
      <dgm:prSet phldrT="[Κείμενο]"/>
      <dgm:spPr/>
      <dgm:t>
        <a:bodyPr/>
        <a:lstStyle/>
        <a:p>
          <a:r>
            <a:rPr lang="el-GR" dirty="0" smtClean="0"/>
            <a:t>ΠΡΟΣΔΙΟΡΙΣΜΟΣ</a:t>
          </a:r>
          <a:endParaRPr lang="el-GR" dirty="0"/>
        </a:p>
      </dgm:t>
    </dgm:pt>
    <dgm:pt modelId="{0ACCC3AD-C772-4CD9-8FE0-027FF7921B90}" type="parTrans" cxnId="{AE72C51D-C047-4B82-8ED2-9A64543BA0FC}">
      <dgm:prSet/>
      <dgm:spPr/>
      <dgm:t>
        <a:bodyPr/>
        <a:lstStyle/>
        <a:p>
          <a:endParaRPr lang="el-GR"/>
        </a:p>
      </dgm:t>
    </dgm:pt>
    <dgm:pt modelId="{82244D18-CE3F-422C-B4A7-8FA6FC96474C}" type="sibTrans" cxnId="{AE72C51D-C047-4B82-8ED2-9A64543BA0FC}">
      <dgm:prSet/>
      <dgm:spPr>
        <a:solidFill>
          <a:schemeClr val="bg1"/>
        </a:solidFill>
        <a:ln w="38100">
          <a:solidFill>
            <a:srgbClr val="FF0000"/>
          </a:solidFill>
        </a:ln>
      </dgm:spPr>
      <dgm:t>
        <a:bodyPr/>
        <a:lstStyle/>
        <a:p>
          <a:endParaRPr lang="el-GR"/>
        </a:p>
      </dgm:t>
    </dgm:pt>
    <dgm:pt modelId="{59AD2020-E30F-4099-B647-01728AAF5121}">
      <dgm:prSet phldrT="[Κείμενο]"/>
      <dgm:spPr/>
      <dgm:t>
        <a:bodyPr/>
        <a:lstStyle/>
        <a:p>
          <a:r>
            <a:rPr lang="el-GR" dirty="0" smtClean="0"/>
            <a:t>ΑΝΑΛΥΣΗ</a:t>
          </a:r>
          <a:endParaRPr lang="el-GR" dirty="0"/>
        </a:p>
      </dgm:t>
    </dgm:pt>
    <dgm:pt modelId="{6F7C47C9-BC84-4DEC-A613-FA8E273F5C90}" type="parTrans" cxnId="{80B431A3-7680-4AFA-9799-B729213725D7}">
      <dgm:prSet/>
      <dgm:spPr/>
      <dgm:t>
        <a:bodyPr/>
        <a:lstStyle/>
        <a:p>
          <a:endParaRPr lang="el-GR"/>
        </a:p>
      </dgm:t>
    </dgm:pt>
    <dgm:pt modelId="{1823633D-9396-4C8B-A4E6-545B46C3E1E3}" type="sibTrans" cxnId="{80B431A3-7680-4AFA-9799-B729213725D7}">
      <dgm:prSet/>
      <dgm:spPr>
        <a:ln w="38100"/>
      </dgm:spPr>
      <dgm:t>
        <a:bodyPr/>
        <a:lstStyle/>
        <a:p>
          <a:endParaRPr lang="el-GR"/>
        </a:p>
      </dgm:t>
    </dgm:pt>
    <dgm:pt modelId="{69C81AAF-1032-4C9B-B022-0BE3062500C9}">
      <dgm:prSet phldrT="[Κείμενο]" custT="1"/>
      <dgm:spPr/>
      <dgm:t>
        <a:bodyPr/>
        <a:lstStyle/>
        <a:p>
          <a:r>
            <a:rPr lang="el-GR" sz="1600" b="0" dirty="0" smtClean="0"/>
            <a:t>ΣΧΕΔΙΑΣΜΟΣ</a:t>
          </a:r>
          <a:endParaRPr lang="el-GR" sz="1200" b="0" dirty="0"/>
        </a:p>
      </dgm:t>
    </dgm:pt>
    <dgm:pt modelId="{9514414B-186F-4B80-968F-6CEE1E8B14E8}" type="parTrans" cxnId="{E20D4F3D-C987-4E7E-9927-827A2F04F9F2}">
      <dgm:prSet/>
      <dgm:spPr/>
      <dgm:t>
        <a:bodyPr/>
        <a:lstStyle/>
        <a:p>
          <a:endParaRPr lang="el-GR"/>
        </a:p>
      </dgm:t>
    </dgm:pt>
    <dgm:pt modelId="{B15724E8-85BB-44B5-BB0A-7DA17770CC1E}" type="sibTrans" cxnId="{E20D4F3D-C987-4E7E-9927-827A2F04F9F2}">
      <dgm:prSet/>
      <dgm:spPr>
        <a:solidFill>
          <a:schemeClr val="bg1"/>
        </a:solidFill>
        <a:ln w="38100">
          <a:solidFill>
            <a:srgbClr val="FF0000"/>
          </a:solidFill>
        </a:ln>
      </dgm:spPr>
      <dgm:t>
        <a:bodyPr/>
        <a:lstStyle/>
        <a:p>
          <a:endParaRPr lang="el-GR"/>
        </a:p>
      </dgm:t>
    </dgm:pt>
    <dgm:pt modelId="{E14D41D6-5F00-447A-8540-32B7698C6A22}">
      <dgm:prSet phldrT="[Κείμενο]"/>
      <dgm:spPr>
        <a:solidFill>
          <a:srgbClr val="FFC000"/>
        </a:solidFill>
      </dgm:spPr>
      <dgm:t>
        <a:bodyPr/>
        <a:lstStyle/>
        <a:p>
          <a:r>
            <a:rPr lang="el-GR" dirty="0" smtClean="0"/>
            <a:t>ΙΧΝΗΛΑΤΙΣΗ</a:t>
          </a:r>
          <a:endParaRPr lang="el-GR" dirty="0"/>
        </a:p>
      </dgm:t>
    </dgm:pt>
    <dgm:pt modelId="{C69EA011-92F5-45F8-889C-2F500D440382}" type="parTrans" cxnId="{D0D58AAA-B491-4A1A-806D-4268A65BFE1B}">
      <dgm:prSet/>
      <dgm:spPr/>
      <dgm:t>
        <a:bodyPr/>
        <a:lstStyle/>
        <a:p>
          <a:endParaRPr lang="el-GR"/>
        </a:p>
      </dgm:t>
    </dgm:pt>
    <dgm:pt modelId="{0CFFFF1E-0EFE-4B3F-A33F-C88AC4362370}" type="sibTrans" cxnId="{D0D58AAA-B491-4A1A-806D-4268A65BFE1B}">
      <dgm:prSet/>
      <dgm:spPr>
        <a:ln w="38100"/>
      </dgm:spPr>
      <dgm:t>
        <a:bodyPr/>
        <a:lstStyle/>
        <a:p>
          <a:endParaRPr lang="el-GR"/>
        </a:p>
      </dgm:t>
    </dgm:pt>
    <dgm:pt modelId="{A15EEEC2-53E4-49C0-8CC7-7B39EFB7EE61}" type="pres">
      <dgm:prSet presAssocID="{F4885C65-A0E8-4DD3-B993-5F3801C5A1F2}" presName="cycle" presStyleCnt="0">
        <dgm:presLayoutVars>
          <dgm:dir/>
          <dgm:resizeHandles val="exact"/>
        </dgm:presLayoutVars>
      </dgm:prSet>
      <dgm:spPr/>
      <dgm:t>
        <a:bodyPr/>
        <a:lstStyle/>
        <a:p>
          <a:endParaRPr lang="el-GR"/>
        </a:p>
      </dgm:t>
    </dgm:pt>
    <dgm:pt modelId="{E92E563B-A6A8-4DAB-BB9D-3E4EE3E7B3A3}" type="pres">
      <dgm:prSet presAssocID="{E5F7AEBA-3117-443B-88C2-A31167150BC0}" presName="node" presStyleLbl="node1" presStyleIdx="0" presStyleCnt="5">
        <dgm:presLayoutVars>
          <dgm:bulletEnabled val="1"/>
        </dgm:presLayoutVars>
      </dgm:prSet>
      <dgm:spPr/>
      <dgm:t>
        <a:bodyPr/>
        <a:lstStyle/>
        <a:p>
          <a:endParaRPr lang="el-GR"/>
        </a:p>
      </dgm:t>
    </dgm:pt>
    <dgm:pt modelId="{E47705F5-A59A-4F84-8B5E-DA74D3789FCA}" type="pres">
      <dgm:prSet presAssocID="{E5F7AEBA-3117-443B-88C2-A31167150BC0}" presName="spNode" presStyleCnt="0"/>
      <dgm:spPr/>
    </dgm:pt>
    <dgm:pt modelId="{B503A922-F774-446B-91AE-FEB06C21685C}" type="pres">
      <dgm:prSet presAssocID="{EEB6C586-F8F6-493B-9D1B-6E07C685E37F}" presName="sibTrans" presStyleLbl="sibTrans1D1" presStyleIdx="0" presStyleCnt="5"/>
      <dgm:spPr/>
      <dgm:t>
        <a:bodyPr/>
        <a:lstStyle/>
        <a:p>
          <a:endParaRPr lang="el-GR"/>
        </a:p>
      </dgm:t>
    </dgm:pt>
    <dgm:pt modelId="{33042FB0-6479-4BB3-9D97-F57DD5C755A0}" type="pres">
      <dgm:prSet presAssocID="{241B2910-4D09-47AC-9E65-A21FEEE3E0D0}" presName="node" presStyleLbl="node1" presStyleIdx="1" presStyleCnt="5">
        <dgm:presLayoutVars>
          <dgm:bulletEnabled val="1"/>
        </dgm:presLayoutVars>
      </dgm:prSet>
      <dgm:spPr/>
      <dgm:t>
        <a:bodyPr/>
        <a:lstStyle/>
        <a:p>
          <a:endParaRPr lang="el-GR"/>
        </a:p>
      </dgm:t>
    </dgm:pt>
    <dgm:pt modelId="{6B04903C-A8FB-499D-B05A-B9E6AF0C2C14}" type="pres">
      <dgm:prSet presAssocID="{241B2910-4D09-47AC-9E65-A21FEEE3E0D0}" presName="spNode" presStyleCnt="0"/>
      <dgm:spPr/>
    </dgm:pt>
    <dgm:pt modelId="{C2D09B85-47A4-4A26-8ED4-C7A77AFDEA39}" type="pres">
      <dgm:prSet presAssocID="{82244D18-CE3F-422C-B4A7-8FA6FC96474C}" presName="sibTrans" presStyleLbl="sibTrans1D1" presStyleIdx="1" presStyleCnt="5"/>
      <dgm:spPr/>
      <dgm:t>
        <a:bodyPr/>
        <a:lstStyle/>
        <a:p>
          <a:endParaRPr lang="el-GR"/>
        </a:p>
      </dgm:t>
    </dgm:pt>
    <dgm:pt modelId="{23E20F52-16C4-4AD7-A2C5-C71062C64EB6}" type="pres">
      <dgm:prSet presAssocID="{59AD2020-E30F-4099-B647-01728AAF5121}" presName="node" presStyleLbl="node1" presStyleIdx="2" presStyleCnt="5">
        <dgm:presLayoutVars>
          <dgm:bulletEnabled val="1"/>
        </dgm:presLayoutVars>
      </dgm:prSet>
      <dgm:spPr/>
      <dgm:t>
        <a:bodyPr/>
        <a:lstStyle/>
        <a:p>
          <a:endParaRPr lang="el-GR"/>
        </a:p>
      </dgm:t>
    </dgm:pt>
    <dgm:pt modelId="{294CDE8B-563A-4608-8A42-115EDD2A0D5F}" type="pres">
      <dgm:prSet presAssocID="{59AD2020-E30F-4099-B647-01728AAF5121}" presName="spNode" presStyleCnt="0"/>
      <dgm:spPr/>
    </dgm:pt>
    <dgm:pt modelId="{0ABBD72C-1511-4F64-BD91-50AA84F80C81}" type="pres">
      <dgm:prSet presAssocID="{1823633D-9396-4C8B-A4E6-545B46C3E1E3}" presName="sibTrans" presStyleLbl="sibTrans1D1" presStyleIdx="2" presStyleCnt="5"/>
      <dgm:spPr/>
      <dgm:t>
        <a:bodyPr/>
        <a:lstStyle/>
        <a:p>
          <a:endParaRPr lang="el-GR"/>
        </a:p>
      </dgm:t>
    </dgm:pt>
    <dgm:pt modelId="{766CA77E-0CC8-42F3-9387-B20136BFCAE8}" type="pres">
      <dgm:prSet presAssocID="{69C81AAF-1032-4C9B-B022-0BE3062500C9}" presName="node" presStyleLbl="node1" presStyleIdx="3" presStyleCnt="5">
        <dgm:presLayoutVars>
          <dgm:bulletEnabled val="1"/>
        </dgm:presLayoutVars>
      </dgm:prSet>
      <dgm:spPr/>
      <dgm:t>
        <a:bodyPr/>
        <a:lstStyle/>
        <a:p>
          <a:endParaRPr lang="el-GR"/>
        </a:p>
      </dgm:t>
    </dgm:pt>
    <dgm:pt modelId="{4AE3BDA0-11E6-440A-9955-A2D4C1005D6D}" type="pres">
      <dgm:prSet presAssocID="{69C81AAF-1032-4C9B-B022-0BE3062500C9}" presName="spNode" presStyleCnt="0"/>
      <dgm:spPr/>
    </dgm:pt>
    <dgm:pt modelId="{DBEAC072-9072-4D4B-9717-620D8DC161C7}" type="pres">
      <dgm:prSet presAssocID="{B15724E8-85BB-44B5-BB0A-7DA17770CC1E}" presName="sibTrans" presStyleLbl="sibTrans1D1" presStyleIdx="3" presStyleCnt="5"/>
      <dgm:spPr/>
      <dgm:t>
        <a:bodyPr/>
        <a:lstStyle/>
        <a:p>
          <a:endParaRPr lang="el-GR"/>
        </a:p>
      </dgm:t>
    </dgm:pt>
    <dgm:pt modelId="{E7D8CA16-39A1-45B4-953A-3F57BAA99CB5}" type="pres">
      <dgm:prSet presAssocID="{E14D41D6-5F00-447A-8540-32B7698C6A22}" presName="node" presStyleLbl="node1" presStyleIdx="4" presStyleCnt="5">
        <dgm:presLayoutVars>
          <dgm:bulletEnabled val="1"/>
        </dgm:presLayoutVars>
      </dgm:prSet>
      <dgm:spPr/>
      <dgm:t>
        <a:bodyPr/>
        <a:lstStyle/>
        <a:p>
          <a:endParaRPr lang="el-GR"/>
        </a:p>
      </dgm:t>
    </dgm:pt>
    <dgm:pt modelId="{A21BF587-33E3-4EE9-8F19-0DC911BE5A3A}" type="pres">
      <dgm:prSet presAssocID="{E14D41D6-5F00-447A-8540-32B7698C6A22}" presName="spNode" presStyleCnt="0"/>
      <dgm:spPr/>
    </dgm:pt>
    <dgm:pt modelId="{ACE9E6D9-14D7-4BC3-B2FB-24DA102C97D1}" type="pres">
      <dgm:prSet presAssocID="{0CFFFF1E-0EFE-4B3F-A33F-C88AC4362370}" presName="sibTrans" presStyleLbl="sibTrans1D1" presStyleIdx="4" presStyleCnt="5"/>
      <dgm:spPr/>
      <dgm:t>
        <a:bodyPr/>
        <a:lstStyle/>
        <a:p>
          <a:endParaRPr lang="el-GR"/>
        </a:p>
      </dgm:t>
    </dgm:pt>
  </dgm:ptLst>
  <dgm:cxnLst>
    <dgm:cxn modelId="{AE72C51D-C047-4B82-8ED2-9A64543BA0FC}" srcId="{F4885C65-A0E8-4DD3-B993-5F3801C5A1F2}" destId="{241B2910-4D09-47AC-9E65-A21FEEE3E0D0}" srcOrd="1" destOrd="0" parTransId="{0ACCC3AD-C772-4CD9-8FE0-027FF7921B90}" sibTransId="{82244D18-CE3F-422C-B4A7-8FA6FC96474C}"/>
    <dgm:cxn modelId="{E20D4F3D-C987-4E7E-9927-827A2F04F9F2}" srcId="{F4885C65-A0E8-4DD3-B993-5F3801C5A1F2}" destId="{69C81AAF-1032-4C9B-B022-0BE3062500C9}" srcOrd="3" destOrd="0" parTransId="{9514414B-186F-4B80-968F-6CEE1E8B14E8}" sibTransId="{B15724E8-85BB-44B5-BB0A-7DA17770CC1E}"/>
    <dgm:cxn modelId="{B4EC9F0D-27F0-49AC-8D77-1C62369FF370}" type="presOf" srcId="{F4885C65-A0E8-4DD3-B993-5F3801C5A1F2}" destId="{A15EEEC2-53E4-49C0-8CC7-7B39EFB7EE61}" srcOrd="0" destOrd="0" presId="urn:microsoft.com/office/officeart/2005/8/layout/cycle5"/>
    <dgm:cxn modelId="{7AA8CB33-76BF-411A-8923-F987103F4217}" type="presOf" srcId="{EEB6C586-F8F6-493B-9D1B-6E07C685E37F}" destId="{B503A922-F774-446B-91AE-FEB06C21685C}" srcOrd="0" destOrd="0" presId="urn:microsoft.com/office/officeart/2005/8/layout/cycle5"/>
    <dgm:cxn modelId="{80B431A3-7680-4AFA-9799-B729213725D7}" srcId="{F4885C65-A0E8-4DD3-B993-5F3801C5A1F2}" destId="{59AD2020-E30F-4099-B647-01728AAF5121}" srcOrd="2" destOrd="0" parTransId="{6F7C47C9-BC84-4DEC-A613-FA8E273F5C90}" sibTransId="{1823633D-9396-4C8B-A4E6-545B46C3E1E3}"/>
    <dgm:cxn modelId="{C4559E07-22DD-4920-AA40-23F60424C5C5}" type="presOf" srcId="{59AD2020-E30F-4099-B647-01728AAF5121}" destId="{23E20F52-16C4-4AD7-A2C5-C71062C64EB6}" srcOrd="0" destOrd="0" presId="urn:microsoft.com/office/officeart/2005/8/layout/cycle5"/>
    <dgm:cxn modelId="{D0D58AAA-B491-4A1A-806D-4268A65BFE1B}" srcId="{F4885C65-A0E8-4DD3-B993-5F3801C5A1F2}" destId="{E14D41D6-5F00-447A-8540-32B7698C6A22}" srcOrd="4" destOrd="0" parTransId="{C69EA011-92F5-45F8-889C-2F500D440382}" sibTransId="{0CFFFF1E-0EFE-4B3F-A33F-C88AC4362370}"/>
    <dgm:cxn modelId="{C8294729-BBD5-4C1F-9170-41A514C4F5C5}" type="presOf" srcId="{69C81AAF-1032-4C9B-B022-0BE3062500C9}" destId="{766CA77E-0CC8-42F3-9387-B20136BFCAE8}" srcOrd="0" destOrd="0" presId="urn:microsoft.com/office/officeart/2005/8/layout/cycle5"/>
    <dgm:cxn modelId="{AE8D435A-AF08-4A17-8F67-BABEBBCC5A05}" type="presOf" srcId="{1823633D-9396-4C8B-A4E6-545B46C3E1E3}" destId="{0ABBD72C-1511-4F64-BD91-50AA84F80C81}" srcOrd="0" destOrd="0" presId="urn:microsoft.com/office/officeart/2005/8/layout/cycle5"/>
    <dgm:cxn modelId="{EA0FB778-5532-41A8-BEDF-952C6AE420FE}" type="presOf" srcId="{82244D18-CE3F-422C-B4A7-8FA6FC96474C}" destId="{C2D09B85-47A4-4A26-8ED4-C7A77AFDEA39}" srcOrd="0" destOrd="0" presId="urn:microsoft.com/office/officeart/2005/8/layout/cycle5"/>
    <dgm:cxn modelId="{CCECACA8-E31B-4C3C-9DCB-C2C60A7CF848}" type="presOf" srcId="{E14D41D6-5F00-447A-8540-32B7698C6A22}" destId="{E7D8CA16-39A1-45B4-953A-3F57BAA99CB5}" srcOrd="0" destOrd="0" presId="urn:microsoft.com/office/officeart/2005/8/layout/cycle5"/>
    <dgm:cxn modelId="{5A58B45E-D2A9-4B08-A62B-5525B9CCFA83}" type="presOf" srcId="{241B2910-4D09-47AC-9E65-A21FEEE3E0D0}" destId="{33042FB0-6479-4BB3-9D97-F57DD5C755A0}" srcOrd="0" destOrd="0" presId="urn:microsoft.com/office/officeart/2005/8/layout/cycle5"/>
    <dgm:cxn modelId="{2C145DE0-C170-495A-8460-B69A73DC4C61}" type="presOf" srcId="{0CFFFF1E-0EFE-4B3F-A33F-C88AC4362370}" destId="{ACE9E6D9-14D7-4BC3-B2FB-24DA102C97D1}" srcOrd="0" destOrd="0" presId="urn:microsoft.com/office/officeart/2005/8/layout/cycle5"/>
    <dgm:cxn modelId="{39FC7AB6-01B8-4D70-8C6B-1FF5EA0A8D0C}" type="presOf" srcId="{B15724E8-85BB-44B5-BB0A-7DA17770CC1E}" destId="{DBEAC072-9072-4D4B-9717-620D8DC161C7}" srcOrd="0" destOrd="0" presId="urn:microsoft.com/office/officeart/2005/8/layout/cycle5"/>
    <dgm:cxn modelId="{302FD2CF-CE2B-4784-B6F2-48128FF6201D}" type="presOf" srcId="{E5F7AEBA-3117-443B-88C2-A31167150BC0}" destId="{E92E563B-A6A8-4DAB-BB9D-3E4EE3E7B3A3}" srcOrd="0" destOrd="0" presId="urn:microsoft.com/office/officeart/2005/8/layout/cycle5"/>
    <dgm:cxn modelId="{A7BA684A-A7F5-42BE-A1D3-8614AFB6CEB9}" srcId="{F4885C65-A0E8-4DD3-B993-5F3801C5A1F2}" destId="{E5F7AEBA-3117-443B-88C2-A31167150BC0}" srcOrd="0" destOrd="0" parTransId="{6363B0F3-4C38-4C62-925E-B0B0D7C1DB0F}" sibTransId="{EEB6C586-F8F6-493B-9D1B-6E07C685E37F}"/>
    <dgm:cxn modelId="{7B77775E-BB08-4B18-A912-1EED599437DA}" type="presParOf" srcId="{A15EEEC2-53E4-49C0-8CC7-7B39EFB7EE61}" destId="{E92E563B-A6A8-4DAB-BB9D-3E4EE3E7B3A3}" srcOrd="0" destOrd="0" presId="urn:microsoft.com/office/officeart/2005/8/layout/cycle5"/>
    <dgm:cxn modelId="{6F4BA021-D31A-46C9-942E-58B4D2A2BB0E}" type="presParOf" srcId="{A15EEEC2-53E4-49C0-8CC7-7B39EFB7EE61}" destId="{E47705F5-A59A-4F84-8B5E-DA74D3789FCA}" srcOrd="1" destOrd="0" presId="urn:microsoft.com/office/officeart/2005/8/layout/cycle5"/>
    <dgm:cxn modelId="{6F58DED6-1BA1-459A-88FC-BB234E8FB90E}" type="presParOf" srcId="{A15EEEC2-53E4-49C0-8CC7-7B39EFB7EE61}" destId="{B503A922-F774-446B-91AE-FEB06C21685C}" srcOrd="2" destOrd="0" presId="urn:microsoft.com/office/officeart/2005/8/layout/cycle5"/>
    <dgm:cxn modelId="{1E7771C4-ADDB-467A-A32A-3D8DD2BAD9C1}" type="presParOf" srcId="{A15EEEC2-53E4-49C0-8CC7-7B39EFB7EE61}" destId="{33042FB0-6479-4BB3-9D97-F57DD5C755A0}" srcOrd="3" destOrd="0" presId="urn:microsoft.com/office/officeart/2005/8/layout/cycle5"/>
    <dgm:cxn modelId="{798BC96A-1EF0-4A07-84D5-A9D58C786651}" type="presParOf" srcId="{A15EEEC2-53E4-49C0-8CC7-7B39EFB7EE61}" destId="{6B04903C-A8FB-499D-B05A-B9E6AF0C2C14}" srcOrd="4" destOrd="0" presId="urn:microsoft.com/office/officeart/2005/8/layout/cycle5"/>
    <dgm:cxn modelId="{178D0BDE-5087-4A55-A4BC-4E09DA1419AB}" type="presParOf" srcId="{A15EEEC2-53E4-49C0-8CC7-7B39EFB7EE61}" destId="{C2D09B85-47A4-4A26-8ED4-C7A77AFDEA39}" srcOrd="5" destOrd="0" presId="urn:microsoft.com/office/officeart/2005/8/layout/cycle5"/>
    <dgm:cxn modelId="{EFFDA871-0C97-4FAA-9B4A-B635A3C92C86}" type="presParOf" srcId="{A15EEEC2-53E4-49C0-8CC7-7B39EFB7EE61}" destId="{23E20F52-16C4-4AD7-A2C5-C71062C64EB6}" srcOrd="6" destOrd="0" presId="urn:microsoft.com/office/officeart/2005/8/layout/cycle5"/>
    <dgm:cxn modelId="{F03B260F-6F00-4EA6-9284-2CCE81E4A98E}" type="presParOf" srcId="{A15EEEC2-53E4-49C0-8CC7-7B39EFB7EE61}" destId="{294CDE8B-563A-4608-8A42-115EDD2A0D5F}" srcOrd="7" destOrd="0" presId="urn:microsoft.com/office/officeart/2005/8/layout/cycle5"/>
    <dgm:cxn modelId="{FD313F93-2A30-474E-9D80-F2C93B091C2E}" type="presParOf" srcId="{A15EEEC2-53E4-49C0-8CC7-7B39EFB7EE61}" destId="{0ABBD72C-1511-4F64-BD91-50AA84F80C81}" srcOrd="8" destOrd="0" presId="urn:microsoft.com/office/officeart/2005/8/layout/cycle5"/>
    <dgm:cxn modelId="{9F071DE1-F271-4573-9207-6C10CD0C7CA0}" type="presParOf" srcId="{A15EEEC2-53E4-49C0-8CC7-7B39EFB7EE61}" destId="{766CA77E-0CC8-42F3-9387-B20136BFCAE8}" srcOrd="9" destOrd="0" presId="urn:microsoft.com/office/officeart/2005/8/layout/cycle5"/>
    <dgm:cxn modelId="{69B05824-BBF4-4B17-8E07-0CC06C5E784B}" type="presParOf" srcId="{A15EEEC2-53E4-49C0-8CC7-7B39EFB7EE61}" destId="{4AE3BDA0-11E6-440A-9955-A2D4C1005D6D}" srcOrd="10" destOrd="0" presId="urn:microsoft.com/office/officeart/2005/8/layout/cycle5"/>
    <dgm:cxn modelId="{A188F818-6994-41C2-AAE2-B9F1A5CED609}" type="presParOf" srcId="{A15EEEC2-53E4-49C0-8CC7-7B39EFB7EE61}" destId="{DBEAC072-9072-4D4B-9717-620D8DC161C7}" srcOrd="11" destOrd="0" presId="urn:microsoft.com/office/officeart/2005/8/layout/cycle5"/>
    <dgm:cxn modelId="{23EF0001-D401-45B6-81DA-FFD46DF22530}" type="presParOf" srcId="{A15EEEC2-53E4-49C0-8CC7-7B39EFB7EE61}" destId="{E7D8CA16-39A1-45B4-953A-3F57BAA99CB5}" srcOrd="12" destOrd="0" presId="urn:microsoft.com/office/officeart/2005/8/layout/cycle5"/>
    <dgm:cxn modelId="{72D32F6D-0BF3-41CC-8B9F-E3A9516593E0}" type="presParOf" srcId="{A15EEEC2-53E4-49C0-8CC7-7B39EFB7EE61}" destId="{A21BF587-33E3-4EE9-8F19-0DC911BE5A3A}" srcOrd="13" destOrd="0" presId="urn:microsoft.com/office/officeart/2005/8/layout/cycle5"/>
    <dgm:cxn modelId="{1C704598-BED7-466B-8372-52AB522EB07E}" type="presParOf" srcId="{A15EEEC2-53E4-49C0-8CC7-7B39EFB7EE61}" destId="{ACE9E6D9-14D7-4BC3-B2FB-24DA102C97D1}"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563B-A6A8-4DAB-BB9D-3E4EE3E7B3A3}">
      <dsp:nvSpPr>
        <dsp:cNvPr id="0" name=""/>
        <dsp:cNvSpPr/>
      </dsp:nvSpPr>
      <dsp:spPr>
        <a:xfrm>
          <a:off x="2933439" y="2899"/>
          <a:ext cx="1600720" cy="1040468"/>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ΕΛΕΓΧΟΣ</a:t>
          </a:r>
          <a:endParaRPr lang="el-GR" sz="1500" kern="1200" dirty="0"/>
        </a:p>
      </dsp:txBody>
      <dsp:txXfrm>
        <a:off x="2984230" y="53690"/>
        <a:ext cx="1499138" cy="938886"/>
      </dsp:txXfrm>
    </dsp:sp>
    <dsp:sp modelId="{B503A922-F774-446B-91AE-FEB06C21685C}">
      <dsp:nvSpPr>
        <dsp:cNvPr id="0" name=""/>
        <dsp:cNvSpPr/>
      </dsp:nvSpPr>
      <dsp:spPr>
        <a:xfrm>
          <a:off x="1656046" y="523133"/>
          <a:ext cx="4155506" cy="4155506"/>
        </a:xfrm>
        <a:custGeom>
          <a:avLst/>
          <a:gdLst/>
          <a:ahLst/>
          <a:cxnLst/>
          <a:rect l="0" t="0" r="0" b="0"/>
          <a:pathLst>
            <a:path>
              <a:moveTo>
                <a:pt x="3092313" y="264544"/>
              </a:moveTo>
              <a:arcTo wR="2077753" hR="2077753" stAng="17953723" swAng="121108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33042FB0-6479-4BB3-9D97-F57DD5C755A0}">
      <dsp:nvSpPr>
        <dsp:cNvPr id="0" name=""/>
        <dsp:cNvSpPr/>
      </dsp:nvSpPr>
      <dsp:spPr>
        <a:xfrm>
          <a:off x="4909500" y="1438591"/>
          <a:ext cx="1600720" cy="10404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ΠΡΟΣΔΙΟΡΙΣΜΟΣ</a:t>
          </a:r>
          <a:endParaRPr lang="el-GR" sz="1500" kern="1200" dirty="0"/>
        </a:p>
      </dsp:txBody>
      <dsp:txXfrm>
        <a:off x="4960291" y="1489382"/>
        <a:ext cx="1499138" cy="938886"/>
      </dsp:txXfrm>
    </dsp:sp>
    <dsp:sp modelId="{C2D09B85-47A4-4A26-8ED4-C7A77AFDEA39}">
      <dsp:nvSpPr>
        <dsp:cNvPr id="0" name=""/>
        <dsp:cNvSpPr/>
      </dsp:nvSpPr>
      <dsp:spPr>
        <a:xfrm>
          <a:off x="1656046" y="523133"/>
          <a:ext cx="4155506" cy="4155506"/>
        </a:xfrm>
        <a:custGeom>
          <a:avLst/>
          <a:gdLst/>
          <a:ahLst/>
          <a:cxnLst/>
          <a:rect l="0" t="0" r="0" b="0"/>
          <a:pathLst>
            <a:path>
              <a:moveTo>
                <a:pt x="4150515" y="2221672"/>
              </a:moveTo>
              <a:arcTo wR="2077753" hR="2077753" stAng="21838313" swAng="1359373"/>
            </a:path>
          </a:pathLst>
        </a:custGeom>
        <a:noFill/>
        <a:ln w="38100"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23E20F52-16C4-4AD7-A2C5-C71062C64EB6}">
      <dsp:nvSpPr>
        <dsp:cNvPr id="0" name=""/>
        <dsp:cNvSpPr/>
      </dsp:nvSpPr>
      <dsp:spPr>
        <a:xfrm>
          <a:off x="4154712" y="3761589"/>
          <a:ext cx="1600720" cy="10404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ΑΝΑΛΥΣΗ</a:t>
          </a:r>
          <a:endParaRPr lang="el-GR" sz="1500" kern="1200" dirty="0"/>
        </a:p>
      </dsp:txBody>
      <dsp:txXfrm>
        <a:off x="4205503" y="3812380"/>
        <a:ext cx="1499138" cy="938886"/>
      </dsp:txXfrm>
    </dsp:sp>
    <dsp:sp modelId="{0ABBD72C-1511-4F64-BD91-50AA84F80C81}">
      <dsp:nvSpPr>
        <dsp:cNvPr id="0" name=""/>
        <dsp:cNvSpPr/>
      </dsp:nvSpPr>
      <dsp:spPr>
        <a:xfrm>
          <a:off x="1656046" y="523133"/>
          <a:ext cx="4155506" cy="4155506"/>
        </a:xfrm>
        <a:custGeom>
          <a:avLst/>
          <a:gdLst/>
          <a:ahLst/>
          <a:cxnLst/>
          <a:rect l="0" t="0" r="0" b="0"/>
          <a:pathLst>
            <a:path>
              <a:moveTo>
                <a:pt x="2332590" y="4139818"/>
              </a:moveTo>
              <a:arcTo wR="2077753" hR="2077753" stAng="4977294" swAng="84541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66CA77E-0CC8-42F3-9387-B20136BFCAE8}">
      <dsp:nvSpPr>
        <dsp:cNvPr id="0" name=""/>
        <dsp:cNvSpPr/>
      </dsp:nvSpPr>
      <dsp:spPr>
        <a:xfrm>
          <a:off x="1712166" y="3761589"/>
          <a:ext cx="1600720" cy="10404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kern="1200" dirty="0" smtClean="0"/>
            <a:t>ΣΧΕΔΙΑΣΜΟΣ</a:t>
          </a:r>
          <a:endParaRPr lang="el-GR" sz="1200" b="0" kern="1200" dirty="0"/>
        </a:p>
      </dsp:txBody>
      <dsp:txXfrm>
        <a:off x="1762957" y="3812380"/>
        <a:ext cx="1499138" cy="938886"/>
      </dsp:txXfrm>
    </dsp:sp>
    <dsp:sp modelId="{DBEAC072-9072-4D4B-9717-620D8DC161C7}">
      <dsp:nvSpPr>
        <dsp:cNvPr id="0" name=""/>
        <dsp:cNvSpPr/>
      </dsp:nvSpPr>
      <dsp:spPr>
        <a:xfrm>
          <a:off x="1656046" y="523133"/>
          <a:ext cx="4155506" cy="4155506"/>
        </a:xfrm>
        <a:custGeom>
          <a:avLst/>
          <a:gdLst/>
          <a:ahLst/>
          <a:cxnLst/>
          <a:rect l="0" t="0" r="0" b="0"/>
          <a:pathLst>
            <a:path>
              <a:moveTo>
                <a:pt x="220377" y="3008996"/>
              </a:moveTo>
              <a:arcTo wR="2077753" hR="2077753" stAng="9202314" swAng="1359373"/>
            </a:path>
          </a:pathLst>
        </a:custGeom>
        <a:noFill/>
        <a:ln w="38100"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E7D8CA16-39A1-45B4-953A-3F57BAA99CB5}">
      <dsp:nvSpPr>
        <dsp:cNvPr id="0" name=""/>
        <dsp:cNvSpPr/>
      </dsp:nvSpPr>
      <dsp:spPr>
        <a:xfrm>
          <a:off x="957378" y="1438591"/>
          <a:ext cx="1600720" cy="1040468"/>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ΙΧΝΗΛΑΤΙΣΗ</a:t>
          </a:r>
          <a:endParaRPr lang="el-GR" sz="1500" kern="1200" dirty="0"/>
        </a:p>
      </dsp:txBody>
      <dsp:txXfrm>
        <a:off x="1008169" y="1489382"/>
        <a:ext cx="1499138" cy="938886"/>
      </dsp:txXfrm>
    </dsp:sp>
    <dsp:sp modelId="{ACE9E6D9-14D7-4BC3-B2FB-24DA102C97D1}">
      <dsp:nvSpPr>
        <dsp:cNvPr id="0" name=""/>
        <dsp:cNvSpPr/>
      </dsp:nvSpPr>
      <dsp:spPr>
        <a:xfrm>
          <a:off x="1656046" y="523133"/>
          <a:ext cx="4155506" cy="4155506"/>
        </a:xfrm>
        <a:custGeom>
          <a:avLst/>
          <a:gdLst/>
          <a:ahLst/>
          <a:cxnLst/>
          <a:rect l="0" t="0" r="0" b="0"/>
          <a:pathLst>
            <a:path>
              <a:moveTo>
                <a:pt x="499858" y="725974"/>
              </a:moveTo>
              <a:arcTo wR="2077753" hR="2077753" stAng="13235195" swAng="121108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325666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7.emf"/><Relationship Id="rId2" Type="http://schemas.openxmlformats.org/officeDocument/2006/relationships/tags" Target="../tags/tag3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hyperlink" Target="http://www.edulll.gr/" TargetMode="External"/><Relationship Id="rId5" Type="http://schemas.openxmlformats.org/officeDocument/2006/relationships/image" Target="../media/image8.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4.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2: Βασικές έννοιες στο σχεδιασμό και τη διαχείριση έργου</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27384"/>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Εκτίμηση Κόστους και Προσπάθειας</a:t>
            </a:r>
            <a:endParaRPr lang="el-GR" dirty="0"/>
          </a:p>
        </p:txBody>
      </p:sp>
      <p:sp>
        <p:nvSpPr>
          <p:cNvPr id="2" name="Ορθογώνιο 1"/>
          <p:cNvSpPr/>
          <p:nvPr/>
        </p:nvSpPr>
        <p:spPr>
          <a:xfrm>
            <a:off x="467544" y="836712"/>
            <a:ext cx="8219256" cy="5632311"/>
          </a:xfrm>
          <a:prstGeom prst="rect">
            <a:avLst/>
          </a:prstGeom>
        </p:spPr>
        <p:txBody>
          <a:bodyPr wrap="square">
            <a:spAutoFit/>
          </a:bodyPr>
          <a:lstStyle/>
          <a:p>
            <a:pPr marL="342900" indent="-342900">
              <a:buFont typeface="Wingdings" panose="05000000000000000000" pitchFamily="2" charset="2"/>
              <a:buChar char="§"/>
            </a:pPr>
            <a:r>
              <a:rPr lang="el-GR" sz="2400" dirty="0" smtClean="0"/>
              <a:t>Το εύρος του έργου θα πρέπει να έχει οριστεί αναλυτικά. Αν δεν έχει προηγηθεί αυτό, μπορεί να σχεδιάζουμε ένα μη εφικτό έργο,</a:t>
            </a:r>
          </a:p>
          <a:p>
            <a:pPr marL="342900" indent="-342900">
              <a:buFont typeface="Wingdings" panose="05000000000000000000" pitchFamily="2" charset="2"/>
              <a:buChar char="§"/>
            </a:pPr>
            <a:r>
              <a:rPr lang="el-GR" sz="2400" dirty="0" smtClean="0"/>
              <a:t>Οι επιμέρους δραστηριότητες και λειτουργίες είναι αναγκαίο να έχουν αναλυθεί πλήρως, </a:t>
            </a:r>
          </a:p>
          <a:p>
            <a:pPr marL="342900" indent="-342900">
              <a:buFont typeface="Wingdings" panose="05000000000000000000" pitchFamily="2" charset="2"/>
              <a:buChar char="§"/>
            </a:pPr>
            <a:r>
              <a:rPr lang="el-GR" sz="2400" dirty="0" smtClean="0"/>
              <a:t>Μετρικές από ανάλογα έργα στο παρελθόν μπορούν να φανούν χρήσιμες,</a:t>
            </a:r>
          </a:p>
          <a:p>
            <a:pPr marL="342900" indent="-342900">
              <a:buFont typeface="Wingdings" panose="05000000000000000000" pitchFamily="2" charset="2"/>
              <a:buChar char="§"/>
            </a:pPr>
            <a:r>
              <a:rPr lang="el-GR" sz="2400" dirty="0" smtClean="0"/>
              <a:t>Να έχουμε κατά νου ότι οι πρόωρες εκτιμήσεις (</a:t>
            </a:r>
            <a:r>
              <a:rPr lang="en-US" sz="2400" dirty="0" smtClean="0"/>
              <a:t>early estimates</a:t>
            </a:r>
            <a:r>
              <a:rPr lang="el-GR" sz="2400" dirty="0" smtClean="0"/>
              <a:t>) εμπεριέχουν μεγάλο βαθμό αβεβαιότητας,</a:t>
            </a:r>
          </a:p>
          <a:p>
            <a:pPr marL="342900" indent="-342900">
              <a:buFont typeface="Wingdings" panose="05000000000000000000" pitchFamily="2" charset="2"/>
              <a:buChar char="§"/>
            </a:pPr>
            <a:r>
              <a:rPr lang="el-GR" sz="2400" dirty="0" smtClean="0"/>
              <a:t>Βιώσιμες τεχνικές:</a:t>
            </a:r>
          </a:p>
          <a:p>
            <a:pPr marL="800100" lvl="1" indent="-342900">
              <a:buFont typeface="Arial" panose="020B0604020202020204" pitchFamily="34" charset="0"/>
              <a:buChar char="•"/>
            </a:pPr>
            <a:r>
              <a:rPr lang="el-GR" sz="2400" dirty="0" smtClean="0"/>
              <a:t>Εκτίμηση καθυστερήσεων,</a:t>
            </a:r>
          </a:p>
          <a:p>
            <a:pPr marL="800100" lvl="1" indent="-342900">
              <a:buFont typeface="Arial" panose="020B0604020202020204" pitchFamily="34" charset="0"/>
              <a:buChar char="•"/>
            </a:pPr>
            <a:r>
              <a:rPr lang="el-GR" sz="2400" dirty="0" smtClean="0"/>
              <a:t>Εκτιμήσεις από ανάλογα έργα που ολοκληρώθηκαν στο παρελθόν,</a:t>
            </a:r>
          </a:p>
          <a:p>
            <a:pPr marL="800100" lvl="1" indent="-342900">
              <a:buFont typeface="Arial" panose="020B0604020202020204" pitchFamily="34" charset="0"/>
              <a:buChar char="•"/>
            </a:pPr>
            <a:r>
              <a:rPr lang="el-GR" sz="2400" dirty="0" smtClean="0"/>
              <a:t>Χρήση σχετικά απλών μεθόδων για την ανάλυση των δραστηριοτήτων.</a:t>
            </a:r>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90043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Ανάλυση και Διαχείριση Κινδύνου</a:t>
            </a:r>
            <a:endParaRPr lang="el-GR" dirty="0">
              <a:latin typeface="+mn-lt"/>
            </a:endParaRPr>
          </a:p>
        </p:txBody>
      </p:sp>
      <p:sp>
        <p:nvSpPr>
          <p:cNvPr id="10" name="Rectangle 3" descr="Ορίζοντας τον κίνδυνο:&#10;Αφορά μελλοντικά συμβάντα. Τι κίνδυνοι μπορούν να προκαλέσουν εκτροχιασμό του έργου; &#10;Περιλαμβάνει την αλλαγή. Κατά πόσο αλλαγή των απαιτήσεων του πελάτη ή αλλαγές εξωτερικών παραγόντων (παραδείγματος χάρην  τεχνολογία) επηρεάζει τη διάρκεια και την επιτυχία του έργου;&#10;Απαιτεί επιλογές. Ποιες μέθοδοι και εργαλεία θα χρησιμοποιηθούν, πόσοι άνθρωποι θα εμπλακούν έτσι ώστε να μειωθεί η έκθεση του έργου σε κίνδυνο; &#10;"/>
          <p:cNvSpPr txBox="1">
            <a:spLocks noChangeArrowheads="1"/>
          </p:cNvSpPr>
          <p:nvPr/>
        </p:nvSpPr>
        <p:spPr>
          <a:xfrm>
            <a:off x="467544" y="1484784"/>
            <a:ext cx="8219256"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l-GR" sz="2400" dirty="0"/>
              <a:t>Ορίζοντας τον κίνδυνο</a:t>
            </a:r>
            <a:r>
              <a:rPr lang="en-US" sz="2400" dirty="0"/>
              <a:t>:</a:t>
            </a:r>
          </a:p>
          <a:p>
            <a:pPr lvl="1">
              <a:buFont typeface="Arial" panose="020B0604020202020204" pitchFamily="34" charset="0"/>
              <a:buChar char="•"/>
            </a:pPr>
            <a:r>
              <a:rPr lang="el-GR" dirty="0"/>
              <a:t>Αφορά μελλοντικά συμβάντα.</a:t>
            </a:r>
            <a:r>
              <a:rPr lang="en-US" dirty="0"/>
              <a:t> </a:t>
            </a:r>
            <a:r>
              <a:rPr lang="el-GR" dirty="0"/>
              <a:t>Τι κίνδυνοι μπορούν να προκαλέσουν εκτροχιασμό του έργου; </a:t>
            </a:r>
            <a:endParaRPr lang="en-US" dirty="0"/>
          </a:p>
          <a:p>
            <a:pPr lvl="1">
              <a:buFont typeface="Arial" panose="020B0604020202020204" pitchFamily="34" charset="0"/>
              <a:buChar char="•"/>
            </a:pPr>
            <a:r>
              <a:rPr lang="el-GR" dirty="0"/>
              <a:t>Περιλαμβάνει την αλλαγή</a:t>
            </a:r>
            <a:r>
              <a:rPr lang="en-US" dirty="0"/>
              <a:t>. </a:t>
            </a:r>
            <a:r>
              <a:rPr lang="el-GR" dirty="0"/>
              <a:t>Κατά πόσο αλλαγή των απαιτήσεων του πελάτη ή αλλαγές εξωτερικών παραγόντων (</a:t>
            </a:r>
            <a:r>
              <a:rPr lang="el-GR" dirty="0" smtClean="0"/>
              <a:t>π.χ. </a:t>
            </a:r>
            <a:r>
              <a:rPr lang="el-GR" dirty="0"/>
              <a:t>τεχνολογία) επηρεάζει τη διάρκεια και την επιτυχία του έργου;</a:t>
            </a:r>
            <a:endParaRPr lang="en-US" dirty="0"/>
          </a:p>
          <a:p>
            <a:pPr lvl="1">
              <a:buFont typeface="Arial" panose="020B0604020202020204" pitchFamily="34" charset="0"/>
              <a:buChar char="•"/>
            </a:pPr>
            <a:r>
              <a:rPr lang="el-GR" dirty="0"/>
              <a:t>Απαιτεί επιλογές</a:t>
            </a:r>
            <a:r>
              <a:rPr lang="en-US" dirty="0"/>
              <a:t>. </a:t>
            </a:r>
            <a:r>
              <a:rPr lang="el-GR" dirty="0"/>
              <a:t>Ποιες μέθοδοι και εργαλεία θα χρησιμοποιηθούν, πόσοι άνθρωποι θα εμπλακούν έτσι ώστε να μειωθεί η έκθεση του έργου σε κίνδυνο;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116632"/>
            <a:ext cx="8219256" cy="93610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Διαχείριση Κινδύνου</a:t>
            </a:r>
            <a:endParaRPr lang="el-GR" dirty="0">
              <a:latin typeface="+mn-lt"/>
              <a:cs typeface="Times New Roman" pitchFamily="18" charset="0"/>
            </a:endParaRPr>
          </a:p>
        </p:txBody>
      </p:sp>
      <p:sp>
        <p:nvSpPr>
          <p:cNvPr id="2" name="Ορθογώνιο 1"/>
          <p:cNvSpPr/>
          <p:nvPr/>
        </p:nvSpPr>
        <p:spPr>
          <a:xfrm>
            <a:off x="467544" y="2132856"/>
            <a:ext cx="8219256" cy="2246769"/>
          </a:xfrm>
          <a:prstGeom prst="rect">
            <a:avLst/>
          </a:prstGeom>
        </p:spPr>
        <p:txBody>
          <a:bodyPr wrap="square">
            <a:spAutoFit/>
          </a:bodyPr>
          <a:lstStyle/>
          <a:p>
            <a:r>
              <a:rPr lang="el-GR" sz="2800" b="1" dirty="0" smtClean="0"/>
              <a:t>Ποια ερωτήματα πρέπει να απαντηθούν</a:t>
            </a:r>
            <a:r>
              <a:rPr lang="el-GR" sz="2800" dirty="0" smtClean="0"/>
              <a:t>:</a:t>
            </a:r>
          </a:p>
          <a:p>
            <a:pPr marL="800100" lvl="1" indent="-342900">
              <a:buFont typeface="Arial" panose="020B0604020202020204" pitchFamily="34" charset="0"/>
              <a:buChar char="•"/>
            </a:pPr>
            <a:r>
              <a:rPr lang="el-GR" sz="2800" dirty="0" smtClean="0"/>
              <a:t>Τι μπορεί να πάει στραβά;</a:t>
            </a:r>
          </a:p>
          <a:p>
            <a:pPr marL="800100" lvl="1" indent="-342900">
              <a:buFont typeface="Arial" panose="020B0604020202020204" pitchFamily="34" charset="0"/>
              <a:buChar char="•"/>
            </a:pPr>
            <a:r>
              <a:rPr lang="el-GR" sz="2800" dirty="0" smtClean="0"/>
              <a:t>Ποιά είναι η πιθανότητα να συμβεί;</a:t>
            </a:r>
          </a:p>
          <a:p>
            <a:pPr marL="800100" lvl="1" indent="-342900">
              <a:buFont typeface="Arial" panose="020B0604020202020204" pitchFamily="34" charset="0"/>
              <a:buChar char="•"/>
            </a:pPr>
            <a:r>
              <a:rPr lang="el-GR" sz="2800" dirty="0" smtClean="0"/>
              <a:t>Τι ζημιά θα προκαλέσει;</a:t>
            </a:r>
          </a:p>
          <a:p>
            <a:pPr marL="800100" lvl="1" indent="-342900">
              <a:buFont typeface="Arial" panose="020B0604020202020204" pitchFamily="34" charset="0"/>
              <a:buChar char="•"/>
            </a:pPr>
            <a:r>
              <a:rPr lang="el-GR" sz="2800" dirty="0" smtClean="0"/>
              <a:t>Τι μπορούμε να κάνουμε για αυτό;</a:t>
            </a:r>
            <a:endParaRPr lang="el-GR"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Ο κύκλος του κινδύνου</a:t>
            </a:r>
            <a:endParaRPr lang="el-GR" dirty="0">
              <a:cs typeface="Times New Roman" pitchFamily="18" charset="0"/>
            </a:endParaRPr>
          </a:p>
        </p:txBody>
      </p:sp>
      <p:sp>
        <p:nvSpPr>
          <p:cNvPr id="10" name="Ορθογώνιο 9" descr="."/>
          <p:cNvSpPr/>
          <p:nvPr/>
        </p:nvSpPr>
        <p:spPr>
          <a:xfrm>
            <a:off x="1907704" y="3573016"/>
            <a:ext cx="547260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600" b="1" i="1" dirty="0" smtClean="0">
                <a:solidFill>
                  <a:srgbClr val="0070C0"/>
                </a:solidFill>
              </a:rPr>
              <a:t>ΚΙΝΔΥΝΟΣ</a:t>
            </a:r>
            <a:endParaRPr lang="el-GR" b="1" i="1" dirty="0">
              <a:solidFill>
                <a:srgbClr val="0070C0"/>
              </a:solidFill>
            </a:endParaRPr>
          </a:p>
        </p:txBody>
      </p:sp>
      <p:graphicFrame>
        <p:nvGraphicFramePr>
          <p:cNvPr id="9" name="Θέση περιεχομένου 3" descr="Διάγραμμα του κύκλου των κινδύνων."/>
          <p:cNvGraphicFramePr>
            <a:graphicFrameLocks noGrp="1"/>
          </p:cNvGraphicFramePr>
          <p:nvPr>
            <p:ph sz="quarter" idx="1"/>
            <p:extLst>
              <p:ext uri="{D42A27DB-BD31-4B8C-83A1-F6EECF244321}">
                <p14:modId xmlns:p14="http://schemas.microsoft.com/office/powerpoint/2010/main" val="736980208"/>
              </p:ext>
            </p:extLst>
          </p:nvPr>
        </p:nvGraphicFramePr>
        <p:xfrm>
          <a:off x="848816" y="1219671"/>
          <a:ext cx="74676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4"/>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smtClean="0"/>
              <a:t>Χρονοδιάγραμμα</a:t>
            </a:r>
            <a:endParaRPr lang="el-GR" dirty="0">
              <a:cs typeface="Times New Roman" pitchFamily="18" charset="0"/>
            </a:endParaRPr>
          </a:p>
        </p:txBody>
      </p:sp>
      <p:sp>
        <p:nvSpPr>
          <p:cNvPr id="18" name="TextBox 4"/>
          <p:cNvSpPr txBox="1">
            <a:spLocks noChangeArrowheads="1"/>
          </p:cNvSpPr>
          <p:nvPr/>
        </p:nvSpPr>
        <p:spPr bwMode="auto">
          <a:xfrm>
            <a:off x="529208" y="939899"/>
            <a:ext cx="82192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sz="2400" dirty="0" smtClean="0"/>
              <a:t>Το χρονοδιάγραμμα συνδέει το εύρος, την εκτιμώμενη εργασία και τα ορόσημα σε ένα δίκτυο δραστηριοτήτων.</a:t>
            </a:r>
          </a:p>
          <a:p>
            <a:r>
              <a:rPr lang="el-GR" sz="2400" dirty="0" smtClean="0"/>
              <a:t>Πρέπει να διαχειρίζεται:</a:t>
            </a:r>
          </a:p>
          <a:p>
            <a:pPr marL="457200" indent="-457200">
              <a:buFont typeface="Wingdings" panose="05000000000000000000" pitchFamily="2" charset="2"/>
              <a:buChar char="§"/>
            </a:pPr>
            <a:r>
              <a:rPr lang="el-GR" sz="2400" dirty="0" smtClean="0"/>
              <a:t>Τις δραστηριότητες που μπορούν να υλοποιηθούν ταυτόχρονα (παραλληλισμός),</a:t>
            </a:r>
          </a:p>
          <a:p>
            <a:pPr marL="457200" indent="-457200">
              <a:buFont typeface="Wingdings" panose="05000000000000000000" pitchFamily="2" charset="2"/>
              <a:buChar char="§"/>
            </a:pPr>
            <a:r>
              <a:rPr lang="el-GR" sz="2400" dirty="0" smtClean="0"/>
              <a:t>Τις εξαρτήσεις (αλληλουχία δραστηριοτήτων)</a:t>
            </a:r>
          </a:p>
          <a:p>
            <a:r>
              <a:rPr lang="el-GR" sz="2400" dirty="0" smtClean="0"/>
              <a:t>Γιατί αλλιώς:</a:t>
            </a:r>
          </a:p>
          <a:p>
            <a:pPr marL="457200" indent="-457200">
              <a:buFont typeface="Wingdings" panose="05000000000000000000" pitchFamily="2" charset="2"/>
              <a:buChar char="§"/>
            </a:pPr>
            <a:r>
              <a:rPr lang="el-GR" sz="2400" dirty="0" smtClean="0"/>
              <a:t>Το κακό χρονοδιάγραμμα έχει καταστροφικές επιπτώσεις,</a:t>
            </a:r>
          </a:p>
          <a:p>
            <a:pPr marL="457200" indent="-457200">
              <a:buFont typeface="Wingdings" panose="05000000000000000000" pitchFamily="2" charset="2"/>
              <a:buChar char="§"/>
            </a:pPr>
            <a:r>
              <a:rPr lang="el-GR" sz="2400" dirty="0" smtClean="0"/>
              <a:t>Κανόνας 90-90 </a:t>
            </a:r>
            <a:r>
              <a:rPr lang="en-US" sz="2400" dirty="0" smtClean="0"/>
              <a:t>Rule</a:t>
            </a:r>
            <a:r>
              <a:rPr lang="el-GR" sz="2400" dirty="0" smtClean="0"/>
              <a:t>: Το πρώτο 90% ενός έργου ολοκληρώνεται στο 90% της προγραμματισμένης διάρκειας. Το υπόλοιπο 10% ;</a:t>
            </a:r>
            <a:endParaRPr lang="el-GR" sz="24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latin typeface="+mn-lt"/>
              </a:rPr>
              <a:t>Γιατί τα έργα καθυστερούν;</a:t>
            </a:r>
            <a:endParaRPr lang="el-GR" dirty="0">
              <a:latin typeface="+mn-lt"/>
              <a:cs typeface="Times New Roman" pitchFamily="18" charset="0"/>
            </a:endParaRPr>
          </a:p>
        </p:txBody>
      </p:sp>
      <p:sp>
        <p:nvSpPr>
          <p:cNvPr id="10" name="Rectangle 4"/>
          <p:cNvSpPr>
            <a:spLocks noChangeArrowheads="1"/>
          </p:cNvSpPr>
          <p:nvPr/>
        </p:nvSpPr>
        <p:spPr bwMode="auto">
          <a:xfrm>
            <a:off x="467544" y="836712"/>
            <a:ext cx="821925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
            </a:pPr>
            <a:r>
              <a:rPr lang="el-GR" sz="2400" dirty="0" smtClean="0"/>
              <a:t>Από μια μη ρεαλιστική ημερομηνία ολοκλήρωσης (</a:t>
            </a:r>
            <a:r>
              <a:rPr lang="en-US" sz="2400" dirty="0" smtClean="0"/>
              <a:t>deadline</a:t>
            </a:r>
            <a:r>
              <a:rPr lang="el-GR" sz="2400" dirty="0" smtClean="0"/>
              <a:t>) η οποία επιβάλλεται από εξωτερικούς προς το έργο παράγοντες,</a:t>
            </a:r>
          </a:p>
          <a:p>
            <a:pPr marL="342900" indent="-342900">
              <a:buFont typeface="Wingdings" panose="05000000000000000000" pitchFamily="2" charset="2"/>
              <a:buChar char="§"/>
            </a:pPr>
            <a:r>
              <a:rPr lang="el-GR" sz="2400" dirty="0" smtClean="0"/>
              <a:t>Από τη μη ενσωμάτωση της αλλαγής των απαιτήσεων του πελάτη στο χρονοδιάγραμμα,</a:t>
            </a:r>
          </a:p>
          <a:p>
            <a:pPr marL="342900" indent="-342900">
              <a:buFont typeface="Wingdings" panose="05000000000000000000" pitchFamily="2" charset="2"/>
              <a:buChar char="§"/>
            </a:pPr>
            <a:r>
              <a:rPr lang="el-GR" sz="2400" dirty="0" smtClean="0"/>
              <a:t>Από εσφαλμένη υποεκτίμηση της προσπάθειας ή/και των πόρων που απαιτούνται,</a:t>
            </a:r>
          </a:p>
          <a:p>
            <a:pPr marL="342900" indent="-342900">
              <a:buFont typeface="Wingdings" panose="05000000000000000000" pitchFamily="2" charset="2"/>
              <a:buChar char="§"/>
            </a:pPr>
            <a:r>
              <a:rPr lang="el-GR" sz="2400" dirty="0" smtClean="0"/>
              <a:t>Από κινδύνους που δεν αξιολογήθηκαν πριν την έναρξη του έργου,</a:t>
            </a:r>
          </a:p>
          <a:p>
            <a:pPr marL="342900" indent="-342900">
              <a:buFont typeface="Wingdings" panose="05000000000000000000" pitchFamily="2" charset="2"/>
              <a:buChar char="§"/>
            </a:pPr>
            <a:r>
              <a:rPr lang="el-GR" sz="2400" dirty="0" smtClean="0"/>
              <a:t>Από τεχνικές δυσκολίες που δεν προβλέφθηκαν,</a:t>
            </a:r>
          </a:p>
          <a:p>
            <a:pPr marL="342900" indent="-342900">
              <a:buFont typeface="Wingdings" panose="05000000000000000000" pitchFamily="2" charset="2"/>
              <a:buChar char="§"/>
            </a:pPr>
            <a:r>
              <a:rPr lang="el-GR" sz="2400" dirty="0" smtClean="0"/>
              <a:t>Από ανθρώπινες δυσκολίες που δεν προβλέφθηκαν,</a:t>
            </a:r>
          </a:p>
          <a:p>
            <a:pPr marL="342900" indent="-342900">
              <a:buFont typeface="Wingdings" panose="05000000000000000000" pitchFamily="2" charset="2"/>
              <a:buChar char="§"/>
            </a:pPr>
            <a:r>
              <a:rPr lang="el-GR" sz="2400" dirty="0" smtClean="0"/>
              <a:t>Από έλλειψη ή λαθεμένη επικοινωνία των μελών της ομάδας έργου,</a:t>
            </a:r>
          </a:p>
          <a:p>
            <a:pPr marL="342900" indent="-342900">
              <a:buFont typeface="Wingdings" panose="05000000000000000000" pitchFamily="2" charset="2"/>
              <a:buChar char="§"/>
            </a:pPr>
            <a:r>
              <a:rPr lang="el-GR" sz="2400" dirty="0" smtClean="0"/>
              <a:t>Από την αποτυχία αναγνώρισης λαθών στο χρονοδιάγραμμα  και τη μη ανάληψη διορθωτικών δράσεων.</a:t>
            </a:r>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altLang="el-GR" dirty="0" smtClean="0"/>
              <a:t>Εργαλεία και Τεχνικές</a:t>
            </a:r>
            <a:endParaRPr lang="el-GR" dirty="0">
              <a:latin typeface="+mn-lt"/>
              <a:cs typeface="Times New Roman" pitchFamily="18" charset="0"/>
            </a:endParaRPr>
          </a:p>
        </p:txBody>
      </p:sp>
      <p:sp>
        <p:nvSpPr>
          <p:cNvPr id="10" name="Rectangle 5"/>
          <p:cNvSpPr>
            <a:spLocks noChangeArrowheads="1"/>
          </p:cNvSpPr>
          <p:nvPr/>
        </p:nvSpPr>
        <p:spPr bwMode="auto">
          <a:xfrm>
            <a:off x="467544" y="1988840"/>
            <a:ext cx="849694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
            </a:pPr>
            <a:r>
              <a:rPr lang="el-GR" sz="2800" dirty="0" smtClean="0"/>
              <a:t>Χρονοπρογραμματισμός (για το έργο)</a:t>
            </a:r>
            <a:r>
              <a:rPr lang="en-US" sz="2800" dirty="0" smtClean="0"/>
              <a:t>,</a:t>
            </a:r>
          </a:p>
          <a:p>
            <a:pPr marL="914400" lvl="1" indent="-457200">
              <a:buFont typeface="Arial" panose="020B0604020202020204" pitchFamily="34" charset="0"/>
              <a:buChar char="•"/>
            </a:pPr>
            <a:r>
              <a:rPr lang="en-US" sz="2800" dirty="0" smtClean="0"/>
              <a:t>PERT – Program Evaluation and Review</a:t>
            </a:r>
            <a:r>
              <a:rPr lang="el-GR" sz="2800" dirty="0" smtClean="0"/>
              <a:t> </a:t>
            </a:r>
            <a:r>
              <a:rPr lang="en-US" sz="2800" dirty="0" smtClean="0"/>
              <a:t>Technique,</a:t>
            </a:r>
          </a:p>
          <a:p>
            <a:pPr marL="914400" lvl="1" indent="-457200">
              <a:buFont typeface="Arial" panose="020B0604020202020204" pitchFamily="34" charset="0"/>
              <a:buChar char="•"/>
            </a:pPr>
            <a:r>
              <a:rPr lang="en-US" sz="2800" dirty="0" smtClean="0"/>
              <a:t> Work Breakdown Structure (WBS),</a:t>
            </a:r>
          </a:p>
          <a:p>
            <a:pPr marL="914400" lvl="1" indent="-457200">
              <a:buFont typeface="Arial" panose="020B0604020202020204" pitchFamily="34" charset="0"/>
              <a:buChar char="•"/>
            </a:pPr>
            <a:r>
              <a:rPr lang="en-US" sz="2800" dirty="0" smtClean="0"/>
              <a:t> Gantt Chart,</a:t>
            </a:r>
          </a:p>
          <a:p>
            <a:pPr marL="457200" indent="-457200">
              <a:buFont typeface="Wingdings" panose="05000000000000000000" pitchFamily="2" charset="2"/>
              <a:buChar char="§"/>
            </a:pPr>
            <a:r>
              <a:rPr lang="en-US" sz="2800" dirty="0" smtClean="0"/>
              <a:t> ETVX – (</a:t>
            </a:r>
            <a:r>
              <a:rPr lang="el-GR" sz="2800" dirty="0" smtClean="0"/>
              <a:t>για δραστηριότητα</a:t>
            </a:r>
            <a:r>
              <a:rPr lang="en-US" sz="2800" dirty="0" smtClean="0"/>
              <a:t>).</a:t>
            </a:r>
            <a:endParaRPr lang="en-US"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16633"/>
            <a:ext cx="8174484" cy="1152128"/>
          </a:xfrm>
        </p:spPr>
        <p:txBody>
          <a:bodyPr>
            <a:noAutofit/>
          </a:bodyPr>
          <a:lstStyle/>
          <a:p>
            <a:r>
              <a:rPr lang="el-GR" altLang="el-GR" dirty="0" smtClean="0"/>
              <a:t>Χρονοπρογραμματισμός</a:t>
            </a:r>
            <a:endParaRPr lang="el-GR" dirty="0">
              <a:latin typeface="+mn-lt"/>
              <a:cs typeface="Times New Roman" pitchFamily="18" charset="0"/>
            </a:endParaRPr>
          </a:p>
        </p:txBody>
      </p:sp>
      <p:sp>
        <p:nvSpPr>
          <p:cNvPr id="10" name="TextBox 4" descr="Η Program Evaluation and Review Technique (PERT) και η Critical Path Method (CPM) αποτελούν μέθοδο χρονοπρογραμματισμού που υπολογίζουν:&#10;Την Κρίσιμη Διαδρομή (Critical Path), δηλαδή την αλυσίδα των δραστηριοτήτων που προσδιορίζει την ελάχιστη διάρκεια του έργου,&#10;Τους νωρίτερους χρόνους έναρξης και λήξης κάθε δραστηριότητας,&#10;Τους αργότερους χρόνους έναρξης και λήξης κάθε δραστηριότητας,&#10;Το συνολικό περιθώριο (Total Float) κάθε δραστηριότητας, δηλαδή πόσο μπορεί να καθυστερήσει η έναρξή της χωρίς να επιβαρυνθεί η διάρκεια του έργου.&#10;"/>
          <p:cNvSpPr txBox="1">
            <a:spLocks noChangeArrowheads="1"/>
          </p:cNvSpPr>
          <p:nvPr>
            <p:custDataLst>
              <p:tags r:id="rId2"/>
            </p:custDataLst>
          </p:nvPr>
        </p:nvSpPr>
        <p:spPr bwMode="auto">
          <a:xfrm>
            <a:off x="467544" y="1268760"/>
            <a:ext cx="817448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Η </a:t>
            </a:r>
            <a:r>
              <a:rPr lang="en-US" sz="2400" i="1" dirty="0"/>
              <a:t>Program Evaluation and Review Technique</a:t>
            </a:r>
            <a:r>
              <a:rPr lang="en-US" sz="2400" dirty="0"/>
              <a:t> (</a:t>
            </a:r>
            <a:r>
              <a:rPr lang="en-US" sz="2400" b="1" dirty="0"/>
              <a:t>PERT</a:t>
            </a:r>
            <a:r>
              <a:rPr lang="en-US" sz="2400" dirty="0"/>
              <a:t>) </a:t>
            </a:r>
            <a:r>
              <a:rPr lang="el-GR" sz="2400" dirty="0"/>
              <a:t>και η </a:t>
            </a:r>
            <a:r>
              <a:rPr lang="en-US" sz="2400" i="1" dirty="0"/>
              <a:t>Critical Path Method</a:t>
            </a:r>
            <a:r>
              <a:rPr lang="en-US" sz="2400" dirty="0"/>
              <a:t> (</a:t>
            </a:r>
            <a:r>
              <a:rPr lang="en-US" sz="2400" b="1" dirty="0"/>
              <a:t>CPM</a:t>
            </a:r>
            <a:r>
              <a:rPr lang="en-US" sz="2400" dirty="0"/>
              <a:t>) </a:t>
            </a:r>
            <a:r>
              <a:rPr lang="el-GR" sz="2400" dirty="0"/>
              <a:t>αποτελούν μέθοδο χρονοπρογραμματισμού που υπολογίζουν</a:t>
            </a:r>
            <a:r>
              <a:rPr lang="en-US" sz="2400" dirty="0"/>
              <a:t>:</a:t>
            </a:r>
          </a:p>
          <a:p>
            <a:pPr marL="800100" lvl="1" indent="-342900">
              <a:buFont typeface="Arial" panose="020B0604020202020204" pitchFamily="34" charset="0"/>
              <a:buChar char="•"/>
            </a:pPr>
            <a:r>
              <a:rPr lang="el-GR" sz="2400" dirty="0"/>
              <a:t>Την </a:t>
            </a:r>
            <a:r>
              <a:rPr lang="el-GR" sz="2400" b="1" i="1" dirty="0"/>
              <a:t>Κρίσιμη Διαδρομή</a:t>
            </a:r>
            <a:r>
              <a:rPr lang="el-GR" sz="2400" dirty="0"/>
              <a:t> (</a:t>
            </a:r>
            <a:r>
              <a:rPr lang="en-US" sz="2400" b="1" i="1" dirty="0"/>
              <a:t>Critical Path</a:t>
            </a:r>
            <a:r>
              <a:rPr lang="el-GR" sz="2400" dirty="0"/>
              <a:t>), δηλαδή την αλυσίδα των δραστηριοτήτων που προσδιορίζει την </a:t>
            </a:r>
            <a:r>
              <a:rPr lang="el-GR" sz="2400" b="1" dirty="0">
                <a:solidFill>
                  <a:srgbClr val="7030A0"/>
                </a:solidFill>
              </a:rPr>
              <a:t>ελάχιστη</a:t>
            </a:r>
            <a:r>
              <a:rPr lang="el-GR" sz="2400" dirty="0"/>
              <a:t> διάρκεια του </a:t>
            </a:r>
            <a:r>
              <a:rPr lang="el-GR" sz="2400" dirty="0" smtClean="0"/>
              <a:t>έργου,</a:t>
            </a:r>
            <a:endParaRPr lang="en-US" sz="2400" dirty="0"/>
          </a:p>
          <a:p>
            <a:pPr marL="800100" lvl="1" indent="-342900">
              <a:buFont typeface="Arial" panose="020B0604020202020204" pitchFamily="34" charset="0"/>
              <a:buChar char="•"/>
            </a:pPr>
            <a:r>
              <a:rPr lang="el-GR" sz="2400" dirty="0"/>
              <a:t>Τους </a:t>
            </a:r>
            <a:r>
              <a:rPr lang="el-GR" sz="2400" dirty="0" err="1"/>
              <a:t>νωρίτερους</a:t>
            </a:r>
            <a:r>
              <a:rPr lang="el-GR" sz="2400" dirty="0"/>
              <a:t> χρόνους έναρξης και λήξης κάθε </a:t>
            </a:r>
            <a:r>
              <a:rPr lang="el-GR" sz="2400" dirty="0" smtClean="0"/>
              <a:t>δραστηριότητας,</a:t>
            </a:r>
            <a:endParaRPr lang="en-US" sz="2400" dirty="0"/>
          </a:p>
          <a:p>
            <a:pPr marL="800100" lvl="1" indent="-342900">
              <a:buFont typeface="Arial" panose="020B0604020202020204" pitchFamily="34" charset="0"/>
              <a:buChar char="•"/>
            </a:pPr>
            <a:r>
              <a:rPr lang="el-GR" sz="2400" dirty="0"/>
              <a:t>Τους αργότερους χρόνους έναρξης και λήξης κάθε </a:t>
            </a:r>
            <a:r>
              <a:rPr lang="el-GR" sz="2400" dirty="0" smtClean="0"/>
              <a:t>δραστηριότητας,</a:t>
            </a:r>
            <a:endParaRPr lang="en-US" sz="2400" dirty="0"/>
          </a:p>
          <a:p>
            <a:pPr marL="800100" lvl="1" indent="-342900">
              <a:buFont typeface="Arial" panose="020B0604020202020204" pitchFamily="34" charset="0"/>
              <a:buChar char="•"/>
            </a:pPr>
            <a:r>
              <a:rPr lang="el-GR" sz="2400" dirty="0"/>
              <a:t>Το συνολικό περιθώριο (</a:t>
            </a:r>
            <a:r>
              <a:rPr lang="en-US" sz="2400" dirty="0"/>
              <a:t>Total Float</a:t>
            </a:r>
            <a:r>
              <a:rPr lang="el-GR" sz="2400" dirty="0"/>
              <a:t>) κάθε δραστηριότητας, δηλαδή πόσο μπορεί να καθυστερήσει η έναρξή της χωρίς να επιβαρυνθεί η διάρκεια του </a:t>
            </a:r>
            <a:r>
              <a:rPr lang="el-GR" sz="2400" dirty="0" smtClean="0"/>
              <a:t>έργου.</a:t>
            </a:r>
            <a:endParaRPr lang="en-US"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3"/>
            <a:ext cx="7772400" cy="1152127"/>
          </a:xfrm>
        </p:spPr>
        <p:txBody>
          <a:bodyPr>
            <a:noAutofit/>
          </a:bodyPr>
          <a:lstStyle/>
          <a:p>
            <a:pPr algn="ctr"/>
            <a:r>
              <a:rPr lang="el-GR" altLang="el-GR" sz="4400" dirty="0" smtClean="0">
                <a:latin typeface="+mn-lt"/>
              </a:rPr>
              <a:t>Δίκτυο Δραστηριοτήτων</a:t>
            </a:r>
            <a:endParaRPr lang="el-GR" sz="4400" dirty="0">
              <a:latin typeface="+mn-lt"/>
            </a:endParaRPr>
          </a:p>
        </p:txBody>
      </p:sp>
      <p:sp>
        <p:nvSpPr>
          <p:cNvPr id="2" name="Ορθογώνιο 1"/>
          <p:cNvSpPr/>
          <p:nvPr/>
        </p:nvSpPr>
        <p:spPr>
          <a:xfrm>
            <a:off x="476300" y="1052736"/>
            <a:ext cx="8219256" cy="830997"/>
          </a:xfrm>
          <a:prstGeom prst="rect">
            <a:avLst/>
          </a:prstGeom>
        </p:spPr>
        <p:txBody>
          <a:bodyPr wrap="square">
            <a:spAutoFit/>
          </a:bodyPr>
          <a:lstStyle/>
          <a:p>
            <a:pPr marL="457200" indent="-457200">
              <a:buFont typeface="Wingdings" panose="05000000000000000000" pitchFamily="2" charset="2"/>
              <a:buChar char="§"/>
            </a:pPr>
            <a:r>
              <a:rPr lang="el-GR" sz="2400" dirty="0" smtClean="0"/>
              <a:t>Δίκτυο δραστηριοτήτων: μια γραφική αναπαράσταση των δραστηριοτήτων και των αλληλουχιών του έργου</a:t>
            </a:r>
            <a:endParaRPr lang="el-GR" sz="2400" dirty="0"/>
          </a:p>
        </p:txBody>
      </p:sp>
      <p:pic>
        <p:nvPicPr>
          <p:cNvPr id="6" name="Picture 2" descr="[DECORAT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 y="2027584"/>
            <a:ext cx="8219256" cy="442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n-US" dirty="0" smtClean="0"/>
              <a:t>WBS – Work Breakdown Structure</a:t>
            </a:r>
            <a:endParaRPr lang="en-US" dirty="0">
              <a:cs typeface="Times New Roman" pitchFamily="18" charset="0"/>
            </a:endParaRPr>
          </a:p>
        </p:txBody>
      </p:sp>
      <p:sp>
        <p:nvSpPr>
          <p:cNvPr id="10" name="Ορθογώνιο 9"/>
          <p:cNvSpPr/>
          <p:nvPr>
            <p:custDataLst>
              <p:tags r:id="rId3"/>
            </p:custDataLst>
          </p:nvPr>
        </p:nvSpPr>
        <p:spPr>
          <a:xfrm>
            <a:off x="467544" y="1556792"/>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smtClean="0"/>
              <a:t>Τι πρέπει να γίνει για την ολοκλήρωση του έργου;</a:t>
            </a:r>
          </a:p>
          <a:p>
            <a:pPr marL="342900" indent="-342900">
              <a:buFont typeface="Wingdings" panose="05000000000000000000" pitchFamily="2" charset="2"/>
              <a:buChar char="§"/>
            </a:pPr>
            <a:r>
              <a:rPr lang="el-GR" sz="2400" dirty="0" smtClean="0"/>
              <a:t>Όλες οι δραστηριότητες εμφανίζονται στην </a:t>
            </a:r>
            <a:r>
              <a:rPr lang="en-US" sz="2400" dirty="0" smtClean="0"/>
              <a:t>WBS</a:t>
            </a:r>
            <a:r>
              <a:rPr lang="el-GR" sz="2400" dirty="0" smtClean="0"/>
              <a:t> με τέτοια κατάτμηση, έτσι που αν υλοποιηθούν ξεπερνάμε το πρόβλημα,</a:t>
            </a:r>
          </a:p>
          <a:p>
            <a:pPr marL="342900" indent="-342900">
              <a:buFont typeface="Wingdings" panose="05000000000000000000" pitchFamily="2" charset="2"/>
              <a:buChar char="§"/>
            </a:pPr>
            <a:r>
              <a:rPr lang="el-GR" sz="2400" dirty="0" smtClean="0"/>
              <a:t>Η </a:t>
            </a:r>
            <a:r>
              <a:rPr lang="en-US" sz="2400" dirty="0" smtClean="0"/>
              <a:t>WBS</a:t>
            </a:r>
            <a:r>
              <a:rPr lang="el-GR" sz="2400" dirty="0" smtClean="0"/>
              <a:t> χωρίζεται σε επίπεδα,</a:t>
            </a:r>
          </a:p>
          <a:p>
            <a:pPr marL="800100" lvl="1" indent="-342900">
              <a:buFont typeface="Arial" panose="020B0604020202020204" pitchFamily="34" charset="0"/>
              <a:buChar char="•"/>
            </a:pPr>
            <a:r>
              <a:rPr lang="el-GR" sz="2400" dirty="0" smtClean="0"/>
              <a:t>Ως πρώτο επίπεδο, έχουμε τα πακέτα εργασίας,</a:t>
            </a:r>
          </a:p>
          <a:p>
            <a:pPr marL="800100" lvl="1" indent="-342900">
              <a:buFont typeface="Arial" panose="020B0604020202020204" pitchFamily="34" charset="0"/>
              <a:buChar char="•"/>
            </a:pPr>
            <a:r>
              <a:rPr lang="el-GR" sz="2400" dirty="0" smtClean="0"/>
              <a:t>Στο δεύτερο επίπεδο τοποθετούνται οι δραστηριότητες με τις οποίες μπορεί να ολοκληρωθεί το πακέτο εργασίας του πρώτου επιπέδου,</a:t>
            </a:r>
          </a:p>
          <a:p>
            <a:pPr marL="342900" indent="-342900">
              <a:buFont typeface="Wingdings" panose="05000000000000000000" pitchFamily="2" charset="2"/>
              <a:buChar char="§"/>
            </a:pPr>
            <a:r>
              <a:rPr lang="el-GR" sz="2400" dirty="0" smtClean="0"/>
              <a:t>Μπορούμε να την παρομοιάσουμε με τον πίνακα περιεχομένων ενός βιβλίου.</a:t>
            </a:r>
            <a:endParaRPr lang="el-GR" sz="2400" dirty="0"/>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n-US" altLang="el-GR" dirty="0" smtClean="0"/>
              <a:t>Gantt Chart </a:t>
            </a:r>
            <a:r>
              <a:rPr lang="el-GR" altLang="el-GR" dirty="0" smtClean="0"/>
              <a:t>(1 από 2)</a:t>
            </a:r>
            <a:endParaRPr lang="el-GR" dirty="0"/>
          </a:p>
        </p:txBody>
      </p:sp>
      <p:sp>
        <p:nvSpPr>
          <p:cNvPr id="8" name="Rectangle 4" descr="Το διάγραμμα Gantt είναι μια γραφική αναπαράσταση του χρονοδιαγράμματος, η οποία υποβοηθάει στο σχεδιασμό, στο συντονισμό και την παρακολούθηση των επιμέρους δραστηριοτήτων ενός έργου. Αναπτύχθηκε για πρώτη φορά το 1917 από τον Henry L. Gantt,&#10;Το διάγραμμα Gantt κατασκευάζεται με τον οριζόντιο άξονα να αναπαριστά το συνολικό χρόνο που απαιτείται για την ολοκλήρωση του έργου (διάρκεια), με υποδιαίρεση σε στιγμές (παραδείγματος χάρην ημέρες, εβδομάδες ή μήνες) και τον κατακόρυφο άξονα να αναπαριστά τις δραστηριότητες του έργου.&#10;"/>
          <p:cNvSpPr txBox="1">
            <a:spLocks noChangeArrowheads="1"/>
          </p:cNvSpPr>
          <p:nvPr>
            <p:custDataLst>
              <p:tags r:id="rId3"/>
            </p:custDataLst>
          </p:nvPr>
        </p:nvSpPr>
        <p:spPr>
          <a:xfrm>
            <a:off x="467545" y="1052736"/>
            <a:ext cx="8208912" cy="531792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800" dirty="0"/>
              <a:t>Το διάγραμμα </a:t>
            </a:r>
            <a:r>
              <a:rPr lang="en-US" sz="2800" dirty="0"/>
              <a:t>Gantt </a:t>
            </a:r>
            <a:r>
              <a:rPr lang="el-GR" sz="2800" dirty="0"/>
              <a:t>είναι μια γραφική αναπαράσταση του χρονοδιαγράμματος, η οποία υποβοηθάει στο σχεδιασμό, στο συντονισμό και την παρακολούθηση των επιμέρους δραστηριοτήτων ενός έργου. Αναπτύχθηκε για πρώτη φορά το </a:t>
            </a:r>
            <a:r>
              <a:rPr lang="en-US" sz="2800" dirty="0"/>
              <a:t>1917 </a:t>
            </a:r>
            <a:r>
              <a:rPr lang="el-GR" sz="2800" dirty="0"/>
              <a:t>από τον </a:t>
            </a:r>
            <a:r>
              <a:rPr lang="en-US" sz="2800" dirty="0"/>
              <a:t>Henry L. </a:t>
            </a:r>
            <a:r>
              <a:rPr lang="en-US" sz="2800" dirty="0" smtClean="0"/>
              <a:t>Gantt</a:t>
            </a:r>
            <a:r>
              <a:rPr lang="el-GR" sz="2800" dirty="0" smtClean="0"/>
              <a:t>,</a:t>
            </a:r>
            <a:endParaRPr lang="en-US" sz="2800" dirty="0"/>
          </a:p>
          <a:p>
            <a:pPr>
              <a:buFont typeface="Wingdings" panose="05000000000000000000" pitchFamily="2" charset="2"/>
              <a:buChar char="§"/>
            </a:pPr>
            <a:r>
              <a:rPr lang="el-GR" sz="2800" dirty="0"/>
              <a:t>Το διάγραμμα </a:t>
            </a:r>
            <a:r>
              <a:rPr lang="en-US" sz="2800" dirty="0"/>
              <a:t>Gantt </a:t>
            </a:r>
            <a:r>
              <a:rPr lang="el-GR" sz="2800" dirty="0"/>
              <a:t>κατασκευάζεται με τον οριζόντιο άξονα να αναπαριστά το συνολικό χρόνο που απαιτείται για την ολοκλήρωση του έργου (διάρκεια)</a:t>
            </a:r>
            <a:r>
              <a:rPr lang="en-US" sz="2800" dirty="0"/>
              <a:t>, </a:t>
            </a:r>
            <a:r>
              <a:rPr lang="el-GR" sz="2800" dirty="0"/>
              <a:t>με υποδιαίρεση σε στιγμές </a:t>
            </a:r>
            <a:r>
              <a:rPr lang="en-US" sz="2800" dirty="0"/>
              <a:t>(</a:t>
            </a:r>
            <a:r>
              <a:rPr lang="el-GR" sz="2800" dirty="0" smtClean="0"/>
              <a:t>π.χ.</a:t>
            </a:r>
            <a:r>
              <a:rPr lang="en-US" sz="2800" dirty="0" smtClean="0"/>
              <a:t>, </a:t>
            </a:r>
            <a:r>
              <a:rPr lang="el-GR" sz="2800" dirty="0"/>
              <a:t>ημέρες</a:t>
            </a:r>
            <a:r>
              <a:rPr lang="en-US" sz="2800" dirty="0"/>
              <a:t>, </a:t>
            </a:r>
            <a:r>
              <a:rPr lang="el-GR" sz="2800" dirty="0"/>
              <a:t>εβδομάδες ή μήνες</a:t>
            </a:r>
            <a:r>
              <a:rPr lang="en-US" sz="2800" dirty="0"/>
              <a:t>) </a:t>
            </a:r>
            <a:r>
              <a:rPr lang="el-GR" sz="2800" dirty="0"/>
              <a:t>και τον κατακόρυφο άξονα να αναπαριστά τις δραστηριότητες του </a:t>
            </a:r>
            <a:r>
              <a:rPr lang="el-GR" sz="2800" dirty="0" smtClean="0"/>
              <a:t>έργου.</a:t>
            </a:r>
            <a:endParaRPr lang="el-GR" sz="28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n-US" altLang="el-GR" dirty="0" smtClean="0"/>
              <a:t>Gantt Chart </a:t>
            </a:r>
            <a:r>
              <a:rPr lang="el-GR" altLang="el-GR" dirty="0" smtClean="0"/>
              <a:t>(2 </a:t>
            </a:r>
            <a:r>
              <a:rPr lang="el-GR" altLang="el-GR" dirty="0"/>
              <a:t>από 2)</a:t>
            </a:r>
            <a:endParaRPr lang="el-GR" dirty="0"/>
          </a:p>
        </p:txBody>
      </p:sp>
      <p:pic>
        <p:nvPicPr>
          <p:cNvPr id="6" name="Picture 2" descr="Γράφημα του Henry L. Gantt."/>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501237" y="907604"/>
            <a:ext cx="8103211" cy="547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332483"/>
          </a:xfrm>
        </p:spPr>
        <p:txBody>
          <a:bodyPr>
            <a:normAutofit fontScale="90000"/>
          </a:bodyPr>
          <a:lstStyle/>
          <a:p>
            <a:pPr>
              <a:tabLst>
                <a:tab pos="457200" algn="l"/>
                <a:tab pos="1584325" algn="l"/>
              </a:tabLst>
            </a:pPr>
            <a:r>
              <a:rPr lang="el-GR" dirty="0" smtClean="0"/>
              <a:t>Σχεδιασμός Επιμέρους Δραστηριότητας (</a:t>
            </a:r>
            <a:r>
              <a:rPr lang="en-US" dirty="0" smtClean="0"/>
              <a:t>ETVX</a:t>
            </a:r>
            <a:r>
              <a:rPr lang="el-GR" dirty="0" smtClean="0"/>
              <a:t>)</a:t>
            </a:r>
            <a:endParaRPr lang="el-GR" dirty="0">
              <a:latin typeface="+mn-lt"/>
            </a:endParaRPr>
          </a:p>
        </p:txBody>
      </p:sp>
      <p:sp>
        <p:nvSpPr>
          <p:cNvPr id="8" name="Θέση περιεχομένου 2" descr="Entry Criteria (Κριτήρια εισόδου),&#10;Πριν την έναρξη,&#10; Tasking (Εργασία που θα γίνει),&#10; Validation (Αξιολόγηση),&#10; Exit Criteria (Κριτήρια εξόδου),&#10;Με την ολοκλήρωση.&#10;"/>
          <p:cNvSpPr>
            <a:spLocks noGrp="1"/>
          </p:cNvSpPr>
          <p:nvPr>
            <p:ph sz="quarter" idx="1"/>
            <p:custDataLst>
              <p:tags r:id="rId3"/>
            </p:custDataLst>
          </p:nvPr>
        </p:nvSpPr>
        <p:spPr>
          <a:xfrm>
            <a:off x="467544" y="1556792"/>
            <a:ext cx="3888432" cy="4536505"/>
          </a:xfrm>
        </p:spPr>
        <p:txBody>
          <a:bodyPr>
            <a:noAutofit/>
          </a:bodyPr>
          <a:lstStyle/>
          <a:p>
            <a:pPr>
              <a:buFont typeface="Wingdings" panose="05000000000000000000" pitchFamily="2" charset="2"/>
              <a:buChar char="§"/>
            </a:pPr>
            <a:r>
              <a:rPr lang="en-US" sz="2600" dirty="0"/>
              <a:t>Entry </a:t>
            </a:r>
            <a:r>
              <a:rPr lang="en-US" sz="2600" dirty="0" smtClean="0"/>
              <a:t>Criteria</a:t>
            </a:r>
            <a:r>
              <a:rPr lang="el-GR" sz="2600" dirty="0" smtClean="0"/>
              <a:t> (Κριτήρια εισόδου),</a:t>
            </a:r>
            <a:endParaRPr lang="en-US" sz="2600" dirty="0"/>
          </a:p>
          <a:p>
            <a:pPr lvl="1">
              <a:buFont typeface="Arial" panose="020B0604020202020204" pitchFamily="34" charset="0"/>
              <a:buChar char="•"/>
            </a:pPr>
            <a:r>
              <a:rPr lang="el-GR" sz="2600" dirty="0" smtClean="0"/>
              <a:t>Πριν την έναρξη,</a:t>
            </a:r>
            <a:endParaRPr lang="en-US" sz="2600" dirty="0"/>
          </a:p>
          <a:p>
            <a:pPr>
              <a:buFont typeface="Wingdings" panose="05000000000000000000" pitchFamily="2" charset="2"/>
              <a:buChar char="§"/>
            </a:pPr>
            <a:r>
              <a:rPr lang="en-US" sz="2600" dirty="0" smtClean="0"/>
              <a:t> Tasking</a:t>
            </a:r>
            <a:r>
              <a:rPr lang="el-GR" sz="2600" dirty="0" smtClean="0"/>
              <a:t> (Εργασία που θα γίνει),</a:t>
            </a:r>
            <a:endParaRPr lang="en-US" sz="2600" dirty="0"/>
          </a:p>
          <a:p>
            <a:pPr>
              <a:buFont typeface="Wingdings" panose="05000000000000000000" pitchFamily="2" charset="2"/>
              <a:buChar char="§"/>
            </a:pPr>
            <a:r>
              <a:rPr lang="en-US" sz="2600" dirty="0"/>
              <a:t> </a:t>
            </a:r>
            <a:r>
              <a:rPr lang="en-US" sz="2600" dirty="0" smtClean="0"/>
              <a:t>Validation</a:t>
            </a:r>
            <a:r>
              <a:rPr lang="el-GR" sz="2600" dirty="0" smtClean="0"/>
              <a:t> (Αξιολόγηση),</a:t>
            </a:r>
            <a:endParaRPr lang="en-US" sz="2600" dirty="0"/>
          </a:p>
          <a:p>
            <a:pPr>
              <a:buFont typeface="Wingdings" panose="05000000000000000000" pitchFamily="2" charset="2"/>
              <a:buChar char="§"/>
            </a:pPr>
            <a:r>
              <a:rPr lang="en-US" sz="2600" dirty="0"/>
              <a:t> Exit </a:t>
            </a:r>
            <a:r>
              <a:rPr lang="en-US" sz="2600" dirty="0" smtClean="0"/>
              <a:t>Criteria</a:t>
            </a:r>
            <a:r>
              <a:rPr lang="el-GR" sz="2600" dirty="0" smtClean="0"/>
              <a:t> (Κριτήρια εξόδου),</a:t>
            </a:r>
            <a:endParaRPr lang="en-US" sz="2600" dirty="0"/>
          </a:p>
          <a:p>
            <a:pPr lvl="1">
              <a:buFont typeface="Arial" panose="020B0604020202020204" pitchFamily="34" charset="0"/>
              <a:buChar char="•"/>
            </a:pPr>
            <a:r>
              <a:rPr lang="el-GR" sz="2600" dirty="0" smtClean="0"/>
              <a:t>Με την ολοκλήρωση.</a:t>
            </a:r>
            <a:endParaRPr lang="el-GR" sz="2600" dirty="0"/>
          </a:p>
        </p:txBody>
      </p:sp>
      <p:graphicFrame>
        <p:nvGraphicFramePr>
          <p:cNvPr id="2" name="Αντικείμενο 1" descr="."/>
          <p:cNvGraphicFramePr>
            <a:graphicFrameLocks noChangeAspect="1"/>
          </p:cNvGraphicFramePr>
          <p:nvPr>
            <p:extLst>
              <p:ext uri="{D42A27DB-BD31-4B8C-83A1-F6EECF244321}">
                <p14:modId xmlns:p14="http://schemas.microsoft.com/office/powerpoint/2010/main" val="1558923424"/>
              </p:ext>
            </p:extLst>
          </p:nvPr>
        </p:nvGraphicFramePr>
        <p:xfrm>
          <a:off x="4500808" y="2852936"/>
          <a:ext cx="4643192" cy="2088232"/>
        </p:xfrm>
        <a:graphic>
          <a:graphicData uri="http://schemas.openxmlformats.org/presentationml/2006/ole">
            <mc:AlternateContent xmlns:mc="http://schemas.openxmlformats.org/markup-compatibility/2006">
              <mc:Choice xmlns:v="urn:schemas-microsoft-com:vml" Requires="v">
                <p:oleObj spid="_x0000_s1057" name="Έγγραφο" r:id="rId6" imgW="5429247" imgH="2441087" progId="Word.Document.12">
                  <p:embed/>
                </p:oleObj>
              </mc:Choice>
              <mc:Fallback>
                <p:oleObj name="Έγγραφο" r:id="rId6" imgW="5429247" imgH="2441087" progId="Word.Document.12">
                  <p:embed/>
                  <p:pic>
                    <p:nvPicPr>
                      <p:cNvPr id="0" name="Αντικείμενο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808" y="2852936"/>
                        <a:ext cx="4643192" cy="2088232"/>
                      </a:xfrm>
                      <a:prstGeom prst="rect">
                        <a:avLst/>
                      </a:prstGeom>
                      <a:noFill/>
                      <a:ln>
                        <a:noFill/>
                      </a:ln>
                    </p:spPr>
                  </p:pic>
                </p:oleObj>
              </mc:Fallback>
            </mc:AlternateContent>
          </a:graphicData>
        </a:graphic>
      </p:graphicFrame>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2"/>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260475"/>
          </a:xfrm>
        </p:spPr>
        <p:txBody>
          <a:bodyPr>
            <a:noAutofit/>
          </a:bodyPr>
          <a:lstStyle/>
          <a:p>
            <a:r>
              <a:rPr lang="el-GR" altLang="el-GR" dirty="0" smtClean="0">
                <a:latin typeface="+mn-lt"/>
              </a:rPr>
              <a:t>Η διαδικασία του Σχεδιασμού</a:t>
            </a:r>
            <a:endParaRPr lang="el-GR" dirty="0">
              <a:latin typeface="+mn-lt"/>
            </a:endParaRPr>
          </a:p>
        </p:txBody>
      </p:sp>
      <p:sp>
        <p:nvSpPr>
          <p:cNvPr id="10" name="Θέση περιεχομένου 2"/>
          <p:cNvSpPr>
            <a:spLocks noGrp="1"/>
          </p:cNvSpPr>
          <p:nvPr>
            <p:ph sz="quarter" idx="1"/>
          </p:nvPr>
        </p:nvSpPr>
        <p:spPr>
          <a:xfrm>
            <a:off x="457200" y="1124744"/>
            <a:ext cx="8291264" cy="5105573"/>
          </a:xfrm>
        </p:spPr>
        <p:txBody>
          <a:bodyPr>
            <a:noAutofit/>
          </a:bodyPr>
          <a:lstStyle/>
          <a:p>
            <a:pPr>
              <a:buFont typeface="Wingdings" panose="05000000000000000000" pitchFamily="2" charset="2"/>
              <a:buChar char="§"/>
            </a:pPr>
            <a:r>
              <a:rPr lang="el-GR" sz="2400" dirty="0" smtClean="0"/>
              <a:t>Διαίρεση και ανασύνθεση,</a:t>
            </a:r>
          </a:p>
          <a:p>
            <a:pPr lvl="1">
              <a:buFont typeface="Arial" panose="020B0604020202020204" pitchFamily="34" charset="0"/>
              <a:buChar char="•"/>
            </a:pPr>
            <a:r>
              <a:rPr lang="el-GR" sz="2400" dirty="0" smtClean="0"/>
              <a:t>Η διαίρεση (κατάτμηση) της δραστηριότητας είναι εύκολη,</a:t>
            </a:r>
          </a:p>
          <a:p>
            <a:pPr lvl="1">
              <a:buFont typeface="Arial" panose="020B0604020202020204" pitchFamily="34" charset="0"/>
              <a:buChar char="•"/>
            </a:pPr>
            <a:r>
              <a:rPr lang="el-GR" sz="2400" dirty="0" smtClean="0"/>
              <a:t>Η ανασύνθεση είναι δύσκολη,</a:t>
            </a:r>
          </a:p>
          <a:p>
            <a:pPr>
              <a:buFont typeface="Wingdings" panose="05000000000000000000" pitchFamily="2" charset="2"/>
              <a:buChar char="§"/>
            </a:pPr>
            <a:r>
              <a:rPr lang="el-GR" sz="2400" dirty="0" smtClean="0"/>
              <a:t>Διαιρούμε το έργο σε επιμέρους δραστηριότητες ,</a:t>
            </a:r>
          </a:p>
          <a:p>
            <a:pPr lvl="1">
              <a:buFont typeface="Arial" panose="020B0604020202020204" pitchFamily="34" charset="0"/>
              <a:buChar char="•"/>
            </a:pPr>
            <a:r>
              <a:rPr lang="el-GR" sz="2400" dirty="0" smtClean="0"/>
              <a:t>Υπολογίζουμε τα “κομμάτια” του έργου,</a:t>
            </a:r>
          </a:p>
          <a:p>
            <a:pPr>
              <a:buFont typeface="Wingdings" panose="05000000000000000000" pitchFamily="2" charset="2"/>
              <a:buChar char="§"/>
            </a:pPr>
            <a:r>
              <a:rPr lang="el-GR" sz="2400" dirty="0" smtClean="0"/>
              <a:t>Ανασυνθέτουμε, συνδέοντας τις δραστηριότητες με ορόσημα (</a:t>
            </a:r>
            <a:r>
              <a:rPr lang="en-US" sz="2400" dirty="0" smtClean="0"/>
              <a:t>milestones</a:t>
            </a:r>
            <a:r>
              <a:rPr lang="el-GR" sz="2400" dirty="0" smtClean="0"/>
              <a:t>),</a:t>
            </a:r>
          </a:p>
          <a:p>
            <a:pPr lvl="1">
              <a:buFont typeface="Arial" panose="020B0604020202020204" pitchFamily="34" charset="0"/>
              <a:buChar char="•"/>
            </a:pPr>
            <a:r>
              <a:rPr lang="el-GR" sz="2400" dirty="0" smtClean="0"/>
              <a:t>Αξίωμα </a:t>
            </a:r>
            <a:r>
              <a:rPr lang="en-US" sz="2400" dirty="0" err="1" smtClean="0"/>
              <a:t>Tausworthe</a:t>
            </a:r>
            <a:r>
              <a:rPr lang="el-GR" sz="2400" dirty="0" smtClean="0"/>
              <a:t> – Όσο περισσότερα ορόσημα, τόσο πιο ακριβές το χρονοδιάγραμμα, </a:t>
            </a:r>
          </a:p>
          <a:p>
            <a:pPr lvl="1">
              <a:buFont typeface="Arial" panose="020B0604020202020204" pitchFamily="34" charset="0"/>
              <a:buChar char="•"/>
            </a:pPr>
            <a:r>
              <a:rPr lang="el-GR" sz="2400" dirty="0" smtClean="0"/>
              <a:t>Πόρισμα – Όσο περισσότερα ορόσημα, τόσο λιγότερος χρόνος για να γίνει η εργασία.</a:t>
            </a:r>
          </a:p>
          <a:p>
            <a:pPr marL="708660" lvl="1" indent="-342900">
              <a:buFont typeface="Wingdings" panose="05000000000000000000" pitchFamily="2" charset="2"/>
              <a:buChar char="§"/>
            </a:pPr>
            <a:endParaRPr lang="el-GR" sz="2400" dirty="0" smtClean="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p:spPr>
        <p:txBody>
          <a:bodyPr>
            <a:noAutofit/>
          </a:bodyPr>
          <a:lstStyle/>
          <a:p>
            <a:r>
              <a:rPr lang="el-GR" altLang="el-GR" dirty="0" smtClean="0">
                <a:latin typeface="+mn-lt"/>
              </a:rPr>
              <a:t>Χρήση Πόρων</a:t>
            </a:r>
            <a:endParaRPr lang="en-US" dirty="0">
              <a:latin typeface="+mn-lt"/>
            </a:endParaRPr>
          </a:p>
        </p:txBody>
      </p:sp>
      <p:sp>
        <p:nvSpPr>
          <p:cNvPr id="4" name="Ορθογώνιο 3"/>
          <p:cNvSpPr/>
          <p:nvPr>
            <p:custDataLst>
              <p:tags r:id="rId2"/>
            </p:custDataLst>
          </p:nvPr>
        </p:nvSpPr>
        <p:spPr>
          <a:xfrm>
            <a:off x="467545" y="1772816"/>
            <a:ext cx="8208912" cy="3539430"/>
          </a:xfrm>
          <a:prstGeom prst="rect">
            <a:avLst/>
          </a:prstGeom>
        </p:spPr>
        <p:txBody>
          <a:bodyPr wrap="square">
            <a:spAutoFit/>
          </a:bodyPr>
          <a:lstStyle/>
          <a:p>
            <a:pPr marL="457200" indent="-457200">
              <a:buFont typeface="Wingdings" panose="05000000000000000000" pitchFamily="2" charset="2"/>
              <a:buChar char="§"/>
            </a:pPr>
            <a:r>
              <a:rPr lang="el-GR" sz="2800" dirty="0" smtClean="0"/>
              <a:t>Χρησιμοποιούμε τον κατάλογο των πόρων,</a:t>
            </a:r>
          </a:p>
          <a:p>
            <a:pPr marL="457200" indent="-457200">
              <a:buFont typeface="Wingdings" panose="05000000000000000000" pitchFamily="2" charset="2"/>
              <a:buChar char="§"/>
            </a:pPr>
            <a:r>
              <a:rPr lang="el-GR" sz="2800" dirty="0" smtClean="0"/>
              <a:t>Χρησιμοποιούμε την </a:t>
            </a:r>
            <a:r>
              <a:rPr lang="en-US" sz="2800" dirty="0" smtClean="0"/>
              <a:t>WBS</a:t>
            </a:r>
            <a:r>
              <a:rPr lang="el-GR" sz="2800" dirty="0" smtClean="0"/>
              <a:t>,</a:t>
            </a:r>
            <a:endParaRPr lang="en-US" sz="2800" dirty="0" smtClean="0"/>
          </a:p>
          <a:p>
            <a:pPr marL="914400" lvl="1" indent="-457200">
              <a:buFont typeface="Arial" panose="020B0604020202020204" pitchFamily="34" charset="0"/>
              <a:buChar char="•"/>
            </a:pPr>
            <a:r>
              <a:rPr lang="el-GR" sz="2800" dirty="0" smtClean="0"/>
              <a:t>Εκτιμήσεις για τις δραστηριότητες,</a:t>
            </a:r>
          </a:p>
          <a:p>
            <a:pPr marL="914400" lvl="1" indent="-457200">
              <a:buFont typeface="Arial" panose="020B0604020202020204" pitchFamily="34" charset="0"/>
              <a:buChar char="•"/>
            </a:pPr>
            <a:r>
              <a:rPr lang="el-GR" sz="2800" dirty="0" smtClean="0"/>
              <a:t>Πόσους και ποιους πόρους απαιτεί η κάθε δραστηριότητα,</a:t>
            </a:r>
          </a:p>
          <a:p>
            <a:pPr marL="457200" indent="-457200">
              <a:buFont typeface="Wingdings" panose="05000000000000000000" pitchFamily="2" charset="2"/>
              <a:buChar char="§"/>
            </a:pPr>
            <a:r>
              <a:rPr lang="el-GR" sz="2800" dirty="0" smtClean="0"/>
              <a:t>Χρησιμοποιούμε το διάγραμμα </a:t>
            </a:r>
            <a:r>
              <a:rPr lang="en-US" sz="2800" dirty="0" smtClean="0"/>
              <a:t>Gantt</a:t>
            </a:r>
            <a:r>
              <a:rPr lang="el-GR" sz="2800" dirty="0" smtClean="0"/>
              <a:t>, </a:t>
            </a:r>
          </a:p>
          <a:p>
            <a:pPr marL="1098000" indent="-457200">
              <a:buFont typeface="Arial" panose="020B0604020202020204" pitchFamily="34" charset="0"/>
              <a:buChar char="•"/>
            </a:pPr>
            <a:r>
              <a:rPr lang="el-GR" sz="2800" dirty="0" smtClean="0"/>
              <a:t>Για παράλληλες δραστηριότητες (Εξάρτηση από τον αριθμό των διαθέσιμων πόρων).</a:t>
            </a:r>
            <a:endParaRPr lang="el-GR"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152128"/>
          </a:xfrm>
        </p:spPr>
        <p:txBody>
          <a:bodyPr>
            <a:noAutofit/>
          </a:bodyPr>
          <a:lstStyle/>
          <a:p>
            <a:pPr eaLnBrk="0" hangingPunct="0">
              <a:tabLst>
                <a:tab pos="457200" algn="l"/>
                <a:tab pos="1584325" algn="l"/>
              </a:tabLst>
            </a:pPr>
            <a:r>
              <a:rPr lang="el-GR" dirty="0" smtClean="0"/>
              <a:t>Έλεγχος Χρονοδιαγράμματος</a:t>
            </a:r>
            <a:endParaRPr lang="el-GR" dirty="0">
              <a:latin typeface="+mn-lt"/>
              <a:cs typeface="Times New Roman" pitchFamily="18" charset="0"/>
            </a:endParaRPr>
          </a:p>
        </p:txBody>
      </p:sp>
      <p:sp>
        <p:nvSpPr>
          <p:cNvPr id="8" name="Content Placeholder 2" descr="Χρήση της λίστας με τις κρίσιμες ημερομηνίες,&#10;Πότε χρειαζόμαστε τους πόρους;&#10;Πότε μπορούμε να απελευθερώσουμε πόρους;&#10;Πραγματικότητα versus Εκτίμηση,&#10;Πρέπει να ανασχεδιάσουμε;&#10;Υπάρχουν πόροι με υπερ αναθέσεις; &#10;Ο μυθικός ανθρωπομήνας,&#10;Ο πραγματικός χρόνος  (clock time) versus Χρόνος του έργου (project time),&#10;Η σχέση κόστους προσπάθειας.&#10;"/>
          <p:cNvSpPr>
            <a:spLocks noGrp="1"/>
          </p:cNvSpPr>
          <p:nvPr>
            <p:ph idx="4294967295"/>
          </p:nvPr>
        </p:nvSpPr>
        <p:spPr>
          <a:xfrm>
            <a:off x="467545" y="1196752"/>
            <a:ext cx="8280920" cy="5040560"/>
          </a:xfrm>
        </p:spPr>
        <p:txBody>
          <a:bodyPr>
            <a:noAutofit/>
          </a:bodyPr>
          <a:lstStyle/>
          <a:p>
            <a:pPr>
              <a:buFont typeface="Wingdings" panose="05000000000000000000" pitchFamily="2" charset="2"/>
              <a:buChar char="§"/>
            </a:pPr>
            <a:r>
              <a:rPr lang="el-GR" sz="2800" dirty="0" smtClean="0"/>
              <a:t>Χρήση της λίστας με τις κρίσιμες ημερομηνίες</a:t>
            </a:r>
            <a:r>
              <a:rPr lang="en-US" sz="2800" dirty="0" smtClean="0"/>
              <a:t>,</a:t>
            </a:r>
            <a:endParaRPr lang="el-GR" sz="2800" dirty="0" smtClean="0"/>
          </a:p>
          <a:p>
            <a:pPr>
              <a:buFont typeface="Wingdings" panose="05000000000000000000" pitchFamily="2" charset="2"/>
              <a:buChar char="§"/>
            </a:pPr>
            <a:r>
              <a:rPr lang="el-GR" sz="2800" dirty="0" smtClean="0"/>
              <a:t>Πότε χρειαζόμαστε τους πόρους;</a:t>
            </a:r>
          </a:p>
          <a:p>
            <a:pPr>
              <a:buFont typeface="Wingdings" panose="05000000000000000000" pitchFamily="2" charset="2"/>
              <a:buChar char="§"/>
            </a:pPr>
            <a:r>
              <a:rPr lang="el-GR" sz="2800" dirty="0" smtClean="0"/>
              <a:t>Πότε μπορούμε να απελευθερώσουμε πόρους;</a:t>
            </a:r>
          </a:p>
          <a:p>
            <a:pPr>
              <a:buFont typeface="Wingdings" panose="05000000000000000000" pitchFamily="2" charset="2"/>
              <a:buChar char="§"/>
            </a:pPr>
            <a:r>
              <a:rPr lang="el-GR" sz="2800" dirty="0" smtClean="0"/>
              <a:t>Πραγματικότητα </a:t>
            </a:r>
            <a:r>
              <a:rPr lang="en-US" sz="2800" dirty="0" smtClean="0"/>
              <a:t>vs</a:t>
            </a:r>
            <a:r>
              <a:rPr lang="el-GR" sz="2800" dirty="0" smtClean="0"/>
              <a:t> Εκτίμηση</a:t>
            </a:r>
            <a:r>
              <a:rPr lang="en-US" sz="2800" dirty="0" smtClean="0"/>
              <a:t>,</a:t>
            </a:r>
            <a:r>
              <a:rPr lang="el-GR" sz="2800" dirty="0" smtClean="0"/>
              <a:t> </a:t>
            </a:r>
          </a:p>
          <a:p>
            <a:pPr lvl="1">
              <a:buFont typeface="Arial" panose="020B0604020202020204" pitchFamily="34" charset="0"/>
              <a:buChar char="•"/>
            </a:pPr>
            <a:r>
              <a:rPr lang="el-GR" dirty="0" smtClean="0"/>
              <a:t>Πρέπει να ανασχεδιάσουμε;</a:t>
            </a:r>
          </a:p>
          <a:p>
            <a:pPr lvl="1">
              <a:buFont typeface="Arial" panose="020B0604020202020204" pitchFamily="34" charset="0"/>
              <a:buChar char="•"/>
            </a:pPr>
            <a:r>
              <a:rPr lang="el-GR" dirty="0" smtClean="0"/>
              <a:t>Υπάρχουν πόροι με </a:t>
            </a:r>
            <a:r>
              <a:rPr lang="el-GR" dirty="0" err="1" smtClean="0"/>
              <a:t>υπερ</a:t>
            </a:r>
            <a:r>
              <a:rPr lang="en-US" dirty="0" smtClean="0"/>
              <a:t> </a:t>
            </a:r>
            <a:r>
              <a:rPr lang="el-GR" dirty="0" smtClean="0"/>
              <a:t>-</a:t>
            </a:r>
            <a:r>
              <a:rPr lang="en-US" dirty="0" smtClean="0"/>
              <a:t> </a:t>
            </a:r>
            <a:r>
              <a:rPr lang="el-GR" dirty="0" smtClean="0"/>
              <a:t>αναθέσεις; </a:t>
            </a:r>
          </a:p>
          <a:p>
            <a:pPr>
              <a:buFont typeface="Wingdings" panose="05000000000000000000" pitchFamily="2" charset="2"/>
              <a:buChar char="§"/>
            </a:pPr>
            <a:r>
              <a:rPr lang="el-GR" sz="2800" b="1" dirty="0" smtClean="0"/>
              <a:t>Ο μυθικός ανθρωπομήνας</a:t>
            </a:r>
            <a:r>
              <a:rPr lang="en-US" sz="2800" b="1" dirty="0" smtClean="0"/>
              <a:t>,</a:t>
            </a:r>
            <a:endParaRPr lang="el-GR" sz="2800" b="1" dirty="0" smtClean="0"/>
          </a:p>
          <a:p>
            <a:pPr lvl="1">
              <a:buFont typeface="Arial" panose="020B0604020202020204" pitchFamily="34" charset="0"/>
              <a:buChar char="•"/>
            </a:pPr>
            <a:r>
              <a:rPr lang="el-GR" dirty="0" smtClean="0"/>
              <a:t>Ο πραγματικός χρόνος  (</a:t>
            </a:r>
            <a:r>
              <a:rPr lang="el-GR" dirty="0" err="1" smtClean="0"/>
              <a:t>clock</a:t>
            </a:r>
            <a:r>
              <a:rPr lang="el-GR" dirty="0" smtClean="0"/>
              <a:t> </a:t>
            </a:r>
            <a:r>
              <a:rPr lang="el-GR" dirty="0" err="1" smtClean="0"/>
              <a:t>time</a:t>
            </a:r>
            <a:r>
              <a:rPr lang="el-GR" dirty="0" smtClean="0"/>
              <a:t>) </a:t>
            </a:r>
            <a:r>
              <a:rPr lang="el-GR" dirty="0" err="1" smtClean="0"/>
              <a:t>vs</a:t>
            </a:r>
            <a:r>
              <a:rPr lang="el-GR" dirty="0" smtClean="0"/>
              <a:t> Χρόνος του έργου (</a:t>
            </a:r>
            <a:r>
              <a:rPr lang="el-GR" dirty="0" err="1" smtClean="0"/>
              <a:t>project</a:t>
            </a:r>
            <a:r>
              <a:rPr lang="el-GR" dirty="0" smtClean="0"/>
              <a:t> </a:t>
            </a:r>
            <a:r>
              <a:rPr lang="el-GR" dirty="0" err="1" smtClean="0"/>
              <a:t>time</a:t>
            </a:r>
            <a:r>
              <a:rPr lang="el-GR" dirty="0" smtClean="0"/>
              <a:t>)</a:t>
            </a:r>
            <a:r>
              <a:rPr lang="en-US" dirty="0" smtClean="0"/>
              <a:t>,</a:t>
            </a:r>
            <a:endParaRPr lang="el-GR" dirty="0" smtClean="0"/>
          </a:p>
          <a:p>
            <a:pPr lvl="1">
              <a:buFont typeface="Arial" panose="020B0604020202020204" pitchFamily="34" charset="0"/>
              <a:buChar char="•"/>
            </a:pPr>
            <a:r>
              <a:rPr lang="el-GR" dirty="0" smtClean="0"/>
              <a:t>Η σχέση κόστους προσπάθειας</a:t>
            </a:r>
            <a:r>
              <a:rPr lang="en-US" dirty="0" smtClean="0"/>
              <a:t>.</a:t>
            </a:r>
            <a:endParaRPr lang="el-GR"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latin typeface="+mn-lt"/>
              </a:rPr>
              <a:t>Έλεγχος (1 από 2)</a:t>
            </a:r>
            <a:endParaRPr lang="el-GR" dirty="0">
              <a:latin typeface="+mn-lt"/>
              <a:cs typeface="Times New Roman" pitchFamily="18" charset="0"/>
            </a:endParaRPr>
          </a:p>
        </p:txBody>
      </p:sp>
      <p:sp>
        <p:nvSpPr>
          <p:cNvPr id="6" name="Θέση περιεχομένου 2"/>
          <p:cNvSpPr>
            <a:spLocks noGrp="1"/>
          </p:cNvSpPr>
          <p:nvPr>
            <p:ph sz="quarter" idx="1"/>
          </p:nvPr>
        </p:nvSpPr>
        <p:spPr>
          <a:xfrm>
            <a:off x="457200" y="1196752"/>
            <a:ext cx="8147248" cy="4873752"/>
          </a:xfrm>
        </p:spPr>
        <p:txBody>
          <a:bodyPr>
            <a:normAutofit/>
          </a:bodyPr>
          <a:lstStyle/>
          <a:p>
            <a:pPr>
              <a:buFont typeface="Wingdings" panose="05000000000000000000" pitchFamily="2" charset="2"/>
              <a:buChar char="§"/>
            </a:pPr>
            <a:r>
              <a:rPr lang="el-GR" sz="2800" dirty="0" smtClean="0"/>
              <a:t>Το χρονοδιάγραμμα του έργου είναι ένας οδικός χάρτης για τις δραστηριότητες και τα ορόσημα τα οποία πρέπει να παρακολουθούμε και να ελέγχουμε κατά την εξέλιξη του έργου</a:t>
            </a:r>
            <a:r>
              <a:rPr lang="en-US" sz="2800" dirty="0" smtClean="0"/>
              <a:t>,</a:t>
            </a:r>
            <a:endParaRPr lang="el-GR" sz="2800" dirty="0" smtClean="0"/>
          </a:p>
          <a:p>
            <a:pPr>
              <a:buFont typeface="Wingdings" panose="05000000000000000000" pitchFamily="2" charset="2"/>
              <a:buChar char="§"/>
            </a:pPr>
            <a:r>
              <a:rPr lang="el-GR" sz="2800" dirty="0" smtClean="0"/>
              <a:t>Η παρακολούθηση βασίζεται στην πληροφορία που παρέχεται από τους ανθρώπους που ολοκληρώνουν τις δραστηριότητες</a:t>
            </a:r>
            <a:r>
              <a:rPr lang="en-US" sz="2800" dirty="0" smtClean="0"/>
              <a:t>,</a:t>
            </a:r>
            <a:endParaRPr lang="el-GR" sz="2800" dirty="0" smtClean="0"/>
          </a:p>
          <a:p>
            <a:pPr>
              <a:buFont typeface="Wingdings" panose="05000000000000000000" pitchFamily="2" charset="2"/>
              <a:buChar char="§"/>
            </a:pPr>
            <a:r>
              <a:rPr lang="el-GR" sz="2800" dirty="0" smtClean="0"/>
              <a:t>Η ικανότητα παρακολούθησης της πορείας του έργου είναι αποτελεσματική και ανάλογη με τα δεδομένα που παρέχονται</a:t>
            </a:r>
            <a:r>
              <a:rPr lang="en-US" sz="2800" dirty="0" smtClean="0"/>
              <a:t>.</a:t>
            </a:r>
            <a:endParaRPr 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080120"/>
          </a:xfrm>
        </p:spPr>
        <p:txBody>
          <a:bodyPr>
            <a:noAutofit/>
          </a:bodyPr>
          <a:lstStyle/>
          <a:p>
            <a:pPr marL="198438" indent="92075" defTabSz="669925" eaLnBrk="0" hangingPunct="0">
              <a:tabLst>
                <a:tab pos="457200" algn="l"/>
              </a:tabLst>
            </a:pPr>
            <a:r>
              <a:rPr lang="el-GR" altLang="el-GR" dirty="0"/>
              <a:t>Έλεγχος </a:t>
            </a:r>
            <a:r>
              <a:rPr lang="el-GR" altLang="el-GR" dirty="0" smtClean="0"/>
              <a:t>(2 </a:t>
            </a:r>
            <a:r>
              <a:rPr lang="el-GR" altLang="el-GR" dirty="0"/>
              <a:t>από 2)</a:t>
            </a:r>
            <a:endParaRPr lang="el-GR" dirty="0">
              <a:latin typeface="+mn-lt"/>
              <a:cs typeface="Times New Roman" pitchFamily="18" charset="0"/>
            </a:endParaRPr>
          </a:p>
        </p:txBody>
      </p:sp>
      <p:sp>
        <p:nvSpPr>
          <p:cNvPr id="2" name="Ορθογώνιο 1"/>
          <p:cNvSpPr/>
          <p:nvPr/>
        </p:nvSpPr>
        <p:spPr>
          <a:xfrm>
            <a:off x="467544" y="1196752"/>
            <a:ext cx="8280920" cy="4893647"/>
          </a:xfrm>
          <a:prstGeom prst="rect">
            <a:avLst/>
          </a:prstGeom>
        </p:spPr>
        <p:txBody>
          <a:bodyPr wrap="square">
            <a:spAutoFit/>
          </a:bodyPr>
          <a:lstStyle/>
          <a:p>
            <a:pPr marL="342900" indent="-342900">
              <a:buFont typeface="Wingdings" panose="05000000000000000000" pitchFamily="2" charset="2"/>
              <a:buChar char="§"/>
            </a:pPr>
            <a:r>
              <a:rPr lang="el-GR" sz="2400" dirty="0" smtClean="0"/>
              <a:t>Τεχνικές:</a:t>
            </a:r>
          </a:p>
          <a:p>
            <a:pPr marL="800100" lvl="1" indent="-342900">
              <a:buFont typeface="Arial" panose="020B0604020202020204" pitchFamily="34" charset="0"/>
              <a:buChar char="•"/>
            </a:pPr>
            <a:r>
              <a:rPr lang="el-GR" sz="2400" dirty="0" smtClean="0"/>
              <a:t>Περιοδικές αναφορές για την κατάσταση του έργου μέσα από τις συναντήσεις της ομάδας έργου</a:t>
            </a:r>
            <a:r>
              <a:rPr lang="en-US" sz="2400" dirty="0" smtClean="0"/>
              <a:t>,</a:t>
            </a:r>
            <a:endParaRPr lang="el-GR" sz="2400" dirty="0" smtClean="0"/>
          </a:p>
          <a:p>
            <a:pPr marL="800100" lvl="1" indent="-342900">
              <a:buFont typeface="Arial" panose="020B0604020202020204" pitchFamily="34" charset="0"/>
              <a:buChar char="•"/>
            </a:pPr>
            <a:r>
              <a:rPr lang="el-GR" sz="2400" dirty="0" smtClean="0"/>
              <a:t>Αξιολόγηση των αποτελεσμάτων από όλες τις αναφορές</a:t>
            </a:r>
          </a:p>
          <a:p>
            <a:pPr marL="800100" lvl="1" indent="-342900">
              <a:buFont typeface="Arial" panose="020B0604020202020204" pitchFamily="34" charset="0"/>
              <a:buChar char="•"/>
            </a:pPr>
            <a:r>
              <a:rPr lang="el-GR" sz="2400" dirty="0" smtClean="0"/>
              <a:t>Προσδιορισμός ολοκλήρωσης των ορόσημων με βάση το σχεδιασμό</a:t>
            </a:r>
            <a:r>
              <a:rPr lang="en-US" sz="2400" dirty="0" smtClean="0"/>
              <a:t>,</a:t>
            </a:r>
            <a:endParaRPr lang="el-GR" sz="2400" dirty="0" smtClean="0"/>
          </a:p>
          <a:p>
            <a:pPr marL="800100" lvl="1" indent="-342900">
              <a:buFont typeface="Arial" panose="020B0604020202020204" pitchFamily="34" charset="0"/>
              <a:buChar char="•"/>
            </a:pPr>
            <a:r>
              <a:rPr lang="el-GR" sz="2400" dirty="0" smtClean="0"/>
              <a:t>Σύγκριση πραγματικής ημερομηνίας έναρξης σε σχέση με αυτή που σχεδιάστηκε για κάθε δραστηριότητα</a:t>
            </a:r>
            <a:r>
              <a:rPr lang="en-US" sz="2400" dirty="0" smtClean="0"/>
              <a:t>,</a:t>
            </a:r>
            <a:endParaRPr lang="el-GR" sz="2400" dirty="0" smtClean="0"/>
          </a:p>
          <a:p>
            <a:pPr marL="800100" lvl="1" indent="-342900">
              <a:buFont typeface="Arial" panose="020B0604020202020204" pitchFamily="34" charset="0"/>
              <a:buChar char="•"/>
            </a:pPr>
            <a:r>
              <a:rPr lang="el-GR" sz="2400" dirty="0" smtClean="0"/>
              <a:t>Άτυπες συναντήσεις με ανθρώπους της πράξης (</a:t>
            </a:r>
            <a:r>
              <a:rPr lang="en-US" sz="2400" dirty="0" smtClean="0"/>
              <a:t>practitioners</a:t>
            </a:r>
            <a:r>
              <a:rPr lang="el-GR" sz="2400" dirty="0" smtClean="0"/>
              <a:t>) για ενσωμάτωση της υποκειμενικής τους αξιολόγησης για το έργο</a:t>
            </a:r>
            <a:r>
              <a:rPr lang="en-US" sz="2400" dirty="0" smtClean="0"/>
              <a:t>,</a:t>
            </a:r>
            <a:endParaRPr lang="el-GR" sz="2400" dirty="0" smtClean="0"/>
          </a:p>
          <a:p>
            <a:pPr marL="800100" lvl="1" indent="-342900">
              <a:buFont typeface="Arial" panose="020B0604020202020204" pitchFamily="34" charset="0"/>
              <a:buChar char="•"/>
            </a:pPr>
            <a:r>
              <a:rPr lang="el-GR" sz="2400" dirty="0" smtClean="0"/>
              <a:t>Χρήση της </a:t>
            </a:r>
            <a:r>
              <a:rPr lang="en-US" sz="2400" b="1" dirty="0" smtClean="0">
                <a:solidFill>
                  <a:srgbClr val="7030A0"/>
                </a:solidFill>
              </a:rPr>
              <a:t>earned value analysis</a:t>
            </a:r>
            <a:r>
              <a:rPr lang="el-GR" sz="2400" dirty="0" smtClean="0">
                <a:solidFill>
                  <a:srgbClr val="7030A0"/>
                </a:solidFill>
              </a:rPr>
              <a:t> </a:t>
            </a:r>
            <a:r>
              <a:rPr lang="el-GR" sz="2400" dirty="0" smtClean="0"/>
              <a:t>για την ποσοτική αξιολόγηση της προόδου του έργου</a:t>
            </a:r>
            <a:r>
              <a:rPr lang="en-US" sz="2400" dirty="0" smtClean="0"/>
              <a:t>.</a:t>
            </a:r>
            <a:endParaRPr 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28636"/>
            <a:ext cx="8229600" cy="1143000"/>
          </a:xfrm>
        </p:spPr>
        <p:txBody>
          <a:bodyPr/>
          <a:lstStyle/>
          <a:p>
            <a:pPr eaLnBrk="1" hangingPunct="1"/>
            <a:r>
              <a:rPr lang="el-GR" altLang="el-GR" dirty="0" smtClean="0"/>
              <a:t>Τι διαχειριζόμαστε κατά </a:t>
            </a:r>
            <a:r>
              <a:rPr lang="en-US" altLang="el-GR" dirty="0" smtClean="0"/>
              <a:t>PMI</a:t>
            </a:r>
            <a:endParaRPr lang="el-GR" altLang="el-GR" dirty="0" smtClean="0"/>
          </a:p>
        </p:txBody>
      </p:sp>
      <p:sp>
        <p:nvSpPr>
          <p:cNvPr id="26627" name="Rectangle 3"/>
          <p:cNvSpPr>
            <a:spLocks noGrp="1" noChangeArrowheads="1"/>
          </p:cNvSpPr>
          <p:nvPr>
            <p:ph sz="quarter" idx="1"/>
          </p:nvPr>
        </p:nvSpPr>
        <p:spPr>
          <a:xfrm>
            <a:off x="323528" y="1052736"/>
            <a:ext cx="8568952" cy="4968552"/>
          </a:xfrm>
        </p:spPr>
        <p:txBody>
          <a:bodyPr>
            <a:noAutofit/>
          </a:bodyPr>
          <a:lstStyle/>
          <a:p>
            <a:pPr eaLnBrk="1" hangingPunct="1">
              <a:lnSpc>
                <a:spcPct val="90000"/>
              </a:lnSpc>
              <a:buFont typeface="Wingdings" pitchFamily="2" charset="2"/>
              <a:buNone/>
            </a:pPr>
            <a:r>
              <a:rPr lang="el-GR" altLang="el-GR" sz="2400" dirty="0" smtClean="0"/>
              <a:t>Οι </a:t>
            </a:r>
            <a:r>
              <a:rPr lang="el-GR" altLang="el-GR" sz="2400" b="1" dirty="0" smtClean="0"/>
              <a:t>εννέα </a:t>
            </a:r>
            <a:r>
              <a:rPr lang="el-GR" altLang="el-GR" sz="2400" dirty="0" smtClean="0"/>
              <a:t>γνωστικές περιοχές:</a:t>
            </a:r>
            <a:endParaRPr lang="en-GB" altLang="el-GR" sz="2400" dirty="0" smtClean="0"/>
          </a:p>
          <a:p>
            <a:pPr eaLnBrk="1" hangingPunct="1">
              <a:lnSpc>
                <a:spcPct val="90000"/>
              </a:lnSpc>
              <a:buFont typeface="Wingdings" panose="05000000000000000000" pitchFamily="2" charset="2"/>
              <a:buChar char="§"/>
            </a:pPr>
            <a:r>
              <a:rPr lang="el-GR" altLang="el-GR" sz="2400" dirty="0" smtClean="0"/>
              <a:t>Διαχείριση ολοκλήρωσης  - </a:t>
            </a:r>
            <a:r>
              <a:rPr lang="en-GB" altLang="el-GR" sz="2400" dirty="0" smtClean="0"/>
              <a:t>Project Integration Management</a:t>
            </a:r>
          </a:p>
          <a:p>
            <a:pPr eaLnBrk="1" hangingPunct="1">
              <a:lnSpc>
                <a:spcPct val="90000"/>
              </a:lnSpc>
              <a:buFont typeface="Wingdings" panose="05000000000000000000" pitchFamily="2" charset="2"/>
              <a:buChar char="§"/>
            </a:pPr>
            <a:r>
              <a:rPr lang="el-GR" altLang="el-GR" sz="2400" dirty="0" smtClean="0"/>
              <a:t>Διαχείριση εύρους - </a:t>
            </a:r>
            <a:r>
              <a:rPr lang="en-GB" altLang="el-GR" sz="2400" dirty="0" smtClean="0"/>
              <a:t>Project Scope Management</a:t>
            </a:r>
          </a:p>
          <a:p>
            <a:pPr eaLnBrk="1" hangingPunct="1">
              <a:lnSpc>
                <a:spcPct val="90000"/>
              </a:lnSpc>
              <a:buFont typeface="Wingdings" panose="05000000000000000000" pitchFamily="2" charset="2"/>
              <a:buChar char="§"/>
            </a:pPr>
            <a:r>
              <a:rPr lang="el-GR" altLang="el-GR" sz="2400" dirty="0" smtClean="0"/>
              <a:t>Διαχείριση χρόνου - </a:t>
            </a:r>
            <a:r>
              <a:rPr lang="en-GB" altLang="el-GR" sz="2400" dirty="0" smtClean="0"/>
              <a:t>Project Time Management</a:t>
            </a:r>
          </a:p>
          <a:p>
            <a:pPr eaLnBrk="1" hangingPunct="1">
              <a:lnSpc>
                <a:spcPct val="90000"/>
              </a:lnSpc>
              <a:buFont typeface="Wingdings" panose="05000000000000000000" pitchFamily="2" charset="2"/>
              <a:buChar char="§"/>
            </a:pPr>
            <a:r>
              <a:rPr lang="el-GR" altLang="el-GR" sz="2400" dirty="0" smtClean="0"/>
              <a:t>Διαχείριση κόστους - </a:t>
            </a:r>
            <a:r>
              <a:rPr lang="en-GB" altLang="el-GR" sz="2400" dirty="0" smtClean="0"/>
              <a:t>Project Cost Management</a:t>
            </a:r>
          </a:p>
          <a:p>
            <a:pPr eaLnBrk="1" hangingPunct="1">
              <a:lnSpc>
                <a:spcPct val="90000"/>
              </a:lnSpc>
              <a:buFont typeface="Wingdings" panose="05000000000000000000" pitchFamily="2" charset="2"/>
              <a:buChar char="§"/>
            </a:pPr>
            <a:r>
              <a:rPr lang="el-GR" altLang="el-GR" sz="2400" dirty="0" smtClean="0"/>
              <a:t>Διαχείριση ποιότητας - </a:t>
            </a:r>
            <a:r>
              <a:rPr lang="en-GB" altLang="el-GR" sz="2400" dirty="0" smtClean="0"/>
              <a:t>Project Quality Management</a:t>
            </a:r>
          </a:p>
          <a:p>
            <a:pPr eaLnBrk="1" hangingPunct="1">
              <a:lnSpc>
                <a:spcPct val="90000"/>
              </a:lnSpc>
              <a:buFont typeface="Wingdings" panose="05000000000000000000" pitchFamily="2" charset="2"/>
              <a:buChar char="§"/>
            </a:pPr>
            <a:r>
              <a:rPr lang="el-GR" altLang="el-GR" sz="2400" dirty="0" smtClean="0"/>
              <a:t>Διαχείριση ανθρώπινων πόρων - </a:t>
            </a:r>
            <a:r>
              <a:rPr lang="en-GB" altLang="el-GR" sz="2400" dirty="0" smtClean="0"/>
              <a:t>Project Human Resource Management</a:t>
            </a:r>
          </a:p>
          <a:p>
            <a:pPr eaLnBrk="1" hangingPunct="1">
              <a:lnSpc>
                <a:spcPct val="90000"/>
              </a:lnSpc>
              <a:buFont typeface="Wingdings" panose="05000000000000000000" pitchFamily="2" charset="2"/>
              <a:buChar char="§"/>
            </a:pPr>
            <a:r>
              <a:rPr lang="el-GR" altLang="el-GR" sz="2400" dirty="0" smtClean="0"/>
              <a:t>Διαχείριση επικοινωνιών - </a:t>
            </a:r>
            <a:r>
              <a:rPr lang="en-GB" altLang="el-GR" sz="2400" dirty="0" smtClean="0"/>
              <a:t>Project Communications Management</a:t>
            </a:r>
          </a:p>
          <a:p>
            <a:pPr eaLnBrk="1" hangingPunct="1">
              <a:lnSpc>
                <a:spcPct val="90000"/>
              </a:lnSpc>
              <a:buFont typeface="Wingdings" panose="05000000000000000000" pitchFamily="2" charset="2"/>
              <a:buChar char="§"/>
            </a:pPr>
            <a:r>
              <a:rPr lang="el-GR" altLang="el-GR" sz="2400" dirty="0" smtClean="0"/>
              <a:t>Διαχείριση κινδύνου - </a:t>
            </a:r>
            <a:r>
              <a:rPr lang="en-GB" altLang="el-GR" sz="2400" dirty="0" smtClean="0"/>
              <a:t>Project Risk Management</a:t>
            </a:r>
          </a:p>
          <a:p>
            <a:pPr eaLnBrk="1" hangingPunct="1">
              <a:lnSpc>
                <a:spcPct val="90000"/>
              </a:lnSpc>
              <a:buFont typeface="Wingdings" panose="05000000000000000000" pitchFamily="2" charset="2"/>
              <a:buChar char="§"/>
            </a:pPr>
            <a:r>
              <a:rPr lang="el-GR" altLang="el-GR" sz="2400" dirty="0" smtClean="0"/>
              <a:t>Διαχείριση προμηθειών - </a:t>
            </a:r>
            <a:r>
              <a:rPr lang="en-GB" altLang="el-GR" sz="2400" dirty="0" smtClean="0"/>
              <a:t>Project Procurement Management</a:t>
            </a:r>
            <a:endParaRPr lang="el-GR" altLang="el-GR" sz="2400" dirty="0" smtClean="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5" name="Θέση αριθμού διαφάνειας 3" descr="."/>
          <p:cNvSpPr>
            <a:spLocks noGrp="1"/>
          </p:cNvSpPr>
          <p:nvPr>
            <p:ph type="sldNum" sz="quarter" idx="12"/>
          </p:nvPr>
        </p:nvSpPr>
        <p:spPr>
          <a:xfrm>
            <a:off x="6553200" y="6356350"/>
            <a:ext cx="2133600" cy="365125"/>
          </a:xfrm>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297669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397"/>
            <a:ext cx="8229600" cy="990600"/>
          </a:xfrm>
        </p:spPr>
        <p:txBody>
          <a:bodyPr/>
          <a:lstStyle/>
          <a:p>
            <a:pPr eaLnBrk="1" hangingPunct="1"/>
            <a:r>
              <a:rPr lang="el-GR" altLang="el-GR" dirty="0" smtClean="0"/>
              <a:t>Πως αναπτύσσεται το έργο….</a:t>
            </a:r>
          </a:p>
        </p:txBody>
      </p:sp>
      <p:sp>
        <p:nvSpPr>
          <p:cNvPr id="41995" name="Rectangle 11"/>
          <p:cNvSpPr>
            <a:spLocks noChangeArrowheads="1"/>
          </p:cNvSpPr>
          <p:nvPr/>
        </p:nvSpPr>
        <p:spPr bwMode="auto">
          <a:xfrm>
            <a:off x="6248400" y="1447800"/>
            <a:ext cx="2438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sz="2400" b="1" dirty="0">
                <a:solidFill>
                  <a:schemeClr val="accent1"/>
                </a:solidFill>
              </a:rPr>
              <a:t>Μηχανισμοί</a:t>
            </a:r>
          </a:p>
          <a:p>
            <a:pPr algn="ctr">
              <a:defRPr/>
            </a:pPr>
            <a:r>
              <a:rPr lang="el-GR" sz="2400" dirty="0">
                <a:latin typeface="+mn-lt"/>
              </a:rPr>
              <a:t>Ανθρώπινοι πόροι</a:t>
            </a:r>
          </a:p>
          <a:p>
            <a:pPr algn="ctr">
              <a:defRPr/>
            </a:pPr>
            <a:r>
              <a:rPr lang="el-GR" sz="2400" dirty="0">
                <a:latin typeface="+mn-lt"/>
              </a:rPr>
              <a:t>Γνώση </a:t>
            </a:r>
          </a:p>
          <a:p>
            <a:pPr algn="ctr">
              <a:defRPr/>
            </a:pPr>
            <a:r>
              <a:rPr lang="el-GR" sz="2400" dirty="0">
                <a:latin typeface="+mn-lt"/>
              </a:rPr>
              <a:t>Εμπειρία</a:t>
            </a:r>
          </a:p>
          <a:p>
            <a:pPr algn="ctr">
              <a:defRPr/>
            </a:pPr>
            <a:r>
              <a:rPr lang="el-GR" sz="2400" dirty="0">
                <a:latin typeface="+mn-lt"/>
              </a:rPr>
              <a:t>Κεφάλαια</a:t>
            </a:r>
          </a:p>
          <a:p>
            <a:pPr algn="ctr">
              <a:defRPr/>
            </a:pPr>
            <a:r>
              <a:rPr lang="el-GR" sz="2400" dirty="0">
                <a:latin typeface="+mn-lt"/>
              </a:rPr>
              <a:t>Εργαλεία – Τεχνικές</a:t>
            </a:r>
          </a:p>
          <a:p>
            <a:pPr algn="ctr">
              <a:defRPr/>
            </a:pPr>
            <a:r>
              <a:rPr lang="el-GR" sz="2400" dirty="0">
                <a:latin typeface="+mn-lt"/>
              </a:rPr>
              <a:t>Τεχνολογία </a:t>
            </a:r>
          </a:p>
        </p:txBody>
      </p:sp>
      <p:sp>
        <p:nvSpPr>
          <p:cNvPr id="41994" name="Rectangle 10"/>
          <p:cNvSpPr>
            <a:spLocks noChangeArrowheads="1"/>
          </p:cNvSpPr>
          <p:nvPr/>
        </p:nvSpPr>
        <p:spPr bwMode="auto">
          <a:xfrm>
            <a:off x="152400" y="3124200"/>
            <a:ext cx="3276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sz="2400" b="1" dirty="0">
                <a:solidFill>
                  <a:schemeClr val="accent4"/>
                </a:solidFill>
              </a:rPr>
              <a:t>Περιορισμοί</a:t>
            </a:r>
          </a:p>
          <a:p>
            <a:pPr algn="ctr">
              <a:defRPr/>
            </a:pPr>
            <a:r>
              <a:rPr lang="el-GR" sz="2400" dirty="0">
                <a:latin typeface="+mn-lt"/>
              </a:rPr>
              <a:t>Οικονομικοί</a:t>
            </a:r>
          </a:p>
          <a:p>
            <a:pPr algn="ctr">
              <a:defRPr/>
            </a:pPr>
            <a:r>
              <a:rPr lang="el-GR" sz="2400" dirty="0">
                <a:latin typeface="+mn-lt"/>
              </a:rPr>
              <a:t>Νομικοί </a:t>
            </a:r>
          </a:p>
          <a:p>
            <a:pPr algn="ctr">
              <a:defRPr/>
            </a:pPr>
            <a:r>
              <a:rPr lang="el-GR" sz="2400" dirty="0">
                <a:latin typeface="+mn-lt"/>
              </a:rPr>
              <a:t>Δεοντολογικοί</a:t>
            </a:r>
          </a:p>
          <a:p>
            <a:pPr algn="ctr">
              <a:defRPr/>
            </a:pPr>
            <a:r>
              <a:rPr lang="el-GR" sz="2400" dirty="0">
                <a:latin typeface="+mn-lt"/>
              </a:rPr>
              <a:t>Λογικοί</a:t>
            </a:r>
          </a:p>
          <a:p>
            <a:pPr algn="ctr">
              <a:defRPr/>
            </a:pPr>
            <a:r>
              <a:rPr lang="el-GR" sz="2400" dirty="0">
                <a:latin typeface="+mn-lt"/>
              </a:rPr>
              <a:t>Χρονικοί</a:t>
            </a:r>
          </a:p>
          <a:p>
            <a:pPr algn="ctr">
              <a:defRPr/>
            </a:pPr>
            <a:r>
              <a:rPr lang="el-GR" sz="2400" dirty="0">
                <a:solidFill>
                  <a:schemeClr val="bg1"/>
                </a:solidFill>
              </a:rPr>
              <a:t>Περιβαλλοντολογικοί</a:t>
            </a:r>
          </a:p>
          <a:p>
            <a:pPr algn="ctr">
              <a:defRPr/>
            </a:pPr>
            <a:r>
              <a:rPr lang="el-GR" sz="2400" dirty="0">
                <a:solidFill>
                  <a:schemeClr val="bg1"/>
                </a:solidFill>
              </a:rPr>
              <a:t>Ποιοτικοί</a:t>
            </a:r>
          </a:p>
          <a:p>
            <a:pPr algn="ctr">
              <a:defRPr/>
            </a:pPr>
            <a:r>
              <a:rPr lang="el-GR" sz="2400" dirty="0">
                <a:solidFill>
                  <a:schemeClr val="bg1"/>
                </a:solidFill>
              </a:rPr>
              <a:t>Έμμεσοι </a:t>
            </a:r>
          </a:p>
        </p:txBody>
      </p:sp>
      <p:sp>
        <p:nvSpPr>
          <p:cNvPr id="41991" name="Oval 7" descr="."/>
          <p:cNvSpPr>
            <a:spLocks noGrp="1" noChangeArrowheads="1"/>
          </p:cNvSpPr>
          <p:nvPr>
            <p:ph sz="quarter" idx="1"/>
          </p:nvPr>
        </p:nvSpPr>
        <p:spPr>
          <a:xfrm>
            <a:off x="5484684" y="4876800"/>
            <a:ext cx="2882280" cy="1065213"/>
          </a:xfrm>
          <a:prstGeom prst="ellipse">
            <a:avLst/>
          </a:prstGeom>
          <a:solidFill>
            <a:srgbClr val="92D050">
              <a:alpha val="50000"/>
            </a:srgbClr>
          </a:solidFill>
          <a:ln>
            <a:solidFill>
              <a:schemeClr val="tx1"/>
            </a:solidFill>
            <a:round/>
            <a:headEnd/>
            <a:tailEnd/>
          </a:ln>
        </p:spPr>
        <p:txBody>
          <a:bodyPr rtlCol="0">
            <a:normAutofit fontScale="92500" lnSpcReduction="20000"/>
          </a:bodyPr>
          <a:lstStyle/>
          <a:p>
            <a:pPr marL="274320" indent="-274320" eaLnBrk="1" fontAlgn="auto" hangingPunct="1">
              <a:lnSpc>
                <a:spcPct val="80000"/>
              </a:lnSpc>
              <a:spcAft>
                <a:spcPts val="0"/>
              </a:spcAft>
              <a:buFont typeface="Wingdings" pitchFamily="2" charset="2"/>
              <a:buNone/>
              <a:defRPr/>
            </a:pPr>
            <a:endParaRPr lang="el-GR" sz="1300" dirty="0"/>
          </a:p>
          <a:p>
            <a:pPr marL="274320" indent="-274320" eaLnBrk="1" fontAlgn="auto" hangingPunct="1">
              <a:lnSpc>
                <a:spcPct val="80000"/>
              </a:lnSpc>
              <a:spcAft>
                <a:spcPts val="0"/>
              </a:spcAft>
              <a:buFont typeface="Wingdings" pitchFamily="2" charset="2"/>
              <a:buNone/>
              <a:defRPr/>
            </a:pPr>
            <a:r>
              <a:rPr lang="el-GR" sz="2000" b="1" dirty="0"/>
              <a:t>ΙΚΑΝΟΠΟΙΗΣΗ ΑΝΑΓΚΗΣ</a:t>
            </a:r>
          </a:p>
        </p:txBody>
      </p:sp>
      <p:sp>
        <p:nvSpPr>
          <p:cNvPr id="41988" name="AutoShape 4" descr="."/>
          <p:cNvSpPr>
            <a:spLocks noChangeArrowheads="1"/>
          </p:cNvSpPr>
          <p:nvPr/>
        </p:nvSpPr>
        <p:spPr bwMode="auto">
          <a:xfrm>
            <a:off x="3352800" y="3429000"/>
            <a:ext cx="2133600" cy="6858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defRPr/>
            </a:pPr>
            <a:r>
              <a:rPr lang="el-GR" sz="4000" b="1" dirty="0">
                <a:solidFill>
                  <a:schemeClr val="bg1"/>
                </a:solidFill>
              </a:rPr>
              <a:t>ΕΡΓΟ</a:t>
            </a:r>
          </a:p>
        </p:txBody>
      </p:sp>
      <p:sp>
        <p:nvSpPr>
          <p:cNvPr id="41989" name="Oval 5" descr="."/>
          <p:cNvSpPr>
            <a:spLocks noChangeArrowheads="1"/>
          </p:cNvSpPr>
          <p:nvPr/>
        </p:nvSpPr>
        <p:spPr bwMode="auto">
          <a:xfrm>
            <a:off x="533400" y="1406857"/>
            <a:ext cx="2514600" cy="1066800"/>
          </a:xfrm>
          <a:prstGeom prst="ellipse">
            <a:avLst/>
          </a:prstGeom>
          <a:solidFill>
            <a:schemeClr val="accent2">
              <a:alpha val="50000"/>
            </a:schemeClr>
          </a:solidFill>
          <a:ln w="9525">
            <a:solidFill>
              <a:schemeClr val="tx1"/>
            </a:solidFill>
            <a:round/>
            <a:headEnd/>
            <a:tailEnd/>
          </a:ln>
          <a:effectLst/>
        </p:spPr>
        <p:txBody>
          <a:bodyPr wrap="none" anchor="ctr"/>
          <a:lstStyle/>
          <a:p>
            <a:pPr algn="ctr">
              <a:defRPr/>
            </a:pPr>
            <a:r>
              <a:rPr lang="el-GR" sz="1600" b="1" dirty="0"/>
              <a:t>ΑΝΑΓΚΗ/ΕΠΙΘΥΜΙΑ</a:t>
            </a:r>
            <a:endParaRPr lang="el-GR" b="1" dirty="0"/>
          </a:p>
        </p:txBody>
      </p:sp>
      <p:sp>
        <p:nvSpPr>
          <p:cNvPr id="41992" name="AutoShape 8" descr="."/>
          <p:cNvSpPr>
            <a:spLocks noChangeArrowheads="1"/>
          </p:cNvSpPr>
          <p:nvPr/>
        </p:nvSpPr>
        <p:spPr bwMode="auto">
          <a:xfrm>
            <a:off x="2895600" y="1981200"/>
            <a:ext cx="13716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533" y="5399"/>
                  <a:pt x="8307" y="5845"/>
                  <a:pt x="7336" y="6657"/>
                </a:cubicBezTo>
                <a:lnTo>
                  <a:pt x="3872" y="2514"/>
                </a:lnTo>
                <a:cubicBezTo>
                  <a:pt x="5815" y="890"/>
                  <a:pt x="826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50000"/>
            </a:schemeClr>
          </a:solidFill>
          <a:ln w="9525">
            <a:solidFill>
              <a:schemeClr val="tx1"/>
            </a:solidFill>
            <a:miter lim="800000"/>
            <a:headEnd/>
            <a:tailEnd/>
          </a:ln>
          <a:effectLst/>
        </p:spPr>
        <p:txBody>
          <a:bodyPr wrap="none" anchor="ctr"/>
          <a:lstStyle/>
          <a:p>
            <a:pPr>
              <a:defRPr/>
            </a:pPr>
            <a:endParaRPr lang="el-GR"/>
          </a:p>
        </p:txBody>
      </p:sp>
      <p:sp>
        <p:nvSpPr>
          <p:cNvPr id="41993" name="AutoShape 9"/>
          <p:cNvSpPr>
            <a:spLocks noChangeArrowheads="1"/>
          </p:cNvSpPr>
          <p:nvPr/>
        </p:nvSpPr>
        <p:spPr bwMode="auto">
          <a:xfrm rot="938338">
            <a:off x="4976813" y="3776663"/>
            <a:ext cx="1828800"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821" y="5399"/>
                  <a:pt x="8860" y="5665"/>
                  <a:pt x="8021" y="6169"/>
                </a:cubicBezTo>
                <a:lnTo>
                  <a:pt x="5243" y="1539"/>
                </a:lnTo>
                <a:cubicBezTo>
                  <a:pt x="6921" y="531"/>
                  <a:pt x="884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50000"/>
            </a:schemeClr>
          </a:solidFill>
          <a:ln w="9525">
            <a:solidFill>
              <a:schemeClr val="tx1"/>
            </a:solidFill>
            <a:miter lim="800000"/>
            <a:headEnd/>
            <a:tailEnd/>
          </a:ln>
          <a:effectLst/>
        </p:spPr>
        <p:txBody>
          <a:bodyPr wrap="none" anchor="ctr"/>
          <a:lstStyle/>
          <a:p>
            <a:pPr>
              <a:defRPr/>
            </a:pPr>
            <a:endParaRPr lang="el-G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1" name="Θέση αριθμού διαφάνειας 3" descr="."/>
          <p:cNvSpPr>
            <a:spLocks noGrp="1"/>
          </p:cNvSpPr>
          <p:nvPr>
            <p:ph type="sldNum" sz="quarter" idx="12"/>
          </p:nvPr>
        </p:nvSpPr>
        <p:spPr>
          <a:xfrm>
            <a:off x="6553200" y="6356350"/>
            <a:ext cx="2133600" cy="365125"/>
          </a:xfrm>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16806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l-GR" dirty="0" smtClean="0"/>
              <a:t>Το</a:t>
            </a:r>
            <a:r>
              <a:rPr lang="en-US" altLang="el-GR" dirty="0" smtClean="0"/>
              <a:t> 4-D model</a:t>
            </a:r>
            <a:endParaRPr lang="el-GR" altLang="el-GR" dirty="0" smtClean="0"/>
          </a:p>
        </p:txBody>
      </p:sp>
      <p:sp>
        <p:nvSpPr>
          <p:cNvPr id="23555" name="Rectangle 3" descr="D1 – Defining the project &#10; (καθορισμός, οριοθέτηση του έργου)&#10;D2 – Design the project process &#10; (σχεδιασμός διαδικασιών του έργου)&#10;D3 – Deliver the project &#10; (υλοποίηση του έργου)&#10;D4 – Develop the process &#10; (ανάπτυξη των διαδικασιών)&#10; &#10;&#10;"/>
          <p:cNvSpPr>
            <a:spLocks noGrp="1" noChangeArrowheads="1"/>
          </p:cNvSpPr>
          <p:nvPr>
            <p:ph sz="quarter" idx="1"/>
            <p:custDataLst>
              <p:tags r:id="rId2"/>
            </p:custDataLst>
          </p:nvPr>
        </p:nvSpPr>
        <p:spPr>
          <a:xfrm>
            <a:off x="457200" y="1447800"/>
            <a:ext cx="8226425" cy="4953000"/>
          </a:xfrm>
        </p:spPr>
        <p:txBody>
          <a:bodyPr>
            <a:normAutofit lnSpcReduction="10000"/>
          </a:bodyPr>
          <a:lstStyle/>
          <a:p>
            <a:pPr eaLnBrk="1" hangingPunct="1">
              <a:defRPr/>
            </a:pPr>
            <a:r>
              <a:rPr lang="en-US" sz="2800" b="1" dirty="0" smtClean="0">
                <a:solidFill>
                  <a:schemeClr val="tx2"/>
                </a:solidFill>
                <a:latin typeface="Calibri" pitchFamily="34" charset="0"/>
                <a:cs typeface="Calibri" pitchFamily="34" charset="0"/>
              </a:rPr>
              <a:t>D1</a:t>
            </a:r>
            <a:r>
              <a:rPr lang="en-US" sz="2800" dirty="0" smtClean="0">
                <a:latin typeface="Calibri" pitchFamily="34" charset="0"/>
                <a:cs typeface="Calibri" pitchFamily="34" charset="0"/>
              </a:rPr>
              <a:t> – </a:t>
            </a:r>
            <a:r>
              <a:rPr lang="en-US" sz="2800" dirty="0"/>
              <a:t>Defining the project</a:t>
            </a:r>
            <a:r>
              <a:rPr lang="en-US" sz="2400" dirty="0"/>
              <a:t> </a:t>
            </a:r>
            <a:endParaRPr lang="el-GR" sz="2400" dirty="0" smtClean="0"/>
          </a:p>
          <a:p>
            <a:pPr marL="0" indent="0" eaLnBrk="1" hangingPunct="1">
              <a:buFont typeface="Wingdings 3" pitchFamily="18" charset="2"/>
              <a:buNone/>
              <a:defRPr/>
            </a:pPr>
            <a:r>
              <a:rPr lang="el-GR" sz="2400" dirty="0"/>
              <a:t>	</a:t>
            </a:r>
            <a:r>
              <a:rPr lang="el-GR" sz="2800" b="1" dirty="0" smtClean="0">
                <a:solidFill>
                  <a:schemeClr val="accent1"/>
                </a:solidFill>
              </a:rPr>
              <a:t>(</a:t>
            </a:r>
            <a:r>
              <a:rPr lang="el-GR" sz="2800" b="1" dirty="0">
                <a:solidFill>
                  <a:schemeClr val="accent1"/>
                </a:solidFill>
              </a:rPr>
              <a:t>καθορισμός, οριοθέτηση του έργου)</a:t>
            </a:r>
            <a:endParaRPr lang="el-GR" sz="2400" b="1" dirty="0">
              <a:solidFill>
                <a:schemeClr val="accent1"/>
              </a:solidFill>
            </a:endParaRPr>
          </a:p>
          <a:p>
            <a:pPr eaLnBrk="1" hangingPunct="1">
              <a:defRPr/>
            </a:pPr>
            <a:r>
              <a:rPr lang="en-US" sz="2800" b="1" dirty="0" smtClean="0">
                <a:solidFill>
                  <a:schemeClr val="tx2"/>
                </a:solidFill>
                <a:latin typeface="Calibri" pitchFamily="34" charset="0"/>
                <a:cs typeface="Calibri" pitchFamily="34" charset="0"/>
              </a:rPr>
              <a:t>D2 </a:t>
            </a:r>
            <a:r>
              <a:rPr lang="en-US" sz="2800" dirty="0" smtClean="0">
                <a:latin typeface="Calibri" pitchFamily="34" charset="0"/>
                <a:cs typeface="Calibri" pitchFamily="34" charset="0"/>
              </a:rPr>
              <a:t>– </a:t>
            </a:r>
            <a:r>
              <a:rPr lang="en-US" sz="2800" dirty="0"/>
              <a:t>Design the project process</a:t>
            </a:r>
            <a:r>
              <a:rPr lang="el-GR" sz="2800" dirty="0"/>
              <a:t> </a:t>
            </a:r>
            <a:endParaRPr lang="el-GR" sz="2400" dirty="0" smtClean="0"/>
          </a:p>
          <a:p>
            <a:pPr marL="0" indent="0" eaLnBrk="1" hangingPunct="1">
              <a:buFont typeface="Wingdings 3" pitchFamily="18" charset="2"/>
              <a:buNone/>
              <a:defRPr/>
            </a:pPr>
            <a:r>
              <a:rPr lang="el-GR" sz="2400" dirty="0"/>
              <a:t>	</a:t>
            </a:r>
            <a:r>
              <a:rPr lang="el-GR" sz="2800" b="1" dirty="0" smtClean="0">
                <a:solidFill>
                  <a:schemeClr val="accent1"/>
                </a:solidFill>
              </a:rPr>
              <a:t>(</a:t>
            </a:r>
            <a:r>
              <a:rPr lang="el-GR" sz="2800" b="1" dirty="0">
                <a:solidFill>
                  <a:schemeClr val="accent1"/>
                </a:solidFill>
              </a:rPr>
              <a:t>σχεδιασμός διαδικασιών του έργου)</a:t>
            </a:r>
            <a:endParaRPr lang="en-US" sz="2400" b="1" dirty="0">
              <a:solidFill>
                <a:schemeClr val="accent1"/>
              </a:solidFill>
            </a:endParaRPr>
          </a:p>
          <a:p>
            <a:pPr eaLnBrk="1" hangingPunct="1">
              <a:defRPr/>
            </a:pPr>
            <a:r>
              <a:rPr lang="en-US" sz="2800" b="1" dirty="0" smtClean="0">
                <a:solidFill>
                  <a:schemeClr val="tx2"/>
                </a:solidFill>
                <a:latin typeface="Calibri" pitchFamily="34" charset="0"/>
                <a:cs typeface="Calibri" pitchFamily="34" charset="0"/>
              </a:rPr>
              <a:t>D3</a:t>
            </a:r>
            <a:r>
              <a:rPr lang="en-US" sz="2800" dirty="0" smtClean="0">
                <a:latin typeface="Calibri" pitchFamily="34" charset="0"/>
                <a:cs typeface="Calibri" pitchFamily="34" charset="0"/>
              </a:rPr>
              <a:t> – </a:t>
            </a:r>
            <a:r>
              <a:rPr lang="en-US" sz="2800" dirty="0"/>
              <a:t>Deliver the project</a:t>
            </a:r>
            <a:r>
              <a:rPr lang="el-GR" sz="2400" dirty="0"/>
              <a:t> </a:t>
            </a:r>
            <a:endParaRPr lang="el-GR" sz="2400" dirty="0" smtClean="0"/>
          </a:p>
          <a:p>
            <a:pPr marL="0" indent="0" eaLnBrk="1" hangingPunct="1">
              <a:buFont typeface="Wingdings 3" pitchFamily="18" charset="2"/>
              <a:buNone/>
              <a:defRPr/>
            </a:pPr>
            <a:r>
              <a:rPr lang="el-GR" sz="2400" dirty="0"/>
              <a:t>	</a:t>
            </a:r>
            <a:r>
              <a:rPr lang="el-GR" sz="2800" b="1" dirty="0" smtClean="0">
                <a:solidFill>
                  <a:schemeClr val="accent1"/>
                </a:solidFill>
              </a:rPr>
              <a:t>(</a:t>
            </a:r>
            <a:r>
              <a:rPr lang="el-GR" sz="2800" b="1" dirty="0">
                <a:solidFill>
                  <a:schemeClr val="accent1"/>
                </a:solidFill>
              </a:rPr>
              <a:t>υλοποίηση του έργου)</a:t>
            </a:r>
            <a:endParaRPr lang="en-US" sz="2400" b="1" dirty="0">
              <a:solidFill>
                <a:schemeClr val="accent1"/>
              </a:solidFill>
            </a:endParaRPr>
          </a:p>
          <a:p>
            <a:pPr eaLnBrk="1" hangingPunct="1">
              <a:defRPr/>
            </a:pPr>
            <a:r>
              <a:rPr lang="en-US" sz="2800" b="1" dirty="0" smtClean="0">
                <a:solidFill>
                  <a:schemeClr val="tx2"/>
                </a:solidFill>
                <a:latin typeface="Calibri" pitchFamily="34" charset="0"/>
                <a:cs typeface="Calibri" pitchFamily="34" charset="0"/>
              </a:rPr>
              <a:t>D4</a:t>
            </a:r>
            <a:r>
              <a:rPr lang="en-US" sz="2800" dirty="0" smtClean="0">
                <a:latin typeface="Calibri" pitchFamily="34" charset="0"/>
                <a:cs typeface="Calibri" pitchFamily="34" charset="0"/>
              </a:rPr>
              <a:t> – </a:t>
            </a:r>
            <a:r>
              <a:rPr lang="en-US" sz="2800" dirty="0"/>
              <a:t>Develop the process</a:t>
            </a:r>
            <a:r>
              <a:rPr lang="el-GR" sz="2800" dirty="0"/>
              <a:t> </a:t>
            </a:r>
            <a:endParaRPr lang="el-GR" sz="2800" dirty="0" smtClean="0"/>
          </a:p>
          <a:p>
            <a:pPr marL="0" indent="0" eaLnBrk="1" hangingPunct="1">
              <a:buFont typeface="Wingdings 3" pitchFamily="18" charset="2"/>
              <a:buNone/>
              <a:defRPr/>
            </a:pPr>
            <a:r>
              <a:rPr lang="el-GR" sz="2400" dirty="0"/>
              <a:t>	</a:t>
            </a:r>
            <a:r>
              <a:rPr lang="el-GR" sz="2800" b="1" dirty="0" smtClean="0">
                <a:solidFill>
                  <a:schemeClr val="accent1"/>
                </a:solidFill>
              </a:rPr>
              <a:t>(</a:t>
            </a:r>
            <a:r>
              <a:rPr lang="el-GR" sz="2800" b="1" dirty="0">
                <a:solidFill>
                  <a:schemeClr val="accent1"/>
                </a:solidFill>
              </a:rPr>
              <a:t>ανάπτυξη των διαδικασιών)</a:t>
            </a:r>
            <a:endParaRPr lang="el-GR" sz="2400" b="1" dirty="0">
              <a:solidFill>
                <a:schemeClr val="accent1"/>
              </a:solidFill>
            </a:endParaRPr>
          </a:p>
          <a:p>
            <a:pPr eaLnBrk="1" hangingPunct="1">
              <a:buFont typeface="Wingdings" pitchFamily="2" charset="2"/>
              <a:buNone/>
              <a:defRPr/>
            </a:pPr>
            <a:r>
              <a:rPr lang="el-GR" sz="2800" dirty="0" smtClean="0"/>
              <a:t> </a:t>
            </a:r>
          </a:p>
          <a:p>
            <a:pPr eaLnBrk="1" hangingPunct="1">
              <a:defRPr/>
            </a:pPr>
            <a:endParaRPr lang="el-GR" sz="3400" dirty="0" smtClean="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5" name="Θέση αριθμού διαφάνειας 3" descr="."/>
          <p:cNvSpPr>
            <a:spLocks noGrp="1"/>
          </p:cNvSpPr>
          <p:nvPr>
            <p:ph type="sldNum" sz="quarter" idx="12"/>
          </p:nvPr>
        </p:nvSpPr>
        <p:spPr>
          <a:xfrm>
            <a:off x="6553200" y="6356350"/>
            <a:ext cx="2133600" cy="365125"/>
          </a:xfrm>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291540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260648"/>
            <a:ext cx="7467600" cy="868958"/>
          </a:xfrm>
        </p:spPr>
        <p:txBody>
          <a:bodyPr>
            <a:normAutofit fontScale="90000"/>
          </a:bodyPr>
          <a:lstStyle/>
          <a:p>
            <a:pPr eaLnBrk="1" hangingPunct="1"/>
            <a:r>
              <a:rPr lang="el-GR" altLang="el-GR" dirty="0" smtClean="0"/>
              <a:t>…και οι 4 βασικές διαδικασίες…</a:t>
            </a:r>
          </a:p>
        </p:txBody>
      </p:sp>
      <p:graphicFrame>
        <p:nvGraphicFramePr>
          <p:cNvPr id="9" name="Θέση περιεχομένου 8" descr="."/>
          <p:cNvGraphicFramePr>
            <a:graphicFrameLocks noGrp="1"/>
          </p:cNvGraphicFramePr>
          <p:nvPr>
            <p:ph sz="quarter" idx="1"/>
            <p:custDataLst>
              <p:tags r:id="rId2"/>
            </p:custDataLst>
            <p:extLst>
              <p:ext uri="{D42A27DB-BD31-4B8C-83A1-F6EECF244321}">
                <p14:modId xmlns:p14="http://schemas.microsoft.com/office/powerpoint/2010/main" val="278227693"/>
              </p:ext>
            </p:extLst>
          </p:nvPr>
        </p:nvGraphicFramePr>
        <p:xfrm>
          <a:off x="304800" y="1277938"/>
          <a:ext cx="8381999" cy="4970463"/>
        </p:xfrm>
        <a:graphic>
          <a:graphicData uri="http://schemas.openxmlformats.org/drawingml/2006/table">
            <a:tbl>
              <a:tblPr firstRow="1" firstCol="1" bandRow="1"/>
              <a:tblGrid>
                <a:gridCol w="2351359"/>
                <a:gridCol w="1955982"/>
                <a:gridCol w="1861455"/>
                <a:gridCol w="2213203"/>
              </a:tblGrid>
              <a:tr h="426649">
                <a:tc>
                  <a:txBody>
                    <a:bodyPr/>
                    <a:lstStyle/>
                    <a:p>
                      <a:pPr algn="ctr">
                        <a:lnSpc>
                          <a:spcPct val="115000"/>
                        </a:lnSpc>
                        <a:spcAft>
                          <a:spcPts val="0"/>
                        </a:spcAft>
                      </a:pPr>
                      <a:r>
                        <a:rPr lang="el-GR" sz="2000" b="1" dirty="0">
                          <a:solidFill>
                            <a:srgbClr val="FFFFFF"/>
                          </a:solidFill>
                          <a:effectLst/>
                          <a:latin typeface="Calibri"/>
                          <a:ea typeface="Calibri"/>
                          <a:cs typeface="Times New Roman"/>
                        </a:rPr>
                        <a:t>Αρχικοποίηση</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F2730A"/>
                    </a:solidFill>
                  </a:tcPr>
                </a:tc>
                <a:tc>
                  <a:txBody>
                    <a:bodyPr/>
                    <a:lstStyle/>
                    <a:p>
                      <a:pPr algn="ctr">
                        <a:lnSpc>
                          <a:spcPct val="115000"/>
                        </a:lnSpc>
                        <a:spcAft>
                          <a:spcPts val="0"/>
                        </a:spcAft>
                      </a:pPr>
                      <a:r>
                        <a:rPr lang="el-GR" sz="2000" b="1" dirty="0">
                          <a:solidFill>
                            <a:srgbClr val="FFFFFF"/>
                          </a:solidFill>
                          <a:effectLst/>
                          <a:latin typeface="Calibri"/>
                          <a:ea typeface="Calibri"/>
                          <a:cs typeface="Times New Roman"/>
                        </a:rPr>
                        <a:t>Σχεδιασμός</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F2730A"/>
                    </a:solidFill>
                  </a:tcPr>
                </a:tc>
                <a:tc>
                  <a:txBody>
                    <a:bodyPr/>
                    <a:lstStyle/>
                    <a:p>
                      <a:pPr algn="ctr">
                        <a:lnSpc>
                          <a:spcPct val="115000"/>
                        </a:lnSpc>
                        <a:spcAft>
                          <a:spcPts val="0"/>
                        </a:spcAft>
                      </a:pPr>
                      <a:r>
                        <a:rPr lang="el-GR" sz="2000" b="1">
                          <a:solidFill>
                            <a:srgbClr val="FFFFFF"/>
                          </a:solidFill>
                          <a:effectLst/>
                          <a:latin typeface="Calibri"/>
                          <a:ea typeface="Calibri"/>
                          <a:cs typeface="Times New Roman"/>
                        </a:rPr>
                        <a:t>Υλοποίηση</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F2730A"/>
                    </a:solidFill>
                  </a:tcPr>
                </a:tc>
                <a:tc>
                  <a:txBody>
                    <a:bodyPr/>
                    <a:lstStyle/>
                    <a:p>
                      <a:pPr algn="ctr">
                        <a:lnSpc>
                          <a:spcPct val="115000"/>
                        </a:lnSpc>
                        <a:spcAft>
                          <a:spcPts val="0"/>
                        </a:spcAft>
                      </a:pPr>
                      <a:r>
                        <a:rPr lang="el-GR" sz="2000" b="1">
                          <a:solidFill>
                            <a:srgbClr val="FFFFFF"/>
                          </a:solidFill>
                          <a:effectLst/>
                          <a:latin typeface="Calibri"/>
                          <a:ea typeface="Calibri"/>
                          <a:cs typeface="Times New Roman"/>
                        </a:rPr>
                        <a:t>Ολοκλήρωση</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F2730A"/>
                    </a:solidFill>
                  </a:tcPr>
                </a:tc>
              </a:tr>
              <a:tr h="426649">
                <a:tc>
                  <a:txBody>
                    <a:bodyPr/>
                    <a:lstStyle/>
                    <a:p>
                      <a:pPr algn="ctr">
                        <a:lnSpc>
                          <a:spcPct val="115000"/>
                        </a:lnSpc>
                        <a:spcAft>
                          <a:spcPts val="0"/>
                        </a:spcAft>
                      </a:pPr>
                      <a:r>
                        <a:rPr lang="en-US" sz="2000" b="1" i="1" dirty="0">
                          <a:solidFill>
                            <a:srgbClr val="000000"/>
                          </a:solidFill>
                          <a:effectLst/>
                          <a:latin typeface="Calibri"/>
                          <a:ea typeface="Calibri"/>
                          <a:cs typeface="Times New Roman"/>
                        </a:rPr>
                        <a:t>Initiating</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n-US" sz="2000" b="1" i="1">
                          <a:solidFill>
                            <a:srgbClr val="000000"/>
                          </a:solidFill>
                          <a:effectLst/>
                          <a:latin typeface="Calibri"/>
                          <a:ea typeface="Calibri"/>
                          <a:cs typeface="Times New Roman"/>
                        </a:rPr>
                        <a:t>Planning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n-US" sz="2000" b="1" i="1">
                          <a:solidFill>
                            <a:srgbClr val="000000"/>
                          </a:solidFill>
                          <a:effectLst/>
                          <a:latin typeface="Calibri"/>
                          <a:ea typeface="Calibri"/>
                          <a:cs typeface="Times New Roman"/>
                        </a:rPr>
                        <a:t>Executing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n-US" sz="2000" b="1" i="1">
                          <a:solidFill>
                            <a:srgbClr val="000000"/>
                          </a:solidFill>
                          <a:effectLst/>
                          <a:latin typeface="Calibri"/>
                          <a:ea typeface="Calibri"/>
                          <a:cs typeface="Times New Roman"/>
                        </a:rPr>
                        <a:t>Closing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r>
              <a:tr h="234657">
                <a:tc>
                  <a:txBody>
                    <a:bodyPr/>
                    <a:lstStyle/>
                    <a:p>
                      <a:pPr algn="ctr">
                        <a:lnSpc>
                          <a:spcPct val="115000"/>
                        </a:lnSpc>
                        <a:spcAft>
                          <a:spcPts val="0"/>
                        </a:spcAft>
                      </a:pPr>
                      <a:r>
                        <a:rPr lang="el-GR" sz="1100" b="1">
                          <a:solidFill>
                            <a:srgbClr val="000000"/>
                          </a:solidFill>
                          <a:effectLst/>
                          <a:latin typeface="Calibri"/>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100">
                          <a:solidFill>
                            <a:srgbClr val="000000"/>
                          </a:solidFill>
                          <a:effectLst/>
                          <a:latin typeface="Calibri"/>
                          <a:ea typeface="Calibri"/>
                          <a:cs typeface="Times New Roman"/>
                        </a:rPr>
                        <a:t> </a:t>
                      </a: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100">
                          <a:solidFill>
                            <a:srgbClr val="000000"/>
                          </a:solidFill>
                          <a:effectLst/>
                          <a:latin typeface="Calibri"/>
                          <a:ea typeface="Calibri"/>
                          <a:cs typeface="Times New Roman"/>
                        </a:rPr>
                        <a:t> </a:t>
                      </a: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100">
                          <a:solidFill>
                            <a:srgbClr val="000000"/>
                          </a:solidFill>
                          <a:effectLst/>
                          <a:latin typeface="Calibri"/>
                          <a:ea typeface="Calibri"/>
                          <a:cs typeface="Times New Roman"/>
                        </a:rPr>
                        <a:t> </a:t>
                      </a:r>
                    </a:p>
                  </a:txBody>
                  <a:tcPr marL="68580" marR="68580" marT="0" marB="0" anchor="ctr">
                    <a:lnL>
                      <a:noFill/>
                    </a:lnL>
                    <a:lnR>
                      <a:noFill/>
                    </a:lnR>
                    <a:lnT>
                      <a:noFill/>
                    </a:lnT>
                    <a:lnB>
                      <a:noFill/>
                    </a:lnB>
                    <a:solidFill>
                      <a:srgbClr val="EDF6F9"/>
                    </a:solidFill>
                  </a:tcPr>
                </a:tc>
              </a:tr>
              <a:tr h="597309">
                <a:tc>
                  <a:txBody>
                    <a:bodyPr/>
                    <a:lstStyle/>
                    <a:p>
                      <a:pPr algn="ctr">
                        <a:lnSpc>
                          <a:spcPct val="115000"/>
                        </a:lnSpc>
                        <a:spcAft>
                          <a:spcPts val="0"/>
                        </a:spcAft>
                      </a:pPr>
                      <a:r>
                        <a:rPr lang="el-GR" sz="1400" dirty="0">
                          <a:solidFill>
                            <a:srgbClr val="000000"/>
                          </a:solidFill>
                          <a:effectLst/>
                          <a:latin typeface="Comic Sans MS"/>
                          <a:ea typeface="Calibri"/>
                          <a:cs typeface="Times New Roman"/>
                        </a:rPr>
                        <a:t> </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Δραστηριότητες (</a:t>
                      </a:r>
                      <a:r>
                        <a:rPr lang="en-US" sz="1400">
                          <a:solidFill>
                            <a:srgbClr val="000000"/>
                          </a:solidFill>
                          <a:effectLst/>
                          <a:latin typeface="Comic Sans MS"/>
                          <a:ea typeface="Calibri"/>
                          <a:cs typeface="Times New Roman"/>
                        </a:rPr>
                        <a:t>Tasks)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Βελτιστοποίηση </a:t>
                      </a:r>
                      <a:r>
                        <a:rPr lang="en-US" sz="1400">
                          <a:solidFill>
                            <a:srgbClr val="000000"/>
                          </a:solidFill>
                          <a:effectLst/>
                          <a:latin typeface="Comic Sans MS"/>
                          <a:ea typeface="Calibri"/>
                          <a:cs typeface="Times New Roman"/>
                        </a:rPr>
                        <a:t>(Optimizing)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r>
              <a:tr h="597309">
                <a:tc>
                  <a:txBody>
                    <a:bodyPr/>
                    <a:lstStyle/>
                    <a:p>
                      <a:pPr algn="ctr">
                        <a:lnSpc>
                          <a:spcPct val="115000"/>
                        </a:lnSpc>
                        <a:spcAft>
                          <a:spcPts val="0"/>
                        </a:spcAft>
                      </a:pPr>
                      <a:r>
                        <a:rPr lang="el-GR" sz="1400">
                          <a:solidFill>
                            <a:srgbClr val="000000"/>
                          </a:solidFill>
                          <a:effectLst/>
                          <a:latin typeface="Comic Sans MS"/>
                          <a:ea typeface="Calibri"/>
                          <a:cs typeface="Times New Roman"/>
                        </a:rPr>
                        <a:t>Έννοιες </a:t>
                      </a:r>
                      <a:endParaRPr lang="el-GR" sz="1100">
                        <a:solidFill>
                          <a:srgbClr val="000000"/>
                        </a:solidFill>
                        <a:effectLst/>
                        <a:latin typeface="Calibri"/>
                        <a:ea typeface="Calibri"/>
                        <a:cs typeface="Times New Roman"/>
                      </a:endParaRPr>
                    </a:p>
                    <a:p>
                      <a:pPr algn="ctr">
                        <a:lnSpc>
                          <a:spcPct val="115000"/>
                        </a:lnSpc>
                        <a:spcAft>
                          <a:spcPts val="0"/>
                        </a:spcAft>
                      </a:pPr>
                      <a:r>
                        <a:rPr lang="en-US" sz="1400">
                          <a:solidFill>
                            <a:srgbClr val="000000"/>
                          </a:solidFill>
                          <a:effectLst/>
                          <a:latin typeface="Comic Sans MS"/>
                          <a:ea typeface="Calibri"/>
                          <a:cs typeface="Times New Roman"/>
                        </a:rPr>
                        <a:t>(Concepts)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Εκτιμήσεις χρόνου (</a:t>
                      </a:r>
                      <a:r>
                        <a:rPr lang="en-US" sz="1400">
                          <a:solidFill>
                            <a:srgbClr val="000000"/>
                          </a:solidFill>
                          <a:effectLst/>
                          <a:latin typeface="Comic Sans MS"/>
                          <a:ea typeface="Calibri"/>
                          <a:cs typeface="Times New Roman"/>
                        </a:rPr>
                        <a:t>Estimates)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r>
              <a:tr h="597309">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Αλληλουχίες </a:t>
                      </a:r>
                      <a:r>
                        <a:rPr lang="en-US" sz="1400">
                          <a:solidFill>
                            <a:srgbClr val="000000"/>
                          </a:solidFill>
                          <a:effectLst/>
                          <a:latin typeface="Comic Sans MS"/>
                          <a:ea typeface="Calibri"/>
                          <a:cs typeface="Times New Roman"/>
                        </a:rPr>
                        <a:t>(Dependencies)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Αναφορές </a:t>
                      </a:r>
                      <a:r>
                        <a:rPr lang="en-US" sz="1400">
                          <a:solidFill>
                            <a:srgbClr val="000000"/>
                          </a:solidFill>
                          <a:effectLst/>
                          <a:latin typeface="Comic Sans MS"/>
                          <a:ea typeface="Calibri"/>
                          <a:cs typeface="Times New Roman"/>
                        </a:rPr>
                        <a:t>(Reporting)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dirty="0">
                          <a:solidFill>
                            <a:srgbClr val="000000"/>
                          </a:solidFill>
                          <a:effectLst/>
                          <a:latin typeface="Comic Sans MS"/>
                          <a:ea typeface="Calibri"/>
                          <a:cs typeface="Times New Roman"/>
                        </a:rPr>
                        <a:t>Αξιολόγηση </a:t>
                      </a:r>
                      <a:endParaRPr lang="el-GR" sz="1400" dirty="0" smtClean="0">
                        <a:solidFill>
                          <a:srgbClr val="000000"/>
                        </a:solidFill>
                        <a:effectLst/>
                        <a:latin typeface="Comic Sans MS"/>
                        <a:ea typeface="Calibri"/>
                        <a:cs typeface="Times New Roman"/>
                      </a:endParaRPr>
                    </a:p>
                    <a:p>
                      <a:pPr algn="ctr">
                        <a:lnSpc>
                          <a:spcPct val="115000"/>
                        </a:lnSpc>
                        <a:spcAft>
                          <a:spcPts val="0"/>
                        </a:spcAft>
                      </a:pPr>
                      <a:r>
                        <a:rPr lang="en-US" sz="1400" dirty="0" smtClean="0">
                          <a:solidFill>
                            <a:srgbClr val="000000"/>
                          </a:solidFill>
                          <a:effectLst/>
                          <a:latin typeface="Comic Sans MS"/>
                          <a:ea typeface="Calibri"/>
                          <a:cs typeface="Times New Roman"/>
                        </a:rPr>
                        <a:t>(</a:t>
                      </a:r>
                      <a:r>
                        <a:rPr lang="en-US" sz="1400" dirty="0">
                          <a:solidFill>
                            <a:srgbClr val="000000"/>
                          </a:solidFill>
                          <a:effectLst/>
                          <a:latin typeface="Comic Sans MS"/>
                          <a:ea typeface="Calibri"/>
                          <a:cs typeface="Times New Roman"/>
                        </a:rPr>
                        <a:t>Evaluating)</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r>
              <a:tr h="597309">
                <a:tc>
                  <a:txBody>
                    <a:bodyPr/>
                    <a:lstStyle/>
                    <a:p>
                      <a:pPr algn="ctr">
                        <a:lnSpc>
                          <a:spcPct val="115000"/>
                        </a:lnSpc>
                        <a:spcAft>
                          <a:spcPts val="0"/>
                        </a:spcAft>
                      </a:pPr>
                      <a:r>
                        <a:rPr lang="el-GR" sz="1400">
                          <a:solidFill>
                            <a:srgbClr val="000000"/>
                          </a:solidFill>
                          <a:effectLst/>
                          <a:latin typeface="Comic Sans MS"/>
                          <a:ea typeface="Calibri"/>
                          <a:cs typeface="Times New Roman"/>
                        </a:rPr>
                        <a:t>Εκκίνηση </a:t>
                      </a:r>
                      <a:endParaRPr lang="el-GR" sz="1100">
                        <a:solidFill>
                          <a:srgbClr val="000000"/>
                        </a:solidFill>
                        <a:effectLst/>
                        <a:latin typeface="Calibri"/>
                        <a:ea typeface="Calibri"/>
                        <a:cs typeface="Times New Roman"/>
                      </a:endParaRPr>
                    </a:p>
                    <a:p>
                      <a:pPr algn="ctr">
                        <a:lnSpc>
                          <a:spcPct val="115000"/>
                        </a:lnSpc>
                        <a:spcAft>
                          <a:spcPts val="0"/>
                        </a:spcAft>
                      </a:pPr>
                      <a:r>
                        <a:rPr lang="en-US" sz="1400">
                          <a:solidFill>
                            <a:srgbClr val="000000"/>
                          </a:solidFill>
                          <a:effectLst/>
                          <a:latin typeface="Comic Sans MS"/>
                          <a:ea typeface="Calibri"/>
                          <a:cs typeface="Times New Roman"/>
                        </a:rPr>
                        <a:t>(Set up)</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Περιορισμοί </a:t>
                      </a:r>
                      <a:r>
                        <a:rPr lang="en-US" sz="1400">
                          <a:solidFill>
                            <a:srgbClr val="000000"/>
                          </a:solidFill>
                          <a:effectLst/>
                          <a:latin typeface="Comic Sans MS"/>
                          <a:ea typeface="Calibri"/>
                          <a:cs typeface="Times New Roman"/>
                        </a:rPr>
                        <a:t>(Constraints)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dirty="0">
                          <a:solidFill>
                            <a:srgbClr val="000000"/>
                          </a:solidFill>
                          <a:effectLst/>
                          <a:latin typeface="Comic Sans MS"/>
                          <a:ea typeface="Calibri"/>
                          <a:cs typeface="Times New Roman"/>
                        </a:rPr>
                        <a:t> </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r>
              <a:tr h="597309">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Πόροι </a:t>
                      </a:r>
                      <a:r>
                        <a:rPr lang="en-US" sz="1400">
                          <a:solidFill>
                            <a:srgbClr val="000000"/>
                          </a:solidFill>
                          <a:effectLst/>
                          <a:latin typeface="Comic Sans MS"/>
                          <a:ea typeface="Calibri"/>
                          <a:cs typeface="Times New Roman"/>
                        </a:rPr>
                        <a:t>(Resources)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Ενημέρωση </a:t>
                      </a:r>
                      <a:r>
                        <a:rPr lang="en-US" sz="1400">
                          <a:solidFill>
                            <a:srgbClr val="000000"/>
                          </a:solidFill>
                          <a:effectLst/>
                          <a:latin typeface="Comic Sans MS"/>
                          <a:ea typeface="Calibri"/>
                          <a:cs typeface="Times New Roman"/>
                        </a:rPr>
                        <a:t>(Updating)</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dirty="0">
                          <a:solidFill>
                            <a:srgbClr val="000000"/>
                          </a:solidFill>
                          <a:effectLst/>
                          <a:latin typeface="Comic Sans MS"/>
                          <a:ea typeface="Calibri"/>
                          <a:cs typeface="Times New Roman"/>
                        </a:rPr>
                        <a:t> </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r>
              <a:tr h="597309">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Αναθέσεις </a:t>
                      </a:r>
                      <a:r>
                        <a:rPr lang="en-US" sz="1400">
                          <a:solidFill>
                            <a:srgbClr val="000000"/>
                          </a:solidFill>
                          <a:effectLst/>
                          <a:latin typeface="Comic Sans MS"/>
                          <a:ea typeface="Calibri"/>
                          <a:cs typeface="Times New Roman"/>
                        </a:rPr>
                        <a:t>(Assignments)</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c>
                  <a:txBody>
                    <a:bodyPr/>
                    <a:lstStyle/>
                    <a:p>
                      <a:pPr algn="ctr">
                        <a:lnSpc>
                          <a:spcPct val="115000"/>
                        </a:lnSpc>
                        <a:spcAft>
                          <a:spcPts val="0"/>
                        </a:spcAft>
                      </a:pPr>
                      <a:r>
                        <a:rPr lang="el-GR" sz="1400">
                          <a:solidFill>
                            <a:srgbClr val="000000"/>
                          </a:solidFill>
                          <a:effectLst/>
                          <a:latin typeface="Comic Sans MS"/>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6F9"/>
                    </a:solidFill>
                  </a:tcPr>
                </a:tc>
              </a:tr>
              <a:tr h="298654">
                <a:tc>
                  <a:txBody>
                    <a:bodyPr/>
                    <a:lstStyle/>
                    <a:p>
                      <a:pPr algn="ctr">
                        <a:lnSpc>
                          <a:spcPct val="115000"/>
                        </a:lnSpc>
                        <a:spcAft>
                          <a:spcPts val="0"/>
                        </a:spcAft>
                      </a:pPr>
                      <a:r>
                        <a:rPr lang="el-GR" sz="1400">
                          <a:solidFill>
                            <a:srgbClr val="000000"/>
                          </a:solidFill>
                          <a:effectLst/>
                          <a:latin typeface="Calibri"/>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dirty="0">
                          <a:solidFill>
                            <a:srgbClr val="000000"/>
                          </a:solidFill>
                          <a:effectLst/>
                          <a:latin typeface="Calibri"/>
                          <a:ea typeface="Calibri"/>
                          <a:cs typeface="Times New Roman"/>
                        </a:rPr>
                        <a:t> </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a:solidFill>
                            <a:srgbClr val="000000"/>
                          </a:solidFill>
                          <a:effectLst/>
                          <a:latin typeface="Calibri"/>
                          <a:ea typeface="Calibri"/>
                          <a:cs typeface="Times New Roman"/>
                        </a:rPr>
                        <a:t> </a:t>
                      </a:r>
                      <a:endParaRPr lang="el-G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c>
                  <a:txBody>
                    <a:bodyPr/>
                    <a:lstStyle/>
                    <a:p>
                      <a:pPr algn="ctr">
                        <a:lnSpc>
                          <a:spcPct val="115000"/>
                        </a:lnSpc>
                        <a:spcAft>
                          <a:spcPts val="0"/>
                        </a:spcAft>
                      </a:pPr>
                      <a:r>
                        <a:rPr lang="el-GR" sz="1400" dirty="0">
                          <a:solidFill>
                            <a:srgbClr val="000000"/>
                          </a:solidFill>
                          <a:effectLst/>
                          <a:latin typeface="Calibri"/>
                          <a:ea typeface="Calibri"/>
                          <a:cs typeface="Times New Roman"/>
                        </a:rPr>
                        <a:t> </a:t>
                      </a:r>
                      <a:endParaRPr lang="el-GR"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AEEF3"/>
                    </a:solidFill>
                  </a:tcPr>
                </a:tc>
              </a:tr>
            </a:tbl>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5" name="Θέση αριθμού διαφάνειας 3" descr="."/>
          <p:cNvSpPr>
            <a:spLocks noGrp="1"/>
          </p:cNvSpPr>
          <p:nvPr>
            <p:ph type="sldNum" sz="quarter" idx="12"/>
          </p:nvPr>
        </p:nvSpPr>
        <p:spPr>
          <a:xfrm>
            <a:off x="6553200" y="6356350"/>
            <a:ext cx="2133600" cy="365125"/>
          </a:xfrm>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931970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Κατανόηση της σημασίας του σχεδιασμού,</a:t>
            </a:r>
          </a:p>
          <a:p>
            <a:pPr>
              <a:buFont typeface="Wingdings" panose="05000000000000000000" pitchFamily="2" charset="2"/>
              <a:buChar char="§"/>
            </a:pPr>
            <a:r>
              <a:rPr lang="el-GR" sz="2800" dirty="0" smtClean="0"/>
              <a:t>Κατανόηση του ρόλου  της  αβεβαιότητας,</a:t>
            </a:r>
          </a:p>
          <a:p>
            <a:pPr>
              <a:buFont typeface="Wingdings" panose="05000000000000000000" pitchFamily="2" charset="2"/>
              <a:buChar char="§"/>
            </a:pPr>
            <a:r>
              <a:rPr lang="el-GR" sz="2800" dirty="0" smtClean="0"/>
              <a:t>Αντίληψη των γενεσιουργών αιτίων χρονικών καθυστερήσεων,</a:t>
            </a:r>
          </a:p>
          <a:p>
            <a:pPr>
              <a:buFont typeface="Wingdings" panose="05000000000000000000" pitchFamily="2" charset="2"/>
              <a:buChar char="§"/>
            </a:pPr>
            <a:r>
              <a:rPr lang="el-GR" sz="2800" dirty="0" smtClean="0"/>
              <a:t>Κατανόηση αναγκαιότητας του χρονοδιαγράμματος,</a:t>
            </a:r>
          </a:p>
          <a:p>
            <a:pPr>
              <a:buFont typeface="Wingdings" panose="05000000000000000000" pitchFamily="2" charset="2"/>
              <a:buChar char="§"/>
            </a:pPr>
            <a:r>
              <a:rPr lang="el-GR" sz="2800" dirty="0" smtClean="0"/>
              <a:t>Κατανόηση παραγόντων επιτυχίας και αποτυχίας,</a:t>
            </a:r>
          </a:p>
          <a:p>
            <a:pPr>
              <a:buFont typeface="Wingdings" panose="05000000000000000000" pitchFamily="2" charset="2"/>
              <a:buChar char="§"/>
            </a:pPr>
            <a:r>
              <a:rPr lang="el-GR" sz="2800" dirty="0" smtClean="0"/>
              <a:t>Κατανόηση αναγκαιότητας χάραξης στρατηγικής παρακολούθηση και ελέγχου του έργου.</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Εισαγωγή στο σχεδιασμό (project planning),&#10;Τα βήματα του σχεδιασμού,&#10;Εστίαση σε εργαλεία και τεχνικές για το χρονοδιάγραμμα,&#10;Το υπόδειγμα 4-D ( 4-D model).&#10;"/>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hlinkClick r:id="rId4" action="ppaction://hlinksldjump"/>
              </a:rPr>
              <a:t>Εισαγωγή στο σχεδιασμό (</a:t>
            </a:r>
            <a:r>
              <a:rPr lang="en-US" sz="2800" dirty="0" smtClean="0">
                <a:hlinkClick r:id="rId4" action="ppaction://hlinksldjump"/>
              </a:rPr>
              <a:t>project planning</a:t>
            </a:r>
            <a:r>
              <a:rPr lang="el-GR" sz="2800" dirty="0" smtClean="0">
                <a:hlinkClick r:id="rId4" action="ppaction://hlinksldjump"/>
              </a:rPr>
              <a:t>),</a:t>
            </a:r>
            <a:endParaRPr lang="el-GR" sz="2800" dirty="0" smtClean="0"/>
          </a:p>
          <a:p>
            <a:pPr>
              <a:buFont typeface="Wingdings" panose="05000000000000000000" pitchFamily="2" charset="2"/>
              <a:buChar char="§"/>
            </a:pPr>
            <a:r>
              <a:rPr lang="el-GR" sz="2800" dirty="0" smtClean="0">
                <a:hlinkClick r:id="rId5" action="ppaction://hlinksldjump"/>
              </a:rPr>
              <a:t>Τα βήματα του σχεδιασμού,</a:t>
            </a:r>
            <a:endParaRPr lang="el-GR" sz="2800" dirty="0" smtClean="0"/>
          </a:p>
          <a:p>
            <a:pPr>
              <a:buFont typeface="Wingdings" panose="05000000000000000000" pitchFamily="2" charset="2"/>
              <a:buChar char="§"/>
            </a:pPr>
            <a:r>
              <a:rPr lang="el-GR" sz="2800" dirty="0" smtClean="0">
                <a:hlinkClick r:id="rId6" action="ppaction://hlinksldjump"/>
              </a:rPr>
              <a:t>Εστίαση σε εργαλεία και τεχνικές για το χρονοδιάγραμμα</a:t>
            </a:r>
            <a:r>
              <a:rPr lang="en-US" sz="2800" dirty="0" smtClean="0">
                <a:hlinkClick r:id="rId6" action="ppaction://hlinksldjump"/>
              </a:rPr>
              <a:t>,</a:t>
            </a:r>
            <a:endParaRPr lang="el-GR" sz="2800" dirty="0" smtClean="0"/>
          </a:p>
          <a:p>
            <a:pPr>
              <a:buFont typeface="Wingdings" panose="05000000000000000000" pitchFamily="2" charset="2"/>
              <a:buChar char="§"/>
            </a:pPr>
            <a:r>
              <a:rPr lang="el-GR" sz="2800" dirty="0" smtClean="0">
                <a:hlinkClick r:id="rId7" action="ppaction://hlinksldjump"/>
              </a:rPr>
              <a:t>Το υπόδειγμα </a:t>
            </a:r>
            <a:r>
              <a:rPr lang="en-US" sz="2800" dirty="0" smtClean="0">
                <a:hlinkClick r:id="rId7" action="ppaction://hlinksldjump"/>
              </a:rPr>
              <a:t>4-D </a:t>
            </a:r>
            <a:r>
              <a:rPr lang="el-GR" sz="2800" dirty="0" smtClean="0">
                <a:hlinkClick r:id="rId7" action="ppaction://hlinksldjump"/>
              </a:rPr>
              <a:t>( </a:t>
            </a:r>
            <a:r>
              <a:rPr lang="en-US" sz="2800" dirty="0" smtClean="0">
                <a:hlinkClick r:id="rId7" action="ppaction://hlinksldjump"/>
              </a:rPr>
              <a:t>4-D model).</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t>Στόχοι και προβλήματα</a:t>
            </a:r>
            <a:endParaRPr lang="el-GR" dirty="0">
              <a:latin typeface="+mn-lt"/>
            </a:endParaRPr>
          </a:p>
        </p:txBody>
      </p:sp>
      <p:sp>
        <p:nvSpPr>
          <p:cNvPr id="7" name="Rectangle 330"/>
          <p:cNvSpPr>
            <a:spLocks noChangeArrowheads="1"/>
          </p:cNvSpPr>
          <p:nvPr/>
        </p:nvSpPr>
        <p:spPr bwMode="auto">
          <a:xfrm>
            <a:off x="467544" y="1327115"/>
            <a:ext cx="8219256"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457200" indent="-457200">
              <a:buFont typeface="Wingdings" panose="05000000000000000000" pitchFamily="2" charset="2"/>
              <a:buChar char="§"/>
            </a:pPr>
            <a:r>
              <a:rPr lang="el-GR" sz="2800" b="1" u="sng" dirty="0"/>
              <a:t>Ο στόχος</a:t>
            </a:r>
          </a:p>
          <a:p>
            <a:r>
              <a:rPr lang="el-GR" sz="2800" dirty="0"/>
              <a:t>Η εφαρμογή ρεαλιστικής στρατηγικής για την υλοποίηση, παρακολούθηση και τον έλεγχο ενός σύνθετου έργου </a:t>
            </a:r>
            <a:r>
              <a:rPr lang="el-GR" sz="2800" dirty="0" smtClean="0"/>
              <a:t>με </a:t>
            </a:r>
            <a:r>
              <a:rPr lang="el-GR" sz="2800" dirty="0"/>
              <a:t>αποτέλεσμα την ολοκλήρωσή του εντός προβλεπόμενης διάρκειας, του διαθέσιμου προϋπολογισμού και με την απαιτούμενη ποιότητα</a:t>
            </a:r>
            <a:r>
              <a:rPr lang="el-GR" sz="2800" dirty="0" smtClean="0"/>
              <a:t>.</a:t>
            </a:r>
          </a:p>
          <a:p>
            <a:endParaRPr lang="el-GR" sz="2800" dirty="0"/>
          </a:p>
          <a:p>
            <a:pPr marL="457200" indent="-457200">
              <a:buFont typeface="Wingdings" panose="05000000000000000000" pitchFamily="2" charset="2"/>
              <a:buChar char="§"/>
            </a:pPr>
            <a:r>
              <a:rPr lang="el-GR" sz="2800" b="1" u="sng" dirty="0"/>
              <a:t>Τα προβλήματα</a:t>
            </a:r>
          </a:p>
          <a:p>
            <a:pPr marL="457200" indent="-457200">
              <a:buFont typeface="Arial" panose="020B0604020202020204" pitchFamily="34" charset="0"/>
              <a:buChar char="•"/>
            </a:pPr>
            <a:r>
              <a:rPr lang="el-GR" sz="2800" dirty="0"/>
              <a:t>Η πολυπλοκότητα του έργου </a:t>
            </a:r>
            <a:r>
              <a:rPr lang="en-US" sz="2800" dirty="0" smtClean="0"/>
              <a:t>,</a:t>
            </a:r>
            <a:endParaRPr lang="el-GR" sz="2800" dirty="0"/>
          </a:p>
          <a:p>
            <a:pPr marL="457200" indent="-457200">
              <a:buFont typeface="Arial" panose="020B0604020202020204" pitchFamily="34" charset="0"/>
              <a:buChar char="•"/>
            </a:pPr>
            <a:r>
              <a:rPr lang="el-GR" sz="2800" dirty="0"/>
              <a:t>Το μέγεθος του </a:t>
            </a:r>
            <a:r>
              <a:rPr lang="el-GR" sz="2800" dirty="0" smtClean="0"/>
              <a:t>έργου</a:t>
            </a:r>
            <a:r>
              <a:rPr lang="en-US" sz="2800" dirty="0" smtClean="0"/>
              <a:t>,</a:t>
            </a:r>
            <a:endParaRPr lang="el-GR" sz="2800" dirty="0"/>
          </a:p>
          <a:p>
            <a:pPr marL="457200" indent="-457200">
              <a:buFont typeface="Arial" panose="020B0604020202020204" pitchFamily="34" charset="0"/>
              <a:buChar char="•"/>
            </a:pPr>
            <a:r>
              <a:rPr lang="el-GR" sz="2800" dirty="0"/>
              <a:t>Ο βαθμός της δομικής </a:t>
            </a:r>
            <a:r>
              <a:rPr lang="el-GR" sz="2800" dirty="0" smtClean="0"/>
              <a:t>αβεβαιότητας</a:t>
            </a:r>
            <a:r>
              <a:rPr lang="en-US" sz="2800" dirty="0" smtClean="0"/>
              <a:t>.</a:t>
            </a:r>
            <a:endParaRPr 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7384"/>
            <a:ext cx="8352928" cy="1008112"/>
          </a:xfrm>
        </p:spPr>
        <p:txBody>
          <a:bodyPr>
            <a:noAutofit/>
          </a:bodyPr>
          <a:lstStyle/>
          <a:p>
            <a:pPr eaLnBrk="0" hangingPunct="0"/>
            <a:r>
              <a:rPr lang="el-GR" dirty="0" smtClean="0"/>
              <a:t>Βήματα Σχεδιασμού</a:t>
            </a:r>
            <a:endParaRPr lang="el-GR" dirty="0"/>
          </a:p>
        </p:txBody>
      </p:sp>
      <p:sp>
        <p:nvSpPr>
          <p:cNvPr id="20" name="Rectangle 17"/>
          <p:cNvSpPr txBox="1">
            <a:spLocks noChangeArrowheads="1"/>
          </p:cNvSpPr>
          <p:nvPr/>
        </p:nvSpPr>
        <p:spPr>
          <a:xfrm>
            <a:off x="467544" y="944315"/>
            <a:ext cx="8219256" cy="5437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l-GR" sz="2800" b="1" dirty="0" smtClean="0"/>
              <a:t>Εύρος (</a:t>
            </a:r>
            <a:r>
              <a:rPr lang="en-US" sz="2800" b="1" dirty="0" smtClean="0"/>
              <a:t>Scope</a:t>
            </a:r>
            <a:r>
              <a:rPr lang="el-GR" sz="2800" b="1" dirty="0" smtClean="0"/>
              <a:t>)</a:t>
            </a:r>
            <a:r>
              <a:rPr lang="el-GR" sz="2800" dirty="0" smtClean="0"/>
              <a:t>: να αντιληφθούμε το πρόβλημα και την εργασία που πρέπει να γίνει ώστε να επιλυθεί</a:t>
            </a:r>
            <a:r>
              <a:rPr lang="en-US" sz="2800" dirty="0" smtClean="0"/>
              <a:t>,</a:t>
            </a:r>
            <a:endParaRPr lang="el-GR" sz="2800" dirty="0" smtClean="0"/>
          </a:p>
          <a:p>
            <a:pPr marL="457200" indent="-457200" algn="l">
              <a:buFont typeface="Wingdings" panose="05000000000000000000" pitchFamily="2" charset="2"/>
              <a:buChar char="§"/>
            </a:pPr>
            <a:r>
              <a:rPr lang="el-GR" sz="2800" b="1" dirty="0" smtClean="0"/>
              <a:t>Εκτίμηση (</a:t>
            </a:r>
            <a:r>
              <a:rPr lang="en-US" sz="2800" b="1" dirty="0" smtClean="0"/>
              <a:t>Estimation</a:t>
            </a:r>
            <a:r>
              <a:rPr lang="el-GR" sz="2800" b="1" dirty="0" smtClean="0"/>
              <a:t>)</a:t>
            </a:r>
            <a:r>
              <a:rPr lang="el-GR" sz="2800" dirty="0" smtClean="0"/>
              <a:t>: Πόση προσπάθεια; Πόσος χρόνος;</a:t>
            </a:r>
          </a:p>
          <a:p>
            <a:pPr marL="457200" indent="-457200" algn="l">
              <a:buFont typeface="Wingdings" panose="05000000000000000000" pitchFamily="2" charset="2"/>
              <a:buChar char="§"/>
            </a:pPr>
            <a:r>
              <a:rPr lang="el-GR" sz="2800" b="1" dirty="0" smtClean="0"/>
              <a:t>Κίνδυνος (</a:t>
            </a:r>
            <a:r>
              <a:rPr lang="en-US" sz="2800" b="1" dirty="0" smtClean="0"/>
              <a:t>Risk</a:t>
            </a:r>
            <a:r>
              <a:rPr lang="el-GR" sz="2800" b="1" dirty="0" smtClean="0"/>
              <a:t>)</a:t>
            </a:r>
            <a:r>
              <a:rPr lang="el-GR" sz="2800" dirty="0" smtClean="0"/>
              <a:t>: Τι μπορεί να στραβώσει; Πως θα το αποφύγουμε; Τι πρέπει να κάνουμε;</a:t>
            </a:r>
          </a:p>
          <a:p>
            <a:pPr marL="457200" indent="-457200" algn="l">
              <a:buFont typeface="Wingdings" panose="05000000000000000000" pitchFamily="2" charset="2"/>
              <a:buChar char="§"/>
            </a:pPr>
            <a:r>
              <a:rPr lang="el-GR" sz="2800" b="1" dirty="0" smtClean="0"/>
              <a:t>Χρονοδιάγραμμα (</a:t>
            </a:r>
            <a:r>
              <a:rPr lang="en-US" sz="2800" b="1" dirty="0" smtClean="0"/>
              <a:t>Schedule</a:t>
            </a:r>
            <a:r>
              <a:rPr lang="el-GR" sz="2800" b="1" dirty="0" smtClean="0"/>
              <a:t>)</a:t>
            </a:r>
            <a:r>
              <a:rPr lang="el-GR" sz="2800" dirty="0" smtClean="0"/>
              <a:t>: Πως θα κατανεμηθούν οι πόροι στη διάρκεια του έργου; Τι είναι τα ορόσημα (</a:t>
            </a:r>
            <a:r>
              <a:rPr lang="en-US" sz="2800" dirty="0" smtClean="0"/>
              <a:t>milestones</a:t>
            </a:r>
            <a:r>
              <a:rPr lang="el-GR" sz="2800" dirty="0" smtClean="0"/>
              <a:t>);</a:t>
            </a:r>
          </a:p>
          <a:p>
            <a:pPr marL="457200" indent="-457200" algn="l">
              <a:buFont typeface="Wingdings" panose="05000000000000000000" pitchFamily="2" charset="2"/>
              <a:buChar char="§"/>
            </a:pPr>
            <a:r>
              <a:rPr lang="el-GR" sz="2800" b="1" dirty="0" smtClean="0"/>
              <a:t>Στρατηγική ελέγχου (</a:t>
            </a:r>
            <a:r>
              <a:rPr lang="en-US" sz="2800" b="1" dirty="0" smtClean="0"/>
              <a:t>Control strategy</a:t>
            </a:r>
            <a:r>
              <a:rPr lang="el-GR" sz="2800" b="1" dirty="0" smtClean="0"/>
              <a:t>)</a:t>
            </a:r>
            <a:r>
              <a:rPr lang="el-GR" sz="2800" dirty="0" smtClean="0"/>
              <a:t>:  Πως θα ελέγξουμε την ποιότητα; Πως θα ελέγξουμε την αλλαγή;</a:t>
            </a:r>
            <a:endParaRPr 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Εύρος</a:t>
            </a:r>
            <a:endParaRPr lang="el-GR" dirty="0">
              <a:latin typeface="+mn-lt"/>
            </a:endParaRPr>
          </a:p>
        </p:txBody>
      </p:sp>
      <p:sp>
        <p:nvSpPr>
          <p:cNvPr id="11" name="Rectangle 83"/>
          <p:cNvSpPr>
            <a:spLocks noChangeArrowheads="1"/>
          </p:cNvSpPr>
          <p:nvPr/>
        </p:nvSpPr>
        <p:spPr bwMode="auto">
          <a:xfrm>
            <a:off x="381000" y="1052736"/>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
            </a:pPr>
            <a:r>
              <a:rPr lang="el-GR" sz="2400" dirty="0" smtClean="0"/>
              <a:t>Μία συγκεκριμένη περιγραφή των δεδομένων και των ελέγχων, των λειτουργιών, των αποδόσεων, των περιορισμών, των ορίων και της αξιοπιστίας της λύσης</a:t>
            </a:r>
            <a:r>
              <a:rPr lang="en-US" sz="2400" dirty="0" smtClean="0"/>
              <a:t>,</a:t>
            </a:r>
            <a:endParaRPr lang="el-GR" sz="2400" dirty="0" smtClean="0"/>
          </a:p>
          <a:p>
            <a:pPr marL="342900" indent="-342900">
              <a:buFont typeface="Wingdings" panose="05000000000000000000" pitchFamily="2" charset="2"/>
              <a:buChar char="§"/>
            </a:pPr>
            <a:r>
              <a:rPr lang="el-GR" sz="2400" dirty="0" smtClean="0"/>
              <a:t>Ικανή για τον προσδιορισμό της </a:t>
            </a:r>
            <a:r>
              <a:rPr lang="el-GR" sz="2400" dirty="0" err="1" smtClean="0"/>
              <a:t>εφικτότητας</a:t>
            </a:r>
            <a:r>
              <a:rPr lang="el-GR" sz="2400" dirty="0" smtClean="0"/>
              <a:t> του έργου και τη δημιουργία ενός αρχικού σχεδίου</a:t>
            </a:r>
            <a:r>
              <a:rPr lang="en-US" sz="2400" dirty="0" smtClean="0"/>
              <a:t>,</a:t>
            </a:r>
            <a:endParaRPr lang="el-GR" sz="2400" dirty="0" smtClean="0"/>
          </a:p>
          <a:p>
            <a:pPr marL="342900" indent="-342900">
              <a:buFont typeface="Wingdings" panose="05000000000000000000" pitchFamily="2" charset="2"/>
              <a:buChar char="§"/>
            </a:pPr>
            <a:r>
              <a:rPr lang="el-GR" sz="2400" dirty="0" smtClean="0"/>
              <a:t>Τεχνικές προσδιορισμού εύρους (</a:t>
            </a:r>
            <a:r>
              <a:rPr lang="en-US" sz="2400" dirty="0" smtClean="0"/>
              <a:t>Scoping Techniques), FAST (Facilitated Application Specification Technique), QFD (Quality Function Deployment), Use-Cases,</a:t>
            </a:r>
          </a:p>
          <a:p>
            <a:pPr marL="342900" indent="-342900">
              <a:buFont typeface="Wingdings" panose="05000000000000000000" pitchFamily="2" charset="2"/>
              <a:buChar char="§"/>
            </a:pPr>
            <a:r>
              <a:rPr lang="el-GR" sz="2400" dirty="0" smtClean="0"/>
              <a:t>Το εύρος επηρεάζεται από:</a:t>
            </a:r>
          </a:p>
          <a:p>
            <a:pPr marL="800100" lvl="1" indent="-342900">
              <a:buFont typeface="Arial" panose="020B0604020202020204" pitchFamily="34" charset="0"/>
              <a:buChar char="•"/>
            </a:pPr>
            <a:r>
              <a:rPr lang="el-GR" sz="2400" dirty="0" smtClean="0"/>
              <a:t>Τις ανάγκες του πελάτη</a:t>
            </a:r>
            <a:r>
              <a:rPr lang="en-US" sz="2400" dirty="0" smtClean="0"/>
              <a:t>,</a:t>
            </a:r>
            <a:endParaRPr lang="el-GR" sz="2400" dirty="0" smtClean="0"/>
          </a:p>
          <a:p>
            <a:pPr marL="800100" lvl="1" indent="-342900">
              <a:buFont typeface="Arial" panose="020B0604020202020204" pitchFamily="34" charset="0"/>
              <a:buChar char="•"/>
            </a:pPr>
            <a:r>
              <a:rPr lang="el-GR" sz="2400" dirty="0" smtClean="0"/>
              <a:t>Το επιχειρηματικό υπόβαθρο</a:t>
            </a:r>
            <a:r>
              <a:rPr lang="en-US" sz="2400" dirty="0" smtClean="0"/>
              <a:t>,</a:t>
            </a:r>
            <a:r>
              <a:rPr lang="el-GR" sz="2400" dirty="0" smtClean="0"/>
              <a:t> </a:t>
            </a:r>
          </a:p>
          <a:p>
            <a:pPr marL="800100" lvl="1" indent="-342900">
              <a:buFont typeface="Arial" panose="020B0604020202020204" pitchFamily="34" charset="0"/>
              <a:buChar char="•"/>
            </a:pPr>
            <a:r>
              <a:rPr lang="el-GR" sz="2400" dirty="0" smtClean="0"/>
              <a:t>Τα όρια του έργου</a:t>
            </a:r>
            <a:r>
              <a:rPr lang="en-US" sz="2400" dirty="0" smtClean="0"/>
              <a:t>,</a:t>
            </a:r>
            <a:endParaRPr lang="el-GR" sz="2400" dirty="0" smtClean="0"/>
          </a:p>
          <a:p>
            <a:pPr marL="800100" lvl="1" indent="-342900">
              <a:buFont typeface="Arial" panose="020B0604020202020204" pitchFamily="34" charset="0"/>
              <a:buChar char="•"/>
            </a:pPr>
            <a:r>
              <a:rPr lang="el-GR" sz="2400" dirty="0" smtClean="0"/>
              <a:t>Τα κίνητρα του πελάτη</a:t>
            </a:r>
            <a:r>
              <a:rPr lang="en-US" sz="2400" dirty="0" smtClean="0"/>
              <a:t>,</a:t>
            </a:r>
            <a:endParaRPr lang="el-GR" sz="2400" dirty="0" smtClean="0"/>
          </a:p>
          <a:p>
            <a:pPr marL="800100" lvl="1" indent="-342900">
              <a:buFont typeface="Arial" panose="020B0604020202020204" pitchFamily="34" charset="0"/>
              <a:buChar char="•"/>
            </a:pPr>
            <a:r>
              <a:rPr lang="el-GR" sz="2400" dirty="0" smtClean="0"/>
              <a:t>Τις πιθανές διαδρομές για την αλλαγή</a:t>
            </a:r>
            <a:r>
              <a:rPr lang="en-US" sz="2400" dirty="0" smtClean="0"/>
              <a:t>.</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Εκτίμηση Πόρων</a:t>
            </a:r>
            <a:endParaRPr lang="el-GR" dirty="0">
              <a:latin typeface="+mn-lt"/>
            </a:endParaRPr>
          </a:p>
        </p:txBody>
      </p:sp>
      <p:sp>
        <p:nvSpPr>
          <p:cNvPr id="2" name="Ορθογώνιο 1"/>
          <p:cNvSpPr/>
          <p:nvPr/>
        </p:nvSpPr>
        <p:spPr>
          <a:xfrm>
            <a:off x="467544" y="1700808"/>
            <a:ext cx="8219256" cy="3539430"/>
          </a:xfrm>
          <a:prstGeom prst="rect">
            <a:avLst/>
          </a:prstGeom>
        </p:spPr>
        <p:txBody>
          <a:bodyPr wrap="square">
            <a:spAutoFit/>
          </a:bodyPr>
          <a:lstStyle/>
          <a:p>
            <a:pPr marL="457200" indent="-457200">
              <a:buFont typeface="Wingdings" panose="05000000000000000000" pitchFamily="2" charset="2"/>
              <a:buChar char="§"/>
            </a:pPr>
            <a:r>
              <a:rPr lang="el-GR" sz="2800" dirty="0" smtClean="0"/>
              <a:t>Ανθρώπινοι Πόροι:</a:t>
            </a:r>
          </a:p>
          <a:p>
            <a:pPr marL="914400" lvl="1" indent="-457200">
              <a:buFont typeface="Arial" panose="020B0604020202020204" pitchFamily="34" charset="0"/>
              <a:buChar char="•"/>
            </a:pPr>
            <a:r>
              <a:rPr lang="el-GR" sz="2800" dirty="0" smtClean="0"/>
              <a:t>Επιλογή των επιθυμητών γνώσεων και ικανοτήτων που πρέπει να διαθέτουν για την εργασία που επιθυμούμε να προσφέρουν στο έργο. Πρέπει να εκτιμηθεί η προσπάθεια σε χρόνο (</a:t>
            </a:r>
            <a:r>
              <a:rPr lang="en-US" sz="2800" dirty="0" smtClean="0"/>
              <a:t>effort estimate</a:t>
            </a:r>
            <a:r>
              <a:rPr lang="el-GR" sz="2800" dirty="0" smtClean="0"/>
              <a:t>) που θα διαθέσουν</a:t>
            </a:r>
            <a:r>
              <a:rPr lang="en-US" sz="2800" dirty="0" smtClean="0"/>
              <a:t>,</a:t>
            </a:r>
            <a:endParaRPr lang="el-GR" sz="2800" dirty="0" smtClean="0"/>
          </a:p>
          <a:p>
            <a:pPr marL="457200" indent="-457200">
              <a:buFont typeface="Wingdings" panose="05000000000000000000" pitchFamily="2" charset="2"/>
              <a:buChar char="§"/>
            </a:pPr>
            <a:r>
              <a:rPr lang="el-GR" sz="2800" dirty="0" smtClean="0"/>
              <a:t>Ανανεώσιμοι Υλικοί Πόροι</a:t>
            </a:r>
            <a:r>
              <a:rPr lang="en-US" sz="2800" dirty="0" smtClean="0"/>
              <a:t>,</a:t>
            </a:r>
            <a:endParaRPr lang="el-GR" sz="2800" dirty="0" smtClean="0"/>
          </a:p>
          <a:p>
            <a:pPr marL="457200" indent="-457200">
              <a:buFont typeface="Wingdings" panose="05000000000000000000" pitchFamily="2" charset="2"/>
              <a:buChar char="§"/>
            </a:pPr>
            <a:r>
              <a:rPr lang="el-GR" sz="2800" dirty="0" smtClean="0"/>
              <a:t>Πόροι περιβάλλοντος</a:t>
            </a:r>
            <a:r>
              <a:rPr lang="en-US" sz="2800" dirty="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 στο σχεδιασμό και τη διαχείριση έργου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1/2005 11:30:3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0,9,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2,6,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8,2,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6626,26627,4,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554,41995,41994,41991,41988,41989,41992,41993,10,11,"/>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1506,23555,4,5,"/>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530,9,4,5,"/>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AB00D20-0EBC-403B-9B1E-BB354CF76FD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6179</TotalTime>
  <Words>2035</Words>
  <Application>Microsoft Office PowerPoint</Application>
  <PresentationFormat>Προβολή στην οθόνη (4:3)</PresentationFormat>
  <Paragraphs>343</Paragraphs>
  <Slides>32</Slides>
  <Notes>21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4" baseType="lpstr">
      <vt:lpstr>Θέμα του Office</vt:lpstr>
      <vt:lpstr>Έγγραφο</vt:lpstr>
      <vt:lpstr>Χρονικός Προγραμματισμός Έργων</vt:lpstr>
      <vt:lpstr>Άδειες χρήσης </vt:lpstr>
      <vt:lpstr>Χρηματοδότηση </vt:lpstr>
      <vt:lpstr>Σκοποί  ενότητας</vt:lpstr>
      <vt:lpstr>Περιεχόμενα ενότητας</vt:lpstr>
      <vt:lpstr>Στόχοι και προβλήματα</vt:lpstr>
      <vt:lpstr>Βήματα Σχεδιασμού</vt:lpstr>
      <vt:lpstr>Εύρος</vt:lpstr>
      <vt:lpstr>Εκτίμηση Πόρων</vt:lpstr>
      <vt:lpstr>Εκτίμηση Κόστους και Προσπάθειας</vt:lpstr>
      <vt:lpstr>Ανάλυση και Διαχείριση Κινδύνου</vt:lpstr>
      <vt:lpstr>Διαχείριση Κινδύνου</vt:lpstr>
      <vt:lpstr>Ο κύκλος του κινδύνου</vt:lpstr>
      <vt:lpstr>Χρονοδιάγραμμα</vt:lpstr>
      <vt:lpstr>Γιατί τα έργα καθυστερούν;</vt:lpstr>
      <vt:lpstr>Εργαλεία και Τεχνικές</vt:lpstr>
      <vt:lpstr>Χρονοπρογραμματισμός</vt:lpstr>
      <vt:lpstr>Δίκτυο Δραστηριοτήτων</vt:lpstr>
      <vt:lpstr>WBS – Work Breakdown Structure</vt:lpstr>
      <vt:lpstr>Gantt Chart (1 από 2)</vt:lpstr>
      <vt:lpstr>Gantt Chart (2 από 2)</vt:lpstr>
      <vt:lpstr>Σχεδιασμός Επιμέρους Δραστηριότητας (ETVX)</vt:lpstr>
      <vt:lpstr>Η διαδικασία του Σχεδιασμού</vt:lpstr>
      <vt:lpstr>Χρήση Πόρων</vt:lpstr>
      <vt:lpstr>Έλεγχος Χρονοδιαγράμματος</vt:lpstr>
      <vt:lpstr>Έλεγχος (1 από 2)</vt:lpstr>
      <vt:lpstr>Έλεγχος (2 από 2)</vt:lpstr>
      <vt:lpstr>Τι διαχειριζόμαστε κατά PMI</vt:lpstr>
      <vt:lpstr>Πως αναπτύσσεται το έργο….</vt:lpstr>
      <vt:lpstr>Το 4-D model</vt:lpstr>
      <vt:lpstr>…και οι 4 βασικές διαδικασίες…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Βασικές έννοιες στο σχεδιασμό και τη διαχείριση έργου.</dc:title>
  <dc:creator>Κλεάνθης Συρακούλης</dc:creator>
  <cp:keywords>Χρονικός Προγραμματισμός Έργων, Βασικές έννοιες στο σχεδιασμό και τη διαχείριση έργου,   §Κατανόηση της σημασίας του σχεδιασμού,§Κατανόηση του ρόλου  της  αβεβαιότητας,§Αντίληψη των γενεσιουργών αιτίων χρονικών καθυστερήσεων,§Κατανόηση αναγκαιότητας του χρονοδιαγράμματος,§Κατανόηση παραγόντων επιτυχίας και αποτυχίας,§Κατανόηση αναγκαιότητας χάραξης στρατηγικής παρακολούθηση και ελέγχου του έργου.</cp:keywords>
  <cp:lastModifiedBy>Windows User</cp:lastModifiedBy>
  <cp:revision>467</cp:revision>
  <dcterms:created xsi:type="dcterms:W3CDTF">2012-09-06T09:03:05Z</dcterms:created>
  <dcterms:modified xsi:type="dcterms:W3CDTF">2005-05-01T20:30:50Z</dcterms:modified>
</cp:coreProperties>
</file>