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notesSlides/notesSlide9.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notesSlides/notesSlide10.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1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17.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18.xml" ContentType="application/vnd.openxmlformats-officedocument.presentationml.notesSlide+xml"/>
  <Override PartName="/ppt/tags/tag32.xml" ContentType="application/vnd.openxmlformats-officedocument.presentationml.tags+xml"/>
  <Override PartName="/ppt/notesSlides/notesSlide19.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8"/>
  </p:notesMasterIdLst>
  <p:sldIdLst>
    <p:sldId id="256" r:id="rId3"/>
    <p:sldId id="316" r:id="rId4"/>
    <p:sldId id="315" r:id="rId5"/>
    <p:sldId id="261" r:id="rId6"/>
    <p:sldId id="262" r:id="rId7"/>
    <p:sldId id="264" r:id="rId8"/>
    <p:sldId id="266" r:id="rId9"/>
    <p:sldId id="265" r:id="rId10"/>
    <p:sldId id="274" r:id="rId11"/>
    <p:sldId id="288" r:id="rId12"/>
    <p:sldId id="277" r:id="rId13"/>
    <p:sldId id="269" r:id="rId14"/>
    <p:sldId id="278" r:id="rId15"/>
    <p:sldId id="270" r:id="rId16"/>
    <p:sldId id="272" r:id="rId17"/>
    <p:sldId id="279" r:id="rId18"/>
    <p:sldId id="290" r:id="rId19"/>
    <p:sldId id="273" r:id="rId20"/>
    <p:sldId id="281" r:id="rId21"/>
    <p:sldId id="282" r:id="rId22"/>
    <p:sldId id="283" r:id="rId23"/>
    <p:sldId id="285" r:id="rId24"/>
    <p:sldId id="289" r:id="rId25"/>
    <p:sldId id="308" r:id="rId26"/>
    <p:sldId id="280" r:id="rId27"/>
  </p:sldIdLst>
  <p:sldSz cx="9144000" cy="6858000" type="screen4x3"/>
  <p:notesSz cx="6858000" cy="9144000"/>
  <p:custDataLst>
    <p:tags r:id="rId29"/>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08" autoAdjust="0"/>
    <p:restoredTop sz="99339" autoAdjust="0"/>
  </p:normalViewPr>
  <p:slideViewPr>
    <p:cSldViewPr>
      <p:cViewPr>
        <p:scale>
          <a:sx n="50" d="100"/>
          <a:sy n="50" d="100"/>
        </p:scale>
        <p:origin x="-1764" y="-636"/>
      </p:cViewPr>
      <p:guideLst>
        <p:guide orient="horz" pos="2160"/>
        <p:guide pos="2880"/>
      </p:guideLst>
    </p:cSldViewPr>
  </p:slideViewPr>
  <p:outlineViewPr>
    <p:cViewPr>
      <p:scale>
        <a:sx n="33" d="100"/>
        <a:sy n="33" d="100"/>
      </p:scale>
      <p:origin x="0" y="276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1/5/2005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12</a:t>
            </a:fld>
            <a:endParaRPr lang="el-GR"/>
          </a:p>
        </p:txBody>
      </p:sp>
    </p:spTree>
    <p:extLst>
      <p:ext uri="{BB962C8B-B14F-4D97-AF65-F5344CB8AC3E}">
        <p14:creationId xmlns:p14="http://schemas.microsoft.com/office/powerpoint/2010/main" val="307016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13</a:t>
            </a:fld>
            <a:endParaRPr lang="el-GR"/>
          </a:p>
        </p:txBody>
      </p:sp>
    </p:spTree>
    <p:extLst>
      <p:ext uri="{BB962C8B-B14F-4D97-AF65-F5344CB8AC3E}">
        <p14:creationId xmlns:p14="http://schemas.microsoft.com/office/powerpoint/2010/main" val="2185088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61026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804480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995585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350156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dirty="0" smtClean="0"/>
          </a:p>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1841799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39029940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21</a:t>
            </a:fld>
            <a:endParaRPr lang="el-GR" dirty="0"/>
          </a:p>
        </p:txBody>
      </p:sp>
    </p:spTree>
    <p:extLst>
      <p:ext uri="{BB962C8B-B14F-4D97-AF65-F5344CB8AC3E}">
        <p14:creationId xmlns:p14="http://schemas.microsoft.com/office/powerpoint/2010/main" val="24044648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dirty="0"/>
          </a:p>
        </p:txBody>
      </p:sp>
    </p:spTree>
    <p:extLst>
      <p:ext uri="{BB962C8B-B14F-4D97-AF65-F5344CB8AC3E}">
        <p14:creationId xmlns:p14="http://schemas.microsoft.com/office/powerpoint/2010/main" val="3256669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0DCCA508-3B63-4BA9-93AF-AA2EFF565143}" type="slidenum">
              <a:rPr lang="el-GR" smtClean="0"/>
              <a:pPr/>
              <a:t>3</a:t>
            </a:fld>
            <a:endParaRPr lang="el-GR"/>
          </a:p>
        </p:txBody>
      </p:sp>
    </p:spTree>
    <p:extLst>
      <p:ext uri="{BB962C8B-B14F-4D97-AF65-F5344CB8AC3E}">
        <p14:creationId xmlns:p14="http://schemas.microsoft.com/office/powerpoint/2010/main" val="836342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25</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a:t>
            </a:fld>
            <a:endParaRPr lang="el-GR"/>
          </a:p>
        </p:txBody>
      </p:sp>
    </p:spTree>
    <p:extLst>
      <p:ext uri="{BB962C8B-B14F-4D97-AF65-F5344CB8AC3E}">
        <p14:creationId xmlns:p14="http://schemas.microsoft.com/office/powerpoint/2010/main" val="41568307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5</a:t>
            </a:fld>
            <a:endParaRPr lang="el-GR"/>
          </a:p>
        </p:txBody>
      </p:sp>
    </p:spTree>
    <p:extLst>
      <p:ext uri="{BB962C8B-B14F-4D97-AF65-F5344CB8AC3E}">
        <p14:creationId xmlns:p14="http://schemas.microsoft.com/office/powerpoint/2010/main" val="7537989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6</a:t>
            </a:fld>
            <a:endParaRPr lang="el-GR"/>
          </a:p>
        </p:txBody>
      </p:sp>
    </p:spTree>
    <p:extLst>
      <p:ext uri="{BB962C8B-B14F-4D97-AF65-F5344CB8AC3E}">
        <p14:creationId xmlns:p14="http://schemas.microsoft.com/office/powerpoint/2010/main" val="140621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a:t>
            </a:fld>
            <a:endParaRPr lang="el-GR"/>
          </a:p>
        </p:txBody>
      </p:sp>
    </p:spTree>
    <p:extLst>
      <p:ext uri="{BB962C8B-B14F-4D97-AF65-F5344CB8AC3E}">
        <p14:creationId xmlns:p14="http://schemas.microsoft.com/office/powerpoint/2010/main" val="3629968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8</a:t>
            </a:fld>
            <a:endParaRPr lang="el-GR"/>
          </a:p>
        </p:txBody>
      </p:sp>
    </p:spTree>
    <p:extLst>
      <p:ext uri="{BB962C8B-B14F-4D97-AF65-F5344CB8AC3E}">
        <p14:creationId xmlns:p14="http://schemas.microsoft.com/office/powerpoint/2010/main" val="294713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9</a:t>
            </a:fld>
            <a:endParaRPr lang="el-GR"/>
          </a:p>
        </p:txBody>
      </p:sp>
    </p:spTree>
    <p:extLst>
      <p:ext uri="{BB962C8B-B14F-4D97-AF65-F5344CB8AC3E}">
        <p14:creationId xmlns:p14="http://schemas.microsoft.com/office/powerpoint/2010/main"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11</a:t>
            </a:fld>
            <a:endParaRPr lang="el-GR"/>
          </a:p>
        </p:txBody>
      </p:sp>
    </p:spTree>
    <p:extLst>
      <p:ext uri="{BB962C8B-B14F-4D97-AF65-F5344CB8AC3E}">
        <p14:creationId xmlns:p14="http://schemas.microsoft.com/office/powerpoint/2010/main" val="41243433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t>‹#›</a:t>
            </a:fld>
            <a:endParaRPr lang="el-GR" dirty="0"/>
          </a:p>
        </p:txBody>
      </p:sp>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t>‹#›</a:t>
            </a:fld>
            <a:endParaRPr lang="el-GR"/>
          </a:p>
        </p:txBody>
      </p:sp>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t>‹#›</a:t>
            </a:fld>
            <a:endParaRPr lang="el-G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hyperlink" Target="http://www.edulll.gr/" TargetMode="External"/><Relationship Id="rId5" Type="http://schemas.openxmlformats.org/officeDocument/2006/relationships/image" Target="../media/image1.jpeg"/><Relationship Id="rId4" Type="http://schemas.openxmlformats.org/officeDocument/2006/relationships/hyperlink" Target="http://www.teilar.gr/" TargetMode="Externa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2.xml"/><Relationship Id="rId1" Type="http://schemas.openxmlformats.org/officeDocument/2006/relationships/vmlDrawing" Target="../drawings/vmlDrawing2.vml"/><Relationship Id="rId5" Type="http://schemas.openxmlformats.org/officeDocument/2006/relationships/image" Target="../media/image8.w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9.emf"/><Relationship Id="rId4"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1.xml"/><Relationship Id="rId1" Type="http://schemas.openxmlformats.org/officeDocument/2006/relationships/tags" Target="../tags/tag20.xml"/><Relationship Id="rId4"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2.xml"/><Relationship Id="rId1" Type="http://schemas.openxmlformats.org/officeDocument/2006/relationships/vmlDrawing" Target="../drawings/vmlDrawing3.vml"/><Relationship Id="rId6" Type="http://schemas.openxmlformats.org/officeDocument/2006/relationships/image" Target="../media/image10.wmf"/><Relationship Id="rId5" Type="http://schemas.openxmlformats.org/officeDocument/2006/relationships/oleObject" Target="../embeddings/oleObject4.bin"/><Relationship Id="rId4"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18.xml.rels><?xml version="1.0" encoding="UTF-8" standalone="yes"?>
<Relationships xmlns="http://schemas.openxmlformats.org/package/2006/relationships"><Relationship Id="rId3" Type="http://schemas.openxmlformats.org/officeDocument/2006/relationships/tags" Target="../tags/tag25.xml"/><Relationship Id="rId7" Type="http://schemas.openxmlformats.org/officeDocument/2006/relationships/image" Target="../media/image11.png"/><Relationship Id="rId2" Type="http://schemas.openxmlformats.org/officeDocument/2006/relationships/tags" Target="../tags/tag24.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notesSlide" Target="../notesSlides/notesSlide15.xml"/><Relationship Id="rId4"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7.xml"/><Relationship Id="rId1" Type="http://schemas.openxmlformats.org/officeDocument/2006/relationships/tags" Target="../tags/tag26.xml"/><Relationship Id="rId4"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sa/3.0/deed.el" TargetMode="Externa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image" Target="../media/image12.emf"/><Relationship Id="rId2" Type="http://schemas.openxmlformats.org/officeDocument/2006/relationships/tags" Target="../tags/tag28.xml"/><Relationship Id="rId1" Type="http://schemas.openxmlformats.org/officeDocument/2006/relationships/vmlDrawing" Target="../drawings/vmlDrawing5.vml"/><Relationship Id="rId6" Type="http://schemas.openxmlformats.org/officeDocument/2006/relationships/oleObject" Target="../embeddings/oleObject6.bin"/><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11.png"/><Relationship Id="rId2" Type="http://schemas.openxmlformats.org/officeDocument/2006/relationships/tags" Target="../tags/tag30.xml"/><Relationship Id="rId1" Type="http://schemas.openxmlformats.org/officeDocument/2006/relationships/vmlDrawing" Target="../drawings/vmlDrawing6.vml"/><Relationship Id="rId6" Type="http://schemas.openxmlformats.org/officeDocument/2006/relationships/oleObject" Target="../embeddings/oleObject7.bin"/><Relationship Id="rId5" Type="http://schemas.openxmlformats.org/officeDocument/2006/relationships/notesSlide" Target="../notesSlides/notesSlide18.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23.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vmlDrawing" Target="../drawings/vmlDrawing7.vml"/><Relationship Id="rId6" Type="http://schemas.openxmlformats.org/officeDocument/2006/relationships/image" Target="../media/image12.emf"/><Relationship Id="rId5" Type="http://schemas.openxmlformats.org/officeDocument/2006/relationships/oleObject" Target="../embeddings/oleObject8.bin"/><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ags" Target="../tags/tag36.xml"/><Relationship Id="rId6" Type="http://schemas.openxmlformats.org/officeDocument/2006/relationships/hyperlink" Target="http://www.edulll.gr/" TargetMode="External"/><Relationship Id="rId5" Type="http://schemas.openxmlformats.org/officeDocument/2006/relationships/image" Target="../media/image13.png"/><Relationship Id="rId4" Type="http://schemas.openxmlformats.org/officeDocument/2006/relationships/hyperlink" Target="http://www.creativecommons.gr/?page_id=118"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hyperlink" Target="http://www.edulll.gr/"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slide" Target="slide22.xml"/><Relationship Id="rId5" Type="http://schemas.openxmlformats.org/officeDocument/2006/relationships/slide" Target="slide13.xml"/><Relationship Id="rId4" Type="http://schemas.openxmlformats.org/officeDocument/2006/relationships/slide" Target="slide6.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9.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slideLayout" Target="../slideLayouts/slideLayout2.xml"/><Relationship Id="rId7" Type="http://schemas.openxmlformats.org/officeDocument/2006/relationships/oleObject" Target="../embeddings/oleObject2.bin"/><Relationship Id="rId2" Type="http://schemas.openxmlformats.org/officeDocument/2006/relationships/tags" Target="../tags/tag10.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εικόνα Τεχνολογικό Εκπαιδευτικό Ίδρυμα Θεσσαλίας">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891" y="44624"/>
            <a:ext cx="1210218" cy="1440160"/>
          </a:xfrm>
          <a:prstGeom prst="rect">
            <a:avLst/>
          </a:prstGeom>
          <a:noFill/>
          <a:extLst>
            <a:ext uri="{909E8E84-426E-40DD-AFC4-6F175D3DCCD1}">
              <a14:hiddenFill xmlns:a14="http://schemas.microsoft.com/office/drawing/2010/main">
                <a:solidFill>
                  <a:srgbClr val="FFFFFF"/>
                </a:solidFill>
              </a14:hiddenFill>
            </a:ext>
          </a:extLst>
        </p:spPr>
      </p:pic>
      <p:sp>
        <p:nvSpPr>
          <p:cNvPr id="2" name="Τίτλος 1"/>
          <p:cNvSpPr>
            <a:spLocks noGrp="1"/>
          </p:cNvSpPr>
          <p:nvPr>
            <p:ph type="ctrTitle"/>
          </p:nvPr>
        </p:nvSpPr>
        <p:spPr>
          <a:xfrm>
            <a:off x="685800" y="1382911"/>
            <a:ext cx="7772400" cy="1470025"/>
          </a:xfrm>
        </p:spPr>
        <p:txBody>
          <a:bodyPr/>
          <a:lstStyle/>
          <a:p>
            <a:r>
              <a:rPr lang="el-GR" altLang="el-GR" dirty="0"/>
              <a:t>Χρονικός Προγραμματισμός </a:t>
            </a:r>
            <a:r>
              <a:rPr lang="el-GR" altLang="el-GR" dirty="0" smtClean="0"/>
              <a:t>Έργων</a:t>
            </a:r>
            <a:endParaRPr lang="el-GR" dirty="0"/>
          </a:p>
        </p:txBody>
      </p:sp>
      <p:sp>
        <p:nvSpPr>
          <p:cNvPr id="3" name="Υπότιτλος 2" descr="Διδάκτωρ Ηλίας Κ. Σάββας, &#10;Αναπληρωτής Καθηγητής,&#10;Τμήμα Μηχανικών Πληροφορικής Τεχνολογικής Εκπαίδευσης,&#10;Tεχνολογικό Εκπαιδευτικό Ίδρυμα Θεσσαλίας&#10;"/>
          <p:cNvSpPr>
            <a:spLocks noGrp="1"/>
          </p:cNvSpPr>
          <p:nvPr>
            <p:ph type="subTitle" idx="1"/>
          </p:nvPr>
        </p:nvSpPr>
        <p:spPr>
          <a:xfrm>
            <a:off x="683568" y="2924944"/>
            <a:ext cx="7776864" cy="4056856"/>
          </a:xfrm>
        </p:spPr>
        <p:txBody>
          <a:bodyPr>
            <a:noAutofit/>
          </a:bodyPr>
          <a:lstStyle/>
          <a:p>
            <a:r>
              <a:rPr lang="el-GR" sz="2800" b="1" dirty="0"/>
              <a:t>Ενότητα </a:t>
            </a:r>
            <a:r>
              <a:rPr lang="en-US" sz="2800" b="1" dirty="0" smtClean="0"/>
              <a:t>4</a:t>
            </a:r>
            <a:r>
              <a:rPr lang="el-GR" sz="2800" b="1" dirty="0" smtClean="0"/>
              <a:t>: </a:t>
            </a:r>
            <a:r>
              <a:rPr lang="el-GR" sz="2800" b="1" dirty="0"/>
              <a:t>Το χρονοδιάγραμμα σε συνθήκες </a:t>
            </a:r>
            <a:r>
              <a:rPr lang="el-GR" sz="2800" b="1" dirty="0" smtClean="0"/>
              <a:t>αβεβαιότητας</a:t>
            </a:r>
            <a:endParaRPr lang="en-GB" sz="2800" b="1" dirty="0">
              <a:cs typeface="Times New Roman" pitchFamily="18" charset="0"/>
            </a:endParaRP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Κλεάνθης </a:t>
            </a:r>
            <a:r>
              <a:rPr lang="el-GR" sz="2800" dirty="0" err="1" smtClean="0"/>
              <a:t>Συρακούλης</a:t>
            </a:r>
            <a:r>
              <a:rPr lang="fi-FI" sz="2800" dirty="0" smtClean="0"/>
              <a:t>, </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Επίκουρος Καθηγητής</a:t>
            </a:r>
            <a:r>
              <a:rPr lang="fi-FI" sz="2800" dirty="0"/>
              <a:t>,</a:t>
            </a:r>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sz="2800" dirty="0"/>
              <a:t>Τμήμα Διοίκησης Επιχειρήσεων</a:t>
            </a:r>
            <a:r>
              <a:rPr lang="fi-FI" sz="2800" dirty="0" smtClean="0"/>
              <a:t>,</a:t>
            </a:r>
            <a:endParaRPr lang="fi-FI" sz="2800" dirty="0"/>
          </a:p>
          <a:p>
            <a:pPr>
              <a:lnSpc>
                <a:spcPct val="80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fi-FI" sz="2800" dirty="0"/>
              <a:t>T.E.I. </a:t>
            </a:r>
            <a:r>
              <a:rPr lang="el-GR" sz="2800" dirty="0" smtClean="0"/>
              <a:t>Θεσσαλίας</a:t>
            </a:r>
            <a:endParaRPr lang="fi-FI" sz="2800" dirty="0"/>
          </a:p>
        </p:txBody>
      </p:sp>
      <p:pic>
        <p:nvPicPr>
          <p:cNvPr id="5" name="Picture 3" descr="εικόνα Λογότυπο Επιχειρησιακού Προγράμματος Εκπαίδευση και Δια βίου Μάθηση του Υπουργείου Παιδείας ΕΣΠΑ 2007 2013 με τη σημαία της Ευρωπαϊκής Ένωσης, το οποίο συγχρηματοδοτείται από την Ευρωπαϊκή Ένωση (Ευρωπαϊκό Κοινωνικό Ταμείο) και από εθνικούς πόρους.">
            <a:hlinkClick r:id="rId6"/>
          </p:cNvPr>
          <p:cNvPicPr>
            <a:picLocks noChangeAspect="1" noChangeArrowheads="1"/>
          </p:cNvPicPr>
          <p:nvPr/>
        </p:nvPicPr>
        <p:blipFill>
          <a:blip r:embed="rId7" cstate="print"/>
          <a:srcRect/>
          <a:stretch>
            <a:fillRect/>
          </a:stretch>
        </p:blipFill>
        <p:spPr bwMode="auto">
          <a:xfrm>
            <a:off x="2416856" y="5643487"/>
            <a:ext cx="4310289" cy="1025873"/>
          </a:xfrm>
          <a:prstGeom prst="rect">
            <a:avLst/>
          </a:prstGeom>
          <a:noFill/>
        </p:spPr>
      </p:pic>
    </p:spTree>
    <p:custDataLst>
      <p:tags r:id="rId1"/>
    </p:custDataLst>
    <p:extLst>
      <p:ext uri="{BB962C8B-B14F-4D97-AF65-F5344CB8AC3E}">
        <p14:creationId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6" y="44624"/>
            <a:ext cx="8424936" cy="136815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Η Μέθοδος </a:t>
            </a:r>
            <a:r>
              <a:rPr lang="en-US" dirty="0" smtClean="0"/>
              <a:t>PERT</a:t>
            </a:r>
            <a:r>
              <a:rPr lang="el-GR" dirty="0" smtClean="0"/>
              <a:t> (5 από 6)</a:t>
            </a:r>
            <a:endParaRPr lang="el-GR" dirty="0"/>
          </a:p>
        </p:txBody>
      </p:sp>
      <p:sp>
        <p:nvSpPr>
          <p:cNvPr id="14" name="Rectangle 3" descr="Μεθοδολογία :&#10;Υπολογίζεται η συνολική διακύμανση της κάθε κρίσιμης διαδρομής,&#10;κρ του σ στο στετράγωνο ισο μτ Σ κεφαλαίο επι σ στο τετράγωνο,&#10;&#10;Επιλέγεται η κρίσιμη διαδρομή με τη μεγαλύτερη συνολική διακύμανση κρ του σ στο τετράγωνο.&#10;"/>
          <p:cNvSpPr txBox="1">
            <a:spLocks noChangeArrowheads="1"/>
          </p:cNvSpPr>
          <p:nvPr/>
        </p:nvSpPr>
        <p:spPr>
          <a:xfrm>
            <a:off x="395288" y="1557338"/>
            <a:ext cx="8177212" cy="4579937"/>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0" indent="0">
              <a:buNone/>
            </a:pPr>
            <a:r>
              <a:rPr lang="el-GR" altLang="el-GR" b="1" dirty="0" smtClean="0"/>
              <a:t>Μεθοδολογία :</a:t>
            </a:r>
          </a:p>
          <a:p>
            <a:pPr>
              <a:buFont typeface="Wingdings" panose="05000000000000000000" pitchFamily="2" charset="2"/>
              <a:buChar char="§"/>
            </a:pPr>
            <a:r>
              <a:rPr lang="el-GR" altLang="el-GR" sz="2800" dirty="0" smtClean="0"/>
              <a:t>Υπολογίζεται η συνολική διακύμανση της κάθε κρίσιμης διαδρομής</a:t>
            </a:r>
          </a:p>
          <a:p>
            <a:pPr>
              <a:buFont typeface="Wingdings" panose="05000000000000000000" pitchFamily="2" charset="2"/>
              <a:buChar char="§"/>
            </a:pPr>
            <a:endParaRPr lang="el-GR" altLang="el-GR" dirty="0"/>
          </a:p>
          <a:p>
            <a:pPr>
              <a:buFont typeface="Wingdings" panose="05000000000000000000" pitchFamily="2" charset="2"/>
              <a:buChar char="§"/>
            </a:pPr>
            <a:endParaRPr lang="el-GR" altLang="el-GR" sz="2800" dirty="0" smtClean="0"/>
          </a:p>
          <a:p>
            <a:pPr>
              <a:buFont typeface="Wingdings" panose="05000000000000000000" pitchFamily="2" charset="2"/>
              <a:buChar char="§"/>
            </a:pPr>
            <a:r>
              <a:rPr lang="el-GR" altLang="el-GR" sz="2800" dirty="0" smtClean="0"/>
              <a:t>Επιλέγεται η κρίσιμη διαδρομή με τη μεγαλύτερη συνολική διακύμανση σ</a:t>
            </a:r>
            <a:r>
              <a:rPr lang="el-GR" altLang="el-GR" sz="2800" baseline="30000" dirty="0" smtClean="0"/>
              <a:t>2</a:t>
            </a:r>
            <a:r>
              <a:rPr lang="el-GR" altLang="el-GR" sz="2800" baseline="-25000" dirty="0" smtClean="0"/>
              <a:t>κρ</a:t>
            </a:r>
            <a:endParaRPr lang="el-GR" altLang="el-GR" sz="2800" dirty="0" smtClean="0"/>
          </a:p>
        </p:txBody>
      </p:sp>
      <p:graphicFrame>
        <p:nvGraphicFramePr>
          <p:cNvPr id="15" name="Object 4" descr="."/>
          <p:cNvGraphicFramePr>
            <a:graphicFrameLocks noGrp="1" noChangeAspect="1"/>
          </p:cNvGraphicFramePr>
          <p:nvPr>
            <p:ph sz="half" idx="2"/>
            <p:extLst>
              <p:ext uri="{D42A27DB-BD31-4B8C-83A1-F6EECF244321}">
                <p14:modId xmlns:p14="http://schemas.microsoft.com/office/powerpoint/2010/main" val="2714479207"/>
              </p:ext>
            </p:extLst>
          </p:nvPr>
        </p:nvGraphicFramePr>
        <p:xfrm>
          <a:off x="1691680" y="3140968"/>
          <a:ext cx="1835150" cy="706438"/>
        </p:xfrm>
        <a:graphic>
          <a:graphicData uri="http://schemas.openxmlformats.org/presentationml/2006/ole">
            <mc:AlternateContent xmlns:mc="http://schemas.openxmlformats.org/markup-compatibility/2006">
              <mc:Choice xmlns:v="urn:schemas-microsoft-com:vml" Requires="v">
                <p:oleObj spid="_x0000_s2073" name="Equation" r:id="rId4" imgW="660113" imgH="253890" progId="Equation.DSMT4">
                  <p:embed/>
                </p:oleObj>
              </mc:Choice>
              <mc:Fallback>
                <p:oleObj name="Equation" r:id="rId4" imgW="660113" imgH="253890" progId="Equation.DSMT4">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80" y="3140968"/>
                        <a:ext cx="1835150" cy="70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χρονοδιάγραμμα σε συνθήκες αβεβαιότητας</a:t>
            </a:r>
            <a:endParaRPr lang="en-GB" sz="1400"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10</a:t>
            </a:fld>
            <a:endParaRPr lang="el-GR" sz="1400" dirty="0"/>
          </a:p>
        </p:txBody>
      </p:sp>
    </p:spTree>
    <p:custDataLst>
      <p:tags r:id="rId2"/>
    </p:custDataLst>
    <p:extLst>
      <p:ext uri="{BB962C8B-B14F-4D97-AF65-F5344CB8AC3E}">
        <p14:creationId xmlns:p14="http://schemas.microsoft.com/office/powerpoint/2010/main" val="20667560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
          <p:cNvSpPr>
            <a:spLocks noGrp="1" noChangeArrowheads="1"/>
          </p:cNvSpPr>
          <p:nvPr>
            <p:ph type="title"/>
          </p:nvPr>
        </p:nvSpPr>
        <p:spPr>
          <a:xfrm>
            <a:off x="467544" y="44624"/>
            <a:ext cx="8352928" cy="1296144"/>
          </a:xfrm>
          <a:ln/>
          <a:extLst>
            <a:ext uri="{91240B29-F687-4F45-9708-019B960494DF}">
              <a14:hiddenLine xmlns:a14="http://schemas.microsoft.com/office/drawing/2010/main" w="9525">
                <a:solidFill>
                  <a:srgbClr val="000000"/>
                </a:solidFill>
                <a:round/>
                <a:headEnd/>
                <a:tailEnd/>
              </a14:hiddenLine>
            </a:ext>
          </a:extLst>
        </p:spPr>
        <p:txBody>
          <a:bodyPr lIns="0" tIns="13601" rIns="0" bIns="0" anchor="ctr">
            <a:noAutofit/>
          </a:bodyPr>
          <a:lstStyle/>
          <a:p>
            <a:pPr>
              <a:lnSpc>
                <a:spcPct val="98000"/>
              </a:lnSpc>
              <a:buSzPct val="45000"/>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Η Μέθοδος </a:t>
            </a:r>
            <a:r>
              <a:rPr lang="en-US" dirty="0" smtClean="0"/>
              <a:t>PERT</a:t>
            </a:r>
            <a:r>
              <a:rPr lang="el-GR" dirty="0" smtClean="0"/>
              <a:t> (6 από 6)</a:t>
            </a:r>
            <a:endParaRPr lang="el-GR" dirty="0">
              <a:latin typeface="+mn-lt"/>
            </a:endParaRPr>
          </a:p>
        </p:txBody>
      </p:sp>
      <p:sp>
        <p:nvSpPr>
          <p:cNvPr id="2" name="Ορθογώνιο 1" descr="Οι απαντήσεις:&#10;&#10;Η συνολική διάρκεια του έργου είναι τυχαία μεταβλητή Τ η οποία ακολουθεί κανονική κατανομή Ν με παραμέτρους μ=μ του Τ και σ=κρ του σ (Κ.Ο.Θ.).&#10;Απάντηση στις ερωτήσεις:&#10;Ποια η πιθανότητα το έργο να ολοκληρωθεί σε χρόνο Δ;&#10;Ποια η διάρκεια Δ του έργου για την οποία υπάρχει πιθανότητα 90 τοιε εκατό να τελειώσει το έργο σε διάρκεια Δ;&#10;"/>
          <p:cNvSpPr/>
          <p:nvPr/>
        </p:nvSpPr>
        <p:spPr>
          <a:xfrm>
            <a:off x="467544" y="1261204"/>
            <a:ext cx="8219256" cy="4832092"/>
          </a:xfrm>
          <a:prstGeom prst="rect">
            <a:avLst/>
          </a:prstGeom>
        </p:spPr>
        <p:txBody>
          <a:bodyPr wrap="square">
            <a:spAutoFit/>
          </a:bodyPr>
          <a:lstStyle/>
          <a:p>
            <a:r>
              <a:rPr lang="el-GR" altLang="el-GR" sz="2800" dirty="0" smtClean="0"/>
              <a:t>Οι απαντήσεις:</a:t>
            </a:r>
          </a:p>
          <a:p>
            <a:endParaRPr lang="el-GR" altLang="el-GR" sz="2800" dirty="0" smtClean="0"/>
          </a:p>
          <a:p>
            <a:pPr marL="457200" indent="-457200">
              <a:buFont typeface="Wingdings" panose="05000000000000000000" pitchFamily="2" charset="2"/>
              <a:buChar char="§"/>
            </a:pPr>
            <a:r>
              <a:rPr lang="el-GR" altLang="el-GR" sz="2800" dirty="0" smtClean="0"/>
              <a:t>Η </a:t>
            </a:r>
            <a:r>
              <a:rPr lang="el-GR" altLang="el-GR" sz="2800" dirty="0"/>
              <a:t>συνολική διάρκεια του έργου είναι τυχαία μεταβλητή Τ η οποία ακολουθεί κανονική κατανομή Ν με παραμέτρους </a:t>
            </a:r>
            <a:r>
              <a:rPr lang="el-GR" altLang="el-GR" sz="2800" dirty="0" err="1"/>
              <a:t>μ=Τ</a:t>
            </a:r>
            <a:r>
              <a:rPr lang="el-GR" altLang="el-GR" sz="2800" baseline="-25000" dirty="0" err="1"/>
              <a:t>μ</a:t>
            </a:r>
            <a:r>
              <a:rPr lang="el-GR" altLang="el-GR" sz="2800" dirty="0"/>
              <a:t> και </a:t>
            </a:r>
            <a:r>
              <a:rPr lang="el-GR" altLang="el-GR" sz="2800" dirty="0" err="1"/>
              <a:t>σ=σ</a:t>
            </a:r>
            <a:r>
              <a:rPr lang="el-GR" altLang="el-GR" sz="2800" baseline="-25000" dirty="0" err="1"/>
              <a:t>κρ</a:t>
            </a:r>
            <a:r>
              <a:rPr lang="el-GR" altLang="el-GR" sz="2800" baseline="-25000" dirty="0"/>
              <a:t> </a:t>
            </a:r>
            <a:r>
              <a:rPr lang="el-GR" altLang="el-GR" sz="2800" dirty="0"/>
              <a:t>(Κ.Ο.Θ.).</a:t>
            </a:r>
            <a:endParaRPr lang="el-GR" altLang="el-GR" sz="2800" baseline="-25000" dirty="0"/>
          </a:p>
          <a:p>
            <a:pPr marL="457200" indent="-457200">
              <a:buFont typeface="Wingdings" panose="05000000000000000000" pitchFamily="2" charset="2"/>
              <a:buChar char="§"/>
            </a:pPr>
            <a:r>
              <a:rPr lang="el-GR" altLang="el-GR" sz="2800" dirty="0"/>
              <a:t>Απάντηση στις ερωτήσεις:</a:t>
            </a:r>
          </a:p>
          <a:p>
            <a:pPr marL="914400" lvl="1" indent="-457200">
              <a:buFont typeface="Arial" panose="020B0604020202020204" pitchFamily="34" charset="0"/>
              <a:buChar char="•"/>
            </a:pPr>
            <a:r>
              <a:rPr lang="el-GR" altLang="el-GR" sz="2800" dirty="0"/>
              <a:t>Ποια η πιθανότητα το έργο να ολοκληρωθεί σε χρόνο Δ;</a:t>
            </a:r>
          </a:p>
          <a:p>
            <a:pPr marL="914400" lvl="1" indent="-457200">
              <a:buFont typeface="Arial" panose="020B0604020202020204" pitchFamily="34" charset="0"/>
              <a:buChar char="•"/>
            </a:pPr>
            <a:r>
              <a:rPr lang="el-GR" altLang="el-GR" sz="2800" dirty="0"/>
              <a:t>Ποια η διάρκεια Δ του έργου για την οποία υπάρχει πιθανότητα 90% να τελειώσει το έργο σε διάρκεια Δ;</a:t>
            </a:r>
          </a:p>
        </p:txBody>
      </p:sp>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χρονοδιάγραμμα σε συνθήκες αβεβαιότητας</a:t>
            </a:r>
            <a:endParaRPr lang="en-GB" sz="1400" dirty="0">
              <a:cs typeface="Times New Roman" pitchFamily="18" charset="0"/>
            </a:endParaRPr>
          </a:p>
        </p:txBody>
      </p:sp>
      <p:sp>
        <p:nvSpPr>
          <p:cNvPr id="13"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11</a:t>
            </a:fld>
            <a:endParaRPr lang="el-GR" sz="1400" dirty="0"/>
          </a:p>
        </p:txBody>
      </p:sp>
    </p:spTree>
    <p:custDataLst>
      <p:tags r:id="rId1"/>
    </p:custDataLst>
    <p:extLst>
      <p:ext uri="{BB962C8B-B14F-4D97-AF65-F5344CB8AC3E}">
        <p14:creationId xmlns:p14="http://schemas.microsoft.com/office/powerpoint/2010/main" val="3467503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
          <p:cNvSpPr>
            <a:spLocks noGrp="1" noChangeArrowheads="1"/>
          </p:cNvSpPr>
          <p:nvPr>
            <p:ph type="title"/>
            <p:custDataLst>
              <p:tags r:id="rId2"/>
            </p:custDataLst>
          </p:nvPr>
        </p:nvSpPr>
        <p:spPr>
          <a:xfrm>
            <a:off x="481806" y="116632"/>
            <a:ext cx="8219256" cy="936104"/>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dirty="0" smtClean="0"/>
              <a:t>Παράδειγμα</a:t>
            </a:r>
            <a:endParaRPr lang="el-GR" dirty="0">
              <a:latin typeface="+mn-lt"/>
              <a:cs typeface="Times New Roman" pitchFamily="18" charset="0"/>
            </a:endParaRPr>
          </a:p>
        </p:txBody>
      </p:sp>
      <p:pic>
        <p:nvPicPr>
          <p:cNvPr id="23" name="Picture 10" descr="Το έργο του παραδείγματος αποτελείται από 7 δραστηριότητες τις A,B,C,D,E,F καιG. Οι A και B είναι αρχικές δραστηριότητες, δηλαδή δεν έχουν καμία προαπαιτούμενη, η C και η D έχουν ως προαπαιτούμενη την A, η E και η F έχουν ως προαπαιτούμενες τις B και C, ενώ τέλος η G έχει ως προαπαιτούμενες την D και την E. Η διάρκεια της κάθε δραστηριότητας σε ημέρες δίνεται με τρεις εκτιμήσεις: την καλύτερη (αισιόδοξη), την πιο πιθανή και τη χειρότερη (απαισιόδοξη). Για την A οι τιμές είναι 1,4 και 7, για την B 2,2 και 2 (δηλαδή είμαστε απόλυτα βέβαιοι ότι απαιτεί ακριβώς 2 ημέρες), για την C 2,5 και 8, για την D 3,4 και 5, για την E 4,6 και 8, για την F 0,0 και 6 και για την G 3,6 και 9."/>
          <p:cNvPicPr>
            <a:picLocks noGrp="1" noChangeAspect="1" noChangeArrowheads="1"/>
          </p:cNvPicPr>
          <p:nvPr>
            <p:ph sz="half" idx="1"/>
          </p:nvPr>
        </p:nvPicPr>
        <p:blipFill>
          <a:blip r:embed="rId5" cstate="print">
            <a:extLst>
              <a:ext uri="{28A0092B-C50C-407E-A947-70E740481C1C}">
                <a14:useLocalDpi xmlns:a14="http://schemas.microsoft.com/office/drawing/2010/main" val="0"/>
              </a:ext>
            </a:extLst>
          </a:blip>
          <a:srcRect/>
          <a:stretch>
            <a:fillRect/>
          </a:stretch>
        </p:blipFill>
        <p:spPr>
          <a:xfrm>
            <a:off x="708917" y="1412875"/>
            <a:ext cx="8543603" cy="2520181"/>
          </a:xfrm>
          <a:noFill/>
        </p:spPr>
      </p:pic>
      <p:sp>
        <p:nvSpPr>
          <p:cNvPr id="24" name="Rectangle 9"/>
          <p:cNvSpPr>
            <a:spLocks noGrp="1" noChangeArrowheads="1"/>
          </p:cNvSpPr>
          <p:nvPr>
            <p:ph type="body" sz="half" idx="2"/>
          </p:nvPr>
        </p:nvSpPr>
        <p:spPr>
          <a:xfrm>
            <a:off x="467544" y="3933825"/>
            <a:ext cx="8219256" cy="2638425"/>
          </a:xfrm>
        </p:spPr>
        <p:txBody>
          <a:bodyPr>
            <a:normAutofit/>
          </a:bodyPr>
          <a:lstStyle/>
          <a:p>
            <a:pPr marL="274320" indent="-274320" fontAlgn="auto">
              <a:lnSpc>
                <a:spcPct val="90000"/>
              </a:lnSpc>
              <a:spcAft>
                <a:spcPts val="0"/>
              </a:spcAft>
              <a:buFont typeface="Wingdings" pitchFamily="2" charset="2"/>
              <a:buNone/>
              <a:defRPr/>
            </a:pPr>
            <a:r>
              <a:rPr lang="el-GR" dirty="0"/>
              <a:t>	Να υπολογίσετε το κρίσιμο δρομολόγιο και τη διάρκεια του έργου με βάση τον αναμενόμενο χρόνο κάθε δραστηριότητας, να βρείτε τη διακύμανση όλων των δραστηριοτήτων  και να εκτιμήσετε την πιθανότητα το έργο να ολοκληρωθεί σε διάστημα 23 ημερών. Αν θέλουμε να είμαστε κατά 95% βέβαιοι για την ολοκλήρωση του έργου, ποια πρέπει να είναι η διάρκεια του; </a:t>
            </a: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χρονοδιάγραμμα σε συνθήκες αβεβαιότητας</a:t>
            </a:r>
            <a:endParaRPr lang="en-GB" sz="1400" dirty="0">
              <a:cs typeface="Times New Roman" pitchFamily="18" charset="0"/>
            </a:endParaRPr>
          </a:p>
        </p:txBody>
      </p:sp>
      <p:sp>
        <p:nvSpPr>
          <p:cNvPr id="1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12</a:t>
            </a:fld>
            <a:endParaRPr lang="el-GR" sz="1400" dirty="0"/>
          </a:p>
        </p:txBody>
      </p:sp>
    </p:spTree>
    <p:custDataLst>
      <p:tags r:id="rId1"/>
    </p:custDataLst>
    <p:extLst>
      <p:ext uri="{BB962C8B-B14F-4D97-AF65-F5344CB8AC3E}">
        <p14:creationId xmlns:p14="http://schemas.microsoft.com/office/powerpoint/2010/main" val="1419080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35669"/>
            <a:ext cx="8219256" cy="1089075"/>
          </a:xfrm>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dirty="0" smtClean="0"/>
              <a:t>Μέση τιμή και Διακύμανση</a:t>
            </a:r>
            <a:endParaRPr lang="el-GR" dirty="0">
              <a:cs typeface="Times New Roman" pitchFamily="18" charset="0"/>
            </a:endParaRPr>
          </a:p>
        </p:txBody>
      </p:sp>
      <p:graphicFrame>
        <p:nvGraphicFramePr>
          <p:cNvPr id="6" name="Group 109" descr="Για να μπορέσουμε να υπολογίσουμε τα χρονοπρογράμματα που απαιτεί η μέθοδος CPM θα πρέπει αρχικά να υπολογίσουμε τη μέση διάρκεια για κάθε δραστηριότητα και την αντίστοιχη διακύμανσή της με βάση τις τρεις εκτιμήσεις. Αν χρησιμοποιήσουμε έναν πίνακα με 8 γραμμές και 7 στήλες, στην πρώτη στήλη βάζουμε τις δραστηριότητες και στη δεύτερη τις προαπαιτούμενες όπως αυτές δόθηκαν από την εκφώνηση. Στις στήλες τρίτη. τέταρτη και πέμπτη βάζουμε τις τρεις εκτιμήσεις και υπολογίζουμε σύμφωνα με αυτές την έκτη και την έβδομη στήλη. Για την έκτη στήλη προσθέτουμε τις τιμές της τρίτης όπως είναι, της τέταρτης αφού την τετραπλασιάσουμε και της πέμπτης στήλης όπως είναι και το συνολικό άθροισμα το διαιρούμε με τον αριθμό 6. Επομένως η μέση διάρκεια της κάθε δραστηριότητας θα είναι για την A οι τιμές είναι 1,4 και 7, επομένως 1 και 4Χ4 και 7 ίσον με 24 διά 6 ίσον 4 ημέρες, για την B 2,2 και 2 επομένως 2 και 4Χ2 και 2 ίσον με 12 διά 6 ίσον 2 ημέρες, , για την C 2,5 και 8, επομένως 2 και 4Χ5 και 8 ίσον με 30 διά 6 ίσον με 5 ημέρες, για την D 3,4 και 5, επομένως 3 και 4Χ4 και 5 ίσον 24 διά 6 ίσον 4 ημέρες,  για την E 4,6 και 8, επομένως 4 και 4Χ6 και 8 ίσον 36 διά 6 ίσον 6 ημέρες, για την F 0,0 και 6, επομένως 0 και 4Χ0 και 6 ίσον 6 διά 6 ίσον με 1 ημέρα και για την G 3,6 και 9, επομένως 3 και 4Χ6 και 9 ίσον 36 διά 6 ίσον 6 ημέρες.&#10;Για την έβδομη στήλη στην οποία υπολογίζουμε τη διακύμανση της διάρκειας κάθε δραστηριότητας ο υπολογισμός γίνεται αφού αφαιρέσουμε τις δύο ακραίες τιμές (πέμπτη στήλη μείον τρίτη στήλη), διαιρέσουμε με το 6 και υψώσουμε το αποτέλεσμα στο τετράγωνο. Επομένως η διακύμανση κάθε δραστηριότητας θα είναι: για την A με  τιμές είναι 1,4 και 7, 7 μείον 1 ίσον 6 διά 6 ίσον 1 υψωμένο στο τετράγωνο ίσον 1, για την B 2,2 και 2, 2 μείον 2 ίσον μηδέν δια 6 ίσον μηδέν υψωμένο στο τετράγωνο ίσον 0,  για την C 2,5 και 8, 8 μείον 2 ίσον 6 διά 6 ίσον 1 υψωμένο στο τετράγωνο ίσον1, για την D 3,4 και 5, 5 μείον 3 ίσον 2 διά 6 ίσον ένα τρίτο υψωμένο στο τετράγωνο ίσον ένα ένατο, για την E 4,6 και 8, 8 μείον 4 ίσον 4 διά 6 ίσον δύο τρίτα υψωμένο στο τετράγωνο ίσον τέσσερα ένατα, για την F 0,0 και 6, 6 μείον 0 ίσον 6 διά 6 ίσον 1 υψωμένο στο τετράγωνο ίσον 1  και για την G 3,6 και 9, 9 μείον 3 ίσον 6 διά 6 ίσον 1 υψωμένο στο τετράγωνο ίσον 1.&#10;"/>
          <p:cNvGraphicFramePr>
            <a:graphicFrameLocks noGrp="1"/>
          </p:cNvGraphicFramePr>
          <p:nvPr>
            <p:ph sz="quarter" idx="1"/>
            <p:custDataLst>
              <p:tags r:id="rId2"/>
            </p:custDataLst>
            <p:extLst>
              <p:ext uri="{D42A27DB-BD31-4B8C-83A1-F6EECF244321}">
                <p14:modId xmlns:p14="http://schemas.microsoft.com/office/powerpoint/2010/main" val="4081023779"/>
              </p:ext>
            </p:extLst>
          </p:nvPr>
        </p:nvGraphicFramePr>
        <p:xfrm>
          <a:off x="504998" y="1340768"/>
          <a:ext cx="5291138" cy="4419600"/>
        </p:xfrm>
        <a:graphic>
          <a:graphicData uri="http://schemas.openxmlformats.org/drawingml/2006/table">
            <a:tbl>
              <a:tblPr/>
              <a:tblGrid>
                <a:gridCol w="2292350"/>
                <a:gridCol w="1131888"/>
                <a:gridCol w="325437"/>
                <a:gridCol w="395288"/>
                <a:gridCol w="325437"/>
                <a:gridCol w="284163"/>
                <a:gridCol w="536575"/>
              </a:tblGrid>
              <a:tr h="552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ΔΡΑΣΤΗΡΙΟΤΗΤΑ</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ΠΡΟΑΠ</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a:t>
                      </a:r>
                      <a:endParaRPr kumimoji="0" lang="el-GR" sz="20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m</a:t>
                      </a:r>
                      <a:endParaRPr kumimoji="0" lang="el-GR"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b</a:t>
                      </a:r>
                      <a:endParaRPr kumimoji="0" lang="el-GR"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μ</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σ</a:t>
                      </a:r>
                      <a:r>
                        <a:rPr kumimoji="0" lang="el-GR" sz="2000" b="0" i="0" u="none" strike="noStrike" cap="none" normalizeH="0" baseline="3000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a:t>
                      </a:r>
                      <a:endParaRPr kumimoji="0" lang="el-GR"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1</a:t>
                      </a:r>
                      <a:endParaRPr kumimoji="0" lang="el-GR"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4</a:t>
                      </a:r>
                      <a:endParaRPr kumimoji="0" lang="el-GR"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7</a:t>
                      </a:r>
                      <a:endParaRPr kumimoji="0" lang="el-GR"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B</a:t>
                      </a:r>
                      <a:endParaRPr kumimoji="0" lang="el-GR" sz="2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l-GR"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2</a:t>
                      </a:r>
                      <a:endParaRPr kumimoji="0" lang="el-GR"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2</a:t>
                      </a:r>
                      <a:endParaRPr kumimoji="0" lang="el-GR"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2</a:t>
                      </a:r>
                      <a:endParaRPr kumimoji="0" lang="el-GR"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C</a:t>
                      </a:r>
                      <a:endParaRPr kumimoji="0" lang="el-GR" sz="2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2</a:t>
                      </a:r>
                      <a:endParaRPr kumimoji="0" lang="el-GR"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5</a:t>
                      </a:r>
                      <a:endParaRPr kumimoji="0" lang="el-GR"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8</a:t>
                      </a:r>
                      <a:endParaRPr kumimoji="0" lang="el-GR"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D</a:t>
                      </a:r>
                      <a:endParaRPr kumimoji="0" lang="el-GR"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3</a:t>
                      </a:r>
                      <a:endParaRPr kumimoji="0" lang="el-GR"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4</a:t>
                      </a:r>
                      <a:endParaRPr kumimoji="0" lang="el-GR"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5</a:t>
                      </a:r>
                      <a:endParaRPr kumimoji="0" lang="el-GR"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E</a:t>
                      </a:r>
                      <a:endParaRPr kumimoji="0" lang="el-GR"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B,C</a:t>
                      </a:r>
                      <a:endParaRPr kumimoji="0" lang="el-GR"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4</a:t>
                      </a:r>
                      <a:endParaRPr kumimoji="0" lang="el-GR"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6</a:t>
                      </a:r>
                      <a:endParaRPr kumimoji="0" lang="el-GR"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8</a:t>
                      </a:r>
                      <a:endParaRPr kumimoji="0" lang="el-GR"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4/9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F</a:t>
                      </a:r>
                      <a:endParaRPr kumimoji="0" lang="el-GR"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B,C</a:t>
                      </a:r>
                      <a:endParaRPr kumimoji="0" lang="el-GR"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0</a:t>
                      </a:r>
                      <a:endParaRPr kumimoji="0" lang="el-GR"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0</a:t>
                      </a:r>
                      <a:endParaRPr kumimoji="0" lang="el-GR"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6</a:t>
                      </a:r>
                      <a:endParaRPr kumimoji="0" lang="el-GR"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G</a:t>
                      </a:r>
                      <a:endParaRPr kumimoji="0" lang="el-GR"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D,E</a:t>
                      </a:r>
                      <a:endParaRPr kumimoji="0" lang="el-GR"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3</a:t>
                      </a:r>
                      <a:endParaRPr kumimoji="0" lang="el-GR"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6</a:t>
                      </a:r>
                      <a:endParaRPr kumimoji="0" lang="el-GR"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9</a:t>
                      </a:r>
                      <a:endParaRPr kumimoji="0" lang="el-GR"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χρονοδιάγραμμα σε συνθήκες αβεβαιότητας</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13</a:t>
            </a:fld>
            <a:endParaRPr lang="el-GR" sz="1400" dirty="0"/>
          </a:p>
        </p:txBody>
      </p:sp>
      <p:sp>
        <p:nvSpPr>
          <p:cNvPr id="7" name="AutoShape 103" descr="."/>
          <p:cNvSpPr>
            <a:spLocks noChangeArrowheads="1"/>
          </p:cNvSpPr>
          <p:nvPr/>
        </p:nvSpPr>
        <p:spPr bwMode="auto">
          <a:xfrm>
            <a:off x="6911975" y="1412776"/>
            <a:ext cx="2089150" cy="431800"/>
          </a:xfrm>
          <a:prstGeom prst="wedgeRoundRectCallout">
            <a:avLst>
              <a:gd name="adj1" fmla="val -113984"/>
              <a:gd name="adj2" fmla="val 119117"/>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a:t>((7-1)/6)</a:t>
            </a:r>
            <a:r>
              <a:rPr lang="el-GR" altLang="el-GR" baseline="30000"/>
              <a:t>2</a:t>
            </a:r>
            <a:r>
              <a:rPr lang="el-GR" altLang="el-GR"/>
              <a:t>=1</a:t>
            </a:r>
            <a:r>
              <a:rPr lang="el-GR" altLang="el-GR" baseline="30000"/>
              <a:t>2</a:t>
            </a:r>
          </a:p>
        </p:txBody>
      </p:sp>
      <p:sp>
        <p:nvSpPr>
          <p:cNvPr id="8" name="AutoShape 94" descr="."/>
          <p:cNvSpPr>
            <a:spLocks noChangeArrowheads="1"/>
          </p:cNvSpPr>
          <p:nvPr/>
        </p:nvSpPr>
        <p:spPr bwMode="auto">
          <a:xfrm>
            <a:off x="5761037" y="1036638"/>
            <a:ext cx="2808288" cy="360362"/>
          </a:xfrm>
          <a:prstGeom prst="wedgeRectCallout">
            <a:avLst>
              <a:gd name="adj1" fmla="val -73348"/>
              <a:gd name="adj2" fmla="val 20022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dirty="0"/>
              <a:t>(1+4*4+7)/6=24/6=</a:t>
            </a:r>
          </a:p>
        </p:txBody>
      </p:sp>
      <p:sp>
        <p:nvSpPr>
          <p:cNvPr id="9" name="AutoShape 105"/>
          <p:cNvSpPr>
            <a:spLocks noChangeArrowheads="1"/>
          </p:cNvSpPr>
          <p:nvPr/>
        </p:nvSpPr>
        <p:spPr bwMode="auto">
          <a:xfrm>
            <a:off x="6911975" y="1988840"/>
            <a:ext cx="2089150" cy="431800"/>
          </a:xfrm>
          <a:prstGeom prst="wedgeRoundRectCallout">
            <a:avLst>
              <a:gd name="adj1" fmla="val -115804"/>
              <a:gd name="adj2" fmla="val 96322"/>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a:t>((2-2)/6)</a:t>
            </a:r>
            <a:r>
              <a:rPr lang="el-GR" altLang="el-GR" baseline="30000"/>
              <a:t>2</a:t>
            </a:r>
            <a:r>
              <a:rPr lang="el-GR" altLang="el-GR"/>
              <a:t>=0</a:t>
            </a:r>
            <a:r>
              <a:rPr lang="el-GR" altLang="el-GR" baseline="30000"/>
              <a:t>2</a:t>
            </a:r>
          </a:p>
        </p:txBody>
      </p:sp>
      <p:sp>
        <p:nvSpPr>
          <p:cNvPr id="10" name="AutoShape 96" descr="."/>
          <p:cNvSpPr>
            <a:spLocks noChangeArrowheads="1"/>
          </p:cNvSpPr>
          <p:nvPr/>
        </p:nvSpPr>
        <p:spPr bwMode="auto">
          <a:xfrm>
            <a:off x="6696075" y="2493144"/>
            <a:ext cx="2305050" cy="431800"/>
          </a:xfrm>
          <a:prstGeom prst="wedgeRectCallout">
            <a:avLst>
              <a:gd name="adj1" fmla="val -118940"/>
              <a:gd name="adj2" fmla="val 73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dirty="0"/>
              <a:t>(2+4*2+2)/6=12/6=</a:t>
            </a:r>
          </a:p>
        </p:txBody>
      </p:sp>
      <p:sp>
        <p:nvSpPr>
          <p:cNvPr id="11" name="AutoShape 106" descr="."/>
          <p:cNvSpPr>
            <a:spLocks noChangeArrowheads="1"/>
          </p:cNvSpPr>
          <p:nvPr/>
        </p:nvSpPr>
        <p:spPr bwMode="auto">
          <a:xfrm>
            <a:off x="6911975" y="3069208"/>
            <a:ext cx="2089150" cy="431800"/>
          </a:xfrm>
          <a:prstGeom prst="wedgeRoundRectCallout">
            <a:avLst>
              <a:gd name="adj1" fmla="val -115959"/>
              <a:gd name="adj2" fmla="val -15442"/>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dirty="0"/>
              <a:t>((8-2)/6)</a:t>
            </a:r>
            <a:r>
              <a:rPr lang="el-GR" altLang="el-GR" baseline="30000" dirty="0"/>
              <a:t>2</a:t>
            </a:r>
            <a:r>
              <a:rPr lang="el-GR" altLang="el-GR" dirty="0"/>
              <a:t>=1</a:t>
            </a:r>
            <a:r>
              <a:rPr lang="el-GR" altLang="el-GR" baseline="30000" dirty="0"/>
              <a:t>2</a:t>
            </a:r>
          </a:p>
        </p:txBody>
      </p:sp>
      <p:sp>
        <p:nvSpPr>
          <p:cNvPr id="12" name="AutoShape 97" descr="."/>
          <p:cNvSpPr>
            <a:spLocks noChangeArrowheads="1"/>
          </p:cNvSpPr>
          <p:nvPr/>
        </p:nvSpPr>
        <p:spPr bwMode="auto">
          <a:xfrm>
            <a:off x="6192837" y="3521646"/>
            <a:ext cx="2808288" cy="360363"/>
          </a:xfrm>
          <a:prstGeom prst="wedgeRectCallout">
            <a:avLst>
              <a:gd name="adj1" fmla="val -88497"/>
              <a:gd name="adj2" fmla="val -9845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dirty="0"/>
              <a:t>(2+4*5+8)/6=30/6=</a:t>
            </a:r>
          </a:p>
        </p:txBody>
      </p:sp>
      <p:sp>
        <p:nvSpPr>
          <p:cNvPr id="13" name="AutoShape 107" descr="."/>
          <p:cNvSpPr>
            <a:spLocks noChangeArrowheads="1"/>
          </p:cNvSpPr>
          <p:nvPr/>
        </p:nvSpPr>
        <p:spPr bwMode="auto">
          <a:xfrm>
            <a:off x="6911975" y="4077072"/>
            <a:ext cx="2089150" cy="431800"/>
          </a:xfrm>
          <a:prstGeom prst="wedgeRoundRectCallout">
            <a:avLst>
              <a:gd name="adj1" fmla="val -115124"/>
              <a:gd name="adj2" fmla="val -95958"/>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dirty="0"/>
              <a:t>((5-3)/6)</a:t>
            </a:r>
            <a:r>
              <a:rPr lang="el-GR" altLang="el-GR" baseline="30000" dirty="0"/>
              <a:t>2</a:t>
            </a:r>
            <a:r>
              <a:rPr lang="el-GR" altLang="el-GR" dirty="0"/>
              <a:t>=(1/3)</a:t>
            </a:r>
            <a:r>
              <a:rPr lang="el-GR" altLang="el-GR" baseline="30000" dirty="0"/>
              <a:t>2</a:t>
            </a:r>
          </a:p>
        </p:txBody>
      </p:sp>
      <p:sp>
        <p:nvSpPr>
          <p:cNvPr id="15" name="AutoShape 98" descr="."/>
          <p:cNvSpPr>
            <a:spLocks noChangeArrowheads="1"/>
          </p:cNvSpPr>
          <p:nvPr/>
        </p:nvSpPr>
        <p:spPr bwMode="auto">
          <a:xfrm>
            <a:off x="6121400" y="4534272"/>
            <a:ext cx="2879725" cy="360363"/>
          </a:xfrm>
          <a:prstGeom prst="wedgeRectCallout">
            <a:avLst>
              <a:gd name="adj1" fmla="val -85448"/>
              <a:gd name="adj2" fmla="val -22532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dirty="0"/>
              <a:t>(3+4*4+5)/6=24/6=</a:t>
            </a:r>
          </a:p>
        </p:txBody>
      </p:sp>
      <p:sp>
        <p:nvSpPr>
          <p:cNvPr id="16" name="AutoShape 110" descr="."/>
          <p:cNvSpPr>
            <a:spLocks noChangeArrowheads="1"/>
          </p:cNvSpPr>
          <p:nvPr/>
        </p:nvSpPr>
        <p:spPr bwMode="auto">
          <a:xfrm>
            <a:off x="6372200" y="5047952"/>
            <a:ext cx="2089150" cy="431800"/>
          </a:xfrm>
          <a:prstGeom prst="wedgeRoundRectCallout">
            <a:avLst>
              <a:gd name="adj1" fmla="val -91260"/>
              <a:gd name="adj2" fmla="val -173531"/>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dirty="0"/>
              <a:t>((8-4)/6)</a:t>
            </a:r>
            <a:r>
              <a:rPr lang="el-GR" altLang="el-GR" baseline="30000" dirty="0"/>
              <a:t>2</a:t>
            </a:r>
            <a:r>
              <a:rPr lang="el-GR" altLang="el-GR" dirty="0"/>
              <a:t>=(2/3)</a:t>
            </a:r>
            <a:r>
              <a:rPr lang="el-GR" altLang="el-GR" baseline="30000" dirty="0"/>
              <a:t>2</a:t>
            </a:r>
          </a:p>
        </p:txBody>
      </p:sp>
      <p:sp>
        <p:nvSpPr>
          <p:cNvPr id="17" name="AutoShape 99" descr="."/>
          <p:cNvSpPr>
            <a:spLocks noChangeArrowheads="1"/>
          </p:cNvSpPr>
          <p:nvPr/>
        </p:nvSpPr>
        <p:spPr bwMode="auto">
          <a:xfrm>
            <a:off x="5939482" y="5720754"/>
            <a:ext cx="2520950" cy="431800"/>
          </a:xfrm>
          <a:prstGeom prst="wedgeRectCallout">
            <a:avLst>
              <a:gd name="adj1" fmla="val -82557"/>
              <a:gd name="adj2" fmla="val -35661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a:t>(4+4*6+8)/6=36/6=</a:t>
            </a:r>
          </a:p>
        </p:txBody>
      </p:sp>
      <p:sp>
        <p:nvSpPr>
          <p:cNvPr id="18" name="AutoShape 111" descr="."/>
          <p:cNvSpPr>
            <a:spLocks noChangeArrowheads="1"/>
          </p:cNvSpPr>
          <p:nvPr/>
        </p:nvSpPr>
        <p:spPr bwMode="auto">
          <a:xfrm>
            <a:off x="971600" y="4336231"/>
            <a:ext cx="1801118" cy="396081"/>
          </a:xfrm>
          <a:prstGeom prst="wedgeRoundRectCallout">
            <a:avLst>
              <a:gd name="adj1" fmla="val 193408"/>
              <a:gd name="adj2" fmla="val 51563"/>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a:t>((6-0)/6)</a:t>
            </a:r>
            <a:r>
              <a:rPr lang="el-GR" altLang="el-GR" baseline="30000"/>
              <a:t>2</a:t>
            </a:r>
            <a:r>
              <a:rPr lang="el-GR" altLang="el-GR"/>
              <a:t>=(1)</a:t>
            </a:r>
            <a:r>
              <a:rPr lang="el-GR" altLang="el-GR" baseline="30000"/>
              <a:t>2</a:t>
            </a:r>
          </a:p>
        </p:txBody>
      </p:sp>
      <p:sp>
        <p:nvSpPr>
          <p:cNvPr id="19" name="AutoShape 101" descr="."/>
          <p:cNvSpPr>
            <a:spLocks noChangeArrowheads="1"/>
          </p:cNvSpPr>
          <p:nvPr/>
        </p:nvSpPr>
        <p:spPr bwMode="auto">
          <a:xfrm>
            <a:off x="1217575" y="4920158"/>
            <a:ext cx="1309167" cy="741090"/>
          </a:xfrm>
          <a:prstGeom prst="wedgeRectCallout">
            <a:avLst>
              <a:gd name="adj1" fmla="val 246921"/>
              <a:gd name="adj2" fmla="val -4846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dirty="0"/>
              <a:t>(0+4*0+6)/6=6/6=</a:t>
            </a:r>
          </a:p>
        </p:txBody>
      </p:sp>
      <p:sp>
        <p:nvSpPr>
          <p:cNvPr id="20" name="AutoShape 112" descr="."/>
          <p:cNvSpPr>
            <a:spLocks noChangeArrowheads="1"/>
          </p:cNvSpPr>
          <p:nvPr/>
        </p:nvSpPr>
        <p:spPr bwMode="auto">
          <a:xfrm>
            <a:off x="3491880" y="5950347"/>
            <a:ext cx="2089150" cy="431800"/>
          </a:xfrm>
          <a:prstGeom prst="wedgeRoundRectCallout">
            <a:avLst>
              <a:gd name="adj1" fmla="val 43845"/>
              <a:gd name="adj2" fmla="val -144485"/>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dirty="0"/>
              <a:t>((9-3)/6)</a:t>
            </a:r>
            <a:r>
              <a:rPr lang="el-GR" altLang="el-GR" baseline="30000" dirty="0"/>
              <a:t>2</a:t>
            </a:r>
            <a:r>
              <a:rPr lang="el-GR" altLang="el-GR" dirty="0"/>
              <a:t>=(1)</a:t>
            </a:r>
            <a:r>
              <a:rPr lang="el-GR" altLang="el-GR" baseline="30000" dirty="0"/>
              <a:t>2</a:t>
            </a:r>
          </a:p>
        </p:txBody>
      </p:sp>
      <p:sp>
        <p:nvSpPr>
          <p:cNvPr id="21" name="AutoShape 102" descr="."/>
          <p:cNvSpPr>
            <a:spLocks noChangeArrowheads="1"/>
          </p:cNvSpPr>
          <p:nvPr/>
        </p:nvSpPr>
        <p:spPr bwMode="auto">
          <a:xfrm>
            <a:off x="1331640" y="5829300"/>
            <a:ext cx="2059632" cy="552847"/>
          </a:xfrm>
          <a:prstGeom prst="wedgeRectCallout">
            <a:avLst>
              <a:gd name="adj1" fmla="val 130816"/>
              <a:gd name="adj2" fmla="val -10595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dirty="0"/>
              <a:t>(3+4*6+9)/6=36/6=</a:t>
            </a:r>
          </a:p>
        </p:txBody>
      </p:sp>
    </p:spTree>
    <p:custDataLst>
      <p:tags r:id="rId1"/>
    </p:custDataLst>
    <p:extLst>
      <p:ext uri="{BB962C8B-B14F-4D97-AF65-F5344CB8AC3E}">
        <p14:creationId xmlns:p14="http://schemas.microsoft.com/office/powerpoint/2010/main" val="213308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noChangeArrowheads="1"/>
          </p:cNvSpPr>
          <p:nvPr>
            <p:ph type="title"/>
          </p:nvPr>
        </p:nvSpPr>
        <p:spPr bwMode="gray">
          <a:xfrm>
            <a:off x="467545" y="44625"/>
            <a:ext cx="8219256" cy="936104"/>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marL="381000">
              <a:tabLst>
                <a:tab pos="269875" algn="l"/>
              </a:tabLst>
            </a:pPr>
            <a:r>
              <a:rPr lang="el-GR" dirty="0" smtClean="0"/>
              <a:t>Αναμενόμενη διάρκεια έργου</a:t>
            </a:r>
            <a:endParaRPr lang="el-GR" dirty="0">
              <a:cs typeface="Times New Roman" pitchFamily="18" charset="0"/>
            </a:endParaRPr>
          </a:p>
        </p:txBody>
      </p:sp>
      <p:graphicFrame>
        <p:nvGraphicFramePr>
          <p:cNvPr id="20" name="Group 173" descr="Στη διαφάνεια αυτή υπολογίζουμε σε μορφή ενός πίνακα με 8 γραμμές και 9 στήλες τα χρονοπρογράμματα της CPM χρησιμοποιώντας ως διάρκεια τη μέση διάρκεια για κάθε δραστηριότητα όπως την υπολογίσαμε νωρίτερα με βάση τις τρεις εκτιμήσεις. Έτσι, στην πρώτη στήλη βάζουμε τις δραστηριότητες, κατά σειρά A,B,C,D,E,F και G, στη δεύτερη τις προαπαιτούμενες, κατά σειρά για τις A και B δεν υπάρχουν προαπαιτούμενες, για την C και για την D προαπαιτούμενη η A, για την E και την F προαπαιτούμενες οι B και C και για την G προαπαιτούμενες οι D και E. Στην τρίτη οι μέσες διάρκειες, δηλαδή κατά σειρά έχουμε για την A 4 ημέρες, για την B 2 ημέρες, για την C 5 ημέρες, για την 4 ημέρες, για την D 4 ημέρες, για την E 6 ημέρες, για την F 1 ημέρα και για την G 6 ημέρες. Στην τέταρτη στήλη υπολογίζουμε το νωρίτερο χρόνο έναρξης και στην πέμπτη το νωρίτερο χρόνο λήξης κάθε δραστηριότητας. Θα έχουμε για την A και για την B νωρίτερο χρόνο έναρξης ίσον με 0 καθώς είναι αρχικές και νωρίτερο χρόνο λήξης αντίστοιχα 0+4=4 και 0+2=2. Η C έχει προαπαιτούμενη την A. επομένως βάζουμε το νωρίτερο χρόνο λήξης της A , το 4, ως νωρίτερο χρόνο έναρξης της C και αντίστοιχα ο νωρίτερος χρόνος λήξης της C θα είναι 4+5=9. Η D έχει προαπαιτούμενη την A. επομένως βάζουμε το νωρίτερο χρόνο λήξης της A , το 4, ως νωρίτερο χρόνο έναρξης της D και αντίστοιχα ο νωρίτερος χρόνος λήξης της D θα είναι 4+4=8.&#10;Η E έχει προαπαιτούμενες τις B και C επομένως βάζουμε το νωρίτερο χρόνο λήξης της C , το 9, ως νωρίτερο χρόνο έναρξης της E και αντίστοιχα ο νωρίτερος χρόνος λήξης της E θα είναι 9+6=15. Η F έχει προαπαιτούμενες τις B και C επομένως βάζουμε το νωρίτερο χρόνο λήξης της C , το 9, ως νωρίτερο χρόνο έναρξης της F και αντίστοιχα ο νωρίτερος χρόνος λήξης της F θα είναι 9+1=10. Η G έχει προαπαιτούμενες τις D και E επομένως βάζουμε το νωρίτερο χρόνο λήξης της E , το 15, ως νωρίτερο χρόνο έναρξης της G και αντίστοιχα ο νωρίτερος χρόνος λήξης της G θα είναι 15+6=21.&#10;Στην πέμπτη στήλη ο μεγαλύτερος αριθμός είναι το 21 που αντιστοιχεί στον νωρίτερο χρόνο λήξης της G, επομένως η αναμενόμενη μέση διάρκεια του έργου είναι 21 ημέρες. &#10;Εργαζόμαστε τώρα για την εύρεση του αργότερου χρονοπρογράμματος, επομένως πηγαίνουμε στην έβδομη στήλη και βάζουμε ως αργότερο χρόνο λήξης το 21 στις τελικές δραστηριότητες του έργου. Οι δραστηριότητες αυτές είναι οι F και G, επομένως στην έκτη στήλη για τις δραστηριότητες αυτές θα βάλουμε 21 -1=20 και 21-6=15 αντίστοιχα που είναι ο αργότερος χρόνος έναρξής τους. Η δραστηριότητα E είναι προαπαιτούμενη της G, επομένως το αργότερο που μπορεί να λήξει είναι η στιγμή 15 (βάζουμε την τιμή αυτή στην έβδομη στήλη) και αφαιρώντας τη διάρκειά της 15-6=9 βρήκαμε τον αργότερο χρόνο έναρξης (τη βάζουμε στην έκτη στήλη). Η δραστηριότητα D είναι επίσης προαπαιτούμενη της G, επομένως το αργότερο που μπορεί να λήξει είναι η στιγμή 15 (βάζουμε την τιμή αυτή στην έβδομη στήλη) και αφαιρώντας τη διάρκειά της 15-6=9 βρήκαμε τον αργότερο χρόνο έναρξης (τη βάζουμε στην έκτη στήλη). Η δραστηριότητα C είναι προαπαιτούμενη τόσο για την E, όσο και για την F, οι οποίες το αργότερο που μπορούν να αρχίσουν είναι οι στιγμές 9 και 20 αντίστοιχα. Επομένως το αργότερο που μπορεί να λήξει η C είναι η στιγμή 9 (βάζουμε την τιμή αυτή στην έβδομη στήλη) και αφαιρώντας τη διάρκειά της 9-5=4 βρήκαμε τον αργότερο χρόνο έναρξης (τη βάζουμε στην έκτη στήλη). Η δραστηριότητα B είναι προαπαιτούμενη τόσο για την E, όσο και για την F, οι οποίες το αργότερο που μπορούν να αρχίσουν είναι οι στιγμές 9 και 20 αντίστοιχα. Επομένως το αργότερο που μπορεί να λήξει η B είναι η στιγμή 9 (βάζουμε την τιμή αυτή στην έβδομη στήλη) και αφαιρώντας τη διάρκειά της 9-2=7 βρήκαμε τον αργότερο χρόνο έναρξης (τη βάζουμε στην έκτη στήλη). Η δραστηριότητα A είναι προαπαιτούμενη τόσο για την C, όσο και για την D, οι οποίες το αργότερο που μπορούν να αρχίσουν είναι οι στιγμές 4 και 11 αντίστοιχα. Επομένως το αργότερο που μπορεί να λήξει η A είναι η στιγμή 4 (βάζουμε την τιμή αυτή στην έβδομη στήλη) και αφαιρώντας τη διάρκειά της 4-4=0 βρήκαμε τον αργότερο χρόνο έναρξης (τη βάζουμε στην έκτη στήλη). Στην όγδοη στήλη βάζουμε το συνολικό περιθώριο, το οποίο προκύπτει από την αφαίρεση από τον αργότερο χρόνο λήξης (ή έναρξης) του νωρίτερου χρόνου λήξης (ή έναρξης αντίστοιχα) και κατά σειρά είναι 0,7,0,7,0,11 και 0. Τέλος στην ένατη στήλη μεταφέρουμε τη διακύμανση της διάρκειας κάθε δραστηριότητας όπως την είχαμε υπολογίσει πιο πριν.&#10;"/>
          <p:cNvGraphicFramePr>
            <a:graphicFrameLocks/>
          </p:cNvGraphicFramePr>
          <p:nvPr>
            <p:custDataLst>
              <p:tags r:id="rId2"/>
            </p:custDataLst>
            <p:extLst>
              <p:ext uri="{D42A27DB-BD31-4B8C-83A1-F6EECF244321}">
                <p14:modId xmlns:p14="http://schemas.microsoft.com/office/powerpoint/2010/main" val="3313666784"/>
              </p:ext>
            </p:extLst>
          </p:nvPr>
        </p:nvGraphicFramePr>
        <p:xfrm>
          <a:off x="611560" y="1268760"/>
          <a:ext cx="7859910" cy="4680520"/>
        </p:xfrm>
        <a:graphic>
          <a:graphicData uri="http://schemas.openxmlformats.org/drawingml/2006/table">
            <a:tbl>
              <a:tblPr/>
              <a:tblGrid>
                <a:gridCol w="1053082"/>
                <a:gridCol w="1139455"/>
                <a:gridCol w="445151"/>
                <a:gridCol w="840472"/>
                <a:gridCol w="840472"/>
                <a:gridCol w="840472"/>
                <a:gridCol w="840472"/>
                <a:gridCol w="1019862"/>
                <a:gridCol w="840472"/>
              </a:tblGrid>
              <a:tr h="585065">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ΔΡΑΣΤ</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ΠΡΟΑΠ</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μ</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ΣΧΕ</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ΣΧΛ</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ΑΧΕ</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ΑΧΛ</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ΠΕΡΙΘ</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σ</a:t>
                      </a:r>
                      <a:r>
                        <a:rPr kumimoji="0" lang="el-GR" sz="2000" b="0" i="0" u="none" strike="noStrike" cap="none" normalizeH="0" baseline="3000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06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a:t>
                      </a:r>
                      <a:endParaRPr kumimoji="0" lang="el-GR" sz="2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06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B</a:t>
                      </a:r>
                      <a:endParaRPr kumimoji="0" lang="el-GR"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06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C</a:t>
                      </a:r>
                      <a:endParaRPr kumimoji="0" lang="el-GR"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06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D</a:t>
                      </a:r>
                      <a:endParaRPr kumimoji="0" lang="el-GR"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1/9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06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E</a:t>
                      </a:r>
                      <a:endParaRPr kumimoji="0" lang="el-GR"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B,C</a:t>
                      </a:r>
                      <a:endParaRPr kumimoji="0" lang="el-GR"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4/9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06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F</a:t>
                      </a:r>
                      <a:endParaRPr kumimoji="0" lang="el-GR"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B,C</a:t>
                      </a:r>
                      <a:endParaRPr kumimoji="0" lang="el-GR"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20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506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G</a:t>
                      </a:r>
                      <a:endParaRPr kumimoji="0" lang="el-GR"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D,E</a:t>
                      </a:r>
                      <a:endParaRPr kumimoji="0" lang="el-GR"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15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21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χρονοδιάγραμμα σε συνθήκες αβεβαιότητας</a:t>
            </a:r>
            <a:endParaRPr lang="en-GB" sz="1400" dirty="0">
              <a:cs typeface="Times New Roman" pitchFamily="18" charset="0"/>
            </a:endParaRPr>
          </a:p>
        </p:txBody>
      </p:sp>
      <p:sp>
        <p:nvSpPr>
          <p:cNvPr id="5"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14</a:t>
            </a:fld>
            <a:endParaRPr lang="el-GR" sz="1400" dirty="0"/>
          </a:p>
        </p:txBody>
      </p:sp>
      <p:sp>
        <p:nvSpPr>
          <p:cNvPr id="21" name="Rectangle 174" descr="[DECORATIVE]"/>
          <p:cNvSpPr>
            <a:spLocks noChangeArrowheads="1"/>
          </p:cNvSpPr>
          <p:nvPr/>
        </p:nvSpPr>
        <p:spPr bwMode="auto">
          <a:xfrm>
            <a:off x="4211960" y="5420457"/>
            <a:ext cx="602948" cy="458973"/>
          </a:xfrm>
          <a:prstGeom prst="rect">
            <a:avLst/>
          </a:prstGeom>
          <a:noFill/>
          <a:ln w="25400">
            <a:solidFill>
              <a:srgbClr val="7030A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l-GR" altLang="el-GR"/>
          </a:p>
        </p:txBody>
      </p:sp>
    </p:spTree>
    <p:custDataLst>
      <p:tags r:id="rId1"/>
    </p:custDataLst>
    <p:extLst>
      <p:ext uri="{BB962C8B-B14F-4D97-AF65-F5344CB8AC3E}">
        <p14:creationId xmlns:p14="http://schemas.microsoft.com/office/powerpoint/2010/main" val="1566993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395537" y="-27384"/>
            <a:ext cx="8291264" cy="972443"/>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tabLst>
                <a:tab pos="457200" algn="l"/>
              </a:tabLst>
            </a:pPr>
            <a:r>
              <a:rPr lang="el-GR" dirty="0" smtClean="0"/>
              <a:t>Κρίσιμες Δραστηριότητες</a:t>
            </a:r>
            <a:endParaRPr lang="el-GR" dirty="0">
              <a:latin typeface="+mn-lt"/>
              <a:cs typeface="Times New Roman" pitchFamily="18" charset="0"/>
            </a:endParaRPr>
          </a:p>
        </p:txBody>
      </p:sp>
      <p:graphicFrame>
        <p:nvGraphicFramePr>
          <p:cNvPr id="20" name="Group 97" descr="Από την προηγούμενη διαφάνεια προκύπτει ότι οι δραστηριότητες A,C,E και G έχουν μηδενικό περιθώριο καθυστέρησης. Επομένως αυτές είναι κρίσιμες και μάλιστα το άθροισμα των μέσων διαρκειών τους είναι 4+5+6+6=21 ημέρες, όσο και η ελάχιστη αναμενόμενη διάρκεια που υπολογίσαμε για το έργο. Το συμπέρασμα είναι ότι έχουμε μια κρίσιμη διαδρομή η οποία αποτελείται από τις δραστηριότητες αυτές. Όμως δεδομένου ότι χρησιμοποιήσαμε εκτιμήσεις για τις διάρκειες των δραστηριοτήτων είναι αναμενόμενο να υπάρχει και διακύμανση στην αναμενόμενη ελάχιστη διάρκεια του έργου. "/>
          <p:cNvGraphicFramePr>
            <a:graphicFrameLocks/>
          </p:cNvGraphicFramePr>
          <p:nvPr>
            <p:custDataLst>
              <p:tags r:id="rId2"/>
            </p:custDataLst>
            <p:extLst>
              <p:ext uri="{D42A27DB-BD31-4B8C-83A1-F6EECF244321}">
                <p14:modId xmlns:p14="http://schemas.microsoft.com/office/powerpoint/2010/main" val="4012767085"/>
              </p:ext>
            </p:extLst>
          </p:nvPr>
        </p:nvGraphicFramePr>
        <p:xfrm>
          <a:off x="609600" y="1600200"/>
          <a:ext cx="4535488" cy="4419600"/>
        </p:xfrm>
        <a:graphic>
          <a:graphicData uri="http://schemas.openxmlformats.org/drawingml/2006/table">
            <a:tbl>
              <a:tblPr/>
              <a:tblGrid>
                <a:gridCol w="1062038"/>
                <a:gridCol w="1149350"/>
                <a:gridCol w="447675"/>
                <a:gridCol w="1028700"/>
                <a:gridCol w="847725"/>
              </a:tblGrid>
              <a:tr h="5524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ΔΡΑΣΤ</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ΠΡΟΑΠ</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μ</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ΠΕΡΙΘ</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σ</a:t>
                      </a:r>
                      <a:r>
                        <a:rPr kumimoji="0" lang="el-GR" sz="2000" b="0" i="0" u="none" strike="noStrike" cap="none" normalizeH="0" baseline="3000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A</a:t>
                      </a:r>
                      <a:endParaRPr kumimoji="0" lang="el-GR" sz="2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B</a:t>
                      </a:r>
                      <a:endParaRPr kumimoji="0" lang="el-GR"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C</a:t>
                      </a:r>
                      <a:endParaRPr kumimoji="0" lang="el-GR"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D</a:t>
                      </a:r>
                      <a:endParaRPr kumimoji="0" lang="el-GR"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Α</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1/9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E</a:t>
                      </a:r>
                      <a:endParaRPr kumimoji="0" lang="el-GR"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B,C</a:t>
                      </a:r>
                      <a:endParaRPr kumimoji="0" lang="el-GR"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4/9</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F</a:t>
                      </a:r>
                      <a:endParaRPr kumimoji="0" lang="el-GR" sz="2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B,C</a:t>
                      </a:r>
                      <a:endParaRPr kumimoji="0" lang="el-GR"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dirty="0" smtClean="0">
                          <a:ln>
                            <a:noFill/>
                          </a:ln>
                          <a:solidFill>
                            <a:schemeClr val="tx1"/>
                          </a:solidFill>
                          <a:effectLst/>
                          <a:latin typeface="Arial" charset="0"/>
                        </a:rPr>
                        <a:t>G</a:t>
                      </a:r>
                      <a:endParaRPr kumimoji="0" lang="el-GR" sz="20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000" b="0" i="0" u="none" strike="noStrike" cap="none" normalizeH="0" baseline="0" smtClean="0">
                          <a:ln>
                            <a:noFill/>
                          </a:ln>
                          <a:solidFill>
                            <a:schemeClr val="tx1"/>
                          </a:solidFill>
                          <a:effectLst/>
                          <a:latin typeface="Arial" charset="0"/>
                        </a:rPr>
                        <a:t>D,E</a:t>
                      </a:r>
                      <a:endParaRPr kumimoji="0" lang="el-GR"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smtClean="0">
                          <a:ln>
                            <a:noFill/>
                          </a:ln>
                          <a:solidFill>
                            <a:schemeClr val="tx1"/>
                          </a:solidFill>
                          <a:effectLst/>
                          <a:latin typeface="Arial" charset="0"/>
                        </a:rPr>
                        <a:t>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l-GR" sz="2000" b="0" i="0" u="none" strike="noStrike" cap="none" normalizeH="0" baseline="0" dirty="0" smtClean="0">
                          <a:ln>
                            <a:noFill/>
                          </a:ln>
                          <a:solidFill>
                            <a:schemeClr val="tx1"/>
                          </a:solidFill>
                          <a:effectLst/>
                          <a:latin typeface="Arial" charset="0"/>
                        </a:rPr>
                        <a:t>1</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χρονοδιάγραμμα σε συνθήκες αβεβαιότητας</a:t>
            </a:r>
            <a:endParaRPr lang="en-GB" sz="1400" dirty="0">
              <a:cs typeface="Times New Roman" pitchFamily="18" charset="0"/>
            </a:endParaRPr>
          </a:p>
        </p:txBody>
      </p:sp>
      <p:sp>
        <p:nvSpPr>
          <p:cNvPr id="11"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15</a:t>
            </a:fld>
            <a:endParaRPr lang="el-GR" sz="1400" dirty="0"/>
          </a:p>
        </p:txBody>
      </p:sp>
      <p:sp>
        <p:nvSpPr>
          <p:cNvPr id="21" name="Oval 98" descr="[DECORATIVE]"/>
          <p:cNvSpPr>
            <a:spLocks noChangeArrowheads="1"/>
          </p:cNvSpPr>
          <p:nvPr/>
        </p:nvSpPr>
        <p:spPr bwMode="auto">
          <a:xfrm>
            <a:off x="3492500" y="2060575"/>
            <a:ext cx="720725" cy="720725"/>
          </a:xfrm>
          <a:prstGeom prst="ellipse">
            <a:avLst/>
          </a:prstGeom>
          <a:noFill/>
          <a:ln w="38100">
            <a:solidFill>
              <a:srgbClr val="7030A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l-GR" altLang="el-GR"/>
          </a:p>
        </p:txBody>
      </p:sp>
      <p:sp>
        <p:nvSpPr>
          <p:cNvPr id="22" name="Oval 99" descr="[DECORATIVE]"/>
          <p:cNvSpPr>
            <a:spLocks noChangeArrowheads="1"/>
          </p:cNvSpPr>
          <p:nvPr/>
        </p:nvSpPr>
        <p:spPr bwMode="auto">
          <a:xfrm>
            <a:off x="3419475" y="3141663"/>
            <a:ext cx="720725" cy="720725"/>
          </a:xfrm>
          <a:prstGeom prst="ellipse">
            <a:avLst/>
          </a:prstGeom>
          <a:noFill/>
          <a:ln w="38100">
            <a:solidFill>
              <a:srgbClr val="7030A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l-GR" altLang="el-GR"/>
          </a:p>
        </p:txBody>
      </p:sp>
      <p:sp>
        <p:nvSpPr>
          <p:cNvPr id="23" name="Oval 100" descr="[DECORATIVE]"/>
          <p:cNvSpPr>
            <a:spLocks noChangeArrowheads="1"/>
          </p:cNvSpPr>
          <p:nvPr/>
        </p:nvSpPr>
        <p:spPr bwMode="auto">
          <a:xfrm>
            <a:off x="3419475" y="4292600"/>
            <a:ext cx="720725" cy="720725"/>
          </a:xfrm>
          <a:prstGeom prst="ellipse">
            <a:avLst/>
          </a:prstGeom>
          <a:noFill/>
          <a:ln w="38100">
            <a:solidFill>
              <a:srgbClr val="7030A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l-GR" altLang="el-GR"/>
          </a:p>
        </p:txBody>
      </p:sp>
      <p:sp>
        <p:nvSpPr>
          <p:cNvPr id="24" name="Oval 101" descr="[DECORATIVE]"/>
          <p:cNvSpPr>
            <a:spLocks noChangeArrowheads="1"/>
          </p:cNvSpPr>
          <p:nvPr/>
        </p:nvSpPr>
        <p:spPr bwMode="auto">
          <a:xfrm>
            <a:off x="3419475" y="5229225"/>
            <a:ext cx="720725" cy="720725"/>
          </a:xfrm>
          <a:prstGeom prst="ellipse">
            <a:avLst/>
          </a:prstGeom>
          <a:noFill/>
          <a:ln w="38100">
            <a:solidFill>
              <a:srgbClr val="7030A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l-GR" altLang="el-GR"/>
          </a:p>
        </p:txBody>
      </p:sp>
      <p:sp>
        <p:nvSpPr>
          <p:cNvPr id="25" name="Text Box 102" descr="."/>
          <p:cNvSpPr txBox="1">
            <a:spLocks noChangeArrowheads="1"/>
          </p:cNvSpPr>
          <p:nvPr/>
        </p:nvSpPr>
        <p:spPr bwMode="auto">
          <a:xfrm>
            <a:off x="5848350" y="2276475"/>
            <a:ext cx="2540000" cy="482600"/>
          </a:xfrm>
          <a:prstGeom prst="rect">
            <a:avLst/>
          </a:prstGeom>
          <a:solidFill>
            <a:schemeClr val="accent1"/>
          </a:solidFill>
          <a:ln w="25400">
            <a:solidFill>
              <a:schemeClr val="tx1"/>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sz="2400" dirty="0" err="1"/>
              <a:t>μ</a:t>
            </a:r>
            <a:r>
              <a:rPr lang="el-GR" altLang="el-GR" sz="2400" baseline="-25000" dirty="0" err="1"/>
              <a:t>Α</a:t>
            </a:r>
            <a:r>
              <a:rPr lang="el-GR" altLang="el-GR" sz="2400" dirty="0" err="1"/>
              <a:t>+μ</a:t>
            </a:r>
            <a:r>
              <a:rPr lang="en-US" altLang="el-GR" sz="2400" baseline="-25000" dirty="0"/>
              <a:t>C</a:t>
            </a:r>
            <a:r>
              <a:rPr lang="en-US" altLang="el-GR" sz="2400" dirty="0"/>
              <a:t>+</a:t>
            </a:r>
            <a:r>
              <a:rPr lang="el-GR" altLang="el-GR" sz="2400" dirty="0" err="1"/>
              <a:t>μ</a:t>
            </a:r>
            <a:r>
              <a:rPr lang="el-GR" altLang="el-GR" sz="2400" baseline="-25000" dirty="0" err="1"/>
              <a:t>Ε</a:t>
            </a:r>
            <a:r>
              <a:rPr lang="el-GR" altLang="el-GR" sz="2400" dirty="0" err="1"/>
              <a:t>+μ</a:t>
            </a:r>
            <a:r>
              <a:rPr lang="en-US" altLang="el-GR" sz="2400" baseline="-25000" dirty="0"/>
              <a:t>G</a:t>
            </a:r>
            <a:r>
              <a:rPr lang="en-US" altLang="el-GR" sz="2400" dirty="0"/>
              <a:t>=21</a:t>
            </a:r>
            <a:endParaRPr lang="el-GR" altLang="el-GR" sz="2400" dirty="0"/>
          </a:p>
        </p:txBody>
      </p:sp>
      <p:sp>
        <p:nvSpPr>
          <p:cNvPr id="26" name="AutoShape 103" descr="."/>
          <p:cNvSpPr>
            <a:spLocks noChangeArrowheads="1"/>
          </p:cNvSpPr>
          <p:nvPr/>
        </p:nvSpPr>
        <p:spPr bwMode="auto">
          <a:xfrm>
            <a:off x="6877050" y="3068638"/>
            <a:ext cx="576263" cy="1081087"/>
          </a:xfrm>
          <a:prstGeom prst="downArrow">
            <a:avLst>
              <a:gd name="adj1" fmla="val 50000"/>
              <a:gd name="adj2" fmla="val 46901"/>
            </a:avLst>
          </a:prstGeom>
          <a:solidFill>
            <a:schemeClr val="accent1"/>
          </a:solidFill>
          <a:ln w="9525">
            <a:solidFill>
              <a:schemeClr val="tx1"/>
            </a:solidFill>
            <a:miter lim="800000"/>
            <a:headEnd/>
            <a:tailEnd/>
          </a:ln>
          <a:effec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l-GR" altLang="el-GR"/>
          </a:p>
        </p:txBody>
      </p:sp>
      <p:sp>
        <p:nvSpPr>
          <p:cNvPr id="27" name="Text Box 104" descr="."/>
          <p:cNvSpPr txBox="1">
            <a:spLocks noChangeArrowheads="1"/>
          </p:cNvSpPr>
          <p:nvPr/>
        </p:nvSpPr>
        <p:spPr bwMode="auto">
          <a:xfrm>
            <a:off x="5867400" y="4292600"/>
            <a:ext cx="2520950" cy="804863"/>
          </a:xfrm>
          <a:prstGeom prst="rect">
            <a:avLst/>
          </a:prstGeom>
          <a:solidFill>
            <a:schemeClr val="accent1"/>
          </a:solidFill>
          <a:ln w="25400">
            <a:solidFill>
              <a:schemeClr val="tx1"/>
            </a:solidFill>
            <a:miter lim="800000"/>
            <a:headEnd/>
            <a:tailEnd/>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l-GR" altLang="el-GR" dirty="0"/>
              <a:t>ΚΡΙΣΙΜΗ ΔΙΑΔΡΟΜΗ</a:t>
            </a:r>
          </a:p>
          <a:p>
            <a:pPr algn="ctr" eaLnBrk="1" hangingPunct="1">
              <a:spcBef>
                <a:spcPct val="50000"/>
              </a:spcBef>
            </a:pPr>
            <a:r>
              <a:rPr lang="en-US" altLang="el-GR" dirty="0"/>
              <a:t>A-C-E-G</a:t>
            </a:r>
            <a:endParaRPr lang="el-GR" altLang="el-GR" dirty="0"/>
          </a:p>
        </p:txBody>
      </p:sp>
    </p:spTree>
    <p:custDataLst>
      <p:tags r:id="rId1"/>
    </p:custDataLst>
    <p:extLst>
      <p:ext uri="{BB962C8B-B14F-4D97-AF65-F5344CB8AC3E}">
        <p14:creationId xmlns:p14="http://schemas.microsoft.com/office/powerpoint/2010/main" val="41647263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Τίτλος 1"/>
          <p:cNvSpPr>
            <a:spLocks noGrp="1" noChangeArrowheads="1"/>
          </p:cNvSpPr>
          <p:nvPr>
            <p:ph type="title"/>
          </p:nvPr>
        </p:nvSpPr>
        <p:spPr>
          <a:xfrm>
            <a:off x="467543" y="116632"/>
            <a:ext cx="8208913" cy="1260475"/>
          </a:xfrm>
        </p:spPr>
        <p:txBody>
          <a:bodyPr>
            <a:noAutofit/>
          </a:bodyPr>
          <a:lstStyle/>
          <a:p>
            <a:r>
              <a:rPr lang="el-GR" dirty="0" smtClean="0"/>
              <a:t>Συμπεράσματα</a:t>
            </a:r>
            <a:endParaRPr lang="el-GR" dirty="0">
              <a:latin typeface="+mn-lt"/>
              <a:cs typeface="Times New Roman" pitchFamily="18" charset="0"/>
            </a:endParaRPr>
          </a:p>
        </p:txBody>
      </p:sp>
      <p:sp>
        <p:nvSpPr>
          <p:cNvPr id="28" name="Rectangle 3"/>
          <p:cNvSpPr>
            <a:spLocks noGrp="1" noChangeArrowheads="1"/>
          </p:cNvSpPr>
          <p:nvPr>
            <p:ph type="body" sz="half" idx="1"/>
          </p:nvPr>
        </p:nvSpPr>
        <p:spPr>
          <a:xfrm>
            <a:off x="538956" y="1412776"/>
            <a:ext cx="7994650" cy="4419600"/>
          </a:xfrm>
        </p:spPr>
        <p:txBody>
          <a:bodyPr/>
          <a:lstStyle/>
          <a:p>
            <a:r>
              <a:rPr lang="el-GR" altLang="el-GR" sz="2800" dirty="0" smtClean="0"/>
              <a:t>Το έργο έχει μέση διάρκεια 21 ημερών και διακύμανση,</a:t>
            </a:r>
          </a:p>
        </p:txBody>
      </p:sp>
      <p:graphicFrame>
        <p:nvGraphicFramePr>
          <p:cNvPr id="29" name="Object 7" descr="."/>
          <p:cNvGraphicFramePr>
            <a:graphicFrameLocks noChangeAspect="1"/>
          </p:cNvGraphicFramePr>
          <p:nvPr>
            <p:extLst>
              <p:ext uri="{D42A27DB-BD31-4B8C-83A1-F6EECF244321}">
                <p14:modId xmlns:p14="http://schemas.microsoft.com/office/powerpoint/2010/main" val="1442679086"/>
              </p:ext>
            </p:extLst>
          </p:nvPr>
        </p:nvGraphicFramePr>
        <p:xfrm>
          <a:off x="1174750" y="2378075"/>
          <a:ext cx="6435725" cy="871538"/>
        </p:xfrm>
        <a:graphic>
          <a:graphicData uri="http://schemas.openxmlformats.org/presentationml/2006/ole">
            <mc:AlternateContent xmlns:mc="http://schemas.openxmlformats.org/markup-compatibility/2006">
              <mc:Choice xmlns:v="urn:schemas-microsoft-com:vml" Requires="v">
                <p:oleObj spid="_x0000_s3090" name="Εξίσωση" r:id="rId5" imgW="2908080" imgH="393480" progId="Equation.3">
                  <p:embed/>
                </p:oleObj>
              </mc:Choice>
              <mc:Fallback>
                <p:oleObj name="Εξίσωση" r:id="rId5" imgW="2908080" imgH="393480" progId="Equation.3">
                  <p:embed/>
                  <p:pic>
                    <p:nvPicPr>
                      <p:cNvPr id="0" name=""/>
                      <p:cNvPicPr>
                        <a:picLocks noGrp="1" noChangeAspect="1" noChangeArrowheads="1"/>
                      </p:cNvPicPr>
                      <p:nvPr/>
                    </p:nvPicPr>
                    <p:blipFill>
                      <a:blip r:embed="rId6"/>
                      <a:srcRect/>
                      <a:stretch>
                        <a:fillRect/>
                      </a:stretch>
                    </p:blipFill>
                    <p:spPr bwMode="auto">
                      <a:xfrm>
                        <a:off x="1174750" y="2378075"/>
                        <a:ext cx="6435725" cy="871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 name="Rectangle 10"/>
          <p:cNvSpPr>
            <a:spLocks noChangeArrowheads="1"/>
          </p:cNvSpPr>
          <p:nvPr/>
        </p:nvSpPr>
        <p:spPr bwMode="auto">
          <a:xfrm>
            <a:off x="685006" y="3673376"/>
            <a:ext cx="7561263"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altLang="el-GR" sz="2800" dirty="0">
                <a:latin typeface="+mn-lt"/>
              </a:rPr>
              <a:t>Επομένως η συνολική διάρκεια του έργου είναι τυχαία μεταβλητή Τ η οποία ακολουθεί την κανονική κατανομή Ν με </a:t>
            </a:r>
            <a:r>
              <a:rPr lang="el-GR" altLang="el-GR" sz="2800" dirty="0" smtClean="0">
                <a:latin typeface="+mn-lt"/>
              </a:rPr>
              <a:t>παραμέτρους,</a:t>
            </a:r>
            <a:endParaRPr lang="el-GR" altLang="el-GR" sz="2800" dirty="0">
              <a:latin typeface="+mn-lt"/>
            </a:endParaRPr>
          </a:p>
          <a:p>
            <a:pPr eaLnBrk="1" hangingPunct="1"/>
            <a:r>
              <a:rPr lang="el-GR" altLang="el-GR" sz="2800" dirty="0">
                <a:latin typeface="+mn-lt"/>
              </a:rPr>
              <a:t>		 μ=21 και σ=1,85</a:t>
            </a:r>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χρονοδιάγραμμα σε συνθήκες αβεβαιότητας</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16</a:t>
            </a:fld>
            <a:endParaRPr lang="el-GR" dirty="0"/>
          </a:p>
        </p:txBody>
      </p:sp>
    </p:spTree>
    <p:custDataLst>
      <p:tags r:id="rId2"/>
    </p:custDataLst>
    <p:extLst>
      <p:ext uri="{BB962C8B-B14F-4D97-AF65-F5344CB8AC3E}">
        <p14:creationId xmlns:p14="http://schemas.microsoft.com/office/powerpoint/2010/main" val="17099119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nvPr>
        </p:nvSpPr>
        <p:spPr>
          <a:xfrm>
            <a:off x="467544" y="-27384"/>
            <a:ext cx="8208912" cy="1152128"/>
          </a:xfrm>
        </p:spPr>
        <p:txBody>
          <a:bodyPr>
            <a:noAutofit/>
          </a:bodyPr>
          <a:lstStyle/>
          <a:p>
            <a:pPr eaLnBrk="0" hangingPunct="0">
              <a:tabLst>
                <a:tab pos="457200" algn="l"/>
                <a:tab pos="1584325" algn="l"/>
              </a:tabLst>
            </a:pPr>
            <a:r>
              <a:rPr lang="el-GR" dirty="0" smtClean="0"/>
              <a:t>Τι απαντάμε;</a:t>
            </a:r>
            <a:endParaRPr lang="el-GR" dirty="0">
              <a:latin typeface="+mn-lt"/>
              <a:cs typeface="Times New Roman" pitchFamily="18" charset="0"/>
            </a:endParaRPr>
          </a:p>
        </p:txBody>
      </p:sp>
      <p:sp>
        <p:nvSpPr>
          <p:cNvPr id="8" name="Content Placeholder 2" descr="Χρήση της λίστας με τις κρίσιμες ημερομηνίες,&#10;Πότε χρειαζόμαστε τους πόρους;&#10;Πότε μπορούμε να απελευθερώσουμε πόρους;&#10;Πραγματικότητα versus Εκτίμηση,&#10;Πρέπει να ανασχεδιάσουμε;&#10;Υπάρχουν πόροι με υπερ αναθέσεις; &#10;Ο μυθικός ανθρωπομήνας,&#10;Ο πραγματικός χρόνος  (clock time) versus Χρόνος του έργου (project time),&#10;Η σχέση κόστους προσπάθειας.&#10;"/>
          <p:cNvSpPr>
            <a:spLocks noGrp="1"/>
          </p:cNvSpPr>
          <p:nvPr>
            <p:ph idx="4294967295"/>
          </p:nvPr>
        </p:nvSpPr>
        <p:spPr>
          <a:xfrm>
            <a:off x="467545" y="1628800"/>
            <a:ext cx="8280920" cy="3168352"/>
          </a:xfrm>
        </p:spPr>
        <p:txBody>
          <a:bodyPr>
            <a:noAutofit/>
          </a:bodyPr>
          <a:lstStyle/>
          <a:p>
            <a:pPr>
              <a:buClr>
                <a:schemeClr val="tx1"/>
              </a:buClr>
              <a:buFont typeface="Wingdings" panose="05000000000000000000" pitchFamily="2" charset="2"/>
              <a:buChar char="§"/>
            </a:pPr>
            <a:r>
              <a:rPr lang="el-GR" altLang="el-GR" sz="2800" dirty="0"/>
              <a:t>Να εκτιμήσετε την πιθανότητα το έργο να ολοκληρωθεί σε διάστημα 23 ημερών. </a:t>
            </a:r>
          </a:p>
          <a:p>
            <a:pPr>
              <a:buClr>
                <a:schemeClr val="tx1"/>
              </a:buClr>
              <a:buFont typeface="Wingdings" panose="05000000000000000000" pitchFamily="2" charset="2"/>
              <a:buChar char="§"/>
            </a:pPr>
            <a:endParaRPr lang="el-GR" altLang="el-GR" sz="2800" dirty="0"/>
          </a:p>
          <a:p>
            <a:pPr>
              <a:buClr>
                <a:schemeClr val="tx1"/>
              </a:buClr>
              <a:buFont typeface="Wingdings" panose="05000000000000000000" pitchFamily="2" charset="2"/>
              <a:buChar char="§"/>
            </a:pPr>
            <a:r>
              <a:rPr lang="el-GR" altLang="el-GR" sz="2800" dirty="0"/>
              <a:t>Αν θέλουμε να είμαστε κατά 95% βέβαιοι για την ολοκλήρωση του έργου, ποια πρέπει να είναι η διάρκεια του; </a:t>
            </a:r>
          </a:p>
          <a:p>
            <a:pPr>
              <a:buClr>
                <a:schemeClr val="tx1"/>
              </a:buClr>
              <a:buFont typeface="Wingdings" panose="05000000000000000000" pitchFamily="2" charset="2"/>
              <a:buChar char="§"/>
            </a:pPr>
            <a:endParaRPr lang="el-GR" altLang="el-GR" sz="2800" dirty="0"/>
          </a:p>
        </p:txBody>
      </p:sp>
      <p:sp>
        <p:nvSpPr>
          <p:cNvPr id="7"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χρονοδιάγραμμα σε συνθήκες αβεβαιότητας</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17</a:t>
            </a:fld>
            <a:endParaRPr lang="el-GR" dirty="0"/>
          </a:p>
        </p:txBody>
      </p:sp>
    </p:spTree>
    <p:custDataLst>
      <p:tags r:id="rId1"/>
    </p:custDataLst>
    <p:extLst>
      <p:ext uri="{BB962C8B-B14F-4D97-AF65-F5344CB8AC3E}">
        <p14:creationId xmlns:p14="http://schemas.microsoft.com/office/powerpoint/2010/main" val="20921684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Τίτλος 1"/>
          <p:cNvSpPr>
            <a:spLocks noGrp="1" noChangeArrowheads="1"/>
          </p:cNvSpPr>
          <p:nvPr>
            <p:ph type="title"/>
            <p:custDataLst>
              <p:tags r:id="rId3"/>
            </p:custDataLst>
          </p:nvPr>
        </p:nvSpPr>
        <p:spPr>
          <a:xfrm>
            <a:off x="467544" y="116633"/>
            <a:ext cx="8174484" cy="1152128"/>
          </a:xfrm>
        </p:spPr>
        <p:txBody>
          <a:bodyPr>
            <a:noAutofit/>
          </a:bodyPr>
          <a:lstStyle/>
          <a:p>
            <a:r>
              <a:rPr lang="en-US" dirty="0"/>
              <a:t>PERT – </a:t>
            </a:r>
            <a:r>
              <a:rPr lang="el-GR" dirty="0" smtClean="0"/>
              <a:t>Οι απαντήσεις (1 από 4)</a:t>
            </a:r>
            <a:endParaRPr lang="el-GR" dirty="0">
              <a:latin typeface="+mn-lt"/>
              <a:cs typeface="Times New Roman" pitchFamily="18" charset="0"/>
            </a:endParaRPr>
          </a:p>
        </p:txBody>
      </p:sp>
      <p:graphicFrame>
        <p:nvGraphicFramePr>
          <p:cNvPr id="30" name="Object 4" descr="Με δεδομένα ότι 21 ημέρες είναι η ελάχιστη αναμενόμενη διάρκεια για το έργο, η τυπική απόκλιση που προκύπτει από το κρίσιμο δρομολόγιο είναι ίση με 1,85 και ότι η αναμενόμενη διάρκεια ακολουθεί την κανονική κατανομή με μέση τιμή 21 και τυπική απόκλιση 1,85 μπορούμε να φανταστούμε το γράφημα της συνάρτησης πυκνότητας πιθανότητας για το συγκεκριμένο έργο. Θα είναι μια συμμετρική καμπάνα με άξονα συμμετρίας στην τιμή 21. Αν προχωρήσουμε προς τα δεξιά του άξονα ο οποίος μετρά το χρόνο θα βρούμε την τιμή 23. Υψώνοντας μια κάθετη γραμμή στο σημείο 23 το γράφημα (η καμπάνα δηλαδή) χωρίζεται σε δύο τμήματα. Το ένα προς τα αριστερά που είναι και το μεγαλύτερο εκφράζει την πιθανότητα το έργο να υλοποιηθεί το πολύ σε 23 ημέρες, ενώ το μικρότερο τμήμα προς τα δεξιά του 23 εκφράζει την πιθανότητα το έργο να υπερβεί σε διάρκεια τις 23 ημέρες."/>
          <p:cNvGraphicFramePr>
            <a:graphicFrameLocks noChangeAspect="1"/>
          </p:cNvGraphicFramePr>
          <p:nvPr>
            <p:extLst>
              <p:ext uri="{D42A27DB-BD31-4B8C-83A1-F6EECF244321}">
                <p14:modId xmlns:p14="http://schemas.microsoft.com/office/powerpoint/2010/main" val="3519811322"/>
              </p:ext>
            </p:extLst>
          </p:nvPr>
        </p:nvGraphicFramePr>
        <p:xfrm>
          <a:off x="914400" y="1295400"/>
          <a:ext cx="7162800" cy="3643313"/>
        </p:xfrm>
        <a:graphic>
          <a:graphicData uri="http://schemas.openxmlformats.org/presentationml/2006/ole">
            <mc:AlternateContent xmlns:mc="http://schemas.openxmlformats.org/markup-compatibility/2006">
              <mc:Choice xmlns:v="urn:schemas-microsoft-com:vml" Requires="v">
                <p:oleObj spid="_x0000_s4114" name="Φωτογραφία του Photo Editor" r:id="rId6" imgW="6628571" imgH="3371429" progId="MSPhotoEd.3">
                  <p:embed/>
                </p:oleObj>
              </mc:Choice>
              <mc:Fallback>
                <p:oleObj name="Φωτογραφία του Photo Editor" r:id="rId6" imgW="6628571" imgH="3371429"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1295400"/>
                        <a:ext cx="7162800" cy="364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 name="Rectangle 3"/>
          <p:cNvSpPr txBox="1">
            <a:spLocks noChangeArrowheads="1"/>
          </p:cNvSpPr>
          <p:nvPr/>
        </p:nvSpPr>
        <p:spPr>
          <a:xfrm>
            <a:off x="323850" y="5013324"/>
            <a:ext cx="8497888" cy="1151979"/>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2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24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marL="533400" indent="-533400">
              <a:lnSpc>
                <a:spcPct val="90000"/>
              </a:lnSpc>
              <a:buClr>
                <a:schemeClr val="tx1"/>
              </a:buClr>
              <a:buFont typeface="Wingdings" panose="05000000000000000000" pitchFamily="2" charset="2"/>
              <a:buChar char="§"/>
              <a:defRPr/>
            </a:pPr>
            <a:r>
              <a:rPr lang="el-GR" sz="2600" dirty="0" smtClean="0"/>
              <a:t>Πιθανότητα να ολοκληρωθεί το έργο σε 21 ημέρες = 50%,</a:t>
            </a:r>
          </a:p>
          <a:p>
            <a:pPr marL="914400" lvl="1" indent="-457200">
              <a:lnSpc>
                <a:spcPct val="90000"/>
              </a:lnSpc>
              <a:buFont typeface="Arial" panose="020B0604020202020204" pitchFamily="34" charset="0"/>
              <a:buChar char="•"/>
              <a:defRPr/>
            </a:pPr>
            <a:r>
              <a:rPr lang="el-GR" sz="2600" dirty="0" smtClean="0"/>
              <a:t>Το αριστερό μισό της περιοχής της κανονικής κατανομής.</a:t>
            </a:r>
            <a:endParaRPr lang="el-GR" sz="2600" dirty="0"/>
          </a:p>
        </p:txBody>
      </p:sp>
      <p:sp>
        <p:nvSpPr>
          <p:cNvPr id="1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χρονοδιάγραμμα σε συνθήκες αβεβαιότητας</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18</a:t>
            </a:fld>
            <a:endParaRPr lang="el-GR" dirty="0"/>
          </a:p>
        </p:txBody>
      </p:sp>
      <p:sp>
        <p:nvSpPr>
          <p:cNvPr id="32" name="Text Box 6"/>
          <p:cNvSpPr txBox="1">
            <a:spLocks noChangeArrowheads="1"/>
          </p:cNvSpPr>
          <p:nvPr/>
        </p:nvSpPr>
        <p:spPr bwMode="auto">
          <a:xfrm>
            <a:off x="914400" y="4267200"/>
            <a:ext cx="73152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sz="1600">
                <a:latin typeface="Tahoma" pitchFamily="34" charset="0"/>
              </a:rPr>
              <a:t>15,45        17,3             19,15          21           22,85           24,7          26,55</a:t>
            </a:r>
          </a:p>
        </p:txBody>
      </p:sp>
      <p:sp>
        <p:nvSpPr>
          <p:cNvPr id="33" name="Text Box 7"/>
          <p:cNvSpPr txBox="1">
            <a:spLocks noChangeArrowheads="1"/>
          </p:cNvSpPr>
          <p:nvPr/>
        </p:nvSpPr>
        <p:spPr bwMode="auto">
          <a:xfrm>
            <a:off x="6019800" y="1676400"/>
            <a:ext cx="1447800" cy="581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sz="1600">
                <a:latin typeface="Tahoma" pitchFamily="34" charset="0"/>
              </a:rPr>
              <a:t>1 τυπική απόκλιση</a:t>
            </a:r>
          </a:p>
        </p:txBody>
      </p:sp>
      <p:sp>
        <p:nvSpPr>
          <p:cNvPr id="34" name="Text Box 8"/>
          <p:cNvSpPr txBox="1">
            <a:spLocks noChangeArrowheads="1"/>
          </p:cNvSpPr>
          <p:nvPr/>
        </p:nvSpPr>
        <p:spPr bwMode="auto">
          <a:xfrm>
            <a:off x="6629400" y="3048000"/>
            <a:ext cx="1447800" cy="8255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sz="1600">
                <a:latin typeface="Tahoma" pitchFamily="34" charset="0"/>
              </a:rPr>
              <a:t>Πιθανότητα να υπερβεί τις 23 ημέρες</a:t>
            </a:r>
          </a:p>
        </p:txBody>
      </p:sp>
      <p:sp>
        <p:nvSpPr>
          <p:cNvPr id="35" name="Line 9"/>
          <p:cNvSpPr>
            <a:spLocks noChangeShapeType="1"/>
          </p:cNvSpPr>
          <p:nvPr/>
        </p:nvSpPr>
        <p:spPr bwMode="auto">
          <a:xfrm flipV="1">
            <a:off x="5651500" y="2636838"/>
            <a:ext cx="0" cy="1512887"/>
          </a:xfrm>
          <a:prstGeom prst="line">
            <a:avLst/>
          </a:prstGeom>
          <a:noFill/>
          <a:ln w="2540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Tree>
    <p:custDataLst>
      <p:tags r:id="rId2"/>
    </p:custDataLst>
    <p:extLst>
      <p:ext uri="{BB962C8B-B14F-4D97-AF65-F5344CB8AC3E}">
        <p14:creationId xmlns:p14="http://schemas.microsoft.com/office/powerpoint/2010/main" val="38887757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p:cNvSpPr>
            <a:spLocks noGrp="1"/>
          </p:cNvSpPr>
          <p:nvPr>
            <p:ph type="title"/>
            <p:custDataLst>
              <p:tags r:id="rId2"/>
            </p:custDataLst>
          </p:nvPr>
        </p:nvSpPr>
        <p:spPr>
          <a:xfrm>
            <a:off x="722313" y="116633"/>
            <a:ext cx="7772400" cy="1152127"/>
          </a:xfrm>
        </p:spPr>
        <p:txBody>
          <a:bodyPr>
            <a:noAutofit/>
          </a:bodyPr>
          <a:lstStyle/>
          <a:p>
            <a:pPr algn="ctr"/>
            <a:r>
              <a:rPr lang="en-US" sz="4400" dirty="0"/>
              <a:t>PERT – </a:t>
            </a:r>
            <a:r>
              <a:rPr lang="el-GR" sz="4400" dirty="0"/>
              <a:t>Οι απαντήσεις </a:t>
            </a:r>
            <a:r>
              <a:rPr lang="el-GR" sz="4400" dirty="0" smtClean="0"/>
              <a:t>(2 </a:t>
            </a:r>
            <a:r>
              <a:rPr lang="el-GR" sz="4400" dirty="0"/>
              <a:t>από 4)</a:t>
            </a:r>
            <a:endParaRPr lang="el-GR" sz="4400" dirty="0">
              <a:latin typeface="+mn-lt"/>
            </a:endParaRPr>
          </a:p>
        </p:txBody>
      </p:sp>
      <p:sp>
        <p:nvSpPr>
          <p:cNvPr id="2" name="Ορθογώνιο 1"/>
          <p:cNvSpPr/>
          <p:nvPr/>
        </p:nvSpPr>
        <p:spPr>
          <a:xfrm>
            <a:off x="467544" y="1772816"/>
            <a:ext cx="8219256" cy="3108543"/>
          </a:xfrm>
          <a:prstGeom prst="rect">
            <a:avLst/>
          </a:prstGeom>
        </p:spPr>
        <p:txBody>
          <a:bodyPr wrap="square">
            <a:spAutoFit/>
          </a:bodyPr>
          <a:lstStyle/>
          <a:p>
            <a:pPr marL="457200" indent="-457200">
              <a:buClr>
                <a:schemeClr val="tx1"/>
              </a:buClr>
              <a:buFont typeface="Wingdings" panose="05000000000000000000" pitchFamily="2" charset="2"/>
              <a:buChar char="§"/>
            </a:pPr>
            <a:r>
              <a:rPr lang="el-GR" altLang="el-GR" sz="2800" dirty="0"/>
              <a:t>Τ</a:t>
            </a:r>
            <a:r>
              <a:rPr lang="en-US" altLang="el-GR" sz="2800" dirty="0">
                <a:cs typeface="Arial" charset="0"/>
              </a:rPr>
              <a:t>~</a:t>
            </a:r>
            <a:r>
              <a:rPr lang="el-GR" altLang="el-GR" sz="2800" dirty="0">
                <a:cs typeface="Arial" charset="0"/>
              </a:rPr>
              <a:t>Ν(21, 1.85) </a:t>
            </a:r>
            <a:r>
              <a:rPr lang="el-GR" altLang="el-GR" sz="2800" dirty="0">
                <a:cs typeface="Arial" charset="0"/>
                <a:sym typeface="Symbol" pitchFamily="18" charset="2"/>
              </a:rPr>
              <a:t> (Τ-μ)/σ=Ζ</a:t>
            </a:r>
            <a:r>
              <a:rPr lang="en-US" altLang="el-GR" sz="2800" dirty="0">
                <a:cs typeface="Arial" charset="0"/>
                <a:sym typeface="Symbol" pitchFamily="18" charset="2"/>
              </a:rPr>
              <a:t>~</a:t>
            </a:r>
            <a:r>
              <a:rPr lang="el-GR" altLang="el-GR" sz="2800" dirty="0">
                <a:cs typeface="Arial" charset="0"/>
                <a:sym typeface="Symbol" pitchFamily="18" charset="2"/>
              </a:rPr>
              <a:t>Ν(0,1</a:t>
            </a:r>
            <a:r>
              <a:rPr lang="el-GR" altLang="el-GR" sz="2800" dirty="0" smtClean="0">
                <a:cs typeface="Arial" charset="0"/>
                <a:sym typeface="Symbol" pitchFamily="18" charset="2"/>
              </a:rPr>
              <a:t>),</a:t>
            </a:r>
            <a:endParaRPr lang="el-GR" altLang="el-GR" sz="2800" dirty="0">
              <a:cs typeface="Arial" charset="0"/>
              <a:sym typeface="Symbol" pitchFamily="18" charset="2"/>
            </a:endParaRPr>
          </a:p>
          <a:p>
            <a:pPr marL="457200" indent="-457200">
              <a:buClr>
                <a:schemeClr val="tx1"/>
              </a:buClr>
              <a:buFont typeface="Wingdings" panose="05000000000000000000" pitchFamily="2" charset="2"/>
              <a:buChar char="§"/>
            </a:pPr>
            <a:endParaRPr lang="el-GR" altLang="el-GR" sz="2800" dirty="0">
              <a:cs typeface="Arial" charset="0"/>
              <a:sym typeface="Symbol" pitchFamily="18" charset="2"/>
            </a:endParaRPr>
          </a:p>
          <a:p>
            <a:pPr marL="457200" indent="-457200">
              <a:buClr>
                <a:schemeClr val="tx1"/>
              </a:buClr>
              <a:buFont typeface="Wingdings" panose="05000000000000000000" pitchFamily="2" charset="2"/>
              <a:buChar char="§"/>
            </a:pPr>
            <a:r>
              <a:rPr lang="el-GR" altLang="el-GR" sz="2800" dirty="0">
                <a:cs typeface="Arial" charset="0"/>
                <a:sym typeface="Symbol" pitchFamily="18" charset="2"/>
              </a:rPr>
              <a:t>Υπολογίζουμε Ζ= (23-21)/</a:t>
            </a:r>
            <a:r>
              <a:rPr lang="el-GR" altLang="el-GR" sz="2800" dirty="0" smtClean="0">
                <a:cs typeface="Arial" charset="0"/>
                <a:sym typeface="Symbol" pitchFamily="18" charset="2"/>
              </a:rPr>
              <a:t>1.85=1.08,</a:t>
            </a:r>
            <a:endParaRPr lang="el-GR" altLang="el-GR" sz="2800" dirty="0">
              <a:cs typeface="Arial" charset="0"/>
              <a:sym typeface="Symbol" pitchFamily="18" charset="2"/>
            </a:endParaRPr>
          </a:p>
          <a:p>
            <a:pPr marL="457200" indent="-457200">
              <a:buClr>
                <a:schemeClr val="tx1"/>
              </a:buClr>
              <a:buFont typeface="Wingdings" panose="05000000000000000000" pitchFamily="2" charset="2"/>
              <a:buChar char="§"/>
            </a:pPr>
            <a:endParaRPr lang="el-GR" altLang="el-GR" sz="2800" dirty="0">
              <a:cs typeface="Arial" charset="0"/>
              <a:sym typeface="Symbol" pitchFamily="18" charset="2"/>
            </a:endParaRPr>
          </a:p>
          <a:p>
            <a:pPr marL="457200" indent="-457200">
              <a:buClr>
                <a:schemeClr val="tx1"/>
              </a:buClr>
              <a:buFont typeface="Wingdings" panose="05000000000000000000" pitchFamily="2" charset="2"/>
              <a:buChar char="§"/>
            </a:pPr>
            <a:r>
              <a:rPr lang="el-GR" altLang="el-GR" sz="2800" dirty="0">
                <a:cs typeface="Arial" charset="0"/>
                <a:sym typeface="Symbol" pitchFamily="18" charset="2"/>
              </a:rPr>
              <a:t>Επομένως από τον πίνακα τιμών της κανονικής κατανομής Ν(0,1) θα πρέπει να βρούμε την πιθανότητα που αντιστοιχεί στο </a:t>
            </a:r>
            <a:r>
              <a:rPr lang="el-GR" altLang="el-GR" sz="2800" dirty="0" smtClean="0">
                <a:cs typeface="Arial" charset="0"/>
                <a:sym typeface="Symbol" pitchFamily="18" charset="2"/>
              </a:rPr>
              <a:t>Ζ=1.08.</a:t>
            </a:r>
            <a:endParaRPr lang="en-US" altLang="el-GR" sz="2800" dirty="0">
              <a:cs typeface="Arial" charset="0"/>
              <a:sym typeface="Symbol" pitchFamily="18" charset="2"/>
            </a:endParaRPr>
          </a:p>
        </p:txBody>
      </p:sp>
      <p:sp>
        <p:nvSpPr>
          <p:cNvPr id="10"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χρονοδιάγραμμα σε συνθήκες αβεβαιότητας</a:t>
            </a:r>
            <a:endParaRPr lang="en-GB" sz="1400" dirty="0">
              <a:cs typeface="Times New Roman" pitchFamily="18" charset="0"/>
            </a:endParaRPr>
          </a:p>
        </p:txBody>
      </p:sp>
      <p:sp>
        <p:nvSpPr>
          <p:cNvPr id="9" name="Θέση αριθμού διαφάνειας 3" descr="."/>
          <p:cNvSpPr txBox="1">
            <a:spLocks/>
          </p:cNvSpPr>
          <p:nvPr/>
        </p:nvSpPr>
        <p:spPr>
          <a:xfrm>
            <a:off x="6553200" y="6520259"/>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19</a:t>
            </a:fld>
            <a:endParaRPr lang="el-GR" sz="1400" dirty="0"/>
          </a:p>
        </p:txBody>
      </p:sp>
    </p:spTree>
    <p:custDataLst>
      <p:tags r:id="rId1"/>
    </p:custDataLst>
    <p:extLst>
      <p:ext uri="{BB962C8B-B14F-4D97-AF65-F5344CB8AC3E}">
        <p14:creationId xmlns:p14="http://schemas.microsoft.com/office/powerpoint/2010/main" val="7173808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Τίτλος 1"/>
          <p:cNvSpPr>
            <a:spLocks noGrp="1"/>
          </p:cNvSpPr>
          <p:nvPr>
            <p:ph type="title"/>
          </p:nvPr>
        </p:nvSpPr>
        <p:spPr/>
        <p:txBody>
          <a:bodyPr/>
          <a:lstStyle/>
          <a:p>
            <a:r>
              <a:rPr lang="el-GR" altLang="el-GR" b="1" dirty="0" smtClean="0">
                <a:latin typeface="Calibri" panose="020F0502020204030204" pitchFamily="34" charset="0"/>
              </a:rPr>
              <a:t>Άδειες χρήσης </a:t>
            </a:r>
            <a:endParaRPr lang="el-GR" altLang="el-GR" dirty="0" smtClean="0">
              <a:latin typeface="Calibri" panose="020F0502020204030204" pitchFamily="34" charset="0"/>
            </a:endParaRPr>
          </a:p>
        </p:txBody>
      </p:sp>
      <p:sp>
        <p:nvSpPr>
          <p:cNvPr id="3075" name="Θέση περιεχομένου 1" descr="Το παρόν εκπαιδευτικό υλικό υπόκειται στην παρακάτω άδεια χρήσης Creative Commons (C C): Αναφορά δημιουργού (B Y), Παρόμοια Διανομή (S A), 3.0, Μη εισαγόμενο. &#10;Για εκπαιδευτικό υλικό, όπως εικόνες, που υπόκειται σε άλλου τύπου άδειας χρήσης, η άδεια χρήσης αναφέρεται ρητώς. &#10;"/>
          <p:cNvSpPr>
            <a:spLocks noGrp="1"/>
          </p:cNvSpPr>
          <p:nvPr>
            <p:ph idx="1"/>
          </p:nvPr>
        </p:nvSpPr>
        <p:spPr/>
        <p:txBody>
          <a:bodyPr/>
          <a:lstStyle/>
          <a:p>
            <a:pPr>
              <a:spcBef>
                <a:spcPct val="0"/>
              </a:spcBef>
              <a:spcAft>
                <a:spcPts val="1200"/>
              </a:spcAft>
            </a:pPr>
            <a:r>
              <a:rPr lang="el-GR" altLang="el-GR" sz="2800" dirty="0" smtClean="0">
                <a:latin typeface="Calibri" panose="020F0502020204030204" pitchFamily="34" charset="0"/>
              </a:rPr>
              <a:t>Το παρόν εκπαιδευτικό υλικό υπόκειται στην παρακάτω άδεια χρήσης </a:t>
            </a:r>
            <a:r>
              <a:rPr lang="en-US" altLang="el-GR" sz="2800" dirty="0" smtClean="0">
                <a:latin typeface="Calibri" panose="020F0502020204030204" pitchFamily="34" charset="0"/>
              </a:rPr>
              <a:t>Creative Commons</a:t>
            </a:r>
            <a:r>
              <a:rPr lang="el-GR" altLang="el-GR" sz="2800" dirty="0" smtClean="0">
                <a:latin typeface="Calibri" panose="020F0502020204030204" pitchFamily="34" charset="0"/>
              </a:rPr>
              <a:t> (</a:t>
            </a:r>
            <a:r>
              <a:rPr lang="en-US" altLang="el-GR" sz="2800" dirty="0" smtClean="0">
                <a:latin typeface="Calibri" panose="020F0502020204030204" pitchFamily="34" charset="0"/>
              </a:rPr>
              <a:t>C C)</a:t>
            </a:r>
            <a:r>
              <a:rPr lang="el-GR" altLang="el-GR" sz="2800" dirty="0" smtClean="0">
                <a:latin typeface="Calibri" panose="020F0502020204030204" pitchFamily="34" charset="0"/>
              </a:rPr>
              <a:t>: </a:t>
            </a:r>
            <a:r>
              <a:rPr lang="el-GR" altLang="el-GR" sz="2400" b="1" dirty="0" smtClean="0">
                <a:latin typeface="Calibri" panose="020F0502020204030204" pitchFamily="34" charset="0"/>
              </a:rPr>
              <a:t>Αναφορά δημιουργού</a:t>
            </a:r>
            <a:r>
              <a:rPr lang="en-US" altLang="el-GR" sz="2400" b="1" dirty="0" smtClean="0">
                <a:latin typeface="Calibri" panose="020F0502020204030204" pitchFamily="34" charset="0"/>
              </a:rPr>
              <a:t> (B</a:t>
            </a:r>
            <a:r>
              <a:rPr lang="el-GR" altLang="el-GR" sz="2400" b="1" dirty="0" smtClean="0">
                <a:latin typeface="Calibri" panose="020F0502020204030204" pitchFamily="34" charset="0"/>
              </a:rPr>
              <a:t> </a:t>
            </a:r>
            <a:r>
              <a:rPr lang="en-US" altLang="el-GR" sz="2400" b="1" dirty="0" smtClean="0">
                <a:latin typeface="Calibri" panose="020F0502020204030204" pitchFamily="34" charset="0"/>
              </a:rPr>
              <a:t>Y)</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Παρόμοια Διανομή</a:t>
            </a:r>
            <a:r>
              <a:rPr lang="en-US" altLang="el-GR" sz="2400" b="1" dirty="0" smtClean="0">
                <a:latin typeface="Calibri" panose="020F0502020204030204" pitchFamily="34" charset="0"/>
              </a:rPr>
              <a:t> (S A)</a:t>
            </a:r>
            <a:r>
              <a:rPr lang="en-US" altLang="el-GR" sz="2400" dirty="0" smtClean="0">
                <a:latin typeface="Calibri" panose="020F0502020204030204" pitchFamily="34" charset="0"/>
              </a:rPr>
              <a:t>,</a:t>
            </a:r>
            <a:r>
              <a:rPr lang="el-GR" altLang="el-GR" sz="2400" dirty="0" smtClean="0">
                <a:latin typeface="Calibri" panose="020F0502020204030204" pitchFamily="34" charset="0"/>
              </a:rPr>
              <a:t> </a:t>
            </a:r>
            <a:r>
              <a:rPr lang="el-GR" altLang="el-GR" sz="2400" b="1" dirty="0" smtClean="0">
                <a:latin typeface="Calibri" panose="020F0502020204030204" pitchFamily="34" charset="0"/>
              </a:rPr>
              <a:t>3.0</a:t>
            </a:r>
            <a:r>
              <a:rPr lang="en-US" altLang="el-GR" sz="2400" b="1" dirty="0" smtClean="0">
                <a:latin typeface="Calibri" panose="020F0502020204030204" pitchFamily="34" charset="0"/>
              </a:rPr>
              <a:t>,</a:t>
            </a:r>
            <a:r>
              <a:rPr lang="el-GR" altLang="el-GR" sz="2400" b="1" dirty="0" smtClean="0">
                <a:latin typeface="Calibri" panose="020F0502020204030204" pitchFamily="34" charset="0"/>
              </a:rPr>
              <a:t> Μη εισαγόμενο</a:t>
            </a:r>
            <a:r>
              <a:rPr lang="en-US" altLang="el-GR" sz="2400" b="1" dirty="0" smtClean="0">
                <a:latin typeface="Calibri" panose="020F0502020204030204" pitchFamily="34" charset="0"/>
              </a:rPr>
              <a:t>.</a:t>
            </a:r>
            <a:r>
              <a:rPr lang="en-US" altLang="el-GR" sz="2400" dirty="0" smtClean="0">
                <a:latin typeface="Calibri" panose="020F0502020204030204" pitchFamily="34" charset="0"/>
              </a:rPr>
              <a:t> </a:t>
            </a:r>
            <a:endParaRPr lang="el-GR" altLang="el-GR" sz="2400" dirty="0" smtClean="0">
              <a:latin typeface="Calibri" panose="020F0502020204030204" pitchFamily="34" charset="0"/>
            </a:endParaRPr>
          </a:p>
          <a:p>
            <a:r>
              <a:rPr lang="el-GR" altLang="el-GR" sz="2800" dirty="0" smtClean="0">
                <a:latin typeface="Calibri" panose="020F0502020204030204" pitchFamily="34" charset="0"/>
              </a:rPr>
              <a:t>Για εκπαιδευτικό υλικό, όπως εικόνες, που υπόκειται σε άλλου τύπου άδειας χρήσης, η άδεια χρήσης αναφέρεται ρητώς. </a:t>
            </a:r>
          </a:p>
        </p:txBody>
      </p:sp>
      <p:pic>
        <p:nvPicPr>
          <p:cNvPr id="1026" name="Εικόνα 1" descr=" Λογότυπο για Άδειες χρήσης Creative Commons, B Y, S A. ">
            <a:hlinkClick r:id="rId3" tooltip="Μετάβαση στην Άδεια Χρήσης"/>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26656" y="5516563"/>
            <a:ext cx="1690688" cy="591531"/>
          </a:xfrm>
          <a:prstGeom prst="rect">
            <a:avLst/>
          </a:prstGeom>
          <a:noFill/>
          <a:extLst>
            <a:ext uri="{909E8E84-426E-40DD-AFC4-6F175D3DCCD1}">
              <a14:hiddenFill xmlns:a14="http://schemas.microsoft.com/office/drawing/2010/main">
                <a:solidFill>
                  <a:srgbClr val="FFFFFF"/>
                </a:solidFill>
              </a14:hiddenFill>
            </a:ext>
          </a:extLst>
        </p:spPr>
      </p:pic>
      <p:sp>
        <p:nvSpPr>
          <p:cNvPr id="3077" name="Θέση αριθμού διαφάνειας 1" desc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6B1592C4-C974-4E42-A8EF-7721567A32B8}" type="slidenum">
              <a:rPr lang="el-GR" altLang="el-GR" sz="1400">
                <a:solidFill>
                  <a:srgbClr val="000000"/>
                </a:solidFill>
              </a:rPr>
              <a:pPr fontAlgn="base">
                <a:spcBef>
                  <a:spcPct val="0"/>
                </a:spcBef>
                <a:spcAft>
                  <a:spcPct val="0"/>
                </a:spcAft>
              </a:pPr>
              <a:t>2</a:t>
            </a:fld>
            <a:endParaRPr lang="el-GR" altLang="el-GR" sz="1400" dirty="0">
              <a:solidFill>
                <a:srgbClr val="000000"/>
              </a:solidFill>
            </a:endParaRPr>
          </a:p>
        </p:txBody>
      </p:sp>
    </p:spTree>
    <p:custDataLst>
      <p:tags r:id="rId1"/>
    </p:custDataLst>
    <p:extLst>
      <p:ext uri="{BB962C8B-B14F-4D97-AF65-F5344CB8AC3E}">
        <p14:creationId xmlns:p14="http://schemas.microsoft.com/office/powerpoint/2010/main" val="24643096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3"/>
            </p:custDataLst>
          </p:nvPr>
        </p:nvSpPr>
        <p:spPr>
          <a:xfrm>
            <a:off x="395537" y="44624"/>
            <a:ext cx="8424936" cy="1044451"/>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tabLst>
                <a:tab pos="457200" algn="l"/>
                <a:tab pos="1584325" algn="l"/>
              </a:tabLst>
            </a:pPr>
            <a:r>
              <a:rPr lang="en-US" dirty="0"/>
              <a:t>PERT – </a:t>
            </a:r>
            <a:r>
              <a:rPr lang="el-GR" dirty="0"/>
              <a:t>Οι απαντήσεις </a:t>
            </a:r>
            <a:r>
              <a:rPr lang="el-GR" dirty="0" smtClean="0"/>
              <a:t>(3 </a:t>
            </a:r>
            <a:r>
              <a:rPr lang="el-GR" dirty="0"/>
              <a:t>από 4)</a:t>
            </a:r>
          </a:p>
        </p:txBody>
      </p:sp>
      <p:graphicFrame>
        <p:nvGraphicFramePr>
          <p:cNvPr id="3" name="Αντικείμενο 2" descr="Επομένως, αν φανταστούμε τώρα το γράφημα της συνάρτησης πυκνότητας πιθανότητας για την τυπική κανονική κατανομή με μέση τιμή 0 και τυπική απόκλιση 1 και αν προχωρήσουμε προς τα δεξιά του άξονα στην τιμή z=1.08 και τραβήξουμε ξανά την κάθετη στον άξονα των z τότε το αριστερό μεγαλύτερο τμήμα του γραφήματος κάτω από την καμπύλη ισοδυναμεί με την τιμή 0,8599 δηλαδή το εμβαδό αυτής της περιοχής ισούται με 0.8599 επομένως η πιθανότητα να ολοκληρωθεί το έργο σε 23 ημέρες ισούται με 85.99%."/>
          <p:cNvGraphicFramePr>
            <a:graphicFrameLocks noChangeAspect="1"/>
          </p:cNvGraphicFramePr>
          <p:nvPr>
            <p:extLst>
              <p:ext uri="{D42A27DB-BD31-4B8C-83A1-F6EECF244321}">
                <p14:modId xmlns:p14="http://schemas.microsoft.com/office/powerpoint/2010/main" val="3002912584"/>
              </p:ext>
            </p:extLst>
          </p:nvPr>
        </p:nvGraphicFramePr>
        <p:xfrm>
          <a:off x="852735" y="980728"/>
          <a:ext cx="7463681" cy="5359724"/>
        </p:xfrm>
        <a:graphic>
          <a:graphicData uri="http://schemas.openxmlformats.org/presentationml/2006/ole">
            <mc:AlternateContent xmlns:mc="http://schemas.openxmlformats.org/markup-compatibility/2006">
              <mc:Choice xmlns:v="urn:schemas-microsoft-com:vml" Requires="v">
                <p:oleObj spid="_x0000_s5138" name="Acrobat Document" r:id="rId6" imgW="5667375" imgH="8020050" progId="AcroExch.Document.7">
                  <p:embed/>
                </p:oleObj>
              </mc:Choice>
              <mc:Fallback>
                <p:oleObj name="Acrobat Document" r:id="rId6" imgW="5667375" imgH="8020050" progId="AcroExch.Document.7">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l="9528" t="6734" r="12704" b="22444"/>
                      <a:stretch>
                        <a:fillRect/>
                      </a:stretch>
                    </p:blipFill>
                    <p:spPr bwMode="auto">
                      <a:xfrm>
                        <a:off x="852735" y="980728"/>
                        <a:ext cx="7463681" cy="5359724"/>
                      </a:xfrm>
                      <a:prstGeom prst="rect">
                        <a:avLst/>
                      </a:prstGeom>
                      <a:noFill/>
                      <a:ln>
                        <a:noFill/>
                      </a:ln>
                      <a:effectLst/>
                    </p:spPr>
                  </p:pic>
                </p:oleObj>
              </mc:Fallback>
            </mc:AlternateContent>
          </a:graphicData>
        </a:graphic>
      </p:graphicFrame>
      <p:sp>
        <p:nvSpPr>
          <p:cNvPr id="9"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χρονοδιάγραμμα σε συνθήκες αβεβαιότητας</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20</a:t>
            </a:fld>
            <a:endParaRPr lang="el-GR" dirty="0"/>
          </a:p>
        </p:txBody>
      </p:sp>
    </p:spTree>
    <p:custDataLst>
      <p:tags r:id="rId2"/>
    </p:custDataLst>
    <p:extLst>
      <p:ext uri="{BB962C8B-B14F-4D97-AF65-F5344CB8AC3E}">
        <p14:creationId xmlns:p14="http://schemas.microsoft.com/office/powerpoint/2010/main" val="29989218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custDataLst>
              <p:tags r:id="rId3"/>
            </p:custDataLst>
          </p:nvPr>
        </p:nvSpPr>
        <p:spPr>
          <a:xfrm>
            <a:off x="467544" y="-27384"/>
            <a:ext cx="8208912" cy="1018134"/>
          </a:xfrm>
          <a:ln/>
          <a:extLst>
            <a:ext uri="{91240B29-F687-4F45-9708-019B960494DF}">
              <a14:hiddenLine xmlns:a14="http://schemas.microsoft.com/office/drawing/2010/main" w="9525">
                <a:solidFill>
                  <a:srgbClr val="000000"/>
                </a:solidFill>
                <a:round/>
                <a:headEnd/>
                <a:tailEnd/>
              </a14:hiddenLine>
            </a:ext>
          </a:extLst>
        </p:spPr>
        <p:txBody>
          <a:bodyPr lIns="89964" tIns="46781" rIns="89964" bIns="46781">
            <a:noAutofit/>
          </a:bodyPr>
          <a:lstStyle/>
          <a:p>
            <a:r>
              <a:rPr lang="en-US" dirty="0"/>
              <a:t>PERT – </a:t>
            </a:r>
            <a:r>
              <a:rPr lang="el-GR" dirty="0"/>
              <a:t>Οι απαντήσεις </a:t>
            </a:r>
            <a:r>
              <a:rPr lang="el-GR" dirty="0" smtClean="0"/>
              <a:t>(4 </a:t>
            </a:r>
            <a:r>
              <a:rPr lang="el-GR" dirty="0"/>
              <a:t>από 4)</a:t>
            </a:r>
          </a:p>
        </p:txBody>
      </p:sp>
      <p:graphicFrame>
        <p:nvGraphicFramePr>
          <p:cNvPr id="29" name="Object 4" descr="Εδώ θα εργαστούμε αντίστροφα. Δηλαδή στον πίνακα των πιθανοτήτων της τυπικής κανονικής κατανομής θα βρούμε την πιθανότητα 95% ή πιο απλά την τιμή 0.95 – επειδή όμως οι πλησιέστερες τιμές είναι το 0.9495 και το 0.9503 που αντιστοιχούν στις τιμές z=1.64 και z=1.65 – θα κάνουμε την προσέγγιση βάζοντας ως το ζητούμενο z το ημιάθροισμα των δύο πλησιέστερων τιμών, δηλαδή z=1.645, τιμή την οποία θα χρησιμοποιήσουμε για να απαντήσουμε στο ερώτημα πόση διάρκεια πρέπει να δώσουμε για το έργο έτσι ώστε να είμαστε 95% βέβαιοι ότι δεν θα ξεπεράσουμε την τιμή αυτή."/>
          <p:cNvGraphicFramePr>
            <a:graphicFrameLocks noChangeAspect="1"/>
          </p:cNvGraphicFramePr>
          <p:nvPr>
            <p:extLst>
              <p:ext uri="{D42A27DB-BD31-4B8C-83A1-F6EECF244321}">
                <p14:modId xmlns:p14="http://schemas.microsoft.com/office/powerpoint/2010/main" val="3490237697"/>
              </p:ext>
            </p:extLst>
          </p:nvPr>
        </p:nvGraphicFramePr>
        <p:xfrm>
          <a:off x="914400" y="1295400"/>
          <a:ext cx="7162800" cy="3643313"/>
        </p:xfrm>
        <a:graphic>
          <a:graphicData uri="http://schemas.openxmlformats.org/presentationml/2006/ole">
            <mc:AlternateContent xmlns:mc="http://schemas.openxmlformats.org/markup-compatibility/2006">
              <mc:Choice xmlns:v="urn:schemas-microsoft-com:vml" Requires="v">
                <p:oleObj spid="_x0000_s6161" name="Φωτογραφία του Photo Editor" r:id="rId6" imgW="6628571" imgH="3371429" progId="MSPhotoEd.3">
                  <p:embed/>
                </p:oleObj>
              </mc:Choice>
              <mc:Fallback>
                <p:oleObj name="Φωτογραφία του Photo Editor" r:id="rId6" imgW="6628571" imgH="3371429"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400" y="1295400"/>
                        <a:ext cx="7162800" cy="364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8" name="Rectangle 3"/>
          <p:cNvSpPr>
            <a:spLocks noGrp="1" noChangeArrowheads="1"/>
          </p:cNvSpPr>
          <p:nvPr>
            <p:ph sz="quarter" idx="1"/>
          </p:nvPr>
        </p:nvSpPr>
        <p:spPr>
          <a:xfrm>
            <a:off x="467544" y="5245447"/>
            <a:ext cx="8208912" cy="631825"/>
          </a:xfrm>
        </p:spPr>
        <p:txBody>
          <a:bodyPr>
            <a:noAutofit/>
          </a:bodyPr>
          <a:lstStyle/>
          <a:p>
            <a:pPr marL="533400" indent="-533400" fontAlgn="auto">
              <a:lnSpc>
                <a:spcPct val="90000"/>
              </a:lnSpc>
              <a:spcAft>
                <a:spcPts val="0"/>
              </a:spcAft>
              <a:buClr>
                <a:schemeClr val="tx1"/>
              </a:buClr>
              <a:buFont typeface="Wingdings" pitchFamily="2" charset="2"/>
              <a:buNone/>
              <a:defRPr/>
            </a:pPr>
            <a:r>
              <a:rPr lang="el-GR" sz="2400" b="1" dirty="0"/>
              <a:t>Πιθανότητα να ολοκληρωθεί το έργο σε 23 ημέρες = 85,99%</a:t>
            </a:r>
          </a:p>
        </p:txBody>
      </p:sp>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χρονοδιάγραμμα σε συνθήκες αβεβαιότητας</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21</a:t>
            </a:fld>
            <a:endParaRPr lang="el-GR" dirty="0"/>
          </a:p>
        </p:txBody>
      </p:sp>
      <p:sp>
        <p:nvSpPr>
          <p:cNvPr id="31" name="Text Box 6"/>
          <p:cNvSpPr txBox="1">
            <a:spLocks noChangeArrowheads="1"/>
          </p:cNvSpPr>
          <p:nvPr/>
        </p:nvSpPr>
        <p:spPr bwMode="auto">
          <a:xfrm>
            <a:off x="914400" y="4267200"/>
            <a:ext cx="73152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sz="1600">
                <a:latin typeface="Tahoma" pitchFamily="34" charset="0"/>
              </a:rPr>
              <a:t> -3              -2              -1               0               1 </a:t>
            </a:r>
            <a:r>
              <a:rPr lang="el-GR" altLang="el-GR" sz="1000" b="1">
                <a:solidFill>
                  <a:srgbClr val="FF0000"/>
                </a:solidFill>
                <a:latin typeface="Tahoma" pitchFamily="34" charset="0"/>
              </a:rPr>
              <a:t>1,08 </a:t>
            </a:r>
            <a:r>
              <a:rPr lang="el-GR" altLang="el-GR" sz="1600">
                <a:latin typeface="Tahoma" pitchFamily="34" charset="0"/>
              </a:rPr>
              <a:t>         2                3</a:t>
            </a:r>
          </a:p>
        </p:txBody>
      </p:sp>
      <p:sp>
        <p:nvSpPr>
          <p:cNvPr id="32" name="Text Box 7"/>
          <p:cNvSpPr txBox="1">
            <a:spLocks noChangeArrowheads="1"/>
          </p:cNvSpPr>
          <p:nvPr/>
        </p:nvSpPr>
        <p:spPr bwMode="auto">
          <a:xfrm>
            <a:off x="6019800" y="1676400"/>
            <a:ext cx="1447800" cy="581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sz="1600">
                <a:latin typeface="Tahoma" pitchFamily="34" charset="0"/>
              </a:rPr>
              <a:t>1 τυπική απόκλιση</a:t>
            </a:r>
          </a:p>
        </p:txBody>
      </p:sp>
      <p:sp>
        <p:nvSpPr>
          <p:cNvPr id="33" name="Text Box 8"/>
          <p:cNvSpPr txBox="1">
            <a:spLocks noChangeArrowheads="1"/>
          </p:cNvSpPr>
          <p:nvPr/>
        </p:nvSpPr>
        <p:spPr bwMode="auto">
          <a:xfrm>
            <a:off x="6588125" y="3068638"/>
            <a:ext cx="1447800" cy="5810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l-GR" altLang="el-GR" sz="1600">
                <a:latin typeface="Tahoma" pitchFamily="34" charset="0"/>
              </a:rPr>
              <a:t>Πιθανότητα 14,01%</a:t>
            </a:r>
          </a:p>
        </p:txBody>
      </p:sp>
      <p:sp>
        <p:nvSpPr>
          <p:cNvPr id="34" name="Line 9"/>
          <p:cNvSpPr>
            <a:spLocks noChangeShapeType="1"/>
          </p:cNvSpPr>
          <p:nvPr/>
        </p:nvSpPr>
        <p:spPr bwMode="auto">
          <a:xfrm flipV="1">
            <a:off x="5651500" y="2636838"/>
            <a:ext cx="0" cy="1512887"/>
          </a:xfrm>
          <a:prstGeom prst="line">
            <a:avLst/>
          </a:prstGeom>
          <a:noFill/>
          <a:ln w="2540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l-GR"/>
          </a:p>
        </p:txBody>
      </p:sp>
      <p:sp>
        <p:nvSpPr>
          <p:cNvPr id="35" name="AutoShape 11"/>
          <p:cNvSpPr>
            <a:spLocks noChangeArrowheads="1"/>
          </p:cNvSpPr>
          <p:nvPr/>
        </p:nvSpPr>
        <p:spPr bwMode="auto">
          <a:xfrm>
            <a:off x="1187450" y="2420938"/>
            <a:ext cx="4464050" cy="1655762"/>
          </a:xfrm>
          <a:prstGeom prst="rightArrow">
            <a:avLst>
              <a:gd name="adj1" fmla="val 50000"/>
              <a:gd name="adj2" fmla="val 67402"/>
            </a:avLst>
          </a:prstGeom>
          <a:solidFill>
            <a:schemeClr val="accent1"/>
          </a:solidFill>
          <a:ln w="9525">
            <a:solidFill>
              <a:schemeClr val="tx1"/>
            </a:solidFill>
            <a:miter lim="800000"/>
            <a:headEnd/>
            <a:tailEnd/>
          </a:ln>
          <a:effectLs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l-GR" altLang="el-GR" dirty="0"/>
              <a:t>Πιθανότητα 85,99%</a:t>
            </a:r>
          </a:p>
          <a:p>
            <a:pPr algn="ctr" eaLnBrk="1" hangingPunct="1"/>
            <a:endParaRPr lang="el-GR" altLang="el-GR" dirty="0"/>
          </a:p>
        </p:txBody>
      </p:sp>
    </p:spTree>
    <p:custDataLst>
      <p:tags r:id="rId2"/>
    </p:custDataLst>
    <p:extLst>
      <p:ext uri="{BB962C8B-B14F-4D97-AF65-F5344CB8AC3E}">
        <p14:creationId xmlns:p14="http://schemas.microsoft.com/office/powerpoint/2010/main" val="4076666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1"/>
          <p:cNvSpPr>
            <a:spLocks noGrp="1" noChangeArrowheads="1"/>
          </p:cNvSpPr>
          <p:nvPr>
            <p:ph type="title"/>
          </p:nvPr>
        </p:nvSpPr>
        <p:spPr>
          <a:xfrm>
            <a:off x="467545" y="8285"/>
            <a:ext cx="8496944" cy="1332483"/>
          </a:xfrm>
        </p:spPr>
        <p:txBody>
          <a:bodyPr>
            <a:normAutofit fontScale="90000"/>
          </a:bodyPr>
          <a:lstStyle/>
          <a:p>
            <a:pPr>
              <a:tabLst>
                <a:tab pos="457200" algn="l"/>
                <a:tab pos="1584325" algn="l"/>
              </a:tabLst>
            </a:pPr>
            <a:r>
              <a:rPr lang="el-GR" dirty="0" smtClean="0"/>
              <a:t>Ψάχνοντας την πιθανότητα (1 από 2)</a:t>
            </a:r>
            <a:endParaRPr lang="el-GR" dirty="0">
              <a:latin typeface="+mn-lt"/>
            </a:endParaRPr>
          </a:p>
        </p:txBody>
      </p:sp>
      <p:sp>
        <p:nvSpPr>
          <p:cNvPr id="2" name="Ορθογώνιο 1"/>
          <p:cNvSpPr/>
          <p:nvPr/>
        </p:nvSpPr>
        <p:spPr>
          <a:xfrm>
            <a:off x="467544" y="2060848"/>
            <a:ext cx="8280920" cy="2677656"/>
          </a:xfrm>
          <a:prstGeom prst="rect">
            <a:avLst/>
          </a:prstGeom>
        </p:spPr>
        <p:txBody>
          <a:bodyPr wrap="square">
            <a:spAutoFit/>
          </a:bodyPr>
          <a:lstStyle/>
          <a:p>
            <a:pPr marL="457200" indent="-457200">
              <a:buClr>
                <a:schemeClr val="tx1"/>
              </a:buClr>
              <a:buFont typeface="Wingdings" panose="05000000000000000000" pitchFamily="2" charset="2"/>
              <a:buChar char="§"/>
            </a:pPr>
            <a:r>
              <a:rPr lang="el-GR" altLang="el-GR" sz="2800" dirty="0"/>
              <a:t>Αν θέλουμε να είμαστε κατά 95% βέβαιοι για την ολοκλήρωση του έργου, ποια πρέπει να είναι η διάρκεια του; </a:t>
            </a:r>
          </a:p>
          <a:p>
            <a:pPr marL="457200" indent="-457200">
              <a:buClr>
                <a:schemeClr val="tx1"/>
              </a:buClr>
              <a:buFont typeface="Wingdings" panose="05000000000000000000" pitchFamily="2" charset="2"/>
              <a:buChar char="§"/>
            </a:pPr>
            <a:r>
              <a:rPr lang="el-GR" altLang="el-GR" sz="2800" dirty="0"/>
              <a:t>Υπολογίζουμε πόσο πρέπει να είναι το Ζ της Ν(0,1) έτσι ώστε η πιθανότητα να είναι 95</a:t>
            </a:r>
            <a:r>
              <a:rPr lang="el-GR" altLang="el-GR" sz="2800" dirty="0" smtClean="0"/>
              <a:t>%.</a:t>
            </a:r>
            <a:endParaRPr lang="el-GR" altLang="el-GR" sz="2800" dirty="0"/>
          </a:p>
          <a:p>
            <a:pPr marL="457200" indent="-457200">
              <a:buClr>
                <a:schemeClr val="tx1"/>
              </a:buClr>
              <a:buFont typeface="Wingdings" panose="05000000000000000000" pitchFamily="2" charset="2"/>
              <a:buChar char="§"/>
            </a:pPr>
            <a:endParaRPr lang="el-GR" altLang="el-GR" sz="2800" dirty="0"/>
          </a:p>
        </p:txBody>
      </p:sp>
      <p:sp>
        <p:nvSpPr>
          <p:cNvPr id="10"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χρονοδιάγραμμα σε συνθήκες αβεβαιότητας</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22</a:t>
            </a:fld>
            <a:endParaRPr lang="el-GR" dirty="0"/>
          </a:p>
        </p:txBody>
      </p:sp>
    </p:spTree>
    <p:custDataLst>
      <p:tags r:id="rId1"/>
    </p:custDataLst>
    <p:extLst>
      <p:ext uri="{BB962C8B-B14F-4D97-AF65-F5344CB8AC3E}">
        <p14:creationId xmlns:p14="http://schemas.microsoft.com/office/powerpoint/2010/main" val="39769565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noChangeArrowheads="1"/>
          </p:cNvSpPr>
          <p:nvPr>
            <p:ph type="title"/>
            <p:custDataLst>
              <p:tags r:id="rId3"/>
            </p:custDataLst>
          </p:nvPr>
        </p:nvSpPr>
        <p:spPr>
          <a:xfrm>
            <a:off x="395536" y="-27384"/>
            <a:ext cx="8424936" cy="1260475"/>
          </a:xfrm>
        </p:spPr>
        <p:txBody>
          <a:bodyPr>
            <a:noAutofit/>
          </a:bodyPr>
          <a:lstStyle/>
          <a:p>
            <a:r>
              <a:rPr lang="el-GR" sz="4000" dirty="0"/>
              <a:t>Ψάχνοντας την πιθανότητα </a:t>
            </a:r>
            <a:r>
              <a:rPr lang="el-GR" sz="4000" dirty="0" smtClean="0"/>
              <a:t>(2 </a:t>
            </a:r>
            <a:r>
              <a:rPr lang="el-GR" sz="4000" dirty="0"/>
              <a:t>από 2)</a:t>
            </a:r>
            <a:endParaRPr lang="el-GR" sz="4000" dirty="0">
              <a:latin typeface="+mn-lt"/>
            </a:endParaRPr>
          </a:p>
        </p:txBody>
      </p:sp>
      <p:sp>
        <p:nvSpPr>
          <p:cNvPr id="7"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χρονοδιάγραμμα σε συνθήκες αβεβαιότητας</a:t>
            </a:r>
            <a:endParaRPr lang="en-GB" sz="1400" dirty="0">
              <a:cs typeface="Times New Roman" pitchFamily="18" charset="0"/>
            </a:endParaRPr>
          </a:p>
        </p:txBody>
      </p:sp>
      <p:sp>
        <p:nvSpPr>
          <p:cNvPr id="4" name="Θέση αριθμού διαφάνειας 3" descr="."/>
          <p:cNvSpPr>
            <a:spLocks noGrp="1"/>
          </p:cNvSpPr>
          <p:nvPr>
            <p:ph type="sldNum" sz="quarter" idx="12"/>
          </p:nvPr>
        </p:nvSpPr>
        <p:spPr/>
        <p:txBody>
          <a:bodyPr/>
          <a:lstStyle/>
          <a:p>
            <a:fld id="{53C4726A-630D-4CB4-B088-BAB00F4188E9}" type="slidenum">
              <a:rPr lang="el-GR" smtClean="0"/>
              <a:t>23</a:t>
            </a:fld>
            <a:endParaRPr lang="el-GR" dirty="0"/>
          </a:p>
        </p:txBody>
      </p:sp>
      <p:graphicFrame>
        <p:nvGraphicFramePr>
          <p:cNvPr id="3" name="Αντικείμενο 2" descr="."/>
          <p:cNvGraphicFramePr>
            <a:graphicFrameLocks noChangeAspect="1"/>
          </p:cNvGraphicFramePr>
          <p:nvPr>
            <p:extLst>
              <p:ext uri="{D42A27DB-BD31-4B8C-83A1-F6EECF244321}">
                <p14:modId xmlns:p14="http://schemas.microsoft.com/office/powerpoint/2010/main" val="73647391"/>
              </p:ext>
            </p:extLst>
          </p:nvPr>
        </p:nvGraphicFramePr>
        <p:xfrm>
          <a:off x="852735" y="980728"/>
          <a:ext cx="7535689" cy="5411434"/>
        </p:xfrm>
        <a:graphic>
          <a:graphicData uri="http://schemas.openxmlformats.org/presentationml/2006/ole">
            <mc:AlternateContent xmlns:mc="http://schemas.openxmlformats.org/markup-compatibility/2006">
              <mc:Choice xmlns:v="urn:schemas-microsoft-com:vml" Requires="v">
                <p:oleObj spid="_x0000_s7185" name="Acrobat Document" r:id="rId5" imgW="5667375" imgH="8020050" progId="AcroExch.Document.7">
                  <p:embed/>
                </p:oleObj>
              </mc:Choice>
              <mc:Fallback>
                <p:oleObj name="Acrobat Document" r:id="rId5" imgW="5667375" imgH="8020050" progId="AcroExch.Document.7">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l="9528" t="6734" r="12704" b="22444"/>
                      <a:stretch>
                        <a:fillRect/>
                      </a:stretch>
                    </p:blipFill>
                    <p:spPr bwMode="auto">
                      <a:xfrm>
                        <a:off x="852735" y="980728"/>
                        <a:ext cx="7535689" cy="5411434"/>
                      </a:xfrm>
                      <a:prstGeom prst="rect">
                        <a:avLst/>
                      </a:prstGeom>
                      <a:noFill/>
                      <a:ln>
                        <a:noFill/>
                      </a:ln>
                      <a:effectLst/>
                    </p:spPr>
                  </p:pic>
                </p:oleObj>
              </mc:Fallback>
            </mc:AlternateContent>
          </a:graphicData>
        </a:graphic>
      </p:graphicFrame>
    </p:spTree>
    <p:custDataLst>
      <p:tags r:id="rId2"/>
    </p:custDataLst>
    <p:extLst>
      <p:ext uri="{BB962C8B-B14F-4D97-AF65-F5344CB8AC3E}">
        <p14:creationId xmlns:p14="http://schemas.microsoft.com/office/powerpoint/2010/main" val="14414225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152128"/>
          </a:xfrm>
        </p:spPr>
        <p:txBody>
          <a:bodyPr>
            <a:noAutofit/>
          </a:bodyPr>
          <a:lstStyle/>
          <a:p>
            <a:r>
              <a:rPr lang="el-GR" dirty="0" smtClean="0"/>
              <a:t>Τελικοί υπολογισμοί διάρκειας</a:t>
            </a:r>
            <a:endParaRPr lang="en-US" dirty="0">
              <a:latin typeface="+mn-lt"/>
            </a:endParaRPr>
          </a:p>
        </p:txBody>
      </p:sp>
      <p:sp>
        <p:nvSpPr>
          <p:cNvPr id="8" name="Rectangle 3"/>
          <p:cNvSpPr txBox="1">
            <a:spLocks noChangeArrowheads="1"/>
          </p:cNvSpPr>
          <p:nvPr/>
        </p:nvSpPr>
        <p:spPr>
          <a:xfrm>
            <a:off x="468313" y="1628775"/>
            <a:ext cx="7924800" cy="4419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l-GR" altLang="el-GR" dirty="0" smtClean="0"/>
              <a:t>Ζ</a:t>
            </a:r>
            <a:r>
              <a:rPr lang="el-GR" altLang="el-GR" dirty="0" smtClean="0">
                <a:cs typeface="Arial" charset="0"/>
              </a:rPr>
              <a:t>≈(1,64+1,65)/2=1,645</a:t>
            </a:r>
          </a:p>
          <a:p>
            <a:r>
              <a:rPr lang="el-GR" altLang="el-GR" dirty="0" smtClean="0">
                <a:cs typeface="Arial" charset="0"/>
              </a:rPr>
              <a:t>Επομένως </a:t>
            </a:r>
          </a:p>
          <a:p>
            <a:pPr>
              <a:buFont typeface="Wingdings" pitchFamily="2" charset="2"/>
              <a:buNone/>
            </a:pPr>
            <a:endParaRPr lang="el-GR" altLang="el-GR" dirty="0" smtClean="0">
              <a:cs typeface="Arial" charset="0"/>
            </a:endParaRPr>
          </a:p>
          <a:p>
            <a:pPr>
              <a:buFont typeface="Wingdings" pitchFamily="2" charset="2"/>
              <a:buNone/>
            </a:pPr>
            <a:r>
              <a:rPr lang="el-GR" altLang="el-GR" dirty="0" smtClean="0">
                <a:cs typeface="Arial" charset="0"/>
              </a:rPr>
              <a:t>	</a:t>
            </a:r>
            <a:endParaRPr lang="el-GR" altLang="el-GR" dirty="0" smtClean="0">
              <a:cs typeface="Arial" charset="0"/>
              <a:sym typeface="Symbol" pitchFamily="18" charset="2"/>
            </a:endParaRPr>
          </a:p>
          <a:p>
            <a:pPr>
              <a:buFont typeface="Wingdings" pitchFamily="2" charset="2"/>
              <a:buNone/>
            </a:pPr>
            <a:r>
              <a:rPr lang="el-GR" altLang="el-GR" dirty="0" smtClean="0">
                <a:cs typeface="Arial" charset="0"/>
                <a:sym typeface="Symbol" pitchFamily="18" charset="2"/>
              </a:rPr>
              <a:t>	</a:t>
            </a:r>
          </a:p>
          <a:p>
            <a:pPr>
              <a:buFont typeface="Wingdings" pitchFamily="2" charset="2"/>
              <a:buNone/>
            </a:pPr>
            <a:r>
              <a:rPr lang="el-GR" altLang="el-GR" dirty="0" smtClean="0">
                <a:cs typeface="Arial" charset="0"/>
                <a:sym typeface="Symbol" pitchFamily="18" charset="2"/>
              </a:rPr>
              <a:t> </a:t>
            </a:r>
          </a:p>
          <a:p>
            <a:endParaRPr lang="el-GR" altLang="el-GR" dirty="0" smtClean="0"/>
          </a:p>
        </p:txBody>
      </p:sp>
      <p:sp>
        <p:nvSpPr>
          <p:cNvPr id="5"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χρονοδιάγραμμα σε συνθήκες αβεβαιότητας</a:t>
            </a:r>
            <a:endParaRPr lang="en-GB" sz="1400" dirty="0">
              <a:cs typeface="Times New Roman" pitchFamily="18" charset="0"/>
            </a:endParaRPr>
          </a:p>
        </p:txBody>
      </p:sp>
      <p:sp>
        <p:nvSpPr>
          <p:cNvPr id="3" name="Θέση αριθμού διαφάνειας 2" descr="."/>
          <p:cNvSpPr>
            <a:spLocks noGrp="1"/>
          </p:cNvSpPr>
          <p:nvPr>
            <p:ph type="sldNum" sz="quarter" idx="12"/>
          </p:nvPr>
        </p:nvSpPr>
        <p:spPr/>
        <p:txBody>
          <a:bodyPr/>
          <a:lstStyle/>
          <a:p>
            <a:fld id="{53C4726A-630D-4CB4-B088-BAB00F4188E9}" type="slidenum">
              <a:rPr lang="el-GR" smtClean="0"/>
              <a:t>24</a:t>
            </a:fld>
            <a:endParaRPr lang="el-GR" dirty="0"/>
          </a:p>
        </p:txBody>
      </p:sp>
      <p:sp>
        <p:nvSpPr>
          <p:cNvPr id="9" name="Rectangle 4"/>
          <p:cNvSpPr>
            <a:spLocks noChangeArrowheads="1"/>
          </p:cNvSpPr>
          <p:nvPr/>
        </p:nvSpPr>
        <p:spPr bwMode="auto">
          <a:xfrm>
            <a:off x="1042988" y="2924175"/>
            <a:ext cx="201612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sz="3200"/>
              <a:t>Ζ=(Τ-μ)/σ</a:t>
            </a:r>
          </a:p>
        </p:txBody>
      </p:sp>
      <p:sp>
        <p:nvSpPr>
          <p:cNvPr id="10" name="Rectangle 5"/>
          <p:cNvSpPr>
            <a:spLocks noChangeArrowheads="1"/>
          </p:cNvSpPr>
          <p:nvPr/>
        </p:nvSpPr>
        <p:spPr bwMode="auto">
          <a:xfrm>
            <a:off x="4500563" y="2924175"/>
            <a:ext cx="2376487"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sz="3200" dirty="0">
                <a:sym typeface="Symbol" pitchFamily="18" charset="2"/>
              </a:rPr>
              <a:t>1,645=(Τ-21)/1,85</a:t>
            </a:r>
          </a:p>
        </p:txBody>
      </p:sp>
      <p:sp>
        <p:nvSpPr>
          <p:cNvPr id="11" name="Rectangle 6"/>
          <p:cNvSpPr>
            <a:spLocks noChangeArrowheads="1"/>
          </p:cNvSpPr>
          <p:nvPr/>
        </p:nvSpPr>
        <p:spPr bwMode="auto">
          <a:xfrm>
            <a:off x="1187450" y="3644900"/>
            <a:ext cx="1944688"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sz="3200">
                <a:sym typeface="Symbol" pitchFamily="18" charset="2"/>
              </a:rPr>
              <a:t>Τ-21= 1,645*1,85</a:t>
            </a:r>
          </a:p>
        </p:txBody>
      </p:sp>
      <p:sp>
        <p:nvSpPr>
          <p:cNvPr id="12" name="Rectangle 7"/>
          <p:cNvSpPr>
            <a:spLocks noChangeArrowheads="1"/>
          </p:cNvSpPr>
          <p:nvPr/>
        </p:nvSpPr>
        <p:spPr bwMode="auto">
          <a:xfrm>
            <a:off x="4500563" y="3573463"/>
            <a:ext cx="2447925"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sz="3200">
                <a:sym typeface="Symbol" pitchFamily="18" charset="2"/>
              </a:rPr>
              <a:t>Τ-21=3,04</a:t>
            </a:r>
          </a:p>
        </p:txBody>
      </p:sp>
      <p:sp>
        <p:nvSpPr>
          <p:cNvPr id="13" name="Rectangle 8"/>
          <p:cNvSpPr>
            <a:spLocks noChangeArrowheads="1"/>
          </p:cNvSpPr>
          <p:nvPr/>
        </p:nvSpPr>
        <p:spPr bwMode="auto">
          <a:xfrm>
            <a:off x="3348038" y="4292600"/>
            <a:ext cx="3240087" cy="865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l-GR" altLang="el-GR" sz="3200">
                <a:sym typeface="Symbol" pitchFamily="18" charset="2"/>
              </a:rPr>
              <a:t>Τ=24,04 ≈ 24 ημέρες</a:t>
            </a:r>
          </a:p>
        </p:txBody>
      </p:sp>
    </p:spTree>
    <p:custDataLst>
      <p:tags r:id="rId1"/>
    </p:custDataLst>
    <p:extLst>
      <p:ext uri="{BB962C8B-B14F-4D97-AF65-F5344CB8AC3E}">
        <p14:creationId xmlns:p14="http://schemas.microsoft.com/office/powerpoint/2010/main" val="9214746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a:xfrm>
            <a:off x="685800" y="2030983"/>
            <a:ext cx="7772400" cy="1470025"/>
          </a:xfrm>
        </p:spPr>
        <p:txBody>
          <a:bodyPr/>
          <a:lstStyle/>
          <a:p>
            <a:r>
              <a:rPr lang="el-GR" dirty="0" smtClean="0"/>
              <a:t>Τέλος Ενότητας</a:t>
            </a:r>
            <a:endParaRPr lang="el-GR" dirty="0"/>
          </a:p>
        </p:txBody>
      </p:sp>
      <p:sp>
        <p:nvSpPr>
          <p:cNvPr id="2" name="Ορθογώνιο 1"/>
          <p:cNvSpPr/>
          <p:nvPr/>
        </p:nvSpPr>
        <p:spPr>
          <a:xfrm>
            <a:off x="5004048" y="4110171"/>
            <a:ext cx="3240360" cy="830997"/>
          </a:xfrm>
          <a:prstGeom prst="rect">
            <a:avLst/>
          </a:prstGeom>
        </p:spPr>
        <p:txBody>
          <a:bodyPr wrap="square">
            <a:spAutoFit/>
          </a:bodyPr>
          <a:lstStyle/>
          <a:p>
            <a:r>
              <a:rPr lang="el-GR" sz="2400" dirty="0" smtClean="0">
                <a:solidFill>
                  <a:schemeClr val="tx1">
                    <a:lumMod val="65000"/>
                    <a:lumOff val="35000"/>
                  </a:schemeClr>
                </a:solidFill>
              </a:rPr>
              <a:t>Επεξεργασία </a:t>
            </a:r>
            <a:r>
              <a:rPr lang="el-GR" sz="2400" dirty="0">
                <a:solidFill>
                  <a:schemeClr val="tx1">
                    <a:lumMod val="65000"/>
                    <a:lumOff val="35000"/>
                  </a:schemeClr>
                </a:solidFill>
              </a:rPr>
              <a:t>υλικού</a:t>
            </a:r>
            <a:r>
              <a:rPr lang="el-GR" sz="2400" dirty="0" smtClean="0">
                <a:solidFill>
                  <a:schemeClr val="tx1">
                    <a:lumMod val="65000"/>
                    <a:lumOff val="35000"/>
                  </a:schemeClr>
                </a:solidFill>
              </a:rPr>
              <a:t>:</a:t>
            </a:r>
            <a:endParaRPr lang="el-GR" sz="2400" dirty="0">
              <a:solidFill>
                <a:schemeClr val="tx1">
                  <a:lumMod val="65000"/>
                  <a:lumOff val="35000"/>
                </a:schemeClr>
              </a:solidFill>
            </a:endParaRPr>
          </a:p>
          <a:p>
            <a:r>
              <a:rPr lang="el-GR" sz="2400" dirty="0" err="1" smtClean="0">
                <a:solidFill>
                  <a:schemeClr val="tx1">
                    <a:lumMod val="65000"/>
                    <a:lumOff val="35000"/>
                  </a:schemeClr>
                </a:solidFill>
              </a:rPr>
              <a:t>Χαρτώνας</a:t>
            </a:r>
            <a:r>
              <a:rPr lang="el-GR" sz="2400" dirty="0" smtClean="0">
                <a:solidFill>
                  <a:schemeClr val="tx1">
                    <a:lumMod val="65000"/>
                    <a:lumOff val="35000"/>
                  </a:schemeClr>
                </a:solidFill>
              </a:rPr>
              <a:t> Αλέξανδρος</a:t>
            </a:r>
            <a:endParaRPr lang="el-GR" sz="2400" dirty="0">
              <a:solidFill>
                <a:schemeClr val="tx1">
                  <a:lumMod val="65000"/>
                  <a:lumOff val="35000"/>
                </a:schemeClr>
              </a:solidFill>
            </a:endParaRPr>
          </a:p>
        </p:txBody>
      </p:sp>
      <p:pic>
        <p:nvPicPr>
          <p:cNvPr id="9" name="7 - Εικόνα" descr="εικόνα Λογότυπο για Άδειες χρήσης Creative Commons">
            <a:hlinkClick r:id="rId4"/>
          </p:cNvPr>
          <p:cNvPicPr>
            <a:picLocks noChangeAspect="1"/>
          </p:cNvPicPr>
          <p:nvPr/>
        </p:nvPicPr>
        <p:blipFill>
          <a:blip r:embed="rId5" cstate="print"/>
          <a:stretch>
            <a:fillRect/>
          </a:stretch>
        </p:blipFill>
        <p:spPr>
          <a:xfrm>
            <a:off x="2080877" y="5827935"/>
            <a:ext cx="1581685" cy="553393"/>
          </a:xfrm>
          <a:prstGeom prst="rect">
            <a:avLst/>
          </a:prstGeom>
        </p:spPr>
      </p:pic>
      <p:pic>
        <p:nvPicPr>
          <p:cNvPr id="10" name="Picture 3" descr="εικόνα Λογότυπο Επιχειρησιακού Προγράμματος Εκπαίδευση και Δια βίου Μάθηση">
            <a:hlinkClick r:id="rId6"/>
          </p:cNvPr>
          <p:cNvPicPr>
            <a:picLocks noChangeAspect="1" noChangeArrowheads="1"/>
          </p:cNvPicPr>
          <p:nvPr/>
        </p:nvPicPr>
        <p:blipFill>
          <a:blip r:embed="rId7" cstate="print"/>
          <a:srcRect/>
          <a:stretch>
            <a:fillRect/>
          </a:stretch>
        </p:blipFill>
        <p:spPr bwMode="auto">
          <a:xfrm>
            <a:off x="3662562" y="5733256"/>
            <a:ext cx="3240360" cy="771224"/>
          </a:xfrm>
          <a:prstGeom prst="rect">
            <a:avLst/>
          </a:prstGeom>
          <a:noFill/>
        </p:spPr>
      </p:pic>
    </p:spTree>
    <p:custDataLst>
      <p:tags r:id="rId1"/>
    </p:custDataLst>
    <p:extLst>
      <p:ext uri="{BB962C8B-B14F-4D97-AF65-F5344CB8AC3E}">
        <p14:creationId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Τίτλος 1"/>
          <p:cNvSpPr>
            <a:spLocks noGrp="1"/>
          </p:cNvSpPr>
          <p:nvPr>
            <p:ph type="title"/>
          </p:nvPr>
        </p:nvSpPr>
        <p:spPr/>
        <p:txBody>
          <a:bodyPr/>
          <a:lstStyle/>
          <a:p>
            <a:pPr eaLnBrk="1" hangingPunct="1"/>
            <a:r>
              <a:rPr lang="el-GR" b="1" dirty="0" smtClean="0"/>
              <a:t>Χρηματοδότηση </a:t>
            </a:r>
          </a:p>
        </p:txBody>
      </p:sp>
      <p:sp>
        <p:nvSpPr>
          <p:cNvPr id="4099" name="Θέση περιεχομένου 1"/>
          <p:cNvSpPr>
            <a:spLocks noGrp="1"/>
          </p:cNvSpPr>
          <p:nvPr>
            <p:ph idx="1"/>
          </p:nvPr>
        </p:nvSpPr>
        <p:spPr/>
        <p:txBody>
          <a:bodyPr>
            <a:normAutofit/>
          </a:bodyPr>
          <a:lstStyle/>
          <a:p>
            <a:pPr eaLnBrk="1" hangingPunct="1">
              <a:spcBef>
                <a:spcPts val="0"/>
              </a:spcBef>
              <a:spcAft>
                <a:spcPts val="600"/>
              </a:spcAft>
            </a:pPr>
            <a:r>
              <a:rPr lang="el-GR" sz="2000" dirty="0" smtClean="0"/>
              <a:t>Το παρόν εκπαιδευτικό υλικό έχει αναπτυχθεί στα πλαίσια του εκπαιδευτικού έργου του διδάσκοντα. </a:t>
            </a:r>
          </a:p>
          <a:p>
            <a:pPr lvl="0">
              <a:spcBef>
                <a:spcPts val="0"/>
              </a:spcBef>
              <a:spcAft>
                <a:spcPts val="600"/>
              </a:spcAft>
            </a:pPr>
            <a:r>
              <a:rPr lang="el-GR" sz="2000" dirty="0" smtClean="0">
                <a:solidFill>
                  <a:prstClr val="black"/>
                </a:solidFill>
              </a:rPr>
              <a:t>Το έργο «</a:t>
            </a:r>
            <a:r>
              <a:rPr lang="el-GR" sz="2000" b="1" dirty="0" smtClean="0">
                <a:solidFill>
                  <a:prstClr val="black"/>
                </a:solidFill>
              </a:rPr>
              <a:t>Ανοικτά Ακαδημαϊκά Μαθήματα στο ΤΕΙ Θεσσαλίας</a:t>
            </a:r>
            <a:r>
              <a:rPr lang="el-GR" sz="2000" dirty="0" smtClean="0">
                <a:solidFill>
                  <a:prstClr val="black"/>
                </a:solidFill>
              </a:rPr>
              <a:t>» έχει χρηματοδοτήσει μόνο τη αναδιαμόρφωση του εκπαιδευτικού υλικού.</a:t>
            </a:r>
            <a:endParaRPr lang="el-GR" sz="2000" dirty="0" smtClean="0"/>
          </a:p>
          <a:p>
            <a:pPr eaLnBrk="1" hangingPunct="1">
              <a:spcBef>
                <a:spcPts val="0"/>
              </a:spcBef>
            </a:pPr>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a:t>
            </a:r>
          </a:p>
        </p:txBody>
      </p:sp>
      <p:pic>
        <p:nvPicPr>
          <p:cNvPr id="6" name="Εικόνα 1" descr=" Λογότυπο Επιχειρησιακού Προγράμματος Εκπαίδευση και Δια βίου Μάθηση.   ">
            <a:hlinkClick r:id="rId4" tooltip="Μετάβαση σε www.edulll.gr"/>
          </p:cNvPr>
          <p:cNvPicPr>
            <a:picLocks noChangeAspect="1" noChangeArrowheads="1"/>
          </p:cNvPicPr>
          <p:nvPr/>
        </p:nvPicPr>
        <p:blipFill>
          <a:blip r:embed="rId5" cstate="print"/>
          <a:srcRect/>
          <a:stretch>
            <a:fillRect/>
          </a:stretch>
        </p:blipFill>
        <p:spPr bwMode="auto">
          <a:xfrm>
            <a:off x="684213" y="4221163"/>
            <a:ext cx="7848600"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Θέση αριθμού διαφάνειας 1" descr="."/>
          <p:cNvSpPr>
            <a:spLocks noGrp="1"/>
          </p:cNvSpPr>
          <p:nvPr>
            <p:ph type="sldNum" sz="quarter" idx="12"/>
          </p:nvPr>
        </p:nvSpPr>
        <p:spPr/>
        <p:txBody>
          <a:bodyPr/>
          <a:lstStyle/>
          <a:p>
            <a:pPr>
              <a:defRPr/>
            </a:pPr>
            <a:fld id="{E034B054-DA0D-4AD9-A3C5-59235BE4FE8B}" type="slidenum">
              <a:rPr lang="el-GR" sz="1400" smtClean="0">
                <a:solidFill>
                  <a:prstClr val="black"/>
                </a:solidFill>
              </a:rPr>
              <a:pPr>
                <a:defRPr/>
              </a:pPr>
              <a:t>3</a:t>
            </a:fld>
            <a:endParaRPr lang="el-GR" sz="1400" dirty="0">
              <a:solidFill>
                <a:prstClr val="black"/>
              </a:solidFill>
            </a:endParaRPr>
          </a:p>
        </p:txBody>
      </p:sp>
    </p:spTree>
    <p:custDataLst>
      <p:tags r:id="rId1"/>
    </p:custDataLst>
    <p:extLst>
      <p:ext uri="{BB962C8B-B14F-4D97-AF65-F5344CB8AC3E}">
        <p14:creationId xmlns:p14="http://schemas.microsoft.com/office/powerpoint/2010/main" val="4015966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67544" y="1617587"/>
            <a:ext cx="8229600" cy="3971653"/>
          </a:xfrm>
        </p:spPr>
        <p:txBody>
          <a:bodyPr>
            <a:noAutofit/>
          </a:bodyPr>
          <a:lstStyle/>
          <a:p>
            <a:pPr>
              <a:buFont typeface="Wingdings" panose="05000000000000000000" pitchFamily="2" charset="2"/>
              <a:buChar char="§"/>
            </a:pPr>
            <a:r>
              <a:rPr lang="el-GR" sz="2800" dirty="0" smtClean="0"/>
              <a:t>Κατανόηση της έννοιας της αβεβαιότητας για τη διάρκεια των δραστηριοτήτων,</a:t>
            </a:r>
          </a:p>
          <a:p>
            <a:pPr>
              <a:buFont typeface="Wingdings" panose="05000000000000000000" pitchFamily="2" charset="2"/>
              <a:buChar char="§"/>
            </a:pPr>
            <a:r>
              <a:rPr lang="el-GR" sz="2800" dirty="0" smtClean="0"/>
              <a:t>Ικανότητα εκτίμησης της διάρκειας των δραστηριοτήτων,</a:t>
            </a:r>
          </a:p>
          <a:p>
            <a:pPr>
              <a:buFont typeface="Wingdings" panose="05000000000000000000" pitchFamily="2" charset="2"/>
              <a:buChar char="§"/>
            </a:pPr>
            <a:r>
              <a:rPr lang="el-GR" sz="2800" dirty="0" smtClean="0"/>
              <a:t>Ικανότητα χρήσης της στατιστικής για την επίλυση του προβλήματος,</a:t>
            </a:r>
          </a:p>
          <a:p>
            <a:pPr>
              <a:buFont typeface="Wingdings" panose="05000000000000000000" pitchFamily="2" charset="2"/>
              <a:buChar char="§"/>
            </a:pPr>
            <a:r>
              <a:rPr lang="el-GR" sz="2800" dirty="0" smtClean="0"/>
              <a:t>Κατανόηση της έννοιας της μέσης διάρκειας και της διακύμανσης της διάρκειας του έργου.</a:t>
            </a:r>
            <a:endParaRPr 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χρονοδιάγραμμα σε συνθήκες αβεβαιότητας</a:t>
            </a:r>
            <a:endParaRPr lang="en-GB" sz="1400" dirty="0">
              <a:cs typeface="Times New Roman" pitchFamily="18" charset="0"/>
            </a:endParaRPr>
          </a:p>
        </p:txBody>
      </p:sp>
      <p:sp>
        <p:nvSpPr>
          <p:cNvPr id="6" name="Slide Number Placeholder 5" descr="."/>
          <p:cNvSpPr>
            <a:spLocks noGrp="1"/>
          </p:cNvSpPr>
          <p:nvPr>
            <p:ph type="sldNum" sz="quarter" idx="12"/>
          </p:nvPr>
        </p:nvSpPr>
        <p:spPr/>
        <p:txBody>
          <a:bodyPr/>
          <a:lstStyle/>
          <a:p>
            <a:fld id="{95390251-5B84-4D2F-A9C7-1C62C4738B3F}" type="slidenum">
              <a:rPr lang="el-GR" smtClean="0"/>
              <a:pPr/>
              <a:t>4</a:t>
            </a:fld>
            <a:endParaRPr lang="el-GR" dirty="0"/>
          </a:p>
        </p:txBody>
      </p:sp>
    </p:spTree>
    <p:custDataLst>
      <p:tags r:id="rId1"/>
    </p:custDataLst>
    <p:extLst>
      <p:ext uri="{BB962C8B-B14F-4D97-AF65-F5344CB8AC3E}">
        <p14:creationId xmlns:p14="http://schemas.microsoft.com/office/powerpoint/2010/main" val="20614974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364" y="274638"/>
            <a:ext cx="8229600" cy="1143000"/>
          </a:xfrm>
        </p:spPr>
        <p:txBody>
          <a:bodyPr/>
          <a:lstStyle/>
          <a:p>
            <a:r>
              <a:rPr lang="el-GR" dirty="0" smtClean="0"/>
              <a:t>Περιεχόμενα ενότητας</a:t>
            </a:r>
            <a:endParaRPr lang="el-GR" dirty="0"/>
          </a:p>
        </p:txBody>
      </p:sp>
      <p:sp>
        <p:nvSpPr>
          <p:cNvPr id="3" name="Content Placeholder 2" descr="Εκτίμηση μέσης διάρκειας δραστηριότητας με τρεις τιμές (η κατανομή Βήτα),&#10;Η μέθοδος PERT/CPM,&#10;Υπολογισμός μέσης διάρκειας και διακύμανσης διάρκειας έργου με την PERT/CPM,&#10;Υπολογισμός πιθανοτήτων για τη διάρκεια του έργου (χρήση τυποποιημένης κανονικής κατανομής).&#10;"/>
          <p:cNvSpPr>
            <a:spLocks noGrp="1"/>
          </p:cNvSpPr>
          <p:nvPr>
            <p:ph idx="1"/>
          </p:nvPr>
        </p:nvSpPr>
        <p:spPr>
          <a:xfrm>
            <a:off x="467544" y="1772816"/>
            <a:ext cx="8208912" cy="4104456"/>
          </a:xfrm>
        </p:spPr>
        <p:txBody>
          <a:bodyPr>
            <a:noAutofit/>
          </a:bodyPr>
          <a:lstStyle/>
          <a:p>
            <a:pPr>
              <a:buFont typeface="Wingdings" panose="05000000000000000000" pitchFamily="2" charset="2"/>
              <a:buChar char="§"/>
            </a:pPr>
            <a:r>
              <a:rPr lang="el-GR" sz="2800" dirty="0">
                <a:hlinkClick r:id="rId4" action="ppaction://hlinksldjump"/>
              </a:rPr>
              <a:t>Εκτίμηση μέσης διάρκειας δραστηριότητας με τρεις τιμές (η κατανομή Βήτα),</a:t>
            </a:r>
            <a:endParaRPr lang="el-GR" sz="2800" dirty="0"/>
          </a:p>
          <a:p>
            <a:pPr>
              <a:buFont typeface="Wingdings" panose="05000000000000000000" pitchFamily="2" charset="2"/>
              <a:buChar char="§"/>
            </a:pPr>
            <a:r>
              <a:rPr lang="el-GR" sz="2800" dirty="0">
                <a:hlinkClick r:id="rId4" action="ppaction://hlinksldjump"/>
              </a:rPr>
              <a:t>Η μέθοδος </a:t>
            </a:r>
            <a:r>
              <a:rPr lang="en-US" sz="2800" dirty="0">
                <a:hlinkClick r:id="rId4" action="ppaction://hlinksldjump"/>
              </a:rPr>
              <a:t>PERT/CPM</a:t>
            </a:r>
            <a:r>
              <a:rPr lang="el-GR" sz="2800" dirty="0">
                <a:hlinkClick r:id="rId4" action="ppaction://hlinksldjump"/>
              </a:rPr>
              <a:t>,</a:t>
            </a:r>
            <a:endParaRPr lang="el-GR" sz="2800" dirty="0"/>
          </a:p>
          <a:p>
            <a:pPr>
              <a:buFont typeface="Wingdings" panose="05000000000000000000" pitchFamily="2" charset="2"/>
              <a:buChar char="§"/>
            </a:pPr>
            <a:r>
              <a:rPr lang="el-GR" sz="2800" dirty="0">
                <a:hlinkClick r:id="rId5" action="ppaction://hlinksldjump"/>
              </a:rPr>
              <a:t>Υπολογισμός μέσης διάρκειας και διακύμανσης διάρκειας έργου με την </a:t>
            </a:r>
            <a:r>
              <a:rPr lang="en-US" sz="2800" dirty="0">
                <a:hlinkClick r:id="rId5" action="ppaction://hlinksldjump"/>
              </a:rPr>
              <a:t>PERT/CPM,</a:t>
            </a:r>
            <a:endParaRPr lang="en-US" sz="2800" dirty="0"/>
          </a:p>
          <a:p>
            <a:pPr>
              <a:buFont typeface="Wingdings" panose="05000000000000000000" pitchFamily="2" charset="2"/>
              <a:buChar char="§"/>
            </a:pPr>
            <a:r>
              <a:rPr lang="el-GR" sz="2800" dirty="0">
                <a:hlinkClick r:id="rId6" action="ppaction://hlinksldjump"/>
              </a:rPr>
              <a:t>Υπολογισμός πιθανοτήτων για τη διάρκεια του έργου (χρήση τυποποιημένης κανονικής κατανομής).</a:t>
            </a:r>
            <a:endParaRPr lang="el-GR" sz="2800" dirty="0"/>
          </a:p>
        </p:txBody>
      </p:sp>
      <p:sp>
        <p:nvSpPr>
          <p:cNvPr id="5" name="Θέση υποσέλιδου 3" descr="."/>
          <p:cNvSpPr txBox="1">
            <a:spLocks/>
          </p:cNvSpPr>
          <p:nvPr/>
        </p:nvSpPr>
        <p:spPr>
          <a:xfrm>
            <a:off x="2909727"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χρονοδιάγραμμα σε συνθήκες αβεβαιότητας</a:t>
            </a:r>
            <a:endParaRPr lang="en-GB" sz="1400" dirty="0">
              <a:cs typeface="Times New Roman" pitchFamily="18" charset="0"/>
            </a:endParaRPr>
          </a:p>
        </p:txBody>
      </p:sp>
      <p:sp>
        <p:nvSpPr>
          <p:cNvPr id="4" name="Slide Number Placeholder 3" descr="."/>
          <p:cNvSpPr>
            <a:spLocks noGrp="1"/>
          </p:cNvSpPr>
          <p:nvPr>
            <p:ph type="sldNum" sz="quarter" idx="12"/>
          </p:nvPr>
        </p:nvSpPr>
        <p:spPr/>
        <p:txBody>
          <a:bodyPr/>
          <a:lstStyle/>
          <a:p>
            <a:fld id="{95390251-5B84-4D2F-A9C7-1C62C4738B3F}" type="slidenum">
              <a:rPr lang="el-GR" smtClean="0"/>
              <a:pPr/>
              <a:t>5</a:t>
            </a:fld>
            <a:endParaRPr lang="el-GR"/>
          </a:p>
        </p:txBody>
      </p:sp>
    </p:spTree>
    <p:custDataLst>
      <p:tags r:id="rId1"/>
    </p:custDataLst>
    <p:extLst>
      <p:ext uri="{BB962C8B-B14F-4D97-AF65-F5344CB8AC3E}">
        <p14:creationId xmlns:p14="http://schemas.microsoft.com/office/powerpoint/2010/main" val="3038295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a:spLocks noGrp="1" noChangeArrowheads="1"/>
          </p:cNvSpPr>
          <p:nvPr>
            <p:ph type="title"/>
            <p:custDataLst>
              <p:tags r:id="rId2"/>
            </p:custDataLst>
          </p:nvPr>
        </p:nvSpPr>
        <p:spPr>
          <a:xfrm>
            <a:off x="467544" y="44624"/>
            <a:ext cx="8352928" cy="1296144"/>
          </a:xfrm>
        </p:spPr>
        <p:txBody>
          <a:bodyPr>
            <a:noAutofit/>
          </a:bodyPr>
          <a:lstStyle/>
          <a:p>
            <a:pPr eaLnBrk="0" hangingPunct="0"/>
            <a:r>
              <a:rPr lang="el-GR" dirty="0" smtClean="0"/>
              <a:t>Η Μέθοδος </a:t>
            </a:r>
            <a:r>
              <a:rPr lang="en-US" dirty="0" smtClean="0"/>
              <a:t>PERT</a:t>
            </a:r>
            <a:r>
              <a:rPr lang="el-GR" dirty="0" smtClean="0"/>
              <a:t> (1 από 6)</a:t>
            </a:r>
            <a:endParaRPr lang="el-GR" dirty="0">
              <a:latin typeface="+mn-lt"/>
            </a:endParaRPr>
          </a:p>
        </p:txBody>
      </p:sp>
      <p:sp>
        <p:nvSpPr>
          <p:cNvPr id="7" name="Rectangle 330" descr="Χρειαζόμαστε:&#10;Εκτιμήσεις μέσης τιμής διάρκειας δραστηριότητας:&#10;a: Αισιόδοξη διάρκεια δραστηριότητας&#10;5 τοις εκατό πιθανότητα να ολοκληρωθεί η δραστηριότητα σε χρόνο t μικρότερο του a.&#10;&#10;b:Απαισιόδοξη διάρκεια δραστηριότητας&#10;5 τοις εκατό πιθανότητα να ολοκληρωθεί η δραστηριότητα σε χρόνο t μεγαλύτερο του b.&#10;&#10;m: Πλέον πιθανή διάρκεια δραστηριότητας.&#10;"/>
          <p:cNvSpPr>
            <a:spLocks noChangeArrowheads="1"/>
          </p:cNvSpPr>
          <p:nvPr/>
        </p:nvSpPr>
        <p:spPr bwMode="auto">
          <a:xfrm>
            <a:off x="467544" y="1421306"/>
            <a:ext cx="8219256" cy="431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bIns="0">
            <a:spAutoFit/>
          </a:bodyPr>
          <a:lstStyle/>
          <a:p>
            <a:pPr>
              <a:lnSpc>
                <a:spcPct val="90000"/>
              </a:lnSpc>
            </a:pPr>
            <a:r>
              <a:rPr lang="el-GR" altLang="el-GR" sz="2800" dirty="0" smtClean="0"/>
              <a:t>Χρειαζόμαστε:</a:t>
            </a:r>
          </a:p>
          <a:p>
            <a:pPr>
              <a:lnSpc>
                <a:spcPct val="90000"/>
              </a:lnSpc>
            </a:pPr>
            <a:r>
              <a:rPr lang="el-GR" altLang="el-GR" sz="2800" dirty="0" smtClean="0"/>
              <a:t>Εκτιμήσεις </a:t>
            </a:r>
            <a:r>
              <a:rPr lang="el-GR" altLang="el-GR" sz="2800" dirty="0"/>
              <a:t>μέσης τιμής διάρκειας δραστηριότητας:</a:t>
            </a:r>
          </a:p>
          <a:p>
            <a:pPr lvl="1">
              <a:lnSpc>
                <a:spcPct val="90000"/>
              </a:lnSpc>
            </a:pPr>
            <a:r>
              <a:rPr lang="en-US" altLang="el-GR" sz="2800" b="1" dirty="0"/>
              <a:t>a</a:t>
            </a:r>
            <a:r>
              <a:rPr lang="en-US" altLang="el-GR" sz="2800" dirty="0"/>
              <a:t>: </a:t>
            </a:r>
            <a:r>
              <a:rPr lang="el-GR" altLang="el-GR" sz="2800" dirty="0"/>
              <a:t>Αισιόδοξη διάρκεια δραστηριότητας</a:t>
            </a:r>
          </a:p>
          <a:p>
            <a:pPr lvl="2">
              <a:lnSpc>
                <a:spcPct val="90000"/>
              </a:lnSpc>
            </a:pPr>
            <a:r>
              <a:rPr lang="el-GR" altLang="el-GR" sz="2800" dirty="0"/>
              <a:t>5%πιθανότητα να ολοκληρωθεί η δραστηριότητα σε χρόνο </a:t>
            </a:r>
            <a:r>
              <a:rPr lang="en-US" altLang="el-GR" sz="2800" dirty="0"/>
              <a:t>t&lt;a.</a:t>
            </a:r>
          </a:p>
          <a:p>
            <a:pPr lvl="1">
              <a:lnSpc>
                <a:spcPct val="90000"/>
              </a:lnSpc>
            </a:pPr>
            <a:endParaRPr lang="el-GR" altLang="el-GR" sz="2800" b="1" dirty="0" smtClean="0"/>
          </a:p>
          <a:p>
            <a:pPr lvl="1">
              <a:lnSpc>
                <a:spcPct val="90000"/>
              </a:lnSpc>
            </a:pPr>
            <a:r>
              <a:rPr lang="en-US" altLang="el-GR" sz="2800" b="1" dirty="0" smtClean="0"/>
              <a:t>b</a:t>
            </a:r>
            <a:r>
              <a:rPr lang="en-US" altLang="el-GR" sz="2800" dirty="0" smtClean="0"/>
              <a:t>:</a:t>
            </a:r>
            <a:r>
              <a:rPr lang="el-GR" altLang="el-GR" sz="2800" dirty="0"/>
              <a:t>Απαισιόδοξη διάρκεια δραστηριότητας</a:t>
            </a:r>
          </a:p>
          <a:p>
            <a:pPr lvl="2">
              <a:lnSpc>
                <a:spcPct val="90000"/>
              </a:lnSpc>
            </a:pPr>
            <a:r>
              <a:rPr lang="el-GR" altLang="el-GR" sz="2800" dirty="0"/>
              <a:t>5%πιθανότητα να ολοκληρωθεί η δραστηριότητα σε χρόνο </a:t>
            </a:r>
            <a:r>
              <a:rPr lang="en-US" altLang="el-GR" sz="2800" dirty="0"/>
              <a:t>t</a:t>
            </a:r>
            <a:r>
              <a:rPr lang="el-GR" altLang="el-GR" sz="2800" dirty="0"/>
              <a:t>&gt;</a:t>
            </a:r>
            <a:r>
              <a:rPr lang="en-US" altLang="el-GR" sz="2800" dirty="0"/>
              <a:t>b.</a:t>
            </a:r>
          </a:p>
          <a:p>
            <a:pPr lvl="1">
              <a:lnSpc>
                <a:spcPct val="90000"/>
              </a:lnSpc>
            </a:pPr>
            <a:endParaRPr lang="el-GR" altLang="el-GR" sz="2800" b="1" dirty="0" smtClean="0"/>
          </a:p>
          <a:p>
            <a:pPr lvl="1">
              <a:lnSpc>
                <a:spcPct val="90000"/>
              </a:lnSpc>
            </a:pPr>
            <a:r>
              <a:rPr lang="en-US" altLang="el-GR" sz="2800" b="1" dirty="0" smtClean="0"/>
              <a:t>m</a:t>
            </a:r>
            <a:r>
              <a:rPr lang="en-US" altLang="el-GR" sz="2800" b="1" dirty="0"/>
              <a:t>:</a:t>
            </a:r>
            <a:r>
              <a:rPr lang="el-GR" altLang="el-GR" sz="2800" b="1" dirty="0"/>
              <a:t> </a:t>
            </a:r>
            <a:r>
              <a:rPr lang="el-GR" altLang="el-GR" sz="2800" dirty="0"/>
              <a:t>Πλέον πιθανή διάρκεια δραστηριότητας.</a:t>
            </a:r>
          </a:p>
        </p:txBody>
      </p:sp>
      <p:sp>
        <p:nvSpPr>
          <p:cNvPr id="5" name="Θέση υποσέλιδου 3" descr="."/>
          <p:cNvSpPr txBox="1">
            <a:spLocks/>
          </p:cNvSpPr>
          <p:nvPr/>
        </p:nvSpPr>
        <p:spPr>
          <a:xfrm>
            <a:off x="3120356"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χρονοδιάγραμμα σε συνθήκες αβεβαιότητας</a:t>
            </a:r>
            <a:endParaRPr lang="en-GB" sz="1400" dirty="0">
              <a:cs typeface="Times New Roman" pitchFamily="18" charset="0"/>
            </a:endParaRPr>
          </a:p>
        </p:txBody>
      </p:sp>
      <p:sp>
        <p:nvSpPr>
          <p:cNvPr id="2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6</a:t>
            </a:fld>
            <a:endParaRPr lang="el-GR" sz="1400" dirty="0"/>
          </a:p>
        </p:txBody>
      </p:sp>
    </p:spTree>
    <p:custDataLst>
      <p:tags r:id="rId1"/>
    </p:custDataLst>
    <p:extLst>
      <p:ext uri="{BB962C8B-B14F-4D97-AF65-F5344CB8AC3E}">
        <p14:creationId xmlns:p14="http://schemas.microsoft.com/office/powerpoint/2010/main" val="15522734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44624"/>
            <a:ext cx="8352928" cy="1296144"/>
          </a:xfrm>
        </p:spPr>
        <p:txBody>
          <a:bodyPr>
            <a:noAutofit/>
          </a:bodyPr>
          <a:lstStyle/>
          <a:p>
            <a:pPr eaLnBrk="0" hangingPunct="0"/>
            <a:r>
              <a:rPr lang="el-GR" dirty="0" smtClean="0"/>
              <a:t>Η Μέθοδος </a:t>
            </a:r>
            <a:r>
              <a:rPr lang="en-US" dirty="0" smtClean="0"/>
              <a:t>PERT</a:t>
            </a:r>
            <a:r>
              <a:rPr lang="el-GR" dirty="0" smtClean="0"/>
              <a:t> (2 από 6)</a:t>
            </a:r>
            <a:endParaRPr lang="el-GR" dirty="0"/>
          </a:p>
        </p:txBody>
      </p:sp>
      <p:sp>
        <p:nvSpPr>
          <p:cNvPr id="20" name="Rectangle 17"/>
          <p:cNvSpPr txBox="1">
            <a:spLocks noChangeArrowheads="1"/>
          </p:cNvSpPr>
          <p:nvPr/>
        </p:nvSpPr>
        <p:spPr>
          <a:xfrm>
            <a:off x="543719" y="1484784"/>
            <a:ext cx="8219256" cy="43204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lnSpc>
                <a:spcPct val="90000"/>
              </a:lnSpc>
            </a:pPr>
            <a:r>
              <a:rPr lang="el-GR" sz="2600" dirty="0" smtClean="0"/>
              <a:t>Θυμόμαστε:</a:t>
            </a:r>
            <a:endParaRPr lang="el-GR" sz="2600" dirty="0">
              <a:solidFill>
                <a:schemeClr val="tx1"/>
              </a:solidFill>
            </a:endParaRPr>
          </a:p>
        </p:txBody>
      </p:sp>
      <p:pic>
        <p:nvPicPr>
          <p:cNvPr id="6" name="Picture 3" descr="Αν επιχειρήσουμε να θυμηθούμε από τη στατιστική, η γραφική παράσταση της συνάρτησης πυκνότητας πιθανότητας της κατανομής Βήτα είναι μια καμπάνα της οποίας η κορυφή εντοπίζεται στην τιμή της πλέον πιθανής τιμής και η οποία καμπάνα γέρνει προς τη δεξιά πλευρά δηλαδή προς την πλευρά της απαισιόδοξης εκτίμησης δηλαδή της μεγαλύτερης τιμής. "/>
          <p:cNvPicPr>
            <a:picLocks noChangeAspect="1" noChangeArrowheads="1"/>
          </p:cNvPicPr>
          <p:nvPr/>
        </p:nvPicPr>
        <p:blipFill>
          <a:blip r:embed="rId4">
            <a:extLst>
              <a:ext uri="{28A0092B-C50C-407E-A947-70E740481C1C}">
                <a14:useLocalDpi xmlns:a14="http://schemas.microsoft.com/office/drawing/2010/main" val="0"/>
              </a:ext>
            </a:extLst>
          </a:blip>
          <a:srcRect l="1654" t="6650" r="3308" b="3325"/>
          <a:stretch>
            <a:fillRect/>
          </a:stretch>
        </p:blipFill>
        <p:spPr bwMode="auto">
          <a:xfrm>
            <a:off x="323528" y="2116793"/>
            <a:ext cx="8439447" cy="3976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χρονοδιάγραμμα σε συνθήκες αβεβαιότητας</a:t>
            </a:r>
            <a:endParaRPr lang="en-GB" sz="1400" dirty="0">
              <a:cs typeface="Times New Roman" pitchFamily="18" charset="0"/>
            </a:endParaRPr>
          </a:p>
        </p:txBody>
      </p:sp>
      <p:sp>
        <p:nvSpPr>
          <p:cNvPr id="14"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7</a:t>
            </a:fld>
            <a:endParaRPr lang="el-GR" sz="1400" dirty="0"/>
          </a:p>
        </p:txBody>
      </p:sp>
    </p:spTree>
    <p:custDataLst>
      <p:tags r:id="rId1"/>
    </p:custDataLst>
    <p:extLst>
      <p:ext uri="{BB962C8B-B14F-4D97-AF65-F5344CB8AC3E}">
        <p14:creationId xmlns:p14="http://schemas.microsoft.com/office/powerpoint/2010/main" val="446662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noChangeArrowheads="1"/>
          </p:cNvSpPr>
          <p:nvPr>
            <p:ph type="title"/>
          </p:nvPr>
        </p:nvSpPr>
        <p:spPr>
          <a:xfrm>
            <a:off x="381000" y="44624"/>
            <a:ext cx="8305800" cy="980728"/>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eaLnBrk="0" hangingPunct="0"/>
            <a:r>
              <a:rPr lang="el-GR" dirty="0"/>
              <a:t>Η Μέθοδος </a:t>
            </a:r>
            <a:r>
              <a:rPr lang="en-US" dirty="0"/>
              <a:t>PERT</a:t>
            </a:r>
            <a:r>
              <a:rPr lang="el-GR" dirty="0"/>
              <a:t> </a:t>
            </a:r>
            <a:r>
              <a:rPr lang="el-GR" dirty="0" smtClean="0"/>
              <a:t>(3 </a:t>
            </a:r>
            <a:r>
              <a:rPr lang="el-GR" dirty="0"/>
              <a:t>από 6)</a:t>
            </a:r>
            <a:endParaRPr lang="el-GR" dirty="0">
              <a:latin typeface="+mn-lt"/>
            </a:endParaRPr>
          </a:p>
        </p:txBody>
      </p:sp>
      <p:sp>
        <p:nvSpPr>
          <p:cNvPr id="7" name="Rectangle 3" descr="Υπολογισμοί:&#10;Μέση τιμή διάρκειας δραστηριότητας,&#10;μ ίσο με a σύν 4m σύν b και όλο δια 6.&#10;&#10;Διακύμανση διάρκειας δραστηριότητας,&#10;σίγμα στο τετράγωνο ίσο με b μείον a διά 3 επί 2 και όλο στο τετράγωνο."/>
          <p:cNvSpPr txBox="1">
            <a:spLocks noChangeArrowheads="1"/>
          </p:cNvSpPr>
          <p:nvPr/>
        </p:nvSpPr>
        <p:spPr>
          <a:xfrm>
            <a:off x="609600" y="1196752"/>
            <a:ext cx="7786688" cy="4419600"/>
          </a:xfrm>
          <a:prstGeom prst="rect">
            <a:avLst/>
          </a:prstGeom>
        </p:spPr>
        <p:txBody>
          <a:bodyPr vert="horz" lIns="91440" tIns="45720" rIns="91440" bIns="45720" rtlCol="0">
            <a:normAutofit/>
          </a:bodyPr>
          <a:lstStyle>
            <a:lvl1pPr marL="342900" indent="-342900" algn="l" defTabSz="914400" rtl="0" eaLnBrk="1" latinLnBrk="0" hangingPunct="1">
              <a:spcBef>
                <a:spcPts val="12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ts val="12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12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12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altLang="el-GR" sz="2800" dirty="0" smtClean="0"/>
              <a:t>Υπολογισμοί:</a:t>
            </a:r>
          </a:p>
          <a:p>
            <a:pPr>
              <a:buFont typeface="Wingdings" panose="05000000000000000000" pitchFamily="2" charset="2"/>
              <a:buChar char="§"/>
            </a:pPr>
            <a:r>
              <a:rPr lang="el-GR" altLang="el-GR" sz="2800" dirty="0" smtClean="0"/>
              <a:t>Μέση τιμή διάρκειας δραστηριότητας</a:t>
            </a:r>
          </a:p>
          <a:p>
            <a:pPr>
              <a:buFont typeface="Wingdings" panose="05000000000000000000" pitchFamily="2" charset="2"/>
              <a:buChar char="§"/>
            </a:pPr>
            <a:endParaRPr lang="el-GR" altLang="el-GR" sz="2800" dirty="0" smtClean="0"/>
          </a:p>
          <a:p>
            <a:pPr>
              <a:buFont typeface="Wingdings" panose="05000000000000000000" pitchFamily="2" charset="2"/>
              <a:buChar char="§"/>
            </a:pPr>
            <a:endParaRPr lang="el-GR" altLang="el-GR" sz="2800" dirty="0" smtClean="0"/>
          </a:p>
          <a:p>
            <a:pPr>
              <a:buFont typeface="Wingdings" panose="05000000000000000000" pitchFamily="2" charset="2"/>
              <a:buChar char="§"/>
            </a:pPr>
            <a:endParaRPr lang="el-GR" altLang="el-GR" sz="2800" dirty="0" smtClean="0"/>
          </a:p>
          <a:p>
            <a:pPr>
              <a:buFont typeface="Wingdings" panose="05000000000000000000" pitchFamily="2" charset="2"/>
              <a:buChar char="§"/>
            </a:pPr>
            <a:r>
              <a:rPr lang="el-GR" altLang="el-GR" sz="2800" dirty="0" smtClean="0"/>
              <a:t>Διακύμανση διάρκειας δραστηριότητας</a:t>
            </a:r>
          </a:p>
        </p:txBody>
      </p:sp>
      <p:graphicFrame>
        <p:nvGraphicFramePr>
          <p:cNvPr id="8" name="Object 4" descr="."/>
          <p:cNvGraphicFramePr>
            <a:graphicFrameLocks noGrp="1" noChangeAspect="1"/>
          </p:cNvGraphicFramePr>
          <p:nvPr>
            <p:ph sz="quarter" idx="4294967295"/>
            <p:extLst>
              <p:ext uri="{D42A27DB-BD31-4B8C-83A1-F6EECF244321}">
                <p14:modId xmlns:p14="http://schemas.microsoft.com/office/powerpoint/2010/main" val="3257038160"/>
              </p:ext>
            </p:extLst>
          </p:nvPr>
        </p:nvGraphicFramePr>
        <p:xfrm>
          <a:off x="1054100" y="2621086"/>
          <a:ext cx="1982788" cy="1023938"/>
        </p:xfrm>
        <a:graphic>
          <a:graphicData uri="http://schemas.openxmlformats.org/presentationml/2006/ole">
            <mc:AlternateContent xmlns:mc="http://schemas.openxmlformats.org/markup-compatibility/2006">
              <mc:Choice xmlns:v="urn:schemas-microsoft-com:vml" Requires="v">
                <p:oleObj spid="_x0000_s1076" name="Equation" r:id="rId5" imgW="761669" imgH="393529" progId="Equation.DSMT4">
                  <p:embed/>
                </p:oleObj>
              </mc:Choice>
              <mc:Fallback>
                <p:oleObj name="Equation" r:id="rId5" imgW="761669" imgH="393529" progId="Equation.DSMT4">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4100" y="2621086"/>
                        <a:ext cx="1982788" cy="102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Object 6" descr="."/>
          <p:cNvGraphicFramePr>
            <a:graphicFrameLocks noChangeAspect="1"/>
          </p:cNvGraphicFramePr>
          <p:nvPr>
            <p:extLst>
              <p:ext uri="{D42A27DB-BD31-4B8C-83A1-F6EECF244321}">
                <p14:modId xmlns:p14="http://schemas.microsoft.com/office/powerpoint/2010/main" val="3867115967"/>
              </p:ext>
            </p:extLst>
          </p:nvPr>
        </p:nvGraphicFramePr>
        <p:xfrm>
          <a:off x="1187450" y="4653136"/>
          <a:ext cx="2736850" cy="1406525"/>
        </p:xfrm>
        <a:graphic>
          <a:graphicData uri="http://schemas.openxmlformats.org/presentationml/2006/ole">
            <mc:AlternateContent xmlns:mc="http://schemas.openxmlformats.org/markup-compatibility/2006">
              <mc:Choice xmlns:v="urn:schemas-microsoft-com:vml" Requires="v">
                <p:oleObj spid="_x0000_s1077" name="Εξίσωση" r:id="rId7" imgW="876300" imgH="469900" progId="Equation.3">
                  <p:embed/>
                </p:oleObj>
              </mc:Choice>
              <mc:Fallback>
                <p:oleObj name="Εξίσωση" r:id="rId7" imgW="876300" imgH="4699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87450" y="4653136"/>
                        <a:ext cx="2736850" cy="1406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Θέση υποσέλιδου 3" descr="."/>
          <p:cNvSpPr txBox="1">
            <a:spLocks/>
          </p:cNvSpPr>
          <p:nvPr/>
        </p:nvSpPr>
        <p:spPr>
          <a:xfrm>
            <a:off x="3181325" y="6382147"/>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χρονοδιάγραμμα σε συνθήκες αβεβαιότητας</a:t>
            </a:r>
            <a:endParaRPr lang="en-GB" sz="1400" dirty="0">
              <a:cs typeface="Times New Roman" pitchFamily="18" charset="0"/>
            </a:endParaRPr>
          </a:p>
        </p:txBody>
      </p:sp>
      <p:sp>
        <p:nvSpPr>
          <p:cNvPr id="12" name="Θέση αριθμού διαφάνειας 5" descr="."/>
          <p:cNvSpPr txBox="1">
            <a:spLocks/>
          </p:cNvSpPr>
          <p:nvPr/>
        </p:nvSpPr>
        <p:spPr>
          <a:xfrm>
            <a:off x="6553200" y="6356350"/>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8</a:t>
            </a:fld>
            <a:endParaRPr lang="el-GR" sz="1400" dirty="0"/>
          </a:p>
        </p:txBody>
      </p:sp>
    </p:spTree>
    <p:custDataLst>
      <p:tags r:id="rId2"/>
    </p:custDataLst>
    <p:extLst>
      <p:ext uri="{BB962C8B-B14F-4D97-AF65-F5344CB8AC3E}">
        <p14:creationId xmlns:p14="http://schemas.microsoft.com/office/powerpoint/2010/main" val="4999550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ιτλος 1"/>
          <p:cNvSpPr>
            <a:spLocks noGrp="1" noChangeArrowheads="1"/>
          </p:cNvSpPr>
          <p:nvPr>
            <p:ph type="title"/>
          </p:nvPr>
        </p:nvSpPr>
        <p:spPr>
          <a:xfrm>
            <a:off x="467544" y="79846"/>
            <a:ext cx="8352928" cy="1260922"/>
          </a:xfrm>
          <a:noFill/>
          <a:ln/>
          <a:extLst>
            <a:ext uri="{91240B29-F687-4F45-9708-019B960494DF}">
              <a14:hiddenLine xmlns:a14="http://schemas.microsoft.com/office/drawing/2010/main" w="9525">
                <a:solidFill>
                  <a:srgbClr val="000000"/>
                </a:solidFill>
                <a:round/>
                <a:headEnd/>
                <a:tailEnd/>
              </a14:hiddenLine>
            </a:ext>
          </a:extLst>
        </p:spPr>
        <p:txBody>
          <a:bodyPr lIns="0" tIns="16624" rIns="0" bIns="0" anchor="ctr">
            <a:noAutofit/>
          </a:bodyPr>
          <a:lstStyle/>
          <a:p>
            <a:pPr>
              <a:lnSpc>
                <a:spcPct val="98000"/>
              </a:lnSpc>
              <a:tabLst>
                <a:tab pos="723900" algn="l"/>
                <a:tab pos="1447800" algn="l"/>
                <a:tab pos="2171700" algn="l"/>
                <a:tab pos="2895600" algn="l"/>
                <a:tab pos="3619500" algn="l"/>
                <a:tab pos="4343400" algn="l"/>
                <a:tab pos="5065713" algn="l"/>
                <a:tab pos="5791200" algn="l"/>
                <a:tab pos="6515100" algn="l"/>
                <a:tab pos="7235825" algn="l"/>
                <a:tab pos="7956550" algn="l"/>
                <a:tab pos="8686800" algn="l"/>
              </a:tabLst>
            </a:pPr>
            <a:r>
              <a:rPr lang="el-GR" dirty="0" smtClean="0"/>
              <a:t>Η Μέθοδος </a:t>
            </a:r>
            <a:r>
              <a:rPr lang="en-US" dirty="0" smtClean="0"/>
              <a:t>PERT</a:t>
            </a:r>
            <a:r>
              <a:rPr lang="el-GR" dirty="0" smtClean="0"/>
              <a:t> (4 από 6)</a:t>
            </a:r>
            <a:endParaRPr lang="el-GR" dirty="0">
              <a:latin typeface="+mn-lt"/>
            </a:endParaRPr>
          </a:p>
        </p:txBody>
      </p:sp>
      <p:sp>
        <p:nvSpPr>
          <p:cNvPr id="2" name="Ορθογώνιο 1" descr="Μεθοδολογία:&#10;&#10;Υπολογισμός τιμών μ, σ στο τετράγωνο,&#10;Σχεδιασμός όπως στη μέθοδο CPM,&#10;Χρησιμοποιείται η τιμή μ,&#10;Υπολογίζεται η μέση τιμή της διάρκειας του έργου μ του Τ,&#10;Προσδιορισμός κρίσιμων δραστηριοτήτων,&#10;Προσδιορισμός κρίσιμης διαδρομής.&#10;&#10;"/>
          <p:cNvSpPr/>
          <p:nvPr/>
        </p:nvSpPr>
        <p:spPr>
          <a:xfrm>
            <a:off x="467544" y="1484784"/>
            <a:ext cx="8219256" cy="4401205"/>
          </a:xfrm>
          <a:prstGeom prst="rect">
            <a:avLst/>
          </a:prstGeom>
        </p:spPr>
        <p:txBody>
          <a:bodyPr wrap="square">
            <a:spAutoFit/>
          </a:bodyPr>
          <a:lstStyle/>
          <a:p>
            <a:r>
              <a:rPr lang="el-GR" altLang="el-GR" sz="2800" dirty="0"/>
              <a:t>Μεθοδολογία:</a:t>
            </a:r>
          </a:p>
          <a:p>
            <a:pPr marL="914400" lvl="1" indent="-457200">
              <a:buFont typeface="Wingdings" panose="05000000000000000000" pitchFamily="2" charset="2"/>
              <a:buChar char="§"/>
            </a:pPr>
            <a:endParaRPr lang="el-GR" altLang="el-GR" sz="2800" dirty="0"/>
          </a:p>
          <a:p>
            <a:pPr marL="1371600" lvl="2" indent="-457200">
              <a:buFont typeface="Wingdings" panose="05000000000000000000" pitchFamily="2" charset="2"/>
              <a:buChar char="§"/>
            </a:pPr>
            <a:r>
              <a:rPr lang="el-GR" altLang="el-GR" sz="2800" dirty="0"/>
              <a:t> Υπολογισμός τιμών μ, </a:t>
            </a:r>
            <a:r>
              <a:rPr lang="el-GR" altLang="el-GR" sz="2800" dirty="0" smtClean="0"/>
              <a:t>σ</a:t>
            </a:r>
            <a:r>
              <a:rPr lang="el-GR" altLang="el-GR" sz="2800" baseline="30000" dirty="0" smtClean="0"/>
              <a:t>2,</a:t>
            </a:r>
            <a:endParaRPr lang="el-GR" altLang="el-GR" sz="2800" baseline="30000" dirty="0"/>
          </a:p>
          <a:p>
            <a:pPr marL="1371600" lvl="2" indent="-457200">
              <a:buFont typeface="Wingdings" panose="05000000000000000000" pitchFamily="2" charset="2"/>
              <a:buChar char="§"/>
            </a:pPr>
            <a:r>
              <a:rPr lang="el-GR" altLang="el-GR" sz="2800" dirty="0"/>
              <a:t>Σχεδιασμός όπως στη μέθοδο </a:t>
            </a:r>
            <a:r>
              <a:rPr lang="en-US" altLang="el-GR" sz="2800" dirty="0" smtClean="0"/>
              <a:t>CPM</a:t>
            </a:r>
            <a:r>
              <a:rPr lang="el-GR" altLang="el-GR" sz="2800" dirty="0" smtClean="0"/>
              <a:t>,</a:t>
            </a:r>
            <a:endParaRPr lang="en-US" altLang="el-GR" sz="2800" dirty="0"/>
          </a:p>
          <a:p>
            <a:pPr marL="1371600" lvl="2" indent="-457200">
              <a:buFont typeface="Wingdings" panose="05000000000000000000" pitchFamily="2" charset="2"/>
              <a:buChar char="§"/>
            </a:pPr>
            <a:r>
              <a:rPr lang="el-GR" altLang="el-GR" sz="2800" dirty="0"/>
              <a:t>Χρησιμοποιείται η τιμή </a:t>
            </a:r>
            <a:r>
              <a:rPr lang="el-GR" altLang="el-GR" sz="2800" dirty="0" smtClean="0"/>
              <a:t>μ,</a:t>
            </a:r>
            <a:endParaRPr lang="el-GR" altLang="el-GR" sz="2800" dirty="0"/>
          </a:p>
          <a:p>
            <a:pPr marL="1371600" lvl="2" indent="-457200">
              <a:buFont typeface="Wingdings" panose="05000000000000000000" pitchFamily="2" charset="2"/>
              <a:buChar char="§"/>
            </a:pPr>
            <a:r>
              <a:rPr lang="el-GR" altLang="el-GR" sz="2800" dirty="0"/>
              <a:t>Υπολογίζεται η μέση τιμή της διάρκειας του έργου </a:t>
            </a:r>
            <a:r>
              <a:rPr lang="el-GR" altLang="el-GR" sz="2800" dirty="0" smtClean="0"/>
              <a:t>Τ</a:t>
            </a:r>
            <a:r>
              <a:rPr lang="el-GR" altLang="el-GR" sz="2800" baseline="-25000" dirty="0" smtClean="0"/>
              <a:t>μ,</a:t>
            </a:r>
            <a:endParaRPr lang="el-GR" altLang="el-GR" sz="2800" baseline="-25000" dirty="0"/>
          </a:p>
          <a:p>
            <a:pPr marL="1371600" lvl="2" indent="-457200">
              <a:buFont typeface="Wingdings" panose="05000000000000000000" pitchFamily="2" charset="2"/>
              <a:buChar char="§"/>
            </a:pPr>
            <a:r>
              <a:rPr lang="el-GR" altLang="el-GR" sz="2800" dirty="0"/>
              <a:t>Προσδιορισμός κρίσιμων </a:t>
            </a:r>
            <a:r>
              <a:rPr lang="el-GR" altLang="el-GR" sz="2800" dirty="0" smtClean="0"/>
              <a:t>δραστηριοτήτων,</a:t>
            </a:r>
            <a:endParaRPr lang="el-GR" altLang="el-GR" sz="2800" dirty="0"/>
          </a:p>
          <a:p>
            <a:pPr marL="1371600" lvl="2" indent="-457200">
              <a:buFont typeface="Wingdings" panose="05000000000000000000" pitchFamily="2" charset="2"/>
              <a:buChar char="§"/>
            </a:pPr>
            <a:r>
              <a:rPr lang="el-GR" altLang="el-GR" sz="2800" dirty="0"/>
              <a:t>Προσδιορισμός κρίσιμης </a:t>
            </a:r>
            <a:r>
              <a:rPr lang="el-GR" altLang="el-GR" sz="2800" dirty="0" smtClean="0"/>
              <a:t>διαδρομής.</a:t>
            </a:r>
            <a:endParaRPr lang="el-GR" altLang="el-GR" sz="2800" baseline="30000" dirty="0"/>
          </a:p>
          <a:p>
            <a:pPr marL="914400" lvl="1" indent="-457200">
              <a:buFont typeface="Wingdings" panose="05000000000000000000" pitchFamily="2" charset="2"/>
              <a:buChar char="§"/>
            </a:pPr>
            <a:endParaRPr lang="el-GR" altLang="el-GR" sz="2800" dirty="0"/>
          </a:p>
        </p:txBody>
      </p:sp>
      <p:sp>
        <p:nvSpPr>
          <p:cNvPr id="5" name="Θέση υποσέλιδου 3" descr="."/>
          <p:cNvSpPr txBox="1">
            <a:spLocks/>
          </p:cNvSpPr>
          <p:nvPr/>
        </p:nvSpPr>
        <p:spPr>
          <a:xfrm>
            <a:off x="3181325" y="6381328"/>
            <a:ext cx="3190875" cy="503237"/>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l-GR" sz="1400" dirty="0"/>
              <a:t>Το χρονοδιάγραμμα σε συνθήκες αβεβαιότητας</a:t>
            </a:r>
            <a:endParaRPr lang="en-GB" sz="1400" dirty="0">
              <a:cs typeface="Times New Roman" pitchFamily="18" charset="0"/>
            </a:endParaRPr>
          </a:p>
        </p:txBody>
      </p:sp>
      <p:sp>
        <p:nvSpPr>
          <p:cNvPr id="9" name="Θέση αριθμού διαφάνειας 5" descr="."/>
          <p:cNvSpPr txBox="1">
            <a:spLocks/>
          </p:cNvSpPr>
          <p:nvPr/>
        </p:nvSpPr>
        <p:spPr>
          <a:xfrm>
            <a:off x="6553200" y="6501185"/>
            <a:ext cx="2133600" cy="365125"/>
          </a:xfrm>
          <a:prstGeom prst="rect">
            <a:avLst/>
          </a:prstGeom>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53C4726A-630D-4CB4-B088-BAB00F4188E9}" type="slidenum">
              <a:rPr lang="el-GR" sz="1400" smtClean="0"/>
              <a:pPr algn="r"/>
              <a:t>9</a:t>
            </a:fld>
            <a:endParaRPr lang="el-GR" sz="1400" dirty="0"/>
          </a:p>
        </p:txBody>
      </p:sp>
    </p:spTree>
    <p:custDataLst>
      <p:tags r:id="rId1"/>
    </p:custDataLst>
    <p:extLst>
      <p:ext uri="{BB962C8B-B14F-4D97-AF65-F5344CB8AC3E}">
        <p14:creationId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5/1/2005 11:54:08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9,7,8,10,6,12,"/>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7,2,5,9,"/>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9,14,15,5,11,"/>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11,2,9,13,"/>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13,23,24,5,15,"/>
</p:tagLst>
</file>

<file path=ppt/tags/tag1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5,6,4,14,7,8,9,10,11,12,13,15,16,17,18,19,20,21,"/>
</p:tagLst>
</file>

<file path=ppt/tags/tag1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6,20,17,5,21,"/>
</p:tagLst>
</file>

<file path=ppt/tags/tag1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6,2,3,5,"/>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9,20,5,11,21,22,23,24,25,26,27,"/>
</p:tagLst>
</file>

<file path=ppt/tags/tag2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2.xml><?xml version="1.0" encoding="utf-8"?>
<p:tagLst xmlns:a="http://schemas.openxmlformats.org/drawingml/2006/main" xmlns:r="http://schemas.openxmlformats.org/officeDocument/2006/relationships" xmlns:p="http://schemas.openxmlformats.org/presentationml/2006/main">
  <p:tag name="ZHAW.ACCESSIBILITYADDIN.READINGORDER" val="9,28,29,30,5,4,"/>
</p:tagLst>
</file>

<file path=ppt/tags/tag23.xml><?xml version="1.0" encoding="utf-8"?>
<p:tagLst xmlns:a="http://schemas.openxmlformats.org/drawingml/2006/main" xmlns:r="http://schemas.openxmlformats.org/officeDocument/2006/relationships" xmlns:p="http://schemas.openxmlformats.org/presentationml/2006/main">
  <p:tag name="ZHAW.ACCESSIBILITYADDIN.READINGORDER" val="5,8,7,4,"/>
</p:tagLst>
</file>

<file path=ppt/tags/tag24.xml><?xml version="1.0" encoding="utf-8"?>
<p:tagLst xmlns:a="http://schemas.openxmlformats.org/drawingml/2006/main" xmlns:r="http://schemas.openxmlformats.org/officeDocument/2006/relationships" xmlns:p="http://schemas.openxmlformats.org/presentationml/2006/main">
  <p:tag name="ZHAW.ACCESSIBILITYADDIN.READINGORDER" val="12,30,29,15,4,32,33,34,35,"/>
</p:tagLst>
</file>

<file path=ppt/tags/tag25.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6.xml><?xml version="1.0" encoding="utf-8"?>
<p:tagLst xmlns:a="http://schemas.openxmlformats.org/drawingml/2006/main" xmlns:r="http://schemas.openxmlformats.org/officeDocument/2006/relationships" xmlns:p="http://schemas.openxmlformats.org/presentationml/2006/main">
  <p:tag name="ZHAW.ACCESSIBILITYADDIN.READINGORDER" val="3,2,10,9,"/>
</p:tagLst>
</file>

<file path=ppt/tags/tag27.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28.xml><?xml version="1.0" encoding="utf-8"?>
<p:tagLst xmlns:a="http://schemas.openxmlformats.org/drawingml/2006/main" xmlns:r="http://schemas.openxmlformats.org/officeDocument/2006/relationships" xmlns:p="http://schemas.openxmlformats.org/presentationml/2006/main">
  <p:tag name="ZHAW.ACCESSIBILITYADDIN.READINGORDER" val="7,3,9,4,"/>
</p:tagLst>
</file>

<file path=ppt/tags/tag29.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3074,3075,1026,3077,"/>
</p:tagLst>
</file>

<file path=ppt/tags/tag30.xml><?xml version="1.0" encoding="utf-8"?>
<p:tagLst xmlns:a="http://schemas.openxmlformats.org/drawingml/2006/main" xmlns:r="http://schemas.openxmlformats.org/officeDocument/2006/relationships" xmlns:p="http://schemas.openxmlformats.org/presentationml/2006/main">
  <p:tag name="ZHAW.ACCESSIBILITYADDIN.READINGORDER" val="7,29,28,10,4,31,32,33,34,35,"/>
</p:tagLst>
</file>

<file path=ppt/tags/tag31.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2.xml><?xml version="1.0" encoding="utf-8"?>
<p:tagLst xmlns:a="http://schemas.openxmlformats.org/drawingml/2006/main" xmlns:r="http://schemas.openxmlformats.org/officeDocument/2006/relationships" xmlns:p="http://schemas.openxmlformats.org/presentationml/2006/main">
  <p:tag name="ZHAW.ACCESSIBILITYADDIN.READINGORDER" val="7,2,10,4,"/>
</p:tagLst>
</file>

<file path=ppt/tags/tag33.xml><?xml version="1.0" encoding="utf-8"?>
<p:tagLst xmlns:a="http://schemas.openxmlformats.org/drawingml/2006/main" xmlns:r="http://schemas.openxmlformats.org/officeDocument/2006/relationships" xmlns:p="http://schemas.openxmlformats.org/presentationml/2006/main">
  <p:tag name="ZHAW.ACCESSIBILITYADDIN.READINGORDER" val="5,7,4,3,"/>
</p:tagLst>
</file>

<file path=ppt/tags/tag34.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35.xml><?xml version="1.0" encoding="utf-8"?>
<p:tagLst xmlns:a="http://schemas.openxmlformats.org/drawingml/2006/main" xmlns:r="http://schemas.openxmlformats.org/officeDocument/2006/relationships" xmlns:p="http://schemas.openxmlformats.org/presentationml/2006/main">
  <p:tag name="ZHAW.ACCESSIBILITYADDIN.READINGORDER" val="2,8,5,3,9,10,11,12,13,"/>
</p:tagLst>
</file>

<file path=ppt/tags/tag36.xml><?xml version="1.0" encoding="utf-8"?>
<p:tagLst xmlns:a="http://schemas.openxmlformats.org/drawingml/2006/main" xmlns:r="http://schemas.openxmlformats.org/officeDocument/2006/relationships" xmlns:p="http://schemas.openxmlformats.org/presentationml/2006/main">
  <p:tag name="ZHAW.ACCESSIBILITYADDIN.READINGORDER" val="7,2,9,10,"/>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4098,4099,6,3,"/>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2,3,5,6,"/>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3,5,4,"/>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22,7,5,24,"/>
</p:tagLst>
</file>

<file path=ppt/tags/tag8.xml><?xml version="1.0" encoding="utf-8"?>
<p:tagLst xmlns:a="http://schemas.openxmlformats.org/drawingml/2006/main" xmlns:r="http://schemas.openxmlformats.org/officeDocument/2006/relationships" xmlns:p="http://schemas.openxmlformats.org/presentationml/2006/main">
  <p:tag name="ZHAW.ACCESSIBILITYADDIN.CONFIRMEDLANGUAGE" val="msoLanguageIDEnglishUS"/>
</p:tagLst>
</file>

<file path=ppt/tags/tag9.xml><?xml version="1.0" encoding="utf-8"?>
<p:tagLst xmlns:a="http://schemas.openxmlformats.org/drawingml/2006/main" xmlns:r="http://schemas.openxmlformats.org/officeDocument/2006/relationships" xmlns:p="http://schemas.openxmlformats.org/presentationml/2006/main">
  <p:tag name="ZHAW.ACCESSIBILITYADDIN.READINGORDER" val="2,20,6,4,14,"/>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AEE84156-105B-4162-BC77-ECC4FB76F074}">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6442</TotalTime>
  <Words>1170</Words>
  <Application>Microsoft Office PowerPoint</Application>
  <PresentationFormat>Προβολή στην οθόνη (4:3)</PresentationFormat>
  <Paragraphs>369</Paragraphs>
  <Slides>25</Slides>
  <Notes>20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4</vt:i4>
      </vt:variant>
      <vt:variant>
        <vt:lpstr>Τίτλοι διαφανειών</vt:lpstr>
      </vt:variant>
      <vt:variant>
        <vt:i4>25</vt:i4>
      </vt:variant>
    </vt:vector>
  </HeadingPairs>
  <TitlesOfParts>
    <vt:vector size="30" baseType="lpstr">
      <vt:lpstr>Θέμα του Office</vt:lpstr>
      <vt:lpstr>Equation</vt:lpstr>
      <vt:lpstr>Εξίσωση</vt:lpstr>
      <vt:lpstr>Φωτογραφία του Photo Editor</vt:lpstr>
      <vt:lpstr>Acrobat Document</vt:lpstr>
      <vt:lpstr>Χρονικός Προγραμματισμός Έργων</vt:lpstr>
      <vt:lpstr>Άδειες χρήσης </vt:lpstr>
      <vt:lpstr>Χρηματοδότηση </vt:lpstr>
      <vt:lpstr>Σκοποί  ενότητας</vt:lpstr>
      <vt:lpstr>Περιεχόμενα ενότητας</vt:lpstr>
      <vt:lpstr>Η Μέθοδος PERT (1 από 6)</vt:lpstr>
      <vt:lpstr>Η Μέθοδος PERT (2 από 6)</vt:lpstr>
      <vt:lpstr>Η Μέθοδος PERT (3 από 6)</vt:lpstr>
      <vt:lpstr>Η Μέθοδος PERT (4 από 6)</vt:lpstr>
      <vt:lpstr>Η Μέθοδος PERT (5 από 6)</vt:lpstr>
      <vt:lpstr>Η Μέθοδος PERT (6 από 6)</vt:lpstr>
      <vt:lpstr>Παράδειγμα</vt:lpstr>
      <vt:lpstr>Μέση τιμή και Διακύμανση</vt:lpstr>
      <vt:lpstr>Αναμενόμενη διάρκεια έργου</vt:lpstr>
      <vt:lpstr>Κρίσιμες Δραστηριότητες</vt:lpstr>
      <vt:lpstr>Συμπεράσματα</vt:lpstr>
      <vt:lpstr>Τι απαντάμε;</vt:lpstr>
      <vt:lpstr>PERT – Οι απαντήσεις (1 από 4)</vt:lpstr>
      <vt:lpstr>PERT – Οι απαντήσεις (2 από 4)</vt:lpstr>
      <vt:lpstr>PERT – Οι απαντήσεις (3 από 4)</vt:lpstr>
      <vt:lpstr>PERT – Οι απαντήσεις (4 από 4)</vt:lpstr>
      <vt:lpstr>Ψάχνοντας την πιθανότητα (1 από 2)</vt:lpstr>
      <vt:lpstr>Ψάχνοντας την πιθανότητα (2 από 2)</vt:lpstr>
      <vt:lpstr>Τελικοί υπολογισμοί διάρκειας</vt:lpstr>
      <vt:lpstr>Τέλος Ενότητας</vt:lpstr>
    </vt:vector>
  </TitlesOfParts>
  <Company>Τεχνολογικό Εκπαιδευτικό Ίδρυμα Θεσσαλίας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Χρονικός Προγραμματισμός Έργων:  Το χρονοδιάγραμμα σε συνθήκες αβεβαιότητας.</dc:title>
  <dc:creator>Κλεάνθης Συρακούλης</dc:creator>
  <cp:keywords>Χρονικός Προγραμματισμός Έργων, Το χρονοδιάγραμμα σε συνθήκες αβεβαιότητας,  §Κατανόηση της έννοιας της αβεβαιότητας για τη διάρκεια των δραστηριοτήτων,§Ικανότητα εκτίμησης της διάρκειας των δραστηριοτήτων,§Ικανότητα χρήσης της στατιστικής για την επίλυση του προβλήματος,§Κατανόηση της έννοιας της μέσης διάρκειας και της διακύμανσης της διάρκειας του έργου.</cp:keywords>
  <cp:lastModifiedBy>Windows User</cp:lastModifiedBy>
  <cp:revision>500</cp:revision>
  <dcterms:created xsi:type="dcterms:W3CDTF">2012-09-06T09:03:05Z</dcterms:created>
  <dcterms:modified xsi:type="dcterms:W3CDTF">2005-05-01T20:54:31Z</dcterms:modified>
</cp:coreProperties>
</file>