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0"/>
  </p:notesMasterIdLst>
  <p:sldIdLst>
    <p:sldId id="256" r:id="rId3"/>
    <p:sldId id="316" r:id="rId4"/>
    <p:sldId id="315"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80" r:id="rId19"/>
  </p:sldIdLst>
  <p:sldSz cx="9144000" cy="6858000" type="screen4x3"/>
  <p:notesSz cx="6858000" cy="9144000"/>
  <p:custDataLst>
    <p:tags r:id="rId2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2/5/2005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0.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6.emf"/><Relationship Id="rId2" Type="http://schemas.openxmlformats.org/officeDocument/2006/relationships/tags" Target="../tags/tag24.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oleObject" Target="../embeddings/oleObject1.bin"/><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hyperlink" Target="http://www.edulll.gr/" TargetMode="External"/><Relationship Id="rId5" Type="http://schemas.openxmlformats.org/officeDocument/2006/relationships/image" Target="../media/image7.png"/><Relationship Id="rId4" Type="http://schemas.openxmlformats.org/officeDocument/2006/relationships/hyperlink" Target="http://www.creativecommons.gr/?page_id=118"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3.xml"/><Relationship Id="rId5" Type="http://schemas.openxmlformats.org/officeDocument/2006/relationships/slide" Target="slide10.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altLang="el-GR" dirty="0"/>
              <a:t>Χρονικός Προγραμματισμός </a:t>
            </a:r>
            <a:r>
              <a:rPr lang="el-GR" altLang="el-GR" dirty="0" smtClean="0"/>
              <a:t>Έργων</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smtClean="0"/>
              <a:t>5</a:t>
            </a:r>
            <a:r>
              <a:rPr lang="el-GR" sz="2800" b="1" dirty="0" smtClean="0"/>
              <a:t>: Αναθέσεις σε πόρους</a:t>
            </a:r>
            <a:r>
              <a:rPr lang="en-US" sz="2800" b="1" dirty="0" smtClean="0"/>
              <a:t> </a:t>
            </a:r>
            <a:r>
              <a:rPr lang="el-GR" sz="2800" b="1" dirty="0" smtClean="0"/>
              <a:t>(</a:t>
            </a:r>
            <a:r>
              <a:rPr lang="en-US" sz="2800" b="1" dirty="0" smtClean="0"/>
              <a:t>Resource allocation)</a:t>
            </a:r>
            <a:endParaRPr lang="en-GB" sz="2800" b="1" dirty="0">
              <a:cs typeface="Times New Roman" pitchFamily="18" charset="0"/>
            </a:endParaRP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Κλεάνθης </a:t>
            </a:r>
            <a:r>
              <a:rPr lang="el-GR" sz="2800" dirty="0" err="1" smtClean="0"/>
              <a:t>Συρακούλης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Διοίκησης Επιχειρήσεων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Παράδειγμα: Επίλυση (1) (1 από 3)</a:t>
            </a:r>
            <a:endParaRPr lang="el-GR" dirty="0"/>
          </a:p>
        </p:txBody>
      </p:sp>
      <p:sp>
        <p:nvSpPr>
          <p:cNvPr id="14" name="Rectangle 3" descr="Υπολογισμός πόρων σύμφωνα με ΣΧΕ,&#10;"/>
          <p:cNvSpPr txBox="1">
            <a:spLocks noChangeArrowheads="1"/>
          </p:cNvSpPr>
          <p:nvPr/>
        </p:nvSpPr>
        <p:spPr>
          <a:xfrm>
            <a:off x="395288" y="1268760"/>
            <a:ext cx="8177212" cy="50351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l-GR" altLang="el-GR" dirty="0"/>
              <a:t>Υπολογισμός πόρων σύμφωνα με </a:t>
            </a:r>
            <a:r>
              <a:rPr lang="el-GR" altLang="el-GR" dirty="0" smtClean="0"/>
              <a:t>ΣΧΕ,</a:t>
            </a:r>
            <a:endParaRPr lang="el-GR" altLang="el-GR" dirty="0"/>
          </a:p>
        </p:txBody>
      </p:sp>
      <p:graphicFrame>
        <p:nvGraphicFramePr>
          <p:cNvPr id="8" name="Group 144" descr="Για τον υπολογισμό του αριθμού των πόρων που απαιτεί το κάθε χρονοπρόγραμμα κατασκευάζουμε ένα γράφημα Gantt. Ας το φανταστούμε ως έναν πίνακα με 8 γραμμές, όπου η πρώτη γραμμή μετρά την εβδομάδα στην οποία εξελίσσεται το έργο, στις επόμενες γραμμές βάζουμε κατά σειρά τις δραστηριότητες Α,Β,Γ,Δ,Ε και Ζ και στην τελευταία γραμμή βάζουμε τον αριθμό των πόρων που απαιτούνται για το έργο σε κάθε εβδομάδα (ή γενικότερα σε κάθε χρονική στιγμή). Ο πίνακας έχει και 10 στήλες, όπου στην πρώτη βρίσκονται οι πληροφορίες που προαναφέραμε και οι άλλες εννέα αντιστοιχούν σε κάθε μία από τις εβδομάδες που απαιτούνται για την ολοκλήρωση του έργου. Κατά την πρώτη εβδομάδα και σύμφωνα με το νωρίτερο χρονοπρόγραμμα εξελίσσονται οι δραστηριότητες Α,Β και Γ. Επομένως στη στήλη που αντιστοιχεί στην πρώτη εβδομάδα βάζουμε τους αριθμούς 4,3 και 2 δίπλα από τις αντίστοιχες δραστηριότητες και στην τελευταία γραμμή που μετρά τον αριθμό των πόρων βάζουμε το άθροισμά τους δηλαδή τον αριθμό 9 που είναι το σύνολο των πόρων που πρέπει να έχουμε διαθέσιμους έτσι ώστε να υλοποιηθεί το έργο κανονικά στην πρώτη του εβδομάδα. Παρόμοια είναι η κατάσταση και τη δεύτερη όπου εξελίσσονται πάλι οι δραστηριότητες Α (η οποία και ολοκληρώνεται εδώ), Β και Γ. Επομένως στη στήλη που αντιστοιχεί στη δεύτερη εβδομάδα βάζουμε τους αριθμούς 4,3 και 2 δίπλα από τις αντίστοιχες δραστηριότητες και στην τελευταία γραμμή που μετρά τον αριθμό των πόρων βάζουμε το άθροισμά τους δηλαδή τον αριθμό 9 που είναι το σύνολο των πόρων που πρέπει να έχουμε διαθέσιμους έτσι ώστε να υλοποιηθεί το έργο κανονικά στη δεύτερη εβδομάδα. Κατά την τρίτη εβδομάδα τώρα η Α έχει ολοκληρωθεί αρά πλέον δεν σημειώνουμε αριθμό πόρων τη γραμμή της Α, η Β και Γ εξελίσσονται κανονικά, ενώ έχει ξεκινήσει και η Ε που έχει ως προαπαιτούμενη την Α. Επομένως στη στήλη που αντιστοιχεί στην τρίτη εβδομάδα βάζουμε τους αριθμούς 3,2 και 2 δίπλα από τις Β,Γ και Ε αντίστοιχα και στην τελευταία γραμμή που μετρά τον αριθμό των πόρων βάζουμε το άθροισμά τους δηλαδή τον αριθμό 7 που είναι το σύνολο των πόρων που πρέπει να έχουμε διαθέσιμους έτσι ώστε να υλοποιηθεί το έργο κανονικά στην τρίτη του εβδομάδα. Στην τέταρτη εβδομάδα έχει ολοκληρωθεί και η Β, αρά πλέον δεν σημειώνουμε αριθμό πόρων τη γραμμή της, η Γ και η Ε εξελίσσονται κανονικά, ενώ έχει ξεκινήσει και η Δ που έχει ως προαπαιτούμενη την Β. Επομένως στη στήλη που αντιστοιχεί στην τέταρτη εβδομάδα βάζουμε τους αριθμούς 2, 1 και 2 δίπλα από τις Γ,Δ και Ε αντίστοιχα και στην τελευταία γραμμή που μετρά τον αριθμό των πόρων βάζουμε το άθροισμά τους δηλαδή τον αριθμό 5 που είναι το σύνολο των πόρων που πρέπει να έχουμε διαθέσιμους έτσι ώστε να υλοποιηθεί το έργο κανονικά στην τέταρτη του εβδομάδα. Στην πέμπτη εβδομάδα, οι Γ,Δ και Ε εξελίσσονται κανονικά. Επομένως στη στήλη που αντιστοιχεί στην πέμπτη εβδομάδα βάζουμε τους αριθμούς 2, 1 και 2 δίπλα από τις Γ,Δ και Ε αντίστοιχα και στην τελευταία γραμμή που μετρά τον αριθμό των πόρων βάζουμε το άθροισμά τους δηλαδή τον αριθμό 5 που είναι το σύνολο των πόρων που πρέπει να έχουμε διαθέσιμους έτσι ώστε να υλοποιηθεί το έργο κανονικά στην πέμπτη του εβδομάδα. Στην έκτη εβδομάδα έχει ολοκληρωθεί και η Γ, αρά πλέον δεν σημειώνουμε αριθμό πόρων τη γραμμή της, ενώ η Δ και η Ε εξελίσσονται κανονικά. Επομένως στη στήλη που αντιστοιχεί στην έκτη εβδομάδα βάζουμε τους αριθμούς 1 και 2 δίπλα από τις Δ και Ε αντίστοιχα και στην τελευταία γραμμή που μετρά τον αριθμό των πόρων βάζουμε το άθροισμά τους δηλαδή τον αριθμό 3 που είναι το σύνολο των πόρων που πρέπει να έχουμε διαθέσιμους έτσι ώστε να υλοποιηθεί το έργο κανονικά στην έκτη του εβδομάδα. Στην έβδομη εβδομάδα έχει ολοκληρωθεί και η Δ, αρά πλέον δεν σημειώνουμε αριθμό πόρων τη γραμμή της, η Ε εξελίσσεται κανονικά, ενώ έχει ξεκινήσει και η Ζ που έχει ως προαπαιτούμενη την Δ. Επομένως στη στήλη που αντιστοιχεί στην έβδομη εβδομάδα βάζουμε τους αριθμούς 2 και 2 δίπλα από τις Ε και Ζ αντίστοιχα και στην τελευταία γραμμή που μετρά τον αριθμό των πόρων βάζουμε το άθροισμά τους δηλαδή τον αριθμό 4 που είναι το σύνολο των πόρων που πρέπει να έχουμε διαθέσιμους έτσι ώστε να υλοποιηθεί το έργο κανονικά στην έβδομη εβδομάδα. Τέλος, κατά την όγδοη και την ένατη εβδομάδα εξελίσσεται μόνο η Ε που απαιτεί 2 πόρους επομένως θέτουμε στη γραμμή της Ε τον αριθμό 2 και για τις δύο εβδομάδες αυτές ενώ επίσης 2 θα είναι και το άθροισμα των πόρων στην τελευταία γραμμή για τις δύο αυτές εβδομάδες."/>
          <p:cNvGraphicFramePr>
            <a:graphicFrameLocks noGrp="1"/>
          </p:cNvGraphicFramePr>
          <p:nvPr>
            <p:ph sz="half" idx="2"/>
            <p:custDataLst>
              <p:tags r:id="rId2"/>
            </p:custDataLst>
            <p:extLst>
              <p:ext uri="{D42A27DB-BD31-4B8C-83A1-F6EECF244321}">
                <p14:modId xmlns:p14="http://schemas.microsoft.com/office/powerpoint/2010/main" val="1985111697"/>
              </p:ext>
            </p:extLst>
          </p:nvPr>
        </p:nvGraphicFramePr>
        <p:xfrm>
          <a:off x="736674" y="2057400"/>
          <a:ext cx="7651750" cy="3724275"/>
        </p:xfrm>
        <a:graphic>
          <a:graphicData uri="http://schemas.openxmlformats.org/drawingml/2006/table">
            <a:tbl>
              <a:tblPr firstRow="1"/>
              <a:tblGrid>
                <a:gridCol w="1936750"/>
                <a:gridCol w="635000"/>
                <a:gridCol w="635000"/>
                <a:gridCol w="635000"/>
                <a:gridCol w="635000"/>
                <a:gridCol w="635000"/>
                <a:gridCol w="635000"/>
                <a:gridCol w="635000"/>
                <a:gridCol w="635000"/>
                <a:gridCol w="635000"/>
              </a:tblGrid>
              <a:tr h="466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dirty="0" smtClean="0">
                          <a:ln>
                            <a:noFill/>
                          </a:ln>
                          <a:solidFill>
                            <a:schemeClr val="tx1"/>
                          </a:solidFill>
                          <a:effectLst/>
                          <a:latin typeface="Arial" charset="0"/>
                        </a:rPr>
                        <a:t>Εβδομάδα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dirty="0" smtClean="0">
                          <a:ln>
                            <a:noFill/>
                          </a:ln>
                          <a:solidFill>
                            <a:schemeClr val="tx1"/>
                          </a:solidFill>
                          <a:effectLst/>
                          <a:latin typeface="Arial" charset="0"/>
                        </a:rPr>
                        <a:t>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66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Ζ</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Πόροι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Αναθέσεις σε πόρους</a:t>
            </a:r>
            <a:r>
              <a:rPr lang="en-US" sz="1400" dirty="0"/>
              <a:t> </a:t>
            </a:r>
            <a:r>
              <a:rPr lang="el-GR" sz="1400" dirty="0"/>
              <a:t>(</a:t>
            </a:r>
            <a:r>
              <a:rPr lang="en-US" sz="1400" dirty="0"/>
              <a:t>Resource allocation)</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44624"/>
            <a:ext cx="8352928" cy="1296144"/>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Παράδειγμα: Επίλυση (1) (2 από 3)</a:t>
            </a:r>
            <a:endParaRPr lang="el-GR" dirty="0">
              <a:latin typeface="+mn-lt"/>
            </a:endParaRPr>
          </a:p>
        </p:txBody>
      </p:sp>
      <p:sp>
        <p:nvSpPr>
          <p:cNvPr id="2" name="Ορθογώνιο 1" descr="Υπολογισμός πόρων σύμφωνα με ΑΧΕ,&#10;"/>
          <p:cNvSpPr/>
          <p:nvPr/>
        </p:nvSpPr>
        <p:spPr>
          <a:xfrm>
            <a:off x="467544" y="1261204"/>
            <a:ext cx="8219256" cy="523220"/>
          </a:xfrm>
          <a:prstGeom prst="rect">
            <a:avLst/>
          </a:prstGeom>
        </p:spPr>
        <p:txBody>
          <a:bodyPr wrap="square">
            <a:spAutoFit/>
          </a:bodyPr>
          <a:lstStyle/>
          <a:p>
            <a:pPr marL="457200" indent="-457200">
              <a:buFont typeface="Arial" panose="020B0604020202020204" pitchFamily="34" charset="0"/>
              <a:buChar char="•"/>
            </a:pPr>
            <a:r>
              <a:rPr lang="el-GR" altLang="el-GR" sz="2800" dirty="0"/>
              <a:t>Υπολογισμός πόρων σύμφωνα με </a:t>
            </a:r>
            <a:r>
              <a:rPr lang="el-GR" altLang="el-GR" sz="2800" dirty="0" smtClean="0"/>
              <a:t>ΑΧΕ,</a:t>
            </a:r>
            <a:endParaRPr lang="el-GR" altLang="el-GR" sz="2800" dirty="0"/>
          </a:p>
        </p:txBody>
      </p:sp>
      <p:graphicFrame>
        <p:nvGraphicFramePr>
          <p:cNvPr id="6" name="Group 111" descr="Κάνουμε ξανά την ίδια εργασία για το αργότερο χρονοπρόγραμμα. Το γράφημα Gantt, δηλαδή ο πίνακας  έχει πάλι 8 γραμμές, όπου η πρώτη γραμμή μετρά την εβδομάδα στην οποία εξελίσσεται το έργο, στις επόμενες γραμμές βάζουμε κατά σειρά τις δραστηριότητες Α,Β,Γ,Δ,Ε και Ζ και στην τελευταία γραμμή βάζουμε τον αριθμό των πόρων που απαιτούνται για το έργο σε κάθε εβδομάδα (ή γενικότερα σε κάθε χρονική στιγμή). Ο πίνακας έχει επίσης 10 στήλες, όπου στην πρώτη βρίσκονται οι πληροφορίες που προαναφέραμε και οι άλλες εννέα αντιστοιχούν σε κάθε μία από τις εβδομάδες που απαιτούνται για την ολοκλήρωση του έργου. Τώρα κατά την πρώτη και τη δεύτερη εβδομάδα εξελίσσεται μόνο η Α. Επομένως στις στήλες που αντιστοιχούν στην πρώτη και τη δεύτερη εβδομάδα βάζουμε τον αριθμό 4 δίπλα από την Α και στην τελευταία γραμμή που μετρά τον αριθμό των πόρων βάζουμε το άθροισμά τους δηλαδή τον αριθμό 4 που είναι το σύνολο των πόρων που πρέπει να έχουμε διαθέσιμους έτσι ώστε να υλοποιηθεί το έργο κανονικά στην πρώτη και τη δεύτερη εβδομάδα. Στην τρίτη εβδομάδα έχει ήδη ολοκληρωθεί η Α, επομένως δρομολογείται η εξέλιξη της Β αλλά και της Ε που έχει ως προαπαιτούμενη την Α. Επομένως στη στήλη που αντιστοιχεί στην τρίτη εβδομάδα βάζουμε τους αριθμούς 3 και 2 δίπλα από τις αντίστοιχες δραστηριότητες και στην τελευταία γραμμή που μετρά τον αριθμό των πόρων βάζουμε το άθροισμά τους δηλαδή τον αριθμό 5 που είναι το σύνολο των πόρων που πρέπει να έχουμε διαθέσιμους έτσι ώστε να υλοποιηθεί το έργο κανονικά στην τρίτη εβδομάδα. Στην τέταρτη εβδομάδα, η Β και η Ε εξελίσσονται κανονικά, ενώ έχει ξεκινήσει και η Γ. Επομένως στη στήλη που αντιστοιχεί στην τέταρτη εβδομάδα βάζουμε τους αριθμούς 3, 2 και 2 δίπλα από τις Β,Γ και Ε αντίστοιχα και στην τελευταία γραμμή που μετρά τον αριθμό των πόρων βάζουμε το άθροισμά τους δηλαδή τον αριθμό 7 που είναι το σύνολο των πόρων που πρέπει να έχουμε διαθέσιμους έτσι ώστε να υλοποιηθεί το έργο κανονικά στην τέταρτη του εβδομάδα. Στην πέμπτη εβδομάδα, οι Β,Γ και Ε εξελίσσονται κανονικά. Επομένως στη στήλη που αντιστοιχεί στην πέμπτη εβδομάδα βάζουμε τους αριθμούς 3, 2 και 2 δίπλα από τις Β,Γ και Ε αντίστοιχα και στην τελευταία γραμμή που μετρά τον αριθμό των πόρων βάζουμε το άθροισμά τους δηλαδή τον αριθμό 7 που είναι το σύνολο των πόρων που πρέπει να έχουμε διαθέσιμους έτσι ώστε να υλοποιηθεί το έργο κανονικά στην πέμπτη του εβδομάδα. Στην έκτη εβδομάδα έχει ολοκληρωθεί και η Β, αρά πλέον δεν σημειώνουμε αριθμό πόρων τη γραμμή της, η Γ και η Ε εξελίσσονται κανονικά, ενώ αρχίζει και η υλοποίηση της Δ που έχει ως προαπαιτούμενη τη Β. Επομένως στη στήλη που αντιστοιχεί στην έκτη εβδομάδα βάζουμε τους αριθμούς 2,1 και 2 δίπλα από τις Γ, Δ και Ε αντίστοιχα και στην τελευταία γραμμή που μετρά τον αριθμό των πόρων βάζουμε το άθροισμά τους δηλαδή τον αριθμό 5 που είναι το σύνολο των πόρων που πρέπει να έχουμε διαθέσιμους έτσι ώστε να υλοποιηθεί το έργο κανονικά στην έκτη του εβδομάδα. Στην έβδομη και την όγδοη εβδομάδα εξελίσσονται κανονικά, οι Γ, Δ και Ε επομένως στις αντίστοιχες στήλες βάζουμε τους αριθμούς 2,1 και 2 δίπλα από τις Γ,Δ και Ε αντίστοιχα και στην τελευταία γραμμή που μετρά τον αριθμό των πόρων βάζουμε το άθροισμά τους δηλαδή τον αριθμό 5 που είναι το σύνολο των πόρων που πρέπει να έχουμε διαθέσιμους έτσι ώστε να υλοποιηθεί το έργο κανονικά στην έβδομη και όγδοη εβδομάδα. Τέλος, κατά την ένατη εβδομάδα εξελίσσονται μόνο η Ε και η Ζ που απαιτούν 2 και 2 πόρους αντίστοιχα, επομένως θέτουμε στη γραμμή των Ε και Ζ τον αριθμό 2 και για την εβδομάδα αυτή το άθροισμα των πόρων στην τελευταία γραμμή θα είναι 4."/>
          <p:cNvGraphicFramePr>
            <a:graphicFrameLocks noGrp="1"/>
          </p:cNvGraphicFramePr>
          <p:nvPr>
            <p:ph sz="half" idx="2"/>
            <p:custDataLst>
              <p:tags r:id="rId2"/>
            </p:custDataLst>
            <p:extLst>
              <p:ext uri="{D42A27DB-BD31-4B8C-83A1-F6EECF244321}">
                <p14:modId xmlns:p14="http://schemas.microsoft.com/office/powerpoint/2010/main" val="2037269205"/>
              </p:ext>
            </p:extLst>
          </p:nvPr>
        </p:nvGraphicFramePr>
        <p:xfrm>
          <a:off x="736674" y="2057400"/>
          <a:ext cx="7651750" cy="3724275"/>
        </p:xfrm>
        <a:graphic>
          <a:graphicData uri="http://schemas.openxmlformats.org/drawingml/2006/table">
            <a:tbl>
              <a:tblPr firstRow="1"/>
              <a:tblGrid>
                <a:gridCol w="1936750"/>
                <a:gridCol w="635000"/>
                <a:gridCol w="635000"/>
                <a:gridCol w="635000"/>
                <a:gridCol w="635000"/>
                <a:gridCol w="635000"/>
                <a:gridCol w="635000"/>
                <a:gridCol w="635000"/>
                <a:gridCol w="635000"/>
                <a:gridCol w="635000"/>
              </a:tblGrid>
              <a:tr h="466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dirty="0" smtClean="0">
                          <a:ln>
                            <a:noFill/>
                          </a:ln>
                          <a:solidFill>
                            <a:schemeClr val="tx1"/>
                          </a:solidFill>
                          <a:effectLst/>
                          <a:latin typeface="Arial" charset="0"/>
                        </a:rPr>
                        <a:t>Εβδομάδα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dirty="0" smtClean="0">
                          <a:ln>
                            <a:noFill/>
                          </a:ln>
                          <a:solidFill>
                            <a:schemeClr val="tx1"/>
                          </a:solidFill>
                          <a:effectLst/>
                          <a:latin typeface="Arial" charset="0"/>
                        </a:rPr>
                        <a:t>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r>
              <a:tr h="466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Ζ</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r>
              <a:tr h="263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Πόροι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dirty="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Αναθέσεις σε πόρους</a:t>
            </a:r>
            <a:r>
              <a:rPr lang="en-US" sz="1400" dirty="0"/>
              <a:t> </a:t>
            </a:r>
            <a:r>
              <a:rPr lang="el-GR" sz="1400" dirty="0"/>
              <a:t>(</a:t>
            </a:r>
            <a:r>
              <a:rPr lang="en-US" sz="1400" dirty="0"/>
              <a:t>Resource allocation)</a:t>
            </a:r>
            <a:endParaRPr lang="en-GB" sz="1400" dirty="0">
              <a:cs typeface="Times New Roman" pitchFamily="18" charset="0"/>
            </a:endParaRP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323528" y="44624"/>
            <a:ext cx="8568952" cy="1152128"/>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dirty="0" smtClean="0"/>
              <a:t>Παράδειγμα: Επίλυση (1) (3 από 3)</a:t>
            </a:r>
            <a:endParaRPr lang="el-GR" dirty="0">
              <a:latin typeface="+mn-lt"/>
              <a:cs typeface="Times New Roman" pitchFamily="18" charset="0"/>
            </a:endParaRPr>
          </a:p>
        </p:txBody>
      </p:sp>
      <p:graphicFrame>
        <p:nvGraphicFramePr>
          <p:cNvPr id="9" name="Group 108" descr="Ας τοποθετήσουμε τώρα σε έναν πίνακα με τρεις γραμμές και δέκα στήλες την πληροφορία που δημιουργήσαμε στις δύο προηγούμενες διαφάνειες θα έχουμε στην πρώτη γραμμή την αρίθμηση των εβδομάδων από 1 έως και 9. Στη δεύτερη γραμμή τον αριθμό των πόρων που απαιτούνται κάθε εβδομάδα με των νωρίτερο χρονοπρόγραμμα, δηλαδή κατά σειρά στη γραμμή 9,9,7,5,5,3,4,2 και 2. Στην τρίτη γραμμή τον αριθμό των πόρων που απαιτούνται κάθε εβδομάδα με το αργότερο χρονοπρόγραμμα, δηλαδή κατά σειρά στη γραμμή 4,4,5,7,7,5,5,5 και 4."/>
          <p:cNvGraphicFramePr>
            <a:graphicFrameLocks/>
          </p:cNvGraphicFramePr>
          <p:nvPr>
            <p:custDataLst>
              <p:tags r:id="rId3"/>
            </p:custDataLst>
            <p:extLst>
              <p:ext uri="{D42A27DB-BD31-4B8C-83A1-F6EECF244321}">
                <p14:modId xmlns:p14="http://schemas.microsoft.com/office/powerpoint/2010/main" val="2000461856"/>
              </p:ext>
            </p:extLst>
          </p:nvPr>
        </p:nvGraphicFramePr>
        <p:xfrm>
          <a:off x="609600" y="1484784"/>
          <a:ext cx="7924800" cy="1662114"/>
        </p:xfrm>
        <a:graphic>
          <a:graphicData uri="http://schemas.openxmlformats.org/drawingml/2006/table">
            <a:tbl>
              <a:tblPr firstRow="1"/>
              <a:tblGrid>
                <a:gridCol w="2006600"/>
                <a:gridCol w="657225"/>
                <a:gridCol w="657225"/>
                <a:gridCol w="657225"/>
                <a:gridCol w="658813"/>
                <a:gridCol w="657225"/>
                <a:gridCol w="657225"/>
                <a:gridCol w="657225"/>
                <a:gridCol w="658812"/>
                <a:gridCol w="657225"/>
              </a:tblGrid>
              <a:tr h="554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dirty="0" smtClean="0">
                          <a:ln>
                            <a:noFill/>
                          </a:ln>
                          <a:solidFill>
                            <a:schemeClr val="tx1"/>
                          </a:solidFill>
                          <a:effectLst/>
                          <a:latin typeface="Arial" charset="0"/>
                        </a:rPr>
                        <a:t>Εβδομάδα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1" i="0" u="none" strike="noStrike" cap="none" normalizeH="0" baseline="0" smtClean="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1"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1" i="0" u="none" strike="noStrike" cap="none" normalizeH="0" baseline="0" smtClean="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1"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1"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1" i="0" u="none" strike="noStrike" cap="none" normalizeH="0" baseline="0" smtClean="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1" i="0" u="none" strike="noStrike" cap="none" normalizeH="0" baseline="0" smtClean="0">
                          <a:ln>
                            <a:noFill/>
                          </a:ln>
                          <a:solidFill>
                            <a:schemeClr val="tx1"/>
                          </a:solidFill>
                          <a:effectLst/>
                          <a:latin typeface="Arial"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1" i="0" u="none" strike="noStrike" cap="none" normalizeH="0" baseline="0" smtClean="0">
                          <a:ln>
                            <a:noFill/>
                          </a:ln>
                          <a:solidFill>
                            <a:schemeClr val="tx1"/>
                          </a:solidFill>
                          <a:effectLst/>
                          <a:latin typeface="Arial"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1" i="0" u="none" strike="noStrike" cap="none" normalizeH="0" baseline="0" smtClean="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dirty="0" smtClean="0">
                          <a:ln>
                            <a:noFill/>
                          </a:ln>
                          <a:solidFill>
                            <a:schemeClr val="tx1"/>
                          </a:solidFill>
                          <a:effectLst/>
                          <a:latin typeface="Arial" charset="0"/>
                        </a:rPr>
                        <a:t>Πόροι ΣΧΕ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dirty="0" smtClean="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Πόροι ΑΧΕ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dirty="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 name="Rectangle 9" descr="Με το ΣΧΕ απαιτούνται τουλάχιστον 9 πόροι την 1η  και τη 2η εβδομάδα,&#10;Με το ΑΧΕ απαιτούνται τουλάχιστον 7 πόροι την 4η και την 5η εβδομάδα,&#10;Επομένως, ο ελάχιστος αριθμός πόρων επιτυγχάνεται με το ΑΧΕ και είναι 7 πόροι.&#10;&#10;"/>
          <p:cNvSpPr>
            <a:spLocks noGrp="1" noChangeArrowheads="1"/>
          </p:cNvSpPr>
          <p:nvPr>
            <p:ph type="body" sz="half" idx="2"/>
          </p:nvPr>
        </p:nvSpPr>
        <p:spPr>
          <a:xfrm>
            <a:off x="467544" y="3598763"/>
            <a:ext cx="8219256" cy="2422525"/>
          </a:xfrm>
        </p:spPr>
        <p:txBody>
          <a:bodyPr>
            <a:normAutofit lnSpcReduction="10000"/>
          </a:bodyPr>
          <a:lstStyle/>
          <a:p>
            <a:pPr>
              <a:buFontTx/>
              <a:buChar char="•"/>
              <a:defRPr/>
            </a:pPr>
            <a:r>
              <a:rPr lang="el-GR" dirty="0"/>
              <a:t>Με το ΣΧΕ απαιτούνται τουλάχιστον 9 πόροι </a:t>
            </a:r>
            <a:r>
              <a:rPr lang="el-GR" dirty="0" smtClean="0"/>
              <a:t>την </a:t>
            </a:r>
            <a:r>
              <a:rPr lang="el-GR" dirty="0"/>
              <a:t>1</a:t>
            </a:r>
            <a:r>
              <a:rPr lang="el-GR" baseline="30000" dirty="0"/>
              <a:t>η</a:t>
            </a:r>
            <a:r>
              <a:rPr lang="el-GR" dirty="0"/>
              <a:t>  και τη 2</a:t>
            </a:r>
            <a:r>
              <a:rPr lang="el-GR" baseline="30000" dirty="0"/>
              <a:t>η</a:t>
            </a:r>
            <a:r>
              <a:rPr lang="el-GR" dirty="0"/>
              <a:t> </a:t>
            </a:r>
            <a:r>
              <a:rPr lang="el-GR" dirty="0" smtClean="0"/>
              <a:t>εβδομάδα,</a:t>
            </a:r>
            <a:endParaRPr lang="el-GR" dirty="0"/>
          </a:p>
          <a:p>
            <a:pPr>
              <a:buFontTx/>
              <a:buChar char="•"/>
              <a:defRPr/>
            </a:pPr>
            <a:r>
              <a:rPr lang="el-GR" dirty="0"/>
              <a:t>Με το ΑΧΕ απαιτούνται τουλάχιστον 7 </a:t>
            </a:r>
            <a:r>
              <a:rPr lang="el-GR" dirty="0" smtClean="0"/>
              <a:t>πόροι την </a:t>
            </a:r>
            <a:r>
              <a:rPr lang="el-GR" dirty="0"/>
              <a:t>4</a:t>
            </a:r>
            <a:r>
              <a:rPr lang="el-GR" baseline="30000" dirty="0"/>
              <a:t>η</a:t>
            </a:r>
            <a:r>
              <a:rPr lang="el-GR" dirty="0"/>
              <a:t> και την 5</a:t>
            </a:r>
            <a:r>
              <a:rPr lang="el-GR" baseline="30000" dirty="0"/>
              <a:t>η</a:t>
            </a:r>
            <a:r>
              <a:rPr lang="el-GR" dirty="0"/>
              <a:t> </a:t>
            </a:r>
            <a:r>
              <a:rPr lang="el-GR" dirty="0" smtClean="0"/>
              <a:t>εβδομάδα,</a:t>
            </a:r>
            <a:endParaRPr lang="el-GR" dirty="0"/>
          </a:p>
          <a:p>
            <a:pPr>
              <a:buFontTx/>
              <a:buChar char="•"/>
              <a:defRPr/>
            </a:pPr>
            <a:r>
              <a:rPr lang="el-GR" dirty="0"/>
              <a:t>Επομένως, ο ελάχιστος αριθμός </a:t>
            </a:r>
            <a:r>
              <a:rPr lang="el-GR" dirty="0" smtClean="0"/>
              <a:t>πόρων επιτυγχάνεται </a:t>
            </a:r>
            <a:r>
              <a:rPr lang="el-GR" dirty="0"/>
              <a:t>με το ΑΧΕ και είναι 7 </a:t>
            </a:r>
            <a:r>
              <a:rPr lang="el-GR" dirty="0" smtClean="0"/>
              <a:t>πόροι.</a:t>
            </a:r>
            <a:endParaRPr lang="el-GR" dirty="0"/>
          </a:p>
          <a:p>
            <a:pPr>
              <a:defRPr/>
            </a:pPr>
            <a:endParaRPr lang="el-GR"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Αναθέσεις σε πόρους</a:t>
            </a:r>
            <a:r>
              <a:rPr lang="en-US" sz="1400" dirty="0"/>
              <a:t> </a:t>
            </a:r>
            <a:r>
              <a:rPr lang="el-GR" sz="1400" dirty="0"/>
              <a:t>(</a:t>
            </a:r>
            <a:r>
              <a:rPr lang="en-US" sz="1400" dirty="0"/>
              <a:t>Resource allocation)</a:t>
            </a:r>
            <a:endParaRPr lang="en-GB" sz="1400" dirty="0">
              <a:cs typeface="Times New Roman" pitchFamily="18" charset="0"/>
            </a:endParaRP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108907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smtClean="0"/>
              <a:t>Παράδειγμα: Επίλυση (2) (1 από 2)</a:t>
            </a:r>
            <a:endParaRPr lang="el-GR" dirty="0">
              <a:cs typeface="Times New Roman" pitchFamily="18" charset="0"/>
            </a:endParaRPr>
          </a:p>
        </p:txBody>
      </p:sp>
      <p:graphicFrame>
        <p:nvGraphicFramePr>
          <p:cNvPr id="23" name="Group 134" descr="Για να απαντήσουμε στο δεύτερο ερώτημα θα πρέπει αρχικά να υπολογίσουμε το εβδομαδιαίο κόστος των πόρων και για τα δύο χρονοπρογράμματα. Είναι σχετικά εύκολο αν επεκτείνουμε τον προηγούμενο πίνακα προσθέτοντας τρεις γραμμές ακόμα. Έτσι, κάτω από την πρώτη γραμμή η οποία έχει την αρίθμηση των εβδομάδων από 1 έως και 9 βάζουμε τη δεύτερη η οποία περιέχει το κόστος χρήσης του πόρου για την κάθε εβδομάδα. Εδώ σύμφωνα με την εκφώνηση το κόστος για κάθε πόρο είναι 500 € την εβδομάδα για κάθε εβδομάδα, άρα στη γραμμή αυτή γράφουμε 9 φορές τον αριθμό 500. Στην τρίτη γραμμή τον αριθμό των πόρων που απαιτούνται κάθε εβδομάδα με των νωρίτερο χρονοπρόγραμμα, δηλαδή κατά σειρά στη γραμμή 9,9,7,5,5,3,4,2 και 2. Στην τέταρτη γραμμή υπολογίζουμε το εβδομαδιαίο κόστος του χρονοπρογράμματος πολλαπλασιάζοντας με το 500 κάθε στοιχείο της τρίτης γραμμής επομένως κατά σειρά θα έχουμε 4500, 4500, 3500, 2500, 2500, 1500, 2000, 1000 και 1000. Στην πέμπτη γραμμή βάζουμε τον αριθμό των πόρων που απαιτούνται κάθε εβδομάδα με το αργότερο χρονοπρόγραμμα, δηλαδή κατά σειρά στη γραμμή 4,4,5,7,7,5,5,5 και 4. Στην έκτη γραμμή υπολογίζουμε το εβδομαδιαίο κόστος του χρονοπρογράμματος πολλαπλασιάζοντας με το 500 κάθε στοιχείο της τρίτης γραμμής επομένως κατά σειρά θα έχουμε 2000, 2000, 2500, 3500, 3500, 2500, 2500, 2500 και 2000."/>
          <p:cNvGraphicFramePr>
            <a:graphicFrameLocks noGrp="1"/>
          </p:cNvGraphicFramePr>
          <p:nvPr>
            <p:ph sz="half" idx="2"/>
            <p:custDataLst>
              <p:tags r:id="rId2"/>
            </p:custDataLst>
            <p:extLst>
              <p:ext uri="{D42A27DB-BD31-4B8C-83A1-F6EECF244321}">
                <p14:modId xmlns:p14="http://schemas.microsoft.com/office/powerpoint/2010/main" val="119783282"/>
              </p:ext>
            </p:extLst>
          </p:nvPr>
        </p:nvGraphicFramePr>
        <p:xfrm>
          <a:off x="533400" y="1524000"/>
          <a:ext cx="8178800" cy="3981450"/>
        </p:xfrm>
        <a:graphic>
          <a:graphicData uri="http://schemas.openxmlformats.org/drawingml/2006/table">
            <a:tbl>
              <a:tblPr firstRow="1"/>
              <a:tblGrid>
                <a:gridCol w="1435100"/>
                <a:gridCol w="749300"/>
                <a:gridCol w="749300"/>
                <a:gridCol w="749300"/>
                <a:gridCol w="749300"/>
                <a:gridCol w="749300"/>
                <a:gridCol w="749300"/>
                <a:gridCol w="749300"/>
                <a:gridCol w="749300"/>
                <a:gridCol w="749300"/>
              </a:tblGrid>
              <a:tr h="466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Εβδομάδα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Κόστος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500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Πόροι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ΣΧΕ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Κόστος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ΣΧΕ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4500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4500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3500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2500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2500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2000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Πόροι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ΑΧΕ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Κόστος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ΑΧΕ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2000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2000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2500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3500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3500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2500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2500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2500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2000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 name="Oval 137" descr="[DECORATIVE]"/>
          <p:cNvSpPr>
            <a:spLocks noChangeArrowheads="1"/>
          </p:cNvSpPr>
          <p:nvPr/>
        </p:nvSpPr>
        <p:spPr bwMode="auto">
          <a:xfrm>
            <a:off x="4191000" y="4800600"/>
            <a:ext cx="1447800" cy="685800"/>
          </a:xfrm>
          <a:prstGeom prst="ellipse">
            <a:avLst/>
          </a:prstGeom>
          <a:noFill/>
          <a:ln w="25400">
            <a:solidFill>
              <a:srgbClr val="7030A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pPr>
            <a:endParaRPr lang="el-GR" altLang="el-GR" sz="1800">
              <a:latin typeface="Arial" charset="0"/>
            </a:endParaRPr>
          </a:p>
        </p:txBody>
      </p:sp>
      <p:sp>
        <p:nvSpPr>
          <p:cNvPr id="24" name="Oval 136" descr="[DECORATIVE]"/>
          <p:cNvSpPr>
            <a:spLocks noChangeArrowheads="1"/>
          </p:cNvSpPr>
          <p:nvPr/>
        </p:nvSpPr>
        <p:spPr bwMode="auto">
          <a:xfrm>
            <a:off x="1676400" y="3276600"/>
            <a:ext cx="1981200" cy="685800"/>
          </a:xfrm>
          <a:prstGeom prst="ellipse">
            <a:avLst/>
          </a:prstGeom>
          <a:noFill/>
          <a:ln w="25400">
            <a:solidFill>
              <a:srgbClr val="7030A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pPr>
            <a:endParaRPr lang="el-GR" altLang="el-GR" sz="1800">
              <a:latin typeface="Arial" charset="0"/>
            </a:endParaRPr>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Αναθέσεις σε πόρους</a:t>
            </a:r>
            <a:r>
              <a:rPr lang="en-US" sz="1400" dirty="0"/>
              <a:t> </a:t>
            </a:r>
            <a:r>
              <a:rPr lang="el-GR" sz="1400" dirty="0"/>
              <a:t>(</a:t>
            </a:r>
            <a:r>
              <a:rPr lang="en-US" sz="1400" dirty="0"/>
              <a:t>Resource allocation)</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251520" y="44625"/>
            <a:ext cx="8640960" cy="93610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dirty="0" smtClean="0"/>
              <a:t>Παράδειγμα: Επίλυση (2) (2 από 2)</a:t>
            </a:r>
            <a:endParaRPr lang="el-GR" dirty="0">
              <a:cs typeface="Times New Roman" pitchFamily="18" charset="0"/>
            </a:endParaRPr>
          </a:p>
        </p:txBody>
      </p:sp>
      <p:sp>
        <p:nvSpPr>
          <p:cNvPr id="2" name="Ορθογώνιο 1" descr="Τι σημαίνει ελάχιστη εβδομαδιαία χρηματοδότηση;&#10;Το μέγιστο διαθέσιμο χρηματικό ποσό που θα πρέπει να πληρώσουμε έτσι ώστε να μη σταματήσει το έργο,&#10;Με το ΣΧΕ είναι 4500 € την 1η και 2η εβδομάδα, ενώ με το ΑΧΕ 3500 € την 4η και 5η εβδομάδα,&#10;Επομένως μπορούμε να ολοκληρώσουμε το έργο σε 9 εβδομάδες ακολουθώντας το αργότερο χρονοπρόγραμμα και έχοντας ρευστότητα ύψους 3500 €.&#10;"/>
          <p:cNvSpPr/>
          <p:nvPr/>
        </p:nvSpPr>
        <p:spPr>
          <a:xfrm>
            <a:off x="467544" y="1340768"/>
            <a:ext cx="8219256" cy="4401205"/>
          </a:xfrm>
          <a:prstGeom prst="rect">
            <a:avLst/>
          </a:prstGeom>
        </p:spPr>
        <p:txBody>
          <a:bodyPr wrap="square">
            <a:spAutoFit/>
          </a:bodyPr>
          <a:lstStyle/>
          <a:p>
            <a:pPr marL="285750" indent="-285750">
              <a:buClr>
                <a:schemeClr val="tx1"/>
              </a:buClr>
              <a:buFont typeface="Wingdings" panose="05000000000000000000" pitchFamily="2" charset="2"/>
              <a:buChar char="§"/>
            </a:pPr>
            <a:r>
              <a:rPr lang="el-GR" altLang="el-GR" sz="2800" dirty="0"/>
              <a:t>Τι σημαίνει ελάχιστη εβδομαδιαία χρηματοδότηση;</a:t>
            </a:r>
          </a:p>
          <a:p>
            <a:pPr marL="285750" indent="-285750">
              <a:buClr>
                <a:schemeClr val="tx1"/>
              </a:buClr>
              <a:buFont typeface="Wingdings" panose="05000000000000000000" pitchFamily="2" charset="2"/>
              <a:buChar char="§"/>
            </a:pPr>
            <a:r>
              <a:rPr lang="el-GR" altLang="el-GR" sz="2800" dirty="0"/>
              <a:t>Το μέγιστο διαθέσιμο χρηματικό ποσό που θα πρέπει να πληρώσουμε έτσι ώστε να μη σταματήσει το </a:t>
            </a:r>
            <a:r>
              <a:rPr lang="el-GR" altLang="el-GR" sz="2800" dirty="0" smtClean="0"/>
              <a:t>έργο,</a:t>
            </a:r>
            <a:endParaRPr lang="el-GR" altLang="el-GR" sz="2800" dirty="0"/>
          </a:p>
          <a:p>
            <a:pPr marL="285750" indent="-285750">
              <a:buClr>
                <a:schemeClr val="tx1"/>
              </a:buClr>
              <a:buFont typeface="Wingdings" panose="05000000000000000000" pitchFamily="2" charset="2"/>
              <a:buChar char="§"/>
            </a:pPr>
            <a:r>
              <a:rPr lang="el-GR" altLang="el-GR" sz="2800" dirty="0"/>
              <a:t>Με το ΣΧΕ είναι 4500 € την 1</a:t>
            </a:r>
            <a:r>
              <a:rPr lang="el-GR" altLang="el-GR" sz="2800" baseline="30000" dirty="0"/>
              <a:t>η</a:t>
            </a:r>
            <a:r>
              <a:rPr lang="el-GR" altLang="el-GR" sz="2800" dirty="0"/>
              <a:t> και 2</a:t>
            </a:r>
            <a:r>
              <a:rPr lang="el-GR" altLang="el-GR" sz="2800" baseline="30000" dirty="0"/>
              <a:t>η</a:t>
            </a:r>
            <a:r>
              <a:rPr lang="el-GR" altLang="el-GR" sz="2800" dirty="0"/>
              <a:t> εβδομάδα, ενώ με το ΑΧΕ 3500 € την 4</a:t>
            </a:r>
            <a:r>
              <a:rPr lang="el-GR" altLang="el-GR" sz="2800" baseline="30000" dirty="0"/>
              <a:t>η</a:t>
            </a:r>
            <a:r>
              <a:rPr lang="el-GR" altLang="el-GR" sz="2800" dirty="0"/>
              <a:t> και 5</a:t>
            </a:r>
            <a:r>
              <a:rPr lang="el-GR" altLang="el-GR" sz="2800" baseline="30000" dirty="0"/>
              <a:t>η</a:t>
            </a:r>
            <a:r>
              <a:rPr lang="el-GR" altLang="el-GR" sz="2800" dirty="0"/>
              <a:t> </a:t>
            </a:r>
            <a:r>
              <a:rPr lang="el-GR" altLang="el-GR" sz="2800" dirty="0" smtClean="0"/>
              <a:t>εβδομάδα,</a:t>
            </a:r>
            <a:endParaRPr lang="el-GR" altLang="el-GR" sz="2800" dirty="0"/>
          </a:p>
          <a:p>
            <a:pPr marL="285750" indent="-285750">
              <a:buClr>
                <a:schemeClr val="tx1"/>
              </a:buClr>
              <a:buFont typeface="Wingdings" panose="05000000000000000000" pitchFamily="2" charset="2"/>
              <a:buChar char="§"/>
            </a:pPr>
            <a:r>
              <a:rPr lang="el-GR" altLang="el-GR" sz="2800" dirty="0"/>
              <a:t>Επομένως μπορούμε να ολοκληρώσουμε το έργο σε 9 εβδομάδες ακολουθώντας το αργότερο χρονοπρόγραμμα και έχοντας ρευστότητα ύψους 3500 </a:t>
            </a:r>
            <a:r>
              <a:rPr lang="el-GR" altLang="el-GR" sz="2800" dirty="0" smtClean="0"/>
              <a:t>€.</a:t>
            </a:r>
            <a:endParaRPr lang="el-GR" altLang="el-GR" sz="2800" dirty="0"/>
          </a:p>
        </p:txBody>
      </p:sp>
      <p:sp>
        <p:nvSpPr>
          <p:cNvPr id="1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Αναθέσεις σε πόρους</a:t>
            </a:r>
            <a:r>
              <a:rPr lang="en-US" sz="1400" dirty="0"/>
              <a:t> </a:t>
            </a:r>
            <a:r>
              <a:rPr lang="el-GR" sz="1400" dirty="0"/>
              <a:t>(</a:t>
            </a:r>
            <a:r>
              <a:rPr lang="en-US" sz="1400" dirty="0"/>
              <a:t>Resource allocation)</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tabLst>
                <a:tab pos="457200" algn="l"/>
              </a:tabLst>
            </a:pPr>
            <a:r>
              <a:rPr lang="el-GR" dirty="0" smtClean="0"/>
              <a:t>Παράδειγμα: Επίλυση (3) (1 από 2)</a:t>
            </a:r>
            <a:endParaRPr lang="el-GR" dirty="0">
              <a:latin typeface="+mn-lt"/>
              <a:cs typeface="Times New Roman" pitchFamily="18" charset="0"/>
            </a:endParaRPr>
          </a:p>
        </p:txBody>
      </p:sp>
      <p:sp>
        <p:nvSpPr>
          <p:cNvPr id="13" name="Rectangle 3"/>
          <p:cNvSpPr>
            <a:spLocks noGrp="1" noChangeArrowheads="1"/>
          </p:cNvSpPr>
          <p:nvPr>
            <p:ph type="body" sz="half" idx="1"/>
          </p:nvPr>
        </p:nvSpPr>
        <p:spPr>
          <a:xfrm>
            <a:off x="609600" y="1196752"/>
            <a:ext cx="7924800" cy="2476872"/>
          </a:xfrm>
        </p:spPr>
        <p:txBody>
          <a:bodyPr>
            <a:noAutofit/>
          </a:bodyPr>
          <a:lstStyle/>
          <a:p>
            <a:pPr eaLnBrk="1" hangingPunct="1">
              <a:buFont typeface="Wingdings" panose="05000000000000000000" pitchFamily="2" charset="2"/>
              <a:buChar char="§"/>
            </a:pPr>
            <a:r>
              <a:rPr lang="el-GR" altLang="el-GR" sz="2400" dirty="0" smtClean="0"/>
              <a:t>Πόσο είναι το κόστος του έργου;</a:t>
            </a:r>
          </a:p>
          <a:p>
            <a:pPr eaLnBrk="1" hangingPunct="1">
              <a:buFont typeface="Wingdings" panose="05000000000000000000" pitchFamily="2" charset="2"/>
              <a:buChar char="§"/>
            </a:pPr>
            <a:r>
              <a:rPr lang="el-GR" altLang="el-GR" sz="2400" dirty="0" smtClean="0"/>
              <a:t>Είναι 23000 € και προκύπτει από το άθροισμα των εβδομαδιαίων δαπανών για πόρους (με οποιοδήποτε χρονοπρόγραμμα),</a:t>
            </a:r>
          </a:p>
          <a:p>
            <a:pPr eaLnBrk="1" hangingPunct="1">
              <a:buFont typeface="Wingdings" panose="05000000000000000000" pitchFamily="2" charset="2"/>
              <a:buChar char="§"/>
            </a:pPr>
            <a:r>
              <a:rPr lang="el-GR" altLang="el-GR" sz="2400" dirty="0" smtClean="0"/>
              <a:t>Ο κύριος του έργου θα πληρώσει στον ανάδοχο το παραπάνω ποσό ως εξής:</a:t>
            </a:r>
          </a:p>
          <a:p>
            <a:pPr eaLnBrk="1" hangingPunct="1">
              <a:buFont typeface="Wingdings" panose="05000000000000000000" pitchFamily="2" charset="2"/>
              <a:buChar char="§"/>
            </a:pPr>
            <a:endParaRPr lang="el-GR" altLang="el-GR" sz="2400" dirty="0" smtClean="0"/>
          </a:p>
          <a:p>
            <a:pPr eaLnBrk="1" hangingPunct="1">
              <a:buFont typeface="Wingdings" panose="05000000000000000000" pitchFamily="2" charset="2"/>
              <a:buChar char="§"/>
            </a:pPr>
            <a:endParaRPr lang="el-GR" altLang="el-GR" sz="2400" dirty="0" smtClean="0"/>
          </a:p>
          <a:p>
            <a:pPr eaLnBrk="1" hangingPunct="1">
              <a:buFont typeface="Wingdings" panose="05000000000000000000" pitchFamily="2" charset="2"/>
              <a:buChar char="§"/>
            </a:pPr>
            <a:endParaRPr lang="el-GR" altLang="el-GR" sz="2400" dirty="0" smtClean="0"/>
          </a:p>
        </p:txBody>
      </p:sp>
      <p:graphicFrame>
        <p:nvGraphicFramePr>
          <p:cNvPr id="14" name="Group 233" descr="Για να κατανοήσουμε τον τρόπο με τον οποίο ο κύριος του έργου θα πληρώσει τον ανάδοχο μπορούμε να χαράξουμε μια ευθεία γραμμή, όπου αναπαριστούμε τους αριθμούς από το 0 έως και τα 9. Πάνω από τη γραμμή στο σημείο 0 σημειώνουμε τον αριθμό 9200 (ο ανάδοχος λαμβάνει 9200 € που αντιστοιχεί στο 40% της αξίας του έργου). Ακριβώς πάνω από το σημείο 5 σημειώνουμε τον αριθμό 4600 (αντιστοιχεί στο 20% που λαμβάνει ο ανάδοχος στην αρχή της 5ης εβδομάδας) και τέλος, ακριβώς μετά το σημείο 9 σημειώνουμε τον αριθμό 9200 (που αντιστοιχεί στο υπόλοιπο 40% που λαμβάνει ο ανάδοχος με την ολοκλήρωση του έργου). Έτσι μπορούμε να ελέγξουμε εποπτικά τις εισροές που έχει το έργο για τον ανάδοχο ανάλογα με τη χρονικής στιγμή που βρισκόμαστε."/>
          <p:cNvGraphicFramePr>
            <a:graphicFrameLocks/>
          </p:cNvGraphicFramePr>
          <p:nvPr>
            <p:custDataLst>
              <p:tags r:id="rId2"/>
            </p:custDataLst>
            <p:extLst>
              <p:ext uri="{D42A27DB-BD31-4B8C-83A1-F6EECF244321}">
                <p14:modId xmlns:p14="http://schemas.microsoft.com/office/powerpoint/2010/main" val="3039875036"/>
              </p:ext>
            </p:extLst>
          </p:nvPr>
        </p:nvGraphicFramePr>
        <p:xfrm>
          <a:off x="1619672" y="4034408"/>
          <a:ext cx="5894784" cy="1770856"/>
        </p:xfrm>
        <a:graphic>
          <a:graphicData uri="http://schemas.openxmlformats.org/drawingml/2006/table">
            <a:tbl>
              <a:tblPr firstRow="1"/>
              <a:tblGrid>
                <a:gridCol w="937679"/>
                <a:gridCol w="385218"/>
                <a:gridCol w="385219"/>
                <a:gridCol w="385218"/>
                <a:gridCol w="385219"/>
                <a:gridCol w="937678"/>
                <a:gridCol w="385219"/>
                <a:gridCol w="385218"/>
                <a:gridCol w="385219"/>
                <a:gridCol w="385218"/>
                <a:gridCol w="937679"/>
              </a:tblGrid>
              <a:tr h="88542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1" i="0" u="none" strike="noStrike" cap="none" normalizeH="0" baseline="0" dirty="0" smtClean="0">
                          <a:ln>
                            <a:noFill/>
                          </a:ln>
                          <a:solidFill>
                            <a:schemeClr val="tx1"/>
                          </a:solidFill>
                          <a:effectLst/>
                          <a:latin typeface="Arial" charset="0"/>
                        </a:rPr>
                        <a:t>9200</a:t>
                      </a:r>
                    </a:p>
                  </a:txBody>
                  <a:tcPr anchor="ctr" horzOverflow="overflow">
                    <a:lnL cap="flat">
                      <a:noFill/>
                    </a:lnL>
                    <a:lnR>
                      <a:noFill/>
                    </a:lnR>
                    <a:lnT cap="flat">
                      <a:noFill/>
                    </a:lnT>
                    <a:lnB w="381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000" b="1" i="0" u="none" strike="noStrike" cap="none" normalizeH="0" baseline="0" dirty="0" smtClean="0">
                        <a:ln>
                          <a:noFill/>
                        </a:ln>
                        <a:solidFill>
                          <a:schemeClr val="tx1"/>
                        </a:solidFill>
                        <a:effectLst/>
                        <a:latin typeface="Arial" charset="0"/>
                      </a:endParaRPr>
                    </a:p>
                  </a:txBody>
                  <a:tcPr anchor="ctr" horzOverflow="overflow">
                    <a:lnL>
                      <a:noFill/>
                    </a:lnL>
                    <a:lnR>
                      <a:noFill/>
                    </a:lnR>
                    <a:lnT cap="flat">
                      <a:noFill/>
                    </a:lnT>
                    <a:lnB w="381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000" b="1"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w="381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000" b="1" i="0" u="none" strike="noStrike" cap="none" normalizeH="0" baseline="0" dirty="0" smtClean="0">
                        <a:ln>
                          <a:noFill/>
                        </a:ln>
                        <a:solidFill>
                          <a:schemeClr val="tx1"/>
                        </a:solidFill>
                        <a:effectLst/>
                        <a:latin typeface="Arial" charset="0"/>
                      </a:endParaRPr>
                    </a:p>
                  </a:txBody>
                  <a:tcPr anchor="ctr" horzOverflow="overflow">
                    <a:lnL>
                      <a:noFill/>
                    </a:lnL>
                    <a:lnR>
                      <a:noFill/>
                    </a:lnR>
                    <a:lnT cap="flat">
                      <a:noFill/>
                    </a:lnT>
                    <a:lnB w="381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000" b="1"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w="381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1" i="0" u="none" strike="noStrike" cap="none" normalizeH="0" baseline="0" smtClean="0">
                          <a:ln>
                            <a:noFill/>
                          </a:ln>
                          <a:solidFill>
                            <a:schemeClr val="tx1"/>
                          </a:solidFill>
                          <a:effectLst/>
                          <a:latin typeface="Arial" charset="0"/>
                        </a:rPr>
                        <a:t>4600</a:t>
                      </a:r>
                    </a:p>
                  </a:txBody>
                  <a:tcPr anchor="ctr" horzOverflow="overflow">
                    <a:lnL>
                      <a:noFill/>
                    </a:lnL>
                    <a:lnR>
                      <a:noFill/>
                    </a:lnR>
                    <a:lnT cap="flat">
                      <a:noFill/>
                    </a:lnT>
                    <a:lnB w="381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000" b="1"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w="381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000" b="1"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w="381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000" b="1"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w="381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000" b="1"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w="381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1" i="0" u="none" strike="noStrike" cap="none" normalizeH="0" baseline="0" smtClean="0">
                          <a:ln>
                            <a:noFill/>
                          </a:ln>
                          <a:solidFill>
                            <a:schemeClr val="tx1"/>
                          </a:solidFill>
                          <a:effectLst/>
                          <a:latin typeface="Arial" charset="0"/>
                        </a:rPr>
                        <a:t>9200</a:t>
                      </a:r>
                    </a:p>
                  </a:txBody>
                  <a:tcPr anchor="ctr" horzOverflow="overflow">
                    <a:lnL>
                      <a:noFill/>
                    </a:lnL>
                    <a:lnR cap="flat">
                      <a:noFill/>
                    </a:lnR>
                    <a:lnT cap="flat">
                      <a:noFill/>
                    </a:lnT>
                    <a:lnB w="38100" cap="flat" cmpd="sng" algn="ctr">
                      <a:solidFill>
                        <a:srgbClr val="FF6600"/>
                      </a:solidFill>
                      <a:prstDash val="solid"/>
                      <a:round/>
                      <a:headEnd type="none" w="med" len="med"/>
                      <a:tailEnd type="none" w="med" len="med"/>
                    </a:lnB>
                    <a:lnTlToBr>
                      <a:noFill/>
                    </a:lnTlToBr>
                    <a:lnBlToTr>
                      <a:noFill/>
                    </a:lnBlToTr>
                    <a:noFill/>
                  </a:tcPr>
                </a:tc>
              </a:tr>
              <a:tr h="88542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1" i="0" u="none" strike="noStrike" cap="none" normalizeH="0" baseline="0" smtClean="0">
                          <a:ln>
                            <a:noFill/>
                          </a:ln>
                          <a:solidFill>
                            <a:schemeClr val="tx1"/>
                          </a:solidFill>
                          <a:effectLst/>
                          <a:latin typeface="Arial" charset="0"/>
                        </a:rPr>
                        <a:t>0</a:t>
                      </a:r>
                    </a:p>
                  </a:txBody>
                  <a:tcPr anchor="ctr" horzOverflow="overflow">
                    <a:lnL cap="flat">
                      <a:noFill/>
                    </a:lnL>
                    <a:lnR>
                      <a:noFill/>
                    </a:lnR>
                    <a:lnT w="38100" cap="flat" cmpd="sng" algn="ctr">
                      <a:solidFill>
                        <a:srgbClr val="FF66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1" i="0" u="none" strike="noStrike" cap="none" normalizeH="0" baseline="0" smtClean="0">
                          <a:ln>
                            <a:noFill/>
                          </a:ln>
                          <a:solidFill>
                            <a:schemeClr val="tx1"/>
                          </a:solidFill>
                          <a:effectLst/>
                          <a:latin typeface="Arial" charset="0"/>
                        </a:rPr>
                        <a:t>1</a:t>
                      </a:r>
                    </a:p>
                  </a:txBody>
                  <a:tcPr anchor="ctr" horzOverflow="overflow">
                    <a:lnL>
                      <a:noFill/>
                    </a:lnL>
                    <a:lnR>
                      <a:noFill/>
                    </a:lnR>
                    <a:lnT w="38100" cap="flat" cmpd="sng" algn="ctr">
                      <a:solidFill>
                        <a:srgbClr val="FF66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1" i="0" u="none" strike="noStrike" cap="none" normalizeH="0" baseline="0" smtClean="0">
                          <a:ln>
                            <a:noFill/>
                          </a:ln>
                          <a:solidFill>
                            <a:schemeClr val="tx1"/>
                          </a:solidFill>
                          <a:effectLst/>
                          <a:latin typeface="Arial" charset="0"/>
                        </a:rPr>
                        <a:t>2</a:t>
                      </a:r>
                    </a:p>
                  </a:txBody>
                  <a:tcPr anchor="ctr" horzOverflow="overflow">
                    <a:lnL>
                      <a:noFill/>
                    </a:lnL>
                    <a:lnR>
                      <a:noFill/>
                    </a:lnR>
                    <a:lnT w="38100" cap="flat" cmpd="sng" algn="ctr">
                      <a:solidFill>
                        <a:srgbClr val="FF66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1" i="0" u="none" strike="noStrike" cap="none" normalizeH="0" baseline="0" smtClean="0">
                          <a:ln>
                            <a:noFill/>
                          </a:ln>
                          <a:solidFill>
                            <a:schemeClr val="tx1"/>
                          </a:solidFill>
                          <a:effectLst/>
                          <a:latin typeface="Arial" charset="0"/>
                        </a:rPr>
                        <a:t>3</a:t>
                      </a:r>
                    </a:p>
                  </a:txBody>
                  <a:tcPr anchor="ctr" horzOverflow="overflow">
                    <a:lnL>
                      <a:noFill/>
                    </a:lnL>
                    <a:lnR>
                      <a:noFill/>
                    </a:lnR>
                    <a:lnT w="38100" cap="flat" cmpd="sng" algn="ctr">
                      <a:solidFill>
                        <a:srgbClr val="FF66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1" i="0" u="none" strike="noStrike" cap="none" normalizeH="0" baseline="0" smtClean="0">
                          <a:ln>
                            <a:noFill/>
                          </a:ln>
                          <a:solidFill>
                            <a:schemeClr val="tx1"/>
                          </a:solidFill>
                          <a:effectLst/>
                          <a:latin typeface="Arial" charset="0"/>
                        </a:rPr>
                        <a:t>4</a:t>
                      </a:r>
                    </a:p>
                  </a:txBody>
                  <a:tcPr anchor="ctr" horzOverflow="overflow">
                    <a:lnL>
                      <a:noFill/>
                    </a:lnL>
                    <a:lnR>
                      <a:noFill/>
                    </a:lnR>
                    <a:lnT w="38100" cap="flat" cmpd="sng" algn="ctr">
                      <a:solidFill>
                        <a:srgbClr val="FF66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1" i="0" u="none" strike="noStrike" cap="none" normalizeH="0" baseline="0" smtClean="0">
                          <a:ln>
                            <a:noFill/>
                          </a:ln>
                          <a:solidFill>
                            <a:schemeClr val="tx1"/>
                          </a:solidFill>
                          <a:effectLst/>
                          <a:latin typeface="Arial" charset="0"/>
                        </a:rPr>
                        <a:t>5</a:t>
                      </a:r>
                    </a:p>
                  </a:txBody>
                  <a:tcPr anchor="ctr" horzOverflow="overflow">
                    <a:lnL>
                      <a:noFill/>
                    </a:lnL>
                    <a:lnR>
                      <a:noFill/>
                    </a:lnR>
                    <a:lnT w="38100" cap="flat" cmpd="sng" algn="ctr">
                      <a:solidFill>
                        <a:srgbClr val="FF66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1" i="0" u="none" strike="noStrike" cap="none" normalizeH="0" baseline="0" smtClean="0">
                          <a:ln>
                            <a:noFill/>
                          </a:ln>
                          <a:solidFill>
                            <a:schemeClr val="tx1"/>
                          </a:solidFill>
                          <a:effectLst/>
                          <a:latin typeface="Arial" charset="0"/>
                        </a:rPr>
                        <a:t>6</a:t>
                      </a:r>
                    </a:p>
                  </a:txBody>
                  <a:tcPr anchor="ctr" horzOverflow="overflow">
                    <a:lnL>
                      <a:noFill/>
                    </a:lnL>
                    <a:lnR>
                      <a:noFill/>
                    </a:lnR>
                    <a:lnT w="38100" cap="flat" cmpd="sng" algn="ctr">
                      <a:solidFill>
                        <a:srgbClr val="FF66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1" i="0" u="none" strike="noStrike" cap="none" normalizeH="0" baseline="0" smtClean="0">
                          <a:ln>
                            <a:noFill/>
                          </a:ln>
                          <a:solidFill>
                            <a:schemeClr val="tx1"/>
                          </a:solidFill>
                          <a:effectLst/>
                          <a:latin typeface="Arial" charset="0"/>
                        </a:rPr>
                        <a:t>7</a:t>
                      </a:r>
                    </a:p>
                  </a:txBody>
                  <a:tcPr anchor="ctr" horzOverflow="overflow">
                    <a:lnL>
                      <a:noFill/>
                    </a:lnL>
                    <a:lnR>
                      <a:noFill/>
                    </a:lnR>
                    <a:lnT w="38100" cap="flat" cmpd="sng" algn="ctr">
                      <a:solidFill>
                        <a:srgbClr val="FF66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1" i="0" u="none" strike="noStrike" cap="none" normalizeH="0" baseline="0" smtClean="0">
                          <a:ln>
                            <a:noFill/>
                          </a:ln>
                          <a:solidFill>
                            <a:schemeClr val="tx1"/>
                          </a:solidFill>
                          <a:effectLst/>
                          <a:latin typeface="Arial" charset="0"/>
                        </a:rPr>
                        <a:t>8</a:t>
                      </a:r>
                    </a:p>
                  </a:txBody>
                  <a:tcPr anchor="ctr" horzOverflow="overflow">
                    <a:lnL>
                      <a:noFill/>
                    </a:lnL>
                    <a:lnR>
                      <a:noFill/>
                    </a:lnR>
                    <a:lnT w="38100" cap="flat" cmpd="sng" algn="ctr">
                      <a:solidFill>
                        <a:srgbClr val="FF66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1" i="0" u="none" strike="noStrike" cap="none" normalizeH="0" baseline="0" smtClean="0">
                          <a:ln>
                            <a:noFill/>
                          </a:ln>
                          <a:solidFill>
                            <a:schemeClr val="tx1"/>
                          </a:solidFill>
                          <a:effectLst/>
                          <a:latin typeface="Arial" charset="0"/>
                        </a:rPr>
                        <a:t>9</a:t>
                      </a:r>
                    </a:p>
                  </a:txBody>
                  <a:tcPr anchor="ctr" horzOverflow="overflow">
                    <a:lnL>
                      <a:noFill/>
                    </a:lnL>
                    <a:lnR>
                      <a:noFill/>
                    </a:lnR>
                    <a:lnT w="38100" cap="flat" cmpd="sng" algn="ctr">
                      <a:solidFill>
                        <a:srgbClr val="FF66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000" b="1" i="0" u="none" strike="noStrike" cap="none" normalizeH="0" baseline="0" dirty="0" smtClean="0">
                        <a:ln>
                          <a:noFill/>
                        </a:ln>
                        <a:solidFill>
                          <a:schemeClr val="tx1"/>
                        </a:solidFill>
                        <a:effectLst/>
                        <a:latin typeface="Arial" charset="0"/>
                      </a:endParaRPr>
                    </a:p>
                  </a:txBody>
                  <a:tcPr anchor="ctr" horzOverflow="overflow">
                    <a:lnL>
                      <a:noFill/>
                    </a:lnL>
                    <a:lnR cap="flat">
                      <a:noFill/>
                    </a:lnR>
                    <a:lnT w="38100" cap="flat" cmpd="sng" algn="ctr">
                      <a:solidFill>
                        <a:srgbClr val="FF6600"/>
                      </a:solidFill>
                      <a:prstDash val="solid"/>
                      <a:round/>
                      <a:headEnd type="none" w="med" len="med"/>
                      <a:tailEnd type="none" w="med" len="med"/>
                    </a:lnT>
                    <a:lnB cap="flat">
                      <a:noFill/>
                    </a:lnB>
                    <a:lnTlToBr>
                      <a:noFill/>
                    </a:lnTlToBr>
                    <a:lnBlToTr>
                      <a:noFill/>
                    </a:lnBlToTr>
                    <a:noFill/>
                  </a:tcPr>
                </a:tc>
              </a:tr>
            </a:tbl>
          </a:graphicData>
        </a:graphic>
      </p:graphicFrame>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Αναθέσεις σε πόρους</a:t>
            </a:r>
            <a:r>
              <a:rPr lang="en-US" sz="1400" dirty="0"/>
              <a:t> </a:t>
            </a:r>
            <a:r>
              <a:rPr lang="el-GR" sz="1400" dirty="0"/>
              <a:t>(</a:t>
            </a:r>
            <a:r>
              <a:rPr lang="en-US" sz="1400" dirty="0"/>
              <a:t>Resource allocation)</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352928" cy="1008112"/>
          </a:xfrm>
        </p:spPr>
        <p:txBody>
          <a:bodyPr>
            <a:noAutofit/>
          </a:bodyPr>
          <a:lstStyle/>
          <a:p>
            <a:r>
              <a:rPr lang="el-GR" dirty="0" smtClean="0"/>
              <a:t>Παράδειγμα: Επίλυση (3) (2 από 2)</a:t>
            </a:r>
            <a:endParaRPr lang="el-GR" dirty="0">
              <a:latin typeface="+mn-lt"/>
              <a:cs typeface="Times New Roman" pitchFamily="18" charset="0"/>
            </a:endParaRPr>
          </a:p>
        </p:txBody>
      </p:sp>
      <p:sp>
        <p:nvSpPr>
          <p:cNvPr id="28" name="Rectangle 3"/>
          <p:cNvSpPr>
            <a:spLocks noGrp="1" noChangeArrowheads="1"/>
          </p:cNvSpPr>
          <p:nvPr>
            <p:ph type="body" sz="half" idx="1"/>
          </p:nvPr>
        </p:nvSpPr>
        <p:spPr>
          <a:xfrm>
            <a:off x="538956" y="1268760"/>
            <a:ext cx="7994650" cy="1008112"/>
          </a:xfrm>
        </p:spPr>
        <p:txBody>
          <a:bodyPr/>
          <a:lstStyle/>
          <a:p>
            <a:pPr>
              <a:lnSpc>
                <a:spcPct val="90000"/>
              </a:lnSpc>
              <a:buNone/>
            </a:pPr>
            <a:r>
              <a:rPr lang="el-GR" altLang="el-GR" sz="2800" dirty="0"/>
              <a:t>Ποιες είναι οι δαπάνες του αναδόχου στην </a:t>
            </a:r>
            <a:r>
              <a:rPr lang="el-GR" altLang="el-GR" sz="2800" dirty="0" smtClean="0"/>
              <a:t>ίδια περίοδο</a:t>
            </a:r>
            <a:r>
              <a:rPr lang="el-GR" altLang="el-GR" sz="2800" dirty="0"/>
              <a:t>;</a:t>
            </a:r>
          </a:p>
          <a:p>
            <a:pPr>
              <a:lnSpc>
                <a:spcPct val="90000"/>
              </a:lnSpc>
            </a:pPr>
            <a:endParaRPr lang="el-GR" altLang="el-GR" sz="2800" dirty="0"/>
          </a:p>
        </p:txBody>
      </p:sp>
      <p:graphicFrame>
        <p:nvGraphicFramePr>
          <p:cNvPr id="2" name="Αντικείμενο 1" descr="Μιλώντας για τη μικρότερη δυνατή χρήση ιδίων κεφαλαίων από την πλευρά του αναδόχου, θα πρέπει πρακτικά να υπολογίσουμε τις χρηματορροές κατά τη διάρκεια του έργου. Επομένως, για κάθε χρονοπρόγραμμα απεικονίζουμε σε έναν οριζόντιο άξονα το χρόνο, από τη στιγμή 0 πριν δηλαδή την έναρξη του έργου μέχρι και τη δέκατη εβδομάδα. Κάτω από την κάθε εβδομάδα σημειώνουμε τις δαπάνες που ήδη υπολογίσαμε προηγουμένως και είναι κατά σειρά 4500, 4500, 3500, 2500, 2500, 1500, 2000, 1000 και 1000€ αντίστοιχα ανά εβδομάδα. Κάτω από τη σειρά αυτή γράφουμε το διαφορά έσοδα μείον δαπάνες για την κάθε εβδομάδα. Επομένως, για την πρώτη εβδομάδα θα έχουμε έσοδα 9200€ (τα οποία λάβαμε ως προκαταβολή) μείον 4500€ (δαπάνες για την πρώτη εβδομάδα) ίσον με 4700€ το οποίο σημαίνει ότι έχουμε περίσσευμα 4700€ στο ταμείο. Για τη δεύτερη εβδομάδα θα είναι έσοδα 4700€ (το υπόλοιπο του ταμείου δηλαδή) μείον 4500€ (δαπάνες της δεύτερης εβδομάδας) ίσον με 200 €, που σημαίνει ότι πάμε με υπόλοιπο 200€ για τη συνέχιση του έργου. Την τρίτη εβδομάδα θα έχουμε έσοδα 200€ μείον 3500€ (δαπάνες για την τρίτη εβδομάδα) ίσον με μείον 3300€. Δηλαδή, θα πρέπει να χρησιμοποιήσουμε ίδιους πόρους ύψους 3300€ αν θέλουμε να συνεχιστεί το έργο. Για την τέταρτη εβδομάδα δεν υπάρχει ταμείο, επομένως τη δαπάνη των 2500€ θα πρέπει να την καλύψουμε πάλι από ίδιους πόρους αν επιθυμούμε συνέχιση του έργου. Με τον τρόπο αυτό συνεχίζουμε στην πέμπτη εβδομάδα κατά την οποία όμως λαμβάνουμε 4600€ (το 20 % του κόστους του έργου με βάση τη συμφωνία) επομένως μείον 2500€ που αντιστοιχούν στη δαπάνη της εβδομάδας αυτής, ίσον υπόλοιπο πάλι θετικό 2100€ τα οποία μεταφέρονται στην επόμενη εβδομάδα κοκ.&#10;Με τον τρόπο αυτό υπολογίζουμε για όλα τα χρονοπρογράμματα τα ίδια κεφάλαια που απαιτούνται για την υλοποίηση του έργου και επιπλέον σε ποια χρονική στιγμή τα χρειαζόμαστε. Από εκεί και πέρα, η πιο συμφέρουσα λύση θα προκύψει με την εξέταση και άλλων οικονομικών παραμέτρων, όπως το τρέχον επιτόκιο δανεισμού. Για την αξιολόγηση του οικονομικά προσφορότερου χρονοπρογράμματος θα πρέπει να χρησιμοποιηθεί η καθαρά παρούσα αξία.&#10;&#10;"/>
          <p:cNvGraphicFramePr>
            <a:graphicFrameLocks noChangeAspect="1"/>
          </p:cNvGraphicFramePr>
          <p:nvPr>
            <p:extLst>
              <p:ext uri="{D42A27DB-BD31-4B8C-83A1-F6EECF244321}">
                <p14:modId xmlns:p14="http://schemas.microsoft.com/office/powerpoint/2010/main" val="990996155"/>
              </p:ext>
            </p:extLst>
          </p:nvPr>
        </p:nvGraphicFramePr>
        <p:xfrm>
          <a:off x="395536" y="2641848"/>
          <a:ext cx="8356585" cy="2875384"/>
        </p:xfrm>
        <a:graphic>
          <a:graphicData uri="http://schemas.openxmlformats.org/presentationml/2006/ole">
            <mc:AlternateContent xmlns:mc="http://schemas.openxmlformats.org/markup-compatibility/2006">
              <mc:Choice xmlns:v="urn:schemas-microsoft-com:vml" Requires="v">
                <p:oleObj spid="_x0000_s3106" name="Φύλλο εργασίας" r:id="rId6" imgW="7972425" imgH="1209675" progId="Excel.Sheet.12">
                  <p:embed/>
                </p:oleObj>
              </mc:Choice>
              <mc:Fallback>
                <p:oleObj name="Φύλλο εργασίας" r:id="rId6" imgW="7972425" imgH="1209675" progId="Excel.Sheet.12">
                  <p:embed/>
                  <p:pic>
                    <p:nvPicPr>
                      <p:cNvPr id="0" name="Αντικείμενο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2641848"/>
                        <a:ext cx="8356585" cy="2875384"/>
                      </a:xfrm>
                      <a:prstGeom prst="rect">
                        <a:avLst/>
                      </a:prstGeom>
                      <a:noFill/>
                      <a:ln>
                        <a:noFill/>
                      </a:ln>
                    </p:spPr>
                  </p:pic>
                </p:oleObj>
              </mc:Fallback>
            </mc:AlternateContent>
          </a:graphicData>
        </a:graphic>
      </p:graphicFrame>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Αναθέσεις σε πόρους</a:t>
            </a:r>
            <a:r>
              <a:rPr lang="en-US" sz="1400" dirty="0"/>
              <a:t> </a:t>
            </a:r>
            <a:r>
              <a:rPr lang="el-GR" sz="1400" dirty="0"/>
              <a:t>(</a:t>
            </a:r>
            <a:r>
              <a:rPr lang="en-US" sz="1400" dirty="0"/>
              <a:t>Resource allocation)</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2"/>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val="2464309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01596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617587"/>
            <a:ext cx="8229600" cy="3971653"/>
          </a:xfrm>
        </p:spPr>
        <p:txBody>
          <a:bodyPr>
            <a:noAutofit/>
          </a:bodyPr>
          <a:lstStyle/>
          <a:p>
            <a:pPr>
              <a:buFont typeface="Wingdings" panose="05000000000000000000" pitchFamily="2" charset="2"/>
              <a:buChar char="§"/>
            </a:pPr>
            <a:r>
              <a:rPr lang="el-GR" sz="2800" dirty="0" smtClean="0"/>
              <a:t>Κατανόηση του ρόλου των πόρων στο χρονοδιάγραμμα,</a:t>
            </a:r>
          </a:p>
          <a:p>
            <a:pPr>
              <a:buFont typeface="Wingdings" panose="05000000000000000000" pitchFamily="2" charset="2"/>
              <a:buChar char="§"/>
            </a:pPr>
            <a:r>
              <a:rPr lang="el-GR" sz="2800" dirty="0" smtClean="0"/>
              <a:t>Ικανότητα ανάθεσης των δραστηριοτήτων στους πόρους,</a:t>
            </a:r>
          </a:p>
          <a:p>
            <a:pPr>
              <a:buFont typeface="Wingdings" panose="05000000000000000000" pitchFamily="2" charset="2"/>
              <a:buChar char="§"/>
            </a:pPr>
            <a:r>
              <a:rPr lang="el-GR" sz="2800" dirty="0" smtClean="0"/>
              <a:t>Χρονοδιάγραμμα και κοστολόγηση της χρήσης πόρων,</a:t>
            </a:r>
          </a:p>
          <a:p>
            <a:pPr>
              <a:buFont typeface="Wingdings" panose="05000000000000000000" pitchFamily="2" charset="2"/>
              <a:buChar char="§"/>
            </a:pPr>
            <a:r>
              <a:rPr lang="el-GR" sz="2800" dirty="0" smtClean="0"/>
              <a:t>Κατανόηση της έννοιας του εφικτού χρονοδιαγράμματος.</a:t>
            </a:r>
          </a:p>
          <a:p>
            <a:pPr>
              <a:buFont typeface="Wingdings" panose="05000000000000000000" pitchFamily="2" charset="2"/>
              <a:buChar char="§"/>
            </a:pP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Αναθέσεις σε πόρους</a:t>
            </a:r>
            <a:r>
              <a:rPr lang="en-US" sz="1400" dirty="0"/>
              <a:t> </a:t>
            </a:r>
            <a:r>
              <a:rPr lang="el-GR" sz="1400" dirty="0"/>
              <a:t>(</a:t>
            </a:r>
            <a:r>
              <a:rPr lang="en-US" sz="1400" dirty="0"/>
              <a:t>Resource allocation)</a:t>
            </a:r>
            <a:endParaRPr lang="en-GB" sz="1400"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72816"/>
            <a:ext cx="8208912" cy="4104456"/>
          </a:xfrm>
        </p:spPr>
        <p:txBody>
          <a:bodyPr>
            <a:noAutofit/>
          </a:bodyPr>
          <a:lstStyle/>
          <a:p>
            <a:pPr>
              <a:buFont typeface="Wingdings" panose="05000000000000000000" pitchFamily="2" charset="2"/>
              <a:buChar char="§"/>
            </a:pPr>
            <a:r>
              <a:rPr lang="el-GR" sz="2800" dirty="0">
                <a:hlinkClick r:id="rId4" action="ppaction://hlinksldjump"/>
              </a:rPr>
              <a:t>Τα προβλήματα του χρονοδιαγράμματος με τη χρήση των πόρων,</a:t>
            </a:r>
            <a:endParaRPr lang="el-GR" sz="2800" dirty="0"/>
          </a:p>
          <a:p>
            <a:pPr>
              <a:buFont typeface="Wingdings" panose="05000000000000000000" pitchFamily="2" charset="2"/>
              <a:buChar char="§"/>
            </a:pPr>
            <a:r>
              <a:rPr lang="el-GR" sz="2800" dirty="0">
                <a:hlinkClick r:id="rId5" action="ppaction://hlinksldjump"/>
              </a:rPr>
              <a:t>Υπολογισμός ελάχιστου αριθμού πόρων που απαιτούνται για την ένα εφικτό χρονοδιάγραμμα,</a:t>
            </a:r>
            <a:endParaRPr lang="el-GR" sz="2800" dirty="0"/>
          </a:p>
          <a:p>
            <a:pPr>
              <a:buFont typeface="Wingdings" panose="05000000000000000000" pitchFamily="2" charset="2"/>
              <a:buChar char="§"/>
            </a:pPr>
            <a:r>
              <a:rPr lang="el-GR" sz="2800" dirty="0">
                <a:hlinkClick r:id="rId6" action="ppaction://hlinksldjump"/>
              </a:rPr>
              <a:t>Υπολογισμός ελάχιστης  χρηματοδότησης με βάση τη χρονική μονάδα εκτέλεσης.</a:t>
            </a:r>
            <a:endParaRPr lang="el-GR" sz="2800"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Αναθέσεις σε πόρους</a:t>
            </a:r>
            <a:r>
              <a:rPr lang="en-US" sz="1400" dirty="0"/>
              <a:t> </a:t>
            </a:r>
            <a:r>
              <a:rPr lang="el-GR" sz="1400" dirty="0"/>
              <a:t>(</a:t>
            </a:r>
            <a:r>
              <a:rPr lang="en-US" sz="1400" dirty="0"/>
              <a:t>Resource allocation)</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296144"/>
          </a:xfrm>
        </p:spPr>
        <p:txBody>
          <a:bodyPr>
            <a:noAutofit/>
          </a:bodyPr>
          <a:lstStyle/>
          <a:p>
            <a:pPr eaLnBrk="0" hangingPunct="0"/>
            <a:r>
              <a:rPr lang="el-GR" dirty="0"/>
              <a:t>Το </a:t>
            </a:r>
            <a:r>
              <a:rPr lang="el-GR" dirty="0" smtClean="0"/>
              <a:t>πρόβλημα</a:t>
            </a:r>
            <a:endParaRPr lang="el-GR" dirty="0">
              <a:latin typeface="+mn-lt"/>
            </a:endParaRPr>
          </a:p>
        </p:txBody>
      </p:sp>
      <p:sp>
        <p:nvSpPr>
          <p:cNvPr id="7" name="Rectangle 330"/>
          <p:cNvSpPr>
            <a:spLocks noChangeArrowheads="1"/>
          </p:cNvSpPr>
          <p:nvPr/>
        </p:nvSpPr>
        <p:spPr bwMode="auto">
          <a:xfrm>
            <a:off x="467544" y="1268760"/>
            <a:ext cx="8219256" cy="484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marL="457200" indent="-457200">
              <a:buClr>
                <a:schemeClr val="tx1"/>
              </a:buClr>
              <a:buFont typeface="Wingdings" panose="05000000000000000000" pitchFamily="2" charset="2"/>
              <a:buChar char="§"/>
            </a:pPr>
            <a:r>
              <a:rPr lang="el-GR" altLang="el-GR" sz="2400" dirty="0" smtClean="0"/>
              <a:t>Κάθε έργο απαιτεί χρόνο και πόρους, έτσι ώστε να επιτευχθούν οι στόχοι του,</a:t>
            </a:r>
          </a:p>
          <a:p>
            <a:pPr marL="457200" indent="-457200">
              <a:buClr>
                <a:schemeClr val="tx1"/>
              </a:buClr>
              <a:buFont typeface="Wingdings" panose="05000000000000000000" pitchFamily="2" charset="2"/>
              <a:buChar char="§"/>
            </a:pPr>
            <a:r>
              <a:rPr lang="el-GR" altLang="el-GR" sz="2400" dirty="0" smtClean="0"/>
              <a:t>Από την ολοκλήρωση της φάσης του σχεδιασμού του (</a:t>
            </a:r>
            <a:r>
              <a:rPr lang="en-US" altLang="el-GR" sz="2400" b="1" dirty="0" smtClean="0">
                <a:solidFill>
                  <a:schemeClr val="folHlink"/>
                </a:solidFill>
              </a:rPr>
              <a:t>planning</a:t>
            </a:r>
            <a:r>
              <a:rPr lang="el-GR" altLang="el-GR" sz="2400" dirty="0" smtClean="0"/>
              <a:t>) μέχρι το χρονοπρογραμματισμό των δραστηριοτήτων του (</a:t>
            </a:r>
            <a:r>
              <a:rPr lang="en-US" altLang="el-GR" sz="2400" b="1" dirty="0" smtClean="0">
                <a:solidFill>
                  <a:schemeClr val="folHlink"/>
                </a:solidFill>
              </a:rPr>
              <a:t>scheduling</a:t>
            </a:r>
            <a:r>
              <a:rPr lang="el-GR" altLang="el-GR" sz="2400" dirty="0" smtClean="0"/>
              <a:t>), το πιο περίπλοκο ζήτημα είναι η ανάθεση των επιμέρους εργασιών σε πόρους (</a:t>
            </a:r>
            <a:r>
              <a:rPr lang="en-US" altLang="el-GR" sz="2400" b="1" dirty="0" smtClean="0">
                <a:solidFill>
                  <a:schemeClr val="folHlink"/>
                </a:solidFill>
              </a:rPr>
              <a:t>resource allocation</a:t>
            </a:r>
            <a:r>
              <a:rPr lang="el-GR" altLang="el-GR" sz="2400" dirty="0" smtClean="0"/>
              <a:t>),</a:t>
            </a:r>
          </a:p>
          <a:p>
            <a:pPr marL="457200" indent="-457200">
              <a:buClr>
                <a:schemeClr val="tx1"/>
              </a:buClr>
              <a:buFont typeface="Wingdings" panose="05000000000000000000" pitchFamily="2" charset="2"/>
              <a:buChar char="§"/>
            </a:pPr>
            <a:r>
              <a:rPr lang="el-GR" altLang="el-GR" sz="2400" dirty="0" smtClean="0"/>
              <a:t>Το πρόβλημα είναι η εξεύρεση χρονικών διαστημάτων για την υλοποίηση των δραστηριοτήτων, στα οποία θα λαμβάνονται υπόψη:</a:t>
            </a:r>
          </a:p>
          <a:p>
            <a:pPr marL="800100" lvl="1" indent="-342900">
              <a:buClr>
                <a:schemeClr val="tx1"/>
              </a:buClr>
              <a:buFont typeface="Arial" panose="020B0604020202020204" pitchFamily="34" charset="0"/>
              <a:buChar char="•"/>
            </a:pPr>
            <a:r>
              <a:rPr lang="el-GR" altLang="el-GR" sz="2400" dirty="0" smtClean="0"/>
              <a:t>οι περιορισμοί και οι αλληλουχίες των δραστηριοτήτων και</a:t>
            </a:r>
          </a:p>
          <a:p>
            <a:pPr marL="800100" lvl="1" indent="-342900">
              <a:buClr>
                <a:schemeClr val="tx1"/>
              </a:buClr>
              <a:buFont typeface="Arial" panose="020B0604020202020204" pitchFamily="34" charset="0"/>
              <a:buChar char="•"/>
            </a:pPr>
            <a:r>
              <a:rPr lang="el-GR" altLang="el-GR" sz="2400" dirty="0" smtClean="0"/>
              <a:t>ο αριθμός των διαθέσιμων πόρων. </a:t>
            </a:r>
            <a:endParaRPr lang="el-GR" altLang="el-GR" sz="2400" dirty="0"/>
          </a:p>
        </p:txBody>
      </p:sp>
      <p:sp>
        <p:nvSpPr>
          <p:cNvPr id="5" name="Θέση υποσέλιδου 3" descr="."/>
          <p:cNvSpPr txBox="1">
            <a:spLocks/>
          </p:cNvSpPr>
          <p:nvPr/>
        </p:nvSpPr>
        <p:spPr>
          <a:xfrm>
            <a:off x="3120356"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Αναθέσεις σε πόρους</a:t>
            </a:r>
            <a:r>
              <a:rPr lang="en-US" sz="1400" dirty="0"/>
              <a:t> </a:t>
            </a:r>
            <a:r>
              <a:rPr lang="el-GR" sz="1400" dirty="0"/>
              <a:t>(</a:t>
            </a:r>
            <a:r>
              <a:rPr lang="en-US" sz="1400" dirty="0"/>
              <a:t>Resource allocation)</a:t>
            </a:r>
            <a:endParaRPr lang="en-GB" sz="1400" dirty="0">
              <a:cs typeface="Times New Roman" pitchFamily="18" charset="0"/>
            </a:endParaRP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296144"/>
          </a:xfrm>
        </p:spPr>
        <p:txBody>
          <a:bodyPr>
            <a:noAutofit/>
          </a:bodyPr>
          <a:lstStyle/>
          <a:p>
            <a:pPr eaLnBrk="0" hangingPunct="0"/>
            <a:r>
              <a:rPr lang="el-GR" dirty="0"/>
              <a:t>Η </a:t>
            </a:r>
            <a:r>
              <a:rPr lang="el-GR" dirty="0" smtClean="0"/>
              <a:t>εξέλιξη </a:t>
            </a:r>
            <a:r>
              <a:rPr lang="el-GR" dirty="0"/>
              <a:t>του </a:t>
            </a:r>
            <a:r>
              <a:rPr lang="el-GR" dirty="0" smtClean="0"/>
              <a:t>προβλήματος</a:t>
            </a:r>
            <a:endParaRPr lang="el-GR" dirty="0"/>
          </a:p>
        </p:txBody>
      </p:sp>
      <p:sp>
        <p:nvSpPr>
          <p:cNvPr id="20" name="Rectangle 17"/>
          <p:cNvSpPr txBox="1">
            <a:spLocks noChangeArrowheads="1"/>
          </p:cNvSpPr>
          <p:nvPr/>
        </p:nvSpPr>
        <p:spPr>
          <a:xfrm>
            <a:off x="543719" y="1484784"/>
            <a:ext cx="8219256" cy="41764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Clr>
                <a:schemeClr val="tx1"/>
              </a:buClr>
              <a:buFont typeface="Wingdings" panose="05000000000000000000" pitchFamily="2" charset="2"/>
              <a:buChar char="§"/>
            </a:pPr>
            <a:r>
              <a:rPr lang="el-GR" altLang="el-GR" sz="2400" dirty="0" smtClean="0"/>
              <a:t>Αναπτύχθηκαν αλγόριθμοι ήδη από τη δεκαετία του ’60 [(</a:t>
            </a:r>
            <a:r>
              <a:rPr lang="en-US" altLang="el-GR" sz="2400" dirty="0" smtClean="0"/>
              <a:t>Davis</a:t>
            </a:r>
            <a:r>
              <a:rPr lang="el-GR" altLang="el-GR" sz="2400" dirty="0" smtClean="0"/>
              <a:t>, 1966), (</a:t>
            </a:r>
            <a:r>
              <a:rPr lang="en-US" altLang="el-GR" sz="2400" dirty="0" smtClean="0"/>
              <a:t>Laue</a:t>
            </a:r>
            <a:r>
              <a:rPr lang="el-GR" altLang="el-GR" sz="2400" dirty="0" smtClean="0"/>
              <a:t>, 1968), (</a:t>
            </a:r>
            <a:r>
              <a:rPr lang="en-US" altLang="el-GR" sz="2400" dirty="0" err="1" smtClean="0"/>
              <a:t>Herroelen</a:t>
            </a:r>
            <a:r>
              <a:rPr lang="el-GR" altLang="el-GR" sz="2400" dirty="0" smtClean="0"/>
              <a:t>, 1972), (</a:t>
            </a:r>
            <a:r>
              <a:rPr lang="en-US" altLang="el-GR" sz="2400" dirty="0" smtClean="0"/>
              <a:t>Davis</a:t>
            </a:r>
            <a:r>
              <a:rPr lang="el-GR" altLang="el-GR" sz="2400" dirty="0" smtClean="0"/>
              <a:t>, 1973)],</a:t>
            </a:r>
          </a:p>
          <a:p>
            <a:pPr marL="342900" indent="-342900" algn="l">
              <a:buClr>
                <a:schemeClr val="tx1"/>
              </a:buClr>
              <a:buFont typeface="Wingdings" panose="05000000000000000000" pitchFamily="2" charset="2"/>
              <a:buChar char="§"/>
            </a:pPr>
            <a:r>
              <a:rPr lang="el-GR" altLang="el-GR" sz="2400" dirty="0" smtClean="0"/>
              <a:t>Η έρευνα εστιάζεται σε τρεις τύπους προβλημάτων: </a:t>
            </a:r>
          </a:p>
          <a:p>
            <a:pPr marL="800100" lvl="1" indent="-342900" algn="l">
              <a:buClr>
                <a:schemeClr val="tx1"/>
              </a:buClr>
              <a:buFont typeface="Arial" panose="020B0604020202020204" pitchFamily="34" charset="0"/>
              <a:buChar char="•"/>
            </a:pPr>
            <a:r>
              <a:rPr lang="el-GR" altLang="el-GR" sz="2400" dirty="0" smtClean="0">
                <a:solidFill>
                  <a:schemeClr val="tx1"/>
                </a:solidFill>
              </a:rPr>
              <a:t>τη σχέση διάρκειας – κόστους (</a:t>
            </a:r>
            <a:r>
              <a:rPr lang="en-US" altLang="el-GR" sz="2400" b="1" dirty="0" smtClean="0">
                <a:solidFill>
                  <a:schemeClr val="tx1"/>
                </a:solidFill>
              </a:rPr>
              <a:t>time-cost trade-off</a:t>
            </a:r>
            <a:r>
              <a:rPr lang="el-GR" altLang="el-GR" sz="2400" dirty="0" smtClean="0">
                <a:solidFill>
                  <a:schemeClr val="tx1"/>
                </a:solidFill>
              </a:rPr>
              <a:t>), </a:t>
            </a:r>
          </a:p>
          <a:p>
            <a:pPr marL="800100" lvl="1" indent="-342900" algn="l">
              <a:buClr>
                <a:schemeClr val="tx1"/>
              </a:buClr>
              <a:buFont typeface="Arial" panose="020B0604020202020204" pitchFamily="34" charset="0"/>
              <a:buChar char="•"/>
            </a:pPr>
            <a:r>
              <a:rPr lang="el-GR" altLang="el-GR" sz="2400" dirty="0" smtClean="0">
                <a:solidFill>
                  <a:schemeClr val="tx1"/>
                </a:solidFill>
              </a:rPr>
              <a:t>τη διάρκεια του έργου (</a:t>
            </a:r>
            <a:r>
              <a:rPr lang="en-US" altLang="el-GR" sz="2400" b="1" dirty="0" smtClean="0">
                <a:solidFill>
                  <a:schemeClr val="tx1"/>
                </a:solidFill>
              </a:rPr>
              <a:t>project duration problem</a:t>
            </a:r>
            <a:r>
              <a:rPr lang="el-GR" altLang="el-GR" sz="2400" dirty="0" smtClean="0">
                <a:solidFill>
                  <a:schemeClr val="tx1"/>
                </a:solidFill>
              </a:rPr>
              <a:t>) και</a:t>
            </a:r>
          </a:p>
          <a:p>
            <a:pPr marL="800100" lvl="1" indent="-342900" algn="l">
              <a:buClr>
                <a:schemeClr val="tx1"/>
              </a:buClr>
              <a:buFont typeface="Arial" panose="020B0604020202020204" pitchFamily="34" charset="0"/>
              <a:buChar char="•"/>
            </a:pPr>
            <a:r>
              <a:rPr lang="el-GR" altLang="el-GR" sz="2400" dirty="0" smtClean="0">
                <a:solidFill>
                  <a:schemeClr val="tx1"/>
                </a:solidFill>
              </a:rPr>
              <a:t>την εξισορρόπηση των πόρων (</a:t>
            </a:r>
            <a:r>
              <a:rPr lang="en-US" altLang="el-GR" sz="2400" b="1" dirty="0" smtClean="0">
                <a:solidFill>
                  <a:schemeClr val="tx1"/>
                </a:solidFill>
              </a:rPr>
              <a:t>resource levelling</a:t>
            </a:r>
            <a:r>
              <a:rPr lang="el-GR" altLang="el-GR" sz="2400" dirty="0" smtClean="0">
                <a:solidFill>
                  <a:schemeClr val="tx1"/>
                </a:solidFill>
              </a:rPr>
              <a:t>),</a:t>
            </a:r>
          </a:p>
          <a:p>
            <a:pPr marL="342900" indent="-342900" algn="l">
              <a:buClr>
                <a:schemeClr val="tx1"/>
              </a:buClr>
              <a:buFont typeface="Wingdings" panose="05000000000000000000" pitchFamily="2" charset="2"/>
              <a:buChar char="§"/>
            </a:pPr>
            <a:r>
              <a:rPr lang="el-GR" altLang="el-GR" sz="2400" dirty="0" smtClean="0"/>
              <a:t>Σε κάθε περίπτωση από τις παραπάνω θεωρείται ως βασική υπόθεση η ύπαρξη μιας αυστηρής σειράς ενός συνόλου αλληλουχιών οι οποίες καθορίζουν τον τρόπο εκτέλεσης των δραστηριοτήτων.</a:t>
            </a:r>
            <a:endParaRPr lang="el-GR" altLang="el-GR" sz="2400" dirty="0"/>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Αναθέσεις σε πόρους</a:t>
            </a:r>
            <a:r>
              <a:rPr lang="en-US" sz="1400" dirty="0"/>
              <a:t> </a:t>
            </a:r>
            <a:r>
              <a:rPr lang="el-GR" sz="1400" dirty="0"/>
              <a:t>(</a:t>
            </a:r>
            <a:r>
              <a:rPr lang="en-US" sz="1400" dirty="0"/>
              <a:t>Resource allocation)</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44624"/>
            <a:ext cx="8305800" cy="9807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smtClean="0"/>
              <a:t>Παράδειγμα</a:t>
            </a:r>
            <a:r>
              <a:rPr lang="el-GR" dirty="0"/>
              <a:t>: Το </a:t>
            </a:r>
            <a:r>
              <a:rPr lang="el-GR" dirty="0" smtClean="0"/>
              <a:t>έργο</a:t>
            </a:r>
            <a:endParaRPr lang="el-GR" dirty="0">
              <a:latin typeface="+mn-lt"/>
            </a:endParaRPr>
          </a:p>
        </p:txBody>
      </p:sp>
      <p:pic>
        <p:nvPicPr>
          <p:cNvPr id="11" name="Picture 4" descr="Θα χρησιμοποιήσουμε ως παράδειγμα ένα έργο με 6 δραστηριότητες. Σε έναν πίνακα 7 γραμμών και 8 στηλών δίνουμε όλα τα βασικά στοιχεία του έργου και επιπλέον το νωρίτερο και το αργότερο χρονοπρόγραμμα όπως αυτά προκύπτουν από τη μέθοδο CPM. Έτσι, στην πρώτη στήλη τοποθετήσαμε τις δραστηριότητες, κατά σειρά Α,Β,Γ,Δ,Ε και Ζ. Στη δεύτερη στήλη εμφανίζουμε τις προαπαιτούμενες για κάθε δραστηριότητα, κατά σειρά οι Α,Β και Γ είναι αρχικές άρα δεν έχουν καμία προαπαιτούμενη, η Δ έχει προαπαιτούμενη τη Β, η Ε την Α και η Ζ τις Γ και Δ. Στην τρίτη στήλη βάζουμε τη διάρκεια της κάθε δραστηριότητας, εδώ σε εβδομάδες, κατά σειρά η Α 2 εβδομάδες, η Β 3 εβδομάδες, η Γ 5 εβδομάδες, η Δ 3εβδομάδες, η Ε 7 εβδομάδες και η Ζ 1 εβδομάδα. Στην τέταρτη στήλη έχουμε τις απαιτήσεις της κάθε δραστηριότητας σε πόρους. Έτσι κατά σειρά για την Α απαιτούνται 4 πόροι (αυτό σημαίνει ότι σε όλη τη διάρκειά της, δηλαδή για 2 εβδομάδες στη δραστηριότητα πρέπει να δεσμευτούν 4 μονάδες του πόρου), για τη Β 3 πόροι, για τη Γ 2 πόροι, για τη Δ 1 πόρος, για την Ε 2 πόροι και για τη Ζ 2 πόροι. Οι επόμενες δύο στήλες, η πέμπτη και η έκτη, εμφανίζουν το νωρίτερο χρονοπρόγραμμα και έχουμε κατά σειρά στην πέμπτη στήλη 0,0,0,3,2 και 6, ενώ στην έκτη 2,3,5,6,9 και 7. Τέλος, στις δύο τελευταίες στήλες έχουμε το αργότερο χρονοπρόγραμμα, στην έβδομη στήλη κατά σειρά 0,2,3,5,2 και 8 ενώ στην όγδοη στήλη κατά σειρά 2,5,8,8,9 και 9. Από τα παραπάνω στοιχεία προκύπτει ότι η ελάχιστη διάρκεια του έργου είναι 9 εβδομάδες."/>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a:xfrm>
            <a:off x="381000" y="1412776"/>
            <a:ext cx="8305800" cy="4203293"/>
          </a:xfrm>
          <a:noFill/>
        </p:spPr>
      </p:pic>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Αναθέσεις σε πόρους</a:t>
            </a:r>
            <a:r>
              <a:rPr lang="en-US" sz="1400" dirty="0"/>
              <a:t> </a:t>
            </a:r>
            <a:r>
              <a:rPr lang="el-GR" sz="1400" dirty="0"/>
              <a:t>(</a:t>
            </a:r>
            <a:r>
              <a:rPr lang="en-US" sz="1400" dirty="0"/>
              <a:t>Resource allocation)</a:t>
            </a:r>
            <a:endParaRPr lang="en-GB" sz="1400" dirty="0">
              <a:cs typeface="Times New Roman" pitchFamily="18" charset="0"/>
            </a:endParaRP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44624"/>
            <a:ext cx="8352928" cy="111690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Παράδειγμα</a:t>
            </a:r>
            <a:r>
              <a:rPr lang="el-GR" dirty="0"/>
              <a:t>: Τα </a:t>
            </a:r>
            <a:r>
              <a:rPr lang="el-GR" dirty="0" smtClean="0"/>
              <a:t>ζητούμενα</a:t>
            </a:r>
            <a:endParaRPr lang="el-GR" dirty="0">
              <a:latin typeface="+mn-lt"/>
            </a:endParaRPr>
          </a:p>
        </p:txBody>
      </p:sp>
      <p:sp>
        <p:nvSpPr>
          <p:cNvPr id="2" name="Ορθογώνιο 1" descr="Να υπολογιστεί ο αριθμός πόρων που απαιτούνται ανά εβδομάδα σύμφωνα με τους ΣΧΕ και ΑΧΕ. Ποιος είναι ο ελάχιστος αριθμός πόρων και με ποιο χρονοπρόγραμμα επιτυγχάνεται;&#10;Κάθε πόρος κοστίζει 500 ευρώ ανά εβδομάδα απασχόλησης. Ποια είναι η ελάχιστη εβδομαδιαία χρηματοδότηση που πρέπει να έχει το έργο έτσι ώστε να υλοποιηθεί σε 9 εβδομάδες.&#10;Αν στη χρηματοδότηση του έργου έχει συμφωνηθεί να πάρουμε προκαταβολή το 40 τοις εκατό του κόστους, το 20 τοις εκατό στην αρχή της 5ης  εβδομάδας και τα υπόλοιπα στο τέλος, με ποιο χρονοπρόγραμμα θα πρέπει να υλοποιήσουμε το έργο, έτσι ώστε να χρησιμοποιήσουμε όσο γίνεται λιγότερα ίδια κεφάλαια;&#10;"/>
          <p:cNvSpPr/>
          <p:nvPr/>
        </p:nvSpPr>
        <p:spPr>
          <a:xfrm>
            <a:off x="467544" y="1052736"/>
            <a:ext cx="8219256" cy="5262979"/>
          </a:xfrm>
          <a:prstGeom prst="rect">
            <a:avLst/>
          </a:prstGeom>
        </p:spPr>
        <p:txBody>
          <a:bodyPr wrap="square">
            <a:spAutoFit/>
          </a:bodyPr>
          <a:lstStyle/>
          <a:p>
            <a:pPr marL="609600" indent="-609600">
              <a:buClr>
                <a:schemeClr val="tx1"/>
              </a:buClr>
              <a:buFont typeface="+mj-lt"/>
              <a:buAutoNum type="arabicPeriod"/>
            </a:pPr>
            <a:r>
              <a:rPr lang="el-GR" altLang="el-GR" sz="2400" dirty="0"/>
              <a:t>Να υπολογιστεί ο αριθμός πόρων που απαιτούνται ανά εβδομάδα σύμφωνα με τους ΣΧΕ και ΑΧΕ. Ποιος είναι ο ελάχιστος αριθμός πόρων και με ποιο χρονοπρόγραμμα επιτυγχάνεται;</a:t>
            </a:r>
          </a:p>
          <a:p>
            <a:pPr marL="609600" indent="-609600">
              <a:buClr>
                <a:schemeClr val="tx1"/>
              </a:buClr>
              <a:buFont typeface="+mj-lt"/>
              <a:buAutoNum type="arabicPeriod"/>
            </a:pPr>
            <a:r>
              <a:rPr lang="el-GR" altLang="el-GR" sz="2400" dirty="0"/>
              <a:t>Κάθε πόρος κοστίζει 500 ευρώ ανά εβδομάδα απασχόλησης. Ποια είναι η ελάχιστη εβδομαδιαία χρηματοδότηση που πρέπει να έχει το έργο έτσι ώστε να υλοποιηθεί σε 9 εβδομάδες.</a:t>
            </a:r>
          </a:p>
          <a:p>
            <a:pPr marL="609600" indent="-609600">
              <a:buClr>
                <a:schemeClr val="tx1"/>
              </a:buClr>
              <a:buFont typeface="+mj-lt"/>
              <a:buAutoNum type="arabicPeriod"/>
            </a:pPr>
            <a:r>
              <a:rPr lang="el-GR" altLang="el-GR" sz="2400" dirty="0"/>
              <a:t>Αν στη χρηματοδότηση του έργου έχει συμφωνηθεί να πάρουμε προκαταβολή το 40% του κόστους, το 20% στην αρχή της 5ης  εβδομάδας και τα υπόλοιπα στο τέλος, με ποιο χρονοπρόγραμμα θα πρέπει να υλοποιήσουμε το έργο, έτσι ώστε να χρησιμοποιήσουμε όσο γίνεται λιγότερα ίδια κεφάλαια;</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Αναθέσεις σε πόρους</a:t>
            </a:r>
            <a:r>
              <a:rPr lang="en-US" sz="1400" dirty="0"/>
              <a:t> </a:t>
            </a:r>
            <a:r>
              <a:rPr lang="el-GR" sz="1400" dirty="0"/>
              <a:t>(</a:t>
            </a:r>
            <a:r>
              <a:rPr lang="en-US" sz="1400" dirty="0"/>
              <a:t>Resource allocation)</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5/2/2005 12:04:14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11,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14,8,5,1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1,2,6,9,13,"/>
</p:tagLst>
</file>

<file path=ppt/tags/tag15.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13,9,24,5,15,"/>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5,23,25,24,4,14,"/>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6,2,17,5,"/>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9,13,14,5,11,"/>
</p:tagLst>
</file>

<file path=ppt/tags/tag23.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9,28,2,5,4,"/>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AF553C75-4233-4B3B-BA6B-DD3CC18FC8C5}">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6427</TotalTime>
  <Words>1093</Words>
  <Application>Microsoft Office PowerPoint</Application>
  <PresentationFormat>Προβολή στην οθόνη (4:3)</PresentationFormat>
  <Paragraphs>314</Paragraphs>
  <Slides>17</Slides>
  <Notes>15</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17</vt:i4>
      </vt:variant>
    </vt:vector>
  </HeadingPairs>
  <TitlesOfParts>
    <vt:vector size="19" baseType="lpstr">
      <vt:lpstr>Θέμα του Office</vt:lpstr>
      <vt:lpstr>Φύλλο εργασίας</vt:lpstr>
      <vt:lpstr>Χρονικός Προγραμματισμός Έργων</vt:lpstr>
      <vt:lpstr>Άδειες χρήσης </vt:lpstr>
      <vt:lpstr>Χρηματοδότηση </vt:lpstr>
      <vt:lpstr>Σκοποί  ενότητας</vt:lpstr>
      <vt:lpstr>Περιεχόμενα ενότητας</vt:lpstr>
      <vt:lpstr>Το πρόβλημα</vt:lpstr>
      <vt:lpstr>Η εξέλιξη του προβλήματος</vt:lpstr>
      <vt:lpstr>Παράδειγμα: Το έργο</vt:lpstr>
      <vt:lpstr>Παράδειγμα: Τα ζητούμενα</vt:lpstr>
      <vt:lpstr>Παράδειγμα: Επίλυση (1) (1 από 3)</vt:lpstr>
      <vt:lpstr>Παράδειγμα: Επίλυση (1) (2 από 3)</vt:lpstr>
      <vt:lpstr>Παράδειγμα: Επίλυση (1) (3 από 3)</vt:lpstr>
      <vt:lpstr>Παράδειγμα: Επίλυση (2) (1 από 2)</vt:lpstr>
      <vt:lpstr>Παράδειγμα: Επίλυση (2) (2 από 2)</vt:lpstr>
      <vt:lpstr>Παράδειγμα: Επίλυση (3) (1 από 2)</vt:lpstr>
      <vt:lpstr>Παράδειγμα: Επίλυση (3) (2 από 2)</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Χρονικός Προγραμματισμός Έργων: Αναθέσεις σε πόρους (Resource allocation).</dc:title>
  <dc:creator>Κλεάνθης Συρακούλης</dc:creator>
  <cp:keywords>Χρονικός Προγραμματισμός Έργων, Αναθέσεις σε πόρους (Resource allocation),  Κατανόηση του ρόλου των πόρων στο χρονοδιάγραμμα, Ικανότητα ανάθεσης των δραστηριοτήτων στους πόρους, Χρονοδιάγραμμα και κοστολόγηση της χρήσης πόρων, Κατανόηση της έννοιας του εφικτού χρονοδιαγράμματος.</cp:keywords>
  <cp:lastModifiedBy>Windows User</cp:lastModifiedBy>
  <cp:revision>514</cp:revision>
  <dcterms:created xsi:type="dcterms:W3CDTF">2012-09-06T09:03:05Z</dcterms:created>
  <dcterms:modified xsi:type="dcterms:W3CDTF">2005-05-01T21:05:26Z</dcterms:modified>
</cp:coreProperties>
</file>