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notesSlides/notesSlide2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4.xml" ContentType="application/vnd.openxmlformats-officedocument.presentationml.notesSlide+xml"/>
  <Override PartName="/ppt/tags/tag37.xml" ContentType="application/vnd.openxmlformats-officedocument.presentationml.tags+xml"/>
  <Override PartName="/ppt/notesSlides/notesSlide25.xml" ContentType="application/vnd.openxmlformats-officedocument.presentationml.notesSlide+xml"/>
  <Override PartName="/ppt/tags/tag38.xml" ContentType="application/vnd.openxmlformats-officedocument.presentationml.tags+xml"/>
  <Override PartName="/ppt/notesSlides/notesSlide26.xml" ContentType="application/vnd.openxmlformats-officedocument.presentationml.notesSlide+xml"/>
  <Override PartName="/ppt/tags/tag39.xml" ContentType="application/vnd.openxmlformats-officedocument.presentationml.tags+xml"/>
  <Override PartName="/ppt/notesSlides/notesSlide2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9.xml" ContentType="application/vnd.openxmlformats-officedocument.presentationml.notesSlide+xml"/>
  <Override PartName="/ppt/tags/tag44.xml" ContentType="application/vnd.openxmlformats-officedocument.presentationml.tags+xml"/>
  <Override PartName="/ppt/notesSlides/notesSlide30.xml" ContentType="application/vnd.openxmlformats-officedocument.presentationml.notesSlide+xml"/>
  <Override PartName="/ppt/tags/tag45.xml" ContentType="application/vnd.openxmlformats-officedocument.presentationml.tags+xml"/>
  <Override PartName="/ppt/notesSlides/notesSlide3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3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33.xml" ContentType="application/vnd.openxmlformats-officedocument.presentationml.notesSlide+xml"/>
  <Override PartName="/ppt/tags/tag50.xml" ContentType="application/vnd.openxmlformats-officedocument.presentationml.tags+xml"/>
  <Override PartName="/ppt/notesSlides/notesSlide3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35.xml" ContentType="application/vnd.openxmlformats-officedocument.presentationml.notesSlide+xml"/>
  <Override PartName="/ppt/tags/tag53.xml" ContentType="application/vnd.openxmlformats-officedocument.presentationml.tags+xml"/>
  <Override PartName="/ppt/notesSlides/notesSlide36.xml" ContentType="application/vnd.openxmlformats-officedocument.presentationml.notesSlide+xml"/>
  <Override PartName="/ppt/tags/tag54.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1"/>
  </p:notesMasterIdLst>
  <p:sldIdLst>
    <p:sldId id="256" r:id="rId3"/>
    <p:sldId id="316" r:id="rId4"/>
    <p:sldId id="315" r:id="rId5"/>
    <p:sldId id="261" r:id="rId6"/>
    <p:sldId id="262" r:id="rId7"/>
    <p:sldId id="264" r:id="rId8"/>
    <p:sldId id="266"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4" r:id="rId34"/>
    <p:sldId id="345" r:id="rId35"/>
    <p:sldId id="346" r:id="rId36"/>
    <p:sldId id="353" r:id="rId37"/>
    <p:sldId id="347" r:id="rId38"/>
    <p:sldId id="348" r:id="rId39"/>
    <p:sldId id="280" r:id="rId40"/>
  </p:sldIdLst>
  <p:sldSz cx="9144000" cy="6858000" type="screen4x3"/>
  <p:notesSz cx="6858000" cy="9144000"/>
  <p:custDataLst>
    <p:tags r:id="rId4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60" d="100"/>
          <a:sy n="60" d="100"/>
        </p:scale>
        <p:origin x="-1464" y="-414"/>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2/5/2005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54.xml"/><Relationship Id="rId6" Type="http://schemas.openxmlformats.org/officeDocument/2006/relationships/hyperlink" Target="http://www.edulll.gr/" TargetMode="External"/><Relationship Id="rId5" Type="http://schemas.openxmlformats.org/officeDocument/2006/relationships/image" Target="../media/image7.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36.xml"/><Relationship Id="rId5" Type="http://schemas.openxmlformats.org/officeDocument/2006/relationships/slide" Target="slide1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altLang="el-GR" dirty="0"/>
              <a:t>Χρονικός Προγραμματισμός </a:t>
            </a:r>
            <a:r>
              <a:rPr lang="el-GR" altLang="el-GR" dirty="0" smtClean="0"/>
              <a:t>Έργων</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l-GR" sz="2800" b="1" dirty="0" smtClean="0"/>
              <a:t>7: Σχέση διάρκειας και κόστους</a:t>
            </a:r>
          </a:p>
          <a:p>
            <a:endParaRPr lang="en-GB" sz="2800" b="1" dirty="0">
              <a:cs typeface="Times New Roman" pitchFamily="18" charset="0"/>
            </a:endParaRP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Κλεάνθης </a:t>
            </a:r>
            <a:r>
              <a:rPr lang="el-GR" sz="2800" dirty="0" err="1" smtClean="0"/>
              <a:t>Συρακούλης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Διοίκησης Επιχειρήσεων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Σε </a:t>
            </a:r>
            <a:r>
              <a:rPr lang="el-GR" dirty="0"/>
              <a:t>κανονικές </a:t>
            </a:r>
            <a:r>
              <a:rPr lang="el-GR" dirty="0" smtClean="0"/>
              <a:t>συνθήκες (1) (1 από 2)</a:t>
            </a:r>
            <a:endParaRPr lang="el-GR" dirty="0">
              <a:latin typeface="+mn-lt"/>
            </a:endParaRPr>
          </a:p>
        </p:txBody>
      </p:sp>
      <p:graphicFrame>
        <p:nvGraphicFramePr>
          <p:cNvPr id="6" name="Θέση περιεχομένου 3" descr="Σε έναν πίνακα οκτώ γραμμών και οκτώ στηλών απεικονίζονται οι πληροφορίες από τη επίλυση της μεθόδου CPM για το έργο. Δηλαδή στην πρώτη γραμμή έχουμε τις επικεφαλίδες και η πρώτη στήλη περιέχει τις δραστηριότητες, κατά σειρά Α,Β,Γ,Δ,Ε,Ζ και Η. Η δεύτερη στήλη έχει τις προαπαιτούμενες. Καμία για την Α η οποία είναι αρχική, η Α είναι προαπαιτούμενη τόσο για τη Β όσο και για τη Γ, η Δ έχει προαπαιτούμενες τη Β και τη Γ, η Ε τη Γ, η Ζ τη Δ και η Η την Ε. Η τρίτη στήλη περιέχει τη διάρκεια σε κανονικές συνθήκες εκτέλεσης των δραστηριοτήτων, δηλαδή  για την Α διάρκεια 5 εβδομάδες , για τη Β 3, για τη Γ 2, για τη Δ 2, για την Ε διάρκεια 1 εβδομάδα, για τη Ζ 4 και για την Η 4 εβδομάδες. Η τέταρτη στήλη περιέχει τους νωρίτερους χρόνους έναρξης και η πέμπτη τους νωρίτερους χρόνους λήξης κάθε δραστηριότητας, δηλαδή για την Α 0 και 5 αντίστοιχα, για τη Β 5 και 8, για τη Γ 5 και 7, για τη Δ 8 και 10, για την Ε 7 και 8, για τη Ζ 10 και 14 και για την Η 8 και 12. Η έκτη και η έβδομη περιέχουν αντίστοιχα τους αργότερους χρόνους έναρξης και λήξης κάθε δραστηριότητας, δηλαδή για την Α 0 και 5, για τη Β 5 και 8, για τη Γ 6 και 8, για τη Δ 8 και 10, για την Ε 9 και 10, για τη Ζ 10 και 14 και για την Η επίσης 10 και14. Η όγδοη στήλη περιέχει το συνολικό περιθώριο καθυστέρησης κάθε δραστηριότητας κατά σειρά για την Α 0, για τη Β 0, για τη Γ 1, για τη Δ 0μ για την Ε 2, για τη Ζ 0 και για την Η 2. "/>
          <p:cNvGraphicFramePr>
            <a:graphicFrameLocks noGrp="1"/>
          </p:cNvGraphicFramePr>
          <p:nvPr>
            <p:ph sz="quarter" idx="1"/>
            <p:custDataLst>
              <p:tags r:id="rId2"/>
            </p:custDataLst>
            <p:extLst>
              <p:ext uri="{D42A27DB-BD31-4B8C-83A1-F6EECF244321}">
                <p14:modId xmlns:p14="http://schemas.microsoft.com/office/powerpoint/2010/main" val="3442088224"/>
              </p:ext>
            </p:extLst>
          </p:nvPr>
        </p:nvGraphicFramePr>
        <p:xfrm>
          <a:off x="539552" y="1412776"/>
          <a:ext cx="8064897" cy="4608512"/>
        </p:xfrm>
        <a:graphic>
          <a:graphicData uri="http://schemas.openxmlformats.org/drawingml/2006/table">
            <a:tbl>
              <a:tblPr firstRow="1" bandRow="1">
                <a:tableStyleId>{5C22544A-7EE6-4342-B048-85BDC9FD1C3A}</a:tableStyleId>
              </a:tblPr>
              <a:tblGrid>
                <a:gridCol w="2013169"/>
                <a:gridCol w="1150951"/>
                <a:gridCol w="1256099"/>
                <a:gridCol w="648653"/>
                <a:gridCol w="677071"/>
                <a:gridCol w="682401"/>
                <a:gridCol w="710819"/>
                <a:gridCol w="925734"/>
              </a:tblGrid>
              <a:tr h="576064">
                <a:tc>
                  <a:txBody>
                    <a:bodyPr/>
                    <a:lstStyle/>
                    <a:p>
                      <a:r>
                        <a:rPr lang="el-GR" dirty="0" smtClean="0"/>
                        <a:t>ΔΡΑΣΤΗΡΙΟΤΗΤΑ</a:t>
                      </a:r>
                      <a:endParaRPr lang="el-GR" dirty="0"/>
                    </a:p>
                  </a:txBody>
                  <a:tcPr/>
                </a:tc>
                <a:tc>
                  <a:txBody>
                    <a:bodyPr/>
                    <a:lstStyle/>
                    <a:p>
                      <a:r>
                        <a:rPr lang="el-GR" dirty="0" smtClean="0"/>
                        <a:t>ΠΡΟΑΠ</a:t>
                      </a:r>
                      <a:endParaRPr lang="el-GR" dirty="0"/>
                    </a:p>
                  </a:txBody>
                  <a:tcPr/>
                </a:tc>
                <a:tc>
                  <a:txBody>
                    <a:bodyPr/>
                    <a:lstStyle/>
                    <a:p>
                      <a:r>
                        <a:rPr lang="el-GR" dirty="0" smtClean="0"/>
                        <a:t>ΔΙΑΡΚΕΙΑ</a:t>
                      </a:r>
                      <a:endParaRPr lang="el-GR" dirty="0"/>
                    </a:p>
                  </a:txBody>
                  <a:tcPr/>
                </a:tc>
                <a:tc>
                  <a:txBody>
                    <a:bodyPr/>
                    <a:lstStyle/>
                    <a:p>
                      <a:r>
                        <a:rPr lang="el-GR" dirty="0" smtClean="0"/>
                        <a:t>ΣΧΕ</a:t>
                      </a:r>
                      <a:endParaRPr lang="el-GR" dirty="0"/>
                    </a:p>
                  </a:txBody>
                  <a:tcPr/>
                </a:tc>
                <a:tc>
                  <a:txBody>
                    <a:bodyPr/>
                    <a:lstStyle/>
                    <a:p>
                      <a:r>
                        <a:rPr lang="el-GR" dirty="0" smtClean="0"/>
                        <a:t>ΣΧΛ</a:t>
                      </a:r>
                      <a:endParaRPr lang="el-GR" dirty="0"/>
                    </a:p>
                  </a:txBody>
                  <a:tcPr/>
                </a:tc>
                <a:tc>
                  <a:txBody>
                    <a:bodyPr/>
                    <a:lstStyle/>
                    <a:p>
                      <a:r>
                        <a:rPr lang="el-GR" dirty="0" smtClean="0"/>
                        <a:t>ΑΧΕ</a:t>
                      </a:r>
                      <a:endParaRPr lang="el-GR" dirty="0"/>
                    </a:p>
                  </a:txBody>
                  <a:tcPr/>
                </a:tc>
                <a:tc>
                  <a:txBody>
                    <a:bodyPr/>
                    <a:lstStyle/>
                    <a:p>
                      <a:r>
                        <a:rPr lang="el-GR" dirty="0" smtClean="0"/>
                        <a:t>ΑΧΛ</a:t>
                      </a:r>
                      <a:endParaRPr lang="el-GR" dirty="0"/>
                    </a:p>
                  </a:txBody>
                  <a:tcPr/>
                </a:tc>
                <a:tc>
                  <a:txBody>
                    <a:bodyPr/>
                    <a:lstStyle/>
                    <a:p>
                      <a:r>
                        <a:rPr lang="el-GR" dirty="0" smtClean="0"/>
                        <a:t>ΠΕΡΙΘ</a:t>
                      </a:r>
                      <a:endParaRPr lang="el-GR" dirty="0"/>
                    </a:p>
                  </a:txBody>
                  <a:tcPr/>
                </a:tc>
              </a:tr>
              <a:tr h="576064">
                <a:tc>
                  <a:txBody>
                    <a:bodyPr/>
                    <a:lstStyle/>
                    <a:p>
                      <a:pPr algn="ctr"/>
                      <a:r>
                        <a:rPr lang="el-GR" b="1" dirty="0" smtClean="0"/>
                        <a:t>Α</a:t>
                      </a:r>
                      <a:endParaRPr lang="el-GR" b="1" dirty="0"/>
                    </a:p>
                  </a:txBody>
                  <a:tcPr anchor="ctr"/>
                </a:tc>
                <a:tc>
                  <a:txBody>
                    <a:bodyPr/>
                    <a:lstStyle/>
                    <a:p>
                      <a:pPr algn="ctr"/>
                      <a:r>
                        <a:rPr lang="el-GR" b="1" dirty="0" smtClean="0"/>
                        <a:t>-</a:t>
                      </a:r>
                      <a:endParaRPr lang="el-GR" b="1" dirty="0"/>
                    </a:p>
                  </a:txBody>
                  <a:tcPr anchor="ctr"/>
                </a:tc>
                <a:tc>
                  <a:txBody>
                    <a:bodyPr/>
                    <a:lstStyle/>
                    <a:p>
                      <a:pPr algn="ctr"/>
                      <a:r>
                        <a:rPr lang="el-GR" b="1" dirty="0" smtClean="0"/>
                        <a:t>5</a:t>
                      </a:r>
                      <a:endParaRPr lang="el-GR" b="1" dirty="0"/>
                    </a:p>
                  </a:txBody>
                  <a:tcPr anchor="ctr"/>
                </a:tc>
                <a:tc>
                  <a:txBody>
                    <a:bodyPr/>
                    <a:lstStyle/>
                    <a:p>
                      <a:pPr algn="ctr"/>
                      <a:r>
                        <a:rPr lang="el-GR" b="1" dirty="0" smtClean="0"/>
                        <a:t>0</a:t>
                      </a:r>
                      <a:endParaRPr lang="el-GR" b="1" dirty="0"/>
                    </a:p>
                  </a:txBody>
                  <a:tcPr anchor="ctr"/>
                </a:tc>
                <a:tc>
                  <a:txBody>
                    <a:bodyPr/>
                    <a:lstStyle/>
                    <a:p>
                      <a:pPr algn="ctr"/>
                      <a:r>
                        <a:rPr lang="el-GR" b="1" dirty="0" smtClean="0"/>
                        <a:t>5</a:t>
                      </a:r>
                      <a:endParaRPr lang="el-GR" b="1" dirty="0"/>
                    </a:p>
                  </a:txBody>
                  <a:tcPr anchor="ctr"/>
                </a:tc>
                <a:tc>
                  <a:txBody>
                    <a:bodyPr/>
                    <a:lstStyle/>
                    <a:p>
                      <a:pPr algn="ctr"/>
                      <a:r>
                        <a:rPr lang="el-GR" b="1" dirty="0" smtClean="0"/>
                        <a:t>0</a:t>
                      </a:r>
                      <a:endParaRPr lang="el-GR" b="1" dirty="0"/>
                    </a:p>
                  </a:txBody>
                  <a:tcPr anchor="ctr"/>
                </a:tc>
                <a:tc>
                  <a:txBody>
                    <a:bodyPr/>
                    <a:lstStyle/>
                    <a:p>
                      <a:pPr algn="ctr"/>
                      <a:r>
                        <a:rPr lang="el-GR" b="1" dirty="0" smtClean="0"/>
                        <a:t>5</a:t>
                      </a:r>
                      <a:endParaRPr lang="el-GR" b="1" dirty="0"/>
                    </a:p>
                  </a:txBody>
                  <a:tcPr anchor="ctr"/>
                </a:tc>
                <a:tc>
                  <a:txBody>
                    <a:bodyPr/>
                    <a:lstStyle/>
                    <a:p>
                      <a:pPr algn="ctr"/>
                      <a:r>
                        <a:rPr lang="el-GR" b="1" dirty="0" smtClean="0"/>
                        <a:t>0</a:t>
                      </a:r>
                      <a:endParaRPr lang="el-GR" b="1" dirty="0"/>
                    </a:p>
                  </a:txBody>
                  <a:tcPr anchor="ctr"/>
                </a:tc>
              </a:tr>
              <a:tr h="576064">
                <a:tc>
                  <a:txBody>
                    <a:bodyPr/>
                    <a:lstStyle/>
                    <a:p>
                      <a:pPr algn="ctr"/>
                      <a:r>
                        <a:rPr lang="el-GR" b="1" dirty="0" smtClean="0"/>
                        <a:t>Β</a:t>
                      </a:r>
                      <a:endParaRPr lang="el-GR" b="1" dirty="0"/>
                    </a:p>
                  </a:txBody>
                  <a:tcPr anchor="ctr"/>
                </a:tc>
                <a:tc>
                  <a:txBody>
                    <a:bodyPr/>
                    <a:lstStyle/>
                    <a:p>
                      <a:pPr algn="ctr"/>
                      <a:r>
                        <a:rPr lang="el-GR" b="1" dirty="0" smtClean="0"/>
                        <a:t>Α</a:t>
                      </a:r>
                      <a:endParaRPr lang="el-GR" b="1" dirty="0"/>
                    </a:p>
                  </a:txBody>
                  <a:tcPr anchor="ctr"/>
                </a:tc>
                <a:tc>
                  <a:txBody>
                    <a:bodyPr/>
                    <a:lstStyle/>
                    <a:p>
                      <a:pPr algn="ctr"/>
                      <a:r>
                        <a:rPr lang="el-GR" b="1" dirty="0" smtClean="0"/>
                        <a:t>3</a:t>
                      </a:r>
                      <a:endParaRPr lang="el-GR" b="1" dirty="0"/>
                    </a:p>
                  </a:txBody>
                  <a:tcPr anchor="ctr"/>
                </a:tc>
                <a:tc>
                  <a:txBody>
                    <a:bodyPr/>
                    <a:lstStyle/>
                    <a:p>
                      <a:pPr algn="ctr"/>
                      <a:r>
                        <a:rPr lang="el-GR" b="1" dirty="0" smtClean="0"/>
                        <a:t>5</a:t>
                      </a:r>
                      <a:endParaRPr lang="el-GR" b="1" dirty="0"/>
                    </a:p>
                  </a:txBody>
                  <a:tcPr anchor="ctr"/>
                </a:tc>
                <a:tc>
                  <a:txBody>
                    <a:bodyPr/>
                    <a:lstStyle/>
                    <a:p>
                      <a:pPr algn="ctr"/>
                      <a:r>
                        <a:rPr lang="el-GR" b="1" dirty="0" smtClean="0"/>
                        <a:t>8</a:t>
                      </a:r>
                      <a:endParaRPr lang="el-GR" b="1" dirty="0"/>
                    </a:p>
                  </a:txBody>
                  <a:tcPr anchor="ctr"/>
                </a:tc>
                <a:tc>
                  <a:txBody>
                    <a:bodyPr/>
                    <a:lstStyle/>
                    <a:p>
                      <a:pPr algn="ctr"/>
                      <a:r>
                        <a:rPr lang="el-GR" b="1" dirty="0" smtClean="0"/>
                        <a:t>5</a:t>
                      </a:r>
                      <a:endParaRPr lang="el-GR" b="1" dirty="0"/>
                    </a:p>
                  </a:txBody>
                  <a:tcPr anchor="ctr"/>
                </a:tc>
                <a:tc>
                  <a:txBody>
                    <a:bodyPr/>
                    <a:lstStyle/>
                    <a:p>
                      <a:pPr algn="ctr"/>
                      <a:r>
                        <a:rPr lang="el-GR" b="1" dirty="0" smtClean="0"/>
                        <a:t>8</a:t>
                      </a:r>
                      <a:endParaRPr lang="el-GR" b="1" dirty="0"/>
                    </a:p>
                  </a:txBody>
                  <a:tcPr anchor="ctr"/>
                </a:tc>
                <a:tc>
                  <a:txBody>
                    <a:bodyPr/>
                    <a:lstStyle/>
                    <a:p>
                      <a:pPr algn="ctr"/>
                      <a:r>
                        <a:rPr lang="el-GR" b="1" dirty="0" smtClean="0"/>
                        <a:t>0</a:t>
                      </a:r>
                      <a:endParaRPr lang="el-GR" b="1" dirty="0"/>
                    </a:p>
                  </a:txBody>
                  <a:tcPr anchor="ctr"/>
                </a:tc>
              </a:tr>
              <a:tr h="576064">
                <a:tc>
                  <a:txBody>
                    <a:bodyPr/>
                    <a:lstStyle/>
                    <a:p>
                      <a:pPr algn="ctr"/>
                      <a:r>
                        <a:rPr lang="el-GR" b="1" dirty="0" smtClean="0"/>
                        <a:t>Γ</a:t>
                      </a:r>
                      <a:endParaRPr lang="el-GR" b="1" dirty="0"/>
                    </a:p>
                  </a:txBody>
                  <a:tcPr anchor="ctr"/>
                </a:tc>
                <a:tc>
                  <a:txBody>
                    <a:bodyPr/>
                    <a:lstStyle/>
                    <a:p>
                      <a:pPr algn="ctr"/>
                      <a:r>
                        <a:rPr lang="el-GR" b="1" dirty="0" smtClean="0"/>
                        <a:t>Α</a:t>
                      </a:r>
                      <a:endParaRPr lang="el-GR" b="1" dirty="0"/>
                    </a:p>
                  </a:txBody>
                  <a:tcPr anchor="ctr"/>
                </a:tc>
                <a:tc>
                  <a:txBody>
                    <a:bodyPr/>
                    <a:lstStyle/>
                    <a:p>
                      <a:pPr algn="ctr"/>
                      <a:r>
                        <a:rPr lang="el-GR" b="1" dirty="0" smtClean="0"/>
                        <a:t>2</a:t>
                      </a:r>
                      <a:endParaRPr lang="el-GR" b="1" dirty="0"/>
                    </a:p>
                  </a:txBody>
                  <a:tcPr anchor="ctr"/>
                </a:tc>
                <a:tc>
                  <a:txBody>
                    <a:bodyPr/>
                    <a:lstStyle/>
                    <a:p>
                      <a:pPr algn="ctr"/>
                      <a:r>
                        <a:rPr lang="el-GR" b="1" dirty="0" smtClean="0"/>
                        <a:t>5</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8</a:t>
                      </a:r>
                      <a:endParaRPr lang="el-GR" b="1" dirty="0"/>
                    </a:p>
                  </a:txBody>
                  <a:tcPr anchor="ctr"/>
                </a:tc>
                <a:tc>
                  <a:txBody>
                    <a:bodyPr/>
                    <a:lstStyle/>
                    <a:p>
                      <a:pPr algn="ctr"/>
                      <a:r>
                        <a:rPr lang="el-GR" b="1" dirty="0" smtClean="0"/>
                        <a:t>1</a:t>
                      </a:r>
                      <a:endParaRPr lang="el-GR" b="1" dirty="0"/>
                    </a:p>
                  </a:txBody>
                  <a:tcPr anchor="ctr"/>
                </a:tc>
              </a:tr>
              <a:tr h="576064">
                <a:tc>
                  <a:txBody>
                    <a:bodyPr/>
                    <a:lstStyle/>
                    <a:p>
                      <a:pPr algn="ctr"/>
                      <a:r>
                        <a:rPr lang="el-GR" b="1" dirty="0" smtClean="0"/>
                        <a:t>Δ</a:t>
                      </a:r>
                      <a:endParaRPr lang="el-GR" b="1" dirty="0"/>
                    </a:p>
                  </a:txBody>
                  <a:tcPr anchor="ctr"/>
                </a:tc>
                <a:tc>
                  <a:txBody>
                    <a:bodyPr/>
                    <a:lstStyle/>
                    <a:p>
                      <a:pPr algn="ctr"/>
                      <a:r>
                        <a:rPr lang="el-GR" b="1" dirty="0" smtClean="0"/>
                        <a:t>Β,Γ</a:t>
                      </a:r>
                      <a:endParaRPr lang="el-GR" b="1" dirty="0"/>
                    </a:p>
                  </a:txBody>
                  <a:tcPr anchor="ctr"/>
                </a:tc>
                <a:tc>
                  <a:txBody>
                    <a:bodyPr/>
                    <a:lstStyle/>
                    <a:p>
                      <a:pPr algn="ctr"/>
                      <a:r>
                        <a:rPr lang="el-GR" b="1" dirty="0" smtClean="0"/>
                        <a:t>2</a:t>
                      </a:r>
                      <a:endParaRPr lang="el-GR" b="1" dirty="0"/>
                    </a:p>
                  </a:txBody>
                  <a:tcPr anchor="ctr"/>
                </a:tc>
                <a:tc>
                  <a:txBody>
                    <a:bodyPr/>
                    <a:lstStyle/>
                    <a:p>
                      <a:pPr algn="ctr"/>
                      <a:r>
                        <a:rPr lang="el-GR" b="1" dirty="0" smtClean="0"/>
                        <a:t>8</a:t>
                      </a:r>
                      <a:endParaRPr lang="el-GR" b="1" dirty="0"/>
                    </a:p>
                  </a:txBody>
                  <a:tcPr anchor="ctr"/>
                </a:tc>
                <a:tc>
                  <a:txBody>
                    <a:bodyPr/>
                    <a:lstStyle/>
                    <a:p>
                      <a:pPr algn="ctr"/>
                      <a:r>
                        <a:rPr lang="el-GR" b="1" dirty="0" smtClean="0"/>
                        <a:t>10</a:t>
                      </a:r>
                      <a:endParaRPr lang="el-GR" b="1" dirty="0"/>
                    </a:p>
                  </a:txBody>
                  <a:tcPr anchor="ctr"/>
                </a:tc>
                <a:tc>
                  <a:txBody>
                    <a:bodyPr/>
                    <a:lstStyle/>
                    <a:p>
                      <a:pPr algn="ctr"/>
                      <a:r>
                        <a:rPr lang="el-GR" b="1" dirty="0" smtClean="0"/>
                        <a:t>8</a:t>
                      </a:r>
                      <a:endParaRPr lang="el-GR" b="1" dirty="0"/>
                    </a:p>
                  </a:txBody>
                  <a:tcPr anchor="ctr"/>
                </a:tc>
                <a:tc>
                  <a:txBody>
                    <a:bodyPr/>
                    <a:lstStyle/>
                    <a:p>
                      <a:pPr algn="ctr"/>
                      <a:r>
                        <a:rPr lang="el-GR" b="1" dirty="0" smtClean="0"/>
                        <a:t>10</a:t>
                      </a:r>
                      <a:endParaRPr lang="el-GR" b="1" dirty="0"/>
                    </a:p>
                  </a:txBody>
                  <a:tcPr anchor="ctr"/>
                </a:tc>
                <a:tc>
                  <a:txBody>
                    <a:bodyPr/>
                    <a:lstStyle/>
                    <a:p>
                      <a:pPr algn="ctr"/>
                      <a:r>
                        <a:rPr lang="el-GR" b="1" dirty="0" smtClean="0"/>
                        <a:t>0</a:t>
                      </a:r>
                      <a:endParaRPr lang="el-GR" b="1" dirty="0"/>
                    </a:p>
                  </a:txBody>
                  <a:tcPr anchor="ctr"/>
                </a:tc>
              </a:tr>
              <a:tr h="576064">
                <a:tc>
                  <a:txBody>
                    <a:bodyPr/>
                    <a:lstStyle/>
                    <a:p>
                      <a:pPr algn="ctr"/>
                      <a:r>
                        <a:rPr lang="el-GR" b="1" dirty="0" smtClean="0"/>
                        <a:t>Ε</a:t>
                      </a:r>
                      <a:endParaRPr lang="el-GR" b="1" dirty="0"/>
                    </a:p>
                  </a:txBody>
                  <a:tcPr anchor="ctr"/>
                </a:tc>
                <a:tc>
                  <a:txBody>
                    <a:bodyPr/>
                    <a:lstStyle/>
                    <a:p>
                      <a:pPr algn="ctr"/>
                      <a:r>
                        <a:rPr lang="el-GR" b="1" dirty="0" smtClean="0"/>
                        <a:t>Γ</a:t>
                      </a:r>
                      <a:endParaRPr lang="el-GR" b="1" dirty="0"/>
                    </a:p>
                  </a:txBody>
                  <a:tcPr anchor="ctr"/>
                </a:tc>
                <a:tc>
                  <a:txBody>
                    <a:bodyPr/>
                    <a:lstStyle/>
                    <a:p>
                      <a:pPr algn="ctr"/>
                      <a:r>
                        <a:rPr lang="el-GR" b="1" dirty="0" smtClean="0"/>
                        <a:t>1</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8</a:t>
                      </a:r>
                      <a:endParaRPr lang="el-GR" b="1" dirty="0"/>
                    </a:p>
                  </a:txBody>
                  <a:tcPr anchor="ctr"/>
                </a:tc>
                <a:tc>
                  <a:txBody>
                    <a:bodyPr/>
                    <a:lstStyle/>
                    <a:p>
                      <a:pPr algn="ctr"/>
                      <a:r>
                        <a:rPr lang="el-GR" b="1" dirty="0" smtClean="0"/>
                        <a:t>9</a:t>
                      </a:r>
                      <a:endParaRPr lang="el-GR" b="1" dirty="0"/>
                    </a:p>
                  </a:txBody>
                  <a:tcPr anchor="ctr"/>
                </a:tc>
                <a:tc>
                  <a:txBody>
                    <a:bodyPr/>
                    <a:lstStyle/>
                    <a:p>
                      <a:pPr algn="ctr"/>
                      <a:r>
                        <a:rPr lang="el-GR" b="1" dirty="0" smtClean="0"/>
                        <a:t>10</a:t>
                      </a:r>
                      <a:endParaRPr lang="el-GR" b="1" dirty="0"/>
                    </a:p>
                  </a:txBody>
                  <a:tcPr anchor="ctr"/>
                </a:tc>
                <a:tc>
                  <a:txBody>
                    <a:bodyPr/>
                    <a:lstStyle/>
                    <a:p>
                      <a:pPr algn="ctr"/>
                      <a:r>
                        <a:rPr lang="el-GR" b="1" dirty="0" smtClean="0"/>
                        <a:t>2</a:t>
                      </a:r>
                      <a:endParaRPr lang="el-GR" b="1" dirty="0"/>
                    </a:p>
                  </a:txBody>
                  <a:tcPr anchor="ctr"/>
                </a:tc>
              </a:tr>
              <a:tr h="576064">
                <a:tc>
                  <a:txBody>
                    <a:bodyPr/>
                    <a:lstStyle/>
                    <a:p>
                      <a:pPr algn="ctr"/>
                      <a:r>
                        <a:rPr lang="el-GR" b="1" dirty="0" smtClean="0"/>
                        <a:t>Ζ</a:t>
                      </a:r>
                      <a:endParaRPr lang="el-GR" b="1" dirty="0"/>
                    </a:p>
                  </a:txBody>
                  <a:tcPr anchor="ctr"/>
                </a:tc>
                <a:tc>
                  <a:txBody>
                    <a:bodyPr/>
                    <a:lstStyle/>
                    <a:p>
                      <a:pPr algn="ctr"/>
                      <a:r>
                        <a:rPr lang="el-GR" b="1" dirty="0" smtClean="0"/>
                        <a:t>Δ</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10</a:t>
                      </a:r>
                      <a:endParaRPr lang="el-GR" b="1" dirty="0"/>
                    </a:p>
                  </a:txBody>
                  <a:tcPr anchor="ctr"/>
                </a:tc>
                <a:tc>
                  <a:txBody>
                    <a:bodyPr/>
                    <a:lstStyle/>
                    <a:p>
                      <a:pPr algn="ctr"/>
                      <a:r>
                        <a:rPr lang="el-GR" b="1" dirty="0" smtClean="0">
                          <a:solidFill>
                            <a:srgbClr val="7030A0"/>
                          </a:solidFill>
                        </a:rPr>
                        <a:t>14</a:t>
                      </a:r>
                      <a:endParaRPr lang="el-GR" b="1" dirty="0">
                        <a:solidFill>
                          <a:srgbClr val="7030A0"/>
                        </a:solidFill>
                      </a:endParaRPr>
                    </a:p>
                  </a:txBody>
                  <a:tcPr anchor="ctr"/>
                </a:tc>
                <a:tc>
                  <a:txBody>
                    <a:bodyPr/>
                    <a:lstStyle/>
                    <a:p>
                      <a:pPr algn="ctr"/>
                      <a:r>
                        <a:rPr lang="el-GR" b="1" dirty="0" smtClean="0"/>
                        <a:t>10</a:t>
                      </a:r>
                      <a:endParaRPr lang="el-GR" b="1" dirty="0"/>
                    </a:p>
                  </a:txBody>
                  <a:tcPr anchor="ctr"/>
                </a:tc>
                <a:tc>
                  <a:txBody>
                    <a:bodyPr/>
                    <a:lstStyle/>
                    <a:p>
                      <a:pPr algn="ctr"/>
                      <a:r>
                        <a:rPr lang="el-GR" b="1" dirty="0" smtClean="0"/>
                        <a:t>14</a:t>
                      </a:r>
                      <a:endParaRPr lang="el-GR" b="1" dirty="0"/>
                    </a:p>
                  </a:txBody>
                  <a:tcPr anchor="ctr"/>
                </a:tc>
                <a:tc>
                  <a:txBody>
                    <a:bodyPr/>
                    <a:lstStyle/>
                    <a:p>
                      <a:pPr algn="ctr"/>
                      <a:r>
                        <a:rPr lang="el-GR" b="1" dirty="0" smtClean="0"/>
                        <a:t>0</a:t>
                      </a:r>
                      <a:endParaRPr lang="el-GR" b="1" dirty="0"/>
                    </a:p>
                  </a:txBody>
                  <a:tcPr anchor="ctr"/>
                </a:tc>
              </a:tr>
              <a:tr h="576064">
                <a:tc>
                  <a:txBody>
                    <a:bodyPr/>
                    <a:lstStyle/>
                    <a:p>
                      <a:pPr algn="ctr"/>
                      <a:r>
                        <a:rPr lang="el-GR" b="1" dirty="0" smtClean="0"/>
                        <a:t>Η</a:t>
                      </a:r>
                      <a:endParaRPr lang="el-GR" b="1" dirty="0"/>
                    </a:p>
                  </a:txBody>
                  <a:tcPr anchor="ctr"/>
                </a:tc>
                <a:tc>
                  <a:txBody>
                    <a:bodyPr/>
                    <a:lstStyle/>
                    <a:p>
                      <a:pPr algn="ctr"/>
                      <a:r>
                        <a:rPr lang="el-GR" b="1" dirty="0" smtClean="0"/>
                        <a:t>Ε</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8</a:t>
                      </a:r>
                      <a:endParaRPr lang="el-GR" b="1" dirty="0"/>
                    </a:p>
                  </a:txBody>
                  <a:tcPr anchor="ctr"/>
                </a:tc>
                <a:tc>
                  <a:txBody>
                    <a:bodyPr/>
                    <a:lstStyle/>
                    <a:p>
                      <a:pPr algn="ctr"/>
                      <a:r>
                        <a:rPr lang="el-GR" b="1" dirty="0" smtClean="0"/>
                        <a:t>12</a:t>
                      </a:r>
                      <a:endParaRPr lang="el-GR" b="1" dirty="0"/>
                    </a:p>
                  </a:txBody>
                  <a:tcPr anchor="ctr"/>
                </a:tc>
                <a:tc>
                  <a:txBody>
                    <a:bodyPr/>
                    <a:lstStyle/>
                    <a:p>
                      <a:pPr algn="ctr"/>
                      <a:r>
                        <a:rPr lang="el-GR" b="1" dirty="0" smtClean="0"/>
                        <a:t>10</a:t>
                      </a:r>
                      <a:endParaRPr lang="el-GR" b="1" dirty="0"/>
                    </a:p>
                  </a:txBody>
                  <a:tcPr anchor="ctr"/>
                </a:tc>
                <a:tc>
                  <a:txBody>
                    <a:bodyPr/>
                    <a:lstStyle/>
                    <a:p>
                      <a:pPr algn="ctr"/>
                      <a:r>
                        <a:rPr lang="el-GR" b="1" dirty="0" smtClean="0"/>
                        <a:t>14</a:t>
                      </a:r>
                      <a:endParaRPr lang="el-GR" b="1" dirty="0"/>
                    </a:p>
                  </a:txBody>
                  <a:tcPr anchor="ctr"/>
                </a:tc>
                <a:tc>
                  <a:txBody>
                    <a:bodyPr/>
                    <a:lstStyle/>
                    <a:p>
                      <a:pPr algn="ctr"/>
                      <a:r>
                        <a:rPr lang="el-GR" b="1" dirty="0" smtClean="0"/>
                        <a:t>2</a:t>
                      </a:r>
                      <a:endParaRPr lang="el-GR" b="1" dirty="0"/>
                    </a:p>
                  </a:txBody>
                  <a:tcPr anchor="ctr"/>
                </a:tc>
              </a:tr>
            </a:tbl>
          </a:graphicData>
        </a:graphic>
      </p:graphicFrame>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Σε κανονικές συνθήκες (1) </a:t>
            </a:r>
            <a:r>
              <a:rPr lang="el-GR" dirty="0" smtClean="0"/>
              <a:t>(2 </a:t>
            </a:r>
            <a:r>
              <a:rPr lang="el-GR" dirty="0"/>
              <a:t>από 2)</a:t>
            </a:r>
            <a:endParaRPr lang="el-GR" dirty="0">
              <a:latin typeface="+mn-lt"/>
            </a:endParaRPr>
          </a:p>
        </p:txBody>
      </p:sp>
      <p:sp>
        <p:nvSpPr>
          <p:cNvPr id="6" name="Θέση περιεχομένου 2" descr="Να υπολογίσετε το κρίσιμο δρομολόγιο, τη διάρκεια και το κόστος του έργου με βάση τις κανονικές συνθήκες υλοποίησης του&#10;Κρίσιμο δρομολόγιο Α-Β-Δ-Ζ&#10;Διάρκεια 14 εβδομάδες&#10;Κόστος 100 συν 300 σύν 200 συν 250 σύν 400 σύν 500 σύν 150 ίσο με 1900 χρηματικών μονάδων. &#10;&#10;"/>
          <p:cNvSpPr>
            <a:spLocks noGrp="1"/>
          </p:cNvSpPr>
          <p:nvPr>
            <p:ph sz="quarter" idx="1"/>
          </p:nvPr>
        </p:nvSpPr>
        <p:spPr>
          <a:xfrm>
            <a:off x="457200" y="1219200"/>
            <a:ext cx="8229600" cy="4937760"/>
          </a:xfrm>
        </p:spPr>
        <p:txBody>
          <a:bodyPr>
            <a:normAutofit/>
          </a:bodyPr>
          <a:lstStyle/>
          <a:p>
            <a:pPr marL="0" indent="0">
              <a:buNone/>
            </a:pPr>
            <a:r>
              <a:rPr lang="el-GR" sz="2400" dirty="0"/>
              <a:t>Να υπολογίσετε το κρίσιμο δρομολόγιο, τη διάρκεια και </a:t>
            </a:r>
            <a:r>
              <a:rPr lang="el-GR" sz="2400" dirty="0" smtClean="0"/>
              <a:t>το κόστος του </a:t>
            </a:r>
            <a:r>
              <a:rPr lang="el-GR" sz="2400" dirty="0"/>
              <a:t>έργου με βάση τις κανονικές συνθήκες </a:t>
            </a:r>
            <a:r>
              <a:rPr lang="el-GR" sz="2400" dirty="0" smtClean="0"/>
              <a:t>υλοποίησης του</a:t>
            </a:r>
          </a:p>
          <a:p>
            <a:pPr marL="0" indent="0">
              <a:buNone/>
            </a:pPr>
            <a:r>
              <a:rPr lang="el-GR" sz="2400" dirty="0" smtClean="0"/>
              <a:t>Κρίσιμο δρομολόγιο Α-Β-Δ-Ζ</a:t>
            </a:r>
          </a:p>
          <a:p>
            <a:pPr marL="0" indent="0">
              <a:buNone/>
            </a:pPr>
            <a:r>
              <a:rPr lang="el-GR" sz="2400" dirty="0" smtClean="0"/>
              <a:t>Διάρκεια 14 εβδομάδες</a:t>
            </a:r>
          </a:p>
          <a:p>
            <a:pPr marL="0" indent="0">
              <a:buNone/>
            </a:pPr>
            <a:r>
              <a:rPr lang="el-GR" sz="2400" dirty="0" smtClean="0"/>
              <a:t>Κόστος </a:t>
            </a:r>
            <a:r>
              <a:rPr lang="el-GR" sz="2400" b="1" dirty="0" smtClean="0"/>
              <a:t>100 + 300 + 200 + 250 + 400 + 500 + 150 = 1900χμ </a:t>
            </a:r>
            <a:endParaRPr lang="el-GR" sz="2400" dirty="0"/>
          </a:p>
          <a:p>
            <a:pPr marL="0" indent="0">
              <a:buNone/>
            </a:pPr>
            <a:endParaRPr lang="el-GR" sz="2400" dirty="0"/>
          </a:p>
        </p:txBody>
      </p:sp>
      <p:grpSp>
        <p:nvGrpSpPr>
          <p:cNvPr id="3" name="Group 4" descr="."/>
          <p:cNvGrpSpPr>
            <a:grpSpLocks noChangeAspect="1"/>
          </p:cNvGrpSpPr>
          <p:nvPr/>
        </p:nvGrpSpPr>
        <p:grpSpPr bwMode="auto">
          <a:xfrm>
            <a:off x="1692275" y="4005263"/>
            <a:ext cx="5273675" cy="1838325"/>
            <a:chOff x="1066" y="2523"/>
            <a:chExt cx="3322" cy="1158"/>
          </a:xfrm>
        </p:grpSpPr>
        <p:sp>
          <p:nvSpPr>
            <p:cNvPr id="4" name="AutoShape 3"/>
            <p:cNvSpPr>
              <a:spLocks noChangeAspect="1" noChangeArrowheads="1" noTextEdit="1"/>
            </p:cNvSpPr>
            <p:nvPr/>
          </p:nvSpPr>
          <p:spPr bwMode="auto">
            <a:xfrm>
              <a:off x="1066" y="2523"/>
              <a:ext cx="3322" cy="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10" name="Rectangle 5"/>
            <p:cNvSpPr>
              <a:spLocks noChangeArrowheads="1"/>
            </p:cNvSpPr>
            <p:nvPr/>
          </p:nvSpPr>
          <p:spPr bwMode="auto">
            <a:xfrm>
              <a:off x="1066" y="2523"/>
              <a:ext cx="6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Oval 6"/>
            <p:cNvSpPr>
              <a:spLocks noChangeArrowheads="1"/>
            </p:cNvSpPr>
            <p:nvPr/>
          </p:nvSpPr>
          <p:spPr bwMode="auto">
            <a:xfrm>
              <a:off x="1294" y="3227"/>
              <a:ext cx="84" cy="76"/>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2" name="Freeform 7"/>
            <p:cNvSpPr>
              <a:spLocks noEditPoints="1"/>
            </p:cNvSpPr>
            <p:nvPr/>
          </p:nvSpPr>
          <p:spPr bwMode="auto">
            <a:xfrm>
              <a:off x="1286" y="3219"/>
              <a:ext cx="100" cy="92"/>
            </a:xfrm>
            <a:custGeom>
              <a:avLst/>
              <a:gdLst>
                <a:gd name="T0" fmla="*/ 16 w 1667"/>
                <a:gd name="T1" fmla="*/ 618 h 1533"/>
                <a:gd name="T2" fmla="*/ 75 w 1667"/>
                <a:gd name="T3" fmla="*/ 450 h 1533"/>
                <a:gd name="T4" fmla="*/ 240 w 1667"/>
                <a:gd name="T5" fmla="*/ 229 h 1533"/>
                <a:gd name="T6" fmla="*/ 384 w 1667"/>
                <a:gd name="T7" fmla="*/ 122 h 1533"/>
                <a:gd name="T8" fmla="*/ 656 w 1667"/>
                <a:gd name="T9" fmla="*/ 18 h 1533"/>
                <a:gd name="T10" fmla="*/ 911 w 1667"/>
                <a:gd name="T11" fmla="*/ 3 h 1533"/>
                <a:gd name="T12" fmla="*/ 1165 w 1667"/>
                <a:gd name="T13" fmla="*/ 64 h 1533"/>
                <a:gd name="T14" fmla="*/ 1408 w 1667"/>
                <a:gd name="T15" fmla="*/ 212 h 1533"/>
                <a:gd name="T16" fmla="*/ 1529 w 1667"/>
                <a:gd name="T17" fmla="*/ 344 h 1533"/>
                <a:gd name="T18" fmla="*/ 1626 w 1667"/>
                <a:gd name="T19" fmla="*/ 528 h 1533"/>
                <a:gd name="T20" fmla="*/ 1667 w 1667"/>
                <a:gd name="T21" fmla="*/ 758 h 1533"/>
                <a:gd name="T22" fmla="*/ 1631 w 1667"/>
                <a:gd name="T23" fmla="*/ 991 h 1533"/>
                <a:gd name="T24" fmla="*/ 1529 w 1667"/>
                <a:gd name="T25" fmla="*/ 1189 h 1533"/>
                <a:gd name="T26" fmla="*/ 1408 w 1667"/>
                <a:gd name="T27" fmla="*/ 1321 h 1533"/>
                <a:gd name="T28" fmla="*/ 1165 w 1667"/>
                <a:gd name="T29" fmla="*/ 1469 h 1533"/>
                <a:gd name="T30" fmla="*/ 925 w 1667"/>
                <a:gd name="T31" fmla="*/ 1528 h 1533"/>
                <a:gd name="T32" fmla="*/ 674 w 1667"/>
                <a:gd name="T33" fmla="*/ 1518 h 1533"/>
                <a:gd name="T34" fmla="*/ 384 w 1667"/>
                <a:gd name="T35" fmla="*/ 1411 h 1533"/>
                <a:gd name="T36" fmla="*/ 240 w 1667"/>
                <a:gd name="T37" fmla="*/ 1304 h 1533"/>
                <a:gd name="T38" fmla="*/ 75 w 1667"/>
                <a:gd name="T39" fmla="*/ 1083 h 1533"/>
                <a:gd name="T40" fmla="*/ 20 w 1667"/>
                <a:gd name="T41" fmla="*/ 933 h 1533"/>
                <a:gd name="T42" fmla="*/ 269 w 1667"/>
                <a:gd name="T43" fmla="*/ 811 h 1533"/>
                <a:gd name="T44" fmla="*/ 313 w 1667"/>
                <a:gd name="T45" fmla="*/ 965 h 1533"/>
                <a:gd name="T46" fmla="*/ 352 w 1667"/>
                <a:gd name="T47" fmla="*/ 1031 h 1533"/>
                <a:gd name="T48" fmla="*/ 522 w 1667"/>
                <a:gd name="T49" fmla="*/ 1184 h 1533"/>
                <a:gd name="T50" fmla="*/ 598 w 1667"/>
                <a:gd name="T51" fmla="*/ 1221 h 1533"/>
                <a:gd name="T52" fmla="*/ 828 w 1667"/>
                <a:gd name="T53" fmla="*/ 1266 h 1533"/>
                <a:gd name="T54" fmla="*/ 1070 w 1667"/>
                <a:gd name="T55" fmla="*/ 1221 h 1533"/>
                <a:gd name="T56" fmla="*/ 1146 w 1667"/>
                <a:gd name="T57" fmla="*/ 1185 h 1533"/>
                <a:gd name="T58" fmla="*/ 1316 w 1667"/>
                <a:gd name="T59" fmla="*/ 1030 h 1533"/>
                <a:gd name="T60" fmla="*/ 1355 w 1667"/>
                <a:gd name="T61" fmla="*/ 963 h 1533"/>
                <a:gd name="T62" fmla="*/ 1396 w 1667"/>
                <a:gd name="T63" fmla="*/ 823 h 1533"/>
                <a:gd name="T64" fmla="*/ 1391 w 1667"/>
                <a:gd name="T65" fmla="*/ 675 h 1533"/>
                <a:gd name="T66" fmla="*/ 1364 w 1667"/>
                <a:gd name="T67" fmla="*/ 588 h 1533"/>
                <a:gd name="T68" fmla="*/ 1230 w 1667"/>
                <a:gd name="T69" fmla="*/ 408 h 1533"/>
                <a:gd name="T70" fmla="*/ 1167 w 1667"/>
                <a:gd name="T71" fmla="*/ 361 h 1533"/>
                <a:gd name="T72" fmla="*/ 955 w 1667"/>
                <a:gd name="T73" fmla="*/ 278 h 1533"/>
                <a:gd name="T74" fmla="*/ 781 w 1667"/>
                <a:gd name="T75" fmla="*/ 268 h 1533"/>
                <a:gd name="T76" fmla="*/ 620 w 1667"/>
                <a:gd name="T77" fmla="*/ 303 h 1533"/>
                <a:gd name="T78" fmla="*/ 418 w 1667"/>
                <a:gd name="T79" fmla="*/ 426 h 1533"/>
                <a:gd name="T80" fmla="*/ 367 w 1667"/>
                <a:gd name="T81" fmla="*/ 482 h 1533"/>
                <a:gd name="T82" fmla="*/ 293 w 1667"/>
                <a:gd name="T83" fmla="*/ 617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8" y="540"/>
                  </a:lnTo>
                  <a:lnTo>
                    <a:pt x="64" y="471"/>
                  </a:lnTo>
                  <a:cubicBezTo>
                    <a:pt x="67" y="464"/>
                    <a:pt x="70" y="457"/>
                    <a:pt x="75" y="450"/>
                  </a:cubicBezTo>
                  <a:lnTo>
                    <a:pt x="140" y="343"/>
                  </a:lnTo>
                  <a:cubicBezTo>
                    <a:pt x="144" y="336"/>
                    <a:pt x="149" y="329"/>
                    <a:pt x="155" y="323"/>
                  </a:cubicBezTo>
                  <a:lnTo>
                    <a:pt x="240" y="229"/>
                  </a:lnTo>
                  <a:cubicBezTo>
                    <a:pt x="245" y="222"/>
                    <a:pt x="252" y="217"/>
                    <a:pt x="259" y="211"/>
                  </a:cubicBezTo>
                  <a:lnTo>
                    <a:pt x="363" y="134"/>
                  </a:lnTo>
                  <a:cubicBezTo>
                    <a:pt x="370" y="129"/>
                    <a:pt x="377" y="125"/>
                    <a:pt x="384" y="122"/>
                  </a:cubicBezTo>
                  <a:lnTo>
                    <a:pt x="503" y="64"/>
                  </a:lnTo>
                  <a:cubicBezTo>
                    <a:pt x="510" y="60"/>
                    <a:pt x="518" y="57"/>
                    <a:pt x="525" y="55"/>
                  </a:cubicBezTo>
                  <a:lnTo>
                    <a:pt x="656" y="18"/>
                  </a:lnTo>
                  <a:lnTo>
                    <a:pt x="744" y="4"/>
                  </a:lnTo>
                  <a:lnTo>
                    <a:pt x="828" y="0"/>
                  </a:lnTo>
                  <a:lnTo>
                    <a:pt x="911" y="3"/>
                  </a:lnTo>
                  <a:lnTo>
                    <a:pt x="994" y="15"/>
                  </a:lnTo>
                  <a:lnTo>
                    <a:pt x="1142" y="55"/>
                  </a:lnTo>
                  <a:cubicBezTo>
                    <a:pt x="1150" y="57"/>
                    <a:pt x="1158" y="60"/>
                    <a:pt x="1165" y="64"/>
                  </a:cubicBezTo>
                  <a:lnTo>
                    <a:pt x="1284" y="122"/>
                  </a:lnTo>
                  <a:cubicBezTo>
                    <a:pt x="1291" y="125"/>
                    <a:pt x="1299" y="130"/>
                    <a:pt x="1305" y="135"/>
                  </a:cubicBezTo>
                  <a:lnTo>
                    <a:pt x="1408" y="212"/>
                  </a:lnTo>
                  <a:cubicBezTo>
                    <a:pt x="1415" y="217"/>
                    <a:pt x="1421" y="222"/>
                    <a:pt x="1427" y="228"/>
                  </a:cubicBezTo>
                  <a:lnTo>
                    <a:pt x="1513" y="322"/>
                  </a:lnTo>
                  <a:cubicBezTo>
                    <a:pt x="1519" y="329"/>
                    <a:pt x="1524" y="336"/>
                    <a:pt x="1529" y="344"/>
                  </a:cubicBezTo>
                  <a:lnTo>
                    <a:pt x="1593" y="451"/>
                  </a:lnTo>
                  <a:cubicBezTo>
                    <a:pt x="1596" y="457"/>
                    <a:pt x="1599" y="463"/>
                    <a:pt x="1602" y="469"/>
                  </a:cubicBezTo>
                  <a:lnTo>
                    <a:pt x="1626" y="528"/>
                  </a:lnTo>
                  <a:lnTo>
                    <a:pt x="1648" y="602"/>
                  </a:lnTo>
                  <a:lnTo>
                    <a:pt x="1661" y="681"/>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1"/>
                    <a:pt x="1415" y="1316"/>
                    <a:pt x="1408" y="1321"/>
                  </a:cubicBezTo>
                  <a:lnTo>
                    <a:pt x="1305" y="1398"/>
                  </a:lnTo>
                  <a:cubicBezTo>
                    <a:pt x="1299" y="1403"/>
                    <a:pt x="1291" y="1408"/>
                    <a:pt x="1284" y="1411"/>
                  </a:cubicBezTo>
                  <a:lnTo>
                    <a:pt x="1165" y="1469"/>
                  </a:lnTo>
                  <a:cubicBezTo>
                    <a:pt x="1158" y="1473"/>
                    <a:pt x="1150" y="1476"/>
                    <a:pt x="1142" y="1478"/>
                  </a:cubicBezTo>
                  <a:lnTo>
                    <a:pt x="1010" y="1515"/>
                  </a:lnTo>
                  <a:lnTo>
                    <a:pt x="925" y="1528"/>
                  </a:lnTo>
                  <a:lnTo>
                    <a:pt x="839" y="1533"/>
                  </a:lnTo>
                  <a:lnTo>
                    <a:pt x="757" y="1530"/>
                  </a:lnTo>
                  <a:lnTo>
                    <a:pt x="674" y="1518"/>
                  </a:lnTo>
                  <a:lnTo>
                    <a:pt x="525" y="1478"/>
                  </a:lnTo>
                  <a:cubicBezTo>
                    <a:pt x="518" y="1476"/>
                    <a:pt x="510" y="1473"/>
                    <a:pt x="503" y="1469"/>
                  </a:cubicBezTo>
                  <a:lnTo>
                    <a:pt x="384" y="1411"/>
                  </a:lnTo>
                  <a:cubicBezTo>
                    <a:pt x="377" y="1408"/>
                    <a:pt x="370" y="1403"/>
                    <a:pt x="363" y="1399"/>
                  </a:cubicBezTo>
                  <a:lnTo>
                    <a:pt x="259" y="1322"/>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7"/>
                  </a:lnTo>
                  <a:lnTo>
                    <a:pt x="522" y="1184"/>
                  </a:lnTo>
                  <a:lnTo>
                    <a:pt x="501" y="1172"/>
                  </a:lnTo>
                  <a:lnTo>
                    <a:pt x="620" y="1230"/>
                  </a:lnTo>
                  <a:lnTo>
                    <a:pt x="598" y="1221"/>
                  </a:lnTo>
                  <a:lnTo>
                    <a:pt x="711" y="1254"/>
                  </a:lnTo>
                  <a:lnTo>
                    <a:pt x="768" y="1263"/>
                  </a:lnTo>
                  <a:lnTo>
                    <a:pt x="828" y="1266"/>
                  </a:lnTo>
                  <a:lnTo>
                    <a:pt x="886" y="1265"/>
                  </a:lnTo>
                  <a:lnTo>
                    <a:pt x="938" y="1258"/>
                  </a:lnTo>
                  <a:lnTo>
                    <a:pt x="1070" y="1221"/>
                  </a:lnTo>
                  <a:lnTo>
                    <a:pt x="1048" y="1230"/>
                  </a:lnTo>
                  <a:lnTo>
                    <a:pt x="1167" y="1172"/>
                  </a:lnTo>
                  <a:lnTo>
                    <a:pt x="1146" y="1185"/>
                  </a:lnTo>
                  <a:lnTo>
                    <a:pt x="1249" y="1108"/>
                  </a:lnTo>
                  <a:lnTo>
                    <a:pt x="1230" y="1124"/>
                  </a:lnTo>
                  <a:lnTo>
                    <a:pt x="1316" y="1030"/>
                  </a:lnTo>
                  <a:lnTo>
                    <a:pt x="1300" y="1052"/>
                  </a:lnTo>
                  <a:lnTo>
                    <a:pt x="1364" y="945"/>
                  </a:lnTo>
                  <a:lnTo>
                    <a:pt x="1355" y="963"/>
                  </a:lnTo>
                  <a:lnTo>
                    <a:pt x="1374" y="918"/>
                  </a:lnTo>
                  <a:lnTo>
                    <a:pt x="1388" y="874"/>
                  </a:lnTo>
                  <a:lnTo>
                    <a:pt x="1396" y="823"/>
                  </a:lnTo>
                  <a:lnTo>
                    <a:pt x="1400" y="775"/>
                  </a:lnTo>
                  <a:lnTo>
                    <a:pt x="1398" y="722"/>
                  </a:lnTo>
                  <a:lnTo>
                    <a:pt x="1391" y="675"/>
                  </a:lnTo>
                  <a:lnTo>
                    <a:pt x="1379" y="629"/>
                  </a:lnTo>
                  <a:lnTo>
                    <a:pt x="1355" y="570"/>
                  </a:lnTo>
                  <a:lnTo>
                    <a:pt x="1364" y="588"/>
                  </a:lnTo>
                  <a:lnTo>
                    <a:pt x="1300" y="481"/>
                  </a:lnTo>
                  <a:lnTo>
                    <a:pt x="1316" y="502"/>
                  </a:lnTo>
                  <a:lnTo>
                    <a:pt x="1230" y="408"/>
                  </a:lnTo>
                  <a:lnTo>
                    <a:pt x="1249" y="425"/>
                  </a:lnTo>
                  <a:lnTo>
                    <a:pt x="1146" y="348"/>
                  </a:lnTo>
                  <a:lnTo>
                    <a:pt x="1167" y="361"/>
                  </a:lnTo>
                  <a:lnTo>
                    <a:pt x="1048" y="303"/>
                  </a:lnTo>
                  <a:lnTo>
                    <a:pt x="1070" y="312"/>
                  </a:lnTo>
                  <a:lnTo>
                    <a:pt x="955" y="278"/>
                  </a:lnTo>
                  <a:lnTo>
                    <a:pt x="900" y="270"/>
                  </a:lnTo>
                  <a:lnTo>
                    <a:pt x="839" y="267"/>
                  </a:lnTo>
                  <a:lnTo>
                    <a:pt x="781" y="268"/>
                  </a:lnTo>
                  <a:lnTo>
                    <a:pt x="729" y="275"/>
                  </a:lnTo>
                  <a:lnTo>
                    <a:pt x="598" y="312"/>
                  </a:lnTo>
                  <a:lnTo>
                    <a:pt x="620" y="303"/>
                  </a:lnTo>
                  <a:lnTo>
                    <a:pt x="501" y="361"/>
                  </a:lnTo>
                  <a:lnTo>
                    <a:pt x="522" y="349"/>
                  </a:lnTo>
                  <a:lnTo>
                    <a:pt x="418" y="426"/>
                  </a:lnTo>
                  <a:lnTo>
                    <a:pt x="437" y="408"/>
                  </a:lnTo>
                  <a:lnTo>
                    <a:pt x="352" y="502"/>
                  </a:lnTo>
                  <a:lnTo>
                    <a:pt x="367" y="482"/>
                  </a:lnTo>
                  <a:lnTo>
                    <a:pt x="302" y="589"/>
                  </a:lnTo>
                  <a:lnTo>
                    <a:pt x="313" y="568"/>
                  </a:lnTo>
                  <a:lnTo>
                    <a:pt x="293" y="617"/>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3" name="Freeform 8"/>
            <p:cNvSpPr>
              <a:spLocks noEditPoints="1"/>
            </p:cNvSpPr>
            <p:nvPr/>
          </p:nvSpPr>
          <p:spPr bwMode="auto">
            <a:xfrm>
              <a:off x="1378" y="3238"/>
              <a:ext cx="448" cy="65"/>
            </a:xfrm>
            <a:custGeom>
              <a:avLst/>
              <a:gdLst>
                <a:gd name="T0" fmla="*/ 0 w 7467"/>
                <a:gd name="T1" fmla="*/ 476 h 1086"/>
                <a:gd name="T2" fmla="*/ 7335 w 7467"/>
                <a:gd name="T3" fmla="*/ 476 h 1086"/>
                <a:gd name="T4" fmla="*/ 7335 w 7467"/>
                <a:gd name="T5" fmla="*/ 610 h 1086"/>
                <a:gd name="T6" fmla="*/ 0 w 7467"/>
                <a:gd name="T7" fmla="*/ 610 h 1086"/>
                <a:gd name="T8" fmla="*/ 0 w 7467"/>
                <a:gd name="T9" fmla="*/ 476 h 1086"/>
                <a:gd name="T10" fmla="*/ 6569 w 7467"/>
                <a:gd name="T11" fmla="*/ 19 h 1086"/>
                <a:gd name="T12" fmla="*/ 7467 w 7467"/>
                <a:gd name="T13" fmla="*/ 543 h 1086"/>
                <a:gd name="T14" fmla="*/ 6569 w 7467"/>
                <a:gd name="T15" fmla="*/ 1067 h 1086"/>
                <a:gd name="T16" fmla="*/ 6478 w 7467"/>
                <a:gd name="T17" fmla="*/ 1043 h 1086"/>
                <a:gd name="T18" fmla="*/ 6502 w 7467"/>
                <a:gd name="T19" fmla="*/ 952 h 1086"/>
                <a:gd name="T20" fmla="*/ 7302 w 7467"/>
                <a:gd name="T21" fmla="*/ 486 h 1086"/>
                <a:gd name="T22" fmla="*/ 7302 w 7467"/>
                <a:gd name="T23" fmla="*/ 601 h 1086"/>
                <a:gd name="T24" fmla="*/ 6502 w 7467"/>
                <a:gd name="T25" fmla="*/ 134 h 1086"/>
                <a:gd name="T26" fmla="*/ 6478 w 7467"/>
                <a:gd name="T27" fmla="*/ 43 h 1086"/>
                <a:gd name="T28" fmla="*/ 6569 w 7467"/>
                <a:gd name="T29" fmla="*/ 1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67" h="1086">
                  <a:moveTo>
                    <a:pt x="0" y="476"/>
                  </a:moveTo>
                  <a:lnTo>
                    <a:pt x="7335" y="476"/>
                  </a:lnTo>
                  <a:lnTo>
                    <a:pt x="7335" y="610"/>
                  </a:lnTo>
                  <a:lnTo>
                    <a:pt x="0" y="610"/>
                  </a:lnTo>
                  <a:lnTo>
                    <a:pt x="0" y="476"/>
                  </a:lnTo>
                  <a:close/>
                  <a:moveTo>
                    <a:pt x="6569" y="19"/>
                  </a:moveTo>
                  <a:lnTo>
                    <a:pt x="7467" y="543"/>
                  </a:lnTo>
                  <a:lnTo>
                    <a:pt x="6569" y="1067"/>
                  </a:lnTo>
                  <a:cubicBezTo>
                    <a:pt x="6537" y="1086"/>
                    <a:pt x="6496" y="1075"/>
                    <a:pt x="6478" y="1043"/>
                  </a:cubicBezTo>
                  <a:cubicBezTo>
                    <a:pt x="6459" y="1012"/>
                    <a:pt x="6470" y="971"/>
                    <a:pt x="6502" y="952"/>
                  </a:cubicBezTo>
                  <a:lnTo>
                    <a:pt x="7302" y="486"/>
                  </a:lnTo>
                  <a:lnTo>
                    <a:pt x="7302" y="601"/>
                  </a:lnTo>
                  <a:lnTo>
                    <a:pt x="6502" y="134"/>
                  </a:lnTo>
                  <a:cubicBezTo>
                    <a:pt x="6470" y="116"/>
                    <a:pt x="6459" y="75"/>
                    <a:pt x="6478" y="43"/>
                  </a:cubicBezTo>
                  <a:cubicBezTo>
                    <a:pt x="6496" y="11"/>
                    <a:pt x="6537" y="0"/>
                    <a:pt x="6569" y="1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4" name="Oval 9"/>
            <p:cNvSpPr>
              <a:spLocks noChangeArrowheads="1"/>
            </p:cNvSpPr>
            <p:nvPr/>
          </p:nvSpPr>
          <p:spPr bwMode="auto">
            <a:xfrm>
              <a:off x="1826" y="3227"/>
              <a:ext cx="84" cy="76"/>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5" name="Freeform 10"/>
            <p:cNvSpPr>
              <a:spLocks noEditPoints="1"/>
            </p:cNvSpPr>
            <p:nvPr/>
          </p:nvSpPr>
          <p:spPr bwMode="auto">
            <a:xfrm>
              <a:off x="1818" y="3219"/>
              <a:ext cx="100" cy="92"/>
            </a:xfrm>
            <a:custGeom>
              <a:avLst/>
              <a:gdLst>
                <a:gd name="T0" fmla="*/ 16 w 1667"/>
                <a:gd name="T1" fmla="*/ 618 h 1533"/>
                <a:gd name="T2" fmla="*/ 75 w 1667"/>
                <a:gd name="T3" fmla="*/ 450 h 1533"/>
                <a:gd name="T4" fmla="*/ 240 w 1667"/>
                <a:gd name="T5" fmla="*/ 229 h 1533"/>
                <a:gd name="T6" fmla="*/ 384 w 1667"/>
                <a:gd name="T7" fmla="*/ 122 h 1533"/>
                <a:gd name="T8" fmla="*/ 656 w 1667"/>
                <a:gd name="T9" fmla="*/ 18 h 1533"/>
                <a:gd name="T10" fmla="*/ 911 w 1667"/>
                <a:gd name="T11" fmla="*/ 3 h 1533"/>
                <a:gd name="T12" fmla="*/ 1165 w 1667"/>
                <a:gd name="T13" fmla="*/ 64 h 1533"/>
                <a:gd name="T14" fmla="*/ 1408 w 1667"/>
                <a:gd name="T15" fmla="*/ 212 h 1533"/>
                <a:gd name="T16" fmla="*/ 1529 w 1667"/>
                <a:gd name="T17" fmla="*/ 344 h 1533"/>
                <a:gd name="T18" fmla="*/ 1626 w 1667"/>
                <a:gd name="T19" fmla="*/ 528 h 1533"/>
                <a:gd name="T20" fmla="*/ 1667 w 1667"/>
                <a:gd name="T21" fmla="*/ 758 h 1533"/>
                <a:gd name="T22" fmla="*/ 1631 w 1667"/>
                <a:gd name="T23" fmla="*/ 991 h 1533"/>
                <a:gd name="T24" fmla="*/ 1529 w 1667"/>
                <a:gd name="T25" fmla="*/ 1189 h 1533"/>
                <a:gd name="T26" fmla="*/ 1408 w 1667"/>
                <a:gd name="T27" fmla="*/ 1321 h 1533"/>
                <a:gd name="T28" fmla="*/ 1165 w 1667"/>
                <a:gd name="T29" fmla="*/ 1469 h 1533"/>
                <a:gd name="T30" fmla="*/ 925 w 1667"/>
                <a:gd name="T31" fmla="*/ 1528 h 1533"/>
                <a:gd name="T32" fmla="*/ 674 w 1667"/>
                <a:gd name="T33" fmla="*/ 1518 h 1533"/>
                <a:gd name="T34" fmla="*/ 384 w 1667"/>
                <a:gd name="T35" fmla="*/ 1411 h 1533"/>
                <a:gd name="T36" fmla="*/ 240 w 1667"/>
                <a:gd name="T37" fmla="*/ 1304 h 1533"/>
                <a:gd name="T38" fmla="*/ 75 w 1667"/>
                <a:gd name="T39" fmla="*/ 1083 h 1533"/>
                <a:gd name="T40" fmla="*/ 20 w 1667"/>
                <a:gd name="T41" fmla="*/ 933 h 1533"/>
                <a:gd name="T42" fmla="*/ 269 w 1667"/>
                <a:gd name="T43" fmla="*/ 811 h 1533"/>
                <a:gd name="T44" fmla="*/ 313 w 1667"/>
                <a:gd name="T45" fmla="*/ 965 h 1533"/>
                <a:gd name="T46" fmla="*/ 352 w 1667"/>
                <a:gd name="T47" fmla="*/ 1031 h 1533"/>
                <a:gd name="T48" fmla="*/ 522 w 1667"/>
                <a:gd name="T49" fmla="*/ 1184 h 1533"/>
                <a:gd name="T50" fmla="*/ 598 w 1667"/>
                <a:gd name="T51" fmla="*/ 1221 h 1533"/>
                <a:gd name="T52" fmla="*/ 828 w 1667"/>
                <a:gd name="T53" fmla="*/ 1266 h 1533"/>
                <a:gd name="T54" fmla="*/ 1070 w 1667"/>
                <a:gd name="T55" fmla="*/ 1221 h 1533"/>
                <a:gd name="T56" fmla="*/ 1146 w 1667"/>
                <a:gd name="T57" fmla="*/ 1185 h 1533"/>
                <a:gd name="T58" fmla="*/ 1316 w 1667"/>
                <a:gd name="T59" fmla="*/ 1030 h 1533"/>
                <a:gd name="T60" fmla="*/ 1355 w 1667"/>
                <a:gd name="T61" fmla="*/ 963 h 1533"/>
                <a:gd name="T62" fmla="*/ 1396 w 1667"/>
                <a:gd name="T63" fmla="*/ 823 h 1533"/>
                <a:gd name="T64" fmla="*/ 1391 w 1667"/>
                <a:gd name="T65" fmla="*/ 675 h 1533"/>
                <a:gd name="T66" fmla="*/ 1364 w 1667"/>
                <a:gd name="T67" fmla="*/ 588 h 1533"/>
                <a:gd name="T68" fmla="*/ 1230 w 1667"/>
                <a:gd name="T69" fmla="*/ 408 h 1533"/>
                <a:gd name="T70" fmla="*/ 1167 w 1667"/>
                <a:gd name="T71" fmla="*/ 361 h 1533"/>
                <a:gd name="T72" fmla="*/ 955 w 1667"/>
                <a:gd name="T73" fmla="*/ 278 h 1533"/>
                <a:gd name="T74" fmla="*/ 781 w 1667"/>
                <a:gd name="T75" fmla="*/ 268 h 1533"/>
                <a:gd name="T76" fmla="*/ 620 w 1667"/>
                <a:gd name="T77" fmla="*/ 303 h 1533"/>
                <a:gd name="T78" fmla="*/ 418 w 1667"/>
                <a:gd name="T79" fmla="*/ 426 h 1533"/>
                <a:gd name="T80" fmla="*/ 367 w 1667"/>
                <a:gd name="T81" fmla="*/ 482 h 1533"/>
                <a:gd name="T82" fmla="*/ 293 w 1667"/>
                <a:gd name="T83" fmla="*/ 617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8" y="540"/>
                  </a:lnTo>
                  <a:lnTo>
                    <a:pt x="64" y="471"/>
                  </a:lnTo>
                  <a:cubicBezTo>
                    <a:pt x="67" y="464"/>
                    <a:pt x="70" y="457"/>
                    <a:pt x="75" y="450"/>
                  </a:cubicBezTo>
                  <a:lnTo>
                    <a:pt x="140" y="343"/>
                  </a:lnTo>
                  <a:cubicBezTo>
                    <a:pt x="144" y="336"/>
                    <a:pt x="149" y="329"/>
                    <a:pt x="155" y="323"/>
                  </a:cubicBezTo>
                  <a:lnTo>
                    <a:pt x="240" y="229"/>
                  </a:lnTo>
                  <a:cubicBezTo>
                    <a:pt x="245" y="223"/>
                    <a:pt x="252" y="217"/>
                    <a:pt x="259" y="211"/>
                  </a:cubicBezTo>
                  <a:lnTo>
                    <a:pt x="363" y="134"/>
                  </a:lnTo>
                  <a:cubicBezTo>
                    <a:pt x="370" y="129"/>
                    <a:pt x="377" y="125"/>
                    <a:pt x="384" y="122"/>
                  </a:cubicBezTo>
                  <a:lnTo>
                    <a:pt x="503" y="64"/>
                  </a:lnTo>
                  <a:cubicBezTo>
                    <a:pt x="510" y="60"/>
                    <a:pt x="518" y="57"/>
                    <a:pt x="525" y="55"/>
                  </a:cubicBezTo>
                  <a:lnTo>
                    <a:pt x="656" y="18"/>
                  </a:lnTo>
                  <a:lnTo>
                    <a:pt x="744" y="4"/>
                  </a:lnTo>
                  <a:lnTo>
                    <a:pt x="828" y="0"/>
                  </a:lnTo>
                  <a:lnTo>
                    <a:pt x="911" y="3"/>
                  </a:lnTo>
                  <a:lnTo>
                    <a:pt x="994" y="15"/>
                  </a:lnTo>
                  <a:lnTo>
                    <a:pt x="1142" y="55"/>
                  </a:lnTo>
                  <a:cubicBezTo>
                    <a:pt x="1150" y="57"/>
                    <a:pt x="1158" y="60"/>
                    <a:pt x="1165" y="64"/>
                  </a:cubicBezTo>
                  <a:lnTo>
                    <a:pt x="1284" y="122"/>
                  </a:lnTo>
                  <a:cubicBezTo>
                    <a:pt x="1291" y="125"/>
                    <a:pt x="1299" y="130"/>
                    <a:pt x="1305" y="135"/>
                  </a:cubicBezTo>
                  <a:lnTo>
                    <a:pt x="1408" y="212"/>
                  </a:lnTo>
                  <a:cubicBezTo>
                    <a:pt x="1415" y="217"/>
                    <a:pt x="1421" y="222"/>
                    <a:pt x="1427" y="228"/>
                  </a:cubicBezTo>
                  <a:lnTo>
                    <a:pt x="1513" y="322"/>
                  </a:lnTo>
                  <a:cubicBezTo>
                    <a:pt x="1519" y="329"/>
                    <a:pt x="1524" y="336"/>
                    <a:pt x="1529" y="344"/>
                  </a:cubicBezTo>
                  <a:lnTo>
                    <a:pt x="1593" y="451"/>
                  </a:lnTo>
                  <a:cubicBezTo>
                    <a:pt x="1596" y="457"/>
                    <a:pt x="1599" y="463"/>
                    <a:pt x="1602" y="469"/>
                  </a:cubicBezTo>
                  <a:lnTo>
                    <a:pt x="1626" y="528"/>
                  </a:lnTo>
                  <a:lnTo>
                    <a:pt x="1648" y="602"/>
                  </a:lnTo>
                  <a:lnTo>
                    <a:pt x="1661" y="681"/>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1"/>
                    <a:pt x="1415" y="1316"/>
                    <a:pt x="1408" y="1321"/>
                  </a:cubicBezTo>
                  <a:lnTo>
                    <a:pt x="1305" y="1398"/>
                  </a:lnTo>
                  <a:cubicBezTo>
                    <a:pt x="1299" y="1403"/>
                    <a:pt x="1291" y="1408"/>
                    <a:pt x="1284" y="1411"/>
                  </a:cubicBezTo>
                  <a:lnTo>
                    <a:pt x="1165" y="1469"/>
                  </a:lnTo>
                  <a:cubicBezTo>
                    <a:pt x="1158" y="1473"/>
                    <a:pt x="1150" y="1476"/>
                    <a:pt x="1142" y="1478"/>
                  </a:cubicBezTo>
                  <a:lnTo>
                    <a:pt x="1010" y="1515"/>
                  </a:lnTo>
                  <a:lnTo>
                    <a:pt x="925" y="1528"/>
                  </a:lnTo>
                  <a:lnTo>
                    <a:pt x="839" y="1533"/>
                  </a:lnTo>
                  <a:lnTo>
                    <a:pt x="757" y="1530"/>
                  </a:lnTo>
                  <a:lnTo>
                    <a:pt x="674" y="1518"/>
                  </a:lnTo>
                  <a:lnTo>
                    <a:pt x="525" y="1478"/>
                  </a:lnTo>
                  <a:cubicBezTo>
                    <a:pt x="518" y="1476"/>
                    <a:pt x="510" y="1473"/>
                    <a:pt x="503" y="1469"/>
                  </a:cubicBezTo>
                  <a:lnTo>
                    <a:pt x="384" y="1411"/>
                  </a:lnTo>
                  <a:cubicBezTo>
                    <a:pt x="377" y="1408"/>
                    <a:pt x="370" y="1403"/>
                    <a:pt x="363" y="1399"/>
                  </a:cubicBezTo>
                  <a:lnTo>
                    <a:pt x="259" y="1322"/>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7"/>
                  </a:lnTo>
                  <a:lnTo>
                    <a:pt x="522" y="1184"/>
                  </a:lnTo>
                  <a:lnTo>
                    <a:pt x="501" y="1172"/>
                  </a:lnTo>
                  <a:lnTo>
                    <a:pt x="620" y="1230"/>
                  </a:lnTo>
                  <a:lnTo>
                    <a:pt x="598" y="1221"/>
                  </a:lnTo>
                  <a:lnTo>
                    <a:pt x="711" y="1254"/>
                  </a:lnTo>
                  <a:lnTo>
                    <a:pt x="768" y="1263"/>
                  </a:lnTo>
                  <a:lnTo>
                    <a:pt x="828" y="1266"/>
                  </a:lnTo>
                  <a:lnTo>
                    <a:pt x="886" y="1265"/>
                  </a:lnTo>
                  <a:lnTo>
                    <a:pt x="938" y="1258"/>
                  </a:lnTo>
                  <a:lnTo>
                    <a:pt x="1070" y="1221"/>
                  </a:lnTo>
                  <a:lnTo>
                    <a:pt x="1048" y="1230"/>
                  </a:lnTo>
                  <a:lnTo>
                    <a:pt x="1167" y="1172"/>
                  </a:lnTo>
                  <a:lnTo>
                    <a:pt x="1146" y="1185"/>
                  </a:lnTo>
                  <a:lnTo>
                    <a:pt x="1249" y="1108"/>
                  </a:lnTo>
                  <a:lnTo>
                    <a:pt x="1230" y="1124"/>
                  </a:lnTo>
                  <a:lnTo>
                    <a:pt x="1316" y="1030"/>
                  </a:lnTo>
                  <a:lnTo>
                    <a:pt x="1300" y="1052"/>
                  </a:lnTo>
                  <a:lnTo>
                    <a:pt x="1364" y="945"/>
                  </a:lnTo>
                  <a:lnTo>
                    <a:pt x="1355" y="963"/>
                  </a:lnTo>
                  <a:lnTo>
                    <a:pt x="1374" y="918"/>
                  </a:lnTo>
                  <a:lnTo>
                    <a:pt x="1388" y="874"/>
                  </a:lnTo>
                  <a:lnTo>
                    <a:pt x="1396" y="823"/>
                  </a:lnTo>
                  <a:lnTo>
                    <a:pt x="1400" y="775"/>
                  </a:lnTo>
                  <a:lnTo>
                    <a:pt x="1398" y="722"/>
                  </a:lnTo>
                  <a:lnTo>
                    <a:pt x="1391" y="675"/>
                  </a:lnTo>
                  <a:lnTo>
                    <a:pt x="1379" y="629"/>
                  </a:lnTo>
                  <a:lnTo>
                    <a:pt x="1355" y="570"/>
                  </a:lnTo>
                  <a:lnTo>
                    <a:pt x="1364" y="588"/>
                  </a:lnTo>
                  <a:lnTo>
                    <a:pt x="1300" y="481"/>
                  </a:lnTo>
                  <a:lnTo>
                    <a:pt x="1316" y="502"/>
                  </a:lnTo>
                  <a:lnTo>
                    <a:pt x="1230" y="408"/>
                  </a:lnTo>
                  <a:lnTo>
                    <a:pt x="1249" y="425"/>
                  </a:lnTo>
                  <a:lnTo>
                    <a:pt x="1146" y="348"/>
                  </a:lnTo>
                  <a:lnTo>
                    <a:pt x="1167" y="361"/>
                  </a:lnTo>
                  <a:lnTo>
                    <a:pt x="1048" y="303"/>
                  </a:lnTo>
                  <a:lnTo>
                    <a:pt x="1070" y="312"/>
                  </a:lnTo>
                  <a:lnTo>
                    <a:pt x="955" y="278"/>
                  </a:lnTo>
                  <a:lnTo>
                    <a:pt x="900" y="270"/>
                  </a:lnTo>
                  <a:lnTo>
                    <a:pt x="839" y="267"/>
                  </a:lnTo>
                  <a:lnTo>
                    <a:pt x="781" y="268"/>
                  </a:lnTo>
                  <a:lnTo>
                    <a:pt x="729" y="275"/>
                  </a:lnTo>
                  <a:lnTo>
                    <a:pt x="598" y="312"/>
                  </a:lnTo>
                  <a:lnTo>
                    <a:pt x="620" y="303"/>
                  </a:lnTo>
                  <a:lnTo>
                    <a:pt x="501" y="361"/>
                  </a:lnTo>
                  <a:lnTo>
                    <a:pt x="522" y="349"/>
                  </a:lnTo>
                  <a:lnTo>
                    <a:pt x="418" y="426"/>
                  </a:lnTo>
                  <a:lnTo>
                    <a:pt x="437" y="408"/>
                  </a:lnTo>
                  <a:lnTo>
                    <a:pt x="352" y="502"/>
                  </a:lnTo>
                  <a:lnTo>
                    <a:pt x="367" y="482"/>
                  </a:lnTo>
                  <a:lnTo>
                    <a:pt x="302" y="589"/>
                  </a:lnTo>
                  <a:lnTo>
                    <a:pt x="313" y="568"/>
                  </a:lnTo>
                  <a:lnTo>
                    <a:pt x="293" y="617"/>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6" name="Oval 11"/>
            <p:cNvSpPr>
              <a:spLocks noChangeArrowheads="1"/>
            </p:cNvSpPr>
            <p:nvPr/>
          </p:nvSpPr>
          <p:spPr bwMode="auto">
            <a:xfrm>
              <a:off x="2174" y="2955"/>
              <a:ext cx="84" cy="76"/>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7" name="Freeform 12"/>
            <p:cNvSpPr>
              <a:spLocks noEditPoints="1"/>
            </p:cNvSpPr>
            <p:nvPr/>
          </p:nvSpPr>
          <p:spPr bwMode="auto">
            <a:xfrm>
              <a:off x="2166" y="2947"/>
              <a:ext cx="100" cy="92"/>
            </a:xfrm>
            <a:custGeom>
              <a:avLst/>
              <a:gdLst>
                <a:gd name="T0" fmla="*/ 16 w 1667"/>
                <a:gd name="T1" fmla="*/ 619 h 1534"/>
                <a:gd name="T2" fmla="*/ 75 w 1667"/>
                <a:gd name="T3" fmla="*/ 451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5 h 1534"/>
                <a:gd name="T18" fmla="*/ 1626 w 1667"/>
                <a:gd name="T19" fmla="*/ 529 h 1534"/>
                <a:gd name="T20" fmla="*/ 1667 w 1667"/>
                <a:gd name="T21" fmla="*/ 759 h 1534"/>
                <a:gd name="T22" fmla="*/ 1631 w 1667"/>
                <a:gd name="T23" fmla="*/ 992 h 1534"/>
                <a:gd name="T24" fmla="*/ 1529 w 1667"/>
                <a:gd name="T25" fmla="*/ 1190 h 1534"/>
                <a:gd name="T26" fmla="*/ 1408 w 1667"/>
                <a:gd name="T27" fmla="*/ 1322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5 h 1534"/>
                <a:gd name="T38" fmla="*/ 75 w 1667"/>
                <a:gd name="T39" fmla="*/ 1084 h 1534"/>
                <a:gd name="T40" fmla="*/ 20 w 1667"/>
                <a:gd name="T41" fmla="*/ 934 h 1534"/>
                <a:gd name="T42" fmla="*/ 269 w 1667"/>
                <a:gd name="T43" fmla="*/ 812 h 1534"/>
                <a:gd name="T44" fmla="*/ 313 w 1667"/>
                <a:gd name="T45" fmla="*/ 966 h 1534"/>
                <a:gd name="T46" fmla="*/ 352 w 1667"/>
                <a:gd name="T47" fmla="*/ 1032 h 1534"/>
                <a:gd name="T48" fmla="*/ 522 w 1667"/>
                <a:gd name="T49" fmla="*/ 1185 h 1534"/>
                <a:gd name="T50" fmla="*/ 598 w 1667"/>
                <a:gd name="T51" fmla="*/ 1222 h 1534"/>
                <a:gd name="T52" fmla="*/ 828 w 1667"/>
                <a:gd name="T53" fmla="*/ 1267 h 1534"/>
                <a:gd name="T54" fmla="*/ 1070 w 1667"/>
                <a:gd name="T55" fmla="*/ 1222 h 1534"/>
                <a:gd name="T56" fmla="*/ 1146 w 1667"/>
                <a:gd name="T57" fmla="*/ 1186 h 1534"/>
                <a:gd name="T58" fmla="*/ 1316 w 1667"/>
                <a:gd name="T59" fmla="*/ 1031 h 1534"/>
                <a:gd name="T60" fmla="*/ 1355 w 1667"/>
                <a:gd name="T61" fmla="*/ 964 h 1534"/>
                <a:gd name="T62" fmla="*/ 1396 w 1667"/>
                <a:gd name="T63" fmla="*/ 824 h 1534"/>
                <a:gd name="T64" fmla="*/ 1391 w 1667"/>
                <a:gd name="T65" fmla="*/ 676 h 1534"/>
                <a:gd name="T66" fmla="*/ 1364 w 1667"/>
                <a:gd name="T67" fmla="*/ 589 h 1534"/>
                <a:gd name="T68" fmla="*/ 1230 w 1667"/>
                <a:gd name="T69" fmla="*/ 409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7 w 1667"/>
                <a:gd name="T81" fmla="*/ 483 h 1534"/>
                <a:gd name="T82" fmla="*/ 293 w 1667"/>
                <a:gd name="T83" fmla="*/ 618 h 1534"/>
                <a:gd name="T84" fmla="*/ 267 w 1667"/>
                <a:gd name="T85" fmla="*/ 759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6"/>
                  </a:moveTo>
                  <a:lnTo>
                    <a:pt x="4" y="694"/>
                  </a:lnTo>
                  <a:lnTo>
                    <a:pt x="16" y="619"/>
                  </a:lnTo>
                  <a:lnTo>
                    <a:pt x="38" y="541"/>
                  </a:lnTo>
                  <a:lnTo>
                    <a:pt x="64" y="472"/>
                  </a:lnTo>
                  <a:cubicBezTo>
                    <a:pt x="67" y="465"/>
                    <a:pt x="70" y="458"/>
                    <a:pt x="75" y="451"/>
                  </a:cubicBezTo>
                  <a:lnTo>
                    <a:pt x="140" y="344"/>
                  </a:lnTo>
                  <a:cubicBezTo>
                    <a:pt x="144" y="337"/>
                    <a:pt x="149" y="330"/>
                    <a:pt x="155" y="324"/>
                  </a:cubicBezTo>
                  <a:lnTo>
                    <a:pt x="240" y="230"/>
                  </a:lnTo>
                  <a:cubicBezTo>
                    <a:pt x="245" y="224"/>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4"/>
                    <a:pt x="1427" y="229"/>
                  </a:cubicBezTo>
                  <a:lnTo>
                    <a:pt x="1513" y="323"/>
                  </a:lnTo>
                  <a:cubicBezTo>
                    <a:pt x="1519" y="330"/>
                    <a:pt x="1524" y="337"/>
                    <a:pt x="1529" y="345"/>
                  </a:cubicBezTo>
                  <a:lnTo>
                    <a:pt x="1593" y="452"/>
                  </a:lnTo>
                  <a:cubicBezTo>
                    <a:pt x="1596" y="458"/>
                    <a:pt x="1599" y="464"/>
                    <a:pt x="1602" y="470"/>
                  </a:cubicBezTo>
                  <a:lnTo>
                    <a:pt x="1626" y="529"/>
                  </a:lnTo>
                  <a:lnTo>
                    <a:pt x="1648" y="603"/>
                  </a:lnTo>
                  <a:lnTo>
                    <a:pt x="1661" y="682"/>
                  </a:lnTo>
                  <a:lnTo>
                    <a:pt x="1667" y="759"/>
                  </a:lnTo>
                  <a:lnTo>
                    <a:pt x="1663" y="841"/>
                  </a:lnTo>
                  <a:lnTo>
                    <a:pt x="1651" y="916"/>
                  </a:lnTo>
                  <a:lnTo>
                    <a:pt x="1631" y="992"/>
                  </a:lnTo>
                  <a:lnTo>
                    <a:pt x="1602" y="1065"/>
                  </a:lnTo>
                  <a:cubicBezTo>
                    <a:pt x="1599" y="1071"/>
                    <a:pt x="1596" y="1077"/>
                    <a:pt x="1593" y="1083"/>
                  </a:cubicBezTo>
                  <a:lnTo>
                    <a:pt x="1529" y="1190"/>
                  </a:lnTo>
                  <a:cubicBezTo>
                    <a:pt x="1524" y="1198"/>
                    <a:pt x="1519" y="1205"/>
                    <a:pt x="1513" y="1211"/>
                  </a:cubicBezTo>
                  <a:lnTo>
                    <a:pt x="1427" y="1305"/>
                  </a:lnTo>
                  <a:cubicBezTo>
                    <a:pt x="1421" y="1312"/>
                    <a:pt x="1415" y="1317"/>
                    <a:pt x="1408" y="1322"/>
                  </a:cubicBezTo>
                  <a:lnTo>
                    <a:pt x="1305" y="1399"/>
                  </a:lnTo>
                  <a:cubicBezTo>
                    <a:pt x="1299" y="1404"/>
                    <a:pt x="1291" y="1409"/>
                    <a:pt x="1284" y="1412"/>
                  </a:cubicBezTo>
                  <a:lnTo>
                    <a:pt x="1165" y="1470"/>
                  </a:lnTo>
                  <a:cubicBezTo>
                    <a:pt x="1158" y="1474"/>
                    <a:pt x="1150" y="1477"/>
                    <a:pt x="1142" y="1479"/>
                  </a:cubicBezTo>
                  <a:lnTo>
                    <a:pt x="1010" y="1516"/>
                  </a:lnTo>
                  <a:lnTo>
                    <a:pt x="925" y="1529"/>
                  </a:lnTo>
                  <a:lnTo>
                    <a:pt x="839" y="1534"/>
                  </a:lnTo>
                  <a:lnTo>
                    <a:pt x="757" y="1531"/>
                  </a:lnTo>
                  <a:lnTo>
                    <a:pt x="674" y="1519"/>
                  </a:lnTo>
                  <a:lnTo>
                    <a:pt x="525" y="1479"/>
                  </a:lnTo>
                  <a:cubicBezTo>
                    <a:pt x="518" y="1477"/>
                    <a:pt x="510" y="1474"/>
                    <a:pt x="503" y="1470"/>
                  </a:cubicBezTo>
                  <a:lnTo>
                    <a:pt x="384" y="1412"/>
                  </a:lnTo>
                  <a:cubicBezTo>
                    <a:pt x="377" y="1409"/>
                    <a:pt x="370" y="1404"/>
                    <a:pt x="363" y="1400"/>
                  </a:cubicBezTo>
                  <a:lnTo>
                    <a:pt x="259" y="1323"/>
                  </a:lnTo>
                  <a:cubicBezTo>
                    <a:pt x="252" y="1317"/>
                    <a:pt x="245" y="1311"/>
                    <a:pt x="240" y="1305"/>
                  </a:cubicBezTo>
                  <a:lnTo>
                    <a:pt x="155" y="1211"/>
                  </a:lnTo>
                  <a:cubicBezTo>
                    <a:pt x="149" y="1205"/>
                    <a:pt x="144" y="1198"/>
                    <a:pt x="140" y="1191"/>
                  </a:cubicBezTo>
                  <a:lnTo>
                    <a:pt x="75" y="1084"/>
                  </a:lnTo>
                  <a:cubicBezTo>
                    <a:pt x="70" y="1077"/>
                    <a:pt x="67" y="1070"/>
                    <a:pt x="64" y="1063"/>
                  </a:cubicBezTo>
                  <a:lnTo>
                    <a:pt x="41" y="1004"/>
                  </a:lnTo>
                  <a:lnTo>
                    <a:pt x="20" y="934"/>
                  </a:lnTo>
                  <a:lnTo>
                    <a:pt x="6" y="853"/>
                  </a:lnTo>
                  <a:lnTo>
                    <a:pt x="0" y="776"/>
                  </a:lnTo>
                  <a:close/>
                  <a:moveTo>
                    <a:pt x="269" y="812"/>
                  </a:moveTo>
                  <a:lnTo>
                    <a:pt x="275" y="857"/>
                  </a:lnTo>
                  <a:lnTo>
                    <a:pt x="290" y="907"/>
                  </a:lnTo>
                  <a:lnTo>
                    <a:pt x="313" y="966"/>
                  </a:lnTo>
                  <a:lnTo>
                    <a:pt x="302" y="945"/>
                  </a:lnTo>
                  <a:lnTo>
                    <a:pt x="367" y="1052"/>
                  </a:lnTo>
                  <a:lnTo>
                    <a:pt x="352" y="1032"/>
                  </a:lnTo>
                  <a:lnTo>
                    <a:pt x="437" y="1126"/>
                  </a:lnTo>
                  <a:lnTo>
                    <a:pt x="418" y="1108"/>
                  </a:lnTo>
                  <a:lnTo>
                    <a:pt x="522" y="1185"/>
                  </a:lnTo>
                  <a:lnTo>
                    <a:pt x="501" y="1173"/>
                  </a:lnTo>
                  <a:lnTo>
                    <a:pt x="620" y="1231"/>
                  </a:lnTo>
                  <a:lnTo>
                    <a:pt x="598" y="1222"/>
                  </a:lnTo>
                  <a:lnTo>
                    <a:pt x="711" y="1255"/>
                  </a:lnTo>
                  <a:lnTo>
                    <a:pt x="768" y="1264"/>
                  </a:lnTo>
                  <a:lnTo>
                    <a:pt x="828" y="1267"/>
                  </a:lnTo>
                  <a:lnTo>
                    <a:pt x="886" y="1266"/>
                  </a:lnTo>
                  <a:lnTo>
                    <a:pt x="938" y="1259"/>
                  </a:lnTo>
                  <a:lnTo>
                    <a:pt x="1070" y="1222"/>
                  </a:lnTo>
                  <a:lnTo>
                    <a:pt x="1048" y="1231"/>
                  </a:lnTo>
                  <a:lnTo>
                    <a:pt x="1167" y="1173"/>
                  </a:lnTo>
                  <a:lnTo>
                    <a:pt x="1146" y="1186"/>
                  </a:lnTo>
                  <a:lnTo>
                    <a:pt x="1249" y="1109"/>
                  </a:lnTo>
                  <a:lnTo>
                    <a:pt x="1230" y="1125"/>
                  </a:lnTo>
                  <a:lnTo>
                    <a:pt x="1316" y="1031"/>
                  </a:lnTo>
                  <a:lnTo>
                    <a:pt x="1300" y="1053"/>
                  </a:lnTo>
                  <a:lnTo>
                    <a:pt x="1364" y="946"/>
                  </a:lnTo>
                  <a:lnTo>
                    <a:pt x="1355" y="964"/>
                  </a:lnTo>
                  <a:lnTo>
                    <a:pt x="1374" y="919"/>
                  </a:lnTo>
                  <a:lnTo>
                    <a:pt x="1388" y="875"/>
                  </a:lnTo>
                  <a:lnTo>
                    <a:pt x="1396" y="824"/>
                  </a:lnTo>
                  <a:lnTo>
                    <a:pt x="1400" y="776"/>
                  </a:lnTo>
                  <a:lnTo>
                    <a:pt x="1398" y="723"/>
                  </a:lnTo>
                  <a:lnTo>
                    <a:pt x="1391" y="676"/>
                  </a:lnTo>
                  <a:lnTo>
                    <a:pt x="1379" y="630"/>
                  </a:lnTo>
                  <a:lnTo>
                    <a:pt x="1355" y="571"/>
                  </a:lnTo>
                  <a:lnTo>
                    <a:pt x="1364" y="589"/>
                  </a:lnTo>
                  <a:lnTo>
                    <a:pt x="1300" y="482"/>
                  </a:lnTo>
                  <a:lnTo>
                    <a:pt x="1316" y="503"/>
                  </a:lnTo>
                  <a:lnTo>
                    <a:pt x="1230" y="409"/>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3"/>
                  </a:lnTo>
                  <a:lnTo>
                    <a:pt x="367" y="483"/>
                  </a:lnTo>
                  <a:lnTo>
                    <a:pt x="302" y="590"/>
                  </a:lnTo>
                  <a:lnTo>
                    <a:pt x="313" y="569"/>
                  </a:lnTo>
                  <a:lnTo>
                    <a:pt x="293" y="618"/>
                  </a:lnTo>
                  <a:lnTo>
                    <a:pt x="279" y="660"/>
                  </a:lnTo>
                  <a:lnTo>
                    <a:pt x="271" y="711"/>
                  </a:lnTo>
                  <a:lnTo>
                    <a:pt x="267" y="759"/>
                  </a:lnTo>
                  <a:lnTo>
                    <a:pt x="269" y="81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8" name="Oval 13"/>
            <p:cNvSpPr>
              <a:spLocks noChangeArrowheads="1"/>
            </p:cNvSpPr>
            <p:nvPr/>
          </p:nvSpPr>
          <p:spPr bwMode="auto">
            <a:xfrm>
              <a:off x="2226" y="3455"/>
              <a:ext cx="84" cy="76"/>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9" name="Freeform 14"/>
            <p:cNvSpPr>
              <a:spLocks noEditPoints="1"/>
            </p:cNvSpPr>
            <p:nvPr/>
          </p:nvSpPr>
          <p:spPr bwMode="auto">
            <a:xfrm>
              <a:off x="2218" y="3447"/>
              <a:ext cx="100" cy="92"/>
            </a:xfrm>
            <a:custGeom>
              <a:avLst/>
              <a:gdLst>
                <a:gd name="T0" fmla="*/ 16 w 1667"/>
                <a:gd name="T1" fmla="*/ 618 h 1533"/>
                <a:gd name="T2" fmla="*/ 74 w 1667"/>
                <a:gd name="T3" fmla="*/ 451 h 1533"/>
                <a:gd name="T4" fmla="*/ 240 w 1667"/>
                <a:gd name="T5" fmla="*/ 228 h 1533"/>
                <a:gd name="T6" fmla="*/ 383 w 1667"/>
                <a:gd name="T7" fmla="*/ 122 h 1533"/>
                <a:gd name="T8" fmla="*/ 656 w 1667"/>
                <a:gd name="T9" fmla="*/ 18 h 1533"/>
                <a:gd name="T10" fmla="*/ 910 w 1667"/>
                <a:gd name="T11" fmla="*/ 3 h 1533"/>
                <a:gd name="T12" fmla="*/ 1164 w 1667"/>
                <a:gd name="T13" fmla="*/ 64 h 1533"/>
                <a:gd name="T14" fmla="*/ 1408 w 1667"/>
                <a:gd name="T15" fmla="*/ 211 h 1533"/>
                <a:gd name="T16" fmla="*/ 1527 w 1667"/>
                <a:gd name="T17" fmla="*/ 343 h 1533"/>
                <a:gd name="T18" fmla="*/ 1626 w 1667"/>
                <a:gd name="T19" fmla="*/ 530 h 1533"/>
                <a:gd name="T20" fmla="*/ 1667 w 1667"/>
                <a:gd name="T21" fmla="*/ 758 h 1533"/>
                <a:gd name="T22" fmla="*/ 1629 w 1667"/>
                <a:gd name="T23" fmla="*/ 993 h 1533"/>
                <a:gd name="T24" fmla="*/ 1527 w 1667"/>
                <a:gd name="T25" fmla="*/ 1190 h 1533"/>
                <a:gd name="T26" fmla="*/ 1408 w 1667"/>
                <a:gd name="T27" fmla="*/ 1322 h 1533"/>
                <a:gd name="T28" fmla="*/ 1164 w 1667"/>
                <a:gd name="T29" fmla="*/ 1469 h 1533"/>
                <a:gd name="T30" fmla="*/ 923 w 1667"/>
                <a:gd name="T31" fmla="*/ 1528 h 1533"/>
                <a:gd name="T32" fmla="*/ 673 w 1667"/>
                <a:gd name="T33" fmla="*/ 1518 h 1533"/>
                <a:gd name="T34" fmla="*/ 383 w 1667"/>
                <a:gd name="T35" fmla="*/ 1411 h 1533"/>
                <a:gd name="T36" fmla="*/ 240 w 1667"/>
                <a:gd name="T37" fmla="*/ 1304 h 1533"/>
                <a:gd name="T38" fmla="*/ 74 w 1667"/>
                <a:gd name="T39" fmla="*/ 1082 h 1533"/>
                <a:gd name="T40" fmla="*/ 19 w 1667"/>
                <a:gd name="T41" fmla="*/ 931 h 1533"/>
                <a:gd name="T42" fmla="*/ 269 w 1667"/>
                <a:gd name="T43" fmla="*/ 811 h 1533"/>
                <a:gd name="T44" fmla="*/ 312 w 1667"/>
                <a:gd name="T45" fmla="*/ 963 h 1533"/>
                <a:gd name="T46" fmla="*/ 351 w 1667"/>
                <a:gd name="T47" fmla="*/ 1030 h 1533"/>
                <a:gd name="T48" fmla="*/ 521 w 1667"/>
                <a:gd name="T49" fmla="*/ 1185 h 1533"/>
                <a:gd name="T50" fmla="*/ 596 w 1667"/>
                <a:gd name="T51" fmla="*/ 1221 h 1533"/>
                <a:gd name="T52" fmla="*/ 828 w 1667"/>
                <a:gd name="T53" fmla="*/ 1266 h 1533"/>
                <a:gd name="T54" fmla="*/ 1069 w 1667"/>
                <a:gd name="T55" fmla="*/ 1221 h 1533"/>
                <a:gd name="T56" fmla="*/ 1145 w 1667"/>
                <a:gd name="T57" fmla="*/ 1184 h 1533"/>
                <a:gd name="T58" fmla="*/ 1315 w 1667"/>
                <a:gd name="T59" fmla="*/ 1031 h 1533"/>
                <a:gd name="T60" fmla="*/ 1354 w 1667"/>
                <a:gd name="T61" fmla="*/ 965 h 1533"/>
                <a:gd name="T62" fmla="*/ 1396 w 1667"/>
                <a:gd name="T63" fmla="*/ 823 h 1533"/>
                <a:gd name="T64" fmla="*/ 1392 w 1667"/>
                <a:gd name="T65" fmla="*/ 677 h 1533"/>
                <a:gd name="T66" fmla="*/ 1365 w 1667"/>
                <a:gd name="T67" fmla="*/ 589 h 1533"/>
                <a:gd name="T68" fmla="*/ 1230 w 1667"/>
                <a:gd name="T69" fmla="*/ 408 h 1533"/>
                <a:gd name="T70" fmla="*/ 1166 w 1667"/>
                <a:gd name="T71" fmla="*/ 361 h 1533"/>
                <a:gd name="T72" fmla="*/ 956 w 1667"/>
                <a:gd name="T73" fmla="*/ 278 h 1533"/>
                <a:gd name="T74" fmla="*/ 781 w 1667"/>
                <a:gd name="T75" fmla="*/ 268 h 1533"/>
                <a:gd name="T76" fmla="*/ 619 w 1667"/>
                <a:gd name="T77" fmla="*/ 303 h 1533"/>
                <a:gd name="T78" fmla="*/ 418 w 1667"/>
                <a:gd name="T79" fmla="*/ 425 h 1533"/>
                <a:gd name="T80" fmla="*/ 367 w 1667"/>
                <a:gd name="T81" fmla="*/ 481 h 1533"/>
                <a:gd name="T82" fmla="*/ 293 w 1667"/>
                <a:gd name="T83" fmla="*/ 615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6" y="542"/>
                  </a:lnTo>
                  <a:lnTo>
                    <a:pt x="65" y="469"/>
                  </a:lnTo>
                  <a:cubicBezTo>
                    <a:pt x="68" y="463"/>
                    <a:pt x="71" y="457"/>
                    <a:pt x="74" y="451"/>
                  </a:cubicBezTo>
                  <a:lnTo>
                    <a:pt x="138" y="344"/>
                  </a:lnTo>
                  <a:cubicBezTo>
                    <a:pt x="143" y="336"/>
                    <a:pt x="148" y="329"/>
                    <a:pt x="154" y="322"/>
                  </a:cubicBezTo>
                  <a:lnTo>
                    <a:pt x="240" y="228"/>
                  </a:lnTo>
                  <a:cubicBezTo>
                    <a:pt x="246" y="222"/>
                    <a:pt x="252" y="217"/>
                    <a:pt x="259" y="212"/>
                  </a:cubicBezTo>
                  <a:lnTo>
                    <a:pt x="362" y="135"/>
                  </a:lnTo>
                  <a:cubicBezTo>
                    <a:pt x="368" y="130"/>
                    <a:pt x="376" y="125"/>
                    <a:pt x="383" y="122"/>
                  </a:cubicBezTo>
                  <a:lnTo>
                    <a:pt x="502" y="64"/>
                  </a:lnTo>
                  <a:cubicBezTo>
                    <a:pt x="509" y="60"/>
                    <a:pt x="517" y="57"/>
                    <a:pt x="524" y="55"/>
                  </a:cubicBezTo>
                  <a:lnTo>
                    <a:pt x="656" y="18"/>
                  </a:lnTo>
                  <a:lnTo>
                    <a:pt x="742" y="5"/>
                  </a:lnTo>
                  <a:lnTo>
                    <a:pt x="828" y="0"/>
                  </a:lnTo>
                  <a:lnTo>
                    <a:pt x="910" y="3"/>
                  </a:lnTo>
                  <a:lnTo>
                    <a:pt x="993" y="14"/>
                  </a:lnTo>
                  <a:lnTo>
                    <a:pt x="1142" y="55"/>
                  </a:lnTo>
                  <a:cubicBezTo>
                    <a:pt x="1149" y="57"/>
                    <a:pt x="1157" y="60"/>
                    <a:pt x="1164" y="64"/>
                  </a:cubicBezTo>
                  <a:lnTo>
                    <a:pt x="1283" y="122"/>
                  </a:lnTo>
                  <a:cubicBezTo>
                    <a:pt x="1290" y="125"/>
                    <a:pt x="1297" y="129"/>
                    <a:pt x="1304" y="134"/>
                  </a:cubicBezTo>
                  <a:lnTo>
                    <a:pt x="1408" y="211"/>
                  </a:lnTo>
                  <a:cubicBezTo>
                    <a:pt x="1415" y="217"/>
                    <a:pt x="1421" y="222"/>
                    <a:pt x="1427" y="229"/>
                  </a:cubicBezTo>
                  <a:lnTo>
                    <a:pt x="1512" y="323"/>
                  </a:lnTo>
                  <a:cubicBezTo>
                    <a:pt x="1518" y="329"/>
                    <a:pt x="1523" y="336"/>
                    <a:pt x="1527" y="343"/>
                  </a:cubicBezTo>
                  <a:lnTo>
                    <a:pt x="1592" y="450"/>
                  </a:lnTo>
                  <a:cubicBezTo>
                    <a:pt x="1596" y="457"/>
                    <a:pt x="1600" y="464"/>
                    <a:pt x="1603" y="471"/>
                  </a:cubicBezTo>
                  <a:lnTo>
                    <a:pt x="1626" y="530"/>
                  </a:lnTo>
                  <a:lnTo>
                    <a:pt x="1647" y="600"/>
                  </a:lnTo>
                  <a:lnTo>
                    <a:pt x="1661" y="681"/>
                  </a:lnTo>
                  <a:lnTo>
                    <a:pt x="1667" y="758"/>
                  </a:lnTo>
                  <a:lnTo>
                    <a:pt x="1663" y="840"/>
                  </a:lnTo>
                  <a:lnTo>
                    <a:pt x="1651" y="915"/>
                  </a:lnTo>
                  <a:lnTo>
                    <a:pt x="1629" y="993"/>
                  </a:lnTo>
                  <a:lnTo>
                    <a:pt x="1603" y="1062"/>
                  </a:lnTo>
                  <a:cubicBezTo>
                    <a:pt x="1600" y="1069"/>
                    <a:pt x="1596" y="1076"/>
                    <a:pt x="1592" y="1083"/>
                  </a:cubicBezTo>
                  <a:lnTo>
                    <a:pt x="1527" y="1190"/>
                  </a:lnTo>
                  <a:cubicBezTo>
                    <a:pt x="1523" y="1197"/>
                    <a:pt x="1518" y="1204"/>
                    <a:pt x="1512" y="1210"/>
                  </a:cubicBezTo>
                  <a:lnTo>
                    <a:pt x="1427" y="1304"/>
                  </a:lnTo>
                  <a:cubicBezTo>
                    <a:pt x="1421" y="1310"/>
                    <a:pt x="1415" y="1316"/>
                    <a:pt x="1408" y="1322"/>
                  </a:cubicBezTo>
                  <a:lnTo>
                    <a:pt x="1304" y="1399"/>
                  </a:lnTo>
                  <a:cubicBezTo>
                    <a:pt x="1297" y="1403"/>
                    <a:pt x="1290" y="1408"/>
                    <a:pt x="1283" y="1411"/>
                  </a:cubicBezTo>
                  <a:lnTo>
                    <a:pt x="1164" y="1469"/>
                  </a:lnTo>
                  <a:cubicBezTo>
                    <a:pt x="1157" y="1473"/>
                    <a:pt x="1149" y="1476"/>
                    <a:pt x="1142" y="1478"/>
                  </a:cubicBezTo>
                  <a:lnTo>
                    <a:pt x="1011" y="1515"/>
                  </a:lnTo>
                  <a:lnTo>
                    <a:pt x="923" y="1528"/>
                  </a:lnTo>
                  <a:lnTo>
                    <a:pt x="839" y="1533"/>
                  </a:lnTo>
                  <a:lnTo>
                    <a:pt x="756" y="1530"/>
                  </a:lnTo>
                  <a:lnTo>
                    <a:pt x="673" y="1518"/>
                  </a:lnTo>
                  <a:lnTo>
                    <a:pt x="524" y="1478"/>
                  </a:lnTo>
                  <a:cubicBezTo>
                    <a:pt x="517" y="1476"/>
                    <a:pt x="509" y="1473"/>
                    <a:pt x="502" y="1469"/>
                  </a:cubicBezTo>
                  <a:lnTo>
                    <a:pt x="383" y="1411"/>
                  </a:lnTo>
                  <a:cubicBezTo>
                    <a:pt x="376" y="1408"/>
                    <a:pt x="368" y="1403"/>
                    <a:pt x="362" y="1398"/>
                  </a:cubicBezTo>
                  <a:lnTo>
                    <a:pt x="259" y="1321"/>
                  </a:lnTo>
                  <a:cubicBezTo>
                    <a:pt x="252" y="1316"/>
                    <a:pt x="246" y="1311"/>
                    <a:pt x="240" y="1304"/>
                  </a:cubicBezTo>
                  <a:lnTo>
                    <a:pt x="154" y="1210"/>
                  </a:lnTo>
                  <a:cubicBezTo>
                    <a:pt x="148" y="1204"/>
                    <a:pt x="143" y="1197"/>
                    <a:pt x="138" y="1189"/>
                  </a:cubicBezTo>
                  <a:lnTo>
                    <a:pt x="74" y="1082"/>
                  </a:lnTo>
                  <a:cubicBezTo>
                    <a:pt x="71" y="1076"/>
                    <a:pt x="68" y="1070"/>
                    <a:pt x="65" y="1064"/>
                  </a:cubicBezTo>
                  <a:lnTo>
                    <a:pt x="41" y="1005"/>
                  </a:lnTo>
                  <a:lnTo>
                    <a:pt x="19" y="931"/>
                  </a:lnTo>
                  <a:lnTo>
                    <a:pt x="6" y="852"/>
                  </a:lnTo>
                  <a:lnTo>
                    <a:pt x="0" y="775"/>
                  </a:lnTo>
                  <a:close/>
                  <a:moveTo>
                    <a:pt x="269" y="811"/>
                  </a:moveTo>
                  <a:lnTo>
                    <a:pt x="276" y="858"/>
                  </a:lnTo>
                  <a:lnTo>
                    <a:pt x="288" y="904"/>
                  </a:lnTo>
                  <a:lnTo>
                    <a:pt x="312" y="963"/>
                  </a:lnTo>
                  <a:lnTo>
                    <a:pt x="303" y="945"/>
                  </a:lnTo>
                  <a:lnTo>
                    <a:pt x="367" y="1052"/>
                  </a:lnTo>
                  <a:lnTo>
                    <a:pt x="351" y="1030"/>
                  </a:lnTo>
                  <a:lnTo>
                    <a:pt x="437" y="1124"/>
                  </a:lnTo>
                  <a:lnTo>
                    <a:pt x="418" y="1108"/>
                  </a:lnTo>
                  <a:lnTo>
                    <a:pt x="521" y="1185"/>
                  </a:lnTo>
                  <a:lnTo>
                    <a:pt x="500" y="1172"/>
                  </a:lnTo>
                  <a:lnTo>
                    <a:pt x="619" y="1230"/>
                  </a:lnTo>
                  <a:lnTo>
                    <a:pt x="596" y="1221"/>
                  </a:lnTo>
                  <a:lnTo>
                    <a:pt x="712" y="1255"/>
                  </a:lnTo>
                  <a:lnTo>
                    <a:pt x="767" y="1263"/>
                  </a:lnTo>
                  <a:lnTo>
                    <a:pt x="828" y="1266"/>
                  </a:lnTo>
                  <a:lnTo>
                    <a:pt x="886" y="1264"/>
                  </a:lnTo>
                  <a:lnTo>
                    <a:pt x="938" y="1258"/>
                  </a:lnTo>
                  <a:lnTo>
                    <a:pt x="1069" y="1221"/>
                  </a:lnTo>
                  <a:lnTo>
                    <a:pt x="1047" y="1230"/>
                  </a:lnTo>
                  <a:lnTo>
                    <a:pt x="1166" y="1172"/>
                  </a:lnTo>
                  <a:lnTo>
                    <a:pt x="1145" y="1184"/>
                  </a:lnTo>
                  <a:lnTo>
                    <a:pt x="1249" y="1107"/>
                  </a:lnTo>
                  <a:lnTo>
                    <a:pt x="1230" y="1125"/>
                  </a:lnTo>
                  <a:lnTo>
                    <a:pt x="1315" y="1031"/>
                  </a:lnTo>
                  <a:lnTo>
                    <a:pt x="1300" y="1051"/>
                  </a:lnTo>
                  <a:lnTo>
                    <a:pt x="1365" y="944"/>
                  </a:lnTo>
                  <a:lnTo>
                    <a:pt x="1354" y="965"/>
                  </a:lnTo>
                  <a:lnTo>
                    <a:pt x="1374" y="916"/>
                  </a:lnTo>
                  <a:lnTo>
                    <a:pt x="1388" y="874"/>
                  </a:lnTo>
                  <a:lnTo>
                    <a:pt x="1396" y="823"/>
                  </a:lnTo>
                  <a:lnTo>
                    <a:pt x="1400" y="775"/>
                  </a:lnTo>
                  <a:lnTo>
                    <a:pt x="1398" y="722"/>
                  </a:lnTo>
                  <a:lnTo>
                    <a:pt x="1392" y="677"/>
                  </a:lnTo>
                  <a:lnTo>
                    <a:pt x="1377" y="627"/>
                  </a:lnTo>
                  <a:lnTo>
                    <a:pt x="1354" y="568"/>
                  </a:lnTo>
                  <a:lnTo>
                    <a:pt x="1365" y="589"/>
                  </a:lnTo>
                  <a:lnTo>
                    <a:pt x="1300" y="482"/>
                  </a:lnTo>
                  <a:lnTo>
                    <a:pt x="1315" y="502"/>
                  </a:lnTo>
                  <a:lnTo>
                    <a:pt x="1230" y="408"/>
                  </a:lnTo>
                  <a:lnTo>
                    <a:pt x="1249" y="426"/>
                  </a:lnTo>
                  <a:lnTo>
                    <a:pt x="1145" y="349"/>
                  </a:lnTo>
                  <a:lnTo>
                    <a:pt x="1166" y="361"/>
                  </a:lnTo>
                  <a:lnTo>
                    <a:pt x="1047" y="303"/>
                  </a:lnTo>
                  <a:lnTo>
                    <a:pt x="1069" y="312"/>
                  </a:lnTo>
                  <a:lnTo>
                    <a:pt x="956" y="278"/>
                  </a:lnTo>
                  <a:lnTo>
                    <a:pt x="899" y="270"/>
                  </a:lnTo>
                  <a:lnTo>
                    <a:pt x="839" y="267"/>
                  </a:lnTo>
                  <a:lnTo>
                    <a:pt x="781" y="268"/>
                  </a:lnTo>
                  <a:lnTo>
                    <a:pt x="728" y="275"/>
                  </a:lnTo>
                  <a:lnTo>
                    <a:pt x="596" y="312"/>
                  </a:lnTo>
                  <a:lnTo>
                    <a:pt x="619" y="303"/>
                  </a:lnTo>
                  <a:lnTo>
                    <a:pt x="500" y="361"/>
                  </a:lnTo>
                  <a:lnTo>
                    <a:pt x="521" y="348"/>
                  </a:lnTo>
                  <a:lnTo>
                    <a:pt x="418" y="425"/>
                  </a:lnTo>
                  <a:lnTo>
                    <a:pt x="437" y="408"/>
                  </a:lnTo>
                  <a:lnTo>
                    <a:pt x="351" y="502"/>
                  </a:lnTo>
                  <a:lnTo>
                    <a:pt x="367" y="481"/>
                  </a:lnTo>
                  <a:lnTo>
                    <a:pt x="303" y="588"/>
                  </a:lnTo>
                  <a:lnTo>
                    <a:pt x="312" y="570"/>
                  </a:lnTo>
                  <a:lnTo>
                    <a:pt x="293" y="615"/>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0" name="Freeform 15"/>
            <p:cNvSpPr>
              <a:spLocks noEditPoints="1"/>
            </p:cNvSpPr>
            <p:nvPr/>
          </p:nvSpPr>
          <p:spPr bwMode="auto">
            <a:xfrm>
              <a:off x="1907" y="3007"/>
              <a:ext cx="291" cy="223"/>
            </a:xfrm>
            <a:custGeom>
              <a:avLst/>
              <a:gdLst>
                <a:gd name="T0" fmla="*/ 81 w 4840"/>
                <a:gd name="T1" fmla="*/ 3720 h 3720"/>
                <a:gd name="T2" fmla="*/ 4776 w 4840"/>
                <a:gd name="T3" fmla="*/ 133 h 3720"/>
                <a:gd name="T4" fmla="*/ 4695 w 4840"/>
                <a:gd name="T5" fmla="*/ 27 h 3720"/>
                <a:gd name="T6" fmla="*/ 0 w 4840"/>
                <a:gd name="T7" fmla="*/ 3614 h 3720"/>
                <a:gd name="T8" fmla="*/ 81 w 4840"/>
                <a:gd name="T9" fmla="*/ 3720 h 3720"/>
                <a:gd name="T10" fmla="*/ 4444 w 4840"/>
                <a:gd name="T11" fmla="*/ 962 h 3720"/>
                <a:gd name="T12" fmla="*/ 4840 w 4840"/>
                <a:gd name="T13" fmla="*/ 0 h 3720"/>
                <a:gd name="T14" fmla="*/ 3808 w 4840"/>
                <a:gd name="T15" fmla="*/ 129 h 3720"/>
                <a:gd name="T16" fmla="*/ 3750 w 4840"/>
                <a:gd name="T17" fmla="*/ 203 h 3720"/>
                <a:gd name="T18" fmla="*/ 3824 w 4840"/>
                <a:gd name="T19" fmla="*/ 261 h 3720"/>
                <a:gd name="T20" fmla="*/ 4743 w 4840"/>
                <a:gd name="T21" fmla="*/ 146 h 3720"/>
                <a:gd name="T22" fmla="*/ 4674 w 4840"/>
                <a:gd name="T23" fmla="*/ 55 h 3720"/>
                <a:gd name="T24" fmla="*/ 4321 w 4840"/>
                <a:gd name="T25" fmla="*/ 911 h 3720"/>
                <a:gd name="T26" fmla="*/ 4357 w 4840"/>
                <a:gd name="T27" fmla="*/ 998 h 3720"/>
                <a:gd name="T28" fmla="*/ 4444 w 4840"/>
                <a:gd name="T29" fmla="*/ 962 h 3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40" h="3720">
                  <a:moveTo>
                    <a:pt x="81" y="3720"/>
                  </a:moveTo>
                  <a:lnTo>
                    <a:pt x="4776" y="133"/>
                  </a:lnTo>
                  <a:lnTo>
                    <a:pt x="4695" y="27"/>
                  </a:lnTo>
                  <a:lnTo>
                    <a:pt x="0" y="3614"/>
                  </a:lnTo>
                  <a:lnTo>
                    <a:pt x="81" y="3720"/>
                  </a:lnTo>
                  <a:close/>
                  <a:moveTo>
                    <a:pt x="4444" y="962"/>
                  </a:moveTo>
                  <a:lnTo>
                    <a:pt x="4840" y="0"/>
                  </a:lnTo>
                  <a:lnTo>
                    <a:pt x="3808" y="129"/>
                  </a:lnTo>
                  <a:cubicBezTo>
                    <a:pt x="3771" y="133"/>
                    <a:pt x="3745" y="167"/>
                    <a:pt x="3750" y="203"/>
                  </a:cubicBezTo>
                  <a:cubicBezTo>
                    <a:pt x="3755" y="240"/>
                    <a:pt x="3788" y="266"/>
                    <a:pt x="3824" y="261"/>
                  </a:cubicBezTo>
                  <a:lnTo>
                    <a:pt x="4743" y="146"/>
                  </a:lnTo>
                  <a:lnTo>
                    <a:pt x="4674" y="55"/>
                  </a:lnTo>
                  <a:lnTo>
                    <a:pt x="4321" y="911"/>
                  </a:lnTo>
                  <a:cubicBezTo>
                    <a:pt x="4307" y="945"/>
                    <a:pt x="4323" y="984"/>
                    <a:pt x="4357" y="998"/>
                  </a:cubicBezTo>
                  <a:cubicBezTo>
                    <a:pt x="4391" y="1012"/>
                    <a:pt x="4430" y="996"/>
                    <a:pt x="4444" y="962"/>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1" name="Freeform 16"/>
            <p:cNvSpPr>
              <a:spLocks noEditPoints="1"/>
            </p:cNvSpPr>
            <p:nvPr/>
          </p:nvSpPr>
          <p:spPr bwMode="auto">
            <a:xfrm>
              <a:off x="1908" y="3299"/>
              <a:ext cx="318" cy="178"/>
            </a:xfrm>
            <a:custGeom>
              <a:avLst/>
              <a:gdLst>
                <a:gd name="T0" fmla="*/ 64 w 5299"/>
                <a:gd name="T1" fmla="*/ 0 h 2957"/>
                <a:gd name="T2" fmla="*/ 5215 w 5299"/>
                <a:gd name="T3" fmla="*/ 2803 h 2957"/>
                <a:gd name="T4" fmla="*/ 5151 w 5299"/>
                <a:gd name="T5" fmla="*/ 2921 h 2957"/>
                <a:gd name="T6" fmla="*/ 0 w 5299"/>
                <a:gd name="T7" fmla="*/ 117 h 2957"/>
                <a:gd name="T8" fmla="*/ 64 w 5299"/>
                <a:gd name="T9" fmla="*/ 0 h 2957"/>
                <a:gd name="T10" fmla="*/ 4760 w 5299"/>
                <a:gd name="T11" fmla="*/ 2035 h 2957"/>
                <a:gd name="T12" fmla="*/ 5299 w 5299"/>
                <a:gd name="T13" fmla="*/ 2925 h 2957"/>
                <a:gd name="T14" fmla="*/ 4259 w 5299"/>
                <a:gd name="T15" fmla="*/ 2956 h 2957"/>
                <a:gd name="T16" fmla="*/ 4190 w 5299"/>
                <a:gd name="T17" fmla="*/ 2891 h 2957"/>
                <a:gd name="T18" fmla="*/ 4255 w 5299"/>
                <a:gd name="T19" fmla="*/ 2823 h 2957"/>
                <a:gd name="T20" fmla="*/ 5181 w 5299"/>
                <a:gd name="T21" fmla="*/ 2795 h 2957"/>
                <a:gd name="T22" fmla="*/ 5126 w 5299"/>
                <a:gd name="T23" fmla="*/ 2897 h 2957"/>
                <a:gd name="T24" fmla="*/ 4646 w 5299"/>
                <a:gd name="T25" fmla="*/ 2104 h 2957"/>
                <a:gd name="T26" fmla="*/ 4669 w 5299"/>
                <a:gd name="T27" fmla="*/ 2013 h 2957"/>
                <a:gd name="T28" fmla="*/ 4760 w 5299"/>
                <a:gd name="T29" fmla="*/ 2035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99" h="2957">
                  <a:moveTo>
                    <a:pt x="64" y="0"/>
                  </a:moveTo>
                  <a:lnTo>
                    <a:pt x="5215" y="2803"/>
                  </a:lnTo>
                  <a:lnTo>
                    <a:pt x="5151" y="2921"/>
                  </a:lnTo>
                  <a:lnTo>
                    <a:pt x="0" y="117"/>
                  </a:lnTo>
                  <a:lnTo>
                    <a:pt x="64" y="0"/>
                  </a:lnTo>
                  <a:close/>
                  <a:moveTo>
                    <a:pt x="4760" y="2035"/>
                  </a:moveTo>
                  <a:lnTo>
                    <a:pt x="5299" y="2925"/>
                  </a:lnTo>
                  <a:lnTo>
                    <a:pt x="4259" y="2956"/>
                  </a:lnTo>
                  <a:cubicBezTo>
                    <a:pt x="4222" y="2957"/>
                    <a:pt x="4192" y="2928"/>
                    <a:pt x="4190" y="2891"/>
                  </a:cubicBezTo>
                  <a:cubicBezTo>
                    <a:pt x="4189" y="2855"/>
                    <a:pt x="4218" y="2824"/>
                    <a:pt x="4255" y="2823"/>
                  </a:cubicBezTo>
                  <a:lnTo>
                    <a:pt x="5181" y="2795"/>
                  </a:lnTo>
                  <a:lnTo>
                    <a:pt x="5126" y="2897"/>
                  </a:lnTo>
                  <a:lnTo>
                    <a:pt x="4646" y="2104"/>
                  </a:lnTo>
                  <a:cubicBezTo>
                    <a:pt x="4627" y="2073"/>
                    <a:pt x="4637" y="2032"/>
                    <a:pt x="4669" y="2013"/>
                  </a:cubicBezTo>
                  <a:cubicBezTo>
                    <a:pt x="4700" y="1994"/>
                    <a:pt x="4741" y="2004"/>
                    <a:pt x="4760" y="2035"/>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2" name="Freeform 17"/>
            <p:cNvSpPr>
              <a:spLocks noEditPoints="1"/>
            </p:cNvSpPr>
            <p:nvPr/>
          </p:nvSpPr>
          <p:spPr bwMode="auto">
            <a:xfrm>
              <a:off x="2197" y="3031"/>
              <a:ext cx="65" cy="424"/>
            </a:xfrm>
            <a:custGeom>
              <a:avLst/>
              <a:gdLst>
                <a:gd name="T0" fmla="*/ 938 w 1082"/>
                <a:gd name="T1" fmla="*/ 7072 h 7072"/>
                <a:gd name="T2" fmla="*/ 898 w 1082"/>
                <a:gd name="T3" fmla="*/ 6540 h 7072"/>
                <a:gd name="T4" fmla="*/ 1030 w 1082"/>
                <a:gd name="T5" fmla="*/ 6530 h 7072"/>
                <a:gd name="T6" fmla="*/ 1071 w 1082"/>
                <a:gd name="T7" fmla="*/ 7062 h 7072"/>
                <a:gd name="T8" fmla="*/ 938 w 1082"/>
                <a:gd name="T9" fmla="*/ 7072 h 7072"/>
                <a:gd name="T10" fmla="*/ 867 w 1082"/>
                <a:gd name="T11" fmla="*/ 6141 h 7072"/>
                <a:gd name="T12" fmla="*/ 827 w 1082"/>
                <a:gd name="T13" fmla="*/ 5609 h 7072"/>
                <a:gd name="T14" fmla="*/ 960 w 1082"/>
                <a:gd name="T15" fmla="*/ 5599 h 7072"/>
                <a:gd name="T16" fmla="*/ 1000 w 1082"/>
                <a:gd name="T17" fmla="*/ 6131 h 7072"/>
                <a:gd name="T18" fmla="*/ 867 w 1082"/>
                <a:gd name="T19" fmla="*/ 6141 h 7072"/>
                <a:gd name="T20" fmla="*/ 797 w 1082"/>
                <a:gd name="T21" fmla="*/ 5210 h 7072"/>
                <a:gd name="T22" fmla="*/ 757 w 1082"/>
                <a:gd name="T23" fmla="*/ 4679 h 7072"/>
                <a:gd name="T24" fmla="*/ 890 w 1082"/>
                <a:gd name="T25" fmla="*/ 4669 h 7072"/>
                <a:gd name="T26" fmla="*/ 930 w 1082"/>
                <a:gd name="T27" fmla="*/ 5200 h 7072"/>
                <a:gd name="T28" fmla="*/ 797 w 1082"/>
                <a:gd name="T29" fmla="*/ 5210 h 7072"/>
                <a:gd name="T30" fmla="*/ 727 w 1082"/>
                <a:gd name="T31" fmla="*/ 4280 h 7072"/>
                <a:gd name="T32" fmla="*/ 687 w 1082"/>
                <a:gd name="T33" fmla="*/ 3748 h 7072"/>
                <a:gd name="T34" fmla="*/ 820 w 1082"/>
                <a:gd name="T35" fmla="*/ 3738 h 7072"/>
                <a:gd name="T36" fmla="*/ 860 w 1082"/>
                <a:gd name="T37" fmla="*/ 4270 h 7072"/>
                <a:gd name="T38" fmla="*/ 727 w 1082"/>
                <a:gd name="T39" fmla="*/ 4280 h 7072"/>
                <a:gd name="T40" fmla="*/ 657 w 1082"/>
                <a:gd name="T41" fmla="*/ 3349 h 7072"/>
                <a:gd name="T42" fmla="*/ 617 w 1082"/>
                <a:gd name="T43" fmla="*/ 2817 h 7072"/>
                <a:gd name="T44" fmla="*/ 750 w 1082"/>
                <a:gd name="T45" fmla="*/ 2807 h 7072"/>
                <a:gd name="T46" fmla="*/ 790 w 1082"/>
                <a:gd name="T47" fmla="*/ 3339 h 7072"/>
                <a:gd name="T48" fmla="*/ 657 w 1082"/>
                <a:gd name="T49" fmla="*/ 3349 h 7072"/>
                <a:gd name="T50" fmla="*/ 586 w 1082"/>
                <a:gd name="T51" fmla="*/ 2418 h 7072"/>
                <a:gd name="T52" fmla="*/ 546 w 1082"/>
                <a:gd name="T53" fmla="*/ 1887 h 7072"/>
                <a:gd name="T54" fmla="*/ 679 w 1082"/>
                <a:gd name="T55" fmla="*/ 1877 h 7072"/>
                <a:gd name="T56" fmla="*/ 719 w 1082"/>
                <a:gd name="T57" fmla="*/ 2408 h 7072"/>
                <a:gd name="T58" fmla="*/ 586 w 1082"/>
                <a:gd name="T59" fmla="*/ 2418 h 7072"/>
                <a:gd name="T60" fmla="*/ 516 w 1082"/>
                <a:gd name="T61" fmla="*/ 1488 h 7072"/>
                <a:gd name="T62" fmla="*/ 476 w 1082"/>
                <a:gd name="T63" fmla="*/ 956 h 7072"/>
                <a:gd name="T64" fmla="*/ 609 w 1082"/>
                <a:gd name="T65" fmla="*/ 946 h 7072"/>
                <a:gd name="T66" fmla="*/ 649 w 1082"/>
                <a:gd name="T67" fmla="*/ 1478 h 7072"/>
                <a:gd name="T68" fmla="*/ 516 w 1082"/>
                <a:gd name="T69" fmla="*/ 1488 h 7072"/>
                <a:gd name="T70" fmla="*/ 446 w 1082"/>
                <a:gd name="T71" fmla="*/ 557 h 7072"/>
                <a:gd name="T72" fmla="*/ 414 w 1082"/>
                <a:gd name="T73" fmla="*/ 137 h 7072"/>
                <a:gd name="T74" fmla="*/ 547 w 1082"/>
                <a:gd name="T75" fmla="*/ 127 h 7072"/>
                <a:gd name="T76" fmla="*/ 579 w 1082"/>
                <a:gd name="T77" fmla="*/ 547 h 7072"/>
                <a:gd name="T78" fmla="*/ 446 w 1082"/>
                <a:gd name="T79" fmla="*/ 557 h 7072"/>
                <a:gd name="T80" fmla="*/ 16 w 1082"/>
                <a:gd name="T81" fmla="*/ 935 h 7072"/>
                <a:gd name="T82" fmla="*/ 471 w 1082"/>
                <a:gd name="T83" fmla="*/ 0 h 7072"/>
                <a:gd name="T84" fmla="*/ 1061 w 1082"/>
                <a:gd name="T85" fmla="*/ 857 h 7072"/>
                <a:gd name="T86" fmla="*/ 1044 w 1082"/>
                <a:gd name="T87" fmla="*/ 949 h 7072"/>
                <a:gd name="T88" fmla="*/ 951 w 1082"/>
                <a:gd name="T89" fmla="*/ 932 h 7072"/>
                <a:gd name="T90" fmla="*/ 426 w 1082"/>
                <a:gd name="T91" fmla="*/ 170 h 7072"/>
                <a:gd name="T92" fmla="*/ 541 w 1082"/>
                <a:gd name="T93" fmla="*/ 161 h 7072"/>
                <a:gd name="T94" fmla="*/ 136 w 1082"/>
                <a:gd name="T95" fmla="*/ 994 h 7072"/>
                <a:gd name="T96" fmla="*/ 46 w 1082"/>
                <a:gd name="T97" fmla="*/ 1025 h 7072"/>
                <a:gd name="T98" fmla="*/ 16 w 1082"/>
                <a:gd name="T99" fmla="*/ 935 h 7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2" h="7072">
                  <a:moveTo>
                    <a:pt x="938" y="7072"/>
                  </a:moveTo>
                  <a:lnTo>
                    <a:pt x="898" y="6540"/>
                  </a:lnTo>
                  <a:lnTo>
                    <a:pt x="1030" y="6530"/>
                  </a:lnTo>
                  <a:lnTo>
                    <a:pt x="1071" y="7062"/>
                  </a:lnTo>
                  <a:lnTo>
                    <a:pt x="938" y="7072"/>
                  </a:lnTo>
                  <a:close/>
                  <a:moveTo>
                    <a:pt x="867" y="6141"/>
                  </a:moveTo>
                  <a:lnTo>
                    <a:pt x="827" y="5609"/>
                  </a:lnTo>
                  <a:lnTo>
                    <a:pt x="960" y="5599"/>
                  </a:lnTo>
                  <a:lnTo>
                    <a:pt x="1000" y="6131"/>
                  </a:lnTo>
                  <a:lnTo>
                    <a:pt x="867" y="6141"/>
                  </a:lnTo>
                  <a:close/>
                  <a:moveTo>
                    <a:pt x="797" y="5210"/>
                  </a:moveTo>
                  <a:lnTo>
                    <a:pt x="757" y="4679"/>
                  </a:lnTo>
                  <a:lnTo>
                    <a:pt x="890" y="4669"/>
                  </a:lnTo>
                  <a:lnTo>
                    <a:pt x="930" y="5200"/>
                  </a:lnTo>
                  <a:lnTo>
                    <a:pt x="797" y="5210"/>
                  </a:lnTo>
                  <a:close/>
                  <a:moveTo>
                    <a:pt x="727" y="4280"/>
                  </a:moveTo>
                  <a:lnTo>
                    <a:pt x="687" y="3748"/>
                  </a:lnTo>
                  <a:lnTo>
                    <a:pt x="820" y="3738"/>
                  </a:lnTo>
                  <a:lnTo>
                    <a:pt x="860" y="4270"/>
                  </a:lnTo>
                  <a:lnTo>
                    <a:pt x="727" y="4280"/>
                  </a:lnTo>
                  <a:close/>
                  <a:moveTo>
                    <a:pt x="657" y="3349"/>
                  </a:moveTo>
                  <a:lnTo>
                    <a:pt x="617" y="2817"/>
                  </a:lnTo>
                  <a:lnTo>
                    <a:pt x="750" y="2807"/>
                  </a:lnTo>
                  <a:lnTo>
                    <a:pt x="790" y="3339"/>
                  </a:lnTo>
                  <a:lnTo>
                    <a:pt x="657" y="3349"/>
                  </a:lnTo>
                  <a:close/>
                  <a:moveTo>
                    <a:pt x="586" y="2418"/>
                  </a:moveTo>
                  <a:lnTo>
                    <a:pt x="546" y="1887"/>
                  </a:lnTo>
                  <a:lnTo>
                    <a:pt x="679" y="1877"/>
                  </a:lnTo>
                  <a:lnTo>
                    <a:pt x="719" y="2408"/>
                  </a:lnTo>
                  <a:lnTo>
                    <a:pt x="586" y="2418"/>
                  </a:lnTo>
                  <a:close/>
                  <a:moveTo>
                    <a:pt x="516" y="1488"/>
                  </a:moveTo>
                  <a:lnTo>
                    <a:pt x="476" y="956"/>
                  </a:lnTo>
                  <a:lnTo>
                    <a:pt x="609" y="946"/>
                  </a:lnTo>
                  <a:lnTo>
                    <a:pt x="649" y="1478"/>
                  </a:lnTo>
                  <a:lnTo>
                    <a:pt x="516" y="1488"/>
                  </a:lnTo>
                  <a:close/>
                  <a:moveTo>
                    <a:pt x="446" y="557"/>
                  </a:moveTo>
                  <a:lnTo>
                    <a:pt x="414" y="137"/>
                  </a:lnTo>
                  <a:lnTo>
                    <a:pt x="547" y="127"/>
                  </a:lnTo>
                  <a:lnTo>
                    <a:pt x="579" y="547"/>
                  </a:lnTo>
                  <a:lnTo>
                    <a:pt x="446" y="557"/>
                  </a:lnTo>
                  <a:close/>
                  <a:moveTo>
                    <a:pt x="16" y="935"/>
                  </a:moveTo>
                  <a:lnTo>
                    <a:pt x="471" y="0"/>
                  </a:lnTo>
                  <a:lnTo>
                    <a:pt x="1061" y="857"/>
                  </a:lnTo>
                  <a:cubicBezTo>
                    <a:pt x="1082" y="887"/>
                    <a:pt x="1074" y="928"/>
                    <a:pt x="1044" y="949"/>
                  </a:cubicBezTo>
                  <a:cubicBezTo>
                    <a:pt x="1014" y="970"/>
                    <a:pt x="972" y="963"/>
                    <a:pt x="951" y="932"/>
                  </a:cubicBezTo>
                  <a:lnTo>
                    <a:pt x="426" y="170"/>
                  </a:lnTo>
                  <a:lnTo>
                    <a:pt x="541" y="161"/>
                  </a:lnTo>
                  <a:lnTo>
                    <a:pt x="136" y="994"/>
                  </a:lnTo>
                  <a:cubicBezTo>
                    <a:pt x="119" y="1027"/>
                    <a:pt x="80" y="1041"/>
                    <a:pt x="46" y="1025"/>
                  </a:cubicBezTo>
                  <a:cubicBezTo>
                    <a:pt x="13" y="1008"/>
                    <a:pt x="0" y="969"/>
                    <a:pt x="16" y="935"/>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3" name="Oval 18"/>
            <p:cNvSpPr>
              <a:spLocks noChangeArrowheads="1"/>
            </p:cNvSpPr>
            <p:nvPr/>
          </p:nvSpPr>
          <p:spPr bwMode="auto">
            <a:xfrm>
              <a:off x="2746" y="2955"/>
              <a:ext cx="84" cy="76"/>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4" name="Freeform 19"/>
            <p:cNvSpPr>
              <a:spLocks noEditPoints="1"/>
            </p:cNvSpPr>
            <p:nvPr/>
          </p:nvSpPr>
          <p:spPr bwMode="auto">
            <a:xfrm>
              <a:off x="2738" y="2947"/>
              <a:ext cx="100" cy="92"/>
            </a:xfrm>
            <a:custGeom>
              <a:avLst/>
              <a:gdLst>
                <a:gd name="T0" fmla="*/ 16 w 1667"/>
                <a:gd name="T1" fmla="*/ 619 h 1534"/>
                <a:gd name="T2" fmla="*/ 75 w 1667"/>
                <a:gd name="T3" fmla="*/ 451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5 h 1534"/>
                <a:gd name="T18" fmla="*/ 1626 w 1667"/>
                <a:gd name="T19" fmla="*/ 529 h 1534"/>
                <a:gd name="T20" fmla="*/ 1667 w 1667"/>
                <a:gd name="T21" fmla="*/ 759 h 1534"/>
                <a:gd name="T22" fmla="*/ 1631 w 1667"/>
                <a:gd name="T23" fmla="*/ 992 h 1534"/>
                <a:gd name="T24" fmla="*/ 1529 w 1667"/>
                <a:gd name="T25" fmla="*/ 1190 h 1534"/>
                <a:gd name="T26" fmla="*/ 1408 w 1667"/>
                <a:gd name="T27" fmla="*/ 1322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5 h 1534"/>
                <a:gd name="T38" fmla="*/ 75 w 1667"/>
                <a:gd name="T39" fmla="*/ 1084 h 1534"/>
                <a:gd name="T40" fmla="*/ 20 w 1667"/>
                <a:gd name="T41" fmla="*/ 934 h 1534"/>
                <a:gd name="T42" fmla="*/ 269 w 1667"/>
                <a:gd name="T43" fmla="*/ 812 h 1534"/>
                <a:gd name="T44" fmla="*/ 313 w 1667"/>
                <a:gd name="T45" fmla="*/ 966 h 1534"/>
                <a:gd name="T46" fmla="*/ 352 w 1667"/>
                <a:gd name="T47" fmla="*/ 1032 h 1534"/>
                <a:gd name="T48" fmla="*/ 522 w 1667"/>
                <a:gd name="T49" fmla="*/ 1185 h 1534"/>
                <a:gd name="T50" fmla="*/ 598 w 1667"/>
                <a:gd name="T51" fmla="*/ 1222 h 1534"/>
                <a:gd name="T52" fmla="*/ 828 w 1667"/>
                <a:gd name="T53" fmla="*/ 1267 h 1534"/>
                <a:gd name="T54" fmla="*/ 1070 w 1667"/>
                <a:gd name="T55" fmla="*/ 1222 h 1534"/>
                <a:gd name="T56" fmla="*/ 1146 w 1667"/>
                <a:gd name="T57" fmla="*/ 1186 h 1534"/>
                <a:gd name="T58" fmla="*/ 1316 w 1667"/>
                <a:gd name="T59" fmla="*/ 1031 h 1534"/>
                <a:gd name="T60" fmla="*/ 1355 w 1667"/>
                <a:gd name="T61" fmla="*/ 964 h 1534"/>
                <a:gd name="T62" fmla="*/ 1396 w 1667"/>
                <a:gd name="T63" fmla="*/ 824 h 1534"/>
                <a:gd name="T64" fmla="*/ 1391 w 1667"/>
                <a:gd name="T65" fmla="*/ 676 h 1534"/>
                <a:gd name="T66" fmla="*/ 1364 w 1667"/>
                <a:gd name="T67" fmla="*/ 589 h 1534"/>
                <a:gd name="T68" fmla="*/ 1230 w 1667"/>
                <a:gd name="T69" fmla="*/ 409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7 w 1667"/>
                <a:gd name="T81" fmla="*/ 483 h 1534"/>
                <a:gd name="T82" fmla="*/ 293 w 1667"/>
                <a:gd name="T83" fmla="*/ 618 h 1534"/>
                <a:gd name="T84" fmla="*/ 267 w 1667"/>
                <a:gd name="T85" fmla="*/ 759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6"/>
                  </a:moveTo>
                  <a:lnTo>
                    <a:pt x="4" y="694"/>
                  </a:lnTo>
                  <a:lnTo>
                    <a:pt x="16" y="619"/>
                  </a:lnTo>
                  <a:lnTo>
                    <a:pt x="38" y="541"/>
                  </a:lnTo>
                  <a:lnTo>
                    <a:pt x="64" y="472"/>
                  </a:lnTo>
                  <a:cubicBezTo>
                    <a:pt x="67" y="465"/>
                    <a:pt x="70" y="458"/>
                    <a:pt x="75" y="451"/>
                  </a:cubicBezTo>
                  <a:lnTo>
                    <a:pt x="140" y="344"/>
                  </a:lnTo>
                  <a:cubicBezTo>
                    <a:pt x="144" y="337"/>
                    <a:pt x="149" y="330"/>
                    <a:pt x="155" y="324"/>
                  </a:cubicBezTo>
                  <a:lnTo>
                    <a:pt x="240" y="230"/>
                  </a:lnTo>
                  <a:cubicBezTo>
                    <a:pt x="245" y="224"/>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4"/>
                    <a:pt x="1427" y="229"/>
                  </a:cubicBezTo>
                  <a:lnTo>
                    <a:pt x="1513" y="323"/>
                  </a:lnTo>
                  <a:cubicBezTo>
                    <a:pt x="1519" y="330"/>
                    <a:pt x="1524" y="337"/>
                    <a:pt x="1529" y="345"/>
                  </a:cubicBezTo>
                  <a:lnTo>
                    <a:pt x="1593" y="452"/>
                  </a:lnTo>
                  <a:cubicBezTo>
                    <a:pt x="1596" y="458"/>
                    <a:pt x="1599" y="464"/>
                    <a:pt x="1602" y="470"/>
                  </a:cubicBezTo>
                  <a:lnTo>
                    <a:pt x="1626" y="529"/>
                  </a:lnTo>
                  <a:lnTo>
                    <a:pt x="1648" y="603"/>
                  </a:lnTo>
                  <a:lnTo>
                    <a:pt x="1661" y="682"/>
                  </a:lnTo>
                  <a:lnTo>
                    <a:pt x="1667" y="759"/>
                  </a:lnTo>
                  <a:lnTo>
                    <a:pt x="1663" y="841"/>
                  </a:lnTo>
                  <a:lnTo>
                    <a:pt x="1651" y="916"/>
                  </a:lnTo>
                  <a:lnTo>
                    <a:pt x="1631" y="992"/>
                  </a:lnTo>
                  <a:lnTo>
                    <a:pt x="1602" y="1065"/>
                  </a:lnTo>
                  <a:cubicBezTo>
                    <a:pt x="1599" y="1071"/>
                    <a:pt x="1596" y="1077"/>
                    <a:pt x="1593" y="1083"/>
                  </a:cubicBezTo>
                  <a:lnTo>
                    <a:pt x="1529" y="1190"/>
                  </a:lnTo>
                  <a:cubicBezTo>
                    <a:pt x="1524" y="1198"/>
                    <a:pt x="1519" y="1205"/>
                    <a:pt x="1513" y="1211"/>
                  </a:cubicBezTo>
                  <a:lnTo>
                    <a:pt x="1427" y="1305"/>
                  </a:lnTo>
                  <a:cubicBezTo>
                    <a:pt x="1421" y="1312"/>
                    <a:pt x="1415" y="1317"/>
                    <a:pt x="1408" y="1322"/>
                  </a:cubicBezTo>
                  <a:lnTo>
                    <a:pt x="1305" y="1399"/>
                  </a:lnTo>
                  <a:cubicBezTo>
                    <a:pt x="1299" y="1404"/>
                    <a:pt x="1291" y="1409"/>
                    <a:pt x="1284" y="1412"/>
                  </a:cubicBezTo>
                  <a:lnTo>
                    <a:pt x="1165" y="1470"/>
                  </a:lnTo>
                  <a:cubicBezTo>
                    <a:pt x="1158" y="1474"/>
                    <a:pt x="1150" y="1477"/>
                    <a:pt x="1142" y="1479"/>
                  </a:cubicBezTo>
                  <a:lnTo>
                    <a:pt x="1010" y="1516"/>
                  </a:lnTo>
                  <a:lnTo>
                    <a:pt x="925" y="1529"/>
                  </a:lnTo>
                  <a:lnTo>
                    <a:pt x="839" y="1534"/>
                  </a:lnTo>
                  <a:lnTo>
                    <a:pt x="757" y="1531"/>
                  </a:lnTo>
                  <a:lnTo>
                    <a:pt x="674" y="1519"/>
                  </a:lnTo>
                  <a:lnTo>
                    <a:pt x="525" y="1479"/>
                  </a:lnTo>
                  <a:cubicBezTo>
                    <a:pt x="518" y="1477"/>
                    <a:pt x="510" y="1474"/>
                    <a:pt x="503" y="1470"/>
                  </a:cubicBezTo>
                  <a:lnTo>
                    <a:pt x="384" y="1412"/>
                  </a:lnTo>
                  <a:cubicBezTo>
                    <a:pt x="377" y="1409"/>
                    <a:pt x="370" y="1404"/>
                    <a:pt x="363" y="1400"/>
                  </a:cubicBezTo>
                  <a:lnTo>
                    <a:pt x="259" y="1323"/>
                  </a:lnTo>
                  <a:cubicBezTo>
                    <a:pt x="252" y="1317"/>
                    <a:pt x="245" y="1311"/>
                    <a:pt x="240" y="1305"/>
                  </a:cubicBezTo>
                  <a:lnTo>
                    <a:pt x="155" y="1211"/>
                  </a:lnTo>
                  <a:cubicBezTo>
                    <a:pt x="149" y="1205"/>
                    <a:pt x="144" y="1198"/>
                    <a:pt x="140" y="1191"/>
                  </a:cubicBezTo>
                  <a:lnTo>
                    <a:pt x="75" y="1084"/>
                  </a:lnTo>
                  <a:cubicBezTo>
                    <a:pt x="70" y="1077"/>
                    <a:pt x="67" y="1070"/>
                    <a:pt x="64" y="1063"/>
                  </a:cubicBezTo>
                  <a:lnTo>
                    <a:pt x="41" y="1004"/>
                  </a:lnTo>
                  <a:lnTo>
                    <a:pt x="20" y="934"/>
                  </a:lnTo>
                  <a:lnTo>
                    <a:pt x="6" y="853"/>
                  </a:lnTo>
                  <a:lnTo>
                    <a:pt x="0" y="776"/>
                  </a:lnTo>
                  <a:close/>
                  <a:moveTo>
                    <a:pt x="269" y="812"/>
                  </a:moveTo>
                  <a:lnTo>
                    <a:pt x="275" y="857"/>
                  </a:lnTo>
                  <a:lnTo>
                    <a:pt x="290" y="907"/>
                  </a:lnTo>
                  <a:lnTo>
                    <a:pt x="313" y="966"/>
                  </a:lnTo>
                  <a:lnTo>
                    <a:pt x="302" y="945"/>
                  </a:lnTo>
                  <a:lnTo>
                    <a:pt x="367" y="1052"/>
                  </a:lnTo>
                  <a:lnTo>
                    <a:pt x="352" y="1032"/>
                  </a:lnTo>
                  <a:lnTo>
                    <a:pt x="437" y="1126"/>
                  </a:lnTo>
                  <a:lnTo>
                    <a:pt x="418" y="1108"/>
                  </a:lnTo>
                  <a:lnTo>
                    <a:pt x="522" y="1185"/>
                  </a:lnTo>
                  <a:lnTo>
                    <a:pt x="501" y="1173"/>
                  </a:lnTo>
                  <a:lnTo>
                    <a:pt x="620" y="1231"/>
                  </a:lnTo>
                  <a:lnTo>
                    <a:pt x="598" y="1222"/>
                  </a:lnTo>
                  <a:lnTo>
                    <a:pt x="711" y="1255"/>
                  </a:lnTo>
                  <a:lnTo>
                    <a:pt x="768" y="1264"/>
                  </a:lnTo>
                  <a:lnTo>
                    <a:pt x="828" y="1267"/>
                  </a:lnTo>
                  <a:lnTo>
                    <a:pt x="886" y="1266"/>
                  </a:lnTo>
                  <a:lnTo>
                    <a:pt x="938" y="1259"/>
                  </a:lnTo>
                  <a:lnTo>
                    <a:pt x="1070" y="1222"/>
                  </a:lnTo>
                  <a:lnTo>
                    <a:pt x="1048" y="1231"/>
                  </a:lnTo>
                  <a:lnTo>
                    <a:pt x="1167" y="1173"/>
                  </a:lnTo>
                  <a:lnTo>
                    <a:pt x="1146" y="1186"/>
                  </a:lnTo>
                  <a:lnTo>
                    <a:pt x="1249" y="1109"/>
                  </a:lnTo>
                  <a:lnTo>
                    <a:pt x="1230" y="1125"/>
                  </a:lnTo>
                  <a:lnTo>
                    <a:pt x="1316" y="1031"/>
                  </a:lnTo>
                  <a:lnTo>
                    <a:pt x="1300" y="1053"/>
                  </a:lnTo>
                  <a:lnTo>
                    <a:pt x="1364" y="946"/>
                  </a:lnTo>
                  <a:lnTo>
                    <a:pt x="1355" y="964"/>
                  </a:lnTo>
                  <a:lnTo>
                    <a:pt x="1374" y="919"/>
                  </a:lnTo>
                  <a:lnTo>
                    <a:pt x="1388" y="875"/>
                  </a:lnTo>
                  <a:lnTo>
                    <a:pt x="1396" y="824"/>
                  </a:lnTo>
                  <a:lnTo>
                    <a:pt x="1400" y="776"/>
                  </a:lnTo>
                  <a:lnTo>
                    <a:pt x="1398" y="723"/>
                  </a:lnTo>
                  <a:lnTo>
                    <a:pt x="1391" y="676"/>
                  </a:lnTo>
                  <a:lnTo>
                    <a:pt x="1379" y="630"/>
                  </a:lnTo>
                  <a:lnTo>
                    <a:pt x="1355" y="571"/>
                  </a:lnTo>
                  <a:lnTo>
                    <a:pt x="1364" y="589"/>
                  </a:lnTo>
                  <a:lnTo>
                    <a:pt x="1300" y="482"/>
                  </a:lnTo>
                  <a:lnTo>
                    <a:pt x="1316" y="503"/>
                  </a:lnTo>
                  <a:lnTo>
                    <a:pt x="1230" y="409"/>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3"/>
                  </a:lnTo>
                  <a:lnTo>
                    <a:pt x="367" y="483"/>
                  </a:lnTo>
                  <a:lnTo>
                    <a:pt x="302" y="590"/>
                  </a:lnTo>
                  <a:lnTo>
                    <a:pt x="313" y="569"/>
                  </a:lnTo>
                  <a:lnTo>
                    <a:pt x="293" y="618"/>
                  </a:lnTo>
                  <a:lnTo>
                    <a:pt x="279" y="660"/>
                  </a:lnTo>
                  <a:lnTo>
                    <a:pt x="271" y="711"/>
                  </a:lnTo>
                  <a:lnTo>
                    <a:pt x="267" y="759"/>
                  </a:lnTo>
                  <a:lnTo>
                    <a:pt x="269" y="81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5" name="Freeform 20"/>
            <p:cNvSpPr>
              <a:spLocks noEditPoints="1"/>
            </p:cNvSpPr>
            <p:nvPr/>
          </p:nvSpPr>
          <p:spPr bwMode="auto">
            <a:xfrm>
              <a:off x="2258" y="2943"/>
              <a:ext cx="520" cy="65"/>
            </a:xfrm>
            <a:custGeom>
              <a:avLst/>
              <a:gdLst>
                <a:gd name="T0" fmla="*/ 3 w 8668"/>
                <a:gd name="T1" fmla="*/ 787 h 1085"/>
                <a:gd name="T2" fmla="*/ 8537 w 8668"/>
                <a:gd name="T3" fmla="*/ 590 h 1085"/>
                <a:gd name="T4" fmla="*/ 8534 w 8668"/>
                <a:gd name="T5" fmla="*/ 457 h 1085"/>
                <a:gd name="T6" fmla="*/ 0 w 8668"/>
                <a:gd name="T7" fmla="*/ 654 h 1085"/>
                <a:gd name="T8" fmla="*/ 3 w 8668"/>
                <a:gd name="T9" fmla="*/ 787 h 1085"/>
                <a:gd name="T10" fmla="*/ 7782 w 8668"/>
                <a:gd name="T11" fmla="*/ 1066 h 1085"/>
                <a:gd name="T12" fmla="*/ 8668 w 8668"/>
                <a:gd name="T13" fmla="*/ 521 h 1085"/>
                <a:gd name="T14" fmla="*/ 7758 w 8668"/>
                <a:gd name="T15" fmla="*/ 17 h 1085"/>
                <a:gd name="T16" fmla="*/ 7667 w 8668"/>
                <a:gd name="T17" fmla="*/ 44 h 1085"/>
                <a:gd name="T18" fmla="*/ 7693 w 8668"/>
                <a:gd name="T19" fmla="*/ 134 h 1085"/>
                <a:gd name="T20" fmla="*/ 7693 w 8668"/>
                <a:gd name="T21" fmla="*/ 134 h 1085"/>
                <a:gd name="T22" fmla="*/ 8504 w 8668"/>
                <a:gd name="T23" fmla="*/ 582 h 1085"/>
                <a:gd name="T24" fmla="*/ 8501 w 8668"/>
                <a:gd name="T25" fmla="*/ 467 h 1085"/>
                <a:gd name="T26" fmla="*/ 7712 w 8668"/>
                <a:gd name="T27" fmla="*/ 952 h 1085"/>
                <a:gd name="T28" fmla="*/ 7690 w 8668"/>
                <a:gd name="T29" fmla="*/ 1044 h 1085"/>
                <a:gd name="T30" fmla="*/ 7782 w 8668"/>
                <a:gd name="T31" fmla="*/ 1066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68" h="1085">
                  <a:moveTo>
                    <a:pt x="3" y="787"/>
                  </a:moveTo>
                  <a:lnTo>
                    <a:pt x="8537" y="590"/>
                  </a:lnTo>
                  <a:lnTo>
                    <a:pt x="8534" y="457"/>
                  </a:lnTo>
                  <a:lnTo>
                    <a:pt x="0" y="654"/>
                  </a:lnTo>
                  <a:lnTo>
                    <a:pt x="3" y="787"/>
                  </a:lnTo>
                  <a:close/>
                  <a:moveTo>
                    <a:pt x="7782" y="1066"/>
                  </a:moveTo>
                  <a:lnTo>
                    <a:pt x="8668" y="521"/>
                  </a:lnTo>
                  <a:lnTo>
                    <a:pt x="7758" y="17"/>
                  </a:lnTo>
                  <a:cubicBezTo>
                    <a:pt x="7725" y="0"/>
                    <a:pt x="7685" y="11"/>
                    <a:pt x="7667" y="44"/>
                  </a:cubicBezTo>
                  <a:cubicBezTo>
                    <a:pt x="7649" y="76"/>
                    <a:pt x="7661" y="116"/>
                    <a:pt x="7693" y="134"/>
                  </a:cubicBezTo>
                  <a:lnTo>
                    <a:pt x="7693" y="134"/>
                  </a:lnTo>
                  <a:lnTo>
                    <a:pt x="8504" y="582"/>
                  </a:lnTo>
                  <a:lnTo>
                    <a:pt x="8501" y="467"/>
                  </a:lnTo>
                  <a:lnTo>
                    <a:pt x="7712" y="952"/>
                  </a:lnTo>
                  <a:cubicBezTo>
                    <a:pt x="7681" y="971"/>
                    <a:pt x="7671" y="1012"/>
                    <a:pt x="7690" y="1044"/>
                  </a:cubicBezTo>
                  <a:cubicBezTo>
                    <a:pt x="7709" y="1075"/>
                    <a:pt x="7750" y="1085"/>
                    <a:pt x="7782" y="1066"/>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 name="Oval 21"/>
            <p:cNvSpPr>
              <a:spLocks noChangeArrowheads="1"/>
            </p:cNvSpPr>
            <p:nvPr/>
          </p:nvSpPr>
          <p:spPr bwMode="auto">
            <a:xfrm>
              <a:off x="2810" y="3475"/>
              <a:ext cx="84" cy="76"/>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 name="Freeform 22"/>
            <p:cNvSpPr>
              <a:spLocks noEditPoints="1"/>
            </p:cNvSpPr>
            <p:nvPr/>
          </p:nvSpPr>
          <p:spPr bwMode="auto">
            <a:xfrm>
              <a:off x="2802" y="3467"/>
              <a:ext cx="100" cy="92"/>
            </a:xfrm>
            <a:custGeom>
              <a:avLst/>
              <a:gdLst>
                <a:gd name="T0" fmla="*/ 16 w 1667"/>
                <a:gd name="T1" fmla="*/ 618 h 1534"/>
                <a:gd name="T2" fmla="*/ 74 w 1667"/>
                <a:gd name="T3" fmla="*/ 452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4 h 1534"/>
                <a:gd name="T18" fmla="*/ 1626 w 1667"/>
                <a:gd name="T19" fmla="*/ 527 h 1534"/>
                <a:gd name="T20" fmla="*/ 1667 w 1667"/>
                <a:gd name="T21" fmla="*/ 758 h 1534"/>
                <a:gd name="T22" fmla="*/ 1631 w 1667"/>
                <a:gd name="T23" fmla="*/ 991 h 1534"/>
                <a:gd name="T24" fmla="*/ 1529 w 1667"/>
                <a:gd name="T25" fmla="*/ 1189 h 1534"/>
                <a:gd name="T26" fmla="*/ 1409 w 1667"/>
                <a:gd name="T27" fmla="*/ 1321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4 h 1534"/>
                <a:gd name="T38" fmla="*/ 75 w 1667"/>
                <a:gd name="T39" fmla="*/ 1083 h 1534"/>
                <a:gd name="T40" fmla="*/ 20 w 1667"/>
                <a:gd name="T41" fmla="*/ 933 h 1534"/>
                <a:gd name="T42" fmla="*/ 269 w 1667"/>
                <a:gd name="T43" fmla="*/ 811 h 1534"/>
                <a:gd name="T44" fmla="*/ 313 w 1667"/>
                <a:gd name="T45" fmla="*/ 965 h 1534"/>
                <a:gd name="T46" fmla="*/ 352 w 1667"/>
                <a:gd name="T47" fmla="*/ 1031 h 1534"/>
                <a:gd name="T48" fmla="*/ 522 w 1667"/>
                <a:gd name="T49" fmla="*/ 1186 h 1534"/>
                <a:gd name="T50" fmla="*/ 656 w 1667"/>
                <a:gd name="T51" fmla="*/ 1242 h 1534"/>
                <a:gd name="T52" fmla="*/ 828 w 1667"/>
                <a:gd name="T53" fmla="*/ 1267 h 1534"/>
                <a:gd name="T54" fmla="*/ 1000 w 1667"/>
                <a:gd name="T55" fmla="*/ 1245 h 1534"/>
                <a:gd name="T56" fmla="*/ 1145 w 1667"/>
                <a:gd name="T57" fmla="*/ 1186 h 1534"/>
                <a:gd name="T58" fmla="*/ 1316 w 1667"/>
                <a:gd name="T59" fmla="*/ 1030 h 1534"/>
                <a:gd name="T60" fmla="*/ 1355 w 1667"/>
                <a:gd name="T61" fmla="*/ 963 h 1534"/>
                <a:gd name="T62" fmla="*/ 1396 w 1667"/>
                <a:gd name="T63" fmla="*/ 823 h 1534"/>
                <a:gd name="T64" fmla="*/ 1391 w 1667"/>
                <a:gd name="T65" fmla="*/ 675 h 1534"/>
                <a:gd name="T66" fmla="*/ 1364 w 1667"/>
                <a:gd name="T67" fmla="*/ 588 h 1534"/>
                <a:gd name="T68" fmla="*/ 1231 w 1667"/>
                <a:gd name="T69" fmla="*/ 410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8 w 1667"/>
                <a:gd name="T81" fmla="*/ 481 h 1534"/>
                <a:gd name="T82" fmla="*/ 293 w 1667"/>
                <a:gd name="T83" fmla="*/ 616 h 1534"/>
                <a:gd name="T84" fmla="*/ 267 w 1667"/>
                <a:gd name="T85" fmla="*/ 758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5"/>
                  </a:moveTo>
                  <a:lnTo>
                    <a:pt x="4" y="693"/>
                  </a:lnTo>
                  <a:lnTo>
                    <a:pt x="16" y="618"/>
                  </a:lnTo>
                  <a:lnTo>
                    <a:pt x="38" y="541"/>
                  </a:lnTo>
                  <a:lnTo>
                    <a:pt x="65" y="471"/>
                  </a:lnTo>
                  <a:cubicBezTo>
                    <a:pt x="67" y="465"/>
                    <a:pt x="70" y="458"/>
                    <a:pt x="74" y="452"/>
                  </a:cubicBezTo>
                  <a:lnTo>
                    <a:pt x="139" y="344"/>
                  </a:lnTo>
                  <a:cubicBezTo>
                    <a:pt x="144" y="336"/>
                    <a:pt x="149" y="329"/>
                    <a:pt x="155" y="323"/>
                  </a:cubicBezTo>
                  <a:lnTo>
                    <a:pt x="240" y="230"/>
                  </a:lnTo>
                  <a:cubicBezTo>
                    <a:pt x="246" y="223"/>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3"/>
                    <a:pt x="1426" y="229"/>
                  </a:cubicBezTo>
                  <a:lnTo>
                    <a:pt x="1512" y="322"/>
                  </a:lnTo>
                  <a:cubicBezTo>
                    <a:pt x="1519" y="329"/>
                    <a:pt x="1524" y="336"/>
                    <a:pt x="1529" y="344"/>
                  </a:cubicBezTo>
                  <a:lnTo>
                    <a:pt x="1593" y="452"/>
                  </a:lnTo>
                  <a:cubicBezTo>
                    <a:pt x="1596" y="458"/>
                    <a:pt x="1599" y="464"/>
                    <a:pt x="1602" y="469"/>
                  </a:cubicBezTo>
                  <a:lnTo>
                    <a:pt x="1626" y="527"/>
                  </a:lnTo>
                  <a:lnTo>
                    <a:pt x="1648" y="604"/>
                  </a:lnTo>
                  <a:lnTo>
                    <a:pt x="1661" y="680"/>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0"/>
                    <a:pt x="1415" y="1316"/>
                    <a:pt x="1409" y="1321"/>
                  </a:cubicBezTo>
                  <a:lnTo>
                    <a:pt x="1306" y="1399"/>
                  </a:lnTo>
                  <a:cubicBezTo>
                    <a:pt x="1299" y="1404"/>
                    <a:pt x="1292" y="1409"/>
                    <a:pt x="1284" y="1412"/>
                  </a:cubicBezTo>
                  <a:lnTo>
                    <a:pt x="1165" y="1470"/>
                  </a:lnTo>
                  <a:lnTo>
                    <a:pt x="1082" y="1498"/>
                  </a:lnTo>
                  <a:lnTo>
                    <a:pt x="1005" y="1517"/>
                  </a:lnTo>
                  <a:lnTo>
                    <a:pt x="925" y="1529"/>
                  </a:lnTo>
                  <a:lnTo>
                    <a:pt x="839" y="1534"/>
                  </a:lnTo>
                  <a:lnTo>
                    <a:pt x="757" y="1531"/>
                  </a:lnTo>
                  <a:lnTo>
                    <a:pt x="674" y="1519"/>
                  </a:lnTo>
                  <a:lnTo>
                    <a:pt x="594" y="1501"/>
                  </a:lnTo>
                  <a:lnTo>
                    <a:pt x="520" y="1477"/>
                  </a:lnTo>
                  <a:lnTo>
                    <a:pt x="384" y="1412"/>
                  </a:lnTo>
                  <a:cubicBezTo>
                    <a:pt x="376" y="1409"/>
                    <a:pt x="369" y="1404"/>
                    <a:pt x="362" y="1399"/>
                  </a:cubicBezTo>
                  <a:lnTo>
                    <a:pt x="258" y="1321"/>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8"/>
                  </a:lnTo>
                  <a:lnTo>
                    <a:pt x="522" y="1186"/>
                  </a:lnTo>
                  <a:lnTo>
                    <a:pt x="501" y="1173"/>
                  </a:lnTo>
                  <a:lnTo>
                    <a:pt x="603" y="1224"/>
                  </a:lnTo>
                  <a:lnTo>
                    <a:pt x="656" y="1242"/>
                  </a:lnTo>
                  <a:lnTo>
                    <a:pt x="711" y="1255"/>
                  </a:lnTo>
                  <a:lnTo>
                    <a:pt x="768" y="1264"/>
                  </a:lnTo>
                  <a:lnTo>
                    <a:pt x="828" y="1267"/>
                  </a:lnTo>
                  <a:lnTo>
                    <a:pt x="886" y="1266"/>
                  </a:lnTo>
                  <a:lnTo>
                    <a:pt x="943" y="1258"/>
                  </a:lnTo>
                  <a:lnTo>
                    <a:pt x="1000" y="1245"/>
                  </a:lnTo>
                  <a:lnTo>
                    <a:pt x="1048" y="1231"/>
                  </a:lnTo>
                  <a:lnTo>
                    <a:pt x="1167" y="1173"/>
                  </a:lnTo>
                  <a:lnTo>
                    <a:pt x="1145" y="1186"/>
                  </a:lnTo>
                  <a:lnTo>
                    <a:pt x="1248" y="1108"/>
                  </a:lnTo>
                  <a:lnTo>
                    <a:pt x="1230" y="1124"/>
                  </a:lnTo>
                  <a:lnTo>
                    <a:pt x="1316" y="1030"/>
                  </a:lnTo>
                  <a:lnTo>
                    <a:pt x="1300" y="1052"/>
                  </a:lnTo>
                  <a:lnTo>
                    <a:pt x="1364" y="945"/>
                  </a:lnTo>
                  <a:lnTo>
                    <a:pt x="1355" y="963"/>
                  </a:lnTo>
                  <a:lnTo>
                    <a:pt x="1374" y="918"/>
                  </a:lnTo>
                  <a:lnTo>
                    <a:pt x="1388" y="874"/>
                  </a:lnTo>
                  <a:lnTo>
                    <a:pt x="1396" y="823"/>
                  </a:lnTo>
                  <a:lnTo>
                    <a:pt x="1400" y="775"/>
                  </a:lnTo>
                  <a:lnTo>
                    <a:pt x="1398" y="723"/>
                  </a:lnTo>
                  <a:lnTo>
                    <a:pt x="1391" y="675"/>
                  </a:lnTo>
                  <a:lnTo>
                    <a:pt x="1379" y="629"/>
                  </a:lnTo>
                  <a:lnTo>
                    <a:pt x="1355" y="571"/>
                  </a:lnTo>
                  <a:lnTo>
                    <a:pt x="1364" y="588"/>
                  </a:lnTo>
                  <a:lnTo>
                    <a:pt x="1300" y="480"/>
                  </a:lnTo>
                  <a:lnTo>
                    <a:pt x="1317" y="503"/>
                  </a:lnTo>
                  <a:lnTo>
                    <a:pt x="1231" y="410"/>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2"/>
                  </a:lnTo>
                  <a:lnTo>
                    <a:pt x="368" y="481"/>
                  </a:lnTo>
                  <a:lnTo>
                    <a:pt x="303" y="589"/>
                  </a:lnTo>
                  <a:lnTo>
                    <a:pt x="312" y="570"/>
                  </a:lnTo>
                  <a:lnTo>
                    <a:pt x="293" y="616"/>
                  </a:lnTo>
                  <a:lnTo>
                    <a:pt x="279" y="661"/>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 name="Freeform 23"/>
            <p:cNvSpPr>
              <a:spLocks noEditPoints="1"/>
            </p:cNvSpPr>
            <p:nvPr/>
          </p:nvSpPr>
          <p:spPr bwMode="auto">
            <a:xfrm>
              <a:off x="2310" y="3474"/>
              <a:ext cx="520" cy="65"/>
            </a:xfrm>
            <a:custGeom>
              <a:avLst/>
              <a:gdLst>
                <a:gd name="T0" fmla="*/ 1 w 8668"/>
                <a:gd name="T1" fmla="*/ 416 h 1085"/>
                <a:gd name="T2" fmla="*/ 8536 w 8668"/>
                <a:gd name="T3" fmla="*/ 482 h 1085"/>
                <a:gd name="T4" fmla="*/ 8535 w 8668"/>
                <a:gd name="T5" fmla="*/ 615 h 1085"/>
                <a:gd name="T6" fmla="*/ 0 w 8668"/>
                <a:gd name="T7" fmla="*/ 549 h 1085"/>
                <a:gd name="T8" fmla="*/ 1 w 8668"/>
                <a:gd name="T9" fmla="*/ 416 h 1085"/>
                <a:gd name="T10" fmla="*/ 7773 w 8668"/>
                <a:gd name="T11" fmla="*/ 18 h 1085"/>
                <a:gd name="T12" fmla="*/ 8668 w 8668"/>
                <a:gd name="T13" fmla="*/ 549 h 1085"/>
                <a:gd name="T14" fmla="*/ 7765 w 8668"/>
                <a:gd name="T15" fmla="*/ 1067 h 1085"/>
                <a:gd name="T16" fmla="*/ 7674 w 8668"/>
                <a:gd name="T17" fmla="*/ 1042 h 1085"/>
                <a:gd name="T18" fmla="*/ 7699 w 8668"/>
                <a:gd name="T19" fmla="*/ 951 h 1085"/>
                <a:gd name="T20" fmla="*/ 8502 w 8668"/>
                <a:gd name="T21" fmla="*/ 491 h 1085"/>
                <a:gd name="T22" fmla="*/ 8501 w 8668"/>
                <a:gd name="T23" fmla="*/ 606 h 1085"/>
                <a:gd name="T24" fmla="*/ 7705 w 8668"/>
                <a:gd name="T25" fmla="*/ 133 h 1085"/>
                <a:gd name="T26" fmla="*/ 7682 w 8668"/>
                <a:gd name="T27" fmla="*/ 42 h 1085"/>
                <a:gd name="T28" fmla="*/ 7773 w 8668"/>
                <a:gd name="T29" fmla="*/ 18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68" h="1085">
                  <a:moveTo>
                    <a:pt x="1" y="416"/>
                  </a:moveTo>
                  <a:lnTo>
                    <a:pt x="8536" y="482"/>
                  </a:lnTo>
                  <a:lnTo>
                    <a:pt x="8535" y="615"/>
                  </a:lnTo>
                  <a:lnTo>
                    <a:pt x="0" y="549"/>
                  </a:lnTo>
                  <a:lnTo>
                    <a:pt x="1" y="416"/>
                  </a:lnTo>
                  <a:close/>
                  <a:moveTo>
                    <a:pt x="7773" y="18"/>
                  </a:moveTo>
                  <a:lnTo>
                    <a:pt x="8668" y="549"/>
                  </a:lnTo>
                  <a:lnTo>
                    <a:pt x="7765" y="1067"/>
                  </a:lnTo>
                  <a:cubicBezTo>
                    <a:pt x="7733" y="1085"/>
                    <a:pt x="7692" y="1074"/>
                    <a:pt x="7674" y="1042"/>
                  </a:cubicBezTo>
                  <a:cubicBezTo>
                    <a:pt x="7656" y="1010"/>
                    <a:pt x="7667" y="969"/>
                    <a:pt x="7699" y="951"/>
                  </a:cubicBezTo>
                  <a:lnTo>
                    <a:pt x="8502" y="491"/>
                  </a:lnTo>
                  <a:lnTo>
                    <a:pt x="8501" y="606"/>
                  </a:lnTo>
                  <a:lnTo>
                    <a:pt x="7705" y="133"/>
                  </a:lnTo>
                  <a:cubicBezTo>
                    <a:pt x="7673" y="114"/>
                    <a:pt x="7663" y="73"/>
                    <a:pt x="7682" y="42"/>
                  </a:cubicBezTo>
                  <a:cubicBezTo>
                    <a:pt x="7701" y="10"/>
                    <a:pt x="7741" y="0"/>
                    <a:pt x="7773" y="18"/>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 name="Oval 24"/>
            <p:cNvSpPr>
              <a:spLocks noChangeArrowheads="1"/>
            </p:cNvSpPr>
            <p:nvPr/>
          </p:nvSpPr>
          <p:spPr bwMode="auto">
            <a:xfrm>
              <a:off x="3510" y="3127"/>
              <a:ext cx="84" cy="76"/>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 name="Freeform 25"/>
            <p:cNvSpPr>
              <a:spLocks noEditPoints="1"/>
            </p:cNvSpPr>
            <p:nvPr/>
          </p:nvSpPr>
          <p:spPr bwMode="auto">
            <a:xfrm>
              <a:off x="3502" y="3119"/>
              <a:ext cx="100" cy="92"/>
            </a:xfrm>
            <a:custGeom>
              <a:avLst/>
              <a:gdLst>
                <a:gd name="T0" fmla="*/ 8 w 833"/>
                <a:gd name="T1" fmla="*/ 309 h 767"/>
                <a:gd name="T2" fmla="*/ 37 w 833"/>
                <a:gd name="T3" fmla="*/ 226 h 767"/>
                <a:gd name="T4" fmla="*/ 120 w 833"/>
                <a:gd name="T5" fmla="*/ 115 h 767"/>
                <a:gd name="T6" fmla="*/ 191 w 833"/>
                <a:gd name="T7" fmla="*/ 61 h 767"/>
                <a:gd name="T8" fmla="*/ 330 w 833"/>
                <a:gd name="T9" fmla="*/ 9 h 767"/>
                <a:gd name="T10" fmla="*/ 455 w 833"/>
                <a:gd name="T11" fmla="*/ 2 h 767"/>
                <a:gd name="T12" fmla="*/ 573 w 833"/>
                <a:gd name="T13" fmla="*/ 29 h 767"/>
                <a:gd name="T14" fmla="*/ 704 w 833"/>
                <a:gd name="T15" fmla="*/ 107 h 767"/>
                <a:gd name="T16" fmla="*/ 764 w 833"/>
                <a:gd name="T17" fmla="*/ 172 h 767"/>
                <a:gd name="T18" fmla="*/ 812 w 833"/>
                <a:gd name="T19" fmla="*/ 265 h 767"/>
                <a:gd name="T20" fmla="*/ 833 w 833"/>
                <a:gd name="T21" fmla="*/ 379 h 767"/>
                <a:gd name="T22" fmla="*/ 814 w 833"/>
                <a:gd name="T23" fmla="*/ 497 h 767"/>
                <a:gd name="T24" fmla="*/ 763 w 833"/>
                <a:gd name="T25" fmla="*/ 595 h 767"/>
                <a:gd name="T26" fmla="*/ 704 w 833"/>
                <a:gd name="T27" fmla="*/ 661 h 767"/>
                <a:gd name="T28" fmla="*/ 582 w 833"/>
                <a:gd name="T29" fmla="*/ 735 h 767"/>
                <a:gd name="T30" fmla="*/ 461 w 833"/>
                <a:gd name="T31" fmla="*/ 765 h 767"/>
                <a:gd name="T32" fmla="*/ 336 w 833"/>
                <a:gd name="T33" fmla="*/ 760 h 767"/>
                <a:gd name="T34" fmla="*/ 191 w 833"/>
                <a:gd name="T35" fmla="*/ 706 h 767"/>
                <a:gd name="T36" fmla="*/ 120 w 833"/>
                <a:gd name="T37" fmla="*/ 652 h 767"/>
                <a:gd name="T38" fmla="*/ 37 w 833"/>
                <a:gd name="T39" fmla="*/ 541 h 767"/>
                <a:gd name="T40" fmla="*/ 9 w 833"/>
                <a:gd name="T41" fmla="*/ 466 h 767"/>
                <a:gd name="T42" fmla="*/ 134 w 833"/>
                <a:gd name="T43" fmla="*/ 406 h 767"/>
                <a:gd name="T44" fmla="*/ 156 w 833"/>
                <a:gd name="T45" fmla="*/ 482 h 767"/>
                <a:gd name="T46" fmla="*/ 175 w 833"/>
                <a:gd name="T47" fmla="*/ 515 h 767"/>
                <a:gd name="T48" fmla="*/ 261 w 833"/>
                <a:gd name="T49" fmla="*/ 593 h 767"/>
                <a:gd name="T50" fmla="*/ 328 w 833"/>
                <a:gd name="T51" fmla="*/ 621 h 767"/>
                <a:gd name="T52" fmla="*/ 414 w 833"/>
                <a:gd name="T53" fmla="*/ 634 h 767"/>
                <a:gd name="T54" fmla="*/ 500 w 833"/>
                <a:gd name="T55" fmla="*/ 623 h 767"/>
                <a:gd name="T56" fmla="*/ 572 w 833"/>
                <a:gd name="T57" fmla="*/ 593 h 767"/>
                <a:gd name="T58" fmla="*/ 657 w 833"/>
                <a:gd name="T59" fmla="*/ 516 h 767"/>
                <a:gd name="T60" fmla="*/ 677 w 833"/>
                <a:gd name="T61" fmla="*/ 483 h 767"/>
                <a:gd name="T62" fmla="*/ 698 w 833"/>
                <a:gd name="T63" fmla="*/ 412 h 767"/>
                <a:gd name="T64" fmla="*/ 696 w 833"/>
                <a:gd name="T65" fmla="*/ 339 h 767"/>
                <a:gd name="T66" fmla="*/ 682 w 833"/>
                <a:gd name="T67" fmla="*/ 295 h 767"/>
                <a:gd name="T68" fmla="*/ 615 w 833"/>
                <a:gd name="T69" fmla="*/ 205 h 767"/>
                <a:gd name="T70" fmla="*/ 583 w 833"/>
                <a:gd name="T71" fmla="*/ 181 h 767"/>
                <a:gd name="T72" fmla="*/ 478 w 833"/>
                <a:gd name="T73" fmla="*/ 139 h 767"/>
                <a:gd name="T74" fmla="*/ 390 w 833"/>
                <a:gd name="T75" fmla="*/ 134 h 767"/>
                <a:gd name="T76" fmla="*/ 309 w 833"/>
                <a:gd name="T77" fmla="*/ 152 h 767"/>
                <a:gd name="T78" fmla="*/ 209 w 833"/>
                <a:gd name="T79" fmla="*/ 213 h 767"/>
                <a:gd name="T80" fmla="*/ 183 w 833"/>
                <a:gd name="T81" fmla="*/ 240 h 767"/>
                <a:gd name="T82" fmla="*/ 146 w 833"/>
                <a:gd name="T83" fmla="*/ 307 h 767"/>
                <a:gd name="T84" fmla="*/ 133 w 833"/>
                <a:gd name="T85" fmla="*/ 379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767">
                  <a:moveTo>
                    <a:pt x="0" y="388"/>
                  </a:moveTo>
                  <a:lnTo>
                    <a:pt x="2" y="347"/>
                  </a:lnTo>
                  <a:lnTo>
                    <a:pt x="8" y="309"/>
                  </a:lnTo>
                  <a:lnTo>
                    <a:pt x="18" y="272"/>
                  </a:lnTo>
                  <a:lnTo>
                    <a:pt x="32" y="235"/>
                  </a:lnTo>
                  <a:cubicBezTo>
                    <a:pt x="34" y="232"/>
                    <a:pt x="35" y="229"/>
                    <a:pt x="37" y="226"/>
                  </a:cubicBezTo>
                  <a:lnTo>
                    <a:pt x="69" y="172"/>
                  </a:lnTo>
                  <a:cubicBezTo>
                    <a:pt x="71" y="168"/>
                    <a:pt x="74" y="165"/>
                    <a:pt x="77" y="161"/>
                  </a:cubicBezTo>
                  <a:lnTo>
                    <a:pt x="120" y="115"/>
                  </a:lnTo>
                  <a:cubicBezTo>
                    <a:pt x="123" y="112"/>
                    <a:pt x="126" y="109"/>
                    <a:pt x="129" y="107"/>
                  </a:cubicBezTo>
                  <a:lnTo>
                    <a:pt x="180" y="68"/>
                  </a:lnTo>
                  <a:cubicBezTo>
                    <a:pt x="184" y="65"/>
                    <a:pt x="187" y="63"/>
                    <a:pt x="191" y="61"/>
                  </a:cubicBezTo>
                  <a:lnTo>
                    <a:pt x="251" y="32"/>
                  </a:lnTo>
                  <a:lnTo>
                    <a:pt x="292" y="18"/>
                  </a:lnTo>
                  <a:lnTo>
                    <a:pt x="330" y="9"/>
                  </a:lnTo>
                  <a:lnTo>
                    <a:pt x="371" y="2"/>
                  </a:lnTo>
                  <a:lnTo>
                    <a:pt x="414" y="0"/>
                  </a:lnTo>
                  <a:lnTo>
                    <a:pt x="455" y="2"/>
                  </a:lnTo>
                  <a:lnTo>
                    <a:pt x="496" y="7"/>
                  </a:lnTo>
                  <a:lnTo>
                    <a:pt x="536" y="17"/>
                  </a:lnTo>
                  <a:lnTo>
                    <a:pt x="573" y="29"/>
                  </a:lnTo>
                  <a:lnTo>
                    <a:pt x="641" y="61"/>
                  </a:lnTo>
                  <a:cubicBezTo>
                    <a:pt x="645" y="63"/>
                    <a:pt x="649" y="65"/>
                    <a:pt x="652" y="68"/>
                  </a:cubicBezTo>
                  <a:lnTo>
                    <a:pt x="704" y="107"/>
                  </a:lnTo>
                  <a:cubicBezTo>
                    <a:pt x="707" y="109"/>
                    <a:pt x="710" y="112"/>
                    <a:pt x="713" y="115"/>
                  </a:cubicBezTo>
                  <a:lnTo>
                    <a:pt x="756" y="161"/>
                  </a:lnTo>
                  <a:cubicBezTo>
                    <a:pt x="759" y="165"/>
                    <a:pt x="761" y="168"/>
                    <a:pt x="764" y="172"/>
                  </a:cubicBezTo>
                  <a:lnTo>
                    <a:pt x="796" y="226"/>
                  </a:lnTo>
                  <a:cubicBezTo>
                    <a:pt x="798" y="229"/>
                    <a:pt x="800" y="232"/>
                    <a:pt x="801" y="236"/>
                  </a:cubicBezTo>
                  <a:lnTo>
                    <a:pt x="812" y="265"/>
                  </a:lnTo>
                  <a:lnTo>
                    <a:pt x="823" y="301"/>
                  </a:lnTo>
                  <a:lnTo>
                    <a:pt x="830" y="340"/>
                  </a:lnTo>
                  <a:lnTo>
                    <a:pt x="833" y="379"/>
                  </a:lnTo>
                  <a:lnTo>
                    <a:pt x="831" y="420"/>
                  </a:lnTo>
                  <a:lnTo>
                    <a:pt x="825" y="458"/>
                  </a:lnTo>
                  <a:lnTo>
                    <a:pt x="814" y="497"/>
                  </a:lnTo>
                  <a:lnTo>
                    <a:pt x="801" y="531"/>
                  </a:lnTo>
                  <a:cubicBezTo>
                    <a:pt x="800" y="535"/>
                    <a:pt x="798" y="538"/>
                    <a:pt x="796" y="542"/>
                  </a:cubicBezTo>
                  <a:lnTo>
                    <a:pt x="763" y="595"/>
                  </a:lnTo>
                  <a:cubicBezTo>
                    <a:pt x="761" y="599"/>
                    <a:pt x="759" y="602"/>
                    <a:pt x="756" y="605"/>
                  </a:cubicBezTo>
                  <a:lnTo>
                    <a:pt x="713" y="652"/>
                  </a:lnTo>
                  <a:cubicBezTo>
                    <a:pt x="711" y="655"/>
                    <a:pt x="707" y="658"/>
                    <a:pt x="704" y="661"/>
                  </a:cubicBezTo>
                  <a:lnTo>
                    <a:pt x="652" y="700"/>
                  </a:lnTo>
                  <a:cubicBezTo>
                    <a:pt x="649" y="702"/>
                    <a:pt x="645" y="705"/>
                    <a:pt x="641" y="706"/>
                  </a:cubicBezTo>
                  <a:lnTo>
                    <a:pt x="582" y="735"/>
                  </a:lnTo>
                  <a:lnTo>
                    <a:pt x="541" y="749"/>
                  </a:lnTo>
                  <a:lnTo>
                    <a:pt x="502" y="759"/>
                  </a:lnTo>
                  <a:lnTo>
                    <a:pt x="461" y="765"/>
                  </a:lnTo>
                  <a:lnTo>
                    <a:pt x="419" y="767"/>
                  </a:lnTo>
                  <a:lnTo>
                    <a:pt x="378" y="766"/>
                  </a:lnTo>
                  <a:lnTo>
                    <a:pt x="336" y="760"/>
                  </a:lnTo>
                  <a:lnTo>
                    <a:pt x="297" y="751"/>
                  </a:lnTo>
                  <a:lnTo>
                    <a:pt x="259" y="739"/>
                  </a:lnTo>
                  <a:lnTo>
                    <a:pt x="191" y="706"/>
                  </a:lnTo>
                  <a:cubicBezTo>
                    <a:pt x="187" y="704"/>
                    <a:pt x="184" y="702"/>
                    <a:pt x="180" y="700"/>
                  </a:cubicBezTo>
                  <a:lnTo>
                    <a:pt x="129" y="661"/>
                  </a:lnTo>
                  <a:cubicBezTo>
                    <a:pt x="125" y="658"/>
                    <a:pt x="122" y="655"/>
                    <a:pt x="120" y="652"/>
                  </a:cubicBezTo>
                  <a:lnTo>
                    <a:pt x="77" y="605"/>
                  </a:lnTo>
                  <a:cubicBezTo>
                    <a:pt x="74" y="602"/>
                    <a:pt x="71" y="599"/>
                    <a:pt x="69" y="595"/>
                  </a:cubicBezTo>
                  <a:lnTo>
                    <a:pt x="37" y="541"/>
                  </a:lnTo>
                  <a:cubicBezTo>
                    <a:pt x="35" y="538"/>
                    <a:pt x="33" y="535"/>
                    <a:pt x="32" y="532"/>
                  </a:cubicBezTo>
                  <a:lnTo>
                    <a:pt x="20" y="503"/>
                  </a:lnTo>
                  <a:lnTo>
                    <a:pt x="9" y="466"/>
                  </a:lnTo>
                  <a:lnTo>
                    <a:pt x="3" y="426"/>
                  </a:lnTo>
                  <a:lnTo>
                    <a:pt x="0" y="388"/>
                  </a:lnTo>
                  <a:close/>
                  <a:moveTo>
                    <a:pt x="134" y="406"/>
                  </a:moveTo>
                  <a:lnTo>
                    <a:pt x="138" y="429"/>
                  </a:lnTo>
                  <a:lnTo>
                    <a:pt x="144" y="452"/>
                  </a:lnTo>
                  <a:lnTo>
                    <a:pt x="156" y="482"/>
                  </a:lnTo>
                  <a:lnTo>
                    <a:pt x="151" y="473"/>
                  </a:lnTo>
                  <a:lnTo>
                    <a:pt x="183" y="526"/>
                  </a:lnTo>
                  <a:lnTo>
                    <a:pt x="175" y="515"/>
                  </a:lnTo>
                  <a:lnTo>
                    <a:pt x="218" y="562"/>
                  </a:lnTo>
                  <a:lnTo>
                    <a:pt x="209" y="554"/>
                  </a:lnTo>
                  <a:lnTo>
                    <a:pt x="261" y="593"/>
                  </a:lnTo>
                  <a:lnTo>
                    <a:pt x="250" y="587"/>
                  </a:lnTo>
                  <a:lnTo>
                    <a:pt x="300" y="612"/>
                  </a:lnTo>
                  <a:lnTo>
                    <a:pt x="328" y="621"/>
                  </a:lnTo>
                  <a:lnTo>
                    <a:pt x="356" y="628"/>
                  </a:lnTo>
                  <a:lnTo>
                    <a:pt x="383" y="632"/>
                  </a:lnTo>
                  <a:lnTo>
                    <a:pt x="414" y="634"/>
                  </a:lnTo>
                  <a:lnTo>
                    <a:pt x="443" y="633"/>
                  </a:lnTo>
                  <a:lnTo>
                    <a:pt x="471" y="629"/>
                  </a:lnTo>
                  <a:lnTo>
                    <a:pt x="500" y="623"/>
                  </a:lnTo>
                  <a:lnTo>
                    <a:pt x="523" y="616"/>
                  </a:lnTo>
                  <a:lnTo>
                    <a:pt x="583" y="587"/>
                  </a:lnTo>
                  <a:lnTo>
                    <a:pt x="572" y="593"/>
                  </a:lnTo>
                  <a:lnTo>
                    <a:pt x="624" y="554"/>
                  </a:lnTo>
                  <a:lnTo>
                    <a:pt x="615" y="563"/>
                  </a:lnTo>
                  <a:lnTo>
                    <a:pt x="657" y="516"/>
                  </a:lnTo>
                  <a:lnTo>
                    <a:pt x="649" y="526"/>
                  </a:lnTo>
                  <a:lnTo>
                    <a:pt x="682" y="472"/>
                  </a:lnTo>
                  <a:lnTo>
                    <a:pt x="677" y="483"/>
                  </a:lnTo>
                  <a:lnTo>
                    <a:pt x="687" y="458"/>
                  </a:lnTo>
                  <a:lnTo>
                    <a:pt x="694" y="437"/>
                  </a:lnTo>
                  <a:lnTo>
                    <a:pt x="698" y="412"/>
                  </a:lnTo>
                  <a:lnTo>
                    <a:pt x="700" y="388"/>
                  </a:lnTo>
                  <a:lnTo>
                    <a:pt x="699" y="362"/>
                  </a:lnTo>
                  <a:lnTo>
                    <a:pt x="696" y="339"/>
                  </a:lnTo>
                  <a:lnTo>
                    <a:pt x="688" y="314"/>
                  </a:lnTo>
                  <a:lnTo>
                    <a:pt x="677" y="285"/>
                  </a:lnTo>
                  <a:lnTo>
                    <a:pt x="682" y="295"/>
                  </a:lnTo>
                  <a:lnTo>
                    <a:pt x="649" y="241"/>
                  </a:lnTo>
                  <a:lnTo>
                    <a:pt x="657" y="251"/>
                  </a:lnTo>
                  <a:lnTo>
                    <a:pt x="615" y="205"/>
                  </a:lnTo>
                  <a:lnTo>
                    <a:pt x="624" y="213"/>
                  </a:lnTo>
                  <a:lnTo>
                    <a:pt x="572" y="174"/>
                  </a:lnTo>
                  <a:lnTo>
                    <a:pt x="583" y="181"/>
                  </a:lnTo>
                  <a:lnTo>
                    <a:pt x="532" y="155"/>
                  </a:lnTo>
                  <a:lnTo>
                    <a:pt x="505" y="146"/>
                  </a:lnTo>
                  <a:lnTo>
                    <a:pt x="478" y="139"/>
                  </a:lnTo>
                  <a:lnTo>
                    <a:pt x="449" y="135"/>
                  </a:lnTo>
                  <a:lnTo>
                    <a:pt x="419" y="134"/>
                  </a:lnTo>
                  <a:lnTo>
                    <a:pt x="390" y="134"/>
                  </a:lnTo>
                  <a:lnTo>
                    <a:pt x="361" y="138"/>
                  </a:lnTo>
                  <a:lnTo>
                    <a:pt x="333" y="145"/>
                  </a:lnTo>
                  <a:lnTo>
                    <a:pt x="309" y="152"/>
                  </a:lnTo>
                  <a:lnTo>
                    <a:pt x="250" y="181"/>
                  </a:lnTo>
                  <a:lnTo>
                    <a:pt x="261" y="174"/>
                  </a:lnTo>
                  <a:lnTo>
                    <a:pt x="209" y="213"/>
                  </a:lnTo>
                  <a:lnTo>
                    <a:pt x="218" y="205"/>
                  </a:lnTo>
                  <a:lnTo>
                    <a:pt x="175" y="252"/>
                  </a:lnTo>
                  <a:lnTo>
                    <a:pt x="183" y="240"/>
                  </a:lnTo>
                  <a:lnTo>
                    <a:pt x="151" y="294"/>
                  </a:lnTo>
                  <a:lnTo>
                    <a:pt x="156" y="286"/>
                  </a:lnTo>
                  <a:lnTo>
                    <a:pt x="146" y="307"/>
                  </a:lnTo>
                  <a:lnTo>
                    <a:pt x="139" y="331"/>
                  </a:lnTo>
                  <a:lnTo>
                    <a:pt x="135" y="355"/>
                  </a:lnTo>
                  <a:lnTo>
                    <a:pt x="133" y="379"/>
                  </a:lnTo>
                  <a:lnTo>
                    <a:pt x="134" y="40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 name="Freeform 26"/>
            <p:cNvSpPr>
              <a:spLocks noEditPoints="1"/>
            </p:cNvSpPr>
            <p:nvPr/>
          </p:nvSpPr>
          <p:spPr bwMode="auto">
            <a:xfrm>
              <a:off x="2829" y="2971"/>
              <a:ext cx="709" cy="205"/>
            </a:xfrm>
            <a:custGeom>
              <a:avLst/>
              <a:gdLst>
                <a:gd name="T0" fmla="*/ 17 w 5909"/>
                <a:gd name="T1" fmla="*/ 0 h 1711"/>
                <a:gd name="T2" fmla="*/ 5853 w 5909"/>
                <a:gd name="T3" fmla="*/ 1517 h 1711"/>
                <a:gd name="T4" fmla="*/ 5836 w 5909"/>
                <a:gd name="T5" fmla="*/ 1581 h 1711"/>
                <a:gd name="T6" fmla="*/ 0 w 5909"/>
                <a:gd name="T7" fmla="*/ 64 h 1711"/>
                <a:gd name="T8" fmla="*/ 17 w 5909"/>
                <a:gd name="T9" fmla="*/ 0 h 1711"/>
                <a:gd name="T10" fmla="*/ 5540 w 5909"/>
                <a:gd name="T11" fmla="*/ 1199 h 1711"/>
                <a:gd name="T12" fmla="*/ 5909 w 5909"/>
                <a:gd name="T13" fmla="*/ 1566 h 1711"/>
                <a:gd name="T14" fmla="*/ 5408 w 5909"/>
                <a:gd name="T15" fmla="*/ 1706 h 1711"/>
                <a:gd name="T16" fmla="*/ 5367 w 5909"/>
                <a:gd name="T17" fmla="*/ 1683 h 1711"/>
                <a:gd name="T18" fmla="*/ 5390 w 5909"/>
                <a:gd name="T19" fmla="*/ 1642 h 1711"/>
                <a:gd name="T20" fmla="*/ 5836 w 5909"/>
                <a:gd name="T21" fmla="*/ 1517 h 1711"/>
                <a:gd name="T22" fmla="*/ 5821 w 5909"/>
                <a:gd name="T23" fmla="*/ 1573 h 1711"/>
                <a:gd name="T24" fmla="*/ 5493 w 5909"/>
                <a:gd name="T25" fmla="*/ 1246 h 1711"/>
                <a:gd name="T26" fmla="*/ 5492 w 5909"/>
                <a:gd name="T27" fmla="*/ 1199 h 1711"/>
                <a:gd name="T28" fmla="*/ 5540 w 5909"/>
                <a:gd name="T29" fmla="*/ 1199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09" h="1711">
                  <a:moveTo>
                    <a:pt x="17" y="0"/>
                  </a:moveTo>
                  <a:lnTo>
                    <a:pt x="5853" y="1517"/>
                  </a:lnTo>
                  <a:lnTo>
                    <a:pt x="5836" y="1581"/>
                  </a:lnTo>
                  <a:lnTo>
                    <a:pt x="0" y="64"/>
                  </a:lnTo>
                  <a:lnTo>
                    <a:pt x="17" y="0"/>
                  </a:lnTo>
                  <a:close/>
                  <a:moveTo>
                    <a:pt x="5540" y="1199"/>
                  </a:moveTo>
                  <a:lnTo>
                    <a:pt x="5909" y="1566"/>
                  </a:lnTo>
                  <a:lnTo>
                    <a:pt x="5408" y="1706"/>
                  </a:lnTo>
                  <a:cubicBezTo>
                    <a:pt x="5390" y="1711"/>
                    <a:pt x="5372" y="1701"/>
                    <a:pt x="5367" y="1683"/>
                  </a:cubicBezTo>
                  <a:cubicBezTo>
                    <a:pt x="5362" y="1665"/>
                    <a:pt x="5372" y="1647"/>
                    <a:pt x="5390" y="1642"/>
                  </a:cubicBezTo>
                  <a:lnTo>
                    <a:pt x="5836" y="1517"/>
                  </a:lnTo>
                  <a:lnTo>
                    <a:pt x="5821" y="1573"/>
                  </a:lnTo>
                  <a:lnTo>
                    <a:pt x="5493" y="1246"/>
                  </a:lnTo>
                  <a:cubicBezTo>
                    <a:pt x="5480" y="1233"/>
                    <a:pt x="5480" y="1212"/>
                    <a:pt x="5492" y="1199"/>
                  </a:cubicBezTo>
                  <a:cubicBezTo>
                    <a:pt x="5505" y="1186"/>
                    <a:pt x="5527" y="1186"/>
                    <a:pt x="5540" y="119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 name="Freeform 27"/>
            <p:cNvSpPr>
              <a:spLocks noEditPoints="1"/>
            </p:cNvSpPr>
            <p:nvPr/>
          </p:nvSpPr>
          <p:spPr bwMode="auto">
            <a:xfrm>
              <a:off x="2892" y="3175"/>
              <a:ext cx="646" cy="331"/>
            </a:xfrm>
            <a:custGeom>
              <a:avLst/>
              <a:gdLst>
                <a:gd name="T0" fmla="*/ 30 w 5382"/>
                <a:gd name="T1" fmla="*/ 2763 h 2763"/>
                <a:gd name="T2" fmla="*/ 5338 w 5382"/>
                <a:gd name="T3" fmla="*/ 93 h 2763"/>
                <a:gd name="T4" fmla="*/ 5308 w 5382"/>
                <a:gd name="T5" fmla="*/ 33 h 2763"/>
                <a:gd name="T6" fmla="*/ 0 w 5382"/>
                <a:gd name="T7" fmla="*/ 2703 h 2763"/>
                <a:gd name="T8" fmla="*/ 30 w 5382"/>
                <a:gd name="T9" fmla="*/ 2763 h 2763"/>
                <a:gd name="T10" fmla="*/ 5098 w 5382"/>
                <a:gd name="T11" fmla="*/ 469 h 2763"/>
                <a:gd name="T12" fmla="*/ 5382 w 5382"/>
                <a:gd name="T13" fmla="*/ 33 h 2763"/>
                <a:gd name="T14" fmla="*/ 4862 w 5382"/>
                <a:gd name="T15" fmla="*/ 1 h 2763"/>
                <a:gd name="T16" fmla="*/ 4827 w 5382"/>
                <a:gd name="T17" fmla="*/ 32 h 2763"/>
                <a:gd name="T18" fmla="*/ 4858 w 5382"/>
                <a:gd name="T19" fmla="*/ 67 h 2763"/>
                <a:gd name="T20" fmla="*/ 5320 w 5382"/>
                <a:gd name="T21" fmla="*/ 96 h 2763"/>
                <a:gd name="T22" fmla="*/ 5295 w 5382"/>
                <a:gd name="T23" fmla="*/ 45 h 2763"/>
                <a:gd name="T24" fmla="*/ 5042 w 5382"/>
                <a:gd name="T25" fmla="*/ 433 h 2763"/>
                <a:gd name="T26" fmla="*/ 5052 w 5382"/>
                <a:gd name="T27" fmla="*/ 479 h 2763"/>
                <a:gd name="T28" fmla="*/ 5098 w 5382"/>
                <a:gd name="T29" fmla="*/ 469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82" h="2763">
                  <a:moveTo>
                    <a:pt x="30" y="2763"/>
                  </a:moveTo>
                  <a:lnTo>
                    <a:pt x="5338" y="93"/>
                  </a:lnTo>
                  <a:lnTo>
                    <a:pt x="5308" y="33"/>
                  </a:lnTo>
                  <a:lnTo>
                    <a:pt x="0" y="2703"/>
                  </a:lnTo>
                  <a:lnTo>
                    <a:pt x="30" y="2763"/>
                  </a:lnTo>
                  <a:close/>
                  <a:moveTo>
                    <a:pt x="5098" y="469"/>
                  </a:moveTo>
                  <a:lnTo>
                    <a:pt x="5382" y="33"/>
                  </a:lnTo>
                  <a:lnTo>
                    <a:pt x="4862" y="1"/>
                  </a:lnTo>
                  <a:cubicBezTo>
                    <a:pt x="4844" y="0"/>
                    <a:pt x="4828" y="14"/>
                    <a:pt x="4827" y="32"/>
                  </a:cubicBezTo>
                  <a:cubicBezTo>
                    <a:pt x="4826" y="50"/>
                    <a:pt x="4840" y="66"/>
                    <a:pt x="4858" y="67"/>
                  </a:cubicBezTo>
                  <a:lnTo>
                    <a:pt x="5320" y="96"/>
                  </a:lnTo>
                  <a:lnTo>
                    <a:pt x="5295" y="45"/>
                  </a:lnTo>
                  <a:lnTo>
                    <a:pt x="5042" y="433"/>
                  </a:lnTo>
                  <a:cubicBezTo>
                    <a:pt x="5032" y="448"/>
                    <a:pt x="5036" y="469"/>
                    <a:pt x="5052" y="479"/>
                  </a:cubicBezTo>
                  <a:cubicBezTo>
                    <a:pt x="5067" y="489"/>
                    <a:pt x="5088" y="485"/>
                    <a:pt x="5098" y="46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 name="Rectangle 28"/>
            <p:cNvSpPr>
              <a:spLocks noChangeArrowheads="1"/>
            </p:cNvSpPr>
            <p:nvPr/>
          </p:nvSpPr>
          <p:spPr bwMode="auto">
            <a:xfrm>
              <a:off x="1523" y="3145"/>
              <a:ext cx="9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Calibri" pitchFamily="34" charset="0"/>
                  <a:cs typeface="Arial" pitchFamily="34" charset="0"/>
                </a:rPr>
                <a:t>Α</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29"/>
            <p:cNvSpPr>
              <a:spLocks noChangeArrowheads="1"/>
            </p:cNvSpPr>
            <p:nvPr/>
          </p:nvSpPr>
          <p:spPr bwMode="auto">
            <a:xfrm>
              <a:off x="1574" y="3145"/>
              <a:ext cx="6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0"/>
            <p:cNvSpPr>
              <a:spLocks noChangeArrowheads="1"/>
            </p:cNvSpPr>
            <p:nvPr/>
          </p:nvSpPr>
          <p:spPr bwMode="auto">
            <a:xfrm>
              <a:off x="1940" y="3011"/>
              <a:ext cx="101"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Calibri" pitchFamily="34" charset="0"/>
                  <a:cs typeface="Arial" pitchFamily="34" charset="0"/>
                </a:rPr>
                <a:t>Β</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1"/>
            <p:cNvSpPr>
              <a:spLocks noChangeArrowheads="1"/>
            </p:cNvSpPr>
            <p:nvPr/>
          </p:nvSpPr>
          <p:spPr bwMode="auto">
            <a:xfrm>
              <a:off x="1988" y="3011"/>
              <a:ext cx="72"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2"/>
            <p:cNvSpPr>
              <a:spLocks noChangeArrowheads="1"/>
            </p:cNvSpPr>
            <p:nvPr/>
          </p:nvSpPr>
          <p:spPr bwMode="auto">
            <a:xfrm>
              <a:off x="1981" y="3361"/>
              <a:ext cx="8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Calibri" pitchFamily="34" charset="0"/>
                  <a:cs typeface="Arial" pitchFamily="34" charset="0"/>
                </a:rPr>
                <a:t>Γ</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3"/>
            <p:cNvSpPr>
              <a:spLocks noChangeArrowheads="1"/>
            </p:cNvSpPr>
            <p:nvPr/>
          </p:nvSpPr>
          <p:spPr bwMode="auto">
            <a:xfrm>
              <a:off x="2018" y="3361"/>
              <a:ext cx="6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4"/>
            <p:cNvSpPr>
              <a:spLocks noChangeArrowheads="1"/>
            </p:cNvSpPr>
            <p:nvPr/>
          </p:nvSpPr>
          <p:spPr bwMode="auto">
            <a:xfrm>
              <a:off x="2478" y="2871"/>
              <a:ext cx="9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Calibri" pitchFamily="34" charset="0"/>
                  <a:cs typeface="Arial" pitchFamily="34" charset="0"/>
                </a:rPr>
                <a:t>Δ</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5"/>
            <p:cNvSpPr>
              <a:spLocks noChangeArrowheads="1"/>
            </p:cNvSpPr>
            <p:nvPr/>
          </p:nvSpPr>
          <p:spPr bwMode="auto">
            <a:xfrm>
              <a:off x="2528" y="2871"/>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36"/>
            <p:cNvSpPr>
              <a:spLocks noChangeArrowheads="1"/>
            </p:cNvSpPr>
            <p:nvPr/>
          </p:nvSpPr>
          <p:spPr bwMode="auto">
            <a:xfrm>
              <a:off x="2535" y="3511"/>
              <a:ext cx="97"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Calibri" pitchFamily="34" charset="0"/>
                  <a:cs typeface="Arial" pitchFamily="34" charset="0"/>
                </a:rPr>
                <a:t>Ε</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37"/>
            <p:cNvSpPr>
              <a:spLocks noChangeArrowheads="1"/>
            </p:cNvSpPr>
            <p:nvPr/>
          </p:nvSpPr>
          <p:spPr bwMode="auto">
            <a:xfrm>
              <a:off x="2578" y="3511"/>
              <a:ext cx="72"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38"/>
            <p:cNvSpPr>
              <a:spLocks noChangeArrowheads="1"/>
            </p:cNvSpPr>
            <p:nvPr/>
          </p:nvSpPr>
          <p:spPr bwMode="auto">
            <a:xfrm>
              <a:off x="3208" y="2967"/>
              <a:ext cx="8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Calibri" pitchFamily="34" charset="0"/>
                  <a:cs typeface="Arial" pitchFamily="34" charset="0"/>
                </a:rPr>
                <a:t>Ζ</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39"/>
            <p:cNvSpPr>
              <a:spLocks noChangeArrowheads="1"/>
            </p:cNvSpPr>
            <p:nvPr/>
          </p:nvSpPr>
          <p:spPr bwMode="auto">
            <a:xfrm>
              <a:off x="3249" y="2967"/>
              <a:ext cx="6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0"/>
            <p:cNvSpPr>
              <a:spLocks noChangeArrowheads="1"/>
            </p:cNvSpPr>
            <p:nvPr/>
          </p:nvSpPr>
          <p:spPr bwMode="auto">
            <a:xfrm>
              <a:off x="3249" y="3341"/>
              <a:ext cx="10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Calibri" pitchFamily="34" charset="0"/>
                  <a:cs typeface="Arial" pitchFamily="34" charset="0"/>
                </a:rPr>
                <a:t>Η</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41"/>
            <p:cNvSpPr>
              <a:spLocks noChangeArrowheads="1"/>
            </p:cNvSpPr>
            <p:nvPr/>
          </p:nvSpPr>
          <p:spPr bwMode="auto">
            <a:xfrm>
              <a:off x="3304" y="3341"/>
              <a:ext cx="6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Συντόμευση </a:t>
            </a:r>
            <a:r>
              <a:rPr lang="el-GR" dirty="0"/>
              <a:t>με τον πιο οικονομικό </a:t>
            </a:r>
            <a:r>
              <a:rPr lang="el-GR" dirty="0" smtClean="0"/>
              <a:t>τρόπο (2) (1 από 24)</a:t>
            </a:r>
            <a:endParaRPr lang="el-GR" dirty="0">
              <a:latin typeface="+mn-lt"/>
            </a:endParaRPr>
          </a:p>
        </p:txBody>
      </p:sp>
      <p:sp>
        <p:nvSpPr>
          <p:cNvPr id="2" name="Ορθογώνιο 1"/>
          <p:cNvSpPr/>
          <p:nvPr/>
        </p:nvSpPr>
        <p:spPr>
          <a:xfrm>
            <a:off x="467544" y="1196752"/>
            <a:ext cx="8219256" cy="830997"/>
          </a:xfrm>
          <a:prstGeom prst="rect">
            <a:avLst/>
          </a:prstGeom>
        </p:spPr>
        <p:txBody>
          <a:bodyPr wrap="square">
            <a:spAutoFit/>
          </a:bodyPr>
          <a:lstStyle/>
          <a:p>
            <a:pPr marL="342900" indent="-342900">
              <a:buFont typeface="Wingdings" panose="05000000000000000000" pitchFamily="2" charset="2"/>
              <a:buChar char="§"/>
            </a:pPr>
            <a:r>
              <a:rPr lang="el-GR" sz="2400" dirty="0"/>
              <a:t>Βήμα 1: Δημιουργία πίνακα κόστους μοναδιαίας συντόμευσης </a:t>
            </a:r>
            <a:r>
              <a:rPr lang="el-GR" sz="2400" dirty="0" smtClean="0"/>
              <a:t>δραστηριοτήτων</a:t>
            </a:r>
            <a:r>
              <a:rPr lang="el-GR" sz="2400" dirty="0"/>
              <a:t>.</a:t>
            </a:r>
          </a:p>
        </p:txBody>
      </p:sp>
      <p:graphicFrame>
        <p:nvGraphicFramePr>
          <p:cNvPr id="6" name="Πίνακας 5" descr="Σε έναν πίνακα οκτώ γραμμών και επτά στηλών απεικονίζονται οι πληροφορίες για τη συντόμευση των δραστηριοτήτων του έργου. Στην πρώτη γραμμή έχουμε τις επικεφαλίδες. Η πρώτη στήλη περιέχει πάλι τις δραστηριότητες, οι οποίες είναι επτά. Κατά σειρά Α,Β,Γ,Δ,Ε,Ζ και Η. Η δεύτερη και η τρίτη στήλη περιέχουν τη διάρκεια κάθε δραστηριότητας σε κανονικές συνθήκες η μια και σε συνθήκες συντόμευσης η άλλη, ενώ στην τέταρτη στήλη έχουμε τη διαφορά τους, δηλαδή τον αριθμό των εβδομάδων στην περίπτωσή μας που μπορεί να συντομευθεί η κάθε δραστηριότητα. Επομένως, για τη δραστηριότητα Α η δεύτερη στήλη έχει την τιμή 5, η τρίτη την τιμή 4 και η τέταρτη την τιμή 5-4, δηλαδή 1 εβδομάδα. Για τη Β αντίστοιχα έχουμε 3, 2 και 1, για τη Γ 2,1 και 1, για τη Δ επίσης 2, 1 και 1, για την Ε 1,1 και κενό καθώς η δραστηριότητα δεν μπορεί να συντομευτεί, για τη Ζ 4,2 και 2 και για την Η 4,2 και 2. Η πέμπτη και η έκτη στήλη περιέχουν το κόστος σε κανονικές συνθήκες και συνθήκες συντόμευσης αντίστοιχα, ενώ η έβδομη τη διαφορά έκτης και πέμπτης στήλης διαιρεμένη με την τιμή που βρήκαμε στην τέταρτη στήλη. Επομένως, η έβδομη στήλη μας δίνει το κόστος γα τη μοναδιαία (στο παράδειγμά μας εβδομαδιαία) μείωση της κάθε δραστηριότητας. Οι τιμές θα είναι, για την Α 100,200 και (200-100)/1=100, για τη Β 300,350 και (350-300)/1=50, για τη Γ 200,325 και (325-200)/1=125, για τη Δ 250,300 και (300-250)/1=50, για την Ε 400,400 και κενό καθώς δεν μπορεί να μειωθεί η διάρκεια, για τη Ζ 500,900 και (900-500)/2=200 και τέλος για την Η 150,350 και (350-150)/2=100."/>
          <p:cNvGraphicFramePr>
            <a:graphicFrameLocks noGrp="1"/>
          </p:cNvGraphicFramePr>
          <p:nvPr>
            <p:custDataLst>
              <p:tags r:id="rId2"/>
            </p:custDataLst>
            <p:extLst>
              <p:ext uri="{D42A27DB-BD31-4B8C-83A1-F6EECF244321}">
                <p14:modId xmlns:p14="http://schemas.microsoft.com/office/powerpoint/2010/main" val="2037853274"/>
              </p:ext>
            </p:extLst>
          </p:nvPr>
        </p:nvGraphicFramePr>
        <p:xfrm>
          <a:off x="1091949" y="2132856"/>
          <a:ext cx="6536102" cy="4114800"/>
        </p:xfrm>
        <a:graphic>
          <a:graphicData uri="http://schemas.openxmlformats.org/drawingml/2006/table">
            <a:tbl>
              <a:tblPr firstRow="1" bandRow="1">
                <a:tableStyleId>{00A15C55-8517-42AA-B614-E9B94910E393}</a:tableStyleId>
              </a:tblPr>
              <a:tblGrid>
                <a:gridCol w="832612"/>
                <a:gridCol w="844038"/>
                <a:gridCol w="844038"/>
                <a:gridCol w="1000443"/>
                <a:gridCol w="844038"/>
                <a:gridCol w="844038"/>
                <a:gridCol w="1326895"/>
              </a:tblGrid>
              <a:tr h="800089">
                <a:tc>
                  <a:txBody>
                    <a:bodyPr/>
                    <a:lstStyle/>
                    <a:p>
                      <a:r>
                        <a:rPr lang="el-GR" dirty="0" smtClean="0"/>
                        <a:t>ΔΡΑΣΤ</a:t>
                      </a:r>
                      <a:endParaRPr lang="el-GR" dirty="0"/>
                    </a:p>
                  </a:txBody>
                  <a:tcPr/>
                </a:tc>
                <a:tc>
                  <a:txBody>
                    <a:bodyPr/>
                    <a:lstStyle/>
                    <a:p>
                      <a:r>
                        <a:rPr lang="el-GR" dirty="0" smtClean="0"/>
                        <a:t>ΔΙΑΡΚΕΙΑ ΚΣ (α)</a:t>
                      </a:r>
                      <a:endParaRPr lang="el-GR" dirty="0"/>
                    </a:p>
                  </a:txBody>
                  <a:tcPr/>
                </a:tc>
                <a:tc>
                  <a:txBody>
                    <a:bodyPr/>
                    <a:lstStyle/>
                    <a:p>
                      <a:r>
                        <a:rPr lang="el-GR" dirty="0" smtClean="0"/>
                        <a:t>ΔΙΑΡΚΕΙΑ ΣΣ (β)</a:t>
                      </a:r>
                      <a:endParaRPr lang="el-GR" dirty="0"/>
                    </a:p>
                  </a:txBody>
                  <a:tcPr/>
                </a:tc>
                <a:tc>
                  <a:txBody>
                    <a:bodyPr/>
                    <a:lstStyle/>
                    <a:p>
                      <a:r>
                        <a:rPr lang="el-GR" dirty="0" smtClean="0"/>
                        <a:t>(α)</a:t>
                      </a:r>
                      <a:r>
                        <a:rPr lang="el-GR" baseline="0" dirty="0" smtClean="0"/>
                        <a:t> – (β)</a:t>
                      </a:r>
                      <a:endParaRPr lang="el-GR" dirty="0"/>
                    </a:p>
                  </a:txBody>
                  <a:tcPr/>
                </a:tc>
                <a:tc>
                  <a:txBody>
                    <a:bodyPr/>
                    <a:lstStyle/>
                    <a:p>
                      <a:r>
                        <a:rPr lang="el-GR" dirty="0" smtClean="0"/>
                        <a:t>ΚΟΣΤΟΣ ΚΣ (γ)</a:t>
                      </a:r>
                      <a:endParaRPr lang="el-GR" dirty="0"/>
                    </a:p>
                  </a:txBody>
                  <a:tcPr/>
                </a:tc>
                <a:tc>
                  <a:txBody>
                    <a:bodyPr/>
                    <a:lstStyle/>
                    <a:p>
                      <a:r>
                        <a:rPr lang="el-GR" dirty="0" smtClean="0"/>
                        <a:t>ΚΟΣΤΟΣ ΣΣ (δ)</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(δ)-(γ)/ (α)-(β)</a:t>
                      </a:r>
                    </a:p>
                    <a:p>
                      <a:endParaRPr lang="el-GR" dirty="0"/>
                    </a:p>
                  </a:txBody>
                  <a:tcPr/>
                </a:tc>
              </a:tr>
              <a:tr h="400044">
                <a:tc>
                  <a:txBody>
                    <a:bodyPr/>
                    <a:lstStyle/>
                    <a:p>
                      <a:pPr algn="ctr"/>
                      <a:r>
                        <a:rPr lang="el-GR" sz="2400" b="1" dirty="0" smtClean="0"/>
                        <a:t>Α</a:t>
                      </a:r>
                      <a:endParaRPr lang="el-GR" sz="2400" b="1" dirty="0"/>
                    </a:p>
                  </a:txBody>
                  <a:tcPr anchor="ctr"/>
                </a:tc>
                <a:tc>
                  <a:txBody>
                    <a:bodyPr/>
                    <a:lstStyle/>
                    <a:p>
                      <a:pPr algn="ctr"/>
                      <a:r>
                        <a:rPr lang="el-GR" sz="2400" b="1" dirty="0" smtClean="0"/>
                        <a:t>5</a:t>
                      </a:r>
                      <a:endParaRPr lang="el-GR" sz="2400" b="1" dirty="0"/>
                    </a:p>
                  </a:txBody>
                  <a:tcPr anchor="ctr"/>
                </a:tc>
                <a:tc>
                  <a:txBody>
                    <a:bodyPr/>
                    <a:lstStyle/>
                    <a:p>
                      <a:pPr algn="ctr"/>
                      <a:r>
                        <a:rPr lang="el-GR" sz="2400" b="1" dirty="0" smtClean="0"/>
                        <a:t>4</a:t>
                      </a:r>
                      <a:endParaRPr lang="el-GR" sz="2400" b="1" dirty="0"/>
                    </a:p>
                  </a:txBody>
                  <a:tcPr anchor="ctr"/>
                </a:tc>
                <a:tc>
                  <a:txBody>
                    <a:bodyPr/>
                    <a:lstStyle/>
                    <a:p>
                      <a:pPr algn="ctr"/>
                      <a:r>
                        <a:rPr lang="el-GR" sz="2400" b="1" dirty="0" smtClean="0"/>
                        <a:t>1</a:t>
                      </a:r>
                      <a:endParaRPr lang="el-GR" sz="2400" b="1" dirty="0"/>
                    </a:p>
                  </a:txBody>
                  <a:tcPr anchor="ctr"/>
                </a:tc>
                <a:tc>
                  <a:txBody>
                    <a:bodyPr/>
                    <a:lstStyle/>
                    <a:p>
                      <a:pPr algn="ctr"/>
                      <a:r>
                        <a:rPr lang="el-GR" sz="2400" b="1" dirty="0" smtClean="0"/>
                        <a:t>100</a:t>
                      </a:r>
                      <a:endParaRPr lang="el-GR" sz="2400" b="1" dirty="0"/>
                    </a:p>
                  </a:txBody>
                  <a:tcPr anchor="ctr"/>
                </a:tc>
                <a:tc>
                  <a:txBody>
                    <a:bodyPr/>
                    <a:lstStyle/>
                    <a:p>
                      <a:pPr algn="ctr"/>
                      <a:r>
                        <a:rPr lang="el-GR" sz="2400" b="1" dirty="0" smtClean="0"/>
                        <a:t>200</a:t>
                      </a:r>
                      <a:endParaRPr lang="el-GR" sz="2400" b="1" dirty="0"/>
                    </a:p>
                  </a:txBody>
                  <a:tcPr anchor="ctr"/>
                </a:tc>
                <a:tc>
                  <a:txBody>
                    <a:bodyPr/>
                    <a:lstStyle/>
                    <a:p>
                      <a:pPr algn="ctr"/>
                      <a:r>
                        <a:rPr lang="el-GR" sz="2400" b="1" dirty="0" smtClean="0"/>
                        <a:t>100</a:t>
                      </a:r>
                      <a:endParaRPr lang="el-GR" sz="2400" b="1" dirty="0"/>
                    </a:p>
                  </a:txBody>
                  <a:tcPr anchor="ctr"/>
                </a:tc>
              </a:tr>
              <a:tr h="400044">
                <a:tc>
                  <a:txBody>
                    <a:bodyPr/>
                    <a:lstStyle/>
                    <a:p>
                      <a:pPr algn="ctr"/>
                      <a:r>
                        <a:rPr lang="el-GR" sz="2400" b="1" dirty="0" smtClean="0"/>
                        <a:t>Β</a:t>
                      </a:r>
                      <a:endParaRPr lang="el-GR" sz="2400" b="1" dirty="0"/>
                    </a:p>
                  </a:txBody>
                  <a:tcPr anchor="ctr"/>
                </a:tc>
                <a:tc>
                  <a:txBody>
                    <a:bodyPr/>
                    <a:lstStyle/>
                    <a:p>
                      <a:pPr algn="ctr"/>
                      <a:r>
                        <a:rPr lang="el-GR" sz="2400" b="1" dirty="0" smtClean="0"/>
                        <a:t>3</a:t>
                      </a:r>
                      <a:endParaRPr lang="el-GR" sz="2400" b="1" dirty="0"/>
                    </a:p>
                  </a:txBody>
                  <a:tcPr anchor="ctr"/>
                </a:tc>
                <a:tc>
                  <a:txBody>
                    <a:bodyPr/>
                    <a:lstStyle/>
                    <a:p>
                      <a:pPr algn="ctr"/>
                      <a:r>
                        <a:rPr lang="el-GR" sz="2400" b="1" dirty="0" smtClean="0"/>
                        <a:t>2</a:t>
                      </a:r>
                      <a:endParaRPr lang="el-GR" sz="2400" b="1" dirty="0"/>
                    </a:p>
                  </a:txBody>
                  <a:tcPr anchor="ctr"/>
                </a:tc>
                <a:tc>
                  <a:txBody>
                    <a:bodyPr/>
                    <a:lstStyle/>
                    <a:p>
                      <a:pPr algn="ctr"/>
                      <a:r>
                        <a:rPr lang="el-GR" sz="2400" b="1" dirty="0" smtClean="0"/>
                        <a:t>1</a:t>
                      </a:r>
                      <a:endParaRPr lang="el-GR" sz="2400" b="1" dirty="0"/>
                    </a:p>
                  </a:txBody>
                  <a:tcPr anchor="ctr"/>
                </a:tc>
                <a:tc>
                  <a:txBody>
                    <a:bodyPr/>
                    <a:lstStyle/>
                    <a:p>
                      <a:pPr algn="ctr"/>
                      <a:r>
                        <a:rPr lang="el-GR" sz="2400" b="1" dirty="0" smtClean="0"/>
                        <a:t>300</a:t>
                      </a:r>
                      <a:endParaRPr lang="el-GR" sz="2400" b="1" dirty="0"/>
                    </a:p>
                  </a:txBody>
                  <a:tcPr anchor="ctr"/>
                </a:tc>
                <a:tc>
                  <a:txBody>
                    <a:bodyPr/>
                    <a:lstStyle/>
                    <a:p>
                      <a:pPr algn="ctr"/>
                      <a:r>
                        <a:rPr lang="el-GR" sz="2400" b="1" dirty="0" smtClean="0"/>
                        <a:t>350</a:t>
                      </a:r>
                      <a:endParaRPr lang="el-GR" sz="2400" b="1" dirty="0"/>
                    </a:p>
                  </a:txBody>
                  <a:tcPr anchor="ctr"/>
                </a:tc>
                <a:tc>
                  <a:txBody>
                    <a:bodyPr/>
                    <a:lstStyle/>
                    <a:p>
                      <a:pPr algn="ctr"/>
                      <a:r>
                        <a:rPr lang="el-GR" sz="2400" b="1" dirty="0" smtClean="0"/>
                        <a:t>50</a:t>
                      </a:r>
                      <a:endParaRPr lang="el-GR" sz="2400" b="1" dirty="0"/>
                    </a:p>
                  </a:txBody>
                  <a:tcPr anchor="ctr"/>
                </a:tc>
              </a:tr>
              <a:tr h="400044">
                <a:tc>
                  <a:txBody>
                    <a:bodyPr/>
                    <a:lstStyle/>
                    <a:p>
                      <a:pPr algn="ctr"/>
                      <a:r>
                        <a:rPr lang="el-GR" sz="2400" b="1" dirty="0" smtClean="0"/>
                        <a:t>Γ</a:t>
                      </a:r>
                      <a:endParaRPr lang="el-GR" sz="2400" b="1" dirty="0"/>
                    </a:p>
                  </a:txBody>
                  <a:tcPr anchor="ctr"/>
                </a:tc>
                <a:tc>
                  <a:txBody>
                    <a:bodyPr/>
                    <a:lstStyle/>
                    <a:p>
                      <a:pPr algn="ctr"/>
                      <a:r>
                        <a:rPr lang="el-GR" sz="2400" b="1" dirty="0" smtClean="0"/>
                        <a:t>2</a:t>
                      </a:r>
                      <a:endParaRPr lang="el-GR" sz="2400" b="1" dirty="0"/>
                    </a:p>
                  </a:txBody>
                  <a:tcPr anchor="ctr"/>
                </a:tc>
                <a:tc>
                  <a:txBody>
                    <a:bodyPr/>
                    <a:lstStyle/>
                    <a:p>
                      <a:pPr algn="ctr"/>
                      <a:r>
                        <a:rPr lang="el-GR" sz="2400" b="1" dirty="0" smtClean="0"/>
                        <a:t>1</a:t>
                      </a:r>
                      <a:endParaRPr lang="el-GR" sz="2400" b="1" dirty="0"/>
                    </a:p>
                  </a:txBody>
                  <a:tcPr anchor="ctr"/>
                </a:tc>
                <a:tc>
                  <a:txBody>
                    <a:bodyPr/>
                    <a:lstStyle/>
                    <a:p>
                      <a:pPr algn="ctr"/>
                      <a:r>
                        <a:rPr lang="el-GR" sz="2400" b="1" dirty="0" smtClean="0"/>
                        <a:t>1</a:t>
                      </a:r>
                      <a:endParaRPr lang="el-GR" sz="2400" b="1" dirty="0"/>
                    </a:p>
                  </a:txBody>
                  <a:tcPr anchor="ctr"/>
                </a:tc>
                <a:tc>
                  <a:txBody>
                    <a:bodyPr/>
                    <a:lstStyle/>
                    <a:p>
                      <a:pPr algn="ctr"/>
                      <a:r>
                        <a:rPr lang="el-GR" sz="2400" b="1" dirty="0" smtClean="0"/>
                        <a:t>200</a:t>
                      </a:r>
                      <a:endParaRPr lang="el-GR" sz="2400" b="1" dirty="0"/>
                    </a:p>
                  </a:txBody>
                  <a:tcPr anchor="ctr"/>
                </a:tc>
                <a:tc>
                  <a:txBody>
                    <a:bodyPr/>
                    <a:lstStyle/>
                    <a:p>
                      <a:pPr algn="ctr"/>
                      <a:r>
                        <a:rPr lang="el-GR" sz="2400" b="1" dirty="0" smtClean="0"/>
                        <a:t>325</a:t>
                      </a:r>
                      <a:endParaRPr lang="el-GR" sz="2400" b="1" dirty="0"/>
                    </a:p>
                  </a:txBody>
                  <a:tcPr anchor="ctr"/>
                </a:tc>
                <a:tc>
                  <a:txBody>
                    <a:bodyPr/>
                    <a:lstStyle/>
                    <a:p>
                      <a:pPr algn="ctr"/>
                      <a:r>
                        <a:rPr lang="el-GR" sz="2400" b="1" dirty="0" smtClean="0"/>
                        <a:t>125</a:t>
                      </a:r>
                      <a:endParaRPr lang="el-GR" sz="2400" b="1" dirty="0"/>
                    </a:p>
                  </a:txBody>
                  <a:tcPr anchor="ctr"/>
                </a:tc>
              </a:tr>
              <a:tr h="400044">
                <a:tc>
                  <a:txBody>
                    <a:bodyPr/>
                    <a:lstStyle/>
                    <a:p>
                      <a:pPr algn="ctr"/>
                      <a:r>
                        <a:rPr lang="el-GR" sz="2400" b="1" dirty="0" smtClean="0"/>
                        <a:t>Δ</a:t>
                      </a:r>
                      <a:endParaRPr lang="el-GR" sz="2400" b="1" dirty="0"/>
                    </a:p>
                  </a:txBody>
                  <a:tcPr anchor="ctr"/>
                </a:tc>
                <a:tc>
                  <a:txBody>
                    <a:bodyPr/>
                    <a:lstStyle/>
                    <a:p>
                      <a:pPr algn="ctr"/>
                      <a:r>
                        <a:rPr lang="el-GR" sz="2400" b="1" dirty="0" smtClean="0"/>
                        <a:t>2</a:t>
                      </a:r>
                      <a:endParaRPr lang="el-GR" sz="2400" b="1" dirty="0"/>
                    </a:p>
                  </a:txBody>
                  <a:tcPr anchor="ctr"/>
                </a:tc>
                <a:tc>
                  <a:txBody>
                    <a:bodyPr/>
                    <a:lstStyle/>
                    <a:p>
                      <a:pPr algn="ctr"/>
                      <a:r>
                        <a:rPr lang="el-GR" sz="2400" b="1" dirty="0" smtClean="0"/>
                        <a:t>1</a:t>
                      </a:r>
                      <a:endParaRPr lang="el-GR" sz="2400" b="1" dirty="0"/>
                    </a:p>
                  </a:txBody>
                  <a:tcPr anchor="ctr"/>
                </a:tc>
                <a:tc>
                  <a:txBody>
                    <a:bodyPr/>
                    <a:lstStyle/>
                    <a:p>
                      <a:pPr algn="ctr"/>
                      <a:r>
                        <a:rPr lang="el-GR" sz="2400" b="1" dirty="0" smtClean="0"/>
                        <a:t>1</a:t>
                      </a:r>
                      <a:endParaRPr lang="el-GR" sz="2400" b="1" dirty="0"/>
                    </a:p>
                  </a:txBody>
                  <a:tcPr anchor="ctr"/>
                </a:tc>
                <a:tc>
                  <a:txBody>
                    <a:bodyPr/>
                    <a:lstStyle/>
                    <a:p>
                      <a:pPr algn="ctr"/>
                      <a:r>
                        <a:rPr lang="el-GR" sz="2400" b="1" dirty="0" smtClean="0"/>
                        <a:t>250</a:t>
                      </a:r>
                      <a:endParaRPr lang="el-GR" sz="2400" b="1" dirty="0"/>
                    </a:p>
                  </a:txBody>
                  <a:tcPr anchor="ctr"/>
                </a:tc>
                <a:tc>
                  <a:txBody>
                    <a:bodyPr/>
                    <a:lstStyle/>
                    <a:p>
                      <a:pPr algn="ctr"/>
                      <a:r>
                        <a:rPr lang="el-GR" sz="2400" b="1" dirty="0" smtClean="0"/>
                        <a:t>300</a:t>
                      </a:r>
                      <a:endParaRPr lang="el-GR" sz="2400" b="1" dirty="0"/>
                    </a:p>
                  </a:txBody>
                  <a:tcPr anchor="ctr"/>
                </a:tc>
                <a:tc>
                  <a:txBody>
                    <a:bodyPr/>
                    <a:lstStyle/>
                    <a:p>
                      <a:pPr algn="ctr"/>
                      <a:r>
                        <a:rPr lang="el-GR" sz="2400" b="1" dirty="0" smtClean="0"/>
                        <a:t>50</a:t>
                      </a:r>
                      <a:endParaRPr lang="el-GR" sz="2400" b="1" dirty="0"/>
                    </a:p>
                  </a:txBody>
                  <a:tcPr anchor="ctr"/>
                </a:tc>
              </a:tr>
              <a:tr h="400044">
                <a:tc>
                  <a:txBody>
                    <a:bodyPr/>
                    <a:lstStyle/>
                    <a:p>
                      <a:pPr algn="ctr"/>
                      <a:r>
                        <a:rPr lang="el-GR" sz="2400" b="1" dirty="0" smtClean="0"/>
                        <a:t>Ε</a:t>
                      </a:r>
                      <a:endParaRPr lang="el-GR" sz="2400" b="1" dirty="0"/>
                    </a:p>
                  </a:txBody>
                  <a:tcPr anchor="ctr"/>
                </a:tc>
                <a:tc>
                  <a:txBody>
                    <a:bodyPr/>
                    <a:lstStyle/>
                    <a:p>
                      <a:pPr algn="ctr"/>
                      <a:r>
                        <a:rPr lang="el-GR" sz="2400" b="1" dirty="0" smtClean="0"/>
                        <a:t>1</a:t>
                      </a:r>
                      <a:endParaRPr lang="el-GR" sz="2400" b="1" dirty="0"/>
                    </a:p>
                  </a:txBody>
                  <a:tcPr anchor="ctr"/>
                </a:tc>
                <a:tc>
                  <a:txBody>
                    <a:bodyPr/>
                    <a:lstStyle/>
                    <a:p>
                      <a:pPr algn="ctr"/>
                      <a:r>
                        <a:rPr lang="el-GR" sz="2400" b="1" dirty="0" smtClean="0"/>
                        <a:t>1</a:t>
                      </a:r>
                      <a:endParaRPr lang="el-GR" sz="2400" b="1" dirty="0"/>
                    </a:p>
                  </a:txBody>
                  <a:tcPr anchor="ctr"/>
                </a:tc>
                <a:tc>
                  <a:txBody>
                    <a:bodyPr/>
                    <a:lstStyle/>
                    <a:p>
                      <a:pPr algn="ctr"/>
                      <a:r>
                        <a:rPr lang="el-GR" sz="2400" b="1" dirty="0" smtClean="0"/>
                        <a:t>-</a:t>
                      </a:r>
                      <a:endParaRPr lang="el-GR" sz="2400" b="1" dirty="0"/>
                    </a:p>
                  </a:txBody>
                  <a:tcPr anchor="ctr"/>
                </a:tc>
                <a:tc>
                  <a:txBody>
                    <a:bodyPr/>
                    <a:lstStyle/>
                    <a:p>
                      <a:pPr algn="ctr"/>
                      <a:r>
                        <a:rPr lang="el-GR" sz="2400" b="1" dirty="0" smtClean="0"/>
                        <a:t>400</a:t>
                      </a:r>
                      <a:endParaRPr lang="el-GR" sz="2400" b="1" dirty="0"/>
                    </a:p>
                  </a:txBody>
                  <a:tcPr anchor="ctr"/>
                </a:tc>
                <a:tc>
                  <a:txBody>
                    <a:bodyPr/>
                    <a:lstStyle/>
                    <a:p>
                      <a:pPr algn="ctr"/>
                      <a:r>
                        <a:rPr lang="el-GR" sz="2400" b="1" dirty="0" smtClean="0"/>
                        <a:t>400</a:t>
                      </a:r>
                      <a:endParaRPr lang="el-GR" sz="2400" b="1" dirty="0"/>
                    </a:p>
                  </a:txBody>
                  <a:tcPr anchor="ctr"/>
                </a:tc>
                <a:tc>
                  <a:txBody>
                    <a:bodyPr/>
                    <a:lstStyle/>
                    <a:p>
                      <a:pPr algn="ctr"/>
                      <a:r>
                        <a:rPr lang="el-GR" sz="2400" b="1" dirty="0" smtClean="0"/>
                        <a:t>-</a:t>
                      </a:r>
                      <a:endParaRPr lang="el-GR" sz="2400" b="1" dirty="0"/>
                    </a:p>
                  </a:txBody>
                  <a:tcPr anchor="ctr"/>
                </a:tc>
              </a:tr>
              <a:tr h="400044">
                <a:tc>
                  <a:txBody>
                    <a:bodyPr/>
                    <a:lstStyle/>
                    <a:p>
                      <a:pPr algn="ctr"/>
                      <a:r>
                        <a:rPr lang="el-GR" sz="2400" b="1" dirty="0" smtClean="0"/>
                        <a:t>Ζ</a:t>
                      </a:r>
                      <a:endParaRPr lang="el-GR" sz="2400" b="1" dirty="0"/>
                    </a:p>
                  </a:txBody>
                  <a:tcPr anchor="ctr"/>
                </a:tc>
                <a:tc>
                  <a:txBody>
                    <a:bodyPr/>
                    <a:lstStyle/>
                    <a:p>
                      <a:pPr algn="ctr"/>
                      <a:r>
                        <a:rPr lang="el-GR" sz="2400" b="1" dirty="0" smtClean="0"/>
                        <a:t>4</a:t>
                      </a:r>
                      <a:endParaRPr lang="el-GR" sz="2400" b="1" dirty="0"/>
                    </a:p>
                  </a:txBody>
                  <a:tcPr anchor="ctr"/>
                </a:tc>
                <a:tc>
                  <a:txBody>
                    <a:bodyPr/>
                    <a:lstStyle/>
                    <a:p>
                      <a:pPr algn="ctr"/>
                      <a:r>
                        <a:rPr lang="el-GR" sz="2400" b="1" dirty="0" smtClean="0"/>
                        <a:t>2</a:t>
                      </a:r>
                      <a:endParaRPr lang="el-GR" sz="2400" b="1" dirty="0"/>
                    </a:p>
                  </a:txBody>
                  <a:tcPr anchor="ctr"/>
                </a:tc>
                <a:tc>
                  <a:txBody>
                    <a:bodyPr/>
                    <a:lstStyle/>
                    <a:p>
                      <a:pPr algn="ctr"/>
                      <a:r>
                        <a:rPr lang="el-GR" sz="2400" b="1" dirty="0" smtClean="0"/>
                        <a:t>2</a:t>
                      </a:r>
                      <a:endParaRPr lang="el-GR" sz="2400" b="1" dirty="0"/>
                    </a:p>
                  </a:txBody>
                  <a:tcPr anchor="ctr"/>
                </a:tc>
                <a:tc>
                  <a:txBody>
                    <a:bodyPr/>
                    <a:lstStyle/>
                    <a:p>
                      <a:pPr algn="ctr"/>
                      <a:r>
                        <a:rPr lang="el-GR" sz="2400" b="1" dirty="0" smtClean="0"/>
                        <a:t>500</a:t>
                      </a:r>
                      <a:endParaRPr lang="el-GR" sz="2400" b="1" dirty="0"/>
                    </a:p>
                  </a:txBody>
                  <a:tcPr anchor="ctr"/>
                </a:tc>
                <a:tc>
                  <a:txBody>
                    <a:bodyPr/>
                    <a:lstStyle/>
                    <a:p>
                      <a:pPr algn="ctr"/>
                      <a:r>
                        <a:rPr lang="el-GR" sz="2400" b="1" dirty="0" smtClean="0"/>
                        <a:t>900</a:t>
                      </a:r>
                      <a:endParaRPr lang="el-GR" sz="2400" b="1" dirty="0"/>
                    </a:p>
                  </a:txBody>
                  <a:tcPr anchor="ctr"/>
                </a:tc>
                <a:tc>
                  <a:txBody>
                    <a:bodyPr/>
                    <a:lstStyle/>
                    <a:p>
                      <a:pPr algn="ctr"/>
                      <a:r>
                        <a:rPr lang="el-GR" sz="2400" b="1" dirty="0" smtClean="0"/>
                        <a:t>200</a:t>
                      </a:r>
                      <a:endParaRPr lang="el-GR" sz="2400" b="1" dirty="0"/>
                    </a:p>
                  </a:txBody>
                  <a:tcPr anchor="ctr"/>
                </a:tc>
              </a:tr>
              <a:tr h="400044">
                <a:tc>
                  <a:txBody>
                    <a:bodyPr/>
                    <a:lstStyle/>
                    <a:p>
                      <a:pPr algn="ctr"/>
                      <a:r>
                        <a:rPr lang="el-GR" sz="2400" b="1" dirty="0" smtClean="0"/>
                        <a:t>Η</a:t>
                      </a:r>
                      <a:endParaRPr lang="el-GR" sz="2400" b="1" dirty="0"/>
                    </a:p>
                  </a:txBody>
                  <a:tcPr anchor="ctr"/>
                </a:tc>
                <a:tc>
                  <a:txBody>
                    <a:bodyPr/>
                    <a:lstStyle/>
                    <a:p>
                      <a:pPr algn="ctr"/>
                      <a:r>
                        <a:rPr lang="el-GR" sz="2400" b="1" dirty="0" smtClean="0"/>
                        <a:t>4</a:t>
                      </a:r>
                      <a:endParaRPr lang="el-GR" sz="2400" b="1" dirty="0"/>
                    </a:p>
                  </a:txBody>
                  <a:tcPr anchor="ctr"/>
                </a:tc>
                <a:tc>
                  <a:txBody>
                    <a:bodyPr/>
                    <a:lstStyle/>
                    <a:p>
                      <a:pPr algn="ctr"/>
                      <a:r>
                        <a:rPr lang="el-GR" sz="2400" b="1" dirty="0" smtClean="0"/>
                        <a:t>2</a:t>
                      </a:r>
                      <a:endParaRPr lang="el-GR" sz="2400" b="1" dirty="0"/>
                    </a:p>
                  </a:txBody>
                  <a:tcPr anchor="ctr"/>
                </a:tc>
                <a:tc>
                  <a:txBody>
                    <a:bodyPr/>
                    <a:lstStyle/>
                    <a:p>
                      <a:pPr algn="ctr"/>
                      <a:r>
                        <a:rPr lang="el-GR" sz="2400" b="1" dirty="0" smtClean="0"/>
                        <a:t>2</a:t>
                      </a:r>
                      <a:endParaRPr lang="el-GR" sz="2400" b="1" dirty="0"/>
                    </a:p>
                  </a:txBody>
                  <a:tcPr anchor="ctr"/>
                </a:tc>
                <a:tc>
                  <a:txBody>
                    <a:bodyPr/>
                    <a:lstStyle/>
                    <a:p>
                      <a:pPr algn="ctr"/>
                      <a:r>
                        <a:rPr lang="el-GR" sz="2400" b="1" dirty="0" smtClean="0"/>
                        <a:t>150</a:t>
                      </a:r>
                      <a:endParaRPr lang="el-GR" sz="2400" b="1" dirty="0"/>
                    </a:p>
                  </a:txBody>
                  <a:tcPr anchor="ctr"/>
                </a:tc>
                <a:tc>
                  <a:txBody>
                    <a:bodyPr/>
                    <a:lstStyle/>
                    <a:p>
                      <a:pPr algn="ctr"/>
                      <a:r>
                        <a:rPr lang="el-GR" sz="2400" b="1" dirty="0" smtClean="0"/>
                        <a:t>350</a:t>
                      </a:r>
                      <a:endParaRPr lang="el-GR" sz="2400" b="1" dirty="0"/>
                    </a:p>
                  </a:txBody>
                  <a:tcPr anchor="ctr"/>
                </a:tc>
                <a:tc>
                  <a:txBody>
                    <a:bodyPr/>
                    <a:lstStyle/>
                    <a:p>
                      <a:pPr algn="ctr"/>
                      <a:r>
                        <a:rPr lang="el-GR" sz="2400" b="1" dirty="0" smtClean="0"/>
                        <a:t>100</a:t>
                      </a:r>
                      <a:endParaRPr lang="el-GR" sz="2400" b="1" dirty="0"/>
                    </a:p>
                  </a:txBody>
                  <a:tcPr anchor="ctr"/>
                </a:tc>
              </a:tr>
            </a:tbl>
          </a:graphicData>
        </a:graphic>
      </p:graphicFrame>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(2 </a:t>
            </a:r>
            <a:r>
              <a:rPr lang="el-GR" dirty="0"/>
              <a:t>από </a:t>
            </a:r>
            <a:r>
              <a:rPr lang="el-GR" dirty="0" smtClean="0"/>
              <a:t>2</a:t>
            </a:r>
            <a:r>
              <a:rPr lang="el-GR" dirty="0"/>
              <a:t>4</a:t>
            </a:r>
            <a:r>
              <a:rPr lang="el-GR" dirty="0" smtClean="0"/>
              <a:t>)</a:t>
            </a:r>
            <a:endParaRPr lang="el-GR" dirty="0">
              <a:latin typeface="+mn-lt"/>
            </a:endParaRPr>
          </a:p>
        </p:txBody>
      </p:sp>
      <p:sp>
        <p:nvSpPr>
          <p:cNvPr id="2" name="Ορθογώνιο 1"/>
          <p:cNvSpPr/>
          <p:nvPr/>
        </p:nvSpPr>
        <p:spPr>
          <a:xfrm>
            <a:off x="467544" y="1196752"/>
            <a:ext cx="8219256" cy="830997"/>
          </a:xfrm>
          <a:prstGeom prst="rect">
            <a:avLst/>
          </a:prstGeom>
        </p:spPr>
        <p:txBody>
          <a:bodyPr wrap="square">
            <a:spAutoFit/>
          </a:bodyPr>
          <a:lstStyle/>
          <a:p>
            <a:pPr marL="342900" indent="-342900">
              <a:buFont typeface="Wingdings" panose="05000000000000000000" pitchFamily="2" charset="2"/>
              <a:buChar char="§"/>
            </a:pPr>
            <a:r>
              <a:rPr lang="el-GR" sz="2400" dirty="0"/>
              <a:t>Βήμα 2: Ελέγχουμε ποια κρίσιμη δραστηριότητα μπορεί να μειωθεί με το μικρότερο κόστος κατά 1 </a:t>
            </a:r>
            <a:r>
              <a:rPr lang="el-GR" sz="2400" dirty="0" smtClean="0"/>
              <a:t>εβδομάδα.</a:t>
            </a:r>
            <a:endParaRPr lang="el-GR" sz="2400" dirty="0"/>
          </a:p>
        </p:txBody>
      </p:sp>
      <p:graphicFrame>
        <p:nvGraphicFramePr>
          <p:cNvPr id="6" name="Πίνακας 5" descr="Από τον πίνακα συντόμευσης εντοπίζουμε ότι οι πιο οικονομικές δραστηριότητες που μπορούν να συντομευτούν από τις κρίσιμες είναι οι Β και Δ που έχουν μοναδιαίο κόστος συντόμευσης 50 χρηματικών μονάδων."/>
          <p:cNvGraphicFramePr>
            <a:graphicFrameLocks noGrp="1"/>
          </p:cNvGraphicFramePr>
          <p:nvPr>
            <p:custDataLst>
              <p:tags r:id="rId2"/>
            </p:custDataLst>
            <p:extLst>
              <p:ext uri="{D42A27DB-BD31-4B8C-83A1-F6EECF244321}">
                <p14:modId xmlns:p14="http://schemas.microsoft.com/office/powerpoint/2010/main" val="2250580251"/>
              </p:ext>
            </p:extLst>
          </p:nvPr>
        </p:nvGraphicFramePr>
        <p:xfrm>
          <a:off x="899592" y="2132856"/>
          <a:ext cx="7464973" cy="4114800"/>
        </p:xfrm>
        <a:graphic>
          <a:graphicData uri="http://schemas.openxmlformats.org/drawingml/2006/table">
            <a:tbl>
              <a:tblPr firstRow="1" bandRow="1">
                <a:tableStyleId>{00A15C55-8517-42AA-B614-E9B94910E393}</a:tableStyleId>
              </a:tblPr>
              <a:tblGrid>
                <a:gridCol w="832612"/>
                <a:gridCol w="888826"/>
                <a:gridCol w="888826"/>
                <a:gridCol w="1000443"/>
                <a:gridCol w="888826"/>
                <a:gridCol w="1568133"/>
                <a:gridCol w="1397307"/>
              </a:tblGrid>
              <a:tr h="485282">
                <a:tc>
                  <a:txBody>
                    <a:bodyPr/>
                    <a:lstStyle/>
                    <a:p>
                      <a:r>
                        <a:rPr lang="el-GR" dirty="0" smtClean="0"/>
                        <a:t>ΔΡΑΣΤ</a:t>
                      </a:r>
                      <a:endParaRPr lang="el-GR" dirty="0"/>
                    </a:p>
                  </a:txBody>
                  <a:tcPr/>
                </a:tc>
                <a:tc>
                  <a:txBody>
                    <a:bodyPr/>
                    <a:lstStyle/>
                    <a:p>
                      <a:r>
                        <a:rPr lang="el-GR" dirty="0" smtClean="0"/>
                        <a:t>ΔΙΑΡΚΕΙΑ ΚΣ (α)</a:t>
                      </a:r>
                      <a:endParaRPr lang="el-GR" dirty="0"/>
                    </a:p>
                  </a:txBody>
                  <a:tcPr/>
                </a:tc>
                <a:tc>
                  <a:txBody>
                    <a:bodyPr/>
                    <a:lstStyle/>
                    <a:p>
                      <a:r>
                        <a:rPr lang="el-GR" dirty="0" smtClean="0"/>
                        <a:t>ΔΙΑΡΚΕΙΑ ΣΣ (β)</a:t>
                      </a:r>
                      <a:endParaRPr lang="el-GR" dirty="0"/>
                    </a:p>
                  </a:txBody>
                  <a:tcPr/>
                </a:tc>
                <a:tc>
                  <a:txBody>
                    <a:bodyPr/>
                    <a:lstStyle/>
                    <a:p>
                      <a:r>
                        <a:rPr lang="el-GR" dirty="0" smtClean="0"/>
                        <a:t>(α)</a:t>
                      </a:r>
                      <a:r>
                        <a:rPr lang="el-GR" baseline="0" dirty="0" smtClean="0"/>
                        <a:t> – (β)</a:t>
                      </a:r>
                      <a:endParaRPr lang="el-GR" dirty="0"/>
                    </a:p>
                  </a:txBody>
                  <a:tcPr/>
                </a:tc>
                <a:tc>
                  <a:txBody>
                    <a:bodyPr/>
                    <a:lstStyle/>
                    <a:p>
                      <a:r>
                        <a:rPr lang="el-GR" dirty="0" smtClean="0"/>
                        <a:t>ΚΟΣΤΟΣ ΚΣ (γ)</a:t>
                      </a:r>
                      <a:endParaRPr lang="el-GR" dirty="0"/>
                    </a:p>
                  </a:txBody>
                  <a:tcPr/>
                </a:tc>
                <a:tc>
                  <a:txBody>
                    <a:bodyPr/>
                    <a:lstStyle/>
                    <a:p>
                      <a:r>
                        <a:rPr lang="el-GR" dirty="0" smtClean="0"/>
                        <a:t>ΚΟΣΤΟΣ ΣΣ (δ)</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(δ)-(γ)/ (α)-(β)</a:t>
                      </a:r>
                    </a:p>
                    <a:p>
                      <a:endParaRPr lang="el-GR" dirty="0"/>
                    </a:p>
                  </a:txBody>
                  <a:tcPr/>
                </a:tc>
              </a:tr>
              <a:tr h="382154">
                <a:tc>
                  <a:txBody>
                    <a:bodyPr/>
                    <a:lstStyle/>
                    <a:p>
                      <a:pPr algn="ctr"/>
                      <a:r>
                        <a:rPr lang="el-GR" sz="2400" b="1" dirty="0" smtClean="0">
                          <a:solidFill>
                            <a:srgbClr val="7030A0"/>
                          </a:solidFill>
                        </a:rPr>
                        <a:t>Α</a:t>
                      </a:r>
                      <a:endParaRPr lang="el-GR" sz="2400" b="1" dirty="0">
                        <a:solidFill>
                          <a:srgbClr val="7030A0"/>
                        </a:solidFill>
                      </a:endParaRPr>
                    </a:p>
                  </a:txBody>
                  <a:tcPr anchor="ctr"/>
                </a:tc>
                <a:tc>
                  <a:txBody>
                    <a:bodyPr/>
                    <a:lstStyle/>
                    <a:p>
                      <a:pPr algn="ctr"/>
                      <a:r>
                        <a:rPr lang="el-GR" sz="2400" b="1" dirty="0" smtClean="0"/>
                        <a:t>5</a:t>
                      </a:r>
                      <a:endParaRPr lang="el-GR" sz="2400" b="1" dirty="0"/>
                    </a:p>
                  </a:txBody>
                  <a:tcPr anchor="ctr"/>
                </a:tc>
                <a:tc>
                  <a:txBody>
                    <a:bodyPr/>
                    <a:lstStyle/>
                    <a:p>
                      <a:pPr algn="ctr"/>
                      <a:r>
                        <a:rPr lang="el-GR" sz="2400" b="1" dirty="0" smtClean="0"/>
                        <a:t>4</a:t>
                      </a:r>
                      <a:endParaRPr lang="el-GR" sz="2400" b="1" dirty="0"/>
                    </a:p>
                  </a:txBody>
                  <a:tcPr anchor="ctr"/>
                </a:tc>
                <a:tc>
                  <a:txBody>
                    <a:bodyPr/>
                    <a:lstStyle/>
                    <a:p>
                      <a:pPr algn="ctr"/>
                      <a:r>
                        <a:rPr lang="el-GR" sz="2400" b="1" dirty="0" smtClean="0"/>
                        <a:t>1</a:t>
                      </a:r>
                      <a:endParaRPr lang="el-GR" sz="2400" b="1" dirty="0"/>
                    </a:p>
                  </a:txBody>
                  <a:tcPr anchor="ctr"/>
                </a:tc>
                <a:tc>
                  <a:txBody>
                    <a:bodyPr/>
                    <a:lstStyle/>
                    <a:p>
                      <a:pPr algn="ctr"/>
                      <a:r>
                        <a:rPr lang="el-GR" sz="2400" b="1" dirty="0" smtClean="0"/>
                        <a:t>100</a:t>
                      </a:r>
                      <a:endParaRPr lang="el-GR" sz="2400" b="1" dirty="0"/>
                    </a:p>
                  </a:txBody>
                  <a:tcPr anchor="ctr"/>
                </a:tc>
                <a:tc>
                  <a:txBody>
                    <a:bodyPr/>
                    <a:lstStyle/>
                    <a:p>
                      <a:pPr algn="ctr"/>
                      <a:r>
                        <a:rPr lang="el-GR" sz="2400" b="1" dirty="0" smtClean="0"/>
                        <a:t>200</a:t>
                      </a:r>
                      <a:endParaRPr lang="el-GR" sz="2400" b="1" dirty="0"/>
                    </a:p>
                  </a:txBody>
                  <a:tcPr anchor="ctr"/>
                </a:tc>
                <a:tc>
                  <a:txBody>
                    <a:bodyPr/>
                    <a:lstStyle/>
                    <a:p>
                      <a:pPr algn="ctr"/>
                      <a:r>
                        <a:rPr lang="el-GR" sz="2400" b="1" dirty="0" smtClean="0">
                          <a:solidFill>
                            <a:srgbClr val="7030A0"/>
                          </a:solidFill>
                        </a:rPr>
                        <a:t>100</a:t>
                      </a:r>
                      <a:endParaRPr lang="el-GR" sz="2400" b="1" dirty="0">
                        <a:solidFill>
                          <a:srgbClr val="7030A0"/>
                        </a:solidFill>
                      </a:endParaRPr>
                    </a:p>
                  </a:txBody>
                  <a:tcPr anchor="ctr"/>
                </a:tc>
              </a:tr>
              <a:tr h="382154">
                <a:tc>
                  <a:txBody>
                    <a:bodyPr/>
                    <a:lstStyle/>
                    <a:p>
                      <a:pPr algn="ctr"/>
                      <a:r>
                        <a:rPr lang="el-GR" sz="2400" b="1" dirty="0" smtClean="0">
                          <a:solidFill>
                            <a:srgbClr val="7030A0"/>
                          </a:solidFill>
                        </a:rPr>
                        <a:t>Β</a:t>
                      </a:r>
                      <a:endParaRPr lang="el-GR" sz="2400" b="1" dirty="0">
                        <a:solidFill>
                          <a:srgbClr val="7030A0"/>
                        </a:solidFill>
                      </a:endParaRPr>
                    </a:p>
                  </a:txBody>
                  <a:tcPr anchor="ctr"/>
                </a:tc>
                <a:tc>
                  <a:txBody>
                    <a:bodyPr/>
                    <a:lstStyle/>
                    <a:p>
                      <a:pPr algn="ctr"/>
                      <a:r>
                        <a:rPr lang="el-GR" sz="2400" b="1" dirty="0" smtClean="0"/>
                        <a:t>3</a:t>
                      </a:r>
                      <a:endParaRPr lang="el-GR" sz="2400" b="1" dirty="0"/>
                    </a:p>
                  </a:txBody>
                  <a:tcPr anchor="ctr"/>
                </a:tc>
                <a:tc>
                  <a:txBody>
                    <a:bodyPr/>
                    <a:lstStyle/>
                    <a:p>
                      <a:pPr algn="ctr"/>
                      <a:r>
                        <a:rPr lang="el-GR" sz="2400" b="1" dirty="0" smtClean="0"/>
                        <a:t>2</a:t>
                      </a:r>
                      <a:endParaRPr lang="el-GR" sz="2400" b="1" dirty="0"/>
                    </a:p>
                  </a:txBody>
                  <a:tcPr anchor="ctr"/>
                </a:tc>
                <a:tc>
                  <a:txBody>
                    <a:bodyPr/>
                    <a:lstStyle/>
                    <a:p>
                      <a:pPr algn="ctr"/>
                      <a:r>
                        <a:rPr lang="el-GR" sz="2400" b="1" dirty="0" smtClean="0"/>
                        <a:t>1</a:t>
                      </a:r>
                      <a:endParaRPr lang="el-GR" sz="2400" b="1" dirty="0"/>
                    </a:p>
                  </a:txBody>
                  <a:tcPr anchor="ctr"/>
                </a:tc>
                <a:tc>
                  <a:txBody>
                    <a:bodyPr/>
                    <a:lstStyle/>
                    <a:p>
                      <a:pPr algn="ctr"/>
                      <a:r>
                        <a:rPr lang="el-GR" sz="2400" b="1" dirty="0" smtClean="0"/>
                        <a:t>300</a:t>
                      </a:r>
                      <a:endParaRPr lang="el-GR" sz="2400" b="1" dirty="0"/>
                    </a:p>
                  </a:txBody>
                  <a:tcPr anchor="ctr"/>
                </a:tc>
                <a:tc>
                  <a:txBody>
                    <a:bodyPr/>
                    <a:lstStyle/>
                    <a:p>
                      <a:pPr algn="ctr"/>
                      <a:r>
                        <a:rPr lang="el-GR" sz="2400" b="1" dirty="0" smtClean="0"/>
                        <a:t>350</a:t>
                      </a:r>
                      <a:endParaRPr lang="el-GR" sz="2400" b="1" dirty="0"/>
                    </a:p>
                  </a:txBody>
                  <a:tcPr anchor="ctr"/>
                </a:tc>
                <a:tc>
                  <a:txBody>
                    <a:bodyPr/>
                    <a:lstStyle/>
                    <a:p>
                      <a:pPr algn="ctr"/>
                      <a:r>
                        <a:rPr lang="el-GR" sz="2400" b="1" dirty="0" smtClean="0">
                          <a:solidFill>
                            <a:srgbClr val="7030A0"/>
                          </a:solidFill>
                        </a:rPr>
                        <a:t>50</a:t>
                      </a:r>
                      <a:endParaRPr lang="el-GR" sz="2400" b="1" dirty="0">
                        <a:solidFill>
                          <a:srgbClr val="7030A0"/>
                        </a:solidFill>
                      </a:endParaRPr>
                    </a:p>
                  </a:txBody>
                  <a:tcPr anchor="ctr"/>
                </a:tc>
              </a:tr>
              <a:tr h="382154">
                <a:tc>
                  <a:txBody>
                    <a:bodyPr/>
                    <a:lstStyle/>
                    <a:p>
                      <a:pPr algn="ctr"/>
                      <a:r>
                        <a:rPr lang="el-GR" sz="2400" b="1" dirty="0" smtClean="0"/>
                        <a:t>Γ</a:t>
                      </a:r>
                      <a:endParaRPr lang="el-GR" sz="2400" b="1" dirty="0"/>
                    </a:p>
                  </a:txBody>
                  <a:tcPr anchor="ctr"/>
                </a:tc>
                <a:tc>
                  <a:txBody>
                    <a:bodyPr/>
                    <a:lstStyle/>
                    <a:p>
                      <a:pPr algn="ctr"/>
                      <a:r>
                        <a:rPr lang="el-GR" sz="2400" b="1" dirty="0" smtClean="0"/>
                        <a:t>2</a:t>
                      </a:r>
                      <a:endParaRPr lang="el-GR" sz="2400" b="1" dirty="0"/>
                    </a:p>
                  </a:txBody>
                  <a:tcPr anchor="ctr"/>
                </a:tc>
                <a:tc>
                  <a:txBody>
                    <a:bodyPr/>
                    <a:lstStyle/>
                    <a:p>
                      <a:pPr algn="ctr"/>
                      <a:r>
                        <a:rPr lang="el-GR" sz="2400" b="1" dirty="0" smtClean="0"/>
                        <a:t>1</a:t>
                      </a:r>
                      <a:endParaRPr lang="el-GR" sz="2400" b="1" dirty="0"/>
                    </a:p>
                  </a:txBody>
                  <a:tcPr anchor="ctr"/>
                </a:tc>
                <a:tc>
                  <a:txBody>
                    <a:bodyPr/>
                    <a:lstStyle/>
                    <a:p>
                      <a:pPr algn="ctr"/>
                      <a:r>
                        <a:rPr lang="el-GR" sz="2400" b="1" dirty="0" smtClean="0"/>
                        <a:t>1</a:t>
                      </a:r>
                      <a:endParaRPr lang="el-GR" sz="2400" b="1" dirty="0"/>
                    </a:p>
                  </a:txBody>
                  <a:tcPr anchor="ctr"/>
                </a:tc>
                <a:tc>
                  <a:txBody>
                    <a:bodyPr/>
                    <a:lstStyle/>
                    <a:p>
                      <a:pPr algn="ctr"/>
                      <a:r>
                        <a:rPr lang="el-GR" sz="2400" b="1" dirty="0" smtClean="0"/>
                        <a:t>200</a:t>
                      </a:r>
                      <a:endParaRPr lang="el-GR" sz="2400" b="1" dirty="0"/>
                    </a:p>
                  </a:txBody>
                  <a:tcPr anchor="ctr"/>
                </a:tc>
                <a:tc>
                  <a:txBody>
                    <a:bodyPr/>
                    <a:lstStyle/>
                    <a:p>
                      <a:pPr algn="ctr"/>
                      <a:r>
                        <a:rPr lang="el-GR" sz="2400" b="1" dirty="0" smtClean="0"/>
                        <a:t>325</a:t>
                      </a:r>
                      <a:endParaRPr lang="el-GR" sz="2400" b="1" dirty="0"/>
                    </a:p>
                  </a:txBody>
                  <a:tcPr anchor="ctr"/>
                </a:tc>
                <a:tc>
                  <a:txBody>
                    <a:bodyPr/>
                    <a:lstStyle/>
                    <a:p>
                      <a:pPr algn="ctr"/>
                      <a:r>
                        <a:rPr lang="el-GR" sz="2400" b="1" dirty="0" smtClean="0"/>
                        <a:t>125</a:t>
                      </a:r>
                      <a:endParaRPr lang="el-GR" sz="2400" b="1" dirty="0"/>
                    </a:p>
                  </a:txBody>
                  <a:tcPr anchor="ctr"/>
                </a:tc>
              </a:tr>
              <a:tr h="382154">
                <a:tc>
                  <a:txBody>
                    <a:bodyPr/>
                    <a:lstStyle/>
                    <a:p>
                      <a:pPr algn="ctr"/>
                      <a:r>
                        <a:rPr lang="el-GR" sz="2400" b="1" dirty="0" smtClean="0">
                          <a:solidFill>
                            <a:srgbClr val="7030A0"/>
                          </a:solidFill>
                        </a:rPr>
                        <a:t>Δ</a:t>
                      </a:r>
                      <a:endParaRPr lang="el-GR" sz="2400" b="1" dirty="0">
                        <a:solidFill>
                          <a:srgbClr val="7030A0"/>
                        </a:solidFill>
                      </a:endParaRPr>
                    </a:p>
                  </a:txBody>
                  <a:tcPr anchor="ctr"/>
                </a:tc>
                <a:tc>
                  <a:txBody>
                    <a:bodyPr/>
                    <a:lstStyle/>
                    <a:p>
                      <a:pPr algn="ctr"/>
                      <a:r>
                        <a:rPr lang="el-GR" sz="2400" b="1" dirty="0" smtClean="0"/>
                        <a:t>2</a:t>
                      </a:r>
                      <a:endParaRPr lang="el-GR" sz="2400" b="1" dirty="0"/>
                    </a:p>
                  </a:txBody>
                  <a:tcPr anchor="ctr"/>
                </a:tc>
                <a:tc>
                  <a:txBody>
                    <a:bodyPr/>
                    <a:lstStyle/>
                    <a:p>
                      <a:pPr algn="ctr"/>
                      <a:r>
                        <a:rPr lang="el-GR" sz="2400" b="1" dirty="0" smtClean="0"/>
                        <a:t>1</a:t>
                      </a:r>
                      <a:endParaRPr lang="el-GR" sz="2400" b="1" dirty="0"/>
                    </a:p>
                  </a:txBody>
                  <a:tcPr anchor="ctr"/>
                </a:tc>
                <a:tc>
                  <a:txBody>
                    <a:bodyPr/>
                    <a:lstStyle/>
                    <a:p>
                      <a:pPr algn="ctr"/>
                      <a:r>
                        <a:rPr lang="el-GR" sz="2400" b="1" dirty="0" smtClean="0"/>
                        <a:t>1</a:t>
                      </a:r>
                      <a:endParaRPr lang="el-GR" sz="2400" b="1" dirty="0"/>
                    </a:p>
                  </a:txBody>
                  <a:tcPr anchor="ctr"/>
                </a:tc>
                <a:tc>
                  <a:txBody>
                    <a:bodyPr/>
                    <a:lstStyle/>
                    <a:p>
                      <a:pPr algn="ctr"/>
                      <a:r>
                        <a:rPr lang="el-GR" sz="2400" b="1" dirty="0" smtClean="0"/>
                        <a:t>250</a:t>
                      </a:r>
                      <a:endParaRPr lang="el-GR" sz="2400" b="1" dirty="0"/>
                    </a:p>
                  </a:txBody>
                  <a:tcPr anchor="ctr"/>
                </a:tc>
                <a:tc>
                  <a:txBody>
                    <a:bodyPr/>
                    <a:lstStyle/>
                    <a:p>
                      <a:pPr algn="ctr"/>
                      <a:r>
                        <a:rPr lang="el-GR" sz="2400" b="1" dirty="0" smtClean="0"/>
                        <a:t>300</a:t>
                      </a:r>
                      <a:endParaRPr lang="el-GR" sz="2400" b="1" dirty="0"/>
                    </a:p>
                  </a:txBody>
                  <a:tcPr anchor="ctr"/>
                </a:tc>
                <a:tc>
                  <a:txBody>
                    <a:bodyPr/>
                    <a:lstStyle/>
                    <a:p>
                      <a:pPr algn="ctr"/>
                      <a:r>
                        <a:rPr lang="el-GR" sz="2400" b="1" dirty="0" smtClean="0">
                          <a:solidFill>
                            <a:srgbClr val="7030A0"/>
                          </a:solidFill>
                        </a:rPr>
                        <a:t>50</a:t>
                      </a:r>
                      <a:endParaRPr lang="el-GR" sz="2400" b="1" dirty="0">
                        <a:solidFill>
                          <a:srgbClr val="7030A0"/>
                        </a:solidFill>
                      </a:endParaRPr>
                    </a:p>
                  </a:txBody>
                  <a:tcPr anchor="ctr"/>
                </a:tc>
              </a:tr>
              <a:tr h="382154">
                <a:tc>
                  <a:txBody>
                    <a:bodyPr/>
                    <a:lstStyle/>
                    <a:p>
                      <a:pPr algn="ctr"/>
                      <a:r>
                        <a:rPr lang="el-GR" sz="2400" b="1" dirty="0" smtClean="0"/>
                        <a:t>Ε</a:t>
                      </a:r>
                      <a:endParaRPr lang="el-GR" sz="2400" b="1" dirty="0"/>
                    </a:p>
                  </a:txBody>
                  <a:tcPr anchor="ctr"/>
                </a:tc>
                <a:tc>
                  <a:txBody>
                    <a:bodyPr/>
                    <a:lstStyle/>
                    <a:p>
                      <a:pPr algn="ctr"/>
                      <a:r>
                        <a:rPr lang="el-GR" sz="2400" b="1" dirty="0" smtClean="0"/>
                        <a:t>1</a:t>
                      </a:r>
                      <a:endParaRPr lang="el-GR" sz="2400" b="1" dirty="0"/>
                    </a:p>
                  </a:txBody>
                  <a:tcPr anchor="ctr"/>
                </a:tc>
                <a:tc>
                  <a:txBody>
                    <a:bodyPr/>
                    <a:lstStyle/>
                    <a:p>
                      <a:pPr algn="ctr"/>
                      <a:r>
                        <a:rPr lang="el-GR" sz="2400" b="1" dirty="0" smtClean="0"/>
                        <a:t>1</a:t>
                      </a:r>
                      <a:endParaRPr lang="el-GR" sz="2400" b="1" dirty="0"/>
                    </a:p>
                  </a:txBody>
                  <a:tcPr anchor="ctr"/>
                </a:tc>
                <a:tc>
                  <a:txBody>
                    <a:bodyPr/>
                    <a:lstStyle/>
                    <a:p>
                      <a:pPr algn="ctr"/>
                      <a:r>
                        <a:rPr lang="el-GR" sz="2400" b="1" dirty="0" smtClean="0"/>
                        <a:t>-</a:t>
                      </a:r>
                      <a:endParaRPr lang="el-GR" sz="2400" b="1" dirty="0"/>
                    </a:p>
                  </a:txBody>
                  <a:tcPr anchor="ctr"/>
                </a:tc>
                <a:tc>
                  <a:txBody>
                    <a:bodyPr/>
                    <a:lstStyle/>
                    <a:p>
                      <a:pPr algn="ctr"/>
                      <a:r>
                        <a:rPr lang="el-GR" sz="2400" b="1" dirty="0" smtClean="0"/>
                        <a:t>400</a:t>
                      </a:r>
                      <a:endParaRPr lang="el-GR" sz="2400" b="1" dirty="0"/>
                    </a:p>
                  </a:txBody>
                  <a:tcPr anchor="ctr"/>
                </a:tc>
                <a:tc>
                  <a:txBody>
                    <a:bodyPr/>
                    <a:lstStyle/>
                    <a:p>
                      <a:pPr algn="ctr"/>
                      <a:r>
                        <a:rPr lang="el-GR" sz="2400" b="1" dirty="0" smtClean="0"/>
                        <a:t>400</a:t>
                      </a:r>
                      <a:endParaRPr lang="el-GR" sz="2400" b="1" dirty="0"/>
                    </a:p>
                  </a:txBody>
                  <a:tcPr anchor="ctr"/>
                </a:tc>
                <a:tc>
                  <a:txBody>
                    <a:bodyPr/>
                    <a:lstStyle/>
                    <a:p>
                      <a:pPr algn="ctr"/>
                      <a:r>
                        <a:rPr lang="el-GR" sz="2400" b="1" dirty="0" smtClean="0"/>
                        <a:t>-</a:t>
                      </a:r>
                      <a:endParaRPr lang="el-GR" sz="2400" b="1" dirty="0"/>
                    </a:p>
                  </a:txBody>
                  <a:tcPr anchor="ctr"/>
                </a:tc>
              </a:tr>
              <a:tr h="382154">
                <a:tc>
                  <a:txBody>
                    <a:bodyPr/>
                    <a:lstStyle/>
                    <a:p>
                      <a:pPr algn="ctr"/>
                      <a:r>
                        <a:rPr lang="el-GR" sz="2400" b="1" dirty="0" smtClean="0">
                          <a:solidFill>
                            <a:srgbClr val="7030A0"/>
                          </a:solidFill>
                        </a:rPr>
                        <a:t>Ζ</a:t>
                      </a:r>
                      <a:endParaRPr lang="el-GR" sz="2400" b="1" dirty="0">
                        <a:solidFill>
                          <a:srgbClr val="7030A0"/>
                        </a:solidFill>
                      </a:endParaRPr>
                    </a:p>
                  </a:txBody>
                  <a:tcPr anchor="ctr"/>
                </a:tc>
                <a:tc>
                  <a:txBody>
                    <a:bodyPr/>
                    <a:lstStyle/>
                    <a:p>
                      <a:pPr algn="ctr"/>
                      <a:r>
                        <a:rPr lang="el-GR" sz="2400" b="1" dirty="0" smtClean="0"/>
                        <a:t>4</a:t>
                      </a:r>
                      <a:endParaRPr lang="el-GR" sz="2400" b="1" dirty="0"/>
                    </a:p>
                  </a:txBody>
                  <a:tcPr anchor="ctr"/>
                </a:tc>
                <a:tc>
                  <a:txBody>
                    <a:bodyPr/>
                    <a:lstStyle/>
                    <a:p>
                      <a:pPr algn="ctr"/>
                      <a:r>
                        <a:rPr lang="el-GR" sz="2400" b="1" dirty="0" smtClean="0"/>
                        <a:t>2</a:t>
                      </a:r>
                      <a:endParaRPr lang="el-GR" sz="2400" b="1" dirty="0"/>
                    </a:p>
                  </a:txBody>
                  <a:tcPr anchor="ctr"/>
                </a:tc>
                <a:tc>
                  <a:txBody>
                    <a:bodyPr/>
                    <a:lstStyle/>
                    <a:p>
                      <a:pPr algn="ctr"/>
                      <a:r>
                        <a:rPr lang="el-GR" sz="2400" b="1" dirty="0" smtClean="0"/>
                        <a:t>2</a:t>
                      </a:r>
                      <a:endParaRPr lang="el-GR" sz="2400" b="1" dirty="0"/>
                    </a:p>
                  </a:txBody>
                  <a:tcPr anchor="ctr"/>
                </a:tc>
                <a:tc>
                  <a:txBody>
                    <a:bodyPr/>
                    <a:lstStyle/>
                    <a:p>
                      <a:pPr algn="ctr"/>
                      <a:r>
                        <a:rPr lang="el-GR" sz="2400" b="1" dirty="0" smtClean="0"/>
                        <a:t>500</a:t>
                      </a:r>
                      <a:endParaRPr lang="el-GR" sz="2400" b="1" dirty="0"/>
                    </a:p>
                  </a:txBody>
                  <a:tcPr anchor="ctr"/>
                </a:tc>
                <a:tc>
                  <a:txBody>
                    <a:bodyPr/>
                    <a:lstStyle/>
                    <a:p>
                      <a:pPr algn="ctr"/>
                      <a:r>
                        <a:rPr lang="el-GR" sz="2400" b="1" dirty="0" smtClean="0"/>
                        <a:t>900</a:t>
                      </a:r>
                      <a:endParaRPr lang="el-GR" sz="2400" b="1" dirty="0"/>
                    </a:p>
                  </a:txBody>
                  <a:tcPr anchor="ctr"/>
                </a:tc>
                <a:tc>
                  <a:txBody>
                    <a:bodyPr/>
                    <a:lstStyle/>
                    <a:p>
                      <a:pPr algn="ctr"/>
                      <a:r>
                        <a:rPr lang="el-GR" sz="2400" b="1" dirty="0" smtClean="0">
                          <a:solidFill>
                            <a:srgbClr val="7030A0"/>
                          </a:solidFill>
                        </a:rPr>
                        <a:t>200</a:t>
                      </a:r>
                      <a:endParaRPr lang="el-GR" sz="2400" b="1" dirty="0">
                        <a:solidFill>
                          <a:srgbClr val="7030A0"/>
                        </a:solidFill>
                      </a:endParaRPr>
                    </a:p>
                  </a:txBody>
                  <a:tcPr anchor="ctr"/>
                </a:tc>
              </a:tr>
              <a:tr h="382154">
                <a:tc>
                  <a:txBody>
                    <a:bodyPr/>
                    <a:lstStyle/>
                    <a:p>
                      <a:pPr algn="ctr"/>
                      <a:r>
                        <a:rPr lang="el-GR" sz="2400" b="1" dirty="0" smtClean="0"/>
                        <a:t>Η</a:t>
                      </a:r>
                      <a:endParaRPr lang="el-GR" sz="2400" b="1" dirty="0"/>
                    </a:p>
                  </a:txBody>
                  <a:tcPr anchor="ctr"/>
                </a:tc>
                <a:tc>
                  <a:txBody>
                    <a:bodyPr/>
                    <a:lstStyle/>
                    <a:p>
                      <a:pPr algn="ctr"/>
                      <a:r>
                        <a:rPr lang="el-GR" sz="2400" b="1" dirty="0" smtClean="0"/>
                        <a:t>4</a:t>
                      </a:r>
                      <a:endParaRPr lang="el-GR" sz="2400" b="1" dirty="0"/>
                    </a:p>
                  </a:txBody>
                  <a:tcPr anchor="ctr"/>
                </a:tc>
                <a:tc>
                  <a:txBody>
                    <a:bodyPr/>
                    <a:lstStyle/>
                    <a:p>
                      <a:pPr algn="ctr"/>
                      <a:r>
                        <a:rPr lang="el-GR" sz="2400" b="1" dirty="0" smtClean="0"/>
                        <a:t>2</a:t>
                      </a:r>
                      <a:endParaRPr lang="el-GR" sz="2400" b="1" dirty="0"/>
                    </a:p>
                  </a:txBody>
                  <a:tcPr anchor="ctr"/>
                </a:tc>
                <a:tc>
                  <a:txBody>
                    <a:bodyPr/>
                    <a:lstStyle/>
                    <a:p>
                      <a:pPr algn="ctr"/>
                      <a:r>
                        <a:rPr lang="el-GR" sz="2400" b="1" dirty="0" smtClean="0"/>
                        <a:t>2</a:t>
                      </a:r>
                      <a:endParaRPr lang="el-GR" sz="2400" b="1" dirty="0"/>
                    </a:p>
                  </a:txBody>
                  <a:tcPr anchor="ctr"/>
                </a:tc>
                <a:tc>
                  <a:txBody>
                    <a:bodyPr/>
                    <a:lstStyle/>
                    <a:p>
                      <a:pPr algn="ctr"/>
                      <a:r>
                        <a:rPr lang="el-GR" sz="2400" b="1" dirty="0" smtClean="0"/>
                        <a:t>150</a:t>
                      </a:r>
                      <a:endParaRPr lang="el-GR" sz="2400" b="1" dirty="0"/>
                    </a:p>
                  </a:txBody>
                  <a:tcPr anchor="ctr"/>
                </a:tc>
                <a:tc>
                  <a:txBody>
                    <a:bodyPr/>
                    <a:lstStyle/>
                    <a:p>
                      <a:pPr algn="ctr"/>
                      <a:r>
                        <a:rPr lang="el-GR" sz="2400" b="1" dirty="0" smtClean="0"/>
                        <a:t>350</a:t>
                      </a:r>
                      <a:endParaRPr lang="el-GR" sz="2400" b="1" dirty="0"/>
                    </a:p>
                  </a:txBody>
                  <a:tcPr anchor="ctr"/>
                </a:tc>
                <a:tc>
                  <a:txBody>
                    <a:bodyPr/>
                    <a:lstStyle/>
                    <a:p>
                      <a:pPr algn="ctr"/>
                      <a:r>
                        <a:rPr lang="el-GR" sz="2400" b="1" dirty="0" smtClean="0"/>
                        <a:t>100</a:t>
                      </a:r>
                      <a:endParaRPr lang="el-GR" sz="2400" b="1" dirty="0"/>
                    </a:p>
                  </a:txBody>
                  <a:tcPr anchor="ctr"/>
                </a:tc>
              </a:tr>
            </a:tbl>
          </a:graphicData>
        </a:graphic>
      </p:graphicFrame>
      <p:sp>
        <p:nvSpPr>
          <p:cNvPr id="8" name="Έλλειψη 7" descr="[DECORATIVE]"/>
          <p:cNvSpPr/>
          <p:nvPr/>
        </p:nvSpPr>
        <p:spPr>
          <a:xfrm>
            <a:off x="1115616" y="3573016"/>
            <a:ext cx="360040" cy="360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Έλλειψη 9" descr="[DECORATIVE]"/>
          <p:cNvSpPr/>
          <p:nvPr/>
        </p:nvSpPr>
        <p:spPr>
          <a:xfrm>
            <a:off x="1115616" y="4437112"/>
            <a:ext cx="360040" cy="360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Ευθύγραμμο βέλος σύνδεσης 10" descr="[DECORATIVE]"/>
          <p:cNvCxnSpPr/>
          <p:nvPr/>
        </p:nvCxnSpPr>
        <p:spPr>
          <a:xfrm>
            <a:off x="1547664" y="3717032"/>
            <a:ext cx="5760640"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descr="[DECORATIVE]"/>
          <p:cNvCxnSpPr/>
          <p:nvPr/>
        </p:nvCxnSpPr>
        <p:spPr>
          <a:xfrm flipV="1">
            <a:off x="1547664" y="4617132"/>
            <a:ext cx="5760640" cy="36004"/>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(3 </a:t>
            </a:r>
            <a:r>
              <a:rPr lang="el-GR" dirty="0"/>
              <a:t>από </a:t>
            </a:r>
            <a:r>
              <a:rPr lang="el-GR" dirty="0" smtClean="0"/>
              <a:t>24)</a:t>
            </a:r>
            <a:endParaRPr lang="el-GR" dirty="0">
              <a:latin typeface="+mn-lt"/>
            </a:endParaRPr>
          </a:p>
        </p:txBody>
      </p:sp>
      <p:sp>
        <p:nvSpPr>
          <p:cNvPr id="2" name="Ορθογώνιο 1" descr="Προκύπτει ότι οι δραστηριότητες Β και Δ μπορούν να μειωθούν κατά μια εβδομάδα με κόστος μόνο 50 χ.μ.&#10;Μπορούμε να επιλέξουμε μια εκ των δύο (όποια επιθυμούμε). Έστω ότι επιλέγουμε τη Β.&#10;Τι είναι αναμενόμενο να συμβεί;&#10;Μείωση της διάρκειας κατά μια εβδομάδα. Δηλαδή νέα διάρκεια 13 εβδομάδες και,&#10;Αύξηση του κόστους κατά 50 χμ Δηλαδή κόστος  1900 σύν 50 ισούται με 1950 χμ,&#10;Θα επηρεαστεί το κρίσιμο δρομολόγιο; &#10;"/>
          <p:cNvSpPr/>
          <p:nvPr/>
        </p:nvSpPr>
        <p:spPr>
          <a:xfrm>
            <a:off x="467544" y="1803588"/>
            <a:ext cx="8219256" cy="3785652"/>
          </a:xfrm>
          <a:prstGeom prst="rect">
            <a:avLst/>
          </a:prstGeom>
        </p:spPr>
        <p:txBody>
          <a:bodyPr wrap="square">
            <a:spAutoFit/>
          </a:bodyPr>
          <a:lstStyle/>
          <a:p>
            <a:r>
              <a:rPr lang="el-GR" sz="2400" dirty="0"/>
              <a:t>Προκύπτει ότι οι δραστηριότητες Β και Δ μπορούν να </a:t>
            </a:r>
            <a:r>
              <a:rPr lang="el-GR" sz="2400" b="1" dirty="0">
                <a:solidFill>
                  <a:srgbClr val="7030A0"/>
                </a:solidFill>
              </a:rPr>
              <a:t>μειωθούν</a:t>
            </a:r>
            <a:r>
              <a:rPr lang="el-GR" sz="2400" dirty="0">
                <a:solidFill>
                  <a:srgbClr val="7030A0"/>
                </a:solidFill>
              </a:rPr>
              <a:t> </a:t>
            </a:r>
            <a:r>
              <a:rPr lang="el-GR" sz="2400" dirty="0"/>
              <a:t>κατά </a:t>
            </a:r>
            <a:r>
              <a:rPr lang="el-GR" sz="2400" b="1" dirty="0">
                <a:solidFill>
                  <a:srgbClr val="7030A0"/>
                </a:solidFill>
              </a:rPr>
              <a:t>μια εβδομάδα</a:t>
            </a:r>
            <a:r>
              <a:rPr lang="el-GR" sz="2400" dirty="0">
                <a:solidFill>
                  <a:srgbClr val="FF0000"/>
                </a:solidFill>
              </a:rPr>
              <a:t> </a:t>
            </a:r>
            <a:r>
              <a:rPr lang="el-GR" sz="2400" dirty="0"/>
              <a:t>με κόστος μόνο </a:t>
            </a:r>
            <a:r>
              <a:rPr lang="el-GR" sz="2400" b="1" dirty="0">
                <a:solidFill>
                  <a:srgbClr val="7030A0"/>
                </a:solidFill>
              </a:rPr>
              <a:t>50</a:t>
            </a:r>
            <a:r>
              <a:rPr lang="el-GR" sz="2400" dirty="0"/>
              <a:t> </a:t>
            </a:r>
            <a:r>
              <a:rPr lang="el-GR" sz="2400" dirty="0" smtClean="0"/>
              <a:t>χμ.</a:t>
            </a:r>
            <a:endParaRPr lang="el-GR" sz="2400" dirty="0"/>
          </a:p>
          <a:p>
            <a:r>
              <a:rPr lang="el-GR" sz="2400" dirty="0"/>
              <a:t>Μπορούμε να επιλέξουμε μια εκ των δύο (όποια επιθυμούμε). Έστω ότι επιλέγουμε τη Β.</a:t>
            </a:r>
          </a:p>
          <a:p>
            <a:r>
              <a:rPr lang="el-GR" sz="2400" dirty="0"/>
              <a:t>Τι είναι αναμενόμενο να συμβεί;</a:t>
            </a:r>
          </a:p>
          <a:p>
            <a:pPr marL="514350" indent="-514350">
              <a:buClr>
                <a:schemeClr val="tx1"/>
              </a:buClr>
              <a:buSzPct val="100000"/>
              <a:buFont typeface="+mj-lt"/>
              <a:buAutoNum type="arabicPeriod"/>
            </a:pPr>
            <a:r>
              <a:rPr lang="el-GR" sz="2400" dirty="0"/>
              <a:t>Μείωση της διάρκειας κατά μια εβδομάδα. Δηλαδή νέα </a:t>
            </a:r>
            <a:r>
              <a:rPr lang="el-GR" sz="2400" b="1" dirty="0">
                <a:solidFill>
                  <a:srgbClr val="7030A0"/>
                </a:solidFill>
              </a:rPr>
              <a:t>διάρκεια 13 εβδομάδες </a:t>
            </a:r>
            <a:r>
              <a:rPr lang="el-GR" sz="2400" dirty="0" smtClean="0"/>
              <a:t>και,</a:t>
            </a:r>
            <a:endParaRPr lang="el-GR" sz="2400" dirty="0"/>
          </a:p>
          <a:p>
            <a:pPr marL="514350" indent="-514350">
              <a:buClr>
                <a:schemeClr val="tx1"/>
              </a:buClr>
              <a:buSzPct val="100000"/>
              <a:buFont typeface="+mj-lt"/>
              <a:buAutoNum type="arabicPeriod"/>
            </a:pPr>
            <a:r>
              <a:rPr lang="el-GR" sz="2400" dirty="0"/>
              <a:t>Αύξηση του κόστους κατά 50 χμ Δηλαδή </a:t>
            </a:r>
            <a:r>
              <a:rPr lang="el-GR" sz="2400" b="1" dirty="0">
                <a:solidFill>
                  <a:srgbClr val="7030A0"/>
                </a:solidFill>
              </a:rPr>
              <a:t>κόστος</a:t>
            </a:r>
            <a:r>
              <a:rPr lang="el-GR" sz="2400" dirty="0">
                <a:solidFill>
                  <a:srgbClr val="7030A0"/>
                </a:solidFill>
              </a:rPr>
              <a:t> </a:t>
            </a:r>
            <a:r>
              <a:rPr lang="el-GR" sz="2400" dirty="0"/>
              <a:t> 1900+50 = </a:t>
            </a:r>
            <a:r>
              <a:rPr lang="el-GR" sz="2400" b="1" dirty="0">
                <a:solidFill>
                  <a:srgbClr val="7030A0"/>
                </a:solidFill>
              </a:rPr>
              <a:t>1950 </a:t>
            </a:r>
            <a:r>
              <a:rPr lang="el-GR" sz="2400" b="1" dirty="0" smtClean="0">
                <a:solidFill>
                  <a:srgbClr val="7030A0"/>
                </a:solidFill>
              </a:rPr>
              <a:t>χμ,</a:t>
            </a:r>
            <a:endParaRPr lang="el-GR" sz="2400" b="1" dirty="0">
              <a:solidFill>
                <a:srgbClr val="7030A0"/>
              </a:solidFill>
            </a:endParaRPr>
          </a:p>
          <a:p>
            <a:pPr marL="514350" indent="-514350">
              <a:buClr>
                <a:schemeClr val="tx1"/>
              </a:buClr>
              <a:buSzPct val="100000"/>
              <a:buFont typeface="+mj-lt"/>
              <a:buAutoNum type="arabicPeriod"/>
            </a:pPr>
            <a:r>
              <a:rPr lang="el-GR" sz="2400" dirty="0"/>
              <a:t>Θα επηρεαστεί το κρίσιμο δρομολόγιο; </a:t>
            </a: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(4 </a:t>
            </a:r>
            <a:r>
              <a:rPr lang="el-GR" dirty="0"/>
              <a:t>από </a:t>
            </a:r>
            <a:r>
              <a:rPr lang="el-GR" dirty="0" smtClean="0"/>
              <a:t>24)</a:t>
            </a:r>
            <a:endParaRPr lang="el-GR" dirty="0">
              <a:latin typeface="+mn-lt"/>
            </a:endParaRPr>
          </a:p>
        </p:txBody>
      </p:sp>
      <p:sp>
        <p:nvSpPr>
          <p:cNvPr id="2" name="Ορθογώνιο 1" descr="Βήμα 3: Λύνουμε την PERT/CPM με τη νέα διάρκεια για τη Β.&#10;"/>
          <p:cNvSpPr/>
          <p:nvPr/>
        </p:nvSpPr>
        <p:spPr>
          <a:xfrm>
            <a:off x="467544" y="1340768"/>
            <a:ext cx="8219256" cy="461665"/>
          </a:xfrm>
          <a:prstGeom prst="rect">
            <a:avLst/>
          </a:prstGeom>
        </p:spPr>
        <p:txBody>
          <a:bodyPr wrap="square">
            <a:spAutoFit/>
          </a:bodyPr>
          <a:lstStyle/>
          <a:p>
            <a:pPr marL="342900" indent="-342900">
              <a:buFont typeface="Wingdings" panose="05000000000000000000" pitchFamily="2" charset="2"/>
              <a:buChar char="§"/>
            </a:pPr>
            <a:r>
              <a:rPr lang="el-GR" sz="2400" dirty="0"/>
              <a:t>Βήμα 3: Λύνουμε την </a:t>
            </a:r>
            <a:r>
              <a:rPr lang="en-US" sz="2400" dirty="0"/>
              <a:t>PERT/CPM </a:t>
            </a:r>
            <a:r>
              <a:rPr lang="el-GR" sz="2400" dirty="0"/>
              <a:t>με τη νέα διάρκεια για τη </a:t>
            </a:r>
            <a:r>
              <a:rPr lang="el-GR" sz="2400" dirty="0" smtClean="0"/>
              <a:t>Β</a:t>
            </a:r>
            <a:r>
              <a:rPr lang="el-GR" sz="2400" dirty="0"/>
              <a:t>.</a:t>
            </a:r>
          </a:p>
        </p:txBody>
      </p:sp>
      <p:graphicFrame>
        <p:nvGraphicFramePr>
          <p:cNvPr id="6" name="Θέση περιεχομένου 3" descr="Σε έναν πίνακα οκτώ γραμμών και οκτώ στηλών απεικονίζονται οι πληροφορίες από τη επίλυση της μεθόδου CPM για το έργο έχοντας ενσωματώσει τη μείωση της διάρκειας για τη δραστηριότητα που επιλέξαμε. Οι πρώτες επτά στήλες είναι όπως και πριν. Δηλαδή η πρώτη στήλη περιέχει τις δραστηριότητες, κατά σειρά Α,Β,Γ,Δ,Ε,Ζ και Η. Η δεύτερη στήλη έχει τις προαπαιτούμενες. Καμία για την Α η οποία είναι αρχική, η Α είναι προαπαιτούμενη τόσο για τη Β όσο και για τη Γ, η Δ έχει προαπαιτούμενες τη Β και τη Γ, η Ε τη Γ, η Ζ τη Δ και η Η την Ε. Η τρίτη στήλη περιέχει τη διάρκεια σε κανονικές συνθήκες εκτέλεσης των δραστηριοτήτων, δηλαδή για την Α διάρκεια 5 εβδομάδες , για τη Β 2 καθώς επιλέξαμε να μειώσουμε τη διάρκειά της, για τη Γ 2, για τη Δ 2, για την Ε διάρκεια 1 εβδομάδα, για τη Ζ 4 και για την Η 4 εβδομάδες. Η τέταρτη στήλη περιέχει τους νωρίτερους χρόνους έναρξης και η πέμπτη τους νωρίτερους χρόνους λήξης κάθε δραστηριότητας, δηλαδή για την Α 0 και 5 αντίστοιχα, για τη Β 5 και 7, για τη Γ 5 και 7, για τη Δ 7 και 9, για την Ε 7 και 8, για τη Ζ 9 και 13 και για την Η 8 και 12. Η έκτη και η έβδομη περιέχουν αντίστοιχα τους αργότερους χρόνους έναρξης και λήξης κάθε δραστηριότητας, δηλαδή για την Α 0 και 5, για τη Β 5 και 7, για τη Γ 5 και 7, για τη Δ 7 και 9, για την Ε 8 και 9, για τη Ζ 9 και 13 και για την Η επίσης 9 και13. Στην όγδοη στήλη τοποθετούμε το συνολικό περιθώριο που είναι 0,0,0,0,1,0 και 1."/>
          <p:cNvGraphicFramePr>
            <a:graphicFrameLocks/>
          </p:cNvGraphicFramePr>
          <p:nvPr>
            <p:custDataLst>
              <p:tags r:id="rId2"/>
            </p:custDataLst>
            <p:extLst>
              <p:ext uri="{D42A27DB-BD31-4B8C-83A1-F6EECF244321}">
                <p14:modId xmlns:p14="http://schemas.microsoft.com/office/powerpoint/2010/main" val="3392415969"/>
              </p:ext>
            </p:extLst>
          </p:nvPr>
        </p:nvGraphicFramePr>
        <p:xfrm>
          <a:off x="611560" y="2090464"/>
          <a:ext cx="7776867" cy="4146848"/>
        </p:xfrm>
        <a:graphic>
          <a:graphicData uri="http://schemas.openxmlformats.org/drawingml/2006/table">
            <a:tbl>
              <a:tblPr firstRow="1" bandRow="1">
                <a:tableStyleId>{5C22544A-7EE6-4342-B048-85BDC9FD1C3A}</a:tableStyleId>
              </a:tblPr>
              <a:tblGrid>
                <a:gridCol w="1941270"/>
                <a:gridCol w="1109846"/>
                <a:gridCol w="1211239"/>
                <a:gridCol w="625487"/>
                <a:gridCol w="652890"/>
                <a:gridCol w="658030"/>
                <a:gridCol w="685433"/>
                <a:gridCol w="892672"/>
              </a:tblGrid>
              <a:tr h="518356">
                <a:tc>
                  <a:txBody>
                    <a:bodyPr/>
                    <a:lstStyle/>
                    <a:p>
                      <a:r>
                        <a:rPr lang="el-GR" dirty="0" smtClean="0"/>
                        <a:t>ΔΡΑΣΤΗΡΙΟΤΗΤΑ</a:t>
                      </a:r>
                      <a:endParaRPr lang="el-GR" dirty="0"/>
                    </a:p>
                  </a:txBody>
                  <a:tcPr/>
                </a:tc>
                <a:tc>
                  <a:txBody>
                    <a:bodyPr/>
                    <a:lstStyle/>
                    <a:p>
                      <a:r>
                        <a:rPr lang="el-GR" dirty="0" smtClean="0"/>
                        <a:t>ΠΡΟΑΠ</a:t>
                      </a:r>
                      <a:endParaRPr lang="el-GR" dirty="0"/>
                    </a:p>
                  </a:txBody>
                  <a:tcPr/>
                </a:tc>
                <a:tc>
                  <a:txBody>
                    <a:bodyPr/>
                    <a:lstStyle/>
                    <a:p>
                      <a:r>
                        <a:rPr lang="el-GR" dirty="0" smtClean="0"/>
                        <a:t>ΔΙΑΡΚΕΙΑ</a:t>
                      </a:r>
                      <a:endParaRPr lang="el-GR" dirty="0"/>
                    </a:p>
                  </a:txBody>
                  <a:tcPr/>
                </a:tc>
                <a:tc>
                  <a:txBody>
                    <a:bodyPr/>
                    <a:lstStyle/>
                    <a:p>
                      <a:r>
                        <a:rPr lang="el-GR" dirty="0" smtClean="0"/>
                        <a:t>ΣΧΕ</a:t>
                      </a:r>
                      <a:endParaRPr lang="el-GR" dirty="0"/>
                    </a:p>
                  </a:txBody>
                  <a:tcPr/>
                </a:tc>
                <a:tc>
                  <a:txBody>
                    <a:bodyPr/>
                    <a:lstStyle/>
                    <a:p>
                      <a:r>
                        <a:rPr lang="el-GR" dirty="0" smtClean="0"/>
                        <a:t>ΣΧΛ</a:t>
                      </a:r>
                      <a:endParaRPr lang="el-GR" dirty="0"/>
                    </a:p>
                  </a:txBody>
                  <a:tcPr/>
                </a:tc>
                <a:tc>
                  <a:txBody>
                    <a:bodyPr/>
                    <a:lstStyle/>
                    <a:p>
                      <a:r>
                        <a:rPr lang="el-GR" dirty="0" smtClean="0"/>
                        <a:t>ΑΧΕ</a:t>
                      </a:r>
                      <a:endParaRPr lang="el-GR" dirty="0"/>
                    </a:p>
                  </a:txBody>
                  <a:tcPr/>
                </a:tc>
                <a:tc>
                  <a:txBody>
                    <a:bodyPr/>
                    <a:lstStyle/>
                    <a:p>
                      <a:r>
                        <a:rPr lang="el-GR" dirty="0" smtClean="0"/>
                        <a:t>ΑΧΛ</a:t>
                      </a:r>
                      <a:endParaRPr lang="el-GR" dirty="0"/>
                    </a:p>
                  </a:txBody>
                  <a:tcPr/>
                </a:tc>
                <a:tc>
                  <a:txBody>
                    <a:bodyPr/>
                    <a:lstStyle/>
                    <a:p>
                      <a:r>
                        <a:rPr lang="el-GR" dirty="0" smtClean="0"/>
                        <a:t>ΠΕΡΙΘ</a:t>
                      </a:r>
                      <a:endParaRPr lang="el-GR" dirty="0"/>
                    </a:p>
                  </a:txBody>
                  <a:tcPr/>
                </a:tc>
              </a:tr>
              <a:tr h="518356">
                <a:tc>
                  <a:txBody>
                    <a:bodyPr/>
                    <a:lstStyle/>
                    <a:p>
                      <a:pPr algn="ctr"/>
                      <a:r>
                        <a:rPr lang="el-GR" b="1" dirty="0" smtClean="0"/>
                        <a:t>Α</a:t>
                      </a:r>
                      <a:endParaRPr lang="el-GR" b="1" dirty="0"/>
                    </a:p>
                  </a:txBody>
                  <a:tcPr anchor="ctr"/>
                </a:tc>
                <a:tc>
                  <a:txBody>
                    <a:bodyPr/>
                    <a:lstStyle/>
                    <a:p>
                      <a:pPr algn="ctr"/>
                      <a:r>
                        <a:rPr lang="el-GR" b="1" dirty="0" smtClean="0"/>
                        <a:t>-</a:t>
                      </a:r>
                      <a:endParaRPr lang="el-GR" b="1" dirty="0"/>
                    </a:p>
                  </a:txBody>
                  <a:tcPr anchor="ctr"/>
                </a:tc>
                <a:tc>
                  <a:txBody>
                    <a:bodyPr/>
                    <a:lstStyle/>
                    <a:p>
                      <a:pPr algn="ctr"/>
                      <a:r>
                        <a:rPr lang="el-GR" b="1" dirty="0" smtClean="0"/>
                        <a:t>5</a:t>
                      </a:r>
                      <a:endParaRPr lang="el-GR" b="1" dirty="0"/>
                    </a:p>
                  </a:txBody>
                  <a:tcPr anchor="ctr"/>
                </a:tc>
                <a:tc>
                  <a:txBody>
                    <a:bodyPr/>
                    <a:lstStyle/>
                    <a:p>
                      <a:pPr algn="ctr"/>
                      <a:r>
                        <a:rPr lang="el-GR" b="1" dirty="0" smtClean="0"/>
                        <a:t>0</a:t>
                      </a:r>
                      <a:endParaRPr lang="el-GR" b="1" dirty="0"/>
                    </a:p>
                  </a:txBody>
                  <a:tcPr anchor="ctr"/>
                </a:tc>
                <a:tc>
                  <a:txBody>
                    <a:bodyPr/>
                    <a:lstStyle/>
                    <a:p>
                      <a:pPr algn="ctr"/>
                      <a:r>
                        <a:rPr lang="el-GR" b="1" dirty="0" smtClean="0"/>
                        <a:t>5</a:t>
                      </a:r>
                      <a:endParaRPr lang="el-GR" b="1" dirty="0"/>
                    </a:p>
                  </a:txBody>
                  <a:tcPr anchor="ctr"/>
                </a:tc>
                <a:tc>
                  <a:txBody>
                    <a:bodyPr/>
                    <a:lstStyle/>
                    <a:p>
                      <a:pPr algn="ctr"/>
                      <a:r>
                        <a:rPr lang="el-GR" b="1" dirty="0" smtClean="0"/>
                        <a:t>0</a:t>
                      </a:r>
                      <a:endParaRPr lang="el-GR" b="1" dirty="0"/>
                    </a:p>
                  </a:txBody>
                  <a:tcPr anchor="ctr"/>
                </a:tc>
                <a:tc>
                  <a:txBody>
                    <a:bodyPr/>
                    <a:lstStyle/>
                    <a:p>
                      <a:pPr algn="ctr"/>
                      <a:r>
                        <a:rPr lang="el-GR" b="1" dirty="0" smtClean="0"/>
                        <a:t>5</a:t>
                      </a:r>
                      <a:endParaRPr lang="el-GR" b="1" dirty="0"/>
                    </a:p>
                  </a:txBody>
                  <a:tcPr anchor="ctr"/>
                </a:tc>
                <a:tc>
                  <a:txBody>
                    <a:bodyPr/>
                    <a:lstStyle/>
                    <a:p>
                      <a:pPr algn="ctr"/>
                      <a:r>
                        <a:rPr lang="el-GR" b="1" dirty="0" smtClean="0"/>
                        <a:t>0</a:t>
                      </a:r>
                      <a:endParaRPr lang="el-GR" b="1" dirty="0"/>
                    </a:p>
                  </a:txBody>
                  <a:tcPr anchor="ctr"/>
                </a:tc>
              </a:tr>
              <a:tr h="518356">
                <a:tc>
                  <a:txBody>
                    <a:bodyPr/>
                    <a:lstStyle/>
                    <a:p>
                      <a:pPr algn="ctr"/>
                      <a:r>
                        <a:rPr lang="el-GR" b="1" dirty="0" smtClean="0"/>
                        <a:t>Β</a:t>
                      </a:r>
                      <a:endParaRPr lang="el-GR" b="1" dirty="0"/>
                    </a:p>
                  </a:txBody>
                  <a:tcPr anchor="ctr"/>
                </a:tc>
                <a:tc>
                  <a:txBody>
                    <a:bodyPr/>
                    <a:lstStyle/>
                    <a:p>
                      <a:pPr algn="ctr"/>
                      <a:r>
                        <a:rPr lang="el-GR" b="1" dirty="0" smtClean="0"/>
                        <a:t>Α</a:t>
                      </a:r>
                      <a:endParaRPr lang="el-GR" b="1" dirty="0"/>
                    </a:p>
                  </a:txBody>
                  <a:tcPr anchor="ctr"/>
                </a:tc>
                <a:tc>
                  <a:txBody>
                    <a:bodyPr/>
                    <a:lstStyle/>
                    <a:p>
                      <a:pPr algn="ctr"/>
                      <a:r>
                        <a:rPr lang="el-GR" sz="2400" b="1" dirty="0" smtClean="0">
                          <a:solidFill>
                            <a:schemeClr val="accent4">
                              <a:lumMod val="75000"/>
                            </a:schemeClr>
                          </a:solidFill>
                        </a:rPr>
                        <a:t>2</a:t>
                      </a:r>
                      <a:endParaRPr lang="el-GR" sz="2400" b="1" dirty="0">
                        <a:solidFill>
                          <a:schemeClr val="accent4">
                            <a:lumMod val="75000"/>
                          </a:schemeClr>
                        </a:solidFill>
                      </a:endParaRPr>
                    </a:p>
                  </a:txBody>
                  <a:tcPr anchor="ctr"/>
                </a:tc>
                <a:tc>
                  <a:txBody>
                    <a:bodyPr/>
                    <a:lstStyle/>
                    <a:p>
                      <a:pPr algn="ctr"/>
                      <a:r>
                        <a:rPr lang="el-GR" b="1" dirty="0" smtClean="0"/>
                        <a:t>5</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5</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0</a:t>
                      </a:r>
                      <a:endParaRPr lang="el-GR" b="1" dirty="0"/>
                    </a:p>
                  </a:txBody>
                  <a:tcPr anchor="ctr"/>
                </a:tc>
              </a:tr>
              <a:tr h="518356">
                <a:tc>
                  <a:txBody>
                    <a:bodyPr/>
                    <a:lstStyle/>
                    <a:p>
                      <a:pPr algn="ctr"/>
                      <a:r>
                        <a:rPr lang="el-GR" b="1" dirty="0" smtClean="0"/>
                        <a:t>Γ</a:t>
                      </a:r>
                      <a:endParaRPr lang="el-GR" b="1" dirty="0"/>
                    </a:p>
                  </a:txBody>
                  <a:tcPr anchor="ctr"/>
                </a:tc>
                <a:tc>
                  <a:txBody>
                    <a:bodyPr/>
                    <a:lstStyle/>
                    <a:p>
                      <a:pPr algn="ctr"/>
                      <a:r>
                        <a:rPr lang="el-GR" b="1" dirty="0" smtClean="0"/>
                        <a:t>Α</a:t>
                      </a:r>
                      <a:endParaRPr lang="el-GR" b="1" dirty="0"/>
                    </a:p>
                  </a:txBody>
                  <a:tcPr anchor="ctr"/>
                </a:tc>
                <a:tc>
                  <a:txBody>
                    <a:bodyPr/>
                    <a:lstStyle/>
                    <a:p>
                      <a:pPr algn="ctr"/>
                      <a:r>
                        <a:rPr lang="el-GR" b="1" dirty="0" smtClean="0"/>
                        <a:t>2</a:t>
                      </a:r>
                      <a:endParaRPr lang="el-GR" b="1" dirty="0"/>
                    </a:p>
                  </a:txBody>
                  <a:tcPr anchor="ctr"/>
                </a:tc>
                <a:tc>
                  <a:txBody>
                    <a:bodyPr/>
                    <a:lstStyle/>
                    <a:p>
                      <a:pPr algn="ctr"/>
                      <a:r>
                        <a:rPr lang="el-GR" b="1" dirty="0" smtClean="0"/>
                        <a:t>5</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5</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0</a:t>
                      </a:r>
                      <a:endParaRPr lang="el-GR" b="1" dirty="0"/>
                    </a:p>
                  </a:txBody>
                  <a:tcPr anchor="ctr"/>
                </a:tc>
              </a:tr>
              <a:tr h="518356">
                <a:tc>
                  <a:txBody>
                    <a:bodyPr/>
                    <a:lstStyle/>
                    <a:p>
                      <a:pPr algn="ctr"/>
                      <a:r>
                        <a:rPr lang="el-GR" b="1" dirty="0" smtClean="0"/>
                        <a:t>Δ</a:t>
                      </a:r>
                      <a:endParaRPr lang="el-GR" b="1" dirty="0"/>
                    </a:p>
                  </a:txBody>
                  <a:tcPr anchor="ctr"/>
                </a:tc>
                <a:tc>
                  <a:txBody>
                    <a:bodyPr/>
                    <a:lstStyle/>
                    <a:p>
                      <a:pPr algn="ctr"/>
                      <a:r>
                        <a:rPr lang="el-GR" b="1" dirty="0" smtClean="0"/>
                        <a:t>Β,Γ</a:t>
                      </a:r>
                      <a:endParaRPr lang="el-GR" b="1" dirty="0"/>
                    </a:p>
                  </a:txBody>
                  <a:tcPr anchor="ctr"/>
                </a:tc>
                <a:tc>
                  <a:txBody>
                    <a:bodyPr/>
                    <a:lstStyle/>
                    <a:p>
                      <a:pPr algn="ctr"/>
                      <a:r>
                        <a:rPr lang="el-GR" b="1" dirty="0" smtClean="0"/>
                        <a:t>2</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9</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9</a:t>
                      </a:r>
                      <a:endParaRPr lang="el-GR" b="1" dirty="0"/>
                    </a:p>
                  </a:txBody>
                  <a:tcPr anchor="ctr"/>
                </a:tc>
                <a:tc>
                  <a:txBody>
                    <a:bodyPr/>
                    <a:lstStyle/>
                    <a:p>
                      <a:pPr algn="ctr"/>
                      <a:r>
                        <a:rPr lang="el-GR" b="1" dirty="0" smtClean="0"/>
                        <a:t>0</a:t>
                      </a:r>
                      <a:endParaRPr lang="el-GR" b="1" dirty="0"/>
                    </a:p>
                  </a:txBody>
                  <a:tcPr anchor="ctr"/>
                </a:tc>
              </a:tr>
              <a:tr h="518356">
                <a:tc>
                  <a:txBody>
                    <a:bodyPr/>
                    <a:lstStyle/>
                    <a:p>
                      <a:pPr algn="ctr"/>
                      <a:r>
                        <a:rPr lang="el-GR" b="1" dirty="0" smtClean="0"/>
                        <a:t>Ε</a:t>
                      </a:r>
                      <a:endParaRPr lang="el-GR" b="1" dirty="0"/>
                    </a:p>
                  </a:txBody>
                  <a:tcPr anchor="ctr"/>
                </a:tc>
                <a:tc>
                  <a:txBody>
                    <a:bodyPr/>
                    <a:lstStyle/>
                    <a:p>
                      <a:pPr algn="ctr"/>
                      <a:r>
                        <a:rPr lang="el-GR" b="1" dirty="0" smtClean="0"/>
                        <a:t>Γ</a:t>
                      </a:r>
                      <a:endParaRPr lang="el-GR" b="1" dirty="0"/>
                    </a:p>
                  </a:txBody>
                  <a:tcPr anchor="ctr"/>
                </a:tc>
                <a:tc>
                  <a:txBody>
                    <a:bodyPr/>
                    <a:lstStyle/>
                    <a:p>
                      <a:pPr algn="ctr"/>
                      <a:r>
                        <a:rPr lang="el-GR" b="1" dirty="0" smtClean="0"/>
                        <a:t>1</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8</a:t>
                      </a:r>
                      <a:endParaRPr lang="el-GR" b="1" dirty="0"/>
                    </a:p>
                  </a:txBody>
                  <a:tcPr anchor="ctr"/>
                </a:tc>
                <a:tc>
                  <a:txBody>
                    <a:bodyPr/>
                    <a:lstStyle/>
                    <a:p>
                      <a:pPr algn="ctr"/>
                      <a:r>
                        <a:rPr lang="el-GR" b="1" dirty="0" smtClean="0"/>
                        <a:t>8</a:t>
                      </a:r>
                      <a:endParaRPr lang="el-GR" b="1" dirty="0"/>
                    </a:p>
                  </a:txBody>
                  <a:tcPr anchor="ctr"/>
                </a:tc>
                <a:tc>
                  <a:txBody>
                    <a:bodyPr/>
                    <a:lstStyle/>
                    <a:p>
                      <a:pPr algn="ctr"/>
                      <a:r>
                        <a:rPr lang="el-GR" b="1" dirty="0" smtClean="0"/>
                        <a:t>9</a:t>
                      </a:r>
                      <a:endParaRPr lang="el-GR" b="1" dirty="0"/>
                    </a:p>
                  </a:txBody>
                  <a:tcPr anchor="ctr"/>
                </a:tc>
                <a:tc>
                  <a:txBody>
                    <a:bodyPr/>
                    <a:lstStyle/>
                    <a:p>
                      <a:pPr algn="ctr"/>
                      <a:r>
                        <a:rPr lang="el-GR" b="1" dirty="0" smtClean="0"/>
                        <a:t>1</a:t>
                      </a:r>
                      <a:endParaRPr lang="el-GR" b="1" dirty="0"/>
                    </a:p>
                  </a:txBody>
                  <a:tcPr anchor="ctr"/>
                </a:tc>
              </a:tr>
              <a:tr h="518356">
                <a:tc>
                  <a:txBody>
                    <a:bodyPr/>
                    <a:lstStyle/>
                    <a:p>
                      <a:pPr algn="ctr"/>
                      <a:r>
                        <a:rPr lang="el-GR" b="1" dirty="0" smtClean="0"/>
                        <a:t>Ζ</a:t>
                      </a:r>
                      <a:endParaRPr lang="el-GR" b="1" dirty="0"/>
                    </a:p>
                  </a:txBody>
                  <a:tcPr anchor="ctr"/>
                </a:tc>
                <a:tc>
                  <a:txBody>
                    <a:bodyPr/>
                    <a:lstStyle/>
                    <a:p>
                      <a:pPr algn="ctr"/>
                      <a:r>
                        <a:rPr lang="el-GR" b="1" dirty="0" smtClean="0"/>
                        <a:t>Δ</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9</a:t>
                      </a:r>
                      <a:endParaRPr lang="el-GR" b="1" dirty="0"/>
                    </a:p>
                  </a:txBody>
                  <a:tcPr anchor="ctr"/>
                </a:tc>
                <a:tc>
                  <a:txBody>
                    <a:bodyPr/>
                    <a:lstStyle/>
                    <a:p>
                      <a:pPr algn="ctr"/>
                      <a:r>
                        <a:rPr lang="el-GR" b="1" dirty="0" smtClean="0">
                          <a:solidFill>
                            <a:srgbClr val="7030A0"/>
                          </a:solidFill>
                        </a:rPr>
                        <a:t>13</a:t>
                      </a:r>
                      <a:endParaRPr lang="el-GR" b="1" dirty="0">
                        <a:solidFill>
                          <a:srgbClr val="7030A0"/>
                        </a:solidFill>
                      </a:endParaRPr>
                    </a:p>
                  </a:txBody>
                  <a:tcPr anchor="ctr"/>
                </a:tc>
                <a:tc>
                  <a:txBody>
                    <a:bodyPr/>
                    <a:lstStyle/>
                    <a:p>
                      <a:pPr algn="ctr"/>
                      <a:r>
                        <a:rPr lang="el-GR" b="1" dirty="0" smtClean="0"/>
                        <a:t>9</a:t>
                      </a:r>
                      <a:endParaRPr lang="el-GR" b="1" dirty="0"/>
                    </a:p>
                  </a:txBody>
                  <a:tcPr anchor="ctr"/>
                </a:tc>
                <a:tc>
                  <a:txBody>
                    <a:bodyPr/>
                    <a:lstStyle/>
                    <a:p>
                      <a:pPr algn="ctr"/>
                      <a:r>
                        <a:rPr lang="el-GR" b="1" dirty="0" smtClean="0"/>
                        <a:t>13</a:t>
                      </a:r>
                      <a:endParaRPr lang="el-GR" b="1" dirty="0"/>
                    </a:p>
                  </a:txBody>
                  <a:tcPr anchor="ctr"/>
                </a:tc>
                <a:tc>
                  <a:txBody>
                    <a:bodyPr/>
                    <a:lstStyle/>
                    <a:p>
                      <a:pPr algn="ctr"/>
                      <a:r>
                        <a:rPr lang="el-GR" b="1" dirty="0" smtClean="0"/>
                        <a:t>0</a:t>
                      </a:r>
                      <a:endParaRPr lang="el-GR" b="1" dirty="0"/>
                    </a:p>
                  </a:txBody>
                  <a:tcPr anchor="ctr"/>
                </a:tc>
              </a:tr>
              <a:tr h="518356">
                <a:tc>
                  <a:txBody>
                    <a:bodyPr/>
                    <a:lstStyle/>
                    <a:p>
                      <a:pPr algn="ctr"/>
                      <a:r>
                        <a:rPr lang="el-GR" b="1" dirty="0" smtClean="0"/>
                        <a:t>Η</a:t>
                      </a:r>
                      <a:endParaRPr lang="el-GR" b="1" dirty="0"/>
                    </a:p>
                  </a:txBody>
                  <a:tcPr anchor="ctr"/>
                </a:tc>
                <a:tc>
                  <a:txBody>
                    <a:bodyPr/>
                    <a:lstStyle/>
                    <a:p>
                      <a:pPr algn="ctr"/>
                      <a:r>
                        <a:rPr lang="el-GR" b="1" dirty="0" smtClean="0"/>
                        <a:t>Ε</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8</a:t>
                      </a:r>
                      <a:endParaRPr lang="el-GR" b="1" dirty="0"/>
                    </a:p>
                  </a:txBody>
                  <a:tcPr anchor="ctr"/>
                </a:tc>
                <a:tc>
                  <a:txBody>
                    <a:bodyPr/>
                    <a:lstStyle/>
                    <a:p>
                      <a:pPr algn="ctr"/>
                      <a:r>
                        <a:rPr lang="el-GR" b="1" dirty="0" smtClean="0"/>
                        <a:t>12</a:t>
                      </a:r>
                      <a:endParaRPr lang="el-GR" b="1" dirty="0"/>
                    </a:p>
                  </a:txBody>
                  <a:tcPr anchor="ctr"/>
                </a:tc>
                <a:tc>
                  <a:txBody>
                    <a:bodyPr/>
                    <a:lstStyle/>
                    <a:p>
                      <a:pPr algn="ctr"/>
                      <a:r>
                        <a:rPr lang="el-GR" b="1" dirty="0" smtClean="0"/>
                        <a:t>9</a:t>
                      </a:r>
                      <a:endParaRPr lang="el-GR" b="1" dirty="0"/>
                    </a:p>
                  </a:txBody>
                  <a:tcPr anchor="ctr"/>
                </a:tc>
                <a:tc>
                  <a:txBody>
                    <a:bodyPr/>
                    <a:lstStyle/>
                    <a:p>
                      <a:pPr algn="ctr"/>
                      <a:r>
                        <a:rPr lang="el-GR" b="1" dirty="0" smtClean="0"/>
                        <a:t>13</a:t>
                      </a:r>
                      <a:endParaRPr lang="el-GR" b="1" dirty="0"/>
                    </a:p>
                  </a:txBody>
                  <a:tcPr anchor="ctr"/>
                </a:tc>
                <a:tc>
                  <a:txBody>
                    <a:bodyPr/>
                    <a:lstStyle/>
                    <a:p>
                      <a:pPr algn="ctr"/>
                      <a:r>
                        <a:rPr lang="el-GR" b="1" dirty="0" smtClean="0"/>
                        <a:t>1</a:t>
                      </a:r>
                      <a:endParaRPr lang="el-GR" b="1" dirty="0"/>
                    </a:p>
                  </a:txBody>
                  <a:tcPr anchor="ctr"/>
                </a:tc>
              </a:tr>
            </a:tbl>
          </a:graphicData>
        </a:graphic>
      </p:graphicFrame>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(5 </a:t>
            </a:r>
            <a:r>
              <a:rPr lang="el-GR" dirty="0"/>
              <a:t>από </a:t>
            </a:r>
            <a:r>
              <a:rPr lang="el-GR" dirty="0" smtClean="0"/>
              <a:t>24)</a:t>
            </a:r>
            <a:endParaRPr lang="el-GR" dirty="0">
              <a:latin typeface="+mn-lt"/>
            </a:endParaRPr>
          </a:p>
        </p:txBody>
      </p:sp>
      <p:sp>
        <p:nvSpPr>
          <p:cNvPr id="2" name="Ορθογώνιο 1"/>
          <p:cNvSpPr/>
          <p:nvPr/>
        </p:nvSpPr>
        <p:spPr>
          <a:xfrm>
            <a:off x="467544" y="1724615"/>
            <a:ext cx="8219256" cy="1200329"/>
          </a:xfrm>
          <a:prstGeom prst="rect">
            <a:avLst/>
          </a:prstGeom>
        </p:spPr>
        <p:txBody>
          <a:bodyPr wrap="square">
            <a:spAutoFit/>
          </a:bodyPr>
          <a:lstStyle/>
          <a:p>
            <a:r>
              <a:rPr lang="el-GR" sz="2400" dirty="0"/>
              <a:t>Κρίσιμα δρομολόγια  Α-Β-Δ-Ζ και </a:t>
            </a:r>
            <a:r>
              <a:rPr lang="el-GR" sz="2400" dirty="0" smtClean="0"/>
              <a:t>Α-Γ-Δ-Ζ,</a:t>
            </a:r>
            <a:endParaRPr lang="el-GR" sz="2400" dirty="0"/>
          </a:p>
          <a:p>
            <a:r>
              <a:rPr lang="el-GR" sz="2400" dirty="0"/>
              <a:t>Διάρκεια 13 </a:t>
            </a:r>
            <a:r>
              <a:rPr lang="el-GR" sz="2400" dirty="0" smtClean="0"/>
              <a:t>εβδομάδες,</a:t>
            </a:r>
            <a:endParaRPr lang="el-GR" sz="2400" dirty="0"/>
          </a:p>
          <a:p>
            <a:r>
              <a:rPr lang="el-GR" sz="2400" dirty="0"/>
              <a:t>Κόστος  </a:t>
            </a:r>
            <a:r>
              <a:rPr lang="el-GR" sz="2400" b="1" dirty="0" smtClean="0"/>
              <a:t>1950χμ.</a:t>
            </a:r>
            <a:endParaRPr lang="el-GR" sz="2400" dirty="0"/>
          </a:p>
        </p:txBody>
      </p:sp>
      <p:grpSp>
        <p:nvGrpSpPr>
          <p:cNvPr id="3" name="Group 4" descr="."/>
          <p:cNvGrpSpPr>
            <a:grpSpLocks noChangeAspect="1"/>
          </p:cNvGrpSpPr>
          <p:nvPr/>
        </p:nvGrpSpPr>
        <p:grpSpPr bwMode="auto">
          <a:xfrm>
            <a:off x="1331913" y="3429000"/>
            <a:ext cx="6403975" cy="2232025"/>
            <a:chOff x="839" y="2160"/>
            <a:chExt cx="4034" cy="1406"/>
          </a:xfrm>
        </p:grpSpPr>
        <p:sp>
          <p:nvSpPr>
            <p:cNvPr id="4" name="AutoShape 3"/>
            <p:cNvSpPr>
              <a:spLocks noChangeAspect="1" noChangeArrowheads="1" noTextEdit="1"/>
            </p:cNvSpPr>
            <p:nvPr/>
          </p:nvSpPr>
          <p:spPr bwMode="auto">
            <a:xfrm>
              <a:off x="839" y="2160"/>
              <a:ext cx="4034"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8" name="Rectangle 5"/>
            <p:cNvSpPr>
              <a:spLocks noChangeArrowheads="1"/>
            </p:cNvSpPr>
            <p:nvPr/>
          </p:nvSpPr>
          <p:spPr bwMode="auto">
            <a:xfrm>
              <a:off x="839" y="2158"/>
              <a:ext cx="8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Oval 6"/>
            <p:cNvSpPr>
              <a:spLocks noChangeArrowheads="1"/>
            </p:cNvSpPr>
            <p:nvPr/>
          </p:nvSpPr>
          <p:spPr bwMode="auto">
            <a:xfrm>
              <a:off x="1115" y="3014"/>
              <a:ext cx="102" cy="93"/>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1" name="Freeform 7"/>
            <p:cNvSpPr>
              <a:spLocks noEditPoints="1"/>
            </p:cNvSpPr>
            <p:nvPr/>
          </p:nvSpPr>
          <p:spPr bwMode="auto">
            <a:xfrm>
              <a:off x="1106" y="3005"/>
              <a:ext cx="121" cy="111"/>
            </a:xfrm>
            <a:custGeom>
              <a:avLst/>
              <a:gdLst>
                <a:gd name="T0" fmla="*/ 16 w 1667"/>
                <a:gd name="T1" fmla="*/ 618 h 1533"/>
                <a:gd name="T2" fmla="*/ 75 w 1667"/>
                <a:gd name="T3" fmla="*/ 450 h 1533"/>
                <a:gd name="T4" fmla="*/ 240 w 1667"/>
                <a:gd name="T5" fmla="*/ 229 h 1533"/>
                <a:gd name="T6" fmla="*/ 384 w 1667"/>
                <a:gd name="T7" fmla="*/ 122 h 1533"/>
                <a:gd name="T8" fmla="*/ 656 w 1667"/>
                <a:gd name="T9" fmla="*/ 18 h 1533"/>
                <a:gd name="T10" fmla="*/ 911 w 1667"/>
                <a:gd name="T11" fmla="*/ 3 h 1533"/>
                <a:gd name="T12" fmla="*/ 1165 w 1667"/>
                <a:gd name="T13" fmla="*/ 64 h 1533"/>
                <a:gd name="T14" fmla="*/ 1408 w 1667"/>
                <a:gd name="T15" fmla="*/ 212 h 1533"/>
                <a:gd name="T16" fmla="*/ 1529 w 1667"/>
                <a:gd name="T17" fmla="*/ 344 h 1533"/>
                <a:gd name="T18" fmla="*/ 1626 w 1667"/>
                <a:gd name="T19" fmla="*/ 528 h 1533"/>
                <a:gd name="T20" fmla="*/ 1667 w 1667"/>
                <a:gd name="T21" fmla="*/ 758 h 1533"/>
                <a:gd name="T22" fmla="*/ 1631 w 1667"/>
                <a:gd name="T23" fmla="*/ 991 h 1533"/>
                <a:gd name="T24" fmla="*/ 1529 w 1667"/>
                <a:gd name="T25" fmla="*/ 1189 h 1533"/>
                <a:gd name="T26" fmla="*/ 1408 w 1667"/>
                <a:gd name="T27" fmla="*/ 1321 h 1533"/>
                <a:gd name="T28" fmla="*/ 1165 w 1667"/>
                <a:gd name="T29" fmla="*/ 1469 h 1533"/>
                <a:gd name="T30" fmla="*/ 925 w 1667"/>
                <a:gd name="T31" fmla="*/ 1528 h 1533"/>
                <a:gd name="T32" fmla="*/ 674 w 1667"/>
                <a:gd name="T33" fmla="*/ 1518 h 1533"/>
                <a:gd name="T34" fmla="*/ 384 w 1667"/>
                <a:gd name="T35" fmla="*/ 1411 h 1533"/>
                <a:gd name="T36" fmla="*/ 240 w 1667"/>
                <a:gd name="T37" fmla="*/ 1304 h 1533"/>
                <a:gd name="T38" fmla="*/ 75 w 1667"/>
                <a:gd name="T39" fmla="*/ 1083 h 1533"/>
                <a:gd name="T40" fmla="*/ 20 w 1667"/>
                <a:gd name="T41" fmla="*/ 933 h 1533"/>
                <a:gd name="T42" fmla="*/ 269 w 1667"/>
                <a:gd name="T43" fmla="*/ 811 h 1533"/>
                <a:gd name="T44" fmla="*/ 313 w 1667"/>
                <a:gd name="T45" fmla="*/ 965 h 1533"/>
                <a:gd name="T46" fmla="*/ 352 w 1667"/>
                <a:gd name="T47" fmla="*/ 1031 h 1533"/>
                <a:gd name="T48" fmla="*/ 522 w 1667"/>
                <a:gd name="T49" fmla="*/ 1184 h 1533"/>
                <a:gd name="T50" fmla="*/ 598 w 1667"/>
                <a:gd name="T51" fmla="*/ 1221 h 1533"/>
                <a:gd name="T52" fmla="*/ 828 w 1667"/>
                <a:gd name="T53" fmla="*/ 1266 h 1533"/>
                <a:gd name="T54" fmla="*/ 1070 w 1667"/>
                <a:gd name="T55" fmla="*/ 1221 h 1533"/>
                <a:gd name="T56" fmla="*/ 1146 w 1667"/>
                <a:gd name="T57" fmla="*/ 1185 h 1533"/>
                <a:gd name="T58" fmla="*/ 1316 w 1667"/>
                <a:gd name="T59" fmla="*/ 1030 h 1533"/>
                <a:gd name="T60" fmla="*/ 1355 w 1667"/>
                <a:gd name="T61" fmla="*/ 963 h 1533"/>
                <a:gd name="T62" fmla="*/ 1396 w 1667"/>
                <a:gd name="T63" fmla="*/ 823 h 1533"/>
                <a:gd name="T64" fmla="*/ 1391 w 1667"/>
                <a:gd name="T65" fmla="*/ 675 h 1533"/>
                <a:gd name="T66" fmla="*/ 1364 w 1667"/>
                <a:gd name="T67" fmla="*/ 588 h 1533"/>
                <a:gd name="T68" fmla="*/ 1230 w 1667"/>
                <a:gd name="T69" fmla="*/ 408 h 1533"/>
                <a:gd name="T70" fmla="*/ 1167 w 1667"/>
                <a:gd name="T71" fmla="*/ 361 h 1533"/>
                <a:gd name="T72" fmla="*/ 955 w 1667"/>
                <a:gd name="T73" fmla="*/ 278 h 1533"/>
                <a:gd name="T74" fmla="*/ 781 w 1667"/>
                <a:gd name="T75" fmla="*/ 268 h 1533"/>
                <a:gd name="T76" fmla="*/ 620 w 1667"/>
                <a:gd name="T77" fmla="*/ 303 h 1533"/>
                <a:gd name="T78" fmla="*/ 418 w 1667"/>
                <a:gd name="T79" fmla="*/ 426 h 1533"/>
                <a:gd name="T80" fmla="*/ 367 w 1667"/>
                <a:gd name="T81" fmla="*/ 482 h 1533"/>
                <a:gd name="T82" fmla="*/ 293 w 1667"/>
                <a:gd name="T83" fmla="*/ 617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8" y="540"/>
                  </a:lnTo>
                  <a:lnTo>
                    <a:pt x="64" y="471"/>
                  </a:lnTo>
                  <a:cubicBezTo>
                    <a:pt x="67" y="464"/>
                    <a:pt x="70" y="457"/>
                    <a:pt x="75" y="450"/>
                  </a:cubicBezTo>
                  <a:lnTo>
                    <a:pt x="140" y="343"/>
                  </a:lnTo>
                  <a:cubicBezTo>
                    <a:pt x="144" y="336"/>
                    <a:pt x="149" y="329"/>
                    <a:pt x="155" y="323"/>
                  </a:cubicBezTo>
                  <a:lnTo>
                    <a:pt x="240" y="229"/>
                  </a:lnTo>
                  <a:cubicBezTo>
                    <a:pt x="245" y="222"/>
                    <a:pt x="252" y="217"/>
                    <a:pt x="259" y="211"/>
                  </a:cubicBezTo>
                  <a:lnTo>
                    <a:pt x="363" y="134"/>
                  </a:lnTo>
                  <a:cubicBezTo>
                    <a:pt x="370" y="129"/>
                    <a:pt x="377" y="125"/>
                    <a:pt x="384" y="122"/>
                  </a:cubicBezTo>
                  <a:lnTo>
                    <a:pt x="503" y="64"/>
                  </a:lnTo>
                  <a:cubicBezTo>
                    <a:pt x="510" y="60"/>
                    <a:pt x="518" y="57"/>
                    <a:pt x="525" y="55"/>
                  </a:cubicBezTo>
                  <a:lnTo>
                    <a:pt x="656" y="18"/>
                  </a:lnTo>
                  <a:lnTo>
                    <a:pt x="744" y="4"/>
                  </a:lnTo>
                  <a:lnTo>
                    <a:pt x="828" y="0"/>
                  </a:lnTo>
                  <a:lnTo>
                    <a:pt x="911" y="3"/>
                  </a:lnTo>
                  <a:lnTo>
                    <a:pt x="994" y="15"/>
                  </a:lnTo>
                  <a:lnTo>
                    <a:pt x="1142" y="55"/>
                  </a:lnTo>
                  <a:cubicBezTo>
                    <a:pt x="1150" y="57"/>
                    <a:pt x="1158" y="60"/>
                    <a:pt x="1165" y="64"/>
                  </a:cubicBezTo>
                  <a:lnTo>
                    <a:pt x="1284" y="122"/>
                  </a:lnTo>
                  <a:cubicBezTo>
                    <a:pt x="1291" y="125"/>
                    <a:pt x="1299" y="130"/>
                    <a:pt x="1305" y="135"/>
                  </a:cubicBezTo>
                  <a:lnTo>
                    <a:pt x="1408" y="212"/>
                  </a:lnTo>
                  <a:cubicBezTo>
                    <a:pt x="1415" y="217"/>
                    <a:pt x="1421" y="222"/>
                    <a:pt x="1427" y="228"/>
                  </a:cubicBezTo>
                  <a:lnTo>
                    <a:pt x="1513" y="322"/>
                  </a:lnTo>
                  <a:cubicBezTo>
                    <a:pt x="1519" y="329"/>
                    <a:pt x="1524" y="336"/>
                    <a:pt x="1529" y="344"/>
                  </a:cubicBezTo>
                  <a:lnTo>
                    <a:pt x="1593" y="451"/>
                  </a:lnTo>
                  <a:cubicBezTo>
                    <a:pt x="1596" y="457"/>
                    <a:pt x="1599" y="463"/>
                    <a:pt x="1602" y="469"/>
                  </a:cubicBezTo>
                  <a:lnTo>
                    <a:pt x="1626" y="528"/>
                  </a:lnTo>
                  <a:lnTo>
                    <a:pt x="1648" y="602"/>
                  </a:lnTo>
                  <a:lnTo>
                    <a:pt x="1661" y="681"/>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1"/>
                    <a:pt x="1415" y="1316"/>
                    <a:pt x="1408" y="1321"/>
                  </a:cubicBezTo>
                  <a:lnTo>
                    <a:pt x="1305" y="1398"/>
                  </a:lnTo>
                  <a:cubicBezTo>
                    <a:pt x="1299" y="1403"/>
                    <a:pt x="1291" y="1408"/>
                    <a:pt x="1284" y="1411"/>
                  </a:cubicBezTo>
                  <a:lnTo>
                    <a:pt x="1165" y="1469"/>
                  </a:lnTo>
                  <a:cubicBezTo>
                    <a:pt x="1158" y="1473"/>
                    <a:pt x="1150" y="1476"/>
                    <a:pt x="1142" y="1478"/>
                  </a:cubicBezTo>
                  <a:lnTo>
                    <a:pt x="1010" y="1515"/>
                  </a:lnTo>
                  <a:lnTo>
                    <a:pt x="925" y="1528"/>
                  </a:lnTo>
                  <a:lnTo>
                    <a:pt x="839" y="1533"/>
                  </a:lnTo>
                  <a:lnTo>
                    <a:pt x="757" y="1530"/>
                  </a:lnTo>
                  <a:lnTo>
                    <a:pt x="674" y="1518"/>
                  </a:lnTo>
                  <a:lnTo>
                    <a:pt x="525" y="1478"/>
                  </a:lnTo>
                  <a:cubicBezTo>
                    <a:pt x="518" y="1476"/>
                    <a:pt x="510" y="1473"/>
                    <a:pt x="503" y="1469"/>
                  </a:cubicBezTo>
                  <a:lnTo>
                    <a:pt x="384" y="1411"/>
                  </a:lnTo>
                  <a:cubicBezTo>
                    <a:pt x="377" y="1408"/>
                    <a:pt x="370" y="1403"/>
                    <a:pt x="363" y="1399"/>
                  </a:cubicBezTo>
                  <a:lnTo>
                    <a:pt x="259" y="1322"/>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7"/>
                  </a:lnTo>
                  <a:lnTo>
                    <a:pt x="522" y="1184"/>
                  </a:lnTo>
                  <a:lnTo>
                    <a:pt x="501" y="1172"/>
                  </a:lnTo>
                  <a:lnTo>
                    <a:pt x="620" y="1230"/>
                  </a:lnTo>
                  <a:lnTo>
                    <a:pt x="598" y="1221"/>
                  </a:lnTo>
                  <a:lnTo>
                    <a:pt x="711" y="1254"/>
                  </a:lnTo>
                  <a:lnTo>
                    <a:pt x="768" y="1263"/>
                  </a:lnTo>
                  <a:lnTo>
                    <a:pt x="828" y="1266"/>
                  </a:lnTo>
                  <a:lnTo>
                    <a:pt x="886" y="1265"/>
                  </a:lnTo>
                  <a:lnTo>
                    <a:pt x="938" y="1258"/>
                  </a:lnTo>
                  <a:lnTo>
                    <a:pt x="1070" y="1221"/>
                  </a:lnTo>
                  <a:lnTo>
                    <a:pt x="1048" y="1230"/>
                  </a:lnTo>
                  <a:lnTo>
                    <a:pt x="1167" y="1172"/>
                  </a:lnTo>
                  <a:lnTo>
                    <a:pt x="1146" y="1185"/>
                  </a:lnTo>
                  <a:lnTo>
                    <a:pt x="1249" y="1108"/>
                  </a:lnTo>
                  <a:lnTo>
                    <a:pt x="1230" y="1124"/>
                  </a:lnTo>
                  <a:lnTo>
                    <a:pt x="1316" y="1030"/>
                  </a:lnTo>
                  <a:lnTo>
                    <a:pt x="1300" y="1052"/>
                  </a:lnTo>
                  <a:lnTo>
                    <a:pt x="1364" y="945"/>
                  </a:lnTo>
                  <a:lnTo>
                    <a:pt x="1355" y="963"/>
                  </a:lnTo>
                  <a:lnTo>
                    <a:pt x="1374" y="918"/>
                  </a:lnTo>
                  <a:lnTo>
                    <a:pt x="1388" y="874"/>
                  </a:lnTo>
                  <a:lnTo>
                    <a:pt x="1396" y="823"/>
                  </a:lnTo>
                  <a:lnTo>
                    <a:pt x="1400" y="775"/>
                  </a:lnTo>
                  <a:lnTo>
                    <a:pt x="1398" y="722"/>
                  </a:lnTo>
                  <a:lnTo>
                    <a:pt x="1391" y="675"/>
                  </a:lnTo>
                  <a:lnTo>
                    <a:pt x="1379" y="629"/>
                  </a:lnTo>
                  <a:lnTo>
                    <a:pt x="1355" y="570"/>
                  </a:lnTo>
                  <a:lnTo>
                    <a:pt x="1364" y="588"/>
                  </a:lnTo>
                  <a:lnTo>
                    <a:pt x="1300" y="481"/>
                  </a:lnTo>
                  <a:lnTo>
                    <a:pt x="1316" y="502"/>
                  </a:lnTo>
                  <a:lnTo>
                    <a:pt x="1230" y="408"/>
                  </a:lnTo>
                  <a:lnTo>
                    <a:pt x="1249" y="425"/>
                  </a:lnTo>
                  <a:lnTo>
                    <a:pt x="1146" y="348"/>
                  </a:lnTo>
                  <a:lnTo>
                    <a:pt x="1167" y="361"/>
                  </a:lnTo>
                  <a:lnTo>
                    <a:pt x="1048" y="303"/>
                  </a:lnTo>
                  <a:lnTo>
                    <a:pt x="1070" y="312"/>
                  </a:lnTo>
                  <a:lnTo>
                    <a:pt x="955" y="278"/>
                  </a:lnTo>
                  <a:lnTo>
                    <a:pt x="900" y="270"/>
                  </a:lnTo>
                  <a:lnTo>
                    <a:pt x="839" y="267"/>
                  </a:lnTo>
                  <a:lnTo>
                    <a:pt x="781" y="268"/>
                  </a:lnTo>
                  <a:lnTo>
                    <a:pt x="729" y="275"/>
                  </a:lnTo>
                  <a:lnTo>
                    <a:pt x="598" y="312"/>
                  </a:lnTo>
                  <a:lnTo>
                    <a:pt x="620" y="303"/>
                  </a:lnTo>
                  <a:lnTo>
                    <a:pt x="501" y="361"/>
                  </a:lnTo>
                  <a:lnTo>
                    <a:pt x="522" y="349"/>
                  </a:lnTo>
                  <a:lnTo>
                    <a:pt x="418" y="426"/>
                  </a:lnTo>
                  <a:lnTo>
                    <a:pt x="437" y="408"/>
                  </a:lnTo>
                  <a:lnTo>
                    <a:pt x="352" y="502"/>
                  </a:lnTo>
                  <a:lnTo>
                    <a:pt x="367" y="482"/>
                  </a:lnTo>
                  <a:lnTo>
                    <a:pt x="302" y="589"/>
                  </a:lnTo>
                  <a:lnTo>
                    <a:pt x="313" y="568"/>
                  </a:lnTo>
                  <a:lnTo>
                    <a:pt x="293" y="617"/>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2" name="Freeform 8"/>
            <p:cNvSpPr>
              <a:spLocks noEditPoints="1"/>
            </p:cNvSpPr>
            <p:nvPr/>
          </p:nvSpPr>
          <p:spPr bwMode="auto">
            <a:xfrm>
              <a:off x="1217" y="3028"/>
              <a:ext cx="544" cy="79"/>
            </a:xfrm>
            <a:custGeom>
              <a:avLst/>
              <a:gdLst>
                <a:gd name="T0" fmla="*/ 0 w 7467"/>
                <a:gd name="T1" fmla="*/ 476 h 1086"/>
                <a:gd name="T2" fmla="*/ 7335 w 7467"/>
                <a:gd name="T3" fmla="*/ 476 h 1086"/>
                <a:gd name="T4" fmla="*/ 7335 w 7467"/>
                <a:gd name="T5" fmla="*/ 610 h 1086"/>
                <a:gd name="T6" fmla="*/ 0 w 7467"/>
                <a:gd name="T7" fmla="*/ 610 h 1086"/>
                <a:gd name="T8" fmla="*/ 0 w 7467"/>
                <a:gd name="T9" fmla="*/ 476 h 1086"/>
                <a:gd name="T10" fmla="*/ 6569 w 7467"/>
                <a:gd name="T11" fmla="*/ 19 h 1086"/>
                <a:gd name="T12" fmla="*/ 7467 w 7467"/>
                <a:gd name="T13" fmla="*/ 543 h 1086"/>
                <a:gd name="T14" fmla="*/ 6569 w 7467"/>
                <a:gd name="T15" fmla="*/ 1067 h 1086"/>
                <a:gd name="T16" fmla="*/ 6478 w 7467"/>
                <a:gd name="T17" fmla="*/ 1043 h 1086"/>
                <a:gd name="T18" fmla="*/ 6502 w 7467"/>
                <a:gd name="T19" fmla="*/ 952 h 1086"/>
                <a:gd name="T20" fmla="*/ 7302 w 7467"/>
                <a:gd name="T21" fmla="*/ 486 h 1086"/>
                <a:gd name="T22" fmla="*/ 7302 w 7467"/>
                <a:gd name="T23" fmla="*/ 601 h 1086"/>
                <a:gd name="T24" fmla="*/ 6502 w 7467"/>
                <a:gd name="T25" fmla="*/ 134 h 1086"/>
                <a:gd name="T26" fmla="*/ 6478 w 7467"/>
                <a:gd name="T27" fmla="*/ 43 h 1086"/>
                <a:gd name="T28" fmla="*/ 6569 w 7467"/>
                <a:gd name="T29" fmla="*/ 1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67" h="1086">
                  <a:moveTo>
                    <a:pt x="0" y="476"/>
                  </a:moveTo>
                  <a:lnTo>
                    <a:pt x="7335" y="476"/>
                  </a:lnTo>
                  <a:lnTo>
                    <a:pt x="7335" y="610"/>
                  </a:lnTo>
                  <a:lnTo>
                    <a:pt x="0" y="610"/>
                  </a:lnTo>
                  <a:lnTo>
                    <a:pt x="0" y="476"/>
                  </a:lnTo>
                  <a:close/>
                  <a:moveTo>
                    <a:pt x="6569" y="19"/>
                  </a:moveTo>
                  <a:lnTo>
                    <a:pt x="7467" y="543"/>
                  </a:lnTo>
                  <a:lnTo>
                    <a:pt x="6569" y="1067"/>
                  </a:lnTo>
                  <a:cubicBezTo>
                    <a:pt x="6537" y="1086"/>
                    <a:pt x="6496" y="1075"/>
                    <a:pt x="6478" y="1043"/>
                  </a:cubicBezTo>
                  <a:cubicBezTo>
                    <a:pt x="6459" y="1012"/>
                    <a:pt x="6470" y="971"/>
                    <a:pt x="6502" y="952"/>
                  </a:cubicBezTo>
                  <a:lnTo>
                    <a:pt x="7302" y="486"/>
                  </a:lnTo>
                  <a:lnTo>
                    <a:pt x="7302" y="601"/>
                  </a:lnTo>
                  <a:lnTo>
                    <a:pt x="6502" y="134"/>
                  </a:lnTo>
                  <a:cubicBezTo>
                    <a:pt x="6470" y="116"/>
                    <a:pt x="6459" y="75"/>
                    <a:pt x="6478" y="43"/>
                  </a:cubicBezTo>
                  <a:cubicBezTo>
                    <a:pt x="6496" y="11"/>
                    <a:pt x="6537" y="0"/>
                    <a:pt x="6569" y="19"/>
                  </a:cubicBezTo>
                  <a:close/>
                </a:path>
              </a:pathLst>
            </a:custGeom>
            <a:solidFill>
              <a:srgbClr val="7030A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3" name="Oval 9"/>
            <p:cNvSpPr>
              <a:spLocks noChangeArrowheads="1"/>
            </p:cNvSpPr>
            <p:nvPr/>
          </p:nvSpPr>
          <p:spPr bwMode="auto">
            <a:xfrm>
              <a:off x="1761" y="3014"/>
              <a:ext cx="102" cy="93"/>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4" name="Freeform 10"/>
            <p:cNvSpPr>
              <a:spLocks noEditPoints="1"/>
            </p:cNvSpPr>
            <p:nvPr/>
          </p:nvSpPr>
          <p:spPr bwMode="auto">
            <a:xfrm>
              <a:off x="1752" y="3005"/>
              <a:ext cx="121" cy="111"/>
            </a:xfrm>
            <a:custGeom>
              <a:avLst/>
              <a:gdLst>
                <a:gd name="T0" fmla="*/ 16 w 1667"/>
                <a:gd name="T1" fmla="*/ 618 h 1533"/>
                <a:gd name="T2" fmla="*/ 75 w 1667"/>
                <a:gd name="T3" fmla="*/ 450 h 1533"/>
                <a:gd name="T4" fmla="*/ 240 w 1667"/>
                <a:gd name="T5" fmla="*/ 229 h 1533"/>
                <a:gd name="T6" fmla="*/ 384 w 1667"/>
                <a:gd name="T7" fmla="*/ 122 h 1533"/>
                <a:gd name="T8" fmla="*/ 656 w 1667"/>
                <a:gd name="T9" fmla="*/ 18 h 1533"/>
                <a:gd name="T10" fmla="*/ 911 w 1667"/>
                <a:gd name="T11" fmla="*/ 3 h 1533"/>
                <a:gd name="T12" fmla="*/ 1165 w 1667"/>
                <a:gd name="T13" fmla="*/ 64 h 1533"/>
                <a:gd name="T14" fmla="*/ 1408 w 1667"/>
                <a:gd name="T15" fmla="*/ 212 h 1533"/>
                <a:gd name="T16" fmla="*/ 1529 w 1667"/>
                <a:gd name="T17" fmla="*/ 344 h 1533"/>
                <a:gd name="T18" fmla="*/ 1626 w 1667"/>
                <a:gd name="T19" fmla="*/ 528 h 1533"/>
                <a:gd name="T20" fmla="*/ 1667 w 1667"/>
                <a:gd name="T21" fmla="*/ 758 h 1533"/>
                <a:gd name="T22" fmla="*/ 1631 w 1667"/>
                <a:gd name="T23" fmla="*/ 991 h 1533"/>
                <a:gd name="T24" fmla="*/ 1529 w 1667"/>
                <a:gd name="T25" fmla="*/ 1189 h 1533"/>
                <a:gd name="T26" fmla="*/ 1408 w 1667"/>
                <a:gd name="T27" fmla="*/ 1321 h 1533"/>
                <a:gd name="T28" fmla="*/ 1165 w 1667"/>
                <a:gd name="T29" fmla="*/ 1469 h 1533"/>
                <a:gd name="T30" fmla="*/ 925 w 1667"/>
                <a:gd name="T31" fmla="*/ 1528 h 1533"/>
                <a:gd name="T32" fmla="*/ 674 w 1667"/>
                <a:gd name="T33" fmla="*/ 1518 h 1533"/>
                <a:gd name="T34" fmla="*/ 384 w 1667"/>
                <a:gd name="T35" fmla="*/ 1411 h 1533"/>
                <a:gd name="T36" fmla="*/ 240 w 1667"/>
                <a:gd name="T37" fmla="*/ 1304 h 1533"/>
                <a:gd name="T38" fmla="*/ 75 w 1667"/>
                <a:gd name="T39" fmla="*/ 1083 h 1533"/>
                <a:gd name="T40" fmla="*/ 20 w 1667"/>
                <a:gd name="T41" fmla="*/ 933 h 1533"/>
                <a:gd name="T42" fmla="*/ 269 w 1667"/>
                <a:gd name="T43" fmla="*/ 811 h 1533"/>
                <a:gd name="T44" fmla="*/ 313 w 1667"/>
                <a:gd name="T45" fmla="*/ 965 h 1533"/>
                <a:gd name="T46" fmla="*/ 352 w 1667"/>
                <a:gd name="T47" fmla="*/ 1031 h 1533"/>
                <a:gd name="T48" fmla="*/ 522 w 1667"/>
                <a:gd name="T49" fmla="*/ 1184 h 1533"/>
                <a:gd name="T50" fmla="*/ 598 w 1667"/>
                <a:gd name="T51" fmla="*/ 1221 h 1533"/>
                <a:gd name="T52" fmla="*/ 828 w 1667"/>
                <a:gd name="T53" fmla="*/ 1266 h 1533"/>
                <a:gd name="T54" fmla="*/ 1070 w 1667"/>
                <a:gd name="T55" fmla="*/ 1221 h 1533"/>
                <a:gd name="T56" fmla="*/ 1146 w 1667"/>
                <a:gd name="T57" fmla="*/ 1185 h 1533"/>
                <a:gd name="T58" fmla="*/ 1316 w 1667"/>
                <a:gd name="T59" fmla="*/ 1030 h 1533"/>
                <a:gd name="T60" fmla="*/ 1355 w 1667"/>
                <a:gd name="T61" fmla="*/ 963 h 1533"/>
                <a:gd name="T62" fmla="*/ 1396 w 1667"/>
                <a:gd name="T63" fmla="*/ 823 h 1533"/>
                <a:gd name="T64" fmla="*/ 1391 w 1667"/>
                <a:gd name="T65" fmla="*/ 675 h 1533"/>
                <a:gd name="T66" fmla="*/ 1364 w 1667"/>
                <a:gd name="T67" fmla="*/ 588 h 1533"/>
                <a:gd name="T68" fmla="*/ 1230 w 1667"/>
                <a:gd name="T69" fmla="*/ 408 h 1533"/>
                <a:gd name="T70" fmla="*/ 1167 w 1667"/>
                <a:gd name="T71" fmla="*/ 361 h 1533"/>
                <a:gd name="T72" fmla="*/ 955 w 1667"/>
                <a:gd name="T73" fmla="*/ 278 h 1533"/>
                <a:gd name="T74" fmla="*/ 781 w 1667"/>
                <a:gd name="T75" fmla="*/ 268 h 1533"/>
                <a:gd name="T76" fmla="*/ 620 w 1667"/>
                <a:gd name="T77" fmla="*/ 303 h 1533"/>
                <a:gd name="T78" fmla="*/ 418 w 1667"/>
                <a:gd name="T79" fmla="*/ 426 h 1533"/>
                <a:gd name="T80" fmla="*/ 367 w 1667"/>
                <a:gd name="T81" fmla="*/ 482 h 1533"/>
                <a:gd name="T82" fmla="*/ 293 w 1667"/>
                <a:gd name="T83" fmla="*/ 617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8" y="540"/>
                  </a:lnTo>
                  <a:lnTo>
                    <a:pt x="64" y="471"/>
                  </a:lnTo>
                  <a:cubicBezTo>
                    <a:pt x="67" y="464"/>
                    <a:pt x="70" y="457"/>
                    <a:pt x="75" y="450"/>
                  </a:cubicBezTo>
                  <a:lnTo>
                    <a:pt x="140" y="343"/>
                  </a:lnTo>
                  <a:cubicBezTo>
                    <a:pt x="144" y="336"/>
                    <a:pt x="149" y="329"/>
                    <a:pt x="155" y="323"/>
                  </a:cubicBezTo>
                  <a:lnTo>
                    <a:pt x="240" y="229"/>
                  </a:lnTo>
                  <a:cubicBezTo>
                    <a:pt x="245" y="223"/>
                    <a:pt x="252" y="217"/>
                    <a:pt x="259" y="211"/>
                  </a:cubicBezTo>
                  <a:lnTo>
                    <a:pt x="363" y="134"/>
                  </a:lnTo>
                  <a:cubicBezTo>
                    <a:pt x="370" y="129"/>
                    <a:pt x="377" y="125"/>
                    <a:pt x="384" y="122"/>
                  </a:cubicBezTo>
                  <a:lnTo>
                    <a:pt x="503" y="64"/>
                  </a:lnTo>
                  <a:cubicBezTo>
                    <a:pt x="510" y="60"/>
                    <a:pt x="518" y="57"/>
                    <a:pt x="525" y="55"/>
                  </a:cubicBezTo>
                  <a:lnTo>
                    <a:pt x="656" y="18"/>
                  </a:lnTo>
                  <a:lnTo>
                    <a:pt x="744" y="4"/>
                  </a:lnTo>
                  <a:lnTo>
                    <a:pt x="828" y="0"/>
                  </a:lnTo>
                  <a:lnTo>
                    <a:pt x="911" y="3"/>
                  </a:lnTo>
                  <a:lnTo>
                    <a:pt x="994" y="15"/>
                  </a:lnTo>
                  <a:lnTo>
                    <a:pt x="1142" y="55"/>
                  </a:lnTo>
                  <a:cubicBezTo>
                    <a:pt x="1150" y="57"/>
                    <a:pt x="1158" y="60"/>
                    <a:pt x="1165" y="64"/>
                  </a:cubicBezTo>
                  <a:lnTo>
                    <a:pt x="1284" y="122"/>
                  </a:lnTo>
                  <a:cubicBezTo>
                    <a:pt x="1291" y="125"/>
                    <a:pt x="1299" y="130"/>
                    <a:pt x="1305" y="135"/>
                  </a:cubicBezTo>
                  <a:lnTo>
                    <a:pt x="1408" y="212"/>
                  </a:lnTo>
                  <a:cubicBezTo>
                    <a:pt x="1415" y="217"/>
                    <a:pt x="1421" y="222"/>
                    <a:pt x="1427" y="228"/>
                  </a:cubicBezTo>
                  <a:lnTo>
                    <a:pt x="1513" y="322"/>
                  </a:lnTo>
                  <a:cubicBezTo>
                    <a:pt x="1519" y="329"/>
                    <a:pt x="1524" y="336"/>
                    <a:pt x="1529" y="344"/>
                  </a:cubicBezTo>
                  <a:lnTo>
                    <a:pt x="1593" y="451"/>
                  </a:lnTo>
                  <a:cubicBezTo>
                    <a:pt x="1596" y="457"/>
                    <a:pt x="1599" y="463"/>
                    <a:pt x="1602" y="469"/>
                  </a:cubicBezTo>
                  <a:lnTo>
                    <a:pt x="1626" y="528"/>
                  </a:lnTo>
                  <a:lnTo>
                    <a:pt x="1648" y="602"/>
                  </a:lnTo>
                  <a:lnTo>
                    <a:pt x="1661" y="681"/>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1"/>
                    <a:pt x="1415" y="1316"/>
                    <a:pt x="1408" y="1321"/>
                  </a:cubicBezTo>
                  <a:lnTo>
                    <a:pt x="1305" y="1398"/>
                  </a:lnTo>
                  <a:cubicBezTo>
                    <a:pt x="1299" y="1403"/>
                    <a:pt x="1291" y="1408"/>
                    <a:pt x="1284" y="1411"/>
                  </a:cubicBezTo>
                  <a:lnTo>
                    <a:pt x="1165" y="1469"/>
                  </a:lnTo>
                  <a:cubicBezTo>
                    <a:pt x="1158" y="1473"/>
                    <a:pt x="1150" y="1476"/>
                    <a:pt x="1142" y="1478"/>
                  </a:cubicBezTo>
                  <a:lnTo>
                    <a:pt x="1010" y="1515"/>
                  </a:lnTo>
                  <a:lnTo>
                    <a:pt x="925" y="1528"/>
                  </a:lnTo>
                  <a:lnTo>
                    <a:pt x="839" y="1533"/>
                  </a:lnTo>
                  <a:lnTo>
                    <a:pt x="757" y="1530"/>
                  </a:lnTo>
                  <a:lnTo>
                    <a:pt x="674" y="1518"/>
                  </a:lnTo>
                  <a:lnTo>
                    <a:pt x="525" y="1478"/>
                  </a:lnTo>
                  <a:cubicBezTo>
                    <a:pt x="518" y="1476"/>
                    <a:pt x="510" y="1473"/>
                    <a:pt x="503" y="1469"/>
                  </a:cubicBezTo>
                  <a:lnTo>
                    <a:pt x="384" y="1411"/>
                  </a:lnTo>
                  <a:cubicBezTo>
                    <a:pt x="377" y="1408"/>
                    <a:pt x="370" y="1403"/>
                    <a:pt x="363" y="1399"/>
                  </a:cubicBezTo>
                  <a:lnTo>
                    <a:pt x="259" y="1322"/>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7"/>
                  </a:lnTo>
                  <a:lnTo>
                    <a:pt x="522" y="1184"/>
                  </a:lnTo>
                  <a:lnTo>
                    <a:pt x="501" y="1172"/>
                  </a:lnTo>
                  <a:lnTo>
                    <a:pt x="620" y="1230"/>
                  </a:lnTo>
                  <a:lnTo>
                    <a:pt x="598" y="1221"/>
                  </a:lnTo>
                  <a:lnTo>
                    <a:pt x="711" y="1254"/>
                  </a:lnTo>
                  <a:lnTo>
                    <a:pt x="768" y="1263"/>
                  </a:lnTo>
                  <a:lnTo>
                    <a:pt x="828" y="1266"/>
                  </a:lnTo>
                  <a:lnTo>
                    <a:pt x="886" y="1265"/>
                  </a:lnTo>
                  <a:lnTo>
                    <a:pt x="938" y="1258"/>
                  </a:lnTo>
                  <a:lnTo>
                    <a:pt x="1070" y="1221"/>
                  </a:lnTo>
                  <a:lnTo>
                    <a:pt x="1048" y="1230"/>
                  </a:lnTo>
                  <a:lnTo>
                    <a:pt x="1167" y="1172"/>
                  </a:lnTo>
                  <a:lnTo>
                    <a:pt x="1146" y="1185"/>
                  </a:lnTo>
                  <a:lnTo>
                    <a:pt x="1249" y="1108"/>
                  </a:lnTo>
                  <a:lnTo>
                    <a:pt x="1230" y="1124"/>
                  </a:lnTo>
                  <a:lnTo>
                    <a:pt x="1316" y="1030"/>
                  </a:lnTo>
                  <a:lnTo>
                    <a:pt x="1300" y="1052"/>
                  </a:lnTo>
                  <a:lnTo>
                    <a:pt x="1364" y="945"/>
                  </a:lnTo>
                  <a:lnTo>
                    <a:pt x="1355" y="963"/>
                  </a:lnTo>
                  <a:lnTo>
                    <a:pt x="1374" y="918"/>
                  </a:lnTo>
                  <a:lnTo>
                    <a:pt x="1388" y="874"/>
                  </a:lnTo>
                  <a:lnTo>
                    <a:pt x="1396" y="823"/>
                  </a:lnTo>
                  <a:lnTo>
                    <a:pt x="1400" y="775"/>
                  </a:lnTo>
                  <a:lnTo>
                    <a:pt x="1398" y="722"/>
                  </a:lnTo>
                  <a:lnTo>
                    <a:pt x="1391" y="675"/>
                  </a:lnTo>
                  <a:lnTo>
                    <a:pt x="1379" y="629"/>
                  </a:lnTo>
                  <a:lnTo>
                    <a:pt x="1355" y="570"/>
                  </a:lnTo>
                  <a:lnTo>
                    <a:pt x="1364" y="588"/>
                  </a:lnTo>
                  <a:lnTo>
                    <a:pt x="1300" y="481"/>
                  </a:lnTo>
                  <a:lnTo>
                    <a:pt x="1316" y="502"/>
                  </a:lnTo>
                  <a:lnTo>
                    <a:pt x="1230" y="408"/>
                  </a:lnTo>
                  <a:lnTo>
                    <a:pt x="1249" y="425"/>
                  </a:lnTo>
                  <a:lnTo>
                    <a:pt x="1146" y="348"/>
                  </a:lnTo>
                  <a:lnTo>
                    <a:pt x="1167" y="361"/>
                  </a:lnTo>
                  <a:lnTo>
                    <a:pt x="1048" y="303"/>
                  </a:lnTo>
                  <a:lnTo>
                    <a:pt x="1070" y="312"/>
                  </a:lnTo>
                  <a:lnTo>
                    <a:pt x="955" y="278"/>
                  </a:lnTo>
                  <a:lnTo>
                    <a:pt x="900" y="270"/>
                  </a:lnTo>
                  <a:lnTo>
                    <a:pt x="839" y="267"/>
                  </a:lnTo>
                  <a:lnTo>
                    <a:pt x="781" y="268"/>
                  </a:lnTo>
                  <a:lnTo>
                    <a:pt x="729" y="275"/>
                  </a:lnTo>
                  <a:lnTo>
                    <a:pt x="598" y="312"/>
                  </a:lnTo>
                  <a:lnTo>
                    <a:pt x="620" y="303"/>
                  </a:lnTo>
                  <a:lnTo>
                    <a:pt x="501" y="361"/>
                  </a:lnTo>
                  <a:lnTo>
                    <a:pt x="522" y="349"/>
                  </a:lnTo>
                  <a:lnTo>
                    <a:pt x="418" y="426"/>
                  </a:lnTo>
                  <a:lnTo>
                    <a:pt x="437" y="408"/>
                  </a:lnTo>
                  <a:lnTo>
                    <a:pt x="352" y="502"/>
                  </a:lnTo>
                  <a:lnTo>
                    <a:pt x="367" y="482"/>
                  </a:lnTo>
                  <a:lnTo>
                    <a:pt x="302" y="589"/>
                  </a:lnTo>
                  <a:lnTo>
                    <a:pt x="313" y="568"/>
                  </a:lnTo>
                  <a:lnTo>
                    <a:pt x="293" y="617"/>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5" name="Oval 11"/>
            <p:cNvSpPr>
              <a:spLocks noChangeArrowheads="1"/>
            </p:cNvSpPr>
            <p:nvPr/>
          </p:nvSpPr>
          <p:spPr bwMode="auto">
            <a:xfrm>
              <a:off x="2184" y="2684"/>
              <a:ext cx="102" cy="92"/>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6" name="Freeform 12"/>
            <p:cNvSpPr>
              <a:spLocks noEditPoints="1"/>
            </p:cNvSpPr>
            <p:nvPr/>
          </p:nvSpPr>
          <p:spPr bwMode="auto">
            <a:xfrm>
              <a:off x="2174" y="2674"/>
              <a:ext cx="122" cy="112"/>
            </a:xfrm>
            <a:custGeom>
              <a:avLst/>
              <a:gdLst>
                <a:gd name="T0" fmla="*/ 16 w 1667"/>
                <a:gd name="T1" fmla="*/ 619 h 1534"/>
                <a:gd name="T2" fmla="*/ 75 w 1667"/>
                <a:gd name="T3" fmla="*/ 451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5 h 1534"/>
                <a:gd name="T18" fmla="*/ 1626 w 1667"/>
                <a:gd name="T19" fmla="*/ 529 h 1534"/>
                <a:gd name="T20" fmla="*/ 1667 w 1667"/>
                <a:gd name="T21" fmla="*/ 759 h 1534"/>
                <a:gd name="T22" fmla="*/ 1631 w 1667"/>
                <a:gd name="T23" fmla="*/ 992 h 1534"/>
                <a:gd name="T24" fmla="*/ 1529 w 1667"/>
                <a:gd name="T25" fmla="*/ 1190 h 1534"/>
                <a:gd name="T26" fmla="*/ 1408 w 1667"/>
                <a:gd name="T27" fmla="*/ 1322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5 h 1534"/>
                <a:gd name="T38" fmla="*/ 75 w 1667"/>
                <a:gd name="T39" fmla="*/ 1084 h 1534"/>
                <a:gd name="T40" fmla="*/ 20 w 1667"/>
                <a:gd name="T41" fmla="*/ 934 h 1534"/>
                <a:gd name="T42" fmla="*/ 269 w 1667"/>
                <a:gd name="T43" fmla="*/ 812 h 1534"/>
                <a:gd name="T44" fmla="*/ 313 w 1667"/>
                <a:gd name="T45" fmla="*/ 966 h 1534"/>
                <a:gd name="T46" fmla="*/ 352 w 1667"/>
                <a:gd name="T47" fmla="*/ 1032 h 1534"/>
                <a:gd name="T48" fmla="*/ 522 w 1667"/>
                <a:gd name="T49" fmla="*/ 1185 h 1534"/>
                <a:gd name="T50" fmla="*/ 598 w 1667"/>
                <a:gd name="T51" fmla="*/ 1222 h 1534"/>
                <a:gd name="T52" fmla="*/ 828 w 1667"/>
                <a:gd name="T53" fmla="*/ 1267 h 1534"/>
                <a:gd name="T54" fmla="*/ 1070 w 1667"/>
                <a:gd name="T55" fmla="*/ 1222 h 1534"/>
                <a:gd name="T56" fmla="*/ 1146 w 1667"/>
                <a:gd name="T57" fmla="*/ 1186 h 1534"/>
                <a:gd name="T58" fmla="*/ 1316 w 1667"/>
                <a:gd name="T59" fmla="*/ 1031 h 1534"/>
                <a:gd name="T60" fmla="*/ 1355 w 1667"/>
                <a:gd name="T61" fmla="*/ 964 h 1534"/>
                <a:gd name="T62" fmla="*/ 1396 w 1667"/>
                <a:gd name="T63" fmla="*/ 824 h 1534"/>
                <a:gd name="T64" fmla="*/ 1391 w 1667"/>
                <a:gd name="T65" fmla="*/ 676 h 1534"/>
                <a:gd name="T66" fmla="*/ 1364 w 1667"/>
                <a:gd name="T67" fmla="*/ 589 h 1534"/>
                <a:gd name="T68" fmla="*/ 1230 w 1667"/>
                <a:gd name="T69" fmla="*/ 409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7 w 1667"/>
                <a:gd name="T81" fmla="*/ 483 h 1534"/>
                <a:gd name="T82" fmla="*/ 293 w 1667"/>
                <a:gd name="T83" fmla="*/ 618 h 1534"/>
                <a:gd name="T84" fmla="*/ 267 w 1667"/>
                <a:gd name="T85" fmla="*/ 759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6"/>
                  </a:moveTo>
                  <a:lnTo>
                    <a:pt x="4" y="694"/>
                  </a:lnTo>
                  <a:lnTo>
                    <a:pt x="16" y="619"/>
                  </a:lnTo>
                  <a:lnTo>
                    <a:pt x="38" y="541"/>
                  </a:lnTo>
                  <a:lnTo>
                    <a:pt x="64" y="472"/>
                  </a:lnTo>
                  <a:cubicBezTo>
                    <a:pt x="67" y="465"/>
                    <a:pt x="70" y="458"/>
                    <a:pt x="75" y="451"/>
                  </a:cubicBezTo>
                  <a:lnTo>
                    <a:pt x="140" y="344"/>
                  </a:lnTo>
                  <a:cubicBezTo>
                    <a:pt x="144" y="337"/>
                    <a:pt x="149" y="330"/>
                    <a:pt x="155" y="324"/>
                  </a:cubicBezTo>
                  <a:lnTo>
                    <a:pt x="240" y="230"/>
                  </a:lnTo>
                  <a:cubicBezTo>
                    <a:pt x="245" y="224"/>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4"/>
                    <a:pt x="1427" y="229"/>
                  </a:cubicBezTo>
                  <a:lnTo>
                    <a:pt x="1513" y="323"/>
                  </a:lnTo>
                  <a:cubicBezTo>
                    <a:pt x="1519" y="330"/>
                    <a:pt x="1524" y="337"/>
                    <a:pt x="1529" y="345"/>
                  </a:cubicBezTo>
                  <a:lnTo>
                    <a:pt x="1593" y="452"/>
                  </a:lnTo>
                  <a:cubicBezTo>
                    <a:pt x="1596" y="458"/>
                    <a:pt x="1599" y="464"/>
                    <a:pt x="1602" y="470"/>
                  </a:cubicBezTo>
                  <a:lnTo>
                    <a:pt x="1626" y="529"/>
                  </a:lnTo>
                  <a:lnTo>
                    <a:pt x="1648" y="603"/>
                  </a:lnTo>
                  <a:lnTo>
                    <a:pt x="1661" y="682"/>
                  </a:lnTo>
                  <a:lnTo>
                    <a:pt x="1667" y="759"/>
                  </a:lnTo>
                  <a:lnTo>
                    <a:pt x="1663" y="841"/>
                  </a:lnTo>
                  <a:lnTo>
                    <a:pt x="1651" y="916"/>
                  </a:lnTo>
                  <a:lnTo>
                    <a:pt x="1631" y="992"/>
                  </a:lnTo>
                  <a:lnTo>
                    <a:pt x="1602" y="1065"/>
                  </a:lnTo>
                  <a:cubicBezTo>
                    <a:pt x="1599" y="1071"/>
                    <a:pt x="1596" y="1077"/>
                    <a:pt x="1593" y="1083"/>
                  </a:cubicBezTo>
                  <a:lnTo>
                    <a:pt x="1529" y="1190"/>
                  </a:lnTo>
                  <a:cubicBezTo>
                    <a:pt x="1524" y="1198"/>
                    <a:pt x="1519" y="1205"/>
                    <a:pt x="1513" y="1211"/>
                  </a:cubicBezTo>
                  <a:lnTo>
                    <a:pt x="1427" y="1305"/>
                  </a:lnTo>
                  <a:cubicBezTo>
                    <a:pt x="1421" y="1312"/>
                    <a:pt x="1415" y="1317"/>
                    <a:pt x="1408" y="1322"/>
                  </a:cubicBezTo>
                  <a:lnTo>
                    <a:pt x="1305" y="1399"/>
                  </a:lnTo>
                  <a:cubicBezTo>
                    <a:pt x="1299" y="1404"/>
                    <a:pt x="1291" y="1409"/>
                    <a:pt x="1284" y="1412"/>
                  </a:cubicBezTo>
                  <a:lnTo>
                    <a:pt x="1165" y="1470"/>
                  </a:lnTo>
                  <a:cubicBezTo>
                    <a:pt x="1158" y="1474"/>
                    <a:pt x="1150" y="1477"/>
                    <a:pt x="1142" y="1479"/>
                  </a:cubicBezTo>
                  <a:lnTo>
                    <a:pt x="1010" y="1516"/>
                  </a:lnTo>
                  <a:lnTo>
                    <a:pt x="925" y="1529"/>
                  </a:lnTo>
                  <a:lnTo>
                    <a:pt x="839" y="1534"/>
                  </a:lnTo>
                  <a:lnTo>
                    <a:pt x="757" y="1531"/>
                  </a:lnTo>
                  <a:lnTo>
                    <a:pt x="674" y="1519"/>
                  </a:lnTo>
                  <a:lnTo>
                    <a:pt x="525" y="1479"/>
                  </a:lnTo>
                  <a:cubicBezTo>
                    <a:pt x="518" y="1477"/>
                    <a:pt x="510" y="1474"/>
                    <a:pt x="503" y="1470"/>
                  </a:cubicBezTo>
                  <a:lnTo>
                    <a:pt x="384" y="1412"/>
                  </a:lnTo>
                  <a:cubicBezTo>
                    <a:pt x="377" y="1409"/>
                    <a:pt x="370" y="1404"/>
                    <a:pt x="363" y="1400"/>
                  </a:cubicBezTo>
                  <a:lnTo>
                    <a:pt x="259" y="1323"/>
                  </a:lnTo>
                  <a:cubicBezTo>
                    <a:pt x="252" y="1317"/>
                    <a:pt x="245" y="1311"/>
                    <a:pt x="240" y="1305"/>
                  </a:cubicBezTo>
                  <a:lnTo>
                    <a:pt x="155" y="1211"/>
                  </a:lnTo>
                  <a:cubicBezTo>
                    <a:pt x="149" y="1205"/>
                    <a:pt x="144" y="1198"/>
                    <a:pt x="140" y="1191"/>
                  </a:cubicBezTo>
                  <a:lnTo>
                    <a:pt x="75" y="1084"/>
                  </a:lnTo>
                  <a:cubicBezTo>
                    <a:pt x="70" y="1077"/>
                    <a:pt x="67" y="1070"/>
                    <a:pt x="64" y="1063"/>
                  </a:cubicBezTo>
                  <a:lnTo>
                    <a:pt x="41" y="1004"/>
                  </a:lnTo>
                  <a:lnTo>
                    <a:pt x="20" y="934"/>
                  </a:lnTo>
                  <a:lnTo>
                    <a:pt x="6" y="853"/>
                  </a:lnTo>
                  <a:lnTo>
                    <a:pt x="0" y="776"/>
                  </a:lnTo>
                  <a:close/>
                  <a:moveTo>
                    <a:pt x="269" y="812"/>
                  </a:moveTo>
                  <a:lnTo>
                    <a:pt x="275" y="857"/>
                  </a:lnTo>
                  <a:lnTo>
                    <a:pt x="290" y="907"/>
                  </a:lnTo>
                  <a:lnTo>
                    <a:pt x="313" y="966"/>
                  </a:lnTo>
                  <a:lnTo>
                    <a:pt x="302" y="945"/>
                  </a:lnTo>
                  <a:lnTo>
                    <a:pt x="367" y="1052"/>
                  </a:lnTo>
                  <a:lnTo>
                    <a:pt x="352" y="1032"/>
                  </a:lnTo>
                  <a:lnTo>
                    <a:pt x="437" y="1126"/>
                  </a:lnTo>
                  <a:lnTo>
                    <a:pt x="418" y="1108"/>
                  </a:lnTo>
                  <a:lnTo>
                    <a:pt x="522" y="1185"/>
                  </a:lnTo>
                  <a:lnTo>
                    <a:pt x="501" y="1173"/>
                  </a:lnTo>
                  <a:lnTo>
                    <a:pt x="620" y="1231"/>
                  </a:lnTo>
                  <a:lnTo>
                    <a:pt x="598" y="1222"/>
                  </a:lnTo>
                  <a:lnTo>
                    <a:pt x="711" y="1255"/>
                  </a:lnTo>
                  <a:lnTo>
                    <a:pt x="768" y="1264"/>
                  </a:lnTo>
                  <a:lnTo>
                    <a:pt x="828" y="1267"/>
                  </a:lnTo>
                  <a:lnTo>
                    <a:pt x="886" y="1266"/>
                  </a:lnTo>
                  <a:lnTo>
                    <a:pt x="938" y="1259"/>
                  </a:lnTo>
                  <a:lnTo>
                    <a:pt x="1070" y="1222"/>
                  </a:lnTo>
                  <a:lnTo>
                    <a:pt x="1048" y="1231"/>
                  </a:lnTo>
                  <a:lnTo>
                    <a:pt x="1167" y="1173"/>
                  </a:lnTo>
                  <a:lnTo>
                    <a:pt x="1146" y="1186"/>
                  </a:lnTo>
                  <a:lnTo>
                    <a:pt x="1249" y="1109"/>
                  </a:lnTo>
                  <a:lnTo>
                    <a:pt x="1230" y="1125"/>
                  </a:lnTo>
                  <a:lnTo>
                    <a:pt x="1316" y="1031"/>
                  </a:lnTo>
                  <a:lnTo>
                    <a:pt x="1300" y="1053"/>
                  </a:lnTo>
                  <a:lnTo>
                    <a:pt x="1364" y="946"/>
                  </a:lnTo>
                  <a:lnTo>
                    <a:pt x="1355" y="964"/>
                  </a:lnTo>
                  <a:lnTo>
                    <a:pt x="1374" y="919"/>
                  </a:lnTo>
                  <a:lnTo>
                    <a:pt x="1388" y="875"/>
                  </a:lnTo>
                  <a:lnTo>
                    <a:pt x="1396" y="824"/>
                  </a:lnTo>
                  <a:lnTo>
                    <a:pt x="1400" y="776"/>
                  </a:lnTo>
                  <a:lnTo>
                    <a:pt x="1398" y="723"/>
                  </a:lnTo>
                  <a:lnTo>
                    <a:pt x="1391" y="676"/>
                  </a:lnTo>
                  <a:lnTo>
                    <a:pt x="1379" y="630"/>
                  </a:lnTo>
                  <a:lnTo>
                    <a:pt x="1355" y="571"/>
                  </a:lnTo>
                  <a:lnTo>
                    <a:pt x="1364" y="589"/>
                  </a:lnTo>
                  <a:lnTo>
                    <a:pt x="1300" y="482"/>
                  </a:lnTo>
                  <a:lnTo>
                    <a:pt x="1316" y="503"/>
                  </a:lnTo>
                  <a:lnTo>
                    <a:pt x="1230" y="409"/>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3"/>
                  </a:lnTo>
                  <a:lnTo>
                    <a:pt x="367" y="483"/>
                  </a:lnTo>
                  <a:lnTo>
                    <a:pt x="302" y="590"/>
                  </a:lnTo>
                  <a:lnTo>
                    <a:pt x="313" y="569"/>
                  </a:lnTo>
                  <a:lnTo>
                    <a:pt x="293" y="618"/>
                  </a:lnTo>
                  <a:lnTo>
                    <a:pt x="279" y="660"/>
                  </a:lnTo>
                  <a:lnTo>
                    <a:pt x="271" y="711"/>
                  </a:lnTo>
                  <a:lnTo>
                    <a:pt x="267" y="759"/>
                  </a:lnTo>
                  <a:lnTo>
                    <a:pt x="269" y="81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7" name="Oval 13"/>
            <p:cNvSpPr>
              <a:spLocks noChangeArrowheads="1"/>
            </p:cNvSpPr>
            <p:nvPr/>
          </p:nvSpPr>
          <p:spPr bwMode="auto">
            <a:xfrm>
              <a:off x="2247" y="3291"/>
              <a:ext cx="102" cy="92"/>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8" name="Freeform 14"/>
            <p:cNvSpPr>
              <a:spLocks noEditPoints="1"/>
            </p:cNvSpPr>
            <p:nvPr/>
          </p:nvSpPr>
          <p:spPr bwMode="auto">
            <a:xfrm>
              <a:off x="2238" y="3281"/>
              <a:ext cx="121" cy="112"/>
            </a:xfrm>
            <a:custGeom>
              <a:avLst/>
              <a:gdLst>
                <a:gd name="T0" fmla="*/ 16 w 1667"/>
                <a:gd name="T1" fmla="*/ 618 h 1533"/>
                <a:gd name="T2" fmla="*/ 74 w 1667"/>
                <a:gd name="T3" fmla="*/ 451 h 1533"/>
                <a:gd name="T4" fmla="*/ 240 w 1667"/>
                <a:gd name="T5" fmla="*/ 228 h 1533"/>
                <a:gd name="T6" fmla="*/ 383 w 1667"/>
                <a:gd name="T7" fmla="*/ 122 h 1533"/>
                <a:gd name="T8" fmla="*/ 656 w 1667"/>
                <a:gd name="T9" fmla="*/ 18 h 1533"/>
                <a:gd name="T10" fmla="*/ 910 w 1667"/>
                <a:gd name="T11" fmla="*/ 3 h 1533"/>
                <a:gd name="T12" fmla="*/ 1164 w 1667"/>
                <a:gd name="T13" fmla="*/ 64 h 1533"/>
                <a:gd name="T14" fmla="*/ 1408 w 1667"/>
                <a:gd name="T15" fmla="*/ 211 h 1533"/>
                <a:gd name="T16" fmla="*/ 1527 w 1667"/>
                <a:gd name="T17" fmla="*/ 343 h 1533"/>
                <a:gd name="T18" fmla="*/ 1626 w 1667"/>
                <a:gd name="T19" fmla="*/ 530 h 1533"/>
                <a:gd name="T20" fmla="*/ 1667 w 1667"/>
                <a:gd name="T21" fmla="*/ 758 h 1533"/>
                <a:gd name="T22" fmla="*/ 1629 w 1667"/>
                <a:gd name="T23" fmla="*/ 993 h 1533"/>
                <a:gd name="T24" fmla="*/ 1527 w 1667"/>
                <a:gd name="T25" fmla="*/ 1190 h 1533"/>
                <a:gd name="T26" fmla="*/ 1408 w 1667"/>
                <a:gd name="T27" fmla="*/ 1322 h 1533"/>
                <a:gd name="T28" fmla="*/ 1164 w 1667"/>
                <a:gd name="T29" fmla="*/ 1469 h 1533"/>
                <a:gd name="T30" fmla="*/ 923 w 1667"/>
                <a:gd name="T31" fmla="*/ 1528 h 1533"/>
                <a:gd name="T32" fmla="*/ 673 w 1667"/>
                <a:gd name="T33" fmla="*/ 1518 h 1533"/>
                <a:gd name="T34" fmla="*/ 383 w 1667"/>
                <a:gd name="T35" fmla="*/ 1411 h 1533"/>
                <a:gd name="T36" fmla="*/ 240 w 1667"/>
                <a:gd name="T37" fmla="*/ 1304 h 1533"/>
                <a:gd name="T38" fmla="*/ 74 w 1667"/>
                <a:gd name="T39" fmla="*/ 1082 h 1533"/>
                <a:gd name="T40" fmla="*/ 19 w 1667"/>
                <a:gd name="T41" fmla="*/ 931 h 1533"/>
                <a:gd name="T42" fmla="*/ 269 w 1667"/>
                <a:gd name="T43" fmla="*/ 811 h 1533"/>
                <a:gd name="T44" fmla="*/ 312 w 1667"/>
                <a:gd name="T45" fmla="*/ 963 h 1533"/>
                <a:gd name="T46" fmla="*/ 351 w 1667"/>
                <a:gd name="T47" fmla="*/ 1030 h 1533"/>
                <a:gd name="T48" fmla="*/ 521 w 1667"/>
                <a:gd name="T49" fmla="*/ 1185 h 1533"/>
                <a:gd name="T50" fmla="*/ 596 w 1667"/>
                <a:gd name="T51" fmla="*/ 1221 h 1533"/>
                <a:gd name="T52" fmla="*/ 828 w 1667"/>
                <a:gd name="T53" fmla="*/ 1266 h 1533"/>
                <a:gd name="T54" fmla="*/ 1069 w 1667"/>
                <a:gd name="T55" fmla="*/ 1221 h 1533"/>
                <a:gd name="T56" fmla="*/ 1145 w 1667"/>
                <a:gd name="T57" fmla="*/ 1184 h 1533"/>
                <a:gd name="T58" fmla="*/ 1315 w 1667"/>
                <a:gd name="T59" fmla="*/ 1031 h 1533"/>
                <a:gd name="T60" fmla="*/ 1354 w 1667"/>
                <a:gd name="T61" fmla="*/ 965 h 1533"/>
                <a:gd name="T62" fmla="*/ 1396 w 1667"/>
                <a:gd name="T63" fmla="*/ 823 h 1533"/>
                <a:gd name="T64" fmla="*/ 1392 w 1667"/>
                <a:gd name="T65" fmla="*/ 677 h 1533"/>
                <a:gd name="T66" fmla="*/ 1365 w 1667"/>
                <a:gd name="T67" fmla="*/ 589 h 1533"/>
                <a:gd name="T68" fmla="*/ 1230 w 1667"/>
                <a:gd name="T69" fmla="*/ 408 h 1533"/>
                <a:gd name="T70" fmla="*/ 1166 w 1667"/>
                <a:gd name="T71" fmla="*/ 361 h 1533"/>
                <a:gd name="T72" fmla="*/ 956 w 1667"/>
                <a:gd name="T73" fmla="*/ 278 h 1533"/>
                <a:gd name="T74" fmla="*/ 781 w 1667"/>
                <a:gd name="T75" fmla="*/ 268 h 1533"/>
                <a:gd name="T76" fmla="*/ 619 w 1667"/>
                <a:gd name="T77" fmla="*/ 303 h 1533"/>
                <a:gd name="T78" fmla="*/ 418 w 1667"/>
                <a:gd name="T79" fmla="*/ 425 h 1533"/>
                <a:gd name="T80" fmla="*/ 367 w 1667"/>
                <a:gd name="T81" fmla="*/ 481 h 1533"/>
                <a:gd name="T82" fmla="*/ 293 w 1667"/>
                <a:gd name="T83" fmla="*/ 615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6" y="542"/>
                  </a:lnTo>
                  <a:lnTo>
                    <a:pt x="65" y="469"/>
                  </a:lnTo>
                  <a:cubicBezTo>
                    <a:pt x="68" y="463"/>
                    <a:pt x="71" y="457"/>
                    <a:pt x="74" y="451"/>
                  </a:cubicBezTo>
                  <a:lnTo>
                    <a:pt x="138" y="344"/>
                  </a:lnTo>
                  <a:cubicBezTo>
                    <a:pt x="143" y="336"/>
                    <a:pt x="148" y="329"/>
                    <a:pt x="154" y="322"/>
                  </a:cubicBezTo>
                  <a:lnTo>
                    <a:pt x="240" y="228"/>
                  </a:lnTo>
                  <a:cubicBezTo>
                    <a:pt x="246" y="222"/>
                    <a:pt x="252" y="217"/>
                    <a:pt x="259" y="212"/>
                  </a:cubicBezTo>
                  <a:lnTo>
                    <a:pt x="362" y="135"/>
                  </a:lnTo>
                  <a:cubicBezTo>
                    <a:pt x="368" y="130"/>
                    <a:pt x="376" y="125"/>
                    <a:pt x="383" y="122"/>
                  </a:cubicBezTo>
                  <a:lnTo>
                    <a:pt x="502" y="64"/>
                  </a:lnTo>
                  <a:cubicBezTo>
                    <a:pt x="509" y="60"/>
                    <a:pt x="517" y="57"/>
                    <a:pt x="524" y="55"/>
                  </a:cubicBezTo>
                  <a:lnTo>
                    <a:pt x="656" y="18"/>
                  </a:lnTo>
                  <a:lnTo>
                    <a:pt x="742" y="5"/>
                  </a:lnTo>
                  <a:lnTo>
                    <a:pt x="828" y="0"/>
                  </a:lnTo>
                  <a:lnTo>
                    <a:pt x="910" y="3"/>
                  </a:lnTo>
                  <a:lnTo>
                    <a:pt x="993" y="14"/>
                  </a:lnTo>
                  <a:lnTo>
                    <a:pt x="1142" y="55"/>
                  </a:lnTo>
                  <a:cubicBezTo>
                    <a:pt x="1149" y="57"/>
                    <a:pt x="1157" y="60"/>
                    <a:pt x="1164" y="64"/>
                  </a:cubicBezTo>
                  <a:lnTo>
                    <a:pt x="1283" y="122"/>
                  </a:lnTo>
                  <a:cubicBezTo>
                    <a:pt x="1290" y="125"/>
                    <a:pt x="1297" y="129"/>
                    <a:pt x="1304" y="134"/>
                  </a:cubicBezTo>
                  <a:lnTo>
                    <a:pt x="1408" y="211"/>
                  </a:lnTo>
                  <a:cubicBezTo>
                    <a:pt x="1415" y="217"/>
                    <a:pt x="1421" y="222"/>
                    <a:pt x="1427" y="229"/>
                  </a:cubicBezTo>
                  <a:lnTo>
                    <a:pt x="1512" y="323"/>
                  </a:lnTo>
                  <a:cubicBezTo>
                    <a:pt x="1518" y="329"/>
                    <a:pt x="1523" y="336"/>
                    <a:pt x="1527" y="343"/>
                  </a:cubicBezTo>
                  <a:lnTo>
                    <a:pt x="1592" y="450"/>
                  </a:lnTo>
                  <a:cubicBezTo>
                    <a:pt x="1596" y="457"/>
                    <a:pt x="1600" y="464"/>
                    <a:pt x="1603" y="471"/>
                  </a:cubicBezTo>
                  <a:lnTo>
                    <a:pt x="1626" y="530"/>
                  </a:lnTo>
                  <a:lnTo>
                    <a:pt x="1647" y="600"/>
                  </a:lnTo>
                  <a:lnTo>
                    <a:pt x="1661" y="681"/>
                  </a:lnTo>
                  <a:lnTo>
                    <a:pt x="1667" y="758"/>
                  </a:lnTo>
                  <a:lnTo>
                    <a:pt x="1663" y="840"/>
                  </a:lnTo>
                  <a:lnTo>
                    <a:pt x="1651" y="915"/>
                  </a:lnTo>
                  <a:lnTo>
                    <a:pt x="1629" y="993"/>
                  </a:lnTo>
                  <a:lnTo>
                    <a:pt x="1603" y="1062"/>
                  </a:lnTo>
                  <a:cubicBezTo>
                    <a:pt x="1600" y="1069"/>
                    <a:pt x="1596" y="1076"/>
                    <a:pt x="1592" y="1083"/>
                  </a:cubicBezTo>
                  <a:lnTo>
                    <a:pt x="1527" y="1190"/>
                  </a:lnTo>
                  <a:cubicBezTo>
                    <a:pt x="1523" y="1197"/>
                    <a:pt x="1518" y="1204"/>
                    <a:pt x="1512" y="1210"/>
                  </a:cubicBezTo>
                  <a:lnTo>
                    <a:pt x="1427" y="1304"/>
                  </a:lnTo>
                  <a:cubicBezTo>
                    <a:pt x="1421" y="1310"/>
                    <a:pt x="1415" y="1316"/>
                    <a:pt x="1408" y="1322"/>
                  </a:cubicBezTo>
                  <a:lnTo>
                    <a:pt x="1304" y="1399"/>
                  </a:lnTo>
                  <a:cubicBezTo>
                    <a:pt x="1297" y="1403"/>
                    <a:pt x="1290" y="1408"/>
                    <a:pt x="1283" y="1411"/>
                  </a:cubicBezTo>
                  <a:lnTo>
                    <a:pt x="1164" y="1469"/>
                  </a:lnTo>
                  <a:cubicBezTo>
                    <a:pt x="1157" y="1473"/>
                    <a:pt x="1149" y="1476"/>
                    <a:pt x="1142" y="1478"/>
                  </a:cubicBezTo>
                  <a:lnTo>
                    <a:pt x="1011" y="1515"/>
                  </a:lnTo>
                  <a:lnTo>
                    <a:pt x="923" y="1528"/>
                  </a:lnTo>
                  <a:lnTo>
                    <a:pt x="839" y="1533"/>
                  </a:lnTo>
                  <a:lnTo>
                    <a:pt x="756" y="1530"/>
                  </a:lnTo>
                  <a:lnTo>
                    <a:pt x="673" y="1518"/>
                  </a:lnTo>
                  <a:lnTo>
                    <a:pt x="524" y="1478"/>
                  </a:lnTo>
                  <a:cubicBezTo>
                    <a:pt x="517" y="1476"/>
                    <a:pt x="509" y="1473"/>
                    <a:pt x="502" y="1469"/>
                  </a:cubicBezTo>
                  <a:lnTo>
                    <a:pt x="383" y="1411"/>
                  </a:lnTo>
                  <a:cubicBezTo>
                    <a:pt x="376" y="1408"/>
                    <a:pt x="368" y="1403"/>
                    <a:pt x="362" y="1398"/>
                  </a:cubicBezTo>
                  <a:lnTo>
                    <a:pt x="259" y="1321"/>
                  </a:lnTo>
                  <a:cubicBezTo>
                    <a:pt x="252" y="1316"/>
                    <a:pt x="246" y="1311"/>
                    <a:pt x="240" y="1304"/>
                  </a:cubicBezTo>
                  <a:lnTo>
                    <a:pt x="154" y="1210"/>
                  </a:lnTo>
                  <a:cubicBezTo>
                    <a:pt x="148" y="1204"/>
                    <a:pt x="143" y="1197"/>
                    <a:pt x="138" y="1189"/>
                  </a:cubicBezTo>
                  <a:lnTo>
                    <a:pt x="74" y="1082"/>
                  </a:lnTo>
                  <a:cubicBezTo>
                    <a:pt x="71" y="1076"/>
                    <a:pt x="68" y="1070"/>
                    <a:pt x="65" y="1064"/>
                  </a:cubicBezTo>
                  <a:lnTo>
                    <a:pt x="41" y="1005"/>
                  </a:lnTo>
                  <a:lnTo>
                    <a:pt x="19" y="931"/>
                  </a:lnTo>
                  <a:lnTo>
                    <a:pt x="6" y="852"/>
                  </a:lnTo>
                  <a:lnTo>
                    <a:pt x="0" y="775"/>
                  </a:lnTo>
                  <a:close/>
                  <a:moveTo>
                    <a:pt x="269" y="811"/>
                  </a:moveTo>
                  <a:lnTo>
                    <a:pt x="276" y="858"/>
                  </a:lnTo>
                  <a:lnTo>
                    <a:pt x="288" y="904"/>
                  </a:lnTo>
                  <a:lnTo>
                    <a:pt x="312" y="963"/>
                  </a:lnTo>
                  <a:lnTo>
                    <a:pt x="303" y="945"/>
                  </a:lnTo>
                  <a:lnTo>
                    <a:pt x="367" y="1052"/>
                  </a:lnTo>
                  <a:lnTo>
                    <a:pt x="351" y="1030"/>
                  </a:lnTo>
                  <a:lnTo>
                    <a:pt x="437" y="1124"/>
                  </a:lnTo>
                  <a:lnTo>
                    <a:pt x="418" y="1108"/>
                  </a:lnTo>
                  <a:lnTo>
                    <a:pt x="521" y="1185"/>
                  </a:lnTo>
                  <a:lnTo>
                    <a:pt x="500" y="1172"/>
                  </a:lnTo>
                  <a:lnTo>
                    <a:pt x="619" y="1230"/>
                  </a:lnTo>
                  <a:lnTo>
                    <a:pt x="596" y="1221"/>
                  </a:lnTo>
                  <a:lnTo>
                    <a:pt x="712" y="1255"/>
                  </a:lnTo>
                  <a:lnTo>
                    <a:pt x="767" y="1263"/>
                  </a:lnTo>
                  <a:lnTo>
                    <a:pt x="828" y="1266"/>
                  </a:lnTo>
                  <a:lnTo>
                    <a:pt x="886" y="1264"/>
                  </a:lnTo>
                  <a:lnTo>
                    <a:pt x="938" y="1258"/>
                  </a:lnTo>
                  <a:lnTo>
                    <a:pt x="1069" y="1221"/>
                  </a:lnTo>
                  <a:lnTo>
                    <a:pt x="1047" y="1230"/>
                  </a:lnTo>
                  <a:lnTo>
                    <a:pt x="1166" y="1172"/>
                  </a:lnTo>
                  <a:lnTo>
                    <a:pt x="1145" y="1184"/>
                  </a:lnTo>
                  <a:lnTo>
                    <a:pt x="1249" y="1107"/>
                  </a:lnTo>
                  <a:lnTo>
                    <a:pt x="1230" y="1125"/>
                  </a:lnTo>
                  <a:lnTo>
                    <a:pt x="1315" y="1031"/>
                  </a:lnTo>
                  <a:lnTo>
                    <a:pt x="1300" y="1051"/>
                  </a:lnTo>
                  <a:lnTo>
                    <a:pt x="1365" y="944"/>
                  </a:lnTo>
                  <a:lnTo>
                    <a:pt x="1354" y="965"/>
                  </a:lnTo>
                  <a:lnTo>
                    <a:pt x="1374" y="916"/>
                  </a:lnTo>
                  <a:lnTo>
                    <a:pt x="1388" y="874"/>
                  </a:lnTo>
                  <a:lnTo>
                    <a:pt x="1396" y="823"/>
                  </a:lnTo>
                  <a:lnTo>
                    <a:pt x="1400" y="775"/>
                  </a:lnTo>
                  <a:lnTo>
                    <a:pt x="1398" y="722"/>
                  </a:lnTo>
                  <a:lnTo>
                    <a:pt x="1392" y="677"/>
                  </a:lnTo>
                  <a:lnTo>
                    <a:pt x="1377" y="627"/>
                  </a:lnTo>
                  <a:lnTo>
                    <a:pt x="1354" y="568"/>
                  </a:lnTo>
                  <a:lnTo>
                    <a:pt x="1365" y="589"/>
                  </a:lnTo>
                  <a:lnTo>
                    <a:pt x="1300" y="482"/>
                  </a:lnTo>
                  <a:lnTo>
                    <a:pt x="1315" y="502"/>
                  </a:lnTo>
                  <a:lnTo>
                    <a:pt x="1230" y="408"/>
                  </a:lnTo>
                  <a:lnTo>
                    <a:pt x="1249" y="426"/>
                  </a:lnTo>
                  <a:lnTo>
                    <a:pt x="1145" y="349"/>
                  </a:lnTo>
                  <a:lnTo>
                    <a:pt x="1166" y="361"/>
                  </a:lnTo>
                  <a:lnTo>
                    <a:pt x="1047" y="303"/>
                  </a:lnTo>
                  <a:lnTo>
                    <a:pt x="1069" y="312"/>
                  </a:lnTo>
                  <a:lnTo>
                    <a:pt x="956" y="278"/>
                  </a:lnTo>
                  <a:lnTo>
                    <a:pt x="899" y="270"/>
                  </a:lnTo>
                  <a:lnTo>
                    <a:pt x="839" y="267"/>
                  </a:lnTo>
                  <a:lnTo>
                    <a:pt x="781" y="268"/>
                  </a:lnTo>
                  <a:lnTo>
                    <a:pt x="728" y="275"/>
                  </a:lnTo>
                  <a:lnTo>
                    <a:pt x="596" y="312"/>
                  </a:lnTo>
                  <a:lnTo>
                    <a:pt x="619" y="303"/>
                  </a:lnTo>
                  <a:lnTo>
                    <a:pt x="500" y="361"/>
                  </a:lnTo>
                  <a:lnTo>
                    <a:pt x="521" y="348"/>
                  </a:lnTo>
                  <a:lnTo>
                    <a:pt x="418" y="425"/>
                  </a:lnTo>
                  <a:lnTo>
                    <a:pt x="437" y="408"/>
                  </a:lnTo>
                  <a:lnTo>
                    <a:pt x="351" y="502"/>
                  </a:lnTo>
                  <a:lnTo>
                    <a:pt x="367" y="481"/>
                  </a:lnTo>
                  <a:lnTo>
                    <a:pt x="303" y="588"/>
                  </a:lnTo>
                  <a:lnTo>
                    <a:pt x="312" y="570"/>
                  </a:lnTo>
                  <a:lnTo>
                    <a:pt x="293" y="615"/>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9" name="Freeform 15"/>
            <p:cNvSpPr>
              <a:spLocks noEditPoints="1"/>
            </p:cNvSpPr>
            <p:nvPr/>
          </p:nvSpPr>
          <p:spPr bwMode="auto">
            <a:xfrm>
              <a:off x="1861" y="2747"/>
              <a:ext cx="352" cy="271"/>
            </a:xfrm>
            <a:custGeom>
              <a:avLst/>
              <a:gdLst>
                <a:gd name="T0" fmla="*/ 81 w 4840"/>
                <a:gd name="T1" fmla="*/ 3720 h 3720"/>
                <a:gd name="T2" fmla="*/ 4776 w 4840"/>
                <a:gd name="T3" fmla="*/ 133 h 3720"/>
                <a:gd name="T4" fmla="*/ 4695 w 4840"/>
                <a:gd name="T5" fmla="*/ 27 h 3720"/>
                <a:gd name="T6" fmla="*/ 0 w 4840"/>
                <a:gd name="T7" fmla="*/ 3614 h 3720"/>
                <a:gd name="T8" fmla="*/ 81 w 4840"/>
                <a:gd name="T9" fmla="*/ 3720 h 3720"/>
                <a:gd name="T10" fmla="*/ 4444 w 4840"/>
                <a:gd name="T11" fmla="*/ 962 h 3720"/>
                <a:gd name="T12" fmla="*/ 4840 w 4840"/>
                <a:gd name="T13" fmla="*/ 0 h 3720"/>
                <a:gd name="T14" fmla="*/ 3808 w 4840"/>
                <a:gd name="T15" fmla="*/ 129 h 3720"/>
                <a:gd name="T16" fmla="*/ 3750 w 4840"/>
                <a:gd name="T17" fmla="*/ 203 h 3720"/>
                <a:gd name="T18" fmla="*/ 3824 w 4840"/>
                <a:gd name="T19" fmla="*/ 261 h 3720"/>
                <a:gd name="T20" fmla="*/ 4743 w 4840"/>
                <a:gd name="T21" fmla="*/ 146 h 3720"/>
                <a:gd name="T22" fmla="*/ 4674 w 4840"/>
                <a:gd name="T23" fmla="*/ 55 h 3720"/>
                <a:gd name="T24" fmla="*/ 4321 w 4840"/>
                <a:gd name="T25" fmla="*/ 911 h 3720"/>
                <a:gd name="T26" fmla="*/ 4357 w 4840"/>
                <a:gd name="T27" fmla="*/ 998 h 3720"/>
                <a:gd name="T28" fmla="*/ 4444 w 4840"/>
                <a:gd name="T29" fmla="*/ 962 h 3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40" h="3720">
                  <a:moveTo>
                    <a:pt x="81" y="3720"/>
                  </a:moveTo>
                  <a:lnTo>
                    <a:pt x="4776" y="133"/>
                  </a:lnTo>
                  <a:lnTo>
                    <a:pt x="4695" y="27"/>
                  </a:lnTo>
                  <a:lnTo>
                    <a:pt x="0" y="3614"/>
                  </a:lnTo>
                  <a:lnTo>
                    <a:pt x="81" y="3720"/>
                  </a:lnTo>
                  <a:close/>
                  <a:moveTo>
                    <a:pt x="4444" y="962"/>
                  </a:moveTo>
                  <a:lnTo>
                    <a:pt x="4840" y="0"/>
                  </a:lnTo>
                  <a:lnTo>
                    <a:pt x="3808" y="129"/>
                  </a:lnTo>
                  <a:cubicBezTo>
                    <a:pt x="3771" y="133"/>
                    <a:pt x="3745" y="167"/>
                    <a:pt x="3750" y="203"/>
                  </a:cubicBezTo>
                  <a:cubicBezTo>
                    <a:pt x="3755" y="240"/>
                    <a:pt x="3788" y="266"/>
                    <a:pt x="3824" y="261"/>
                  </a:cubicBezTo>
                  <a:lnTo>
                    <a:pt x="4743" y="146"/>
                  </a:lnTo>
                  <a:lnTo>
                    <a:pt x="4674" y="55"/>
                  </a:lnTo>
                  <a:lnTo>
                    <a:pt x="4321" y="911"/>
                  </a:lnTo>
                  <a:cubicBezTo>
                    <a:pt x="4307" y="945"/>
                    <a:pt x="4323" y="984"/>
                    <a:pt x="4357" y="998"/>
                  </a:cubicBezTo>
                  <a:cubicBezTo>
                    <a:pt x="4391" y="1012"/>
                    <a:pt x="4430" y="996"/>
                    <a:pt x="4444" y="962"/>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0" name="Freeform 16"/>
            <p:cNvSpPr>
              <a:spLocks noEditPoints="1"/>
            </p:cNvSpPr>
            <p:nvPr/>
          </p:nvSpPr>
          <p:spPr bwMode="auto">
            <a:xfrm>
              <a:off x="1861" y="3102"/>
              <a:ext cx="386" cy="216"/>
            </a:xfrm>
            <a:custGeom>
              <a:avLst/>
              <a:gdLst>
                <a:gd name="T0" fmla="*/ 64 w 5299"/>
                <a:gd name="T1" fmla="*/ 0 h 2957"/>
                <a:gd name="T2" fmla="*/ 5215 w 5299"/>
                <a:gd name="T3" fmla="*/ 2803 h 2957"/>
                <a:gd name="T4" fmla="*/ 5151 w 5299"/>
                <a:gd name="T5" fmla="*/ 2921 h 2957"/>
                <a:gd name="T6" fmla="*/ 0 w 5299"/>
                <a:gd name="T7" fmla="*/ 117 h 2957"/>
                <a:gd name="T8" fmla="*/ 64 w 5299"/>
                <a:gd name="T9" fmla="*/ 0 h 2957"/>
                <a:gd name="T10" fmla="*/ 4760 w 5299"/>
                <a:gd name="T11" fmla="*/ 2035 h 2957"/>
                <a:gd name="T12" fmla="*/ 5299 w 5299"/>
                <a:gd name="T13" fmla="*/ 2925 h 2957"/>
                <a:gd name="T14" fmla="*/ 4259 w 5299"/>
                <a:gd name="T15" fmla="*/ 2956 h 2957"/>
                <a:gd name="T16" fmla="*/ 4190 w 5299"/>
                <a:gd name="T17" fmla="*/ 2891 h 2957"/>
                <a:gd name="T18" fmla="*/ 4255 w 5299"/>
                <a:gd name="T19" fmla="*/ 2823 h 2957"/>
                <a:gd name="T20" fmla="*/ 5181 w 5299"/>
                <a:gd name="T21" fmla="*/ 2795 h 2957"/>
                <a:gd name="T22" fmla="*/ 5126 w 5299"/>
                <a:gd name="T23" fmla="*/ 2897 h 2957"/>
                <a:gd name="T24" fmla="*/ 4646 w 5299"/>
                <a:gd name="T25" fmla="*/ 2104 h 2957"/>
                <a:gd name="T26" fmla="*/ 4669 w 5299"/>
                <a:gd name="T27" fmla="*/ 2013 h 2957"/>
                <a:gd name="T28" fmla="*/ 4760 w 5299"/>
                <a:gd name="T29" fmla="*/ 2035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99" h="2957">
                  <a:moveTo>
                    <a:pt x="64" y="0"/>
                  </a:moveTo>
                  <a:lnTo>
                    <a:pt x="5215" y="2803"/>
                  </a:lnTo>
                  <a:lnTo>
                    <a:pt x="5151" y="2921"/>
                  </a:lnTo>
                  <a:lnTo>
                    <a:pt x="0" y="117"/>
                  </a:lnTo>
                  <a:lnTo>
                    <a:pt x="64" y="0"/>
                  </a:lnTo>
                  <a:close/>
                  <a:moveTo>
                    <a:pt x="4760" y="2035"/>
                  </a:moveTo>
                  <a:lnTo>
                    <a:pt x="5299" y="2925"/>
                  </a:lnTo>
                  <a:lnTo>
                    <a:pt x="4259" y="2956"/>
                  </a:lnTo>
                  <a:cubicBezTo>
                    <a:pt x="4222" y="2957"/>
                    <a:pt x="4192" y="2928"/>
                    <a:pt x="4190" y="2891"/>
                  </a:cubicBezTo>
                  <a:cubicBezTo>
                    <a:pt x="4189" y="2855"/>
                    <a:pt x="4218" y="2824"/>
                    <a:pt x="4255" y="2823"/>
                  </a:cubicBezTo>
                  <a:lnTo>
                    <a:pt x="5181" y="2795"/>
                  </a:lnTo>
                  <a:lnTo>
                    <a:pt x="5126" y="2897"/>
                  </a:lnTo>
                  <a:lnTo>
                    <a:pt x="4646" y="2104"/>
                  </a:lnTo>
                  <a:cubicBezTo>
                    <a:pt x="4627" y="2073"/>
                    <a:pt x="4637" y="2032"/>
                    <a:pt x="4669" y="2013"/>
                  </a:cubicBezTo>
                  <a:cubicBezTo>
                    <a:pt x="4700" y="1994"/>
                    <a:pt x="4741" y="2004"/>
                    <a:pt x="4760" y="2035"/>
                  </a:cubicBezTo>
                  <a:close/>
                </a:path>
              </a:pathLst>
            </a:custGeom>
            <a:solidFill>
              <a:srgbClr val="7030A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1" name="Freeform 17"/>
            <p:cNvSpPr>
              <a:spLocks noEditPoints="1"/>
            </p:cNvSpPr>
            <p:nvPr/>
          </p:nvSpPr>
          <p:spPr bwMode="auto">
            <a:xfrm>
              <a:off x="2213" y="2776"/>
              <a:ext cx="79" cy="516"/>
            </a:xfrm>
            <a:custGeom>
              <a:avLst/>
              <a:gdLst>
                <a:gd name="T0" fmla="*/ 938 w 1082"/>
                <a:gd name="T1" fmla="*/ 7072 h 7072"/>
                <a:gd name="T2" fmla="*/ 898 w 1082"/>
                <a:gd name="T3" fmla="*/ 6540 h 7072"/>
                <a:gd name="T4" fmla="*/ 1030 w 1082"/>
                <a:gd name="T5" fmla="*/ 6530 h 7072"/>
                <a:gd name="T6" fmla="*/ 1071 w 1082"/>
                <a:gd name="T7" fmla="*/ 7062 h 7072"/>
                <a:gd name="T8" fmla="*/ 938 w 1082"/>
                <a:gd name="T9" fmla="*/ 7072 h 7072"/>
                <a:gd name="T10" fmla="*/ 867 w 1082"/>
                <a:gd name="T11" fmla="*/ 6141 h 7072"/>
                <a:gd name="T12" fmla="*/ 827 w 1082"/>
                <a:gd name="T13" fmla="*/ 5609 h 7072"/>
                <a:gd name="T14" fmla="*/ 960 w 1082"/>
                <a:gd name="T15" fmla="*/ 5599 h 7072"/>
                <a:gd name="T16" fmla="*/ 1000 w 1082"/>
                <a:gd name="T17" fmla="*/ 6131 h 7072"/>
                <a:gd name="T18" fmla="*/ 867 w 1082"/>
                <a:gd name="T19" fmla="*/ 6141 h 7072"/>
                <a:gd name="T20" fmla="*/ 797 w 1082"/>
                <a:gd name="T21" fmla="*/ 5210 h 7072"/>
                <a:gd name="T22" fmla="*/ 757 w 1082"/>
                <a:gd name="T23" fmla="*/ 4679 h 7072"/>
                <a:gd name="T24" fmla="*/ 890 w 1082"/>
                <a:gd name="T25" fmla="*/ 4669 h 7072"/>
                <a:gd name="T26" fmla="*/ 930 w 1082"/>
                <a:gd name="T27" fmla="*/ 5200 h 7072"/>
                <a:gd name="T28" fmla="*/ 797 w 1082"/>
                <a:gd name="T29" fmla="*/ 5210 h 7072"/>
                <a:gd name="T30" fmla="*/ 727 w 1082"/>
                <a:gd name="T31" fmla="*/ 4280 h 7072"/>
                <a:gd name="T32" fmla="*/ 687 w 1082"/>
                <a:gd name="T33" fmla="*/ 3748 h 7072"/>
                <a:gd name="T34" fmla="*/ 820 w 1082"/>
                <a:gd name="T35" fmla="*/ 3738 h 7072"/>
                <a:gd name="T36" fmla="*/ 860 w 1082"/>
                <a:gd name="T37" fmla="*/ 4270 h 7072"/>
                <a:gd name="T38" fmla="*/ 727 w 1082"/>
                <a:gd name="T39" fmla="*/ 4280 h 7072"/>
                <a:gd name="T40" fmla="*/ 657 w 1082"/>
                <a:gd name="T41" fmla="*/ 3349 h 7072"/>
                <a:gd name="T42" fmla="*/ 617 w 1082"/>
                <a:gd name="T43" fmla="*/ 2817 h 7072"/>
                <a:gd name="T44" fmla="*/ 750 w 1082"/>
                <a:gd name="T45" fmla="*/ 2807 h 7072"/>
                <a:gd name="T46" fmla="*/ 790 w 1082"/>
                <a:gd name="T47" fmla="*/ 3339 h 7072"/>
                <a:gd name="T48" fmla="*/ 657 w 1082"/>
                <a:gd name="T49" fmla="*/ 3349 h 7072"/>
                <a:gd name="T50" fmla="*/ 586 w 1082"/>
                <a:gd name="T51" fmla="*/ 2418 h 7072"/>
                <a:gd name="T52" fmla="*/ 546 w 1082"/>
                <a:gd name="T53" fmla="*/ 1887 h 7072"/>
                <a:gd name="T54" fmla="*/ 679 w 1082"/>
                <a:gd name="T55" fmla="*/ 1877 h 7072"/>
                <a:gd name="T56" fmla="*/ 719 w 1082"/>
                <a:gd name="T57" fmla="*/ 2408 h 7072"/>
                <a:gd name="T58" fmla="*/ 586 w 1082"/>
                <a:gd name="T59" fmla="*/ 2418 h 7072"/>
                <a:gd name="T60" fmla="*/ 516 w 1082"/>
                <a:gd name="T61" fmla="*/ 1488 h 7072"/>
                <a:gd name="T62" fmla="*/ 476 w 1082"/>
                <a:gd name="T63" fmla="*/ 956 h 7072"/>
                <a:gd name="T64" fmla="*/ 609 w 1082"/>
                <a:gd name="T65" fmla="*/ 946 h 7072"/>
                <a:gd name="T66" fmla="*/ 649 w 1082"/>
                <a:gd name="T67" fmla="*/ 1478 h 7072"/>
                <a:gd name="T68" fmla="*/ 516 w 1082"/>
                <a:gd name="T69" fmla="*/ 1488 h 7072"/>
                <a:gd name="T70" fmla="*/ 446 w 1082"/>
                <a:gd name="T71" fmla="*/ 557 h 7072"/>
                <a:gd name="T72" fmla="*/ 414 w 1082"/>
                <a:gd name="T73" fmla="*/ 137 h 7072"/>
                <a:gd name="T74" fmla="*/ 547 w 1082"/>
                <a:gd name="T75" fmla="*/ 127 h 7072"/>
                <a:gd name="T76" fmla="*/ 579 w 1082"/>
                <a:gd name="T77" fmla="*/ 547 h 7072"/>
                <a:gd name="T78" fmla="*/ 446 w 1082"/>
                <a:gd name="T79" fmla="*/ 557 h 7072"/>
                <a:gd name="T80" fmla="*/ 16 w 1082"/>
                <a:gd name="T81" fmla="*/ 935 h 7072"/>
                <a:gd name="T82" fmla="*/ 471 w 1082"/>
                <a:gd name="T83" fmla="*/ 0 h 7072"/>
                <a:gd name="T84" fmla="*/ 1061 w 1082"/>
                <a:gd name="T85" fmla="*/ 857 h 7072"/>
                <a:gd name="T86" fmla="*/ 1044 w 1082"/>
                <a:gd name="T87" fmla="*/ 949 h 7072"/>
                <a:gd name="T88" fmla="*/ 951 w 1082"/>
                <a:gd name="T89" fmla="*/ 932 h 7072"/>
                <a:gd name="T90" fmla="*/ 426 w 1082"/>
                <a:gd name="T91" fmla="*/ 170 h 7072"/>
                <a:gd name="T92" fmla="*/ 541 w 1082"/>
                <a:gd name="T93" fmla="*/ 161 h 7072"/>
                <a:gd name="T94" fmla="*/ 136 w 1082"/>
                <a:gd name="T95" fmla="*/ 994 h 7072"/>
                <a:gd name="T96" fmla="*/ 46 w 1082"/>
                <a:gd name="T97" fmla="*/ 1025 h 7072"/>
                <a:gd name="T98" fmla="*/ 16 w 1082"/>
                <a:gd name="T99" fmla="*/ 935 h 7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2" h="7072">
                  <a:moveTo>
                    <a:pt x="938" y="7072"/>
                  </a:moveTo>
                  <a:lnTo>
                    <a:pt x="898" y="6540"/>
                  </a:lnTo>
                  <a:lnTo>
                    <a:pt x="1030" y="6530"/>
                  </a:lnTo>
                  <a:lnTo>
                    <a:pt x="1071" y="7062"/>
                  </a:lnTo>
                  <a:lnTo>
                    <a:pt x="938" y="7072"/>
                  </a:lnTo>
                  <a:close/>
                  <a:moveTo>
                    <a:pt x="867" y="6141"/>
                  </a:moveTo>
                  <a:lnTo>
                    <a:pt x="827" y="5609"/>
                  </a:lnTo>
                  <a:lnTo>
                    <a:pt x="960" y="5599"/>
                  </a:lnTo>
                  <a:lnTo>
                    <a:pt x="1000" y="6131"/>
                  </a:lnTo>
                  <a:lnTo>
                    <a:pt x="867" y="6141"/>
                  </a:lnTo>
                  <a:close/>
                  <a:moveTo>
                    <a:pt x="797" y="5210"/>
                  </a:moveTo>
                  <a:lnTo>
                    <a:pt x="757" y="4679"/>
                  </a:lnTo>
                  <a:lnTo>
                    <a:pt x="890" y="4669"/>
                  </a:lnTo>
                  <a:lnTo>
                    <a:pt x="930" y="5200"/>
                  </a:lnTo>
                  <a:lnTo>
                    <a:pt x="797" y="5210"/>
                  </a:lnTo>
                  <a:close/>
                  <a:moveTo>
                    <a:pt x="727" y="4280"/>
                  </a:moveTo>
                  <a:lnTo>
                    <a:pt x="687" y="3748"/>
                  </a:lnTo>
                  <a:lnTo>
                    <a:pt x="820" y="3738"/>
                  </a:lnTo>
                  <a:lnTo>
                    <a:pt x="860" y="4270"/>
                  </a:lnTo>
                  <a:lnTo>
                    <a:pt x="727" y="4280"/>
                  </a:lnTo>
                  <a:close/>
                  <a:moveTo>
                    <a:pt x="657" y="3349"/>
                  </a:moveTo>
                  <a:lnTo>
                    <a:pt x="617" y="2817"/>
                  </a:lnTo>
                  <a:lnTo>
                    <a:pt x="750" y="2807"/>
                  </a:lnTo>
                  <a:lnTo>
                    <a:pt x="790" y="3339"/>
                  </a:lnTo>
                  <a:lnTo>
                    <a:pt x="657" y="3349"/>
                  </a:lnTo>
                  <a:close/>
                  <a:moveTo>
                    <a:pt x="586" y="2418"/>
                  </a:moveTo>
                  <a:lnTo>
                    <a:pt x="546" y="1887"/>
                  </a:lnTo>
                  <a:lnTo>
                    <a:pt x="679" y="1877"/>
                  </a:lnTo>
                  <a:lnTo>
                    <a:pt x="719" y="2408"/>
                  </a:lnTo>
                  <a:lnTo>
                    <a:pt x="586" y="2418"/>
                  </a:lnTo>
                  <a:close/>
                  <a:moveTo>
                    <a:pt x="516" y="1488"/>
                  </a:moveTo>
                  <a:lnTo>
                    <a:pt x="476" y="956"/>
                  </a:lnTo>
                  <a:lnTo>
                    <a:pt x="609" y="946"/>
                  </a:lnTo>
                  <a:lnTo>
                    <a:pt x="649" y="1478"/>
                  </a:lnTo>
                  <a:lnTo>
                    <a:pt x="516" y="1488"/>
                  </a:lnTo>
                  <a:close/>
                  <a:moveTo>
                    <a:pt x="446" y="557"/>
                  </a:moveTo>
                  <a:lnTo>
                    <a:pt x="414" y="137"/>
                  </a:lnTo>
                  <a:lnTo>
                    <a:pt x="547" y="127"/>
                  </a:lnTo>
                  <a:lnTo>
                    <a:pt x="579" y="547"/>
                  </a:lnTo>
                  <a:lnTo>
                    <a:pt x="446" y="557"/>
                  </a:lnTo>
                  <a:close/>
                  <a:moveTo>
                    <a:pt x="16" y="935"/>
                  </a:moveTo>
                  <a:lnTo>
                    <a:pt x="471" y="0"/>
                  </a:lnTo>
                  <a:lnTo>
                    <a:pt x="1061" y="857"/>
                  </a:lnTo>
                  <a:cubicBezTo>
                    <a:pt x="1082" y="887"/>
                    <a:pt x="1074" y="928"/>
                    <a:pt x="1044" y="949"/>
                  </a:cubicBezTo>
                  <a:cubicBezTo>
                    <a:pt x="1014" y="970"/>
                    <a:pt x="972" y="963"/>
                    <a:pt x="951" y="932"/>
                  </a:cubicBezTo>
                  <a:lnTo>
                    <a:pt x="426" y="170"/>
                  </a:lnTo>
                  <a:lnTo>
                    <a:pt x="541" y="161"/>
                  </a:lnTo>
                  <a:lnTo>
                    <a:pt x="136" y="994"/>
                  </a:lnTo>
                  <a:cubicBezTo>
                    <a:pt x="119" y="1027"/>
                    <a:pt x="80" y="1041"/>
                    <a:pt x="46" y="1025"/>
                  </a:cubicBezTo>
                  <a:cubicBezTo>
                    <a:pt x="13" y="1008"/>
                    <a:pt x="0" y="969"/>
                    <a:pt x="16" y="935"/>
                  </a:cubicBezTo>
                  <a:close/>
                </a:path>
              </a:pathLst>
            </a:custGeom>
            <a:solidFill>
              <a:srgbClr val="7030A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2" name="Oval 18"/>
            <p:cNvSpPr>
              <a:spLocks noChangeArrowheads="1"/>
            </p:cNvSpPr>
            <p:nvPr/>
          </p:nvSpPr>
          <p:spPr bwMode="auto">
            <a:xfrm>
              <a:off x="2879" y="2684"/>
              <a:ext cx="102" cy="92"/>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3" name="Freeform 19"/>
            <p:cNvSpPr>
              <a:spLocks noEditPoints="1"/>
            </p:cNvSpPr>
            <p:nvPr/>
          </p:nvSpPr>
          <p:spPr bwMode="auto">
            <a:xfrm>
              <a:off x="2869" y="2674"/>
              <a:ext cx="122" cy="112"/>
            </a:xfrm>
            <a:custGeom>
              <a:avLst/>
              <a:gdLst>
                <a:gd name="T0" fmla="*/ 16 w 1667"/>
                <a:gd name="T1" fmla="*/ 619 h 1534"/>
                <a:gd name="T2" fmla="*/ 75 w 1667"/>
                <a:gd name="T3" fmla="*/ 451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5 h 1534"/>
                <a:gd name="T18" fmla="*/ 1626 w 1667"/>
                <a:gd name="T19" fmla="*/ 529 h 1534"/>
                <a:gd name="T20" fmla="*/ 1667 w 1667"/>
                <a:gd name="T21" fmla="*/ 759 h 1534"/>
                <a:gd name="T22" fmla="*/ 1631 w 1667"/>
                <a:gd name="T23" fmla="*/ 992 h 1534"/>
                <a:gd name="T24" fmla="*/ 1529 w 1667"/>
                <a:gd name="T25" fmla="*/ 1190 h 1534"/>
                <a:gd name="T26" fmla="*/ 1408 w 1667"/>
                <a:gd name="T27" fmla="*/ 1322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5 h 1534"/>
                <a:gd name="T38" fmla="*/ 75 w 1667"/>
                <a:gd name="T39" fmla="*/ 1084 h 1534"/>
                <a:gd name="T40" fmla="*/ 20 w 1667"/>
                <a:gd name="T41" fmla="*/ 934 h 1534"/>
                <a:gd name="T42" fmla="*/ 269 w 1667"/>
                <a:gd name="T43" fmla="*/ 812 h 1534"/>
                <a:gd name="T44" fmla="*/ 313 w 1667"/>
                <a:gd name="T45" fmla="*/ 966 h 1534"/>
                <a:gd name="T46" fmla="*/ 352 w 1667"/>
                <a:gd name="T47" fmla="*/ 1032 h 1534"/>
                <a:gd name="T48" fmla="*/ 522 w 1667"/>
                <a:gd name="T49" fmla="*/ 1185 h 1534"/>
                <a:gd name="T50" fmla="*/ 598 w 1667"/>
                <a:gd name="T51" fmla="*/ 1222 h 1534"/>
                <a:gd name="T52" fmla="*/ 828 w 1667"/>
                <a:gd name="T53" fmla="*/ 1267 h 1534"/>
                <a:gd name="T54" fmla="*/ 1070 w 1667"/>
                <a:gd name="T55" fmla="*/ 1222 h 1534"/>
                <a:gd name="T56" fmla="*/ 1146 w 1667"/>
                <a:gd name="T57" fmla="*/ 1186 h 1534"/>
                <a:gd name="T58" fmla="*/ 1316 w 1667"/>
                <a:gd name="T59" fmla="*/ 1031 h 1534"/>
                <a:gd name="T60" fmla="*/ 1355 w 1667"/>
                <a:gd name="T61" fmla="*/ 964 h 1534"/>
                <a:gd name="T62" fmla="*/ 1396 w 1667"/>
                <a:gd name="T63" fmla="*/ 824 h 1534"/>
                <a:gd name="T64" fmla="*/ 1391 w 1667"/>
                <a:gd name="T65" fmla="*/ 676 h 1534"/>
                <a:gd name="T66" fmla="*/ 1364 w 1667"/>
                <a:gd name="T67" fmla="*/ 589 h 1534"/>
                <a:gd name="T68" fmla="*/ 1230 w 1667"/>
                <a:gd name="T69" fmla="*/ 409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7 w 1667"/>
                <a:gd name="T81" fmla="*/ 483 h 1534"/>
                <a:gd name="T82" fmla="*/ 293 w 1667"/>
                <a:gd name="T83" fmla="*/ 618 h 1534"/>
                <a:gd name="T84" fmla="*/ 267 w 1667"/>
                <a:gd name="T85" fmla="*/ 759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6"/>
                  </a:moveTo>
                  <a:lnTo>
                    <a:pt x="4" y="694"/>
                  </a:lnTo>
                  <a:lnTo>
                    <a:pt x="16" y="619"/>
                  </a:lnTo>
                  <a:lnTo>
                    <a:pt x="38" y="541"/>
                  </a:lnTo>
                  <a:lnTo>
                    <a:pt x="64" y="472"/>
                  </a:lnTo>
                  <a:cubicBezTo>
                    <a:pt x="67" y="465"/>
                    <a:pt x="70" y="458"/>
                    <a:pt x="75" y="451"/>
                  </a:cubicBezTo>
                  <a:lnTo>
                    <a:pt x="140" y="344"/>
                  </a:lnTo>
                  <a:cubicBezTo>
                    <a:pt x="144" y="337"/>
                    <a:pt x="149" y="330"/>
                    <a:pt x="155" y="324"/>
                  </a:cubicBezTo>
                  <a:lnTo>
                    <a:pt x="240" y="230"/>
                  </a:lnTo>
                  <a:cubicBezTo>
                    <a:pt x="245" y="224"/>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4"/>
                    <a:pt x="1427" y="229"/>
                  </a:cubicBezTo>
                  <a:lnTo>
                    <a:pt x="1513" y="323"/>
                  </a:lnTo>
                  <a:cubicBezTo>
                    <a:pt x="1519" y="330"/>
                    <a:pt x="1524" y="337"/>
                    <a:pt x="1529" y="345"/>
                  </a:cubicBezTo>
                  <a:lnTo>
                    <a:pt x="1593" y="452"/>
                  </a:lnTo>
                  <a:cubicBezTo>
                    <a:pt x="1596" y="458"/>
                    <a:pt x="1599" y="464"/>
                    <a:pt x="1602" y="470"/>
                  </a:cubicBezTo>
                  <a:lnTo>
                    <a:pt x="1626" y="529"/>
                  </a:lnTo>
                  <a:lnTo>
                    <a:pt x="1648" y="603"/>
                  </a:lnTo>
                  <a:lnTo>
                    <a:pt x="1661" y="682"/>
                  </a:lnTo>
                  <a:lnTo>
                    <a:pt x="1667" y="759"/>
                  </a:lnTo>
                  <a:lnTo>
                    <a:pt x="1663" y="841"/>
                  </a:lnTo>
                  <a:lnTo>
                    <a:pt x="1651" y="916"/>
                  </a:lnTo>
                  <a:lnTo>
                    <a:pt x="1631" y="992"/>
                  </a:lnTo>
                  <a:lnTo>
                    <a:pt x="1602" y="1065"/>
                  </a:lnTo>
                  <a:cubicBezTo>
                    <a:pt x="1599" y="1071"/>
                    <a:pt x="1596" y="1077"/>
                    <a:pt x="1593" y="1083"/>
                  </a:cubicBezTo>
                  <a:lnTo>
                    <a:pt x="1529" y="1190"/>
                  </a:lnTo>
                  <a:cubicBezTo>
                    <a:pt x="1524" y="1198"/>
                    <a:pt x="1519" y="1205"/>
                    <a:pt x="1513" y="1211"/>
                  </a:cubicBezTo>
                  <a:lnTo>
                    <a:pt x="1427" y="1305"/>
                  </a:lnTo>
                  <a:cubicBezTo>
                    <a:pt x="1421" y="1312"/>
                    <a:pt x="1415" y="1317"/>
                    <a:pt x="1408" y="1322"/>
                  </a:cubicBezTo>
                  <a:lnTo>
                    <a:pt x="1305" y="1399"/>
                  </a:lnTo>
                  <a:cubicBezTo>
                    <a:pt x="1299" y="1404"/>
                    <a:pt x="1291" y="1409"/>
                    <a:pt x="1284" y="1412"/>
                  </a:cubicBezTo>
                  <a:lnTo>
                    <a:pt x="1165" y="1470"/>
                  </a:lnTo>
                  <a:cubicBezTo>
                    <a:pt x="1158" y="1474"/>
                    <a:pt x="1150" y="1477"/>
                    <a:pt x="1142" y="1479"/>
                  </a:cubicBezTo>
                  <a:lnTo>
                    <a:pt x="1010" y="1516"/>
                  </a:lnTo>
                  <a:lnTo>
                    <a:pt x="925" y="1529"/>
                  </a:lnTo>
                  <a:lnTo>
                    <a:pt x="839" y="1534"/>
                  </a:lnTo>
                  <a:lnTo>
                    <a:pt x="757" y="1531"/>
                  </a:lnTo>
                  <a:lnTo>
                    <a:pt x="674" y="1519"/>
                  </a:lnTo>
                  <a:lnTo>
                    <a:pt x="525" y="1479"/>
                  </a:lnTo>
                  <a:cubicBezTo>
                    <a:pt x="518" y="1477"/>
                    <a:pt x="510" y="1474"/>
                    <a:pt x="503" y="1470"/>
                  </a:cubicBezTo>
                  <a:lnTo>
                    <a:pt x="384" y="1412"/>
                  </a:lnTo>
                  <a:cubicBezTo>
                    <a:pt x="377" y="1409"/>
                    <a:pt x="370" y="1404"/>
                    <a:pt x="363" y="1400"/>
                  </a:cubicBezTo>
                  <a:lnTo>
                    <a:pt x="259" y="1323"/>
                  </a:lnTo>
                  <a:cubicBezTo>
                    <a:pt x="252" y="1317"/>
                    <a:pt x="245" y="1311"/>
                    <a:pt x="240" y="1305"/>
                  </a:cubicBezTo>
                  <a:lnTo>
                    <a:pt x="155" y="1211"/>
                  </a:lnTo>
                  <a:cubicBezTo>
                    <a:pt x="149" y="1205"/>
                    <a:pt x="144" y="1198"/>
                    <a:pt x="140" y="1191"/>
                  </a:cubicBezTo>
                  <a:lnTo>
                    <a:pt x="75" y="1084"/>
                  </a:lnTo>
                  <a:cubicBezTo>
                    <a:pt x="70" y="1077"/>
                    <a:pt x="67" y="1070"/>
                    <a:pt x="64" y="1063"/>
                  </a:cubicBezTo>
                  <a:lnTo>
                    <a:pt x="41" y="1004"/>
                  </a:lnTo>
                  <a:lnTo>
                    <a:pt x="20" y="934"/>
                  </a:lnTo>
                  <a:lnTo>
                    <a:pt x="6" y="853"/>
                  </a:lnTo>
                  <a:lnTo>
                    <a:pt x="0" y="776"/>
                  </a:lnTo>
                  <a:close/>
                  <a:moveTo>
                    <a:pt x="269" y="812"/>
                  </a:moveTo>
                  <a:lnTo>
                    <a:pt x="275" y="857"/>
                  </a:lnTo>
                  <a:lnTo>
                    <a:pt x="290" y="907"/>
                  </a:lnTo>
                  <a:lnTo>
                    <a:pt x="313" y="966"/>
                  </a:lnTo>
                  <a:lnTo>
                    <a:pt x="302" y="945"/>
                  </a:lnTo>
                  <a:lnTo>
                    <a:pt x="367" y="1052"/>
                  </a:lnTo>
                  <a:lnTo>
                    <a:pt x="352" y="1032"/>
                  </a:lnTo>
                  <a:lnTo>
                    <a:pt x="437" y="1126"/>
                  </a:lnTo>
                  <a:lnTo>
                    <a:pt x="418" y="1108"/>
                  </a:lnTo>
                  <a:lnTo>
                    <a:pt x="522" y="1185"/>
                  </a:lnTo>
                  <a:lnTo>
                    <a:pt x="501" y="1173"/>
                  </a:lnTo>
                  <a:lnTo>
                    <a:pt x="620" y="1231"/>
                  </a:lnTo>
                  <a:lnTo>
                    <a:pt x="598" y="1222"/>
                  </a:lnTo>
                  <a:lnTo>
                    <a:pt x="711" y="1255"/>
                  </a:lnTo>
                  <a:lnTo>
                    <a:pt x="768" y="1264"/>
                  </a:lnTo>
                  <a:lnTo>
                    <a:pt x="828" y="1267"/>
                  </a:lnTo>
                  <a:lnTo>
                    <a:pt x="886" y="1266"/>
                  </a:lnTo>
                  <a:lnTo>
                    <a:pt x="938" y="1259"/>
                  </a:lnTo>
                  <a:lnTo>
                    <a:pt x="1070" y="1222"/>
                  </a:lnTo>
                  <a:lnTo>
                    <a:pt x="1048" y="1231"/>
                  </a:lnTo>
                  <a:lnTo>
                    <a:pt x="1167" y="1173"/>
                  </a:lnTo>
                  <a:lnTo>
                    <a:pt x="1146" y="1186"/>
                  </a:lnTo>
                  <a:lnTo>
                    <a:pt x="1249" y="1109"/>
                  </a:lnTo>
                  <a:lnTo>
                    <a:pt x="1230" y="1125"/>
                  </a:lnTo>
                  <a:lnTo>
                    <a:pt x="1316" y="1031"/>
                  </a:lnTo>
                  <a:lnTo>
                    <a:pt x="1300" y="1053"/>
                  </a:lnTo>
                  <a:lnTo>
                    <a:pt x="1364" y="946"/>
                  </a:lnTo>
                  <a:lnTo>
                    <a:pt x="1355" y="964"/>
                  </a:lnTo>
                  <a:lnTo>
                    <a:pt x="1374" y="919"/>
                  </a:lnTo>
                  <a:lnTo>
                    <a:pt x="1388" y="875"/>
                  </a:lnTo>
                  <a:lnTo>
                    <a:pt x="1396" y="824"/>
                  </a:lnTo>
                  <a:lnTo>
                    <a:pt x="1400" y="776"/>
                  </a:lnTo>
                  <a:lnTo>
                    <a:pt x="1398" y="723"/>
                  </a:lnTo>
                  <a:lnTo>
                    <a:pt x="1391" y="676"/>
                  </a:lnTo>
                  <a:lnTo>
                    <a:pt x="1379" y="630"/>
                  </a:lnTo>
                  <a:lnTo>
                    <a:pt x="1355" y="571"/>
                  </a:lnTo>
                  <a:lnTo>
                    <a:pt x="1364" y="589"/>
                  </a:lnTo>
                  <a:lnTo>
                    <a:pt x="1300" y="482"/>
                  </a:lnTo>
                  <a:lnTo>
                    <a:pt x="1316" y="503"/>
                  </a:lnTo>
                  <a:lnTo>
                    <a:pt x="1230" y="409"/>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3"/>
                  </a:lnTo>
                  <a:lnTo>
                    <a:pt x="367" y="483"/>
                  </a:lnTo>
                  <a:lnTo>
                    <a:pt x="302" y="590"/>
                  </a:lnTo>
                  <a:lnTo>
                    <a:pt x="313" y="569"/>
                  </a:lnTo>
                  <a:lnTo>
                    <a:pt x="293" y="618"/>
                  </a:lnTo>
                  <a:lnTo>
                    <a:pt x="279" y="660"/>
                  </a:lnTo>
                  <a:lnTo>
                    <a:pt x="271" y="711"/>
                  </a:lnTo>
                  <a:lnTo>
                    <a:pt x="267" y="759"/>
                  </a:lnTo>
                  <a:lnTo>
                    <a:pt x="269" y="81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4" name="Freeform 20"/>
            <p:cNvSpPr>
              <a:spLocks noEditPoints="1"/>
            </p:cNvSpPr>
            <p:nvPr/>
          </p:nvSpPr>
          <p:spPr bwMode="auto">
            <a:xfrm>
              <a:off x="2286" y="2670"/>
              <a:ext cx="632" cy="79"/>
            </a:xfrm>
            <a:custGeom>
              <a:avLst/>
              <a:gdLst>
                <a:gd name="T0" fmla="*/ 3 w 8668"/>
                <a:gd name="T1" fmla="*/ 787 h 1085"/>
                <a:gd name="T2" fmla="*/ 8537 w 8668"/>
                <a:gd name="T3" fmla="*/ 590 h 1085"/>
                <a:gd name="T4" fmla="*/ 8534 w 8668"/>
                <a:gd name="T5" fmla="*/ 457 h 1085"/>
                <a:gd name="T6" fmla="*/ 0 w 8668"/>
                <a:gd name="T7" fmla="*/ 654 h 1085"/>
                <a:gd name="T8" fmla="*/ 3 w 8668"/>
                <a:gd name="T9" fmla="*/ 787 h 1085"/>
                <a:gd name="T10" fmla="*/ 7782 w 8668"/>
                <a:gd name="T11" fmla="*/ 1066 h 1085"/>
                <a:gd name="T12" fmla="*/ 8668 w 8668"/>
                <a:gd name="T13" fmla="*/ 521 h 1085"/>
                <a:gd name="T14" fmla="*/ 7758 w 8668"/>
                <a:gd name="T15" fmla="*/ 17 h 1085"/>
                <a:gd name="T16" fmla="*/ 7667 w 8668"/>
                <a:gd name="T17" fmla="*/ 44 h 1085"/>
                <a:gd name="T18" fmla="*/ 7693 w 8668"/>
                <a:gd name="T19" fmla="*/ 134 h 1085"/>
                <a:gd name="T20" fmla="*/ 7693 w 8668"/>
                <a:gd name="T21" fmla="*/ 134 h 1085"/>
                <a:gd name="T22" fmla="*/ 8504 w 8668"/>
                <a:gd name="T23" fmla="*/ 582 h 1085"/>
                <a:gd name="T24" fmla="*/ 8501 w 8668"/>
                <a:gd name="T25" fmla="*/ 467 h 1085"/>
                <a:gd name="T26" fmla="*/ 7712 w 8668"/>
                <a:gd name="T27" fmla="*/ 952 h 1085"/>
                <a:gd name="T28" fmla="*/ 7690 w 8668"/>
                <a:gd name="T29" fmla="*/ 1044 h 1085"/>
                <a:gd name="T30" fmla="*/ 7782 w 8668"/>
                <a:gd name="T31" fmla="*/ 1066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68" h="1085">
                  <a:moveTo>
                    <a:pt x="3" y="787"/>
                  </a:moveTo>
                  <a:lnTo>
                    <a:pt x="8537" y="590"/>
                  </a:lnTo>
                  <a:lnTo>
                    <a:pt x="8534" y="457"/>
                  </a:lnTo>
                  <a:lnTo>
                    <a:pt x="0" y="654"/>
                  </a:lnTo>
                  <a:lnTo>
                    <a:pt x="3" y="787"/>
                  </a:lnTo>
                  <a:close/>
                  <a:moveTo>
                    <a:pt x="7782" y="1066"/>
                  </a:moveTo>
                  <a:lnTo>
                    <a:pt x="8668" y="521"/>
                  </a:lnTo>
                  <a:lnTo>
                    <a:pt x="7758" y="17"/>
                  </a:lnTo>
                  <a:cubicBezTo>
                    <a:pt x="7725" y="0"/>
                    <a:pt x="7685" y="11"/>
                    <a:pt x="7667" y="44"/>
                  </a:cubicBezTo>
                  <a:cubicBezTo>
                    <a:pt x="7649" y="76"/>
                    <a:pt x="7661" y="116"/>
                    <a:pt x="7693" y="134"/>
                  </a:cubicBezTo>
                  <a:lnTo>
                    <a:pt x="7693" y="134"/>
                  </a:lnTo>
                  <a:lnTo>
                    <a:pt x="8504" y="582"/>
                  </a:lnTo>
                  <a:lnTo>
                    <a:pt x="8501" y="467"/>
                  </a:lnTo>
                  <a:lnTo>
                    <a:pt x="7712" y="952"/>
                  </a:lnTo>
                  <a:cubicBezTo>
                    <a:pt x="7681" y="971"/>
                    <a:pt x="7671" y="1012"/>
                    <a:pt x="7690" y="1044"/>
                  </a:cubicBezTo>
                  <a:cubicBezTo>
                    <a:pt x="7709" y="1075"/>
                    <a:pt x="7750" y="1085"/>
                    <a:pt x="7782" y="1066"/>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5" name="Oval 21"/>
            <p:cNvSpPr>
              <a:spLocks noChangeArrowheads="1"/>
            </p:cNvSpPr>
            <p:nvPr/>
          </p:nvSpPr>
          <p:spPr bwMode="auto">
            <a:xfrm>
              <a:off x="2957" y="3315"/>
              <a:ext cx="102" cy="93"/>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 name="Freeform 22"/>
            <p:cNvSpPr>
              <a:spLocks noEditPoints="1"/>
            </p:cNvSpPr>
            <p:nvPr/>
          </p:nvSpPr>
          <p:spPr bwMode="auto">
            <a:xfrm>
              <a:off x="2947" y="3306"/>
              <a:ext cx="121" cy="111"/>
            </a:xfrm>
            <a:custGeom>
              <a:avLst/>
              <a:gdLst>
                <a:gd name="T0" fmla="*/ 16 w 1667"/>
                <a:gd name="T1" fmla="*/ 618 h 1534"/>
                <a:gd name="T2" fmla="*/ 74 w 1667"/>
                <a:gd name="T3" fmla="*/ 452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4 h 1534"/>
                <a:gd name="T18" fmla="*/ 1626 w 1667"/>
                <a:gd name="T19" fmla="*/ 527 h 1534"/>
                <a:gd name="T20" fmla="*/ 1667 w 1667"/>
                <a:gd name="T21" fmla="*/ 758 h 1534"/>
                <a:gd name="T22" fmla="*/ 1631 w 1667"/>
                <a:gd name="T23" fmla="*/ 991 h 1534"/>
                <a:gd name="T24" fmla="*/ 1529 w 1667"/>
                <a:gd name="T25" fmla="*/ 1189 h 1534"/>
                <a:gd name="T26" fmla="*/ 1409 w 1667"/>
                <a:gd name="T27" fmla="*/ 1321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4 h 1534"/>
                <a:gd name="T38" fmla="*/ 75 w 1667"/>
                <a:gd name="T39" fmla="*/ 1083 h 1534"/>
                <a:gd name="T40" fmla="*/ 20 w 1667"/>
                <a:gd name="T41" fmla="*/ 933 h 1534"/>
                <a:gd name="T42" fmla="*/ 269 w 1667"/>
                <a:gd name="T43" fmla="*/ 811 h 1534"/>
                <a:gd name="T44" fmla="*/ 313 w 1667"/>
                <a:gd name="T45" fmla="*/ 965 h 1534"/>
                <a:gd name="T46" fmla="*/ 352 w 1667"/>
                <a:gd name="T47" fmla="*/ 1031 h 1534"/>
                <a:gd name="T48" fmla="*/ 522 w 1667"/>
                <a:gd name="T49" fmla="*/ 1186 h 1534"/>
                <a:gd name="T50" fmla="*/ 656 w 1667"/>
                <a:gd name="T51" fmla="*/ 1242 h 1534"/>
                <a:gd name="T52" fmla="*/ 828 w 1667"/>
                <a:gd name="T53" fmla="*/ 1267 h 1534"/>
                <a:gd name="T54" fmla="*/ 1000 w 1667"/>
                <a:gd name="T55" fmla="*/ 1245 h 1534"/>
                <a:gd name="T56" fmla="*/ 1145 w 1667"/>
                <a:gd name="T57" fmla="*/ 1186 h 1534"/>
                <a:gd name="T58" fmla="*/ 1316 w 1667"/>
                <a:gd name="T59" fmla="*/ 1030 h 1534"/>
                <a:gd name="T60" fmla="*/ 1355 w 1667"/>
                <a:gd name="T61" fmla="*/ 963 h 1534"/>
                <a:gd name="T62" fmla="*/ 1396 w 1667"/>
                <a:gd name="T63" fmla="*/ 823 h 1534"/>
                <a:gd name="T64" fmla="*/ 1391 w 1667"/>
                <a:gd name="T65" fmla="*/ 675 h 1534"/>
                <a:gd name="T66" fmla="*/ 1364 w 1667"/>
                <a:gd name="T67" fmla="*/ 588 h 1534"/>
                <a:gd name="T68" fmla="*/ 1231 w 1667"/>
                <a:gd name="T69" fmla="*/ 410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8 w 1667"/>
                <a:gd name="T81" fmla="*/ 481 h 1534"/>
                <a:gd name="T82" fmla="*/ 293 w 1667"/>
                <a:gd name="T83" fmla="*/ 616 h 1534"/>
                <a:gd name="T84" fmla="*/ 267 w 1667"/>
                <a:gd name="T85" fmla="*/ 758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5"/>
                  </a:moveTo>
                  <a:lnTo>
                    <a:pt x="4" y="693"/>
                  </a:lnTo>
                  <a:lnTo>
                    <a:pt x="16" y="618"/>
                  </a:lnTo>
                  <a:lnTo>
                    <a:pt x="38" y="541"/>
                  </a:lnTo>
                  <a:lnTo>
                    <a:pt x="65" y="471"/>
                  </a:lnTo>
                  <a:cubicBezTo>
                    <a:pt x="67" y="465"/>
                    <a:pt x="70" y="458"/>
                    <a:pt x="74" y="452"/>
                  </a:cubicBezTo>
                  <a:lnTo>
                    <a:pt x="139" y="344"/>
                  </a:lnTo>
                  <a:cubicBezTo>
                    <a:pt x="144" y="336"/>
                    <a:pt x="149" y="329"/>
                    <a:pt x="155" y="323"/>
                  </a:cubicBezTo>
                  <a:lnTo>
                    <a:pt x="240" y="230"/>
                  </a:lnTo>
                  <a:cubicBezTo>
                    <a:pt x="246" y="223"/>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3"/>
                    <a:pt x="1426" y="229"/>
                  </a:cubicBezTo>
                  <a:lnTo>
                    <a:pt x="1512" y="322"/>
                  </a:lnTo>
                  <a:cubicBezTo>
                    <a:pt x="1519" y="329"/>
                    <a:pt x="1524" y="336"/>
                    <a:pt x="1529" y="344"/>
                  </a:cubicBezTo>
                  <a:lnTo>
                    <a:pt x="1593" y="452"/>
                  </a:lnTo>
                  <a:cubicBezTo>
                    <a:pt x="1596" y="458"/>
                    <a:pt x="1599" y="464"/>
                    <a:pt x="1602" y="469"/>
                  </a:cubicBezTo>
                  <a:lnTo>
                    <a:pt x="1626" y="527"/>
                  </a:lnTo>
                  <a:lnTo>
                    <a:pt x="1648" y="604"/>
                  </a:lnTo>
                  <a:lnTo>
                    <a:pt x="1661" y="680"/>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0"/>
                    <a:pt x="1415" y="1316"/>
                    <a:pt x="1409" y="1321"/>
                  </a:cubicBezTo>
                  <a:lnTo>
                    <a:pt x="1306" y="1399"/>
                  </a:lnTo>
                  <a:cubicBezTo>
                    <a:pt x="1299" y="1404"/>
                    <a:pt x="1292" y="1409"/>
                    <a:pt x="1284" y="1412"/>
                  </a:cubicBezTo>
                  <a:lnTo>
                    <a:pt x="1165" y="1470"/>
                  </a:lnTo>
                  <a:lnTo>
                    <a:pt x="1082" y="1498"/>
                  </a:lnTo>
                  <a:lnTo>
                    <a:pt x="1005" y="1517"/>
                  </a:lnTo>
                  <a:lnTo>
                    <a:pt x="925" y="1529"/>
                  </a:lnTo>
                  <a:lnTo>
                    <a:pt x="839" y="1534"/>
                  </a:lnTo>
                  <a:lnTo>
                    <a:pt x="757" y="1531"/>
                  </a:lnTo>
                  <a:lnTo>
                    <a:pt x="674" y="1519"/>
                  </a:lnTo>
                  <a:lnTo>
                    <a:pt x="594" y="1501"/>
                  </a:lnTo>
                  <a:lnTo>
                    <a:pt x="520" y="1477"/>
                  </a:lnTo>
                  <a:lnTo>
                    <a:pt x="384" y="1412"/>
                  </a:lnTo>
                  <a:cubicBezTo>
                    <a:pt x="376" y="1409"/>
                    <a:pt x="369" y="1404"/>
                    <a:pt x="362" y="1399"/>
                  </a:cubicBezTo>
                  <a:lnTo>
                    <a:pt x="258" y="1321"/>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8"/>
                  </a:lnTo>
                  <a:lnTo>
                    <a:pt x="522" y="1186"/>
                  </a:lnTo>
                  <a:lnTo>
                    <a:pt x="501" y="1173"/>
                  </a:lnTo>
                  <a:lnTo>
                    <a:pt x="603" y="1224"/>
                  </a:lnTo>
                  <a:lnTo>
                    <a:pt x="656" y="1242"/>
                  </a:lnTo>
                  <a:lnTo>
                    <a:pt x="711" y="1255"/>
                  </a:lnTo>
                  <a:lnTo>
                    <a:pt x="768" y="1264"/>
                  </a:lnTo>
                  <a:lnTo>
                    <a:pt x="828" y="1267"/>
                  </a:lnTo>
                  <a:lnTo>
                    <a:pt x="886" y="1266"/>
                  </a:lnTo>
                  <a:lnTo>
                    <a:pt x="943" y="1258"/>
                  </a:lnTo>
                  <a:lnTo>
                    <a:pt x="1000" y="1245"/>
                  </a:lnTo>
                  <a:lnTo>
                    <a:pt x="1048" y="1231"/>
                  </a:lnTo>
                  <a:lnTo>
                    <a:pt x="1167" y="1173"/>
                  </a:lnTo>
                  <a:lnTo>
                    <a:pt x="1145" y="1186"/>
                  </a:lnTo>
                  <a:lnTo>
                    <a:pt x="1248" y="1108"/>
                  </a:lnTo>
                  <a:lnTo>
                    <a:pt x="1230" y="1124"/>
                  </a:lnTo>
                  <a:lnTo>
                    <a:pt x="1316" y="1030"/>
                  </a:lnTo>
                  <a:lnTo>
                    <a:pt x="1300" y="1052"/>
                  </a:lnTo>
                  <a:lnTo>
                    <a:pt x="1364" y="945"/>
                  </a:lnTo>
                  <a:lnTo>
                    <a:pt x="1355" y="963"/>
                  </a:lnTo>
                  <a:lnTo>
                    <a:pt x="1374" y="918"/>
                  </a:lnTo>
                  <a:lnTo>
                    <a:pt x="1388" y="874"/>
                  </a:lnTo>
                  <a:lnTo>
                    <a:pt x="1396" y="823"/>
                  </a:lnTo>
                  <a:lnTo>
                    <a:pt x="1400" y="775"/>
                  </a:lnTo>
                  <a:lnTo>
                    <a:pt x="1398" y="723"/>
                  </a:lnTo>
                  <a:lnTo>
                    <a:pt x="1391" y="675"/>
                  </a:lnTo>
                  <a:lnTo>
                    <a:pt x="1379" y="629"/>
                  </a:lnTo>
                  <a:lnTo>
                    <a:pt x="1355" y="571"/>
                  </a:lnTo>
                  <a:lnTo>
                    <a:pt x="1364" y="588"/>
                  </a:lnTo>
                  <a:lnTo>
                    <a:pt x="1300" y="480"/>
                  </a:lnTo>
                  <a:lnTo>
                    <a:pt x="1317" y="503"/>
                  </a:lnTo>
                  <a:lnTo>
                    <a:pt x="1231" y="410"/>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2"/>
                  </a:lnTo>
                  <a:lnTo>
                    <a:pt x="368" y="481"/>
                  </a:lnTo>
                  <a:lnTo>
                    <a:pt x="303" y="589"/>
                  </a:lnTo>
                  <a:lnTo>
                    <a:pt x="312" y="570"/>
                  </a:lnTo>
                  <a:lnTo>
                    <a:pt x="293" y="616"/>
                  </a:lnTo>
                  <a:lnTo>
                    <a:pt x="279" y="661"/>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 name="Freeform 23"/>
            <p:cNvSpPr>
              <a:spLocks noEditPoints="1"/>
            </p:cNvSpPr>
            <p:nvPr/>
          </p:nvSpPr>
          <p:spPr bwMode="auto">
            <a:xfrm>
              <a:off x="2349" y="3314"/>
              <a:ext cx="632" cy="79"/>
            </a:xfrm>
            <a:custGeom>
              <a:avLst/>
              <a:gdLst>
                <a:gd name="T0" fmla="*/ 1 w 8668"/>
                <a:gd name="T1" fmla="*/ 416 h 1085"/>
                <a:gd name="T2" fmla="*/ 8536 w 8668"/>
                <a:gd name="T3" fmla="*/ 482 h 1085"/>
                <a:gd name="T4" fmla="*/ 8535 w 8668"/>
                <a:gd name="T5" fmla="*/ 615 h 1085"/>
                <a:gd name="T6" fmla="*/ 0 w 8668"/>
                <a:gd name="T7" fmla="*/ 549 h 1085"/>
                <a:gd name="T8" fmla="*/ 1 w 8668"/>
                <a:gd name="T9" fmla="*/ 416 h 1085"/>
                <a:gd name="T10" fmla="*/ 7773 w 8668"/>
                <a:gd name="T11" fmla="*/ 18 h 1085"/>
                <a:gd name="T12" fmla="*/ 8668 w 8668"/>
                <a:gd name="T13" fmla="*/ 549 h 1085"/>
                <a:gd name="T14" fmla="*/ 7765 w 8668"/>
                <a:gd name="T15" fmla="*/ 1067 h 1085"/>
                <a:gd name="T16" fmla="*/ 7674 w 8668"/>
                <a:gd name="T17" fmla="*/ 1042 h 1085"/>
                <a:gd name="T18" fmla="*/ 7699 w 8668"/>
                <a:gd name="T19" fmla="*/ 951 h 1085"/>
                <a:gd name="T20" fmla="*/ 8502 w 8668"/>
                <a:gd name="T21" fmla="*/ 491 h 1085"/>
                <a:gd name="T22" fmla="*/ 8501 w 8668"/>
                <a:gd name="T23" fmla="*/ 606 h 1085"/>
                <a:gd name="T24" fmla="*/ 7705 w 8668"/>
                <a:gd name="T25" fmla="*/ 133 h 1085"/>
                <a:gd name="T26" fmla="*/ 7682 w 8668"/>
                <a:gd name="T27" fmla="*/ 42 h 1085"/>
                <a:gd name="T28" fmla="*/ 7773 w 8668"/>
                <a:gd name="T29" fmla="*/ 18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68" h="1085">
                  <a:moveTo>
                    <a:pt x="1" y="416"/>
                  </a:moveTo>
                  <a:lnTo>
                    <a:pt x="8536" y="482"/>
                  </a:lnTo>
                  <a:lnTo>
                    <a:pt x="8535" y="615"/>
                  </a:lnTo>
                  <a:lnTo>
                    <a:pt x="0" y="549"/>
                  </a:lnTo>
                  <a:lnTo>
                    <a:pt x="1" y="416"/>
                  </a:lnTo>
                  <a:close/>
                  <a:moveTo>
                    <a:pt x="7773" y="18"/>
                  </a:moveTo>
                  <a:lnTo>
                    <a:pt x="8668" y="549"/>
                  </a:lnTo>
                  <a:lnTo>
                    <a:pt x="7765" y="1067"/>
                  </a:lnTo>
                  <a:cubicBezTo>
                    <a:pt x="7733" y="1085"/>
                    <a:pt x="7692" y="1074"/>
                    <a:pt x="7674" y="1042"/>
                  </a:cubicBezTo>
                  <a:cubicBezTo>
                    <a:pt x="7656" y="1010"/>
                    <a:pt x="7667" y="969"/>
                    <a:pt x="7699" y="951"/>
                  </a:cubicBezTo>
                  <a:lnTo>
                    <a:pt x="8502" y="491"/>
                  </a:lnTo>
                  <a:lnTo>
                    <a:pt x="8501" y="606"/>
                  </a:lnTo>
                  <a:lnTo>
                    <a:pt x="7705" y="133"/>
                  </a:lnTo>
                  <a:cubicBezTo>
                    <a:pt x="7673" y="114"/>
                    <a:pt x="7663" y="73"/>
                    <a:pt x="7682" y="42"/>
                  </a:cubicBezTo>
                  <a:cubicBezTo>
                    <a:pt x="7701" y="10"/>
                    <a:pt x="7741" y="0"/>
                    <a:pt x="7773" y="18"/>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 name="Oval 24"/>
            <p:cNvSpPr>
              <a:spLocks noChangeArrowheads="1"/>
            </p:cNvSpPr>
            <p:nvPr/>
          </p:nvSpPr>
          <p:spPr bwMode="auto">
            <a:xfrm>
              <a:off x="3807" y="2893"/>
              <a:ext cx="102" cy="92"/>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 name="Freeform 25"/>
            <p:cNvSpPr>
              <a:spLocks noEditPoints="1"/>
            </p:cNvSpPr>
            <p:nvPr/>
          </p:nvSpPr>
          <p:spPr bwMode="auto">
            <a:xfrm>
              <a:off x="3797" y="2883"/>
              <a:ext cx="121" cy="112"/>
            </a:xfrm>
            <a:custGeom>
              <a:avLst/>
              <a:gdLst>
                <a:gd name="T0" fmla="*/ 8 w 833"/>
                <a:gd name="T1" fmla="*/ 309 h 767"/>
                <a:gd name="T2" fmla="*/ 37 w 833"/>
                <a:gd name="T3" fmla="*/ 226 h 767"/>
                <a:gd name="T4" fmla="*/ 120 w 833"/>
                <a:gd name="T5" fmla="*/ 115 h 767"/>
                <a:gd name="T6" fmla="*/ 191 w 833"/>
                <a:gd name="T7" fmla="*/ 61 h 767"/>
                <a:gd name="T8" fmla="*/ 330 w 833"/>
                <a:gd name="T9" fmla="*/ 9 h 767"/>
                <a:gd name="T10" fmla="*/ 455 w 833"/>
                <a:gd name="T11" fmla="*/ 2 h 767"/>
                <a:gd name="T12" fmla="*/ 573 w 833"/>
                <a:gd name="T13" fmla="*/ 29 h 767"/>
                <a:gd name="T14" fmla="*/ 704 w 833"/>
                <a:gd name="T15" fmla="*/ 107 h 767"/>
                <a:gd name="T16" fmla="*/ 764 w 833"/>
                <a:gd name="T17" fmla="*/ 172 h 767"/>
                <a:gd name="T18" fmla="*/ 812 w 833"/>
                <a:gd name="T19" fmla="*/ 265 h 767"/>
                <a:gd name="T20" fmla="*/ 833 w 833"/>
                <a:gd name="T21" fmla="*/ 379 h 767"/>
                <a:gd name="T22" fmla="*/ 814 w 833"/>
                <a:gd name="T23" fmla="*/ 497 h 767"/>
                <a:gd name="T24" fmla="*/ 763 w 833"/>
                <a:gd name="T25" fmla="*/ 595 h 767"/>
                <a:gd name="T26" fmla="*/ 704 w 833"/>
                <a:gd name="T27" fmla="*/ 661 h 767"/>
                <a:gd name="T28" fmla="*/ 582 w 833"/>
                <a:gd name="T29" fmla="*/ 735 h 767"/>
                <a:gd name="T30" fmla="*/ 461 w 833"/>
                <a:gd name="T31" fmla="*/ 765 h 767"/>
                <a:gd name="T32" fmla="*/ 336 w 833"/>
                <a:gd name="T33" fmla="*/ 760 h 767"/>
                <a:gd name="T34" fmla="*/ 191 w 833"/>
                <a:gd name="T35" fmla="*/ 706 h 767"/>
                <a:gd name="T36" fmla="*/ 120 w 833"/>
                <a:gd name="T37" fmla="*/ 652 h 767"/>
                <a:gd name="T38" fmla="*/ 37 w 833"/>
                <a:gd name="T39" fmla="*/ 541 h 767"/>
                <a:gd name="T40" fmla="*/ 9 w 833"/>
                <a:gd name="T41" fmla="*/ 466 h 767"/>
                <a:gd name="T42" fmla="*/ 134 w 833"/>
                <a:gd name="T43" fmla="*/ 406 h 767"/>
                <a:gd name="T44" fmla="*/ 156 w 833"/>
                <a:gd name="T45" fmla="*/ 482 h 767"/>
                <a:gd name="T46" fmla="*/ 175 w 833"/>
                <a:gd name="T47" fmla="*/ 515 h 767"/>
                <a:gd name="T48" fmla="*/ 261 w 833"/>
                <a:gd name="T49" fmla="*/ 593 h 767"/>
                <a:gd name="T50" fmla="*/ 328 w 833"/>
                <a:gd name="T51" fmla="*/ 621 h 767"/>
                <a:gd name="T52" fmla="*/ 414 w 833"/>
                <a:gd name="T53" fmla="*/ 634 h 767"/>
                <a:gd name="T54" fmla="*/ 500 w 833"/>
                <a:gd name="T55" fmla="*/ 623 h 767"/>
                <a:gd name="T56" fmla="*/ 572 w 833"/>
                <a:gd name="T57" fmla="*/ 593 h 767"/>
                <a:gd name="T58" fmla="*/ 657 w 833"/>
                <a:gd name="T59" fmla="*/ 516 h 767"/>
                <a:gd name="T60" fmla="*/ 677 w 833"/>
                <a:gd name="T61" fmla="*/ 483 h 767"/>
                <a:gd name="T62" fmla="*/ 698 w 833"/>
                <a:gd name="T63" fmla="*/ 412 h 767"/>
                <a:gd name="T64" fmla="*/ 696 w 833"/>
                <a:gd name="T65" fmla="*/ 339 h 767"/>
                <a:gd name="T66" fmla="*/ 682 w 833"/>
                <a:gd name="T67" fmla="*/ 295 h 767"/>
                <a:gd name="T68" fmla="*/ 615 w 833"/>
                <a:gd name="T69" fmla="*/ 205 h 767"/>
                <a:gd name="T70" fmla="*/ 583 w 833"/>
                <a:gd name="T71" fmla="*/ 181 h 767"/>
                <a:gd name="T72" fmla="*/ 478 w 833"/>
                <a:gd name="T73" fmla="*/ 139 h 767"/>
                <a:gd name="T74" fmla="*/ 390 w 833"/>
                <a:gd name="T75" fmla="*/ 134 h 767"/>
                <a:gd name="T76" fmla="*/ 309 w 833"/>
                <a:gd name="T77" fmla="*/ 152 h 767"/>
                <a:gd name="T78" fmla="*/ 209 w 833"/>
                <a:gd name="T79" fmla="*/ 213 h 767"/>
                <a:gd name="T80" fmla="*/ 183 w 833"/>
                <a:gd name="T81" fmla="*/ 240 h 767"/>
                <a:gd name="T82" fmla="*/ 146 w 833"/>
                <a:gd name="T83" fmla="*/ 307 h 767"/>
                <a:gd name="T84" fmla="*/ 133 w 833"/>
                <a:gd name="T85" fmla="*/ 379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767">
                  <a:moveTo>
                    <a:pt x="0" y="388"/>
                  </a:moveTo>
                  <a:lnTo>
                    <a:pt x="2" y="347"/>
                  </a:lnTo>
                  <a:lnTo>
                    <a:pt x="8" y="309"/>
                  </a:lnTo>
                  <a:lnTo>
                    <a:pt x="18" y="272"/>
                  </a:lnTo>
                  <a:lnTo>
                    <a:pt x="32" y="235"/>
                  </a:lnTo>
                  <a:cubicBezTo>
                    <a:pt x="34" y="232"/>
                    <a:pt x="35" y="229"/>
                    <a:pt x="37" y="226"/>
                  </a:cubicBezTo>
                  <a:lnTo>
                    <a:pt x="69" y="172"/>
                  </a:lnTo>
                  <a:cubicBezTo>
                    <a:pt x="71" y="168"/>
                    <a:pt x="74" y="165"/>
                    <a:pt x="77" y="161"/>
                  </a:cubicBezTo>
                  <a:lnTo>
                    <a:pt x="120" y="115"/>
                  </a:lnTo>
                  <a:cubicBezTo>
                    <a:pt x="123" y="112"/>
                    <a:pt x="126" y="109"/>
                    <a:pt x="129" y="107"/>
                  </a:cubicBezTo>
                  <a:lnTo>
                    <a:pt x="180" y="68"/>
                  </a:lnTo>
                  <a:cubicBezTo>
                    <a:pt x="184" y="65"/>
                    <a:pt x="187" y="63"/>
                    <a:pt x="191" y="61"/>
                  </a:cubicBezTo>
                  <a:lnTo>
                    <a:pt x="251" y="32"/>
                  </a:lnTo>
                  <a:lnTo>
                    <a:pt x="292" y="18"/>
                  </a:lnTo>
                  <a:lnTo>
                    <a:pt x="330" y="9"/>
                  </a:lnTo>
                  <a:lnTo>
                    <a:pt x="371" y="2"/>
                  </a:lnTo>
                  <a:lnTo>
                    <a:pt x="414" y="0"/>
                  </a:lnTo>
                  <a:lnTo>
                    <a:pt x="455" y="2"/>
                  </a:lnTo>
                  <a:lnTo>
                    <a:pt x="496" y="7"/>
                  </a:lnTo>
                  <a:lnTo>
                    <a:pt x="536" y="17"/>
                  </a:lnTo>
                  <a:lnTo>
                    <a:pt x="573" y="29"/>
                  </a:lnTo>
                  <a:lnTo>
                    <a:pt x="641" y="61"/>
                  </a:lnTo>
                  <a:cubicBezTo>
                    <a:pt x="645" y="63"/>
                    <a:pt x="649" y="65"/>
                    <a:pt x="652" y="68"/>
                  </a:cubicBezTo>
                  <a:lnTo>
                    <a:pt x="704" y="107"/>
                  </a:lnTo>
                  <a:cubicBezTo>
                    <a:pt x="707" y="109"/>
                    <a:pt x="710" y="112"/>
                    <a:pt x="713" y="115"/>
                  </a:cubicBezTo>
                  <a:lnTo>
                    <a:pt x="756" y="161"/>
                  </a:lnTo>
                  <a:cubicBezTo>
                    <a:pt x="759" y="165"/>
                    <a:pt x="761" y="168"/>
                    <a:pt x="764" y="172"/>
                  </a:cubicBezTo>
                  <a:lnTo>
                    <a:pt x="796" y="226"/>
                  </a:lnTo>
                  <a:cubicBezTo>
                    <a:pt x="798" y="229"/>
                    <a:pt x="800" y="232"/>
                    <a:pt x="801" y="236"/>
                  </a:cubicBezTo>
                  <a:lnTo>
                    <a:pt x="812" y="265"/>
                  </a:lnTo>
                  <a:lnTo>
                    <a:pt x="823" y="301"/>
                  </a:lnTo>
                  <a:lnTo>
                    <a:pt x="830" y="340"/>
                  </a:lnTo>
                  <a:lnTo>
                    <a:pt x="833" y="379"/>
                  </a:lnTo>
                  <a:lnTo>
                    <a:pt x="831" y="420"/>
                  </a:lnTo>
                  <a:lnTo>
                    <a:pt x="825" y="458"/>
                  </a:lnTo>
                  <a:lnTo>
                    <a:pt x="814" y="497"/>
                  </a:lnTo>
                  <a:lnTo>
                    <a:pt x="801" y="531"/>
                  </a:lnTo>
                  <a:cubicBezTo>
                    <a:pt x="800" y="535"/>
                    <a:pt x="798" y="538"/>
                    <a:pt x="796" y="542"/>
                  </a:cubicBezTo>
                  <a:lnTo>
                    <a:pt x="763" y="595"/>
                  </a:lnTo>
                  <a:cubicBezTo>
                    <a:pt x="761" y="599"/>
                    <a:pt x="759" y="602"/>
                    <a:pt x="756" y="605"/>
                  </a:cubicBezTo>
                  <a:lnTo>
                    <a:pt x="713" y="652"/>
                  </a:lnTo>
                  <a:cubicBezTo>
                    <a:pt x="711" y="655"/>
                    <a:pt x="707" y="658"/>
                    <a:pt x="704" y="661"/>
                  </a:cubicBezTo>
                  <a:lnTo>
                    <a:pt x="652" y="700"/>
                  </a:lnTo>
                  <a:cubicBezTo>
                    <a:pt x="649" y="702"/>
                    <a:pt x="645" y="705"/>
                    <a:pt x="641" y="706"/>
                  </a:cubicBezTo>
                  <a:lnTo>
                    <a:pt x="582" y="735"/>
                  </a:lnTo>
                  <a:lnTo>
                    <a:pt x="541" y="749"/>
                  </a:lnTo>
                  <a:lnTo>
                    <a:pt x="502" y="759"/>
                  </a:lnTo>
                  <a:lnTo>
                    <a:pt x="461" y="765"/>
                  </a:lnTo>
                  <a:lnTo>
                    <a:pt x="419" y="767"/>
                  </a:lnTo>
                  <a:lnTo>
                    <a:pt x="378" y="766"/>
                  </a:lnTo>
                  <a:lnTo>
                    <a:pt x="336" y="760"/>
                  </a:lnTo>
                  <a:lnTo>
                    <a:pt x="297" y="751"/>
                  </a:lnTo>
                  <a:lnTo>
                    <a:pt x="259" y="739"/>
                  </a:lnTo>
                  <a:lnTo>
                    <a:pt x="191" y="706"/>
                  </a:lnTo>
                  <a:cubicBezTo>
                    <a:pt x="187" y="704"/>
                    <a:pt x="184" y="702"/>
                    <a:pt x="180" y="700"/>
                  </a:cubicBezTo>
                  <a:lnTo>
                    <a:pt x="129" y="661"/>
                  </a:lnTo>
                  <a:cubicBezTo>
                    <a:pt x="125" y="658"/>
                    <a:pt x="122" y="655"/>
                    <a:pt x="120" y="652"/>
                  </a:cubicBezTo>
                  <a:lnTo>
                    <a:pt x="77" y="605"/>
                  </a:lnTo>
                  <a:cubicBezTo>
                    <a:pt x="74" y="602"/>
                    <a:pt x="71" y="599"/>
                    <a:pt x="69" y="595"/>
                  </a:cubicBezTo>
                  <a:lnTo>
                    <a:pt x="37" y="541"/>
                  </a:lnTo>
                  <a:cubicBezTo>
                    <a:pt x="35" y="538"/>
                    <a:pt x="33" y="535"/>
                    <a:pt x="32" y="532"/>
                  </a:cubicBezTo>
                  <a:lnTo>
                    <a:pt x="20" y="503"/>
                  </a:lnTo>
                  <a:lnTo>
                    <a:pt x="9" y="466"/>
                  </a:lnTo>
                  <a:lnTo>
                    <a:pt x="3" y="426"/>
                  </a:lnTo>
                  <a:lnTo>
                    <a:pt x="0" y="388"/>
                  </a:lnTo>
                  <a:close/>
                  <a:moveTo>
                    <a:pt x="134" y="406"/>
                  </a:moveTo>
                  <a:lnTo>
                    <a:pt x="138" y="429"/>
                  </a:lnTo>
                  <a:lnTo>
                    <a:pt x="144" y="452"/>
                  </a:lnTo>
                  <a:lnTo>
                    <a:pt x="156" y="482"/>
                  </a:lnTo>
                  <a:lnTo>
                    <a:pt x="151" y="473"/>
                  </a:lnTo>
                  <a:lnTo>
                    <a:pt x="183" y="526"/>
                  </a:lnTo>
                  <a:lnTo>
                    <a:pt x="175" y="515"/>
                  </a:lnTo>
                  <a:lnTo>
                    <a:pt x="218" y="562"/>
                  </a:lnTo>
                  <a:lnTo>
                    <a:pt x="209" y="554"/>
                  </a:lnTo>
                  <a:lnTo>
                    <a:pt x="261" y="593"/>
                  </a:lnTo>
                  <a:lnTo>
                    <a:pt x="250" y="587"/>
                  </a:lnTo>
                  <a:lnTo>
                    <a:pt x="300" y="612"/>
                  </a:lnTo>
                  <a:lnTo>
                    <a:pt x="328" y="621"/>
                  </a:lnTo>
                  <a:lnTo>
                    <a:pt x="356" y="628"/>
                  </a:lnTo>
                  <a:lnTo>
                    <a:pt x="383" y="632"/>
                  </a:lnTo>
                  <a:lnTo>
                    <a:pt x="414" y="634"/>
                  </a:lnTo>
                  <a:lnTo>
                    <a:pt x="443" y="633"/>
                  </a:lnTo>
                  <a:lnTo>
                    <a:pt x="471" y="629"/>
                  </a:lnTo>
                  <a:lnTo>
                    <a:pt x="500" y="623"/>
                  </a:lnTo>
                  <a:lnTo>
                    <a:pt x="523" y="616"/>
                  </a:lnTo>
                  <a:lnTo>
                    <a:pt x="583" y="587"/>
                  </a:lnTo>
                  <a:lnTo>
                    <a:pt x="572" y="593"/>
                  </a:lnTo>
                  <a:lnTo>
                    <a:pt x="624" y="554"/>
                  </a:lnTo>
                  <a:lnTo>
                    <a:pt x="615" y="563"/>
                  </a:lnTo>
                  <a:lnTo>
                    <a:pt x="657" y="516"/>
                  </a:lnTo>
                  <a:lnTo>
                    <a:pt x="649" y="526"/>
                  </a:lnTo>
                  <a:lnTo>
                    <a:pt x="682" y="472"/>
                  </a:lnTo>
                  <a:lnTo>
                    <a:pt x="677" y="483"/>
                  </a:lnTo>
                  <a:lnTo>
                    <a:pt x="687" y="458"/>
                  </a:lnTo>
                  <a:lnTo>
                    <a:pt x="694" y="437"/>
                  </a:lnTo>
                  <a:lnTo>
                    <a:pt x="698" y="412"/>
                  </a:lnTo>
                  <a:lnTo>
                    <a:pt x="700" y="388"/>
                  </a:lnTo>
                  <a:lnTo>
                    <a:pt x="699" y="362"/>
                  </a:lnTo>
                  <a:lnTo>
                    <a:pt x="696" y="339"/>
                  </a:lnTo>
                  <a:lnTo>
                    <a:pt x="688" y="314"/>
                  </a:lnTo>
                  <a:lnTo>
                    <a:pt x="677" y="285"/>
                  </a:lnTo>
                  <a:lnTo>
                    <a:pt x="682" y="295"/>
                  </a:lnTo>
                  <a:lnTo>
                    <a:pt x="649" y="241"/>
                  </a:lnTo>
                  <a:lnTo>
                    <a:pt x="657" y="251"/>
                  </a:lnTo>
                  <a:lnTo>
                    <a:pt x="615" y="205"/>
                  </a:lnTo>
                  <a:lnTo>
                    <a:pt x="624" y="213"/>
                  </a:lnTo>
                  <a:lnTo>
                    <a:pt x="572" y="174"/>
                  </a:lnTo>
                  <a:lnTo>
                    <a:pt x="583" y="181"/>
                  </a:lnTo>
                  <a:lnTo>
                    <a:pt x="532" y="155"/>
                  </a:lnTo>
                  <a:lnTo>
                    <a:pt x="505" y="146"/>
                  </a:lnTo>
                  <a:lnTo>
                    <a:pt x="478" y="139"/>
                  </a:lnTo>
                  <a:lnTo>
                    <a:pt x="449" y="135"/>
                  </a:lnTo>
                  <a:lnTo>
                    <a:pt x="419" y="134"/>
                  </a:lnTo>
                  <a:lnTo>
                    <a:pt x="390" y="134"/>
                  </a:lnTo>
                  <a:lnTo>
                    <a:pt x="361" y="138"/>
                  </a:lnTo>
                  <a:lnTo>
                    <a:pt x="333" y="145"/>
                  </a:lnTo>
                  <a:lnTo>
                    <a:pt x="309" y="152"/>
                  </a:lnTo>
                  <a:lnTo>
                    <a:pt x="250" y="181"/>
                  </a:lnTo>
                  <a:lnTo>
                    <a:pt x="261" y="174"/>
                  </a:lnTo>
                  <a:lnTo>
                    <a:pt x="209" y="213"/>
                  </a:lnTo>
                  <a:lnTo>
                    <a:pt x="218" y="205"/>
                  </a:lnTo>
                  <a:lnTo>
                    <a:pt x="175" y="252"/>
                  </a:lnTo>
                  <a:lnTo>
                    <a:pt x="183" y="240"/>
                  </a:lnTo>
                  <a:lnTo>
                    <a:pt x="151" y="294"/>
                  </a:lnTo>
                  <a:lnTo>
                    <a:pt x="156" y="286"/>
                  </a:lnTo>
                  <a:lnTo>
                    <a:pt x="146" y="307"/>
                  </a:lnTo>
                  <a:lnTo>
                    <a:pt x="139" y="331"/>
                  </a:lnTo>
                  <a:lnTo>
                    <a:pt x="135" y="355"/>
                  </a:lnTo>
                  <a:lnTo>
                    <a:pt x="133" y="379"/>
                  </a:lnTo>
                  <a:lnTo>
                    <a:pt x="134" y="40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 name="Freeform 26"/>
            <p:cNvSpPr>
              <a:spLocks noEditPoints="1"/>
            </p:cNvSpPr>
            <p:nvPr/>
          </p:nvSpPr>
          <p:spPr bwMode="auto">
            <a:xfrm>
              <a:off x="2980" y="2704"/>
              <a:ext cx="861" cy="249"/>
            </a:xfrm>
            <a:custGeom>
              <a:avLst/>
              <a:gdLst>
                <a:gd name="T0" fmla="*/ 17 w 5909"/>
                <a:gd name="T1" fmla="*/ 0 h 1711"/>
                <a:gd name="T2" fmla="*/ 5853 w 5909"/>
                <a:gd name="T3" fmla="*/ 1517 h 1711"/>
                <a:gd name="T4" fmla="*/ 5836 w 5909"/>
                <a:gd name="T5" fmla="*/ 1581 h 1711"/>
                <a:gd name="T6" fmla="*/ 0 w 5909"/>
                <a:gd name="T7" fmla="*/ 64 h 1711"/>
                <a:gd name="T8" fmla="*/ 17 w 5909"/>
                <a:gd name="T9" fmla="*/ 0 h 1711"/>
                <a:gd name="T10" fmla="*/ 5540 w 5909"/>
                <a:gd name="T11" fmla="*/ 1199 h 1711"/>
                <a:gd name="T12" fmla="*/ 5909 w 5909"/>
                <a:gd name="T13" fmla="*/ 1566 h 1711"/>
                <a:gd name="T14" fmla="*/ 5408 w 5909"/>
                <a:gd name="T15" fmla="*/ 1706 h 1711"/>
                <a:gd name="T16" fmla="*/ 5367 w 5909"/>
                <a:gd name="T17" fmla="*/ 1683 h 1711"/>
                <a:gd name="T18" fmla="*/ 5390 w 5909"/>
                <a:gd name="T19" fmla="*/ 1642 h 1711"/>
                <a:gd name="T20" fmla="*/ 5836 w 5909"/>
                <a:gd name="T21" fmla="*/ 1517 h 1711"/>
                <a:gd name="T22" fmla="*/ 5821 w 5909"/>
                <a:gd name="T23" fmla="*/ 1573 h 1711"/>
                <a:gd name="T24" fmla="*/ 5493 w 5909"/>
                <a:gd name="T25" fmla="*/ 1246 h 1711"/>
                <a:gd name="T26" fmla="*/ 5492 w 5909"/>
                <a:gd name="T27" fmla="*/ 1199 h 1711"/>
                <a:gd name="T28" fmla="*/ 5540 w 5909"/>
                <a:gd name="T29" fmla="*/ 1199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09" h="1711">
                  <a:moveTo>
                    <a:pt x="17" y="0"/>
                  </a:moveTo>
                  <a:lnTo>
                    <a:pt x="5853" y="1517"/>
                  </a:lnTo>
                  <a:lnTo>
                    <a:pt x="5836" y="1581"/>
                  </a:lnTo>
                  <a:lnTo>
                    <a:pt x="0" y="64"/>
                  </a:lnTo>
                  <a:lnTo>
                    <a:pt x="17" y="0"/>
                  </a:lnTo>
                  <a:close/>
                  <a:moveTo>
                    <a:pt x="5540" y="1199"/>
                  </a:moveTo>
                  <a:lnTo>
                    <a:pt x="5909" y="1566"/>
                  </a:lnTo>
                  <a:lnTo>
                    <a:pt x="5408" y="1706"/>
                  </a:lnTo>
                  <a:cubicBezTo>
                    <a:pt x="5390" y="1711"/>
                    <a:pt x="5372" y="1701"/>
                    <a:pt x="5367" y="1683"/>
                  </a:cubicBezTo>
                  <a:cubicBezTo>
                    <a:pt x="5362" y="1665"/>
                    <a:pt x="5372" y="1647"/>
                    <a:pt x="5390" y="1642"/>
                  </a:cubicBezTo>
                  <a:lnTo>
                    <a:pt x="5836" y="1517"/>
                  </a:lnTo>
                  <a:lnTo>
                    <a:pt x="5821" y="1573"/>
                  </a:lnTo>
                  <a:lnTo>
                    <a:pt x="5493" y="1246"/>
                  </a:lnTo>
                  <a:cubicBezTo>
                    <a:pt x="5480" y="1233"/>
                    <a:pt x="5480" y="1212"/>
                    <a:pt x="5492" y="1199"/>
                  </a:cubicBezTo>
                  <a:cubicBezTo>
                    <a:pt x="5505" y="1186"/>
                    <a:pt x="5527" y="1186"/>
                    <a:pt x="5540" y="119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 name="Freeform 27"/>
            <p:cNvSpPr>
              <a:spLocks noEditPoints="1"/>
            </p:cNvSpPr>
            <p:nvPr/>
          </p:nvSpPr>
          <p:spPr bwMode="auto">
            <a:xfrm>
              <a:off x="3056" y="2951"/>
              <a:ext cx="785" cy="403"/>
            </a:xfrm>
            <a:custGeom>
              <a:avLst/>
              <a:gdLst>
                <a:gd name="T0" fmla="*/ 30 w 5382"/>
                <a:gd name="T1" fmla="*/ 2763 h 2763"/>
                <a:gd name="T2" fmla="*/ 5338 w 5382"/>
                <a:gd name="T3" fmla="*/ 93 h 2763"/>
                <a:gd name="T4" fmla="*/ 5308 w 5382"/>
                <a:gd name="T5" fmla="*/ 33 h 2763"/>
                <a:gd name="T6" fmla="*/ 0 w 5382"/>
                <a:gd name="T7" fmla="*/ 2703 h 2763"/>
                <a:gd name="T8" fmla="*/ 30 w 5382"/>
                <a:gd name="T9" fmla="*/ 2763 h 2763"/>
                <a:gd name="T10" fmla="*/ 5098 w 5382"/>
                <a:gd name="T11" fmla="*/ 469 h 2763"/>
                <a:gd name="T12" fmla="*/ 5382 w 5382"/>
                <a:gd name="T13" fmla="*/ 33 h 2763"/>
                <a:gd name="T14" fmla="*/ 4862 w 5382"/>
                <a:gd name="T15" fmla="*/ 1 h 2763"/>
                <a:gd name="T16" fmla="*/ 4827 w 5382"/>
                <a:gd name="T17" fmla="*/ 32 h 2763"/>
                <a:gd name="T18" fmla="*/ 4858 w 5382"/>
                <a:gd name="T19" fmla="*/ 67 h 2763"/>
                <a:gd name="T20" fmla="*/ 5320 w 5382"/>
                <a:gd name="T21" fmla="*/ 96 h 2763"/>
                <a:gd name="T22" fmla="*/ 5295 w 5382"/>
                <a:gd name="T23" fmla="*/ 45 h 2763"/>
                <a:gd name="T24" fmla="*/ 5042 w 5382"/>
                <a:gd name="T25" fmla="*/ 433 h 2763"/>
                <a:gd name="T26" fmla="*/ 5052 w 5382"/>
                <a:gd name="T27" fmla="*/ 479 h 2763"/>
                <a:gd name="T28" fmla="*/ 5098 w 5382"/>
                <a:gd name="T29" fmla="*/ 469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82" h="2763">
                  <a:moveTo>
                    <a:pt x="30" y="2763"/>
                  </a:moveTo>
                  <a:lnTo>
                    <a:pt x="5338" y="93"/>
                  </a:lnTo>
                  <a:lnTo>
                    <a:pt x="5308" y="33"/>
                  </a:lnTo>
                  <a:lnTo>
                    <a:pt x="0" y="2703"/>
                  </a:lnTo>
                  <a:lnTo>
                    <a:pt x="30" y="2763"/>
                  </a:lnTo>
                  <a:close/>
                  <a:moveTo>
                    <a:pt x="5098" y="469"/>
                  </a:moveTo>
                  <a:lnTo>
                    <a:pt x="5382" y="33"/>
                  </a:lnTo>
                  <a:lnTo>
                    <a:pt x="4862" y="1"/>
                  </a:lnTo>
                  <a:cubicBezTo>
                    <a:pt x="4844" y="0"/>
                    <a:pt x="4828" y="14"/>
                    <a:pt x="4827" y="32"/>
                  </a:cubicBezTo>
                  <a:cubicBezTo>
                    <a:pt x="4826" y="50"/>
                    <a:pt x="4840" y="66"/>
                    <a:pt x="4858" y="67"/>
                  </a:cubicBezTo>
                  <a:lnTo>
                    <a:pt x="5320" y="96"/>
                  </a:lnTo>
                  <a:lnTo>
                    <a:pt x="5295" y="45"/>
                  </a:lnTo>
                  <a:lnTo>
                    <a:pt x="5042" y="433"/>
                  </a:lnTo>
                  <a:cubicBezTo>
                    <a:pt x="5032" y="448"/>
                    <a:pt x="5036" y="469"/>
                    <a:pt x="5052" y="479"/>
                  </a:cubicBezTo>
                  <a:cubicBezTo>
                    <a:pt x="5067" y="489"/>
                    <a:pt x="5088" y="485"/>
                    <a:pt x="5098" y="469"/>
                  </a:cubicBez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 name="Rectangle 28"/>
            <p:cNvSpPr>
              <a:spLocks noChangeArrowheads="1"/>
            </p:cNvSpPr>
            <p:nvPr/>
          </p:nvSpPr>
          <p:spPr bwMode="auto">
            <a:xfrm>
              <a:off x="1394" y="2914"/>
              <a:ext cx="12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cap="none" normalizeH="0" baseline="0" smtClean="0">
                  <a:ln>
                    <a:noFill/>
                  </a:ln>
                  <a:solidFill>
                    <a:srgbClr val="000000"/>
                  </a:solidFill>
                  <a:effectLst/>
                  <a:latin typeface="Calibri" pitchFamily="34" charset="0"/>
                  <a:cs typeface="Arial" pitchFamily="34" charset="0"/>
                </a:rPr>
                <a:t>Α</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29"/>
            <p:cNvSpPr>
              <a:spLocks noChangeArrowheads="1"/>
            </p:cNvSpPr>
            <p:nvPr/>
          </p:nvSpPr>
          <p:spPr bwMode="auto">
            <a:xfrm>
              <a:off x="1456" y="2914"/>
              <a:ext cx="8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0"/>
            <p:cNvSpPr>
              <a:spLocks noChangeArrowheads="1"/>
            </p:cNvSpPr>
            <p:nvPr/>
          </p:nvSpPr>
          <p:spPr bwMode="auto">
            <a:xfrm>
              <a:off x="1900" y="2753"/>
              <a:ext cx="119"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cap="none" normalizeH="0" baseline="0" smtClean="0">
                  <a:ln>
                    <a:noFill/>
                  </a:ln>
                  <a:solidFill>
                    <a:srgbClr val="000000"/>
                  </a:solidFill>
                  <a:effectLst/>
                  <a:latin typeface="Calibri" pitchFamily="34" charset="0"/>
                  <a:cs typeface="Arial" pitchFamily="34" charset="0"/>
                </a:rPr>
                <a:t>Β</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1"/>
            <p:cNvSpPr>
              <a:spLocks noChangeArrowheads="1"/>
            </p:cNvSpPr>
            <p:nvPr/>
          </p:nvSpPr>
          <p:spPr bwMode="auto">
            <a:xfrm>
              <a:off x="1958" y="2753"/>
              <a:ext cx="8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2"/>
            <p:cNvSpPr>
              <a:spLocks noChangeArrowheads="1"/>
            </p:cNvSpPr>
            <p:nvPr/>
          </p:nvSpPr>
          <p:spPr bwMode="auto">
            <a:xfrm>
              <a:off x="1950" y="3176"/>
              <a:ext cx="105"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cap="none" normalizeH="0" baseline="0" smtClean="0">
                  <a:ln>
                    <a:noFill/>
                  </a:ln>
                  <a:solidFill>
                    <a:srgbClr val="000000"/>
                  </a:solidFill>
                  <a:effectLst/>
                  <a:latin typeface="Calibri" pitchFamily="34" charset="0"/>
                  <a:cs typeface="Arial" pitchFamily="34" charset="0"/>
                </a:rPr>
                <a:t>Γ</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3"/>
            <p:cNvSpPr>
              <a:spLocks noChangeArrowheads="1"/>
            </p:cNvSpPr>
            <p:nvPr/>
          </p:nvSpPr>
          <p:spPr bwMode="auto">
            <a:xfrm>
              <a:off x="1994" y="3176"/>
              <a:ext cx="8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4"/>
            <p:cNvSpPr>
              <a:spLocks noChangeArrowheads="1"/>
            </p:cNvSpPr>
            <p:nvPr/>
          </p:nvSpPr>
          <p:spPr bwMode="auto">
            <a:xfrm>
              <a:off x="2554" y="2583"/>
              <a:ext cx="12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cap="none" normalizeH="0" baseline="0" smtClean="0">
                  <a:ln>
                    <a:noFill/>
                  </a:ln>
                  <a:solidFill>
                    <a:srgbClr val="000000"/>
                  </a:solidFill>
                  <a:effectLst/>
                  <a:latin typeface="Calibri" pitchFamily="34" charset="0"/>
                  <a:cs typeface="Arial" pitchFamily="34" charset="0"/>
                </a:rPr>
                <a:t>Δ</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5"/>
            <p:cNvSpPr>
              <a:spLocks noChangeArrowheads="1"/>
            </p:cNvSpPr>
            <p:nvPr/>
          </p:nvSpPr>
          <p:spPr bwMode="auto">
            <a:xfrm>
              <a:off x="2615" y="2583"/>
              <a:ext cx="8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6"/>
            <p:cNvSpPr>
              <a:spLocks noChangeArrowheads="1"/>
            </p:cNvSpPr>
            <p:nvPr/>
          </p:nvSpPr>
          <p:spPr bwMode="auto">
            <a:xfrm>
              <a:off x="2623" y="3359"/>
              <a:ext cx="11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cap="none" normalizeH="0" baseline="0" smtClean="0">
                  <a:ln>
                    <a:noFill/>
                  </a:ln>
                  <a:solidFill>
                    <a:srgbClr val="000000"/>
                  </a:solidFill>
                  <a:effectLst/>
                  <a:latin typeface="Calibri" pitchFamily="34" charset="0"/>
                  <a:cs typeface="Arial" pitchFamily="34" charset="0"/>
                </a:rPr>
                <a:t>Ε</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37"/>
            <p:cNvSpPr>
              <a:spLocks noChangeArrowheads="1"/>
            </p:cNvSpPr>
            <p:nvPr/>
          </p:nvSpPr>
          <p:spPr bwMode="auto">
            <a:xfrm>
              <a:off x="2675" y="3359"/>
              <a:ext cx="8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38"/>
            <p:cNvSpPr>
              <a:spLocks noChangeArrowheads="1"/>
            </p:cNvSpPr>
            <p:nvPr/>
          </p:nvSpPr>
          <p:spPr bwMode="auto">
            <a:xfrm>
              <a:off x="3440" y="2698"/>
              <a:ext cx="11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cap="none" normalizeH="0" baseline="0" smtClean="0">
                  <a:ln>
                    <a:noFill/>
                  </a:ln>
                  <a:solidFill>
                    <a:srgbClr val="000000"/>
                  </a:solidFill>
                  <a:effectLst/>
                  <a:latin typeface="Calibri" pitchFamily="34" charset="0"/>
                  <a:cs typeface="Arial" pitchFamily="34" charset="0"/>
                </a:rPr>
                <a:t>Ζ</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39"/>
            <p:cNvSpPr>
              <a:spLocks noChangeArrowheads="1"/>
            </p:cNvSpPr>
            <p:nvPr/>
          </p:nvSpPr>
          <p:spPr bwMode="auto">
            <a:xfrm>
              <a:off x="3490" y="2698"/>
              <a:ext cx="8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3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40"/>
            <p:cNvSpPr>
              <a:spLocks noChangeArrowheads="1"/>
            </p:cNvSpPr>
            <p:nvPr/>
          </p:nvSpPr>
          <p:spPr bwMode="auto">
            <a:xfrm>
              <a:off x="3490" y="3150"/>
              <a:ext cx="129"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smtClean="0">
                  <a:ln>
                    <a:noFill/>
                  </a:ln>
                  <a:solidFill>
                    <a:srgbClr val="000000"/>
                  </a:solidFill>
                  <a:effectLst/>
                  <a:latin typeface="Calibri" pitchFamily="34" charset="0"/>
                  <a:cs typeface="Arial" pitchFamily="34" charset="0"/>
                </a:rPr>
                <a:t>Η</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1"/>
            <p:cNvSpPr>
              <a:spLocks noChangeArrowheads="1"/>
            </p:cNvSpPr>
            <p:nvPr/>
          </p:nvSpPr>
          <p:spPr bwMode="auto">
            <a:xfrm>
              <a:off x="3557" y="3150"/>
              <a:ext cx="8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(6 </a:t>
            </a:r>
            <a:r>
              <a:rPr lang="el-GR" dirty="0"/>
              <a:t>από </a:t>
            </a:r>
            <a:r>
              <a:rPr lang="el-GR" dirty="0" smtClean="0"/>
              <a:t>24)</a:t>
            </a:r>
            <a:endParaRPr lang="el-GR" dirty="0">
              <a:latin typeface="+mn-lt"/>
            </a:endParaRPr>
          </a:p>
        </p:txBody>
      </p:sp>
      <p:sp>
        <p:nvSpPr>
          <p:cNvPr id="2" name="Ορθογώνιο 1"/>
          <p:cNvSpPr/>
          <p:nvPr/>
        </p:nvSpPr>
        <p:spPr>
          <a:xfrm>
            <a:off x="467544" y="2056780"/>
            <a:ext cx="8219256" cy="2308324"/>
          </a:xfrm>
          <a:prstGeom prst="rect">
            <a:avLst/>
          </a:prstGeom>
        </p:spPr>
        <p:txBody>
          <a:bodyPr wrap="square">
            <a:spAutoFit/>
          </a:bodyPr>
          <a:lstStyle/>
          <a:p>
            <a:pPr marL="457200" indent="-457200">
              <a:buFont typeface="Wingdings" panose="05000000000000000000" pitchFamily="2" charset="2"/>
              <a:buChar char="§"/>
            </a:pPr>
            <a:r>
              <a:rPr lang="el-GR" sz="2400" dirty="0" smtClean="0"/>
              <a:t>Επανάληψη Βήμα 2: Ελέγχουμε ποια κρίσιμη δραστηριότητα μπορεί να μειωθεί με το μικρότερο κόστος κατά 1 εβδομάδα,</a:t>
            </a:r>
          </a:p>
          <a:p>
            <a:pPr marL="457200" indent="-457200">
              <a:buFont typeface="Wingdings" panose="05000000000000000000" pitchFamily="2" charset="2"/>
              <a:buChar char="§"/>
            </a:pPr>
            <a:r>
              <a:rPr lang="el-GR" sz="2400" dirty="0" smtClean="0"/>
              <a:t>Υπάρχουν όμως δύο κρίσιμα δρομολόγια. Άρα ελέγχουμε αν μειώνεται κάποια από τις κοινές κρίσιμες δραστηριότητες </a:t>
            </a:r>
            <a:r>
              <a:rPr lang="el-GR" sz="2400" b="1" dirty="0" smtClean="0">
                <a:solidFill>
                  <a:srgbClr val="7030A0"/>
                </a:solidFill>
              </a:rPr>
              <a:t>Α</a:t>
            </a:r>
            <a:r>
              <a:rPr lang="el-GR" sz="2400" dirty="0" smtClean="0"/>
              <a:t>-Β-</a:t>
            </a:r>
            <a:r>
              <a:rPr lang="el-GR" sz="2400" b="1" dirty="0" smtClean="0">
                <a:solidFill>
                  <a:srgbClr val="7030A0"/>
                </a:solidFill>
              </a:rPr>
              <a:t>Δ</a:t>
            </a:r>
            <a:r>
              <a:rPr lang="el-GR" sz="2400" dirty="0" smtClean="0"/>
              <a:t>-</a:t>
            </a:r>
            <a:r>
              <a:rPr lang="el-GR" sz="2400" b="1" dirty="0" smtClean="0">
                <a:solidFill>
                  <a:srgbClr val="7030A0"/>
                </a:solidFill>
              </a:rPr>
              <a:t>Ζ</a:t>
            </a:r>
            <a:r>
              <a:rPr lang="el-GR" sz="2400" dirty="0" smtClean="0"/>
              <a:t> και </a:t>
            </a:r>
            <a:r>
              <a:rPr lang="el-GR" sz="2400" b="1" dirty="0" smtClean="0">
                <a:solidFill>
                  <a:srgbClr val="7030A0"/>
                </a:solidFill>
              </a:rPr>
              <a:t>Α</a:t>
            </a:r>
            <a:r>
              <a:rPr lang="el-GR" sz="2400" dirty="0" smtClean="0"/>
              <a:t>-Γ-</a:t>
            </a:r>
            <a:r>
              <a:rPr lang="el-GR" sz="2400" b="1" dirty="0" smtClean="0">
                <a:solidFill>
                  <a:srgbClr val="7030A0"/>
                </a:solidFill>
              </a:rPr>
              <a:t>Δ</a:t>
            </a:r>
            <a:r>
              <a:rPr lang="el-GR" sz="2400" dirty="0" smtClean="0"/>
              <a:t>-</a:t>
            </a:r>
            <a:r>
              <a:rPr lang="el-GR" sz="2400" b="1" dirty="0" smtClean="0">
                <a:solidFill>
                  <a:srgbClr val="7030A0"/>
                </a:solidFill>
              </a:rPr>
              <a:t>Ζ.</a:t>
            </a:r>
            <a:endParaRPr lang="el-GR" sz="2400" b="1" dirty="0">
              <a:solidFill>
                <a:srgbClr val="7030A0"/>
              </a:solidFill>
            </a:endParaRP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(7 </a:t>
            </a:r>
            <a:r>
              <a:rPr lang="el-GR" dirty="0"/>
              <a:t>από </a:t>
            </a:r>
            <a:r>
              <a:rPr lang="el-GR" dirty="0" smtClean="0"/>
              <a:t>24)</a:t>
            </a:r>
            <a:endParaRPr lang="el-GR" dirty="0">
              <a:latin typeface="+mn-lt"/>
            </a:endParaRPr>
          </a:p>
        </p:txBody>
      </p:sp>
      <p:graphicFrame>
        <p:nvGraphicFramePr>
          <p:cNvPr id="6" name="Πίνακας 5" descr="Από τον πίνακα συντόμευσης, στον οποίο διαγράψαμε τη Β καθώς δεν έχει άλλο περιθώριο για μείωση εντοπίζουμε ότι η πιο οικονομικές δραστηριότητες που μπορούν να συντομευτούν από τις κοινές κρίσιμες είναι Α και Δ, είναι η Δ με μοναδιαίο κόστος συντόμευσης 50 χρηματικών μονάδων."/>
          <p:cNvGraphicFramePr>
            <a:graphicFrameLocks noGrp="1"/>
          </p:cNvGraphicFramePr>
          <p:nvPr>
            <p:custDataLst>
              <p:tags r:id="rId2"/>
            </p:custDataLst>
            <p:extLst>
              <p:ext uri="{D42A27DB-BD31-4B8C-83A1-F6EECF244321}">
                <p14:modId xmlns:p14="http://schemas.microsoft.com/office/powerpoint/2010/main" val="2487650788"/>
              </p:ext>
            </p:extLst>
          </p:nvPr>
        </p:nvGraphicFramePr>
        <p:xfrm>
          <a:off x="796558" y="1973168"/>
          <a:ext cx="6635723" cy="3688080"/>
        </p:xfrm>
        <a:graphic>
          <a:graphicData uri="http://schemas.openxmlformats.org/drawingml/2006/table">
            <a:tbl>
              <a:tblPr firstRow="1" bandRow="1">
                <a:tableStyleId>{00A15C55-8517-42AA-B614-E9B94910E393}</a:tableStyleId>
              </a:tblPr>
              <a:tblGrid>
                <a:gridCol w="832612"/>
                <a:gridCol w="884135"/>
                <a:gridCol w="884135"/>
                <a:gridCol w="876638"/>
                <a:gridCol w="884135"/>
                <a:gridCol w="884135"/>
                <a:gridCol w="1389933"/>
              </a:tblGrid>
              <a:tr h="751524">
                <a:tc>
                  <a:txBody>
                    <a:bodyPr/>
                    <a:lstStyle/>
                    <a:p>
                      <a:r>
                        <a:rPr lang="el-GR" dirty="0" smtClean="0"/>
                        <a:t>ΔΡΑΣΤ</a:t>
                      </a:r>
                      <a:endParaRPr lang="el-GR" dirty="0"/>
                    </a:p>
                  </a:txBody>
                  <a:tcPr/>
                </a:tc>
                <a:tc>
                  <a:txBody>
                    <a:bodyPr/>
                    <a:lstStyle/>
                    <a:p>
                      <a:r>
                        <a:rPr lang="el-GR" dirty="0" smtClean="0"/>
                        <a:t>ΔΙΑΡΚΕΙΑ ΚΣ (α)</a:t>
                      </a:r>
                      <a:endParaRPr lang="el-GR" dirty="0"/>
                    </a:p>
                  </a:txBody>
                  <a:tcPr/>
                </a:tc>
                <a:tc>
                  <a:txBody>
                    <a:bodyPr/>
                    <a:lstStyle/>
                    <a:p>
                      <a:r>
                        <a:rPr lang="el-GR" dirty="0" smtClean="0"/>
                        <a:t>ΔΙΑΡΚΕΙΑ ΣΣ (β)</a:t>
                      </a:r>
                      <a:endParaRPr lang="el-GR" dirty="0"/>
                    </a:p>
                  </a:txBody>
                  <a:tcPr/>
                </a:tc>
                <a:tc>
                  <a:txBody>
                    <a:bodyPr/>
                    <a:lstStyle/>
                    <a:p>
                      <a:r>
                        <a:rPr lang="el-GR" dirty="0" smtClean="0"/>
                        <a:t>(α)</a:t>
                      </a:r>
                      <a:r>
                        <a:rPr lang="el-GR" baseline="0" dirty="0" smtClean="0"/>
                        <a:t> – (β)</a:t>
                      </a:r>
                      <a:endParaRPr lang="el-GR" dirty="0"/>
                    </a:p>
                  </a:txBody>
                  <a:tcPr/>
                </a:tc>
                <a:tc>
                  <a:txBody>
                    <a:bodyPr/>
                    <a:lstStyle/>
                    <a:p>
                      <a:r>
                        <a:rPr lang="el-GR" dirty="0" smtClean="0"/>
                        <a:t>ΚΟΣΤΟΣ ΚΣ (γ)</a:t>
                      </a:r>
                      <a:endParaRPr lang="el-GR" dirty="0"/>
                    </a:p>
                  </a:txBody>
                  <a:tcPr/>
                </a:tc>
                <a:tc>
                  <a:txBody>
                    <a:bodyPr/>
                    <a:lstStyle/>
                    <a:p>
                      <a:r>
                        <a:rPr lang="el-GR" dirty="0" smtClean="0"/>
                        <a:t>ΚΟΣΤΟΣ ΣΣ (δ)</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(δ)-(γ)/ (α)-(β)</a:t>
                      </a:r>
                    </a:p>
                    <a:p>
                      <a:endParaRPr lang="el-GR" dirty="0"/>
                    </a:p>
                  </a:txBody>
                  <a:tcPr/>
                </a:tc>
              </a:tr>
              <a:tr h="375762">
                <a:tc>
                  <a:txBody>
                    <a:bodyPr/>
                    <a:lstStyle/>
                    <a:p>
                      <a:pPr algn="ctr"/>
                      <a:r>
                        <a:rPr lang="el-GR" sz="2000" b="1" dirty="0" smtClean="0">
                          <a:solidFill>
                            <a:srgbClr val="7030A0"/>
                          </a:solidFill>
                        </a:rPr>
                        <a:t>Α</a:t>
                      </a:r>
                      <a:endParaRPr lang="el-GR" sz="2000" b="1" dirty="0">
                        <a:solidFill>
                          <a:srgbClr val="7030A0"/>
                        </a:solidFill>
                      </a:endParaRPr>
                    </a:p>
                  </a:txBody>
                  <a:tcPr anchor="ctr"/>
                </a:tc>
                <a:tc>
                  <a:txBody>
                    <a:bodyPr/>
                    <a:lstStyle/>
                    <a:p>
                      <a:pPr algn="ctr"/>
                      <a:r>
                        <a:rPr lang="el-GR" sz="2000" b="1" dirty="0" smtClean="0"/>
                        <a:t>5</a:t>
                      </a:r>
                      <a:endParaRPr lang="el-GR" sz="2000" b="1" dirty="0"/>
                    </a:p>
                  </a:txBody>
                  <a:tcPr anchor="ctr"/>
                </a:tc>
                <a:tc>
                  <a:txBody>
                    <a:bodyPr/>
                    <a:lstStyle/>
                    <a:p>
                      <a:pPr algn="ctr"/>
                      <a:r>
                        <a:rPr lang="el-GR" sz="2000" b="1" dirty="0" smtClean="0"/>
                        <a:t>4</a:t>
                      </a:r>
                      <a:endParaRPr lang="el-GR" sz="2000" b="1" dirty="0"/>
                    </a:p>
                  </a:txBody>
                  <a:tcPr anchor="ctr"/>
                </a:tc>
                <a:tc>
                  <a:txBody>
                    <a:bodyPr/>
                    <a:lstStyle/>
                    <a:p>
                      <a:pPr algn="ctr"/>
                      <a:r>
                        <a:rPr lang="el-GR" sz="2000" b="1" dirty="0" smtClean="0"/>
                        <a:t>1</a:t>
                      </a:r>
                      <a:endParaRPr lang="el-GR" sz="2000" b="1" dirty="0"/>
                    </a:p>
                  </a:txBody>
                  <a:tcPr anchor="ctr"/>
                </a:tc>
                <a:tc>
                  <a:txBody>
                    <a:bodyPr/>
                    <a:lstStyle/>
                    <a:p>
                      <a:pPr algn="ctr"/>
                      <a:r>
                        <a:rPr lang="el-GR" sz="2000" b="1" dirty="0" smtClean="0"/>
                        <a:t>100</a:t>
                      </a:r>
                      <a:endParaRPr lang="el-GR" sz="2000" b="1" dirty="0"/>
                    </a:p>
                  </a:txBody>
                  <a:tcPr anchor="ctr"/>
                </a:tc>
                <a:tc>
                  <a:txBody>
                    <a:bodyPr/>
                    <a:lstStyle/>
                    <a:p>
                      <a:pPr algn="ctr"/>
                      <a:r>
                        <a:rPr lang="el-GR" sz="2000" b="1" dirty="0" smtClean="0"/>
                        <a:t>200</a:t>
                      </a:r>
                      <a:endParaRPr lang="el-GR" sz="2000" b="1" dirty="0"/>
                    </a:p>
                  </a:txBody>
                  <a:tcPr anchor="ctr"/>
                </a:tc>
                <a:tc>
                  <a:txBody>
                    <a:bodyPr/>
                    <a:lstStyle/>
                    <a:p>
                      <a:pPr algn="ctr"/>
                      <a:r>
                        <a:rPr lang="el-GR" sz="2000" b="1" dirty="0" smtClean="0">
                          <a:solidFill>
                            <a:srgbClr val="7030A0"/>
                          </a:solidFill>
                        </a:rPr>
                        <a:t>100</a:t>
                      </a:r>
                      <a:endParaRPr lang="el-GR" sz="2000" b="1" dirty="0">
                        <a:solidFill>
                          <a:srgbClr val="7030A0"/>
                        </a:solidFill>
                      </a:endParaRPr>
                    </a:p>
                  </a:txBody>
                  <a:tcPr anchor="ctr"/>
                </a:tc>
              </a:tr>
              <a:tr h="375762">
                <a:tc>
                  <a:txBody>
                    <a:bodyPr/>
                    <a:lstStyle/>
                    <a:p>
                      <a:pPr algn="ctr"/>
                      <a:r>
                        <a:rPr lang="el-GR" sz="2000" b="1" strike="sngStrike" baseline="0" dirty="0" smtClean="0">
                          <a:solidFill>
                            <a:schemeClr val="tx1"/>
                          </a:solidFill>
                        </a:rPr>
                        <a:t>Β</a:t>
                      </a:r>
                      <a:endParaRPr lang="el-GR" sz="2000" b="1" strike="sngStrike" baseline="0" dirty="0">
                        <a:solidFill>
                          <a:schemeClr val="tx1"/>
                        </a:solidFill>
                      </a:endParaRPr>
                    </a:p>
                  </a:txBody>
                  <a:tcPr anchor="ctr"/>
                </a:tc>
                <a:tc>
                  <a:txBody>
                    <a:bodyPr/>
                    <a:lstStyle/>
                    <a:p>
                      <a:pPr algn="ctr"/>
                      <a:r>
                        <a:rPr lang="el-GR" sz="2000" b="1" strike="sngStrike" baseline="0" dirty="0" smtClean="0"/>
                        <a:t>3</a:t>
                      </a:r>
                      <a:endParaRPr lang="el-GR" sz="2000" b="1" strike="sngStrike" baseline="0" dirty="0"/>
                    </a:p>
                  </a:txBody>
                  <a:tcPr anchor="ctr"/>
                </a:tc>
                <a:tc>
                  <a:txBody>
                    <a:bodyPr/>
                    <a:lstStyle/>
                    <a:p>
                      <a:pPr algn="ctr"/>
                      <a:r>
                        <a:rPr lang="el-GR" sz="2000" b="1" strike="sngStrike" baseline="0" dirty="0" smtClean="0"/>
                        <a:t>2</a:t>
                      </a:r>
                      <a:endParaRPr lang="el-GR" sz="2000" b="1" strike="sngStrike" baseline="0" dirty="0"/>
                    </a:p>
                  </a:txBody>
                  <a:tcPr anchor="ctr"/>
                </a:tc>
                <a:tc>
                  <a:txBody>
                    <a:bodyPr/>
                    <a:lstStyle/>
                    <a:p>
                      <a:pPr algn="ctr"/>
                      <a:r>
                        <a:rPr lang="el-GR" sz="2000" b="1" strike="sngStrike" baseline="0" dirty="0" smtClean="0"/>
                        <a:t>1</a:t>
                      </a:r>
                      <a:endParaRPr lang="el-GR" sz="2000" b="1" strike="sngStrike" baseline="0" dirty="0"/>
                    </a:p>
                  </a:txBody>
                  <a:tcPr anchor="ctr"/>
                </a:tc>
                <a:tc>
                  <a:txBody>
                    <a:bodyPr/>
                    <a:lstStyle/>
                    <a:p>
                      <a:pPr algn="ctr"/>
                      <a:r>
                        <a:rPr lang="el-GR" sz="2000" b="1" strike="sngStrike" baseline="0" dirty="0" smtClean="0"/>
                        <a:t>300</a:t>
                      </a:r>
                      <a:endParaRPr lang="el-GR" sz="2000" b="1" strike="sngStrike" baseline="0" dirty="0"/>
                    </a:p>
                  </a:txBody>
                  <a:tcPr anchor="ctr"/>
                </a:tc>
                <a:tc>
                  <a:txBody>
                    <a:bodyPr/>
                    <a:lstStyle/>
                    <a:p>
                      <a:pPr algn="ctr"/>
                      <a:r>
                        <a:rPr lang="el-GR" sz="2000" b="1" strike="sngStrike" baseline="0" dirty="0" smtClean="0"/>
                        <a:t>350</a:t>
                      </a:r>
                      <a:endParaRPr lang="el-GR" sz="2000" b="1" strike="sngStrike" baseline="0" dirty="0"/>
                    </a:p>
                  </a:txBody>
                  <a:tcPr anchor="ctr"/>
                </a:tc>
                <a:tc>
                  <a:txBody>
                    <a:bodyPr/>
                    <a:lstStyle/>
                    <a:p>
                      <a:pPr algn="ctr"/>
                      <a:r>
                        <a:rPr lang="el-GR" sz="2000" b="1" strike="sngStrike" baseline="0" dirty="0" smtClean="0">
                          <a:solidFill>
                            <a:schemeClr val="tx1"/>
                          </a:solidFill>
                        </a:rPr>
                        <a:t>50</a:t>
                      </a:r>
                      <a:endParaRPr lang="el-GR" sz="2000" b="1" strike="sngStrike" baseline="0" dirty="0">
                        <a:solidFill>
                          <a:schemeClr val="tx1"/>
                        </a:solidFill>
                      </a:endParaRPr>
                    </a:p>
                  </a:txBody>
                  <a:tcPr anchor="ctr"/>
                </a:tc>
              </a:tr>
              <a:tr h="375762">
                <a:tc>
                  <a:txBody>
                    <a:bodyPr/>
                    <a:lstStyle/>
                    <a:p>
                      <a:pPr algn="ctr"/>
                      <a:r>
                        <a:rPr lang="el-GR" sz="2000" b="1" dirty="0" smtClean="0">
                          <a:solidFill>
                            <a:schemeClr val="tx1"/>
                          </a:solidFill>
                        </a:rPr>
                        <a:t>Γ</a:t>
                      </a:r>
                      <a:endParaRPr lang="el-GR" sz="2000" b="1" dirty="0">
                        <a:solidFill>
                          <a:schemeClr val="tx1"/>
                        </a:solidFill>
                      </a:endParaRPr>
                    </a:p>
                  </a:txBody>
                  <a:tcPr anchor="ctr"/>
                </a:tc>
                <a:tc>
                  <a:txBody>
                    <a:bodyPr/>
                    <a:lstStyle/>
                    <a:p>
                      <a:pPr algn="ctr"/>
                      <a:r>
                        <a:rPr lang="el-GR" sz="2000" b="1" dirty="0" smtClean="0"/>
                        <a:t>2</a:t>
                      </a:r>
                      <a:endParaRPr lang="el-GR" sz="2000" b="1" dirty="0"/>
                    </a:p>
                  </a:txBody>
                  <a:tcPr anchor="ctr"/>
                </a:tc>
                <a:tc>
                  <a:txBody>
                    <a:bodyPr/>
                    <a:lstStyle/>
                    <a:p>
                      <a:pPr algn="ctr"/>
                      <a:r>
                        <a:rPr lang="el-GR" sz="2000" b="1" dirty="0" smtClean="0"/>
                        <a:t>1</a:t>
                      </a:r>
                      <a:endParaRPr lang="el-GR" sz="2000" b="1" dirty="0"/>
                    </a:p>
                  </a:txBody>
                  <a:tcPr anchor="ctr"/>
                </a:tc>
                <a:tc>
                  <a:txBody>
                    <a:bodyPr/>
                    <a:lstStyle/>
                    <a:p>
                      <a:pPr algn="ctr"/>
                      <a:r>
                        <a:rPr lang="el-GR" sz="2000" b="1" dirty="0" smtClean="0"/>
                        <a:t>1</a:t>
                      </a:r>
                      <a:endParaRPr lang="el-GR" sz="2000" b="1" dirty="0"/>
                    </a:p>
                  </a:txBody>
                  <a:tcPr anchor="ctr"/>
                </a:tc>
                <a:tc>
                  <a:txBody>
                    <a:bodyPr/>
                    <a:lstStyle/>
                    <a:p>
                      <a:pPr algn="ctr"/>
                      <a:r>
                        <a:rPr lang="el-GR" sz="2000" b="1" dirty="0" smtClean="0"/>
                        <a:t>200</a:t>
                      </a:r>
                      <a:endParaRPr lang="el-GR" sz="2000" b="1" dirty="0"/>
                    </a:p>
                  </a:txBody>
                  <a:tcPr anchor="ctr"/>
                </a:tc>
                <a:tc>
                  <a:txBody>
                    <a:bodyPr/>
                    <a:lstStyle/>
                    <a:p>
                      <a:pPr algn="ctr"/>
                      <a:r>
                        <a:rPr lang="el-GR" sz="2000" b="1" dirty="0" smtClean="0"/>
                        <a:t>325</a:t>
                      </a:r>
                      <a:endParaRPr lang="el-GR" sz="2000" b="1" dirty="0"/>
                    </a:p>
                  </a:txBody>
                  <a:tcPr anchor="ctr"/>
                </a:tc>
                <a:tc>
                  <a:txBody>
                    <a:bodyPr/>
                    <a:lstStyle/>
                    <a:p>
                      <a:pPr algn="ctr"/>
                      <a:r>
                        <a:rPr lang="el-GR" sz="2000" b="1" dirty="0" smtClean="0">
                          <a:solidFill>
                            <a:schemeClr val="tx1"/>
                          </a:solidFill>
                        </a:rPr>
                        <a:t>125</a:t>
                      </a:r>
                      <a:endParaRPr lang="el-GR" sz="2000" b="1" dirty="0">
                        <a:solidFill>
                          <a:schemeClr val="tx1"/>
                        </a:solidFill>
                      </a:endParaRPr>
                    </a:p>
                  </a:txBody>
                  <a:tcPr anchor="ctr"/>
                </a:tc>
              </a:tr>
              <a:tr h="375762">
                <a:tc>
                  <a:txBody>
                    <a:bodyPr/>
                    <a:lstStyle/>
                    <a:p>
                      <a:pPr algn="ctr"/>
                      <a:r>
                        <a:rPr lang="el-GR" sz="2000" b="1" dirty="0" smtClean="0">
                          <a:solidFill>
                            <a:srgbClr val="7030A0"/>
                          </a:solidFill>
                        </a:rPr>
                        <a:t>Δ</a:t>
                      </a:r>
                      <a:endParaRPr lang="el-GR" sz="2000" b="1" dirty="0">
                        <a:solidFill>
                          <a:srgbClr val="7030A0"/>
                        </a:solidFill>
                      </a:endParaRPr>
                    </a:p>
                  </a:txBody>
                  <a:tcPr anchor="ctr"/>
                </a:tc>
                <a:tc>
                  <a:txBody>
                    <a:bodyPr/>
                    <a:lstStyle/>
                    <a:p>
                      <a:pPr algn="ctr"/>
                      <a:r>
                        <a:rPr lang="el-GR" sz="2000" b="1" dirty="0" smtClean="0"/>
                        <a:t>2</a:t>
                      </a:r>
                      <a:endParaRPr lang="el-GR" sz="2000" b="1" dirty="0"/>
                    </a:p>
                  </a:txBody>
                  <a:tcPr anchor="ctr"/>
                </a:tc>
                <a:tc>
                  <a:txBody>
                    <a:bodyPr/>
                    <a:lstStyle/>
                    <a:p>
                      <a:pPr algn="ctr"/>
                      <a:r>
                        <a:rPr lang="el-GR" sz="2000" b="1" dirty="0" smtClean="0"/>
                        <a:t>1</a:t>
                      </a:r>
                      <a:endParaRPr lang="el-GR" sz="2000" b="1" dirty="0"/>
                    </a:p>
                  </a:txBody>
                  <a:tcPr anchor="ctr"/>
                </a:tc>
                <a:tc>
                  <a:txBody>
                    <a:bodyPr/>
                    <a:lstStyle/>
                    <a:p>
                      <a:pPr algn="ctr"/>
                      <a:r>
                        <a:rPr lang="el-GR" sz="2000" b="1" dirty="0" smtClean="0"/>
                        <a:t>1</a:t>
                      </a:r>
                      <a:endParaRPr lang="el-GR" sz="2000" b="1" dirty="0"/>
                    </a:p>
                  </a:txBody>
                  <a:tcPr anchor="ctr"/>
                </a:tc>
                <a:tc>
                  <a:txBody>
                    <a:bodyPr/>
                    <a:lstStyle/>
                    <a:p>
                      <a:pPr algn="ctr"/>
                      <a:r>
                        <a:rPr lang="el-GR" sz="2000" b="1" dirty="0" smtClean="0"/>
                        <a:t>250</a:t>
                      </a:r>
                      <a:endParaRPr lang="el-GR" sz="2000" b="1" dirty="0"/>
                    </a:p>
                  </a:txBody>
                  <a:tcPr anchor="ctr"/>
                </a:tc>
                <a:tc>
                  <a:txBody>
                    <a:bodyPr/>
                    <a:lstStyle/>
                    <a:p>
                      <a:pPr algn="ctr"/>
                      <a:r>
                        <a:rPr lang="el-GR" sz="2000" b="1" dirty="0" smtClean="0"/>
                        <a:t>300</a:t>
                      </a:r>
                      <a:endParaRPr lang="el-GR" sz="2000" b="1" dirty="0"/>
                    </a:p>
                  </a:txBody>
                  <a:tcPr anchor="ctr"/>
                </a:tc>
                <a:tc>
                  <a:txBody>
                    <a:bodyPr/>
                    <a:lstStyle/>
                    <a:p>
                      <a:pPr algn="ctr"/>
                      <a:r>
                        <a:rPr lang="el-GR" sz="2000" b="1" dirty="0" smtClean="0">
                          <a:solidFill>
                            <a:srgbClr val="7030A0"/>
                          </a:solidFill>
                        </a:rPr>
                        <a:t>50</a:t>
                      </a:r>
                      <a:endParaRPr lang="el-GR" sz="2000" b="1" dirty="0">
                        <a:solidFill>
                          <a:srgbClr val="7030A0"/>
                        </a:solidFill>
                      </a:endParaRPr>
                    </a:p>
                  </a:txBody>
                  <a:tcPr anchor="ctr"/>
                </a:tc>
              </a:tr>
              <a:tr h="375762">
                <a:tc>
                  <a:txBody>
                    <a:bodyPr/>
                    <a:lstStyle/>
                    <a:p>
                      <a:pPr algn="ctr"/>
                      <a:r>
                        <a:rPr lang="el-GR" sz="2000" b="1" dirty="0" smtClean="0"/>
                        <a:t>Ε</a:t>
                      </a:r>
                      <a:endParaRPr lang="el-GR" sz="2000" b="1" dirty="0"/>
                    </a:p>
                  </a:txBody>
                  <a:tcPr anchor="ctr"/>
                </a:tc>
                <a:tc>
                  <a:txBody>
                    <a:bodyPr/>
                    <a:lstStyle/>
                    <a:p>
                      <a:pPr algn="ctr"/>
                      <a:r>
                        <a:rPr lang="el-GR" sz="2000" b="1" dirty="0" smtClean="0"/>
                        <a:t>1</a:t>
                      </a:r>
                      <a:endParaRPr lang="el-GR" sz="2000" b="1" dirty="0"/>
                    </a:p>
                  </a:txBody>
                  <a:tcPr anchor="ctr"/>
                </a:tc>
                <a:tc>
                  <a:txBody>
                    <a:bodyPr/>
                    <a:lstStyle/>
                    <a:p>
                      <a:pPr algn="ctr"/>
                      <a:r>
                        <a:rPr lang="el-GR" sz="2000" b="1" dirty="0" smtClean="0"/>
                        <a:t>1</a:t>
                      </a:r>
                      <a:endParaRPr lang="el-GR" sz="2000" b="1" dirty="0"/>
                    </a:p>
                  </a:txBody>
                  <a:tcPr anchor="ctr"/>
                </a:tc>
                <a:tc>
                  <a:txBody>
                    <a:bodyPr/>
                    <a:lstStyle/>
                    <a:p>
                      <a:pPr algn="ctr"/>
                      <a:r>
                        <a:rPr lang="el-GR" sz="2000" b="1" dirty="0" smtClean="0"/>
                        <a:t>-</a:t>
                      </a:r>
                      <a:endParaRPr lang="el-GR" sz="2000" b="1" dirty="0"/>
                    </a:p>
                  </a:txBody>
                  <a:tcPr anchor="ctr"/>
                </a:tc>
                <a:tc>
                  <a:txBody>
                    <a:bodyPr/>
                    <a:lstStyle/>
                    <a:p>
                      <a:pPr algn="ctr"/>
                      <a:r>
                        <a:rPr lang="el-GR" sz="2000" b="1" dirty="0" smtClean="0"/>
                        <a:t>400</a:t>
                      </a:r>
                      <a:endParaRPr lang="el-GR" sz="2000" b="1" dirty="0"/>
                    </a:p>
                  </a:txBody>
                  <a:tcPr anchor="ctr"/>
                </a:tc>
                <a:tc>
                  <a:txBody>
                    <a:bodyPr/>
                    <a:lstStyle/>
                    <a:p>
                      <a:pPr algn="ctr"/>
                      <a:r>
                        <a:rPr lang="el-GR" sz="2000" b="1" dirty="0" smtClean="0"/>
                        <a:t>400</a:t>
                      </a:r>
                      <a:endParaRPr lang="el-GR" sz="2000" b="1" dirty="0"/>
                    </a:p>
                  </a:txBody>
                  <a:tcPr anchor="ctr"/>
                </a:tc>
                <a:tc>
                  <a:txBody>
                    <a:bodyPr/>
                    <a:lstStyle/>
                    <a:p>
                      <a:pPr algn="ctr"/>
                      <a:r>
                        <a:rPr lang="el-GR" sz="2000" b="1" dirty="0" smtClean="0"/>
                        <a:t>-</a:t>
                      </a:r>
                      <a:endParaRPr lang="el-GR" sz="2000" b="1" dirty="0"/>
                    </a:p>
                  </a:txBody>
                  <a:tcPr anchor="ctr"/>
                </a:tc>
              </a:tr>
              <a:tr h="375762">
                <a:tc>
                  <a:txBody>
                    <a:bodyPr/>
                    <a:lstStyle/>
                    <a:p>
                      <a:pPr algn="ctr"/>
                      <a:r>
                        <a:rPr lang="el-GR" sz="2000" b="1" dirty="0" smtClean="0">
                          <a:solidFill>
                            <a:srgbClr val="7030A0"/>
                          </a:solidFill>
                        </a:rPr>
                        <a:t>Ζ</a:t>
                      </a:r>
                      <a:endParaRPr lang="el-GR" sz="2000" b="1" dirty="0">
                        <a:solidFill>
                          <a:srgbClr val="7030A0"/>
                        </a:solidFill>
                      </a:endParaRPr>
                    </a:p>
                  </a:txBody>
                  <a:tcPr anchor="ctr"/>
                </a:tc>
                <a:tc>
                  <a:txBody>
                    <a:bodyPr/>
                    <a:lstStyle/>
                    <a:p>
                      <a:pPr algn="ctr"/>
                      <a:r>
                        <a:rPr lang="el-GR" sz="2000" b="1" dirty="0" smtClean="0"/>
                        <a:t>4</a:t>
                      </a:r>
                      <a:endParaRPr lang="el-GR" sz="2000" b="1" dirty="0"/>
                    </a:p>
                  </a:txBody>
                  <a:tcPr anchor="ctr"/>
                </a:tc>
                <a:tc>
                  <a:txBody>
                    <a:bodyPr/>
                    <a:lstStyle/>
                    <a:p>
                      <a:pPr algn="ctr"/>
                      <a:r>
                        <a:rPr lang="el-GR" sz="2000" b="1" dirty="0" smtClean="0"/>
                        <a:t>2</a:t>
                      </a:r>
                      <a:endParaRPr lang="el-GR" sz="2000" b="1" dirty="0"/>
                    </a:p>
                  </a:txBody>
                  <a:tcPr anchor="ctr"/>
                </a:tc>
                <a:tc>
                  <a:txBody>
                    <a:bodyPr/>
                    <a:lstStyle/>
                    <a:p>
                      <a:pPr algn="ctr"/>
                      <a:r>
                        <a:rPr lang="el-GR" sz="2000" b="1" dirty="0" smtClean="0"/>
                        <a:t>2</a:t>
                      </a:r>
                      <a:endParaRPr lang="el-GR" sz="2000" b="1" dirty="0"/>
                    </a:p>
                  </a:txBody>
                  <a:tcPr anchor="ctr"/>
                </a:tc>
                <a:tc>
                  <a:txBody>
                    <a:bodyPr/>
                    <a:lstStyle/>
                    <a:p>
                      <a:pPr algn="ctr"/>
                      <a:r>
                        <a:rPr lang="el-GR" sz="2000" b="1" dirty="0" smtClean="0"/>
                        <a:t>500</a:t>
                      </a:r>
                      <a:endParaRPr lang="el-GR" sz="2000" b="1" dirty="0"/>
                    </a:p>
                  </a:txBody>
                  <a:tcPr anchor="ctr"/>
                </a:tc>
                <a:tc>
                  <a:txBody>
                    <a:bodyPr/>
                    <a:lstStyle/>
                    <a:p>
                      <a:pPr algn="ctr"/>
                      <a:r>
                        <a:rPr lang="el-GR" sz="2000" b="1" dirty="0" smtClean="0"/>
                        <a:t>900</a:t>
                      </a:r>
                      <a:endParaRPr lang="el-GR" sz="2000" b="1" dirty="0"/>
                    </a:p>
                  </a:txBody>
                  <a:tcPr anchor="ctr"/>
                </a:tc>
                <a:tc>
                  <a:txBody>
                    <a:bodyPr/>
                    <a:lstStyle/>
                    <a:p>
                      <a:pPr algn="ctr"/>
                      <a:r>
                        <a:rPr lang="el-GR" sz="2000" b="1" dirty="0" smtClean="0">
                          <a:solidFill>
                            <a:srgbClr val="7030A0"/>
                          </a:solidFill>
                        </a:rPr>
                        <a:t>200</a:t>
                      </a:r>
                      <a:endParaRPr lang="el-GR" sz="2000" b="1" dirty="0">
                        <a:solidFill>
                          <a:srgbClr val="7030A0"/>
                        </a:solidFill>
                      </a:endParaRPr>
                    </a:p>
                  </a:txBody>
                  <a:tcPr anchor="ctr"/>
                </a:tc>
              </a:tr>
              <a:tr h="375762">
                <a:tc>
                  <a:txBody>
                    <a:bodyPr/>
                    <a:lstStyle/>
                    <a:p>
                      <a:pPr algn="ctr"/>
                      <a:r>
                        <a:rPr lang="el-GR" sz="2000" b="1" dirty="0" smtClean="0"/>
                        <a:t>Η</a:t>
                      </a:r>
                      <a:endParaRPr lang="el-GR" sz="2000" b="1" dirty="0"/>
                    </a:p>
                  </a:txBody>
                  <a:tcPr anchor="ctr"/>
                </a:tc>
                <a:tc>
                  <a:txBody>
                    <a:bodyPr/>
                    <a:lstStyle/>
                    <a:p>
                      <a:pPr algn="ctr"/>
                      <a:r>
                        <a:rPr lang="el-GR" sz="2000" b="1" dirty="0" smtClean="0"/>
                        <a:t>4</a:t>
                      </a:r>
                      <a:endParaRPr lang="el-GR" sz="2000" b="1" dirty="0"/>
                    </a:p>
                  </a:txBody>
                  <a:tcPr anchor="ctr"/>
                </a:tc>
                <a:tc>
                  <a:txBody>
                    <a:bodyPr/>
                    <a:lstStyle/>
                    <a:p>
                      <a:pPr algn="ctr"/>
                      <a:r>
                        <a:rPr lang="el-GR" sz="2000" b="1" dirty="0" smtClean="0"/>
                        <a:t>2</a:t>
                      </a:r>
                      <a:endParaRPr lang="el-GR" sz="2000" b="1" dirty="0"/>
                    </a:p>
                  </a:txBody>
                  <a:tcPr anchor="ctr"/>
                </a:tc>
                <a:tc>
                  <a:txBody>
                    <a:bodyPr/>
                    <a:lstStyle/>
                    <a:p>
                      <a:pPr algn="ctr"/>
                      <a:r>
                        <a:rPr lang="el-GR" sz="2000" b="1" dirty="0" smtClean="0"/>
                        <a:t>2</a:t>
                      </a:r>
                      <a:endParaRPr lang="el-GR" sz="2000" b="1" dirty="0"/>
                    </a:p>
                  </a:txBody>
                  <a:tcPr anchor="ctr"/>
                </a:tc>
                <a:tc>
                  <a:txBody>
                    <a:bodyPr/>
                    <a:lstStyle/>
                    <a:p>
                      <a:pPr algn="ctr"/>
                      <a:r>
                        <a:rPr lang="el-GR" sz="2000" b="1" dirty="0" smtClean="0"/>
                        <a:t>150</a:t>
                      </a:r>
                      <a:endParaRPr lang="el-GR" sz="2000" b="1" dirty="0"/>
                    </a:p>
                  </a:txBody>
                  <a:tcPr anchor="ctr"/>
                </a:tc>
                <a:tc>
                  <a:txBody>
                    <a:bodyPr/>
                    <a:lstStyle/>
                    <a:p>
                      <a:pPr algn="ctr"/>
                      <a:r>
                        <a:rPr lang="el-GR" sz="2000" b="1" dirty="0" smtClean="0"/>
                        <a:t>350</a:t>
                      </a:r>
                      <a:endParaRPr lang="el-GR" sz="2000" b="1" dirty="0"/>
                    </a:p>
                  </a:txBody>
                  <a:tcPr anchor="ctr"/>
                </a:tc>
                <a:tc>
                  <a:txBody>
                    <a:bodyPr/>
                    <a:lstStyle/>
                    <a:p>
                      <a:pPr algn="ctr"/>
                      <a:r>
                        <a:rPr lang="el-GR" sz="2000" b="1" dirty="0" smtClean="0"/>
                        <a:t>100</a:t>
                      </a:r>
                      <a:endParaRPr lang="el-GR" sz="2000" b="1" dirty="0"/>
                    </a:p>
                  </a:txBody>
                  <a:tcPr anchor="ctr"/>
                </a:tc>
              </a:tr>
            </a:tbl>
          </a:graphicData>
        </a:graphic>
      </p:graphicFrame>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(8 </a:t>
            </a:r>
            <a:r>
              <a:rPr lang="el-GR" dirty="0"/>
              <a:t>από </a:t>
            </a:r>
            <a:r>
              <a:rPr lang="el-GR" dirty="0" smtClean="0"/>
              <a:t>2</a:t>
            </a:r>
            <a:r>
              <a:rPr lang="el-GR" dirty="0"/>
              <a:t>4</a:t>
            </a:r>
            <a:r>
              <a:rPr lang="el-GR" dirty="0" smtClean="0"/>
              <a:t>)</a:t>
            </a:r>
            <a:endParaRPr lang="el-GR" dirty="0">
              <a:latin typeface="+mn-lt"/>
            </a:endParaRPr>
          </a:p>
        </p:txBody>
      </p:sp>
      <p:sp>
        <p:nvSpPr>
          <p:cNvPr id="2" name="Ορθογώνιο 1" descr="Προκύπτει ότι μόνο η δραστηριότητα Δ μπορεί να μειωθεί κατά μια εβδομάδα με κόστος μόνο 50 χμ.&#10;Επιλέγουμε υποχρεωτικά τη Δ.&#10;Τι είναι αναμενόμενο να συμβεί;&#10;Μείωση της διάρκειας κατά μια εβδομάδα. Δηλαδή νέα διάρκεια 12 εβδομάδες και,&#10;Αύξηση του κόστους κατά 50 χμ Δηλαδή κόστος  1950 σύν 50 'ισο με 2000 χμ.&#10;Θα επηρεαστούν τα κρίσιμα δρομολόγια; &#10;"/>
          <p:cNvSpPr/>
          <p:nvPr/>
        </p:nvSpPr>
        <p:spPr>
          <a:xfrm>
            <a:off x="467544" y="1844824"/>
            <a:ext cx="8219256" cy="3416320"/>
          </a:xfrm>
          <a:prstGeom prst="rect">
            <a:avLst/>
          </a:prstGeom>
        </p:spPr>
        <p:txBody>
          <a:bodyPr wrap="square">
            <a:spAutoFit/>
          </a:bodyPr>
          <a:lstStyle/>
          <a:p>
            <a:r>
              <a:rPr lang="el-GR" sz="2400" dirty="0"/>
              <a:t>Προκύπτει ότι μόνο η δραστηριότητα Δ μπορεί να </a:t>
            </a:r>
            <a:r>
              <a:rPr lang="el-GR" sz="2400" b="1" dirty="0">
                <a:solidFill>
                  <a:srgbClr val="7030A0"/>
                </a:solidFill>
              </a:rPr>
              <a:t>μειωθεί</a:t>
            </a:r>
            <a:r>
              <a:rPr lang="el-GR" sz="2400" dirty="0">
                <a:solidFill>
                  <a:srgbClr val="7030A0"/>
                </a:solidFill>
              </a:rPr>
              <a:t> </a:t>
            </a:r>
            <a:r>
              <a:rPr lang="el-GR" sz="2400" dirty="0"/>
              <a:t>κατά </a:t>
            </a:r>
            <a:r>
              <a:rPr lang="el-GR" sz="2400" b="1" dirty="0">
                <a:solidFill>
                  <a:srgbClr val="7030A0"/>
                </a:solidFill>
              </a:rPr>
              <a:t>μια εβδομάδα</a:t>
            </a:r>
            <a:r>
              <a:rPr lang="el-GR" sz="2400" dirty="0">
                <a:solidFill>
                  <a:srgbClr val="7030A0"/>
                </a:solidFill>
              </a:rPr>
              <a:t> </a:t>
            </a:r>
            <a:r>
              <a:rPr lang="el-GR" sz="2400" dirty="0"/>
              <a:t>με κόστος μόνο </a:t>
            </a:r>
            <a:r>
              <a:rPr lang="el-GR" sz="2400" b="1" dirty="0">
                <a:solidFill>
                  <a:srgbClr val="7030A0"/>
                </a:solidFill>
              </a:rPr>
              <a:t>50</a:t>
            </a:r>
            <a:r>
              <a:rPr lang="el-GR" sz="2400" dirty="0"/>
              <a:t> </a:t>
            </a:r>
            <a:r>
              <a:rPr lang="el-GR" sz="2400" dirty="0" smtClean="0"/>
              <a:t>χμ.</a:t>
            </a:r>
            <a:endParaRPr lang="el-GR" sz="2400" dirty="0"/>
          </a:p>
          <a:p>
            <a:r>
              <a:rPr lang="el-GR" sz="2400" dirty="0"/>
              <a:t>Επιλέγουμε υποχρεωτικά τη Δ.</a:t>
            </a:r>
          </a:p>
          <a:p>
            <a:r>
              <a:rPr lang="el-GR" sz="2400" dirty="0"/>
              <a:t>Τι είναι αναμενόμενο να συμβεί;</a:t>
            </a:r>
          </a:p>
          <a:p>
            <a:pPr marL="514350" indent="-514350">
              <a:buClr>
                <a:schemeClr val="tx1"/>
              </a:buClr>
              <a:buSzPct val="100000"/>
              <a:buFont typeface="+mj-lt"/>
              <a:buAutoNum type="arabicPeriod"/>
            </a:pPr>
            <a:r>
              <a:rPr lang="el-GR" sz="2400" dirty="0"/>
              <a:t>Μείωση της διάρκειας κατά μια εβδομάδα. Δηλαδή νέα </a:t>
            </a:r>
            <a:r>
              <a:rPr lang="el-GR" sz="2400" b="1" dirty="0">
                <a:solidFill>
                  <a:srgbClr val="7030A0"/>
                </a:solidFill>
              </a:rPr>
              <a:t>διάρκεια 12 εβδομάδες </a:t>
            </a:r>
            <a:r>
              <a:rPr lang="el-GR" sz="2400" dirty="0" smtClean="0"/>
              <a:t>και,</a:t>
            </a:r>
            <a:endParaRPr lang="el-GR" sz="2400" dirty="0"/>
          </a:p>
          <a:p>
            <a:pPr marL="514350" indent="-514350">
              <a:buClr>
                <a:schemeClr val="tx1"/>
              </a:buClr>
              <a:buSzPct val="100000"/>
              <a:buFont typeface="+mj-lt"/>
              <a:buAutoNum type="arabicPeriod"/>
            </a:pPr>
            <a:r>
              <a:rPr lang="el-GR" sz="2400" dirty="0"/>
              <a:t>Αύξηση του κόστους κατά 50 χμ Δηλαδή </a:t>
            </a:r>
            <a:r>
              <a:rPr lang="el-GR" sz="2400" b="1" dirty="0">
                <a:solidFill>
                  <a:srgbClr val="7030A0"/>
                </a:solidFill>
              </a:rPr>
              <a:t>κόστος</a:t>
            </a:r>
            <a:r>
              <a:rPr lang="el-GR" sz="2400" dirty="0">
                <a:solidFill>
                  <a:srgbClr val="7030A0"/>
                </a:solidFill>
              </a:rPr>
              <a:t>  </a:t>
            </a:r>
            <a:r>
              <a:rPr lang="el-GR" sz="2400" dirty="0"/>
              <a:t>1950+50 = </a:t>
            </a:r>
            <a:r>
              <a:rPr lang="el-GR" sz="2400" b="1" dirty="0">
                <a:solidFill>
                  <a:srgbClr val="7030A0"/>
                </a:solidFill>
              </a:rPr>
              <a:t>2000 </a:t>
            </a:r>
            <a:r>
              <a:rPr lang="el-GR" sz="2400" b="1" dirty="0" smtClean="0">
                <a:solidFill>
                  <a:srgbClr val="7030A0"/>
                </a:solidFill>
              </a:rPr>
              <a:t>χμ.</a:t>
            </a:r>
            <a:endParaRPr lang="el-GR" sz="2400" b="1" dirty="0">
              <a:solidFill>
                <a:srgbClr val="7030A0"/>
              </a:solidFill>
            </a:endParaRPr>
          </a:p>
          <a:p>
            <a:pPr marL="514350" indent="-514350">
              <a:buClr>
                <a:schemeClr val="tx1"/>
              </a:buClr>
              <a:buSzPct val="100000"/>
              <a:buFont typeface="+mj-lt"/>
              <a:buAutoNum type="arabicPeriod"/>
            </a:pPr>
            <a:r>
              <a:rPr lang="el-GR" sz="2400" dirty="0"/>
              <a:t>Θα επηρεαστούν τα κρίσιμα δρομολόγια; </a:t>
            </a: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(9 </a:t>
            </a:r>
            <a:r>
              <a:rPr lang="el-GR" dirty="0"/>
              <a:t>από </a:t>
            </a:r>
            <a:r>
              <a:rPr lang="el-GR" dirty="0" smtClean="0"/>
              <a:t>24)</a:t>
            </a:r>
            <a:endParaRPr lang="el-GR" dirty="0">
              <a:latin typeface="+mn-lt"/>
            </a:endParaRPr>
          </a:p>
        </p:txBody>
      </p:sp>
      <p:sp>
        <p:nvSpPr>
          <p:cNvPr id="2" name="Ορθογώνιο 1" descr="Βήμα 3: Λύνουμε την PERT/CPM με τη νέα διάρκεια για τη Δ.&#10;"/>
          <p:cNvSpPr/>
          <p:nvPr/>
        </p:nvSpPr>
        <p:spPr>
          <a:xfrm>
            <a:off x="467544" y="1484784"/>
            <a:ext cx="8219256" cy="461665"/>
          </a:xfrm>
          <a:prstGeom prst="rect">
            <a:avLst/>
          </a:prstGeom>
        </p:spPr>
        <p:txBody>
          <a:bodyPr wrap="square">
            <a:spAutoFit/>
          </a:bodyPr>
          <a:lstStyle/>
          <a:p>
            <a:pPr marL="342900" indent="-342900">
              <a:buFont typeface="Wingdings" panose="05000000000000000000" pitchFamily="2" charset="2"/>
              <a:buChar char="§"/>
            </a:pPr>
            <a:r>
              <a:rPr lang="el-GR" sz="2400" dirty="0"/>
              <a:t>Βήμα 3: Λύνουμε την </a:t>
            </a:r>
            <a:r>
              <a:rPr lang="en-US" sz="2400" dirty="0"/>
              <a:t>PERT/CPM </a:t>
            </a:r>
            <a:r>
              <a:rPr lang="el-GR" sz="2400" dirty="0"/>
              <a:t>με τη νέα διάρκεια για τη </a:t>
            </a:r>
            <a:r>
              <a:rPr lang="el-GR" sz="2400" dirty="0" smtClean="0"/>
              <a:t>Δ</a:t>
            </a:r>
            <a:r>
              <a:rPr lang="en-US" sz="2400" dirty="0"/>
              <a:t>.</a:t>
            </a:r>
            <a:endParaRPr lang="el-GR" sz="2400" dirty="0"/>
          </a:p>
        </p:txBody>
      </p:sp>
      <p:graphicFrame>
        <p:nvGraphicFramePr>
          <p:cNvPr id="6" name="Θέση περιεχομένου 3" descr="Στον πίνακα των οκτώ γραμμών και των οκτώ στηλών απεικονίζονται οι πληροφορίες από τη επίλυση της μεθόδου CPM για το έργο έχοντας ενσωματώσει τη μείωση της διάρκειας για τη δραστηριότητα που επιλέξαμε τώρα. Η πρώτη στήλη περιέχει τις δραστηριότητες, κατά σειρά Α,Β,Γ,Δ,Ε,Ζ και Η. Η δεύτερη στήλη έχει τις προαπαιτούμενες. Καμία για την Α η οποία είναι αρχική, η Α είναι προαπαιτούμενη τόσο για τη Β όσο και για τη Γ, η Δ έχει προαπαιτούμενες τη Β και τη Γ, η Ε τη Γ, η Ζ τη Δ και η Η την Ε. Η τρίτη στήλη περιέχει τη διάρκεια σε κανονικές συνθήκες εκτέλεσης των δραστηριοτήτων, δηλαδή για την Α διάρκεια 5 εβδομάδες , για τη Β 2, για τη Γ 2, για τη Δ 1 καθώς επιλέξαμε τη δραστηριότητα για μείωση , για την Ε διάρκεια 1 εβδομάδα, για τη Ζ 4 και για την Η 4 εβδομάδες. Η τέταρτη στήλη περιέχει τους νωρίτερους χρόνους έναρξης και η πέμπτη τους νωρίτερους χρόνους λήξης κάθε δραστηριότητας, δηλαδή για την Α 0 και 5 αντίστοιχα, για τη Β 5 και 7, για τη Γ 5 και 7, για τη Δ 7 και 8, για την Ε 7 και 8, για τη Ζ 8 και 12 και για την Η 8 και 12. Η έκτη και η έβδομη περιέχουν αντίστοιχα τους αργότερους χρόνους έναρξης και λήξης κάθε δραστηριότητας, δηλαδή για την Α 0 και 5, για τη Β 5 και 7, για τη Γ 5 και 7, για τη Δ 7 και 8, για την Ε 7 και 8, για τη Ζ 8 και 12 και για την Η επίσης 8 και12. Στην όγδοη στήλη τοποθετούμε το συνολικό περιθώριο που είναι αντίστοιχα 0 για όλες τις δραστηριότητες."/>
          <p:cNvGraphicFramePr>
            <a:graphicFrameLocks/>
          </p:cNvGraphicFramePr>
          <p:nvPr>
            <p:custDataLst>
              <p:tags r:id="rId2"/>
            </p:custDataLst>
            <p:extLst>
              <p:ext uri="{D42A27DB-BD31-4B8C-83A1-F6EECF244321}">
                <p14:modId xmlns:p14="http://schemas.microsoft.com/office/powerpoint/2010/main" val="2015163263"/>
              </p:ext>
            </p:extLst>
          </p:nvPr>
        </p:nvGraphicFramePr>
        <p:xfrm>
          <a:off x="611560" y="2114660"/>
          <a:ext cx="7848872" cy="4050644"/>
        </p:xfrm>
        <a:graphic>
          <a:graphicData uri="http://schemas.openxmlformats.org/drawingml/2006/table">
            <a:tbl>
              <a:tblPr firstRow="1" bandRow="1">
                <a:tableStyleId>{5C22544A-7EE6-4342-B048-85BDC9FD1C3A}</a:tableStyleId>
              </a:tblPr>
              <a:tblGrid>
                <a:gridCol w="1959245"/>
                <a:gridCol w="1120122"/>
                <a:gridCol w="1222453"/>
                <a:gridCol w="631278"/>
                <a:gridCol w="658935"/>
                <a:gridCol w="664122"/>
                <a:gridCol w="691779"/>
                <a:gridCol w="900938"/>
              </a:tblGrid>
              <a:tr h="350672">
                <a:tc>
                  <a:txBody>
                    <a:bodyPr/>
                    <a:lstStyle/>
                    <a:p>
                      <a:r>
                        <a:rPr lang="el-GR" dirty="0" smtClean="0"/>
                        <a:t>ΔΡΑΣΤΗΡΙΟΤΗΤΑ</a:t>
                      </a:r>
                      <a:endParaRPr lang="el-GR" dirty="0"/>
                    </a:p>
                  </a:txBody>
                  <a:tcPr/>
                </a:tc>
                <a:tc>
                  <a:txBody>
                    <a:bodyPr/>
                    <a:lstStyle/>
                    <a:p>
                      <a:r>
                        <a:rPr lang="el-GR" dirty="0" smtClean="0"/>
                        <a:t>ΠΡΟΑΠ</a:t>
                      </a:r>
                      <a:endParaRPr lang="el-GR" dirty="0"/>
                    </a:p>
                  </a:txBody>
                  <a:tcPr/>
                </a:tc>
                <a:tc>
                  <a:txBody>
                    <a:bodyPr/>
                    <a:lstStyle/>
                    <a:p>
                      <a:r>
                        <a:rPr lang="el-GR" dirty="0" smtClean="0"/>
                        <a:t>ΔΙΑΡΚΕΙΑ</a:t>
                      </a:r>
                      <a:endParaRPr lang="el-GR" dirty="0"/>
                    </a:p>
                  </a:txBody>
                  <a:tcPr/>
                </a:tc>
                <a:tc>
                  <a:txBody>
                    <a:bodyPr/>
                    <a:lstStyle/>
                    <a:p>
                      <a:r>
                        <a:rPr lang="el-GR" dirty="0" smtClean="0"/>
                        <a:t>ΣΧΕ</a:t>
                      </a:r>
                      <a:endParaRPr lang="el-GR" dirty="0"/>
                    </a:p>
                  </a:txBody>
                  <a:tcPr/>
                </a:tc>
                <a:tc>
                  <a:txBody>
                    <a:bodyPr/>
                    <a:lstStyle/>
                    <a:p>
                      <a:r>
                        <a:rPr lang="el-GR" dirty="0" smtClean="0"/>
                        <a:t>ΣΧΛ</a:t>
                      </a:r>
                      <a:endParaRPr lang="el-GR" dirty="0"/>
                    </a:p>
                  </a:txBody>
                  <a:tcPr/>
                </a:tc>
                <a:tc>
                  <a:txBody>
                    <a:bodyPr/>
                    <a:lstStyle/>
                    <a:p>
                      <a:r>
                        <a:rPr lang="el-GR" dirty="0" smtClean="0"/>
                        <a:t>ΑΧΕ</a:t>
                      </a:r>
                      <a:endParaRPr lang="el-GR" dirty="0"/>
                    </a:p>
                  </a:txBody>
                  <a:tcPr/>
                </a:tc>
                <a:tc>
                  <a:txBody>
                    <a:bodyPr/>
                    <a:lstStyle/>
                    <a:p>
                      <a:r>
                        <a:rPr lang="el-GR" dirty="0" smtClean="0"/>
                        <a:t>ΑΧΛ</a:t>
                      </a:r>
                      <a:endParaRPr lang="el-GR" dirty="0"/>
                    </a:p>
                  </a:txBody>
                  <a:tcPr/>
                </a:tc>
                <a:tc>
                  <a:txBody>
                    <a:bodyPr/>
                    <a:lstStyle/>
                    <a:p>
                      <a:r>
                        <a:rPr lang="el-GR" dirty="0" smtClean="0"/>
                        <a:t>ΠΕΡΙΘ</a:t>
                      </a:r>
                      <a:endParaRPr lang="el-GR" dirty="0"/>
                    </a:p>
                  </a:txBody>
                  <a:tcPr/>
                </a:tc>
              </a:tr>
              <a:tr h="526412">
                <a:tc>
                  <a:txBody>
                    <a:bodyPr/>
                    <a:lstStyle/>
                    <a:p>
                      <a:pPr algn="ctr"/>
                      <a:r>
                        <a:rPr lang="el-GR" b="1" dirty="0" smtClean="0"/>
                        <a:t>Α</a:t>
                      </a:r>
                      <a:endParaRPr lang="el-GR" b="1" dirty="0"/>
                    </a:p>
                  </a:txBody>
                  <a:tcPr anchor="ctr"/>
                </a:tc>
                <a:tc>
                  <a:txBody>
                    <a:bodyPr/>
                    <a:lstStyle/>
                    <a:p>
                      <a:pPr algn="ctr"/>
                      <a:r>
                        <a:rPr lang="el-GR" b="1" dirty="0" smtClean="0"/>
                        <a:t>-</a:t>
                      </a:r>
                      <a:endParaRPr lang="el-GR" b="1" dirty="0"/>
                    </a:p>
                  </a:txBody>
                  <a:tcPr anchor="ctr"/>
                </a:tc>
                <a:tc>
                  <a:txBody>
                    <a:bodyPr/>
                    <a:lstStyle/>
                    <a:p>
                      <a:pPr algn="ctr"/>
                      <a:r>
                        <a:rPr lang="el-GR" b="1" dirty="0" smtClean="0"/>
                        <a:t>5</a:t>
                      </a:r>
                      <a:endParaRPr lang="el-GR" b="1" dirty="0"/>
                    </a:p>
                  </a:txBody>
                  <a:tcPr anchor="ctr"/>
                </a:tc>
                <a:tc>
                  <a:txBody>
                    <a:bodyPr/>
                    <a:lstStyle/>
                    <a:p>
                      <a:pPr algn="ctr"/>
                      <a:r>
                        <a:rPr lang="el-GR" b="1" dirty="0" smtClean="0"/>
                        <a:t>0</a:t>
                      </a:r>
                      <a:endParaRPr lang="el-GR" b="1" dirty="0"/>
                    </a:p>
                  </a:txBody>
                  <a:tcPr anchor="ctr"/>
                </a:tc>
                <a:tc>
                  <a:txBody>
                    <a:bodyPr/>
                    <a:lstStyle/>
                    <a:p>
                      <a:pPr algn="ctr"/>
                      <a:r>
                        <a:rPr lang="el-GR" b="1" dirty="0" smtClean="0"/>
                        <a:t>5</a:t>
                      </a:r>
                      <a:endParaRPr lang="el-GR" b="1" dirty="0"/>
                    </a:p>
                  </a:txBody>
                  <a:tcPr anchor="ctr"/>
                </a:tc>
                <a:tc>
                  <a:txBody>
                    <a:bodyPr/>
                    <a:lstStyle/>
                    <a:p>
                      <a:pPr algn="ctr"/>
                      <a:r>
                        <a:rPr lang="el-GR" b="1" dirty="0" smtClean="0"/>
                        <a:t>0</a:t>
                      </a:r>
                      <a:endParaRPr lang="el-GR" b="1" dirty="0"/>
                    </a:p>
                  </a:txBody>
                  <a:tcPr anchor="ctr"/>
                </a:tc>
                <a:tc>
                  <a:txBody>
                    <a:bodyPr/>
                    <a:lstStyle/>
                    <a:p>
                      <a:pPr algn="ctr"/>
                      <a:r>
                        <a:rPr lang="el-GR" b="1" dirty="0" smtClean="0"/>
                        <a:t>5</a:t>
                      </a:r>
                      <a:endParaRPr lang="el-GR" b="1" dirty="0"/>
                    </a:p>
                  </a:txBody>
                  <a:tcPr anchor="ctr"/>
                </a:tc>
                <a:tc>
                  <a:txBody>
                    <a:bodyPr/>
                    <a:lstStyle/>
                    <a:p>
                      <a:pPr algn="ctr"/>
                      <a:r>
                        <a:rPr lang="el-GR" b="1" dirty="0" smtClean="0"/>
                        <a:t>0</a:t>
                      </a:r>
                      <a:endParaRPr lang="el-GR" b="1" dirty="0"/>
                    </a:p>
                  </a:txBody>
                  <a:tcPr anchor="ctr"/>
                </a:tc>
              </a:tr>
              <a:tr h="526412">
                <a:tc>
                  <a:txBody>
                    <a:bodyPr/>
                    <a:lstStyle/>
                    <a:p>
                      <a:pPr algn="ctr"/>
                      <a:r>
                        <a:rPr lang="el-GR" b="1" dirty="0" smtClean="0"/>
                        <a:t>Β</a:t>
                      </a:r>
                      <a:endParaRPr lang="el-GR" b="1" dirty="0"/>
                    </a:p>
                  </a:txBody>
                  <a:tcPr anchor="ctr"/>
                </a:tc>
                <a:tc>
                  <a:txBody>
                    <a:bodyPr/>
                    <a:lstStyle/>
                    <a:p>
                      <a:pPr algn="ctr"/>
                      <a:r>
                        <a:rPr lang="el-GR" b="1" dirty="0" smtClean="0"/>
                        <a:t>Α</a:t>
                      </a:r>
                      <a:endParaRPr lang="el-GR" b="1" dirty="0"/>
                    </a:p>
                  </a:txBody>
                  <a:tcPr anchor="ctr"/>
                </a:tc>
                <a:tc>
                  <a:txBody>
                    <a:bodyPr/>
                    <a:lstStyle/>
                    <a:p>
                      <a:pPr marL="0" algn="ctr" rtl="0" eaLnBrk="1" latinLnBrk="0" hangingPunct="1"/>
                      <a:r>
                        <a:rPr kumimoji="0" lang="el-GR" b="1" kern="1200" dirty="0" smtClean="0">
                          <a:solidFill>
                            <a:schemeClr val="dk1"/>
                          </a:solidFill>
                          <a:latin typeface="+mn-lt"/>
                          <a:ea typeface="+mn-ea"/>
                          <a:cs typeface="+mn-cs"/>
                        </a:rPr>
                        <a:t>2</a:t>
                      </a:r>
                      <a:endParaRPr kumimoji="0" lang="el-GR" b="1" kern="1200" dirty="0">
                        <a:solidFill>
                          <a:schemeClr val="dk1"/>
                        </a:solidFill>
                        <a:latin typeface="+mn-lt"/>
                        <a:ea typeface="+mn-ea"/>
                        <a:cs typeface="+mn-cs"/>
                      </a:endParaRPr>
                    </a:p>
                  </a:txBody>
                  <a:tcPr anchor="ctr"/>
                </a:tc>
                <a:tc>
                  <a:txBody>
                    <a:bodyPr/>
                    <a:lstStyle/>
                    <a:p>
                      <a:pPr algn="ctr"/>
                      <a:r>
                        <a:rPr lang="el-GR" b="1" dirty="0" smtClean="0"/>
                        <a:t>5</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5</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0</a:t>
                      </a:r>
                      <a:endParaRPr lang="el-GR" b="1" dirty="0"/>
                    </a:p>
                  </a:txBody>
                  <a:tcPr anchor="ctr"/>
                </a:tc>
              </a:tr>
              <a:tr h="526412">
                <a:tc>
                  <a:txBody>
                    <a:bodyPr/>
                    <a:lstStyle/>
                    <a:p>
                      <a:pPr algn="ctr"/>
                      <a:r>
                        <a:rPr lang="el-GR" b="1" dirty="0" smtClean="0"/>
                        <a:t>Γ</a:t>
                      </a:r>
                      <a:endParaRPr lang="el-GR" b="1" dirty="0"/>
                    </a:p>
                  </a:txBody>
                  <a:tcPr anchor="ctr"/>
                </a:tc>
                <a:tc>
                  <a:txBody>
                    <a:bodyPr/>
                    <a:lstStyle/>
                    <a:p>
                      <a:pPr algn="ctr"/>
                      <a:r>
                        <a:rPr lang="el-GR" b="1" dirty="0" smtClean="0"/>
                        <a:t>Α</a:t>
                      </a:r>
                      <a:endParaRPr lang="el-GR" b="1" dirty="0"/>
                    </a:p>
                  </a:txBody>
                  <a:tcPr anchor="ctr"/>
                </a:tc>
                <a:tc>
                  <a:txBody>
                    <a:bodyPr/>
                    <a:lstStyle/>
                    <a:p>
                      <a:pPr algn="ctr"/>
                      <a:r>
                        <a:rPr lang="el-GR" b="1" dirty="0" smtClean="0"/>
                        <a:t>2</a:t>
                      </a:r>
                      <a:endParaRPr lang="el-GR" b="1" dirty="0"/>
                    </a:p>
                  </a:txBody>
                  <a:tcPr anchor="ctr"/>
                </a:tc>
                <a:tc>
                  <a:txBody>
                    <a:bodyPr/>
                    <a:lstStyle/>
                    <a:p>
                      <a:pPr algn="ctr"/>
                      <a:r>
                        <a:rPr lang="el-GR" b="1" dirty="0" smtClean="0"/>
                        <a:t>5</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5</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0</a:t>
                      </a:r>
                      <a:endParaRPr lang="el-GR" b="1" dirty="0"/>
                    </a:p>
                  </a:txBody>
                  <a:tcPr anchor="ctr"/>
                </a:tc>
              </a:tr>
              <a:tr h="526412">
                <a:tc>
                  <a:txBody>
                    <a:bodyPr/>
                    <a:lstStyle/>
                    <a:p>
                      <a:pPr algn="ctr"/>
                      <a:r>
                        <a:rPr lang="el-GR" b="1" dirty="0" smtClean="0"/>
                        <a:t>Δ</a:t>
                      </a:r>
                      <a:endParaRPr lang="el-GR" b="1" dirty="0"/>
                    </a:p>
                  </a:txBody>
                  <a:tcPr anchor="ctr"/>
                </a:tc>
                <a:tc>
                  <a:txBody>
                    <a:bodyPr/>
                    <a:lstStyle/>
                    <a:p>
                      <a:pPr algn="ctr"/>
                      <a:r>
                        <a:rPr lang="el-GR" b="1" dirty="0" smtClean="0"/>
                        <a:t>Β,Γ</a:t>
                      </a:r>
                      <a:endParaRPr lang="el-GR" b="1" dirty="0"/>
                    </a:p>
                  </a:txBody>
                  <a:tcPr anchor="ctr"/>
                </a:tc>
                <a:tc>
                  <a:txBody>
                    <a:bodyPr/>
                    <a:lstStyle/>
                    <a:p>
                      <a:pPr algn="ctr"/>
                      <a:r>
                        <a:rPr lang="el-GR" sz="2400" b="1" dirty="0" smtClean="0">
                          <a:solidFill>
                            <a:schemeClr val="accent1"/>
                          </a:solidFill>
                        </a:rPr>
                        <a:t>1</a:t>
                      </a:r>
                      <a:endParaRPr lang="el-GR" b="1" dirty="0">
                        <a:solidFill>
                          <a:schemeClr val="accent1"/>
                        </a:solidFill>
                      </a:endParaRPr>
                    </a:p>
                  </a:txBody>
                  <a:tcPr anchor="ctr"/>
                </a:tc>
                <a:tc>
                  <a:txBody>
                    <a:bodyPr/>
                    <a:lstStyle/>
                    <a:p>
                      <a:pPr algn="ctr"/>
                      <a:r>
                        <a:rPr lang="el-GR" b="1" dirty="0" smtClean="0"/>
                        <a:t>7</a:t>
                      </a:r>
                      <a:endParaRPr lang="el-GR" b="1" dirty="0"/>
                    </a:p>
                  </a:txBody>
                  <a:tcPr anchor="ctr"/>
                </a:tc>
                <a:tc>
                  <a:txBody>
                    <a:bodyPr/>
                    <a:lstStyle/>
                    <a:p>
                      <a:pPr algn="ctr"/>
                      <a:r>
                        <a:rPr lang="el-GR" b="1" dirty="0" smtClean="0"/>
                        <a:t>8</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8</a:t>
                      </a:r>
                      <a:endParaRPr lang="el-GR" b="1" dirty="0"/>
                    </a:p>
                  </a:txBody>
                  <a:tcPr anchor="ctr"/>
                </a:tc>
                <a:tc>
                  <a:txBody>
                    <a:bodyPr/>
                    <a:lstStyle/>
                    <a:p>
                      <a:pPr algn="ctr"/>
                      <a:r>
                        <a:rPr lang="el-GR" b="1" dirty="0" smtClean="0"/>
                        <a:t>0</a:t>
                      </a:r>
                      <a:endParaRPr lang="el-GR" b="1" dirty="0"/>
                    </a:p>
                  </a:txBody>
                  <a:tcPr anchor="ctr"/>
                </a:tc>
              </a:tr>
              <a:tr h="526412">
                <a:tc>
                  <a:txBody>
                    <a:bodyPr/>
                    <a:lstStyle/>
                    <a:p>
                      <a:pPr algn="ctr"/>
                      <a:r>
                        <a:rPr lang="el-GR" b="1" dirty="0" smtClean="0"/>
                        <a:t>Ε</a:t>
                      </a:r>
                      <a:endParaRPr lang="el-GR" b="1" dirty="0"/>
                    </a:p>
                  </a:txBody>
                  <a:tcPr anchor="ctr"/>
                </a:tc>
                <a:tc>
                  <a:txBody>
                    <a:bodyPr/>
                    <a:lstStyle/>
                    <a:p>
                      <a:pPr algn="ctr"/>
                      <a:r>
                        <a:rPr lang="el-GR" b="1" dirty="0" smtClean="0"/>
                        <a:t>Γ</a:t>
                      </a:r>
                      <a:endParaRPr lang="el-GR" b="1" dirty="0"/>
                    </a:p>
                  </a:txBody>
                  <a:tcPr anchor="ctr"/>
                </a:tc>
                <a:tc>
                  <a:txBody>
                    <a:bodyPr/>
                    <a:lstStyle/>
                    <a:p>
                      <a:pPr algn="ctr"/>
                      <a:r>
                        <a:rPr lang="el-GR" b="1" dirty="0" smtClean="0"/>
                        <a:t>1</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8</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8</a:t>
                      </a:r>
                      <a:endParaRPr lang="el-GR" b="1" dirty="0"/>
                    </a:p>
                  </a:txBody>
                  <a:tcPr anchor="ctr"/>
                </a:tc>
                <a:tc>
                  <a:txBody>
                    <a:bodyPr/>
                    <a:lstStyle/>
                    <a:p>
                      <a:pPr algn="ctr"/>
                      <a:r>
                        <a:rPr lang="el-GR" b="1" dirty="0" smtClean="0"/>
                        <a:t>0</a:t>
                      </a:r>
                      <a:endParaRPr lang="el-GR" b="1" dirty="0"/>
                    </a:p>
                  </a:txBody>
                  <a:tcPr anchor="ctr"/>
                </a:tc>
              </a:tr>
              <a:tr h="526412">
                <a:tc>
                  <a:txBody>
                    <a:bodyPr/>
                    <a:lstStyle/>
                    <a:p>
                      <a:pPr algn="ctr"/>
                      <a:r>
                        <a:rPr lang="el-GR" b="1" dirty="0" smtClean="0"/>
                        <a:t>Ζ</a:t>
                      </a:r>
                      <a:endParaRPr lang="el-GR" b="1" dirty="0"/>
                    </a:p>
                  </a:txBody>
                  <a:tcPr anchor="ctr"/>
                </a:tc>
                <a:tc>
                  <a:txBody>
                    <a:bodyPr/>
                    <a:lstStyle/>
                    <a:p>
                      <a:pPr algn="ctr"/>
                      <a:r>
                        <a:rPr lang="el-GR" b="1" dirty="0" smtClean="0"/>
                        <a:t>Δ</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8</a:t>
                      </a:r>
                      <a:endParaRPr lang="el-GR" b="1" dirty="0"/>
                    </a:p>
                  </a:txBody>
                  <a:tcPr anchor="ctr"/>
                </a:tc>
                <a:tc>
                  <a:txBody>
                    <a:bodyPr/>
                    <a:lstStyle/>
                    <a:p>
                      <a:pPr algn="ctr"/>
                      <a:r>
                        <a:rPr lang="el-GR" b="1" dirty="0" smtClean="0">
                          <a:solidFill>
                            <a:srgbClr val="7030A0"/>
                          </a:solidFill>
                        </a:rPr>
                        <a:t>12</a:t>
                      </a:r>
                      <a:endParaRPr lang="el-GR" b="1" dirty="0">
                        <a:solidFill>
                          <a:srgbClr val="7030A0"/>
                        </a:solidFill>
                      </a:endParaRPr>
                    </a:p>
                  </a:txBody>
                  <a:tcPr anchor="ctr"/>
                </a:tc>
                <a:tc>
                  <a:txBody>
                    <a:bodyPr/>
                    <a:lstStyle/>
                    <a:p>
                      <a:pPr algn="ctr"/>
                      <a:r>
                        <a:rPr lang="el-GR" b="1" dirty="0" smtClean="0"/>
                        <a:t>8</a:t>
                      </a:r>
                      <a:endParaRPr lang="el-GR" b="1" dirty="0"/>
                    </a:p>
                  </a:txBody>
                  <a:tcPr anchor="ctr"/>
                </a:tc>
                <a:tc>
                  <a:txBody>
                    <a:bodyPr/>
                    <a:lstStyle/>
                    <a:p>
                      <a:pPr algn="ctr"/>
                      <a:r>
                        <a:rPr lang="el-GR" b="1" dirty="0" smtClean="0"/>
                        <a:t>12</a:t>
                      </a:r>
                      <a:endParaRPr lang="el-GR" b="1" dirty="0"/>
                    </a:p>
                  </a:txBody>
                  <a:tcPr anchor="ctr"/>
                </a:tc>
                <a:tc>
                  <a:txBody>
                    <a:bodyPr/>
                    <a:lstStyle/>
                    <a:p>
                      <a:pPr algn="ctr"/>
                      <a:r>
                        <a:rPr lang="el-GR" b="1" dirty="0" smtClean="0"/>
                        <a:t>0</a:t>
                      </a:r>
                      <a:endParaRPr lang="el-GR" b="1" dirty="0"/>
                    </a:p>
                  </a:txBody>
                  <a:tcPr anchor="ctr"/>
                </a:tc>
              </a:tr>
              <a:tr h="526412">
                <a:tc>
                  <a:txBody>
                    <a:bodyPr/>
                    <a:lstStyle/>
                    <a:p>
                      <a:pPr algn="ctr"/>
                      <a:r>
                        <a:rPr lang="el-GR" b="1" dirty="0" smtClean="0"/>
                        <a:t>Η</a:t>
                      </a:r>
                      <a:endParaRPr lang="el-GR" b="1" dirty="0"/>
                    </a:p>
                  </a:txBody>
                  <a:tcPr anchor="ctr"/>
                </a:tc>
                <a:tc>
                  <a:txBody>
                    <a:bodyPr/>
                    <a:lstStyle/>
                    <a:p>
                      <a:pPr algn="ctr"/>
                      <a:r>
                        <a:rPr lang="el-GR" b="1" dirty="0" smtClean="0"/>
                        <a:t>Ε</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8</a:t>
                      </a:r>
                      <a:endParaRPr lang="el-GR" b="1" dirty="0"/>
                    </a:p>
                  </a:txBody>
                  <a:tcPr anchor="ctr"/>
                </a:tc>
                <a:tc>
                  <a:txBody>
                    <a:bodyPr/>
                    <a:lstStyle/>
                    <a:p>
                      <a:pPr algn="ctr"/>
                      <a:r>
                        <a:rPr lang="el-GR" b="1" dirty="0" smtClean="0"/>
                        <a:t>12</a:t>
                      </a:r>
                      <a:endParaRPr lang="el-GR" b="1" dirty="0"/>
                    </a:p>
                  </a:txBody>
                  <a:tcPr anchor="ctr"/>
                </a:tc>
                <a:tc>
                  <a:txBody>
                    <a:bodyPr/>
                    <a:lstStyle/>
                    <a:p>
                      <a:pPr algn="ctr"/>
                      <a:r>
                        <a:rPr lang="el-GR" b="1" dirty="0" smtClean="0"/>
                        <a:t>8</a:t>
                      </a:r>
                      <a:endParaRPr lang="el-GR" b="1" dirty="0"/>
                    </a:p>
                  </a:txBody>
                  <a:tcPr anchor="ctr"/>
                </a:tc>
                <a:tc>
                  <a:txBody>
                    <a:bodyPr/>
                    <a:lstStyle/>
                    <a:p>
                      <a:pPr algn="ctr"/>
                      <a:r>
                        <a:rPr lang="el-GR" b="1" dirty="0" smtClean="0"/>
                        <a:t>12</a:t>
                      </a:r>
                      <a:endParaRPr lang="el-GR" b="1" dirty="0"/>
                    </a:p>
                  </a:txBody>
                  <a:tcPr anchor="ctr"/>
                </a:tc>
                <a:tc>
                  <a:txBody>
                    <a:bodyPr/>
                    <a:lstStyle/>
                    <a:p>
                      <a:pPr algn="ctr"/>
                      <a:r>
                        <a:rPr lang="el-GR" b="1" dirty="0" smtClean="0"/>
                        <a:t>0</a:t>
                      </a:r>
                      <a:endParaRPr lang="el-GR" b="1" dirty="0"/>
                    </a:p>
                  </a:txBody>
                  <a:tcPr anchor="ctr"/>
                </a:tc>
              </a:tr>
            </a:tbl>
          </a:graphicData>
        </a:graphic>
      </p:graphicFrame>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10 </a:t>
            </a:r>
            <a:r>
              <a:rPr lang="el-GR" dirty="0"/>
              <a:t>από </a:t>
            </a:r>
            <a:r>
              <a:rPr lang="el-GR" dirty="0" smtClean="0"/>
              <a:t>24)</a:t>
            </a:r>
            <a:endParaRPr lang="el-GR" dirty="0">
              <a:latin typeface="+mn-lt"/>
            </a:endParaRPr>
          </a:p>
        </p:txBody>
      </p:sp>
      <p:sp>
        <p:nvSpPr>
          <p:cNvPr id="2" name="Ορθογώνιο 1"/>
          <p:cNvSpPr/>
          <p:nvPr/>
        </p:nvSpPr>
        <p:spPr>
          <a:xfrm>
            <a:off x="467544" y="1484784"/>
            <a:ext cx="8219256" cy="1200329"/>
          </a:xfrm>
          <a:prstGeom prst="rect">
            <a:avLst/>
          </a:prstGeom>
        </p:spPr>
        <p:txBody>
          <a:bodyPr wrap="square">
            <a:spAutoFit/>
          </a:bodyPr>
          <a:lstStyle/>
          <a:p>
            <a:r>
              <a:rPr lang="el-GR" sz="2400" dirty="0" smtClean="0"/>
              <a:t>Κρίσιμα δρομολόγια  (Α-Β-Δ-Ζ), (Α-Γ-Δ-Ζ) και (Α-Γ-Ε-Η),</a:t>
            </a:r>
          </a:p>
          <a:p>
            <a:r>
              <a:rPr lang="el-GR" sz="2400" dirty="0" smtClean="0"/>
              <a:t>Διάρκεια 12 εβδομάδες,</a:t>
            </a:r>
          </a:p>
          <a:p>
            <a:r>
              <a:rPr lang="el-GR" sz="2400" dirty="0" smtClean="0"/>
              <a:t>Κόστος  </a:t>
            </a:r>
            <a:r>
              <a:rPr lang="el-GR" sz="2400" b="1" dirty="0" smtClean="0"/>
              <a:t>2000 χμ. </a:t>
            </a:r>
            <a:endParaRPr lang="el-GR" sz="2400" dirty="0"/>
          </a:p>
        </p:txBody>
      </p:sp>
      <p:grpSp>
        <p:nvGrpSpPr>
          <p:cNvPr id="3" name="Group 4" descr="."/>
          <p:cNvGrpSpPr>
            <a:grpSpLocks noChangeAspect="1"/>
          </p:cNvGrpSpPr>
          <p:nvPr/>
        </p:nvGrpSpPr>
        <p:grpSpPr bwMode="auto">
          <a:xfrm>
            <a:off x="874713" y="3067051"/>
            <a:ext cx="7369175" cy="2570163"/>
            <a:chOff x="551" y="1932"/>
            <a:chExt cx="4642" cy="1619"/>
          </a:xfrm>
        </p:grpSpPr>
        <p:sp>
          <p:nvSpPr>
            <p:cNvPr id="4" name="AutoShape 3"/>
            <p:cNvSpPr>
              <a:spLocks noChangeAspect="1" noChangeArrowheads="1" noTextEdit="1"/>
            </p:cNvSpPr>
            <p:nvPr/>
          </p:nvSpPr>
          <p:spPr bwMode="auto">
            <a:xfrm>
              <a:off x="551" y="1933"/>
              <a:ext cx="4642" cy="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8" name="Rectangle 5"/>
            <p:cNvSpPr>
              <a:spLocks noChangeArrowheads="1"/>
            </p:cNvSpPr>
            <p:nvPr/>
          </p:nvSpPr>
          <p:spPr bwMode="auto">
            <a:xfrm>
              <a:off x="551" y="1932"/>
              <a:ext cx="97"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Oval 6"/>
            <p:cNvSpPr>
              <a:spLocks noChangeArrowheads="1"/>
            </p:cNvSpPr>
            <p:nvPr/>
          </p:nvSpPr>
          <p:spPr bwMode="auto">
            <a:xfrm>
              <a:off x="869" y="2916"/>
              <a:ext cx="117" cy="106"/>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1" name="Freeform 7"/>
            <p:cNvSpPr>
              <a:spLocks noEditPoints="1"/>
            </p:cNvSpPr>
            <p:nvPr/>
          </p:nvSpPr>
          <p:spPr bwMode="auto">
            <a:xfrm>
              <a:off x="858" y="2905"/>
              <a:ext cx="140" cy="129"/>
            </a:xfrm>
            <a:custGeom>
              <a:avLst/>
              <a:gdLst>
                <a:gd name="T0" fmla="*/ 16 w 1667"/>
                <a:gd name="T1" fmla="*/ 618 h 1533"/>
                <a:gd name="T2" fmla="*/ 75 w 1667"/>
                <a:gd name="T3" fmla="*/ 450 h 1533"/>
                <a:gd name="T4" fmla="*/ 240 w 1667"/>
                <a:gd name="T5" fmla="*/ 229 h 1533"/>
                <a:gd name="T6" fmla="*/ 384 w 1667"/>
                <a:gd name="T7" fmla="*/ 122 h 1533"/>
                <a:gd name="T8" fmla="*/ 656 w 1667"/>
                <a:gd name="T9" fmla="*/ 18 h 1533"/>
                <a:gd name="T10" fmla="*/ 911 w 1667"/>
                <a:gd name="T11" fmla="*/ 3 h 1533"/>
                <a:gd name="T12" fmla="*/ 1165 w 1667"/>
                <a:gd name="T13" fmla="*/ 64 h 1533"/>
                <a:gd name="T14" fmla="*/ 1408 w 1667"/>
                <a:gd name="T15" fmla="*/ 212 h 1533"/>
                <a:gd name="T16" fmla="*/ 1529 w 1667"/>
                <a:gd name="T17" fmla="*/ 344 h 1533"/>
                <a:gd name="T18" fmla="*/ 1626 w 1667"/>
                <a:gd name="T19" fmla="*/ 528 h 1533"/>
                <a:gd name="T20" fmla="*/ 1667 w 1667"/>
                <a:gd name="T21" fmla="*/ 758 h 1533"/>
                <a:gd name="T22" fmla="*/ 1631 w 1667"/>
                <a:gd name="T23" fmla="*/ 991 h 1533"/>
                <a:gd name="T24" fmla="*/ 1529 w 1667"/>
                <a:gd name="T25" fmla="*/ 1189 h 1533"/>
                <a:gd name="T26" fmla="*/ 1408 w 1667"/>
                <a:gd name="T27" fmla="*/ 1321 h 1533"/>
                <a:gd name="T28" fmla="*/ 1165 w 1667"/>
                <a:gd name="T29" fmla="*/ 1469 h 1533"/>
                <a:gd name="T30" fmla="*/ 925 w 1667"/>
                <a:gd name="T31" fmla="*/ 1528 h 1533"/>
                <a:gd name="T32" fmla="*/ 674 w 1667"/>
                <a:gd name="T33" fmla="*/ 1518 h 1533"/>
                <a:gd name="T34" fmla="*/ 384 w 1667"/>
                <a:gd name="T35" fmla="*/ 1411 h 1533"/>
                <a:gd name="T36" fmla="*/ 240 w 1667"/>
                <a:gd name="T37" fmla="*/ 1304 h 1533"/>
                <a:gd name="T38" fmla="*/ 75 w 1667"/>
                <a:gd name="T39" fmla="*/ 1083 h 1533"/>
                <a:gd name="T40" fmla="*/ 20 w 1667"/>
                <a:gd name="T41" fmla="*/ 933 h 1533"/>
                <a:gd name="T42" fmla="*/ 269 w 1667"/>
                <a:gd name="T43" fmla="*/ 811 h 1533"/>
                <a:gd name="T44" fmla="*/ 313 w 1667"/>
                <a:gd name="T45" fmla="*/ 965 h 1533"/>
                <a:gd name="T46" fmla="*/ 352 w 1667"/>
                <a:gd name="T47" fmla="*/ 1031 h 1533"/>
                <a:gd name="T48" fmla="*/ 522 w 1667"/>
                <a:gd name="T49" fmla="*/ 1184 h 1533"/>
                <a:gd name="T50" fmla="*/ 598 w 1667"/>
                <a:gd name="T51" fmla="*/ 1221 h 1533"/>
                <a:gd name="T52" fmla="*/ 828 w 1667"/>
                <a:gd name="T53" fmla="*/ 1266 h 1533"/>
                <a:gd name="T54" fmla="*/ 1070 w 1667"/>
                <a:gd name="T55" fmla="*/ 1221 h 1533"/>
                <a:gd name="T56" fmla="*/ 1146 w 1667"/>
                <a:gd name="T57" fmla="*/ 1185 h 1533"/>
                <a:gd name="T58" fmla="*/ 1316 w 1667"/>
                <a:gd name="T59" fmla="*/ 1030 h 1533"/>
                <a:gd name="T60" fmla="*/ 1355 w 1667"/>
                <a:gd name="T61" fmla="*/ 963 h 1533"/>
                <a:gd name="T62" fmla="*/ 1396 w 1667"/>
                <a:gd name="T63" fmla="*/ 823 h 1533"/>
                <a:gd name="T64" fmla="*/ 1391 w 1667"/>
                <a:gd name="T65" fmla="*/ 675 h 1533"/>
                <a:gd name="T66" fmla="*/ 1364 w 1667"/>
                <a:gd name="T67" fmla="*/ 588 h 1533"/>
                <a:gd name="T68" fmla="*/ 1230 w 1667"/>
                <a:gd name="T69" fmla="*/ 408 h 1533"/>
                <a:gd name="T70" fmla="*/ 1167 w 1667"/>
                <a:gd name="T71" fmla="*/ 361 h 1533"/>
                <a:gd name="T72" fmla="*/ 955 w 1667"/>
                <a:gd name="T73" fmla="*/ 278 h 1533"/>
                <a:gd name="T74" fmla="*/ 781 w 1667"/>
                <a:gd name="T75" fmla="*/ 268 h 1533"/>
                <a:gd name="T76" fmla="*/ 620 w 1667"/>
                <a:gd name="T77" fmla="*/ 303 h 1533"/>
                <a:gd name="T78" fmla="*/ 418 w 1667"/>
                <a:gd name="T79" fmla="*/ 426 h 1533"/>
                <a:gd name="T80" fmla="*/ 367 w 1667"/>
                <a:gd name="T81" fmla="*/ 482 h 1533"/>
                <a:gd name="T82" fmla="*/ 293 w 1667"/>
                <a:gd name="T83" fmla="*/ 617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8" y="540"/>
                  </a:lnTo>
                  <a:lnTo>
                    <a:pt x="64" y="471"/>
                  </a:lnTo>
                  <a:cubicBezTo>
                    <a:pt x="67" y="464"/>
                    <a:pt x="70" y="457"/>
                    <a:pt x="75" y="450"/>
                  </a:cubicBezTo>
                  <a:lnTo>
                    <a:pt x="140" y="343"/>
                  </a:lnTo>
                  <a:cubicBezTo>
                    <a:pt x="144" y="336"/>
                    <a:pt x="149" y="329"/>
                    <a:pt x="155" y="323"/>
                  </a:cubicBezTo>
                  <a:lnTo>
                    <a:pt x="240" y="229"/>
                  </a:lnTo>
                  <a:cubicBezTo>
                    <a:pt x="245" y="222"/>
                    <a:pt x="252" y="217"/>
                    <a:pt x="259" y="211"/>
                  </a:cubicBezTo>
                  <a:lnTo>
                    <a:pt x="363" y="134"/>
                  </a:lnTo>
                  <a:cubicBezTo>
                    <a:pt x="370" y="129"/>
                    <a:pt x="377" y="125"/>
                    <a:pt x="384" y="122"/>
                  </a:cubicBezTo>
                  <a:lnTo>
                    <a:pt x="503" y="64"/>
                  </a:lnTo>
                  <a:cubicBezTo>
                    <a:pt x="510" y="60"/>
                    <a:pt x="518" y="57"/>
                    <a:pt x="525" y="55"/>
                  </a:cubicBezTo>
                  <a:lnTo>
                    <a:pt x="656" y="18"/>
                  </a:lnTo>
                  <a:lnTo>
                    <a:pt x="744" y="4"/>
                  </a:lnTo>
                  <a:lnTo>
                    <a:pt x="828" y="0"/>
                  </a:lnTo>
                  <a:lnTo>
                    <a:pt x="911" y="3"/>
                  </a:lnTo>
                  <a:lnTo>
                    <a:pt x="994" y="15"/>
                  </a:lnTo>
                  <a:lnTo>
                    <a:pt x="1142" y="55"/>
                  </a:lnTo>
                  <a:cubicBezTo>
                    <a:pt x="1150" y="57"/>
                    <a:pt x="1158" y="60"/>
                    <a:pt x="1165" y="64"/>
                  </a:cubicBezTo>
                  <a:lnTo>
                    <a:pt x="1284" y="122"/>
                  </a:lnTo>
                  <a:cubicBezTo>
                    <a:pt x="1291" y="125"/>
                    <a:pt x="1299" y="130"/>
                    <a:pt x="1305" y="135"/>
                  </a:cubicBezTo>
                  <a:lnTo>
                    <a:pt x="1408" y="212"/>
                  </a:lnTo>
                  <a:cubicBezTo>
                    <a:pt x="1415" y="217"/>
                    <a:pt x="1421" y="222"/>
                    <a:pt x="1427" y="228"/>
                  </a:cubicBezTo>
                  <a:lnTo>
                    <a:pt x="1513" y="322"/>
                  </a:lnTo>
                  <a:cubicBezTo>
                    <a:pt x="1519" y="329"/>
                    <a:pt x="1524" y="336"/>
                    <a:pt x="1529" y="344"/>
                  </a:cubicBezTo>
                  <a:lnTo>
                    <a:pt x="1593" y="451"/>
                  </a:lnTo>
                  <a:cubicBezTo>
                    <a:pt x="1596" y="457"/>
                    <a:pt x="1599" y="463"/>
                    <a:pt x="1602" y="469"/>
                  </a:cubicBezTo>
                  <a:lnTo>
                    <a:pt x="1626" y="528"/>
                  </a:lnTo>
                  <a:lnTo>
                    <a:pt x="1648" y="602"/>
                  </a:lnTo>
                  <a:lnTo>
                    <a:pt x="1661" y="681"/>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1"/>
                    <a:pt x="1415" y="1316"/>
                    <a:pt x="1408" y="1321"/>
                  </a:cubicBezTo>
                  <a:lnTo>
                    <a:pt x="1305" y="1398"/>
                  </a:lnTo>
                  <a:cubicBezTo>
                    <a:pt x="1299" y="1403"/>
                    <a:pt x="1291" y="1408"/>
                    <a:pt x="1284" y="1411"/>
                  </a:cubicBezTo>
                  <a:lnTo>
                    <a:pt x="1165" y="1469"/>
                  </a:lnTo>
                  <a:cubicBezTo>
                    <a:pt x="1158" y="1473"/>
                    <a:pt x="1150" y="1476"/>
                    <a:pt x="1142" y="1478"/>
                  </a:cubicBezTo>
                  <a:lnTo>
                    <a:pt x="1010" y="1515"/>
                  </a:lnTo>
                  <a:lnTo>
                    <a:pt x="925" y="1528"/>
                  </a:lnTo>
                  <a:lnTo>
                    <a:pt x="839" y="1533"/>
                  </a:lnTo>
                  <a:lnTo>
                    <a:pt x="757" y="1530"/>
                  </a:lnTo>
                  <a:lnTo>
                    <a:pt x="674" y="1518"/>
                  </a:lnTo>
                  <a:lnTo>
                    <a:pt x="525" y="1478"/>
                  </a:lnTo>
                  <a:cubicBezTo>
                    <a:pt x="518" y="1476"/>
                    <a:pt x="510" y="1473"/>
                    <a:pt x="503" y="1469"/>
                  </a:cubicBezTo>
                  <a:lnTo>
                    <a:pt x="384" y="1411"/>
                  </a:lnTo>
                  <a:cubicBezTo>
                    <a:pt x="377" y="1408"/>
                    <a:pt x="370" y="1403"/>
                    <a:pt x="363" y="1399"/>
                  </a:cubicBezTo>
                  <a:lnTo>
                    <a:pt x="259" y="1322"/>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7"/>
                  </a:lnTo>
                  <a:lnTo>
                    <a:pt x="522" y="1184"/>
                  </a:lnTo>
                  <a:lnTo>
                    <a:pt x="501" y="1172"/>
                  </a:lnTo>
                  <a:lnTo>
                    <a:pt x="620" y="1230"/>
                  </a:lnTo>
                  <a:lnTo>
                    <a:pt x="598" y="1221"/>
                  </a:lnTo>
                  <a:lnTo>
                    <a:pt x="711" y="1254"/>
                  </a:lnTo>
                  <a:lnTo>
                    <a:pt x="768" y="1263"/>
                  </a:lnTo>
                  <a:lnTo>
                    <a:pt x="828" y="1266"/>
                  </a:lnTo>
                  <a:lnTo>
                    <a:pt x="886" y="1265"/>
                  </a:lnTo>
                  <a:lnTo>
                    <a:pt x="938" y="1258"/>
                  </a:lnTo>
                  <a:lnTo>
                    <a:pt x="1070" y="1221"/>
                  </a:lnTo>
                  <a:lnTo>
                    <a:pt x="1048" y="1230"/>
                  </a:lnTo>
                  <a:lnTo>
                    <a:pt x="1167" y="1172"/>
                  </a:lnTo>
                  <a:lnTo>
                    <a:pt x="1146" y="1185"/>
                  </a:lnTo>
                  <a:lnTo>
                    <a:pt x="1249" y="1108"/>
                  </a:lnTo>
                  <a:lnTo>
                    <a:pt x="1230" y="1124"/>
                  </a:lnTo>
                  <a:lnTo>
                    <a:pt x="1316" y="1030"/>
                  </a:lnTo>
                  <a:lnTo>
                    <a:pt x="1300" y="1052"/>
                  </a:lnTo>
                  <a:lnTo>
                    <a:pt x="1364" y="945"/>
                  </a:lnTo>
                  <a:lnTo>
                    <a:pt x="1355" y="963"/>
                  </a:lnTo>
                  <a:lnTo>
                    <a:pt x="1374" y="918"/>
                  </a:lnTo>
                  <a:lnTo>
                    <a:pt x="1388" y="874"/>
                  </a:lnTo>
                  <a:lnTo>
                    <a:pt x="1396" y="823"/>
                  </a:lnTo>
                  <a:lnTo>
                    <a:pt x="1400" y="775"/>
                  </a:lnTo>
                  <a:lnTo>
                    <a:pt x="1398" y="722"/>
                  </a:lnTo>
                  <a:lnTo>
                    <a:pt x="1391" y="675"/>
                  </a:lnTo>
                  <a:lnTo>
                    <a:pt x="1379" y="629"/>
                  </a:lnTo>
                  <a:lnTo>
                    <a:pt x="1355" y="570"/>
                  </a:lnTo>
                  <a:lnTo>
                    <a:pt x="1364" y="588"/>
                  </a:lnTo>
                  <a:lnTo>
                    <a:pt x="1300" y="481"/>
                  </a:lnTo>
                  <a:lnTo>
                    <a:pt x="1316" y="502"/>
                  </a:lnTo>
                  <a:lnTo>
                    <a:pt x="1230" y="408"/>
                  </a:lnTo>
                  <a:lnTo>
                    <a:pt x="1249" y="425"/>
                  </a:lnTo>
                  <a:lnTo>
                    <a:pt x="1146" y="348"/>
                  </a:lnTo>
                  <a:lnTo>
                    <a:pt x="1167" y="361"/>
                  </a:lnTo>
                  <a:lnTo>
                    <a:pt x="1048" y="303"/>
                  </a:lnTo>
                  <a:lnTo>
                    <a:pt x="1070" y="312"/>
                  </a:lnTo>
                  <a:lnTo>
                    <a:pt x="955" y="278"/>
                  </a:lnTo>
                  <a:lnTo>
                    <a:pt x="900" y="270"/>
                  </a:lnTo>
                  <a:lnTo>
                    <a:pt x="839" y="267"/>
                  </a:lnTo>
                  <a:lnTo>
                    <a:pt x="781" y="268"/>
                  </a:lnTo>
                  <a:lnTo>
                    <a:pt x="729" y="275"/>
                  </a:lnTo>
                  <a:lnTo>
                    <a:pt x="598" y="312"/>
                  </a:lnTo>
                  <a:lnTo>
                    <a:pt x="620" y="303"/>
                  </a:lnTo>
                  <a:lnTo>
                    <a:pt x="501" y="361"/>
                  </a:lnTo>
                  <a:lnTo>
                    <a:pt x="522" y="349"/>
                  </a:lnTo>
                  <a:lnTo>
                    <a:pt x="418" y="426"/>
                  </a:lnTo>
                  <a:lnTo>
                    <a:pt x="437" y="408"/>
                  </a:lnTo>
                  <a:lnTo>
                    <a:pt x="352" y="502"/>
                  </a:lnTo>
                  <a:lnTo>
                    <a:pt x="367" y="482"/>
                  </a:lnTo>
                  <a:lnTo>
                    <a:pt x="302" y="589"/>
                  </a:lnTo>
                  <a:lnTo>
                    <a:pt x="313" y="568"/>
                  </a:lnTo>
                  <a:lnTo>
                    <a:pt x="293" y="617"/>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2" name="Freeform 8"/>
            <p:cNvSpPr>
              <a:spLocks noEditPoints="1"/>
            </p:cNvSpPr>
            <p:nvPr/>
          </p:nvSpPr>
          <p:spPr bwMode="auto">
            <a:xfrm>
              <a:off x="986" y="2932"/>
              <a:ext cx="627" cy="91"/>
            </a:xfrm>
            <a:custGeom>
              <a:avLst/>
              <a:gdLst>
                <a:gd name="T0" fmla="*/ 0 w 7467"/>
                <a:gd name="T1" fmla="*/ 476 h 1086"/>
                <a:gd name="T2" fmla="*/ 7335 w 7467"/>
                <a:gd name="T3" fmla="*/ 476 h 1086"/>
                <a:gd name="T4" fmla="*/ 7335 w 7467"/>
                <a:gd name="T5" fmla="*/ 610 h 1086"/>
                <a:gd name="T6" fmla="*/ 0 w 7467"/>
                <a:gd name="T7" fmla="*/ 610 h 1086"/>
                <a:gd name="T8" fmla="*/ 0 w 7467"/>
                <a:gd name="T9" fmla="*/ 476 h 1086"/>
                <a:gd name="T10" fmla="*/ 6569 w 7467"/>
                <a:gd name="T11" fmla="*/ 19 h 1086"/>
                <a:gd name="T12" fmla="*/ 7467 w 7467"/>
                <a:gd name="T13" fmla="*/ 543 h 1086"/>
                <a:gd name="T14" fmla="*/ 6569 w 7467"/>
                <a:gd name="T15" fmla="*/ 1067 h 1086"/>
                <a:gd name="T16" fmla="*/ 6478 w 7467"/>
                <a:gd name="T17" fmla="*/ 1043 h 1086"/>
                <a:gd name="T18" fmla="*/ 6502 w 7467"/>
                <a:gd name="T19" fmla="*/ 952 h 1086"/>
                <a:gd name="T20" fmla="*/ 7302 w 7467"/>
                <a:gd name="T21" fmla="*/ 486 h 1086"/>
                <a:gd name="T22" fmla="*/ 7302 w 7467"/>
                <a:gd name="T23" fmla="*/ 601 h 1086"/>
                <a:gd name="T24" fmla="*/ 6502 w 7467"/>
                <a:gd name="T25" fmla="*/ 134 h 1086"/>
                <a:gd name="T26" fmla="*/ 6478 w 7467"/>
                <a:gd name="T27" fmla="*/ 43 h 1086"/>
                <a:gd name="T28" fmla="*/ 6569 w 7467"/>
                <a:gd name="T29" fmla="*/ 1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67" h="1086">
                  <a:moveTo>
                    <a:pt x="0" y="476"/>
                  </a:moveTo>
                  <a:lnTo>
                    <a:pt x="7335" y="476"/>
                  </a:lnTo>
                  <a:lnTo>
                    <a:pt x="7335" y="610"/>
                  </a:lnTo>
                  <a:lnTo>
                    <a:pt x="0" y="610"/>
                  </a:lnTo>
                  <a:lnTo>
                    <a:pt x="0" y="476"/>
                  </a:lnTo>
                  <a:close/>
                  <a:moveTo>
                    <a:pt x="6569" y="19"/>
                  </a:moveTo>
                  <a:lnTo>
                    <a:pt x="7467" y="543"/>
                  </a:lnTo>
                  <a:lnTo>
                    <a:pt x="6569" y="1067"/>
                  </a:lnTo>
                  <a:cubicBezTo>
                    <a:pt x="6537" y="1086"/>
                    <a:pt x="6496" y="1075"/>
                    <a:pt x="6478" y="1043"/>
                  </a:cubicBezTo>
                  <a:cubicBezTo>
                    <a:pt x="6459" y="1012"/>
                    <a:pt x="6470" y="971"/>
                    <a:pt x="6502" y="952"/>
                  </a:cubicBezTo>
                  <a:lnTo>
                    <a:pt x="7302" y="486"/>
                  </a:lnTo>
                  <a:lnTo>
                    <a:pt x="7302" y="601"/>
                  </a:lnTo>
                  <a:lnTo>
                    <a:pt x="6502" y="134"/>
                  </a:lnTo>
                  <a:cubicBezTo>
                    <a:pt x="6470" y="116"/>
                    <a:pt x="6459" y="75"/>
                    <a:pt x="6478" y="43"/>
                  </a:cubicBezTo>
                  <a:cubicBezTo>
                    <a:pt x="6496" y="11"/>
                    <a:pt x="6537" y="0"/>
                    <a:pt x="6569" y="1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3" name="Oval 9"/>
            <p:cNvSpPr>
              <a:spLocks noChangeArrowheads="1"/>
            </p:cNvSpPr>
            <p:nvPr/>
          </p:nvSpPr>
          <p:spPr bwMode="auto">
            <a:xfrm>
              <a:off x="1613" y="2916"/>
              <a:ext cx="117" cy="106"/>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4" name="Freeform 10"/>
            <p:cNvSpPr>
              <a:spLocks noEditPoints="1"/>
            </p:cNvSpPr>
            <p:nvPr/>
          </p:nvSpPr>
          <p:spPr bwMode="auto">
            <a:xfrm>
              <a:off x="1601" y="2905"/>
              <a:ext cx="140" cy="129"/>
            </a:xfrm>
            <a:custGeom>
              <a:avLst/>
              <a:gdLst>
                <a:gd name="T0" fmla="*/ 16 w 1667"/>
                <a:gd name="T1" fmla="*/ 618 h 1533"/>
                <a:gd name="T2" fmla="*/ 75 w 1667"/>
                <a:gd name="T3" fmla="*/ 450 h 1533"/>
                <a:gd name="T4" fmla="*/ 240 w 1667"/>
                <a:gd name="T5" fmla="*/ 229 h 1533"/>
                <a:gd name="T6" fmla="*/ 384 w 1667"/>
                <a:gd name="T7" fmla="*/ 122 h 1533"/>
                <a:gd name="T8" fmla="*/ 656 w 1667"/>
                <a:gd name="T9" fmla="*/ 18 h 1533"/>
                <a:gd name="T10" fmla="*/ 911 w 1667"/>
                <a:gd name="T11" fmla="*/ 3 h 1533"/>
                <a:gd name="T12" fmla="*/ 1165 w 1667"/>
                <a:gd name="T13" fmla="*/ 64 h 1533"/>
                <a:gd name="T14" fmla="*/ 1408 w 1667"/>
                <a:gd name="T15" fmla="*/ 212 h 1533"/>
                <a:gd name="T16" fmla="*/ 1529 w 1667"/>
                <a:gd name="T17" fmla="*/ 344 h 1533"/>
                <a:gd name="T18" fmla="*/ 1626 w 1667"/>
                <a:gd name="T19" fmla="*/ 528 h 1533"/>
                <a:gd name="T20" fmla="*/ 1667 w 1667"/>
                <a:gd name="T21" fmla="*/ 758 h 1533"/>
                <a:gd name="T22" fmla="*/ 1631 w 1667"/>
                <a:gd name="T23" fmla="*/ 991 h 1533"/>
                <a:gd name="T24" fmla="*/ 1529 w 1667"/>
                <a:gd name="T25" fmla="*/ 1189 h 1533"/>
                <a:gd name="T26" fmla="*/ 1408 w 1667"/>
                <a:gd name="T27" fmla="*/ 1321 h 1533"/>
                <a:gd name="T28" fmla="*/ 1165 w 1667"/>
                <a:gd name="T29" fmla="*/ 1469 h 1533"/>
                <a:gd name="T30" fmla="*/ 925 w 1667"/>
                <a:gd name="T31" fmla="*/ 1528 h 1533"/>
                <a:gd name="T32" fmla="*/ 674 w 1667"/>
                <a:gd name="T33" fmla="*/ 1518 h 1533"/>
                <a:gd name="T34" fmla="*/ 384 w 1667"/>
                <a:gd name="T35" fmla="*/ 1411 h 1533"/>
                <a:gd name="T36" fmla="*/ 240 w 1667"/>
                <a:gd name="T37" fmla="*/ 1304 h 1533"/>
                <a:gd name="T38" fmla="*/ 75 w 1667"/>
                <a:gd name="T39" fmla="*/ 1083 h 1533"/>
                <a:gd name="T40" fmla="*/ 20 w 1667"/>
                <a:gd name="T41" fmla="*/ 933 h 1533"/>
                <a:gd name="T42" fmla="*/ 269 w 1667"/>
                <a:gd name="T43" fmla="*/ 811 h 1533"/>
                <a:gd name="T44" fmla="*/ 313 w 1667"/>
                <a:gd name="T45" fmla="*/ 965 h 1533"/>
                <a:gd name="T46" fmla="*/ 352 w 1667"/>
                <a:gd name="T47" fmla="*/ 1031 h 1533"/>
                <a:gd name="T48" fmla="*/ 522 w 1667"/>
                <a:gd name="T49" fmla="*/ 1184 h 1533"/>
                <a:gd name="T50" fmla="*/ 598 w 1667"/>
                <a:gd name="T51" fmla="*/ 1221 h 1533"/>
                <a:gd name="T52" fmla="*/ 828 w 1667"/>
                <a:gd name="T53" fmla="*/ 1266 h 1533"/>
                <a:gd name="T54" fmla="*/ 1070 w 1667"/>
                <a:gd name="T55" fmla="*/ 1221 h 1533"/>
                <a:gd name="T56" fmla="*/ 1146 w 1667"/>
                <a:gd name="T57" fmla="*/ 1185 h 1533"/>
                <a:gd name="T58" fmla="*/ 1316 w 1667"/>
                <a:gd name="T59" fmla="*/ 1030 h 1533"/>
                <a:gd name="T60" fmla="*/ 1355 w 1667"/>
                <a:gd name="T61" fmla="*/ 963 h 1533"/>
                <a:gd name="T62" fmla="*/ 1396 w 1667"/>
                <a:gd name="T63" fmla="*/ 823 h 1533"/>
                <a:gd name="T64" fmla="*/ 1391 w 1667"/>
                <a:gd name="T65" fmla="*/ 675 h 1533"/>
                <a:gd name="T66" fmla="*/ 1364 w 1667"/>
                <a:gd name="T67" fmla="*/ 588 h 1533"/>
                <a:gd name="T68" fmla="*/ 1230 w 1667"/>
                <a:gd name="T69" fmla="*/ 408 h 1533"/>
                <a:gd name="T70" fmla="*/ 1167 w 1667"/>
                <a:gd name="T71" fmla="*/ 361 h 1533"/>
                <a:gd name="T72" fmla="*/ 955 w 1667"/>
                <a:gd name="T73" fmla="*/ 278 h 1533"/>
                <a:gd name="T74" fmla="*/ 781 w 1667"/>
                <a:gd name="T75" fmla="*/ 268 h 1533"/>
                <a:gd name="T76" fmla="*/ 620 w 1667"/>
                <a:gd name="T77" fmla="*/ 303 h 1533"/>
                <a:gd name="T78" fmla="*/ 418 w 1667"/>
                <a:gd name="T79" fmla="*/ 426 h 1533"/>
                <a:gd name="T80" fmla="*/ 367 w 1667"/>
                <a:gd name="T81" fmla="*/ 482 h 1533"/>
                <a:gd name="T82" fmla="*/ 293 w 1667"/>
                <a:gd name="T83" fmla="*/ 617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8" y="540"/>
                  </a:lnTo>
                  <a:lnTo>
                    <a:pt x="64" y="471"/>
                  </a:lnTo>
                  <a:cubicBezTo>
                    <a:pt x="67" y="464"/>
                    <a:pt x="70" y="457"/>
                    <a:pt x="75" y="450"/>
                  </a:cubicBezTo>
                  <a:lnTo>
                    <a:pt x="140" y="343"/>
                  </a:lnTo>
                  <a:cubicBezTo>
                    <a:pt x="144" y="336"/>
                    <a:pt x="149" y="329"/>
                    <a:pt x="155" y="323"/>
                  </a:cubicBezTo>
                  <a:lnTo>
                    <a:pt x="240" y="229"/>
                  </a:lnTo>
                  <a:cubicBezTo>
                    <a:pt x="245" y="223"/>
                    <a:pt x="252" y="217"/>
                    <a:pt x="259" y="211"/>
                  </a:cubicBezTo>
                  <a:lnTo>
                    <a:pt x="363" y="134"/>
                  </a:lnTo>
                  <a:cubicBezTo>
                    <a:pt x="370" y="129"/>
                    <a:pt x="377" y="125"/>
                    <a:pt x="384" y="122"/>
                  </a:cubicBezTo>
                  <a:lnTo>
                    <a:pt x="503" y="64"/>
                  </a:lnTo>
                  <a:cubicBezTo>
                    <a:pt x="510" y="60"/>
                    <a:pt x="518" y="57"/>
                    <a:pt x="525" y="55"/>
                  </a:cubicBezTo>
                  <a:lnTo>
                    <a:pt x="656" y="18"/>
                  </a:lnTo>
                  <a:lnTo>
                    <a:pt x="744" y="4"/>
                  </a:lnTo>
                  <a:lnTo>
                    <a:pt x="828" y="0"/>
                  </a:lnTo>
                  <a:lnTo>
                    <a:pt x="911" y="3"/>
                  </a:lnTo>
                  <a:lnTo>
                    <a:pt x="994" y="15"/>
                  </a:lnTo>
                  <a:lnTo>
                    <a:pt x="1142" y="55"/>
                  </a:lnTo>
                  <a:cubicBezTo>
                    <a:pt x="1150" y="57"/>
                    <a:pt x="1158" y="60"/>
                    <a:pt x="1165" y="64"/>
                  </a:cubicBezTo>
                  <a:lnTo>
                    <a:pt x="1284" y="122"/>
                  </a:lnTo>
                  <a:cubicBezTo>
                    <a:pt x="1291" y="125"/>
                    <a:pt x="1299" y="130"/>
                    <a:pt x="1305" y="135"/>
                  </a:cubicBezTo>
                  <a:lnTo>
                    <a:pt x="1408" y="212"/>
                  </a:lnTo>
                  <a:cubicBezTo>
                    <a:pt x="1415" y="217"/>
                    <a:pt x="1421" y="222"/>
                    <a:pt x="1427" y="228"/>
                  </a:cubicBezTo>
                  <a:lnTo>
                    <a:pt x="1513" y="322"/>
                  </a:lnTo>
                  <a:cubicBezTo>
                    <a:pt x="1519" y="329"/>
                    <a:pt x="1524" y="336"/>
                    <a:pt x="1529" y="344"/>
                  </a:cubicBezTo>
                  <a:lnTo>
                    <a:pt x="1593" y="451"/>
                  </a:lnTo>
                  <a:cubicBezTo>
                    <a:pt x="1596" y="457"/>
                    <a:pt x="1599" y="463"/>
                    <a:pt x="1602" y="469"/>
                  </a:cubicBezTo>
                  <a:lnTo>
                    <a:pt x="1626" y="528"/>
                  </a:lnTo>
                  <a:lnTo>
                    <a:pt x="1648" y="602"/>
                  </a:lnTo>
                  <a:lnTo>
                    <a:pt x="1661" y="681"/>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1"/>
                    <a:pt x="1415" y="1316"/>
                    <a:pt x="1408" y="1321"/>
                  </a:cubicBezTo>
                  <a:lnTo>
                    <a:pt x="1305" y="1398"/>
                  </a:lnTo>
                  <a:cubicBezTo>
                    <a:pt x="1299" y="1403"/>
                    <a:pt x="1291" y="1408"/>
                    <a:pt x="1284" y="1411"/>
                  </a:cubicBezTo>
                  <a:lnTo>
                    <a:pt x="1165" y="1469"/>
                  </a:lnTo>
                  <a:cubicBezTo>
                    <a:pt x="1158" y="1473"/>
                    <a:pt x="1150" y="1476"/>
                    <a:pt x="1142" y="1478"/>
                  </a:cubicBezTo>
                  <a:lnTo>
                    <a:pt x="1010" y="1515"/>
                  </a:lnTo>
                  <a:lnTo>
                    <a:pt x="925" y="1528"/>
                  </a:lnTo>
                  <a:lnTo>
                    <a:pt x="839" y="1533"/>
                  </a:lnTo>
                  <a:lnTo>
                    <a:pt x="757" y="1530"/>
                  </a:lnTo>
                  <a:lnTo>
                    <a:pt x="674" y="1518"/>
                  </a:lnTo>
                  <a:lnTo>
                    <a:pt x="525" y="1478"/>
                  </a:lnTo>
                  <a:cubicBezTo>
                    <a:pt x="518" y="1476"/>
                    <a:pt x="510" y="1473"/>
                    <a:pt x="503" y="1469"/>
                  </a:cubicBezTo>
                  <a:lnTo>
                    <a:pt x="384" y="1411"/>
                  </a:lnTo>
                  <a:cubicBezTo>
                    <a:pt x="377" y="1408"/>
                    <a:pt x="370" y="1403"/>
                    <a:pt x="363" y="1399"/>
                  </a:cubicBezTo>
                  <a:lnTo>
                    <a:pt x="259" y="1322"/>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7"/>
                  </a:lnTo>
                  <a:lnTo>
                    <a:pt x="522" y="1184"/>
                  </a:lnTo>
                  <a:lnTo>
                    <a:pt x="501" y="1172"/>
                  </a:lnTo>
                  <a:lnTo>
                    <a:pt x="620" y="1230"/>
                  </a:lnTo>
                  <a:lnTo>
                    <a:pt x="598" y="1221"/>
                  </a:lnTo>
                  <a:lnTo>
                    <a:pt x="711" y="1254"/>
                  </a:lnTo>
                  <a:lnTo>
                    <a:pt x="768" y="1263"/>
                  </a:lnTo>
                  <a:lnTo>
                    <a:pt x="828" y="1266"/>
                  </a:lnTo>
                  <a:lnTo>
                    <a:pt x="886" y="1265"/>
                  </a:lnTo>
                  <a:lnTo>
                    <a:pt x="938" y="1258"/>
                  </a:lnTo>
                  <a:lnTo>
                    <a:pt x="1070" y="1221"/>
                  </a:lnTo>
                  <a:lnTo>
                    <a:pt x="1048" y="1230"/>
                  </a:lnTo>
                  <a:lnTo>
                    <a:pt x="1167" y="1172"/>
                  </a:lnTo>
                  <a:lnTo>
                    <a:pt x="1146" y="1185"/>
                  </a:lnTo>
                  <a:lnTo>
                    <a:pt x="1249" y="1108"/>
                  </a:lnTo>
                  <a:lnTo>
                    <a:pt x="1230" y="1124"/>
                  </a:lnTo>
                  <a:lnTo>
                    <a:pt x="1316" y="1030"/>
                  </a:lnTo>
                  <a:lnTo>
                    <a:pt x="1300" y="1052"/>
                  </a:lnTo>
                  <a:lnTo>
                    <a:pt x="1364" y="945"/>
                  </a:lnTo>
                  <a:lnTo>
                    <a:pt x="1355" y="963"/>
                  </a:lnTo>
                  <a:lnTo>
                    <a:pt x="1374" y="918"/>
                  </a:lnTo>
                  <a:lnTo>
                    <a:pt x="1388" y="874"/>
                  </a:lnTo>
                  <a:lnTo>
                    <a:pt x="1396" y="823"/>
                  </a:lnTo>
                  <a:lnTo>
                    <a:pt x="1400" y="775"/>
                  </a:lnTo>
                  <a:lnTo>
                    <a:pt x="1398" y="722"/>
                  </a:lnTo>
                  <a:lnTo>
                    <a:pt x="1391" y="675"/>
                  </a:lnTo>
                  <a:lnTo>
                    <a:pt x="1379" y="629"/>
                  </a:lnTo>
                  <a:lnTo>
                    <a:pt x="1355" y="570"/>
                  </a:lnTo>
                  <a:lnTo>
                    <a:pt x="1364" y="588"/>
                  </a:lnTo>
                  <a:lnTo>
                    <a:pt x="1300" y="481"/>
                  </a:lnTo>
                  <a:lnTo>
                    <a:pt x="1316" y="502"/>
                  </a:lnTo>
                  <a:lnTo>
                    <a:pt x="1230" y="408"/>
                  </a:lnTo>
                  <a:lnTo>
                    <a:pt x="1249" y="425"/>
                  </a:lnTo>
                  <a:lnTo>
                    <a:pt x="1146" y="348"/>
                  </a:lnTo>
                  <a:lnTo>
                    <a:pt x="1167" y="361"/>
                  </a:lnTo>
                  <a:lnTo>
                    <a:pt x="1048" y="303"/>
                  </a:lnTo>
                  <a:lnTo>
                    <a:pt x="1070" y="312"/>
                  </a:lnTo>
                  <a:lnTo>
                    <a:pt x="955" y="278"/>
                  </a:lnTo>
                  <a:lnTo>
                    <a:pt x="900" y="270"/>
                  </a:lnTo>
                  <a:lnTo>
                    <a:pt x="839" y="267"/>
                  </a:lnTo>
                  <a:lnTo>
                    <a:pt x="781" y="268"/>
                  </a:lnTo>
                  <a:lnTo>
                    <a:pt x="729" y="275"/>
                  </a:lnTo>
                  <a:lnTo>
                    <a:pt x="598" y="312"/>
                  </a:lnTo>
                  <a:lnTo>
                    <a:pt x="620" y="303"/>
                  </a:lnTo>
                  <a:lnTo>
                    <a:pt x="501" y="361"/>
                  </a:lnTo>
                  <a:lnTo>
                    <a:pt x="522" y="349"/>
                  </a:lnTo>
                  <a:lnTo>
                    <a:pt x="418" y="426"/>
                  </a:lnTo>
                  <a:lnTo>
                    <a:pt x="437" y="408"/>
                  </a:lnTo>
                  <a:lnTo>
                    <a:pt x="352" y="502"/>
                  </a:lnTo>
                  <a:lnTo>
                    <a:pt x="367" y="482"/>
                  </a:lnTo>
                  <a:lnTo>
                    <a:pt x="302" y="589"/>
                  </a:lnTo>
                  <a:lnTo>
                    <a:pt x="313" y="568"/>
                  </a:lnTo>
                  <a:lnTo>
                    <a:pt x="293" y="617"/>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5" name="Oval 11"/>
            <p:cNvSpPr>
              <a:spLocks noChangeArrowheads="1"/>
            </p:cNvSpPr>
            <p:nvPr/>
          </p:nvSpPr>
          <p:spPr bwMode="auto">
            <a:xfrm>
              <a:off x="2099" y="2536"/>
              <a:ext cx="117" cy="106"/>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6" name="Freeform 12"/>
            <p:cNvSpPr>
              <a:spLocks noEditPoints="1"/>
            </p:cNvSpPr>
            <p:nvPr/>
          </p:nvSpPr>
          <p:spPr bwMode="auto">
            <a:xfrm>
              <a:off x="2088" y="2525"/>
              <a:ext cx="139" cy="128"/>
            </a:xfrm>
            <a:custGeom>
              <a:avLst/>
              <a:gdLst>
                <a:gd name="T0" fmla="*/ 16 w 1667"/>
                <a:gd name="T1" fmla="*/ 619 h 1534"/>
                <a:gd name="T2" fmla="*/ 75 w 1667"/>
                <a:gd name="T3" fmla="*/ 451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5 h 1534"/>
                <a:gd name="T18" fmla="*/ 1626 w 1667"/>
                <a:gd name="T19" fmla="*/ 529 h 1534"/>
                <a:gd name="T20" fmla="*/ 1667 w 1667"/>
                <a:gd name="T21" fmla="*/ 759 h 1534"/>
                <a:gd name="T22" fmla="*/ 1631 w 1667"/>
                <a:gd name="T23" fmla="*/ 992 h 1534"/>
                <a:gd name="T24" fmla="*/ 1529 w 1667"/>
                <a:gd name="T25" fmla="*/ 1190 h 1534"/>
                <a:gd name="T26" fmla="*/ 1408 w 1667"/>
                <a:gd name="T27" fmla="*/ 1322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5 h 1534"/>
                <a:gd name="T38" fmla="*/ 75 w 1667"/>
                <a:gd name="T39" fmla="*/ 1084 h 1534"/>
                <a:gd name="T40" fmla="*/ 20 w 1667"/>
                <a:gd name="T41" fmla="*/ 934 h 1534"/>
                <a:gd name="T42" fmla="*/ 269 w 1667"/>
                <a:gd name="T43" fmla="*/ 812 h 1534"/>
                <a:gd name="T44" fmla="*/ 313 w 1667"/>
                <a:gd name="T45" fmla="*/ 966 h 1534"/>
                <a:gd name="T46" fmla="*/ 352 w 1667"/>
                <a:gd name="T47" fmla="*/ 1032 h 1534"/>
                <a:gd name="T48" fmla="*/ 522 w 1667"/>
                <a:gd name="T49" fmla="*/ 1185 h 1534"/>
                <a:gd name="T50" fmla="*/ 598 w 1667"/>
                <a:gd name="T51" fmla="*/ 1222 h 1534"/>
                <a:gd name="T52" fmla="*/ 828 w 1667"/>
                <a:gd name="T53" fmla="*/ 1267 h 1534"/>
                <a:gd name="T54" fmla="*/ 1070 w 1667"/>
                <a:gd name="T55" fmla="*/ 1222 h 1534"/>
                <a:gd name="T56" fmla="*/ 1146 w 1667"/>
                <a:gd name="T57" fmla="*/ 1186 h 1534"/>
                <a:gd name="T58" fmla="*/ 1316 w 1667"/>
                <a:gd name="T59" fmla="*/ 1031 h 1534"/>
                <a:gd name="T60" fmla="*/ 1355 w 1667"/>
                <a:gd name="T61" fmla="*/ 964 h 1534"/>
                <a:gd name="T62" fmla="*/ 1396 w 1667"/>
                <a:gd name="T63" fmla="*/ 824 h 1534"/>
                <a:gd name="T64" fmla="*/ 1391 w 1667"/>
                <a:gd name="T65" fmla="*/ 676 h 1534"/>
                <a:gd name="T66" fmla="*/ 1364 w 1667"/>
                <a:gd name="T67" fmla="*/ 589 h 1534"/>
                <a:gd name="T68" fmla="*/ 1230 w 1667"/>
                <a:gd name="T69" fmla="*/ 409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7 w 1667"/>
                <a:gd name="T81" fmla="*/ 483 h 1534"/>
                <a:gd name="T82" fmla="*/ 293 w 1667"/>
                <a:gd name="T83" fmla="*/ 618 h 1534"/>
                <a:gd name="T84" fmla="*/ 267 w 1667"/>
                <a:gd name="T85" fmla="*/ 759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6"/>
                  </a:moveTo>
                  <a:lnTo>
                    <a:pt x="4" y="694"/>
                  </a:lnTo>
                  <a:lnTo>
                    <a:pt x="16" y="619"/>
                  </a:lnTo>
                  <a:lnTo>
                    <a:pt x="38" y="541"/>
                  </a:lnTo>
                  <a:lnTo>
                    <a:pt x="64" y="472"/>
                  </a:lnTo>
                  <a:cubicBezTo>
                    <a:pt x="67" y="465"/>
                    <a:pt x="70" y="458"/>
                    <a:pt x="75" y="451"/>
                  </a:cubicBezTo>
                  <a:lnTo>
                    <a:pt x="140" y="344"/>
                  </a:lnTo>
                  <a:cubicBezTo>
                    <a:pt x="144" y="337"/>
                    <a:pt x="149" y="330"/>
                    <a:pt x="155" y="324"/>
                  </a:cubicBezTo>
                  <a:lnTo>
                    <a:pt x="240" y="230"/>
                  </a:lnTo>
                  <a:cubicBezTo>
                    <a:pt x="245" y="224"/>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4"/>
                    <a:pt x="1427" y="229"/>
                  </a:cubicBezTo>
                  <a:lnTo>
                    <a:pt x="1513" y="323"/>
                  </a:lnTo>
                  <a:cubicBezTo>
                    <a:pt x="1519" y="330"/>
                    <a:pt x="1524" y="337"/>
                    <a:pt x="1529" y="345"/>
                  </a:cubicBezTo>
                  <a:lnTo>
                    <a:pt x="1593" y="452"/>
                  </a:lnTo>
                  <a:cubicBezTo>
                    <a:pt x="1596" y="458"/>
                    <a:pt x="1599" y="464"/>
                    <a:pt x="1602" y="470"/>
                  </a:cubicBezTo>
                  <a:lnTo>
                    <a:pt x="1626" y="529"/>
                  </a:lnTo>
                  <a:lnTo>
                    <a:pt x="1648" y="603"/>
                  </a:lnTo>
                  <a:lnTo>
                    <a:pt x="1661" y="682"/>
                  </a:lnTo>
                  <a:lnTo>
                    <a:pt x="1667" y="759"/>
                  </a:lnTo>
                  <a:lnTo>
                    <a:pt x="1663" y="841"/>
                  </a:lnTo>
                  <a:lnTo>
                    <a:pt x="1651" y="916"/>
                  </a:lnTo>
                  <a:lnTo>
                    <a:pt x="1631" y="992"/>
                  </a:lnTo>
                  <a:lnTo>
                    <a:pt x="1602" y="1065"/>
                  </a:lnTo>
                  <a:cubicBezTo>
                    <a:pt x="1599" y="1071"/>
                    <a:pt x="1596" y="1077"/>
                    <a:pt x="1593" y="1083"/>
                  </a:cubicBezTo>
                  <a:lnTo>
                    <a:pt x="1529" y="1190"/>
                  </a:lnTo>
                  <a:cubicBezTo>
                    <a:pt x="1524" y="1198"/>
                    <a:pt x="1519" y="1205"/>
                    <a:pt x="1513" y="1211"/>
                  </a:cubicBezTo>
                  <a:lnTo>
                    <a:pt x="1427" y="1305"/>
                  </a:lnTo>
                  <a:cubicBezTo>
                    <a:pt x="1421" y="1312"/>
                    <a:pt x="1415" y="1317"/>
                    <a:pt x="1408" y="1322"/>
                  </a:cubicBezTo>
                  <a:lnTo>
                    <a:pt x="1305" y="1399"/>
                  </a:lnTo>
                  <a:cubicBezTo>
                    <a:pt x="1299" y="1404"/>
                    <a:pt x="1291" y="1409"/>
                    <a:pt x="1284" y="1412"/>
                  </a:cubicBezTo>
                  <a:lnTo>
                    <a:pt x="1165" y="1470"/>
                  </a:lnTo>
                  <a:cubicBezTo>
                    <a:pt x="1158" y="1474"/>
                    <a:pt x="1150" y="1477"/>
                    <a:pt x="1142" y="1479"/>
                  </a:cubicBezTo>
                  <a:lnTo>
                    <a:pt x="1010" y="1516"/>
                  </a:lnTo>
                  <a:lnTo>
                    <a:pt x="925" y="1529"/>
                  </a:lnTo>
                  <a:lnTo>
                    <a:pt x="839" y="1534"/>
                  </a:lnTo>
                  <a:lnTo>
                    <a:pt x="757" y="1531"/>
                  </a:lnTo>
                  <a:lnTo>
                    <a:pt x="674" y="1519"/>
                  </a:lnTo>
                  <a:lnTo>
                    <a:pt x="525" y="1479"/>
                  </a:lnTo>
                  <a:cubicBezTo>
                    <a:pt x="518" y="1477"/>
                    <a:pt x="510" y="1474"/>
                    <a:pt x="503" y="1470"/>
                  </a:cubicBezTo>
                  <a:lnTo>
                    <a:pt x="384" y="1412"/>
                  </a:lnTo>
                  <a:cubicBezTo>
                    <a:pt x="377" y="1409"/>
                    <a:pt x="370" y="1404"/>
                    <a:pt x="363" y="1400"/>
                  </a:cubicBezTo>
                  <a:lnTo>
                    <a:pt x="259" y="1323"/>
                  </a:lnTo>
                  <a:cubicBezTo>
                    <a:pt x="252" y="1317"/>
                    <a:pt x="245" y="1311"/>
                    <a:pt x="240" y="1305"/>
                  </a:cubicBezTo>
                  <a:lnTo>
                    <a:pt x="155" y="1211"/>
                  </a:lnTo>
                  <a:cubicBezTo>
                    <a:pt x="149" y="1205"/>
                    <a:pt x="144" y="1198"/>
                    <a:pt x="140" y="1191"/>
                  </a:cubicBezTo>
                  <a:lnTo>
                    <a:pt x="75" y="1084"/>
                  </a:lnTo>
                  <a:cubicBezTo>
                    <a:pt x="70" y="1077"/>
                    <a:pt x="67" y="1070"/>
                    <a:pt x="64" y="1063"/>
                  </a:cubicBezTo>
                  <a:lnTo>
                    <a:pt x="41" y="1004"/>
                  </a:lnTo>
                  <a:lnTo>
                    <a:pt x="20" y="934"/>
                  </a:lnTo>
                  <a:lnTo>
                    <a:pt x="6" y="853"/>
                  </a:lnTo>
                  <a:lnTo>
                    <a:pt x="0" y="776"/>
                  </a:lnTo>
                  <a:close/>
                  <a:moveTo>
                    <a:pt x="269" y="812"/>
                  </a:moveTo>
                  <a:lnTo>
                    <a:pt x="275" y="857"/>
                  </a:lnTo>
                  <a:lnTo>
                    <a:pt x="290" y="907"/>
                  </a:lnTo>
                  <a:lnTo>
                    <a:pt x="313" y="966"/>
                  </a:lnTo>
                  <a:lnTo>
                    <a:pt x="302" y="945"/>
                  </a:lnTo>
                  <a:lnTo>
                    <a:pt x="367" y="1052"/>
                  </a:lnTo>
                  <a:lnTo>
                    <a:pt x="352" y="1032"/>
                  </a:lnTo>
                  <a:lnTo>
                    <a:pt x="437" y="1126"/>
                  </a:lnTo>
                  <a:lnTo>
                    <a:pt x="418" y="1108"/>
                  </a:lnTo>
                  <a:lnTo>
                    <a:pt x="522" y="1185"/>
                  </a:lnTo>
                  <a:lnTo>
                    <a:pt x="501" y="1173"/>
                  </a:lnTo>
                  <a:lnTo>
                    <a:pt x="620" y="1231"/>
                  </a:lnTo>
                  <a:lnTo>
                    <a:pt x="598" y="1222"/>
                  </a:lnTo>
                  <a:lnTo>
                    <a:pt x="711" y="1255"/>
                  </a:lnTo>
                  <a:lnTo>
                    <a:pt x="768" y="1264"/>
                  </a:lnTo>
                  <a:lnTo>
                    <a:pt x="828" y="1267"/>
                  </a:lnTo>
                  <a:lnTo>
                    <a:pt x="886" y="1266"/>
                  </a:lnTo>
                  <a:lnTo>
                    <a:pt x="938" y="1259"/>
                  </a:lnTo>
                  <a:lnTo>
                    <a:pt x="1070" y="1222"/>
                  </a:lnTo>
                  <a:lnTo>
                    <a:pt x="1048" y="1231"/>
                  </a:lnTo>
                  <a:lnTo>
                    <a:pt x="1167" y="1173"/>
                  </a:lnTo>
                  <a:lnTo>
                    <a:pt x="1146" y="1186"/>
                  </a:lnTo>
                  <a:lnTo>
                    <a:pt x="1249" y="1109"/>
                  </a:lnTo>
                  <a:lnTo>
                    <a:pt x="1230" y="1125"/>
                  </a:lnTo>
                  <a:lnTo>
                    <a:pt x="1316" y="1031"/>
                  </a:lnTo>
                  <a:lnTo>
                    <a:pt x="1300" y="1053"/>
                  </a:lnTo>
                  <a:lnTo>
                    <a:pt x="1364" y="946"/>
                  </a:lnTo>
                  <a:lnTo>
                    <a:pt x="1355" y="964"/>
                  </a:lnTo>
                  <a:lnTo>
                    <a:pt x="1374" y="919"/>
                  </a:lnTo>
                  <a:lnTo>
                    <a:pt x="1388" y="875"/>
                  </a:lnTo>
                  <a:lnTo>
                    <a:pt x="1396" y="824"/>
                  </a:lnTo>
                  <a:lnTo>
                    <a:pt x="1400" y="776"/>
                  </a:lnTo>
                  <a:lnTo>
                    <a:pt x="1398" y="723"/>
                  </a:lnTo>
                  <a:lnTo>
                    <a:pt x="1391" y="676"/>
                  </a:lnTo>
                  <a:lnTo>
                    <a:pt x="1379" y="630"/>
                  </a:lnTo>
                  <a:lnTo>
                    <a:pt x="1355" y="571"/>
                  </a:lnTo>
                  <a:lnTo>
                    <a:pt x="1364" y="589"/>
                  </a:lnTo>
                  <a:lnTo>
                    <a:pt x="1300" y="482"/>
                  </a:lnTo>
                  <a:lnTo>
                    <a:pt x="1316" y="503"/>
                  </a:lnTo>
                  <a:lnTo>
                    <a:pt x="1230" y="409"/>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3"/>
                  </a:lnTo>
                  <a:lnTo>
                    <a:pt x="367" y="483"/>
                  </a:lnTo>
                  <a:lnTo>
                    <a:pt x="302" y="590"/>
                  </a:lnTo>
                  <a:lnTo>
                    <a:pt x="313" y="569"/>
                  </a:lnTo>
                  <a:lnTo>
                    <a:pt x="293" y="618"/>
                  </a:lnTo>
                  <a:lnTo>
                    <a:pt x="279" y="660"/>
                  </a:lnTo>
                  <a:lnTo>
                    <a:pt x="271" y="711"/>
                  </a:lnTo>
                  <a:lnTo>
                    <a:pt x="267" y="759"/>
                  </a:lnTo>
                  <a:lnTo>
                    <a:pt x="269" y="81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7" name="Oval 13"/>
            <p:cNvSpPr>
              <a:spLocks noChangeArrowheads="1"/>
            </p:cNvSpPr>
            <p:nvPr/>
          </p:nvSpPr>
          <p:spPr bwMode="auto">
            <a:xfrm>
              <a:off x="2172" y="3235"/>
              <a:ext cx="117" cy="106"/>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8" name="Freeform 14"/>
            <p:cNvSpPr>
              <a:spLocks noEditPoints="1"/>
            </p:cNvSpPr>
            <p:nvPr/>
          </p:nvSpPr>
          <p:spPr bwMode="auto">
            <a:xfrm>
              <a:off x="2160" y="3224"/>
              <a:ext cx="140" cy="128"/>
            </a:xfrm>
            <a:custGeom>
              <a:avLst/>
              <a:gdLst>
                <a:gd name="T0" fmla="*/ 16 w 1667"/>
                <a:gd name="T1" fmla="*/ 618 h 1533"/>
                <a:gd name="T2" fmla="*/ 74 w 1667"/>
                <a:gd name="T3" fmla="*/ 451 h 1533"/>
                <a:gd name="T4" fmla="*/ 240 w 1667"/>
                <a:gd name="T5" fmla="*/ 228 h 1533"/>
                <a:gd name="T6" fmla="*/ 383 w 1667"/>
                <a:gd name="T7" fmla="*/ 122 h 1533"/>
                <a:gd name="T8" fmla="*/ 656 w 1667"/>
                <a:gd name="T9" fmla="*/ 18 h 1533"/>
                <a:gd name="T10" fmla="*/ 910 w 1667"/>
                <a:gd name="T11" fmla="*/ 3 h 1533"/>
                <a:gd name="T12" fmla="*/ 1164 w 1667"/>
                <a:gd name="T13" fmla="*/ 64 h 1533"/>
                <a:gd name="T14" fmla="*/ 1408 w 1667"/>
                <a:gd name="T15" fmla="*/ 211 h 1533"/>
                <a:gd name="T16" fmla="*/ 1527 w 1667"/>
                <a:gd name="T17" fmla="*/ 343 h 1533"/>
                <a:gd name="T18" fmla="*/ 1626 w 1667"/>
                <a:gd name="T19" fmla="*/ 530 h 1533"/>
                <a:gd name="T20" fmla="*/ 1667 w 1667"/>
                <a:gd name="T21" fmla="*/ 758 h 1533"/>
                <a:gd name="T22" fmla="*/ 1629 w 1667"/>
                <a:gd name="T23" fmla="*/ 993 h 1533"/>
                <a:gd name="T24" fmla="*/ 1527 w 1667"/>
                <a:gd name="T25" fmla="*/ 1190 h 1533"/>
                <a:gd name="T26" fmla="*/ 1408 w 1667"/>
                <a:gd name="T27" fmla="*/ 1322 h 1533"/>
                <a:gd name="T28" fmla="*/ 1164 w 1667"/>
                <a:gd name="T29" fmla="*/ 1469 h 1533"/>
                <a:gd name="T30" fmla="*/ 923 w 1667"/>
                <a:gd name="T31" fmla="*/ 1528 h 1533"/>
                <a:gd name="T32" fmla="*/ 673 w 1667"/>
                <a:gd name="T33" fmla="*/ 1518 h 1533"/>
                <a:gd name="T34" fmla="*/ 383 w 1667"/>
                <a:gd name="T35" fmla="*/ 1411 h 1533"/>
                <a:gd name="T36" fmla="*/ 240 w 1667"/>
                <a:gd name="T37" fmla="*/ 1304 h 1533"/>
                <a:gd name="T38" fmla="*/ 74 w 1667"/>
                <a:gd name="T39" fmla="*/ 1082 h 1533"/>
                <a:gd name="T40" fmla="*/ 19 w 1667"/>
                <a:gd name="T41" fmla="*/ 931 h 1533"/>
                <a:gd name="T42" fmla="*/ 269 w 1667"/>
                <a:gd name="T43" fmla="*/ 811 h 1533"/>
                <a:gd name="T44" fmla="*/ 312 w 1667"/>
                <a:gd name="T45" fmla="*/ 963 h 1533"/>
                <a:gd name="T46" fmla="*/ 351 w 1667"/>
                <a:gd name="T47" fmla="*/ 1030 h 1533"/>
                <a:gd name="T48" fmla="*/ 521 w 1667"/>
                <a:gd name="T49" fmla="*/ 1185 h 1533"/>
                <a:gd name="T50" fmla="*/ 596 w 1667"/>
                <a:gd name="T51" fmla="*/ 1221 h 1533"/>
                <a:gd name="T52" fmla="*/ 828 w 1667"/>
                <a:gd name="T53" fmla="*/ 1266 h 1533"/>
                <a:gd name="T54" fmla="*/ 1069 w 1667"/>
                <a:gd name="T55" fmla="*/ 1221 h 1533"/>
                <a:gd name="T56" fmla="*/ 1145 w 1667"/>
                <a:gd name="T57" fmla="*/ 1184 h 1533"/>
                <a:gd name="T58" fmla="*/ 1315 w 1667"/>
                <a:gd name="T59" fmla="*/ 1031 h 1533"/>
                <a:gd name="T60" fmla="*/ 1354 w 1667"/>
                <a:gd name="T61" fmla="*/ 965 h 1533"/>
                <a:gd name="T62" fmla="*/ 1396 w 1667"/>
                <a:gd name="T63" fmla="*/ 823 h 1533"/>
                <a:gd name="T64" fmla="*/ 1392 w 1667"/>
                <a:gd name="T65" fmla="*/ 677 h 1533"/>
                <a:gd name="T66" fmla="*/ 1365 w 1667"/>
                <a:gd name="T67" fmla="*/ 589 h 1533"/>
                <a:gd name="T68" fmla="*/ 1230 w 1667"/>
                <a:gd name="T69" fmla="*/ 408 h 1533"/>
                <a:gd name="T70" fmla="*/ 1166 w 1667"/>
                <a:gd name="T71" fmla="*/ 361 h 1533"/>
                <a:gd name="T72" fmla="*/ 956 w 1667"/>
                <a:gd name="T73" fmla="*/ 278 h 1533"/>
                <a:gd name="T74" fmla="*/ 781 w 1667"/>
                <a:gd name="T75" fmla="*/ 268 h 1533"/>
                <a:gd name="T76" fmla="*/ 619 w 1667"/>
                <a:gd name="T77" fmla="*/ 303 h 1533"/>
                <a:gd name="T78" fmla="*/ 418 w 1667"/>
                <a:gd name="T79" fmla="*/ 425 h 1533"/>
                <a:gd name="T80" fmla="*/ 367 w 1667"/>
                <a:gd name="T81" fmla="*/ 481 h 1533"/>
                <a:gd name="T82" fmla="*/ 293 w 1667"/>
                <a:gd name="T83" fmla="*/ 615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6" y="542"/>
                  </a:lnTo>
                  <a:lnTo>
                    <a:pt x="65" y="469"/>
                  </a:lnTo>
                  <a:cubicBezTo>
                    <a:pt x="68" y="463"/>
                    <a:pt x="71" y="457"/>
                    <a:pt x="74" y="451"/>
                  </a:cubicBezTo>
                  <a:lnTo>
                    <a:pt x="138" y="344"/>
                  </a:lnTo>
                  <a:cubicBezTo>
                    <a:pt x="143" y="336"/>
                    <a:pt x="148" y="329"/>
                    <a:pt x="154" y="322"/>
                  </a:cubicBezTo>
                  <a:lnTo>
                    <a:pt x="240" y="228"/>
                  </a:lnTo>
                  <a:cubicBezTo>
                    <a:pt x="246" y="222"/>
                    <a:pt x="252" y="217"/>
                    <a:pt x="259" y="212"/>
                  </a:cubicBezTo>
                  <a:lnTo>
                    <a:pt x="362" y="135"/>
                  </a:lnTo>
                  <a:cubicBezTo>
                    <a:pt x="368" y="130"/>
                    <a:pt x="376" y="125"/>
                    <a:pt x="383" y="122"/>
                  </a:cubicBezTo>
                  <a:lnTo>
                    <a:pt x="502" y="64"/>
                  </a:lnTo>
                  <a:cubicBezTo>
                    <a:pt x="509" y="60"/>
                    <a:pt x="517" y="57"/>
                    <a:pt x="524" y="55"/>
                  </a:cubicBezTo>
                  <a:lnTo>
                    <a:pt x="656" y="18"/>
                  </a:lnTo>
                  <a:lnTo>
                    <a:pt x="742" y="5"/>
                  </a:lnTo>
                  <a:lnTo>
                    <a:pt x="828" y="0"/>
                  </a:lnTo>
                  <a:lnTo>
                    <a:pt x="910" y="3"/>
                  </a:lnTo>
                  <a:lnTo>
                    <a:pt x="993" y="14"/>
                  </a:lnTo>
                  <a:lnTo>
                    <a:pt x="1142" y="55"/>
                  </a:lnTo>
                  <a:cubicBezTo>
                    <a:pt x="1149" y="57"/>
                    <a:pt x="1157" y="60"/>
                    <a:pt x="1164" y="64"/>
                  </a:cubicBezTo>
                  <a:lnTo>
                    <a:pt x="1283" y="122"/>
                  </a:lnTo>
                  <a:cubicBezTo>
                    <a:pt x="1290" y="125"/>
                    <a:pt x="1297" y="129"/>
                    <a:pt x="1304" y="134"/>
                  </a:cubicBezTo>
                  <a:lnTo>
                    <a:pt x="1408" y="211"/>
                  </a:lnTo>
                  <a:cubicBezTo>
                    <a:pt x="1415" y="217"/>
                    <a:pt x="1421" y="222"/>
                    <a:pt x="1427" y="229"/>
                  </a:cubicBezTo>
                  <a:lnTo>
                    <a:pt x="1512" y="323"/>
                  </a:lnTo>
                  <a:cubicBezTo>
                    <a:pt x="1518" y="329"/>
                    <a:pt x="1523" y="336"/>
                    <a:pt x="1527" y="343"/>
                  </a:cubicBezTo>
                  <a:lnTo>
                    <a:pt x="1592" y="450"/>
                  </a:lnTo>
                  <a:cubicBezTo>
                    <a:pt x="1596" y="457"/>
                    <a:pt x="1600" y="464"/>
                    <a:pt x="1603" y="471"/>
                  </a:cubicBezTo>
                  <a:lnTo>
                    <a:pt x="1626" y="530"/>
                  </a:lnTo>
                  <a:lnTo>
                    <a:pt x="1647" y="600"/>
                  </a:lnTo>
                  <a:lnTo>
                    <a:pt x="1661" y="681"/>
                  </a:lnTo>
                  <a:lnTo>
                    <a:pt x="1667" y="758"/>
                  </a:lnTo>
                  <a:lnTo>
                    <a:pt x="1663" y="840"/>
                  </a:lnTo>
                  <a:lnTo>
                    <a:pt x="1651" y="915"/>
                  </a:lnTo>
                  <a:lnTo>
                    <a:pt x="1629" y="993"/>
                  </a:lnTo>
                  <a:lnTo>
                    <a:pt x="1603" y="1062"/>
                  </a:lnTo>
                  <a:cubicBezTo>
                    <a:pt x="1600" y="1069"/>
                    <a:pt x="1596" y="1076"/>
                    <a:pt x="1592" y="1083"/>
                  </a:cubicBezTo>
                  <a:lnTo>
                    <a:pt x="1527" y="1190"/>
                  </a:lnTo>
                  <a:cubicBezTo>
                    <a:pt x="1523" y="1197"/>
                    <a:pt x="1518" y="1204"/>
                    <a:pt x="1512" y="1210"/>
                  </a:cubicBezTo>
                  <a:lnTo>
                    <a:pt x="1427" y="1304"/>
                  </a:lnTo>
                  <a:cubicBezTo>
                    <a:pt x="1421" y="1310"/>
                    <a:pt x="1415" y="1316"/>
                    <a:pt x="1408" y="1322"/>
                  </a:cubicBezTo>
                  <a:lnTo>
                    <a:pt x="1304" y="1399"/>
                  </a:lnTo>
                  <a:cubicBezTo>
                    <a:pt x="1297" y="1403"/>
                    <a:pt x="1290" y="1408"/>
                    <a:pt x="1283" y="1411"/>
                  </a:cubicBezTo>
                  <a:lnTo>
                    <a:pt x="1164" y="1469"/>
                  </a:lnTo>
                  <a:cubicBezTo>
                    <a:pt x="1157" y="1473"/>
                    <a:pt x="1149" y="1476"/>
                    <a:pt x="1142" y="1478"/>
                  </a:cubicBezTo>
                  <a:lnTo>
                    <a:pt x="1011" y="1515"/>
                  </a:lnTo>
                  <a:lnTo>
                    <a:pt x="923" y="1528"/>
                  </a:lnTo>
                  <a:lnTo>
                    <a:pt x="839" y="1533"/>
                  </a:lnTo>
                  <a:lnTo>
                    <a:pt x="756" y="1530"/>
                  </a:lnTo>
                  <a:lnTo>
                    <a:pt x="673" y="1518"/>
                  </a:lnTo>
                  <a:lnTo>
                    <a:pt x="524" y="1478"/>
                  </a:lnTo>
                  <a:cubicBezTo>
                    <a:pt x="517" y="1476"/>
                    <a:pt x="509" y="1473"/>
                    <a:pt x="502" y="1469"/>
                  </a:cubicBezTo>
                  <a:lnTo>
                    <a:pt x="383" y="1411"/>
                  </a:lnTo>
                  <a:cubicBezTo>
                    <a:pt x="376" y="1408"/>
                    <a:pt x="368" y="1403"/>
                    <a:pt x="362" y="1398"/>
                  </a:cubicBezTo>
                  <a:lnTo>
                    <a:pt x="259" y="1321"/>
                  </a:lnTo>
                  <a:cubicBezTo>
                    <a:pt x="252" y="1316"/>
                    <a:pt x="246" y="1311"/>
                    <a:pt x="240" y="1304"/>
                  </a:cubicBezTo>
                  <a:lnTo>
                    <a:pt x="154" y="1210"/>
                  </a:lnTo>
                  <a:cubicBezTo>
                    <a:pt x="148" y="1204"/>
                    <a:pt x="143" y="1197"/>
                    <a:pt x="138" y="1189"/>
                  </a:cubicBezTo>
                  <a:lnTo>
                    <a:pt x="74" y="1082"/>
                  </a:lnTo>
                  <a:cubicBezTo>
                    <a:pt x="71" y="1076"/>
                    <a:pt x="68" y="1070"/>
                    <a:pt x="65" y="1064"/>
                  </a:cubicBezTo>
                  <a:lnTo>
                    <a:pt x="41" y="1005"/>
                  </a:lnTo>
                  <a:lnTo>
                    <a:pt x="19" y="931"/>
                  </a:lnTo>
                  <a:lnTo>
                    <a:pt x="6" y="852"/>
                  </a:lnTo>
                  <a:lnTo>
                    <a:pt x="0" y="775"/>
                  </a:lnTo>
                  <a:close/>
                  <a:moveTo>
                    <a:pt x="269" y="811"/>
                  </a:moveTo>
                  <a:lnTo>
                    <a:pt x="276" y="858"/>
                  </a:lnTo>
                  <a:lnTo>
                    <a:pt x="288" y="904"/>
                  </a:lnTo>
                  <a:lnTo>
                    <a:pt x="312" y="963"/>
                  </a:lnTo>
                  <a:lnTo>
                    <a:pt x="303" y="945"/>
                  </a:lnTo>
                  <a:lnTo>
                    <a:pt x="367" y="1052"/>
                  </a:lnTo>
                  <a:lnTo>
                    <a:pt x="351" y="1030"/>
                  </a:lnTo>
                  <a:lnTo>
                    <a:pt x="437" y="1124"/>
                  </a:lnTo>
                  <a:lnTo>
                    <a:pt x="418" y="1108"/>
                  </a:lnTo>
                  <a:lnTo>
                    <a:pt x="521" y="1185"/>
                  </a:lnTo>
                  <a:lnTo>
                    <a:pt x="500" y="1172"/>
                  </a:lnTo>
                  <a:lnTo>
                    <a:pt x="619" y="1230"/>
                  </a:lnTo>
                  <a:lnTo>
                    <a:pt x="596" y="1221"/>
                  </a:lnTo>
                  <a:lnTo>
                    <a:pt x="712" y="1255"/>
                  </a:lnTo>
                  <a:lnTo>
                    <a:pt x="767" y="1263"/>
                  </a:lnTo>
                  <a:lnTo>
                    <a:pt x="828" y="1266"/>
                  </a:lnTo>
                  <a:lnTo>
                    <a:pt x="886" y="1264"/>
                  </a:lnTo>
                  <a:lnTo>
                    <a:pt x="938" y="1258"/>
                  </a:lnTo>
                  <a:lnTo>
                    <a:pt x="1069" y="1221"/>
                  </a:lnTo>
                  <a:lnTo>
                    <a:pt x="1047" y="1230"/>
                  </a:lnTo>
                  <a:lnTo>
                    <a:pt x="1166" y="1172"/>
                  </a:lnTo>
                  <a:lnTo>
                    <a:pt x="1145" y="1184"/>
                  </a:lnTo>
                  <a:lnTo>
                    <a:pt x="1249" y="1107"/>
                  </a:lnTo>
                  <a:lnTo>
                    <a:pt x="1230" y="1125"/>
                  </a:lnTo>
                  <a:lnTo>
                    <a:pt x="1315" y="1031"/>
                  </a:lnTo>
                  <a:lnTo>
                    <a:pt x="1300" y="1051"/>
                  </a:lnTo>
                  <a:lnTo>
                    <a:pt x="1365" y="944"/>
                  </a:lnTo>
                  <a:lnTo>
                    <a:pt x="1354" y="965"/>
                  </a:lnTo>
                  <a:lnTo>
                    <a:pt x="1374" y="916"/>
                  </a:lnTo>
                  <a:lnTo>
                    <a:pt x="1388" y="874"/>
                  </a:lnTo>
                  <a:lnTo>
                    <a:pt x="1396" y="823"/>
                  </a:lnTo>
                  <a:lnTo>
                    <a:pt x="1400" y="775"/>
                  </a:lnTo>
                  <a:lnTo>
                    <a:pt x="1398" y="722"/>
                  </a:lnTo>
                  <a:lnTo>
                    <a:pt x="1392" y="677"/>
                  </a:lnTo>
                  <a:lnTo>
                    <a:pt x="1377" y="627"/>
                  </a:lnTo>
                  <a:lnTo>
                    <a:pt x="1354" y="568"/>
                  </a:lnTo>
                  <a:lnTo>
                    <a:pt x="1365" y="589"/>
                  </a:lnTo>
                  <a:lnTo>
                    <a:pt x="1300" y="482"/>
                  </a:lnTo>
                  <a:lnTo>
                    <a:pt x="1315" y="502"/>
                  </a:lnTo>
                  <a:lnTo>
                    <a:pt x="1230" y="408"/>
                  </a:lnTo>
                  <a:lnTo>
                    <a:pt x="1249" y="426"/>
                  </a:lnTo>
                  <a:lnTo>
                    <a:pt x="1145" y="349"/>
                  </a:lnTo>
                  <a:lnTo>
                    <a:pt x="1166" y="361"/>
                  </a:lnTo>
                  <a:lnTo>
                    <a:pt x="1047" y="303"/>
                  </a:lnTo>
                  <a:lnTo>
                    <a:pt x="1069" y="312"/>
                  </a:lnTo>
                  <a:lnTo>
                    <a:pt x="956" y="278"/>
                  </a:lnTo>
                  <a:lnTo>
                    <a:pt x="899" y="270"/>
                  </a:lnTo>
                  <a:lnTo>
                    <a:pt x="839" y="267"/>
                  </a:lnTo>
                  <a:lnTo>
                    <a:pt x="781" y="268"/>
                  </a:lnTo>
                  <a:lnTo>
                    <a:pt x="728" y="275"/>
                  </a:lnTo>
                  <a:lnTo>
                    <a:pt x="596" y="312"/>
                  </a:lnTo>
                  <a:lnTo>
                    <a:pt x="619" y="303"/>
                  </a:lnTo>
                  <a:lnTo>
                    <a:pt x="500" y="361"/>
                  </a:lnTo>
                  <a:lnTo>
                    <a:pt x="521" y="348"/>
                  </a:lnTo>
                  <a:lnTo>
                    <a:pt x="418" y="425"/>
                  </a:lnTo>
                  <a:lnTo>
                    <a:pt x="437" y="408"/>
                  </a:lnTo>
                  <a:lnTo>
                    <a:pt x="351" y="502"/>
                  </a:lnTo>
                  <a:lnTo>
                    <a:pt x="367" y="481"/>
                  </a:lnTo>
                  <a:lnTo>
                    <a:pt x="303" y="588"/>
                  </a:lnTo>
                  <a:lnTo>
                    <a:pt x="312" y="570"/>
                  </a:lnTo>
                  <a:lnTo>
                    <a:pt x="293" y="615"/>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9" name="Freeform 15"/>
            <p:cNvSpPr>
              <a:spLocks noEditPoints="1"/>
            </p:cNvSpPr>
            <p:nvPr/>
          </p:nvSpPr>
          <p:spPr bwMode="auto">
            <a:xfrm>
              <a:off x="1727" y="2609"/>
              <a:ext cx="405" cy="312"/>
            </a:xfrm>
            <a:custGeom>
              <a:avLst/>
              <a:gdLst>
                <a:gd name="T0" fmla="*/ 81 w 4840"/>
                <a:gd name="T1" fmla="*/ 3720 h 3720"/>
                <a:gd name="T2" fmla="*/ 4776 w 4840"/>
                <a:gd name="T3" fmla="*/ 133 h 3720"/>
                <a:gd name="T4" fmla="*/ 4695 w 4840"/>
                <a:gd name="T5" fmla="*/ 27 h 3720"/>
                <a:gd name="T6" fmla="*/ 0 w 4840"/>
                <a:gd name="T7" fmla="*/ 3614 h 3720"/>
                <a:gd name="T8" fmla="*/ 81 w 4840"/>
                <a:gd name="T9" fmla="*/ 3720 h 3720"/>
                <a:gd name="T10" fmla="*/ 4444 w 4840"/>
                <a:gd name="T11" fmla="*/ 962 h 3720"/>
                <a:gd name="T12" fmla="*/ 4840 w 4840"/>
                <a:gd name="T13" fmla="*/ 0 h 3720"/>
                <a:gd name="T14" fmla="*/ 3808 w 4840"/>
                <a:gd name="T15" fmla="*/ 129 h 3720"/>
                <a:gd name="T16" fmla="*/ 3750 w 4840"/>
                <a:gd name="T17" fmla="*/ 203 h 3720"/>
                <a:gd name="T18" fmla="*/ 3824 w 4840"/>
                <a:gd name="T19" fmla="*/ 261 h 3720"/>
                <a:gd name="T20" fmla="*/ 4743 w 4840"/>
                <a:gd name="T21" fmla="*/ 146 h 3720"/>
                <a:gd name="T22" fmla="*/ 4674 w 4840"/>
                <a:gd name="T23" fmla="*/ 55 h 3720"/>
                <a:gd name="T24" fmla="*/ 4321 w 4840"/>
                <a:gd name="T25" fmla="*/ 911 h 3720"/>
                <a:gd name="T26" fmla="*/ 4357 w 4840"/>
                <a:gd name="T27" fmla="*/ 998 h 3720"/>
                <a:gd name="T28" fmla="*/ 4444 w 4840"/>
                <a:gd name="T29" fmla="*/ 962 h 3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40" h="3720">
                  <a:moveTo>
                    <a:pt x="81" y="3720"/>
                  </a:moveTo>
                  <a:lnTo>
                    <a:pt x="4776" y="133"/>
                  </a:lnTo>
                  <a:lnTo>
                    <a:pt x="4695" y="27"/>
                  </a:lnTo>
                  <a:lnTo>
                    <a:pt x="0" y="3614"/>
                  </a:lnTo>
                  <a:lnTo>
                    <a:pt x="81" y="3720"/>
                  </a:lnTo>
                  <a:close/>
                  <a:moveTo>
                    <a:pt x="4444" y="962"/>
                  </a:moveTo>
                  <a:lnTo>
                    <a:pt x="4840" y="0"/>
                  </a:lnTo>
                  <a:lnTo>
                    <a:pt x="3808" y="129"/>
                  </a:lnTo>
                  <a:cubicBezTo>
                    <a:pt x="3771" y="133"/>
                    <a:pt x="3745" y="167"/>
                    <a:pt x="3750" y="203"/>
                  </a:cubicBezTo>
                  <a:cubicBezTo>
                    <a:pt x="3755" y="240"/>
                    <a:pt x="3788" y="266"/>
                    <a:pt x="3824" y="261"/>
                  </a:cubicBezTo>
                  <a:lnTo>
                    <a:pt x="4743" y="146"/>
                  </a:lnTo>
                  <a:lnTo>
                    <a:pt x="4674" y="55"/>
                  </a:lnTo>
                  <a:lnTo>
                    <a:pt x="4321" y="911"/>
                  </a:lnTo>
                  <a:cubicBezTo>
                    <a:pt x="4307" y="945"/>
                    <a:pt x="4323" y="984"/>
                    <a:pt x="4357" y="998"/>
                  </a:cubicBezTo>
                  <a:cubicBezTo>
                    <a:pt x="4391" y="1012"/>
                    <a:pt x="4430" y="996"/>
                    <a:pt x="4444" y="962"/>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0" name="Freeform 16"/>
            <p:cNvSpPr>
              <a:spLocks noEditPoints="1"/>
            </p:cNvSpPr>
            <p:nvPr/>
          </p:nvSpPr>
          <p:spPr bwMode="auto">
            <a:xfrm>
              <a:off x="1727" y="3017"/>
              <a:ext cx="445" cy="248"/>
            </a:xfrm>
            <a:custGeom>
              <a:avLst/>
              <a:gdLst>
                <a:gd name="T0" fmla="*/ 64 w 5299"/>
                <a:gd name="T1" fmla="*/ 0 h 2957"/>
                <a:gd name="T2" fmla="*/ 5215 w 5299"/>
                <a:gd name="T3" fmla="*/ 2803 h 2957"/>
                <a:gd name="T4" fmla="*/ 5151 w 5299"/>
                <a:gd name="T5" fmla="*/ 2921 h 2957"/>
                <a:gd name="T6" fmla="*/ 0 w 5299"/>
                <a:gd name="T7" fmla="*/ 117 h 2957"/>
                <a:gd name="T8" fmla="*/ 64 w 5299"/>
                <a:gd name="T9" fmla="*/ 0 h 2957"/>
                <a:gd name="T10" fmla="*/ 4760 w 5299"/>
                <a:gd name="T11" fmla="*/ 2035 h 2957"/>
                <a:gd name="T12" fmla="*/ 5299 w 5299"/>
                <a:gd name="T13" fmla="*/ 2925 h 2957"/>
                <a:gd name="T14" fmla="*/ 4259 w 5299"/>
                <a:gd name="T15" fmla="*/ 2956 h 2957"/>
                <a:gd name="T16" fmla="*/ 4190 w 5299"/>
                <a:gd name="T17" fmla="*/ 2891 h 2957"/>
                <a:gd name="T18" fmla="*/ 4255 w 5299"/>
                <a:gd name="T19" fmla="*/ 2823 h 2957"/>
                <a:gd name="T20" fmla="*/ 5181 w 5299"/>
                <a:gd name="T21" fmla="*/ 2795 h 2957"/>
                <a:gd name="T22" fmla="*/ 5126 w 5299"/>
                <a:gd name="T23" fmla="*/ 2897 h 2957"/>
                <a:gd name="T24" fmla="*/ 4646 w 5299"/>
                <a:gd name="T25" fmla="*/ 2104 h 2957"/>
                <a:gd name="T26" fmla="*/ 4669 w 5299"/>
                <a:gd name="T27" fmla="*/ 2013 h 2957"/>
                <a:gd name="T28" fmla="*/ 4760 w 5299"/>
                <a:gd name="T29" fmla="*/ 2035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99" h="2957">
                  <a:moveTo>
                    <a:pt x="64" y="0"/>
                  </a:moveTo>
                  <a:lnTo>
                    <a:pt x="5215" y="2803"/>
                  </a:lnTo>
                  <a:lnTo>
                    <a:pt x="5151" y="2921"/>
                  </a:lnTo>
                  <a:lnTo>
                    <a:pt x="0" y="117"/>
                  </a:lnTo>
                  <a:lnTo>
                    <a:pt x="64" y="0"/>
                  </a:lnTo>
                  <a:close/>
                  <a:moveTo>
                    <a:pt x="4760" y="2035"/>
                  </a:moveTo>
                  <a:lnTo>
                    <a:pt x="5299" y="2925"/>
                  </a:lnTo>
                  <a:lnTo>
                    <a:pt x="4259" y="2956"/>
                  </a:lnTo>
                  <a:cubicBezTo>
                    <a:pt x="4222" y="2957"/>
                    <a:pt x="4192" y="2928"/>
                    <a:pt x="4190" y="2891"/>
                  </a:cubicBezTo>
                  <a:cubicBezTo>
                    <a:pt x="4189" y="2855"/>
                    <a:pt x="4218" y="2824"/>
                    <a:pt x="4255" y="2823"/>
                  </a:cubicBezTo>
                  <a:lnTo>
                    <a:pt x="5181" y="2795"/>
                  </a:lnTo>
                  <a:lnTo>
                    <a:pt x="5126" y="2897"/>
                  </a:lnTo>
                  <a:lnTo>
                    <a:pt x="4646" y="2104"/>
                  </a:lnTo>
                  <a:cubicBezTo>
                    <a:pt x="4627" y="2073"/>
                    <a:pt x="4637" y="2032"/>
                    <a:pt x="4669" y="2013"/>
                  </a:cubicBezTo>
                  <a:cubicBezTo>
                    <a:pt x="4700" y="1994"/>
                    <a:pt x="4741" y="2004"/>
                    <a:pt x="4760" y="2035"/>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1" name="Freeform 17"/>
            <p:cNvSpPr>
              <a:spLocks noEditPoints="1"/>
            </p:cNvSpPr>
            <p:nvPr/>
          </p:nvSpPr>
          <p:spPr bwMode="auto">
            <a:xfrm>
              <a:off x="2132" y="2642"/>
              <a:ext cx="91" cy="593"/>
            </a:xfrm>
            <a:custGeom>
              <a:avLst/>
              <a:gdLst>
                <a:gd name="T0" fmla="*/ 938 w 1082"/>
                <a:gd name="T1" fmla="*/ 7072 h 7072"/>
                <a:gd name="T2" fmla="*/ 898 w 1082"/>
                <a:gd name="T3" fmla="*/ 6540 h 7072"/>
                <a:gd name="T4" fmla="*/ 1030 w 1082"/>
                <a:gd name="T5" fmla="*/ 6530 h 7072"/>
                <a:gd name="T6" fmla="*/ 1071 w 1082"/>
                <a:gd name="T7" fmla="*/ 7062 h 7072"/>
                <a:gd name="T8" fmla="*/ 938 w 1082"/>
                <a:gd name="T9" fmla="*/ 7072 h 7072"/>
                <a:gd name="T10" fmla="*/ 867 w 1082"/>
                <a:gd name="T11" fmla="*/ 6141 h 7072"/>
                <a:gd name="T12" fmla="*/ 827 w 1082"/>
                <a:gd name="T13" fmla="*/ 5609 h 7072"/>
                <a:gd name="T14" fmla="*/ 960 w 1082"/>
                <a:gd name="T15" fmla="*/ 5599 h 7072"/>
                <a:gd name="T16" fmla="*/ 1000 w 1082"/>
                <a:gd name="T17" fmla="*/ 6131 h 7072"/>
                <a:gd name="T18" fmla="*/ 867 w 1082"/>
                <a:gd name="T19" fmla="*/ 6141 h 7072"/>
                <a:gd name="T20" fmla="*/ 797 w 1082"/>
                <a:gd name="T21" fmla="*/ 5210 h 7072"/>
                <a:gd name="T22" fmla="*/ 757 w 1082"/>
                <a:gd name="T23" fmla="*/ 4679 h 7072"/>
                <a:gd name="T24" fmla="*/ 890 w 1082"/>
                <a:gd name="T25" fmla="*/ 4669 h 7072"/>
                <a:gd name="T26" fmla="*/ 930 w 1082"/>
                <a:gd name="T27" fmla="*/ 5200 h 7072"/>
                <a:gd name="T28" fmla="*/ 797 w 1082"/>
                <a:gd name="T29" fmla="*/ 5210 h 7072"/>
                <a:gd name="T30" fmla="*/ 727 w 1082"/>
                <a:gd name="T31" fmla="*/ 4280 h 7072"/>
                <a:gd name="T32" fmla="*/ 687 w 1082"/>
                <a:gd name="T33" fmla="*/ 3748 h 7072"/>
                <a:gd name="T34" fmla="*/ 820 w 1082"/>
                <a:gd name="T35" fmla="*/ 3738 h 7072"/>
                <a:gd name="T36" fmla="*/ 860 w 1082"/>
                <a:gd name="T37" fmla="*/ 4270 h 7072"/>
                <a:gd name="T38" fmla="*/ 727 w 1082"/>
                <a:gd name="T39" fmla="*/ 4280 h 7072"/>
                <a:gd name="T40" fmla="*/ 657 w 1082"/>
                <a:gd name="T41" fmla="*/ 3349 h 7072"/>
                <a:gd name="T42" fmla="*/ 617 w 1082"/>
                <a:gd name="T43" fmla="*/ 2817 h 7072"/>
                <a:gd name="T44" fmla="*/ 750 w 1082"/>
                <a:gd name="T45" fmla="*/ 2807 h 7072"/>
                <a:gd name="T46" fmla="*/ 790 w 1082"/>
                <a:gd name="T47" fmla="*/ 3339 h 7072"/>
                <a:gd name="T48" fmla="*/ 657 w 1082"/>
                <a:gd name="T49" fmla="*/ 3349 h 7072"/>
                <a:gd name="T50" fmla="*/ 586 w 1082"/>
                <a:gd name="T51" fmla="*/ 2418 h 7072"/>
                <a:gd name="T52" fmla="*/ 546 w 1082"/>
                <a:gd name="T53" fmla="*/ 1887 h 7072"/>
                <a:gd name="T54" fmla="*/ 679 w 1082"/>
                <a:gd name="T55" fmla="*/ 1877 h 7072"/>
                <a:gd name="T56" fmla="*/ 719 w 1082"/>
                <a:gd name="T57" fmla="*/ 2408 h 7072"/>
                <a:gd name="T58" fmla="*/ 586 w 1082"/>
                <a:gd name="T59" fmla="*/ 2418 h 7072"/>
                <a:gd name="T60" fmla="*/ 516 w 1082"/>
                <a:gd name="T61" fmla="*/ 1488 h 7072"/>
                <a:gd name="T62" fmla="*/ 476 w 1082"/>
                <a:gd name="T63" fmla="*/ 956 h 7072"/>
                <a:gd name="T64" fmla="*/ 609 w 1082"/>
                <a:gd name="T65" fmla="*/ 946 h 7072"/>
                <a:gd name="T66" fmla="*/ 649 w 1082"/>
                <a:gd name="T67" fmla="*/ 1478 h 7072"/>
                <a:gd name="T68" fmla="*/ 516 w 1082"/>
                <a:gd name="T69" fmla="*/ 1488 h 7072"/>
                <a:gd name="T70" fmla="*/ 446 w 1082"/>
                <a:gd name="T71" fmla="*/ 557 h 7072"/>
                <a:gd name="T72" fmla="*/ 414 w 1082"/>
                <a:gd name="T73" fmla="*/ 137 h 7072"/>
                <a:gd name="T74" fmla="*/ 547 w 1082"/>
                <a:gd name="T75" fmla="*/ 127 h 7072"/>
                <a:gd name="T76" fmla="*/ 579 w 1082"/>
                <a:gd name="T77" fmla="*/ 547 h 7072"/>
                <a:gd name="T78" fmla="*/ 446 w 1082"/>
                <a:gd name="T79" fmla="*/ 557 h 7072"/>
                <a:gd name="T80" fmla="*/ 16 w 1082"/>
                <a:gd name="T81" fmla="*/ 935 h 7072"/>
                <a:gd name="T82" fmla="*/ 471 w 1082"/>
                <a:gd name="T83" fmla="*/ 0 h 7072"/>
                <a:gd name="T84" fmla="*/ 1061 w 1082"/>
                <a:gd name="T85" fmla="*/ 857 h 7072"/>
                <a:gd name="T86" fmla="*/ 1044 w 1082"/>
                <a:gd name="T87" fmla="*/ 949 h 7072"/>
                <a:gd name="T88" fmla="*/ 951 w 1082"/>
                <a:gd name="T89" fmla="*/ 932 h 7072"/>
                <a:gd name="T90" fmla="*/ 426 w 1082"/>
                <a:gd name="T91" fmla="*/ 170 h 7072"/>
                <a:gd name="T92" fmla="*/ 541 w 1082"/>
                <a:gd name="T93" fmla="*/ 161 h 7072"/>
                <a:gd name="T94" fmla="*/ 136 w 1082"/>
                <a:gd name="T95" fmla="*/ 994 h 7072"/>
                <a:gd name="T96" fmla="*/ 46 w 1082"/>
                <a:gd name="T97" fmla="*/ 1025 h 7072"/>
                <a:gd name="T98" fmla="*/ 16 w 1082"/>
                <a:gd name="T99" fmla="*/ 935 h 7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2" h="7072">
                  <a:moveTo>
                    <a:pt x="938" y="7072"/>
                  </a:moveTo>
                  <a:lnTo>
                    <a:pt x="898" y="6540"/>
                  </a:lnTo>
                  <a:lnTo>
                    <a:pt x="1030" y="6530"/>
                  </a:lnTo>
                  <a:lnTo>
                    <a:pt x="1071" y="7062"/>
                  </a:lnTo>
                  <a:lnTo>
                    <a:pt x="938" y="7072"/>
                  </a:lnTo>
                  <a:close/>
                  <a:moveTo>
                    <a:pt x="867" y="6141"/>
                  </a:moveTo>
                  <a:lnTo>
                    <a:pt x="827" y="5609"/>
                  </a:lnTo>
                  <a:lnTo>
                    <a:pt x="960" y="5599"/>
                  </a:lnTo>
                  <a:lnTo>
                    <a:pt x="1000" y="6131"/>
                  </a:lnTo>
                  <a:lnTo>
                    <a:pt x="867" y="6141"/>
                  </a:lnTo>
                  <a:close/>
                  <a:moveTo>
                    <a:pt x="797" y="5210"/>
                  </a:moveTo>
                  <a:lnTo>
                    <a:pt x="757" y="4679"/>
                  </a:lnTo>
                  <a:lnTo>
                    <a:pt x="890" y="4669"/>
                  </a:lnTo>
                  <a:lnTo>
                    <a:pt x="930" y="5200"/>
                  </a:lnTo>
                  <a:lnTo>
                    <a:pt x="797" y="5210"/>
                  </a:lnTo>
                  <a:close/>
                  <a:moveTo>
                    <a:pt x="727" y="4280"/>
                  </a:moveTo>
                  <a:lnTo>
                    <a:pt x="687" y="3748"/>
                  </a:lnTo>
                  <a:lnTo>
                    <a:pt x="820" y="3738"/>
                  </a:lnTo>
                  <a:lnTo>
                    <a:pt x="860" y="4270"/>
                  </a:lnTo>
                  <a:lnTo>
                    <a:pt x="727" y="4280"/>
                  </a:lnTo>
                  <a:close/>
                  <a:moveTo>
                    <a:pt x="657" y="3349"/>
                  </a:moveTo>
                  <a:lnTo>
                    <a:pt x="617" y="2817"/>
                  </a:lnTo>
                  <a:lnTo>
                    <a:pt x="750" y="2807"/>
                  </a:lnTo>
                  <a:lnTo>
                    <a:pt x="790" y="3339"/>
                  </a:lnTo>
                  <a:lnTo>
                    <a:pt x="657" y="3349"/>
                  </a:lnTo>
                  <a:close/>
                  <a:moveTo>
                    <a:pt x="586" y="2418"/>
                  </a:moveTo>
                  <a:lnTo>
                    <a:pt x="546" y="1887"/>
                  </a:lnTo>
                  <a:lnTo>
                    <a:pt x="679" y="1877"/>
                  </a:lnTo>
                  <a:lnTo>
                    <a:pt x="719" y="2408"/>
                  </a:lnTo>
                  <a:lnTo>
                    <a:pt x="586" y="2418"/>
                  </a:lnTo>
                  <a:close/>
                  <a:moveTo>
                    <a:pt x="516" y="1488"/>
                  </a:moveTo>
                  <a:lnTo>
                    <a:pt x="476" y="956"/>
                  </a:lnTo>
                  <a:lnTo>
                    <a:pt x="609" y="946"/>
                  </a:lnTo>
                  <a:lnTo>
                    <a:pt x="649" y="1478"/>
                  </a:lnTo>
                  <a:lnTo>
                    <a:pt x="516" y="1488"/>
                  </a:lnTo>
                  <a:close/>
                  <a:moveTo>
                    <a:pt x="446" y="557"/>
                  </a:moveTo>
                  <a:lnTo>
                    <a:pt x="414" y="137"/>
                  </a:lnTo>
                  <a:lnTo>
                    <a:pt x="547" y="127"/>
                  </a:lnTo>
                  <a:lnTo>
                    <a:pt x="579" y="547"/>
                  </a:lnTo>
                  <a:lnTo>
                    <a:pt x="446" y="557"/>
                  </a:lnTo>
                  <a:close/>
                  <a:moveTo>
                    <a:pt x="16" y="935"/>
                  </a:moveTo>
                  <a:lnTo>
                    <a:pt x="471" y="0"/>
                  </a:lnTo>
                  <a:lnTo>
                    <a:pt x="1061" y="857"/>
                  </a:lnTo>
                  <a:cubicBezTo>
                    <a:pt x="1082" y="887"/>
                    <a:pt x="1074" y="928"/>
                    <a:pt x="1044" y="949"/>
                  </a:cubicBezTo>
                  <a:cubicBezTo>
                    <a:pt x="1014" y="970"/>
                    <a:pt x="972" y="963"/>
                    <a:pt x="951" y="932"/>
                  </a:cubicBezTo>
                  <a:lnTo>
                    <a:pt x="426" y="170"/>
                  </a:lnTo>
                  <a:lnTo>
                    <a:pt x="541" y="161"/>
                  </a:lnTo>
                  <a:lnTo>
                    <a:pt x="136" y="994"/>
                  </a:lnTo>
                  <a:cubicBezTo>
                    <a:pt x="119" y="1027"/>
                    <a:pt x="80" y="1041"/>
                    <a:pt x="46" y="1025"/>
                  </a:cubicBezTo>
                  <a:cubicBezTo>
                    <a:pt x="13" y="1008"/>
                    <a:pt x="0" y="969"/>
                    <a:pt x="16" y="935"/>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2" name="Oval 18"/>
            <p:cNvSpPr>
              <a:spLocks noChangeArrowheads="1"/>
            </p:cNvSpPr>
            <p:nvPr/>
          </p:nvSpPr>
          <p:spPr bwMode="auto">
            <a:xfrm>
              <a:off x="2898" y="2536"/>
              <a:ext cx="118" cy="106"/>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3" name="Freeform 19"/>
            <p:cNvSpPr>
              <a:spLocks noEditPoints="1"/>
            </p:cNvSpPr>
            <p:nvPr/>
          </p:nvSpPr>
          <p:spPr bwMode="auto">
            <a:xfrm>
              <a:off x="2887" y="2525"/>
              <a:ext cx="140" cy="128"/>
            </a:xfrm>
            <a:custGeom>
              <a:avLst/>
              <a:gdLst>
                <a:gd name="T0" fmla="*/ 16 w 1667"/>
                <a:gd name="T1" fmla="*/ 619 h 1534"/>
                <a:gd name="T2" fmla="*/ 75 w 1667"/>
                <a:gd name="T3" fmla="*/ 451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5 h 1534"/>
                <a:gd name="T18" fmla="*/ 1626 w 1667"/>
                <a:gd name="T19" fmla="*/ 529 h 1534"/>
                <a:gd name="T20" fmla="*/ 1667 w 1667"/>
                <a:gd name="T21" fmla="*/ 759 h 1534"/>
                <a:gd name="T22" fmla="*/ 1631 w 1667"/>
                <a:gd name="T23" fmla="*/ 992 h 1534"/>
                <a:gd name="T24" fmla="*/ 1529 w 1667"/>
                <a:gd name="T25" fmla="*/ 1190 h 1534"/>
                <a:gd name="T26" fmla="*/ 1408 w 1667"/>
                <a:gd name="T27" fmla="*/ 1322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5 h 1534"/>
                <a:gd name="T38" fmla="*/ 75 w 1667"/>
                <a:gd name="T39" fmla="*/ 1084 h 1534"/>
                <a:gd name="T40" fmla="*/ 20 w 1667"/>
                <a:gd name="T41" fmla="*/ 934 h 1534"/>
                <a:gd name="T42" fmla="*/ 269 w 1667"/>
                <a:gd name="T43" fmla="*/ 812 h 1534"/>
                <a:gd name="T44" fmla="*/ 313 w 1667"/>
                <a:gd name="T45" fmla="*/ 966 h 1534"/>
                <a:gd name="T46" fmla="*/ 352 w 1667"/>
                <a:gd name="T47" fmla="*/ 1032 h 1534"/>
                <a:gd name="T48" fmla="*/ 522 w 1667"/>
                <a:gd name="T49" fmla="*/ 1185 h 1534"/>
                <a:gd name="T50" fmla="*/ 598 w 1667"/>
                <a:gd name="T51" fmla="*/ 1222 h 1534"/>
                <a:gd name="T52" fmla="*/ 828 w 1667"/>
                <a:gd name="T53" fmla="*/ 1267 h 1534"/>
                <a:gd name="T54" fmla="*/ 1070 w 1667"/>
                <a:gd name="T55" fmla="*/ 1222 h 1534"/>
                <a:gd name="T56" fmla="*/ 1146 w 1667"/>
                <a:gd name="T57" fmla="*/ 1186 h 1534"/>
                <a:gd name="T58" fmla="*/ 1316 w 1667"/>
                <a:gd name="T59" fmla="*/ 1031 h 1534"/>
                <a:gd name="T60" fmla="*/ 1355 w 1667"/>
                <a:gd name="T61" fmla="*/ 964 h 1534"/>
                <a:gd name="T62" fmla="*/ 1396 w 1667"/>
                <a:gd name="T63" fmla="*/ 824 h 1534"/>
                <a:gd name="T64" fmla="*/ 1391 w 1667"/>
                <a:gd name="T65" fmla="*/ 676 h 1534"/>
                <a:gd name="T66" fmla="*/ 1364 w 1667"/>
                <a:gd name="T67" fmla="*/ 589 h 1534"/>
                <a:gd name="T68" fmla="*/ 1230 w 1667"/>
                <a:gd name="T69" fmla="*/ 409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7 w 1667"/>
                <a:gd name="T81" fmla="*/ 483 h 1534"/>
                <a:gd name="T82" fmla="*/ 293 w 1667"/>
                <a:gd name="T83" fmla="*/ 618 h 1534"/>
                <a:gd name="T84" fmla="*/ 267 w 1667"/>
                <a:gd name="T85" fmla="*/ 759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6"/>
                  </a:moveTo>
                  <a:lnTo>
                    <a:pt x="4" y="694"/>
                  </a:lnTo>
                  <a:lnTo>
                    <a:pt x="16" y="619"/>
                  </a:lnTo>
                  <a:lnTo>
                    <a:pt x="38" y="541"/>
                  </a:lnTo>
                  <a:lnTo>
                    <a:pt x="64" y="472"/>
                  </a:lnTo>
                  <a:cubicBezTo>
                    <a:pt x="67" y="465"/>
                    <a:pt x="70" y="458"/>
                    <a:pt x="75" y="451"/>
                  </a:cubicBezTo>
                  <a:lnTo>
                    <a:pt x="140" y="344"/>
                  </a:lnTo>
                  <a:cubicBezTo>
                    <a:pt x="144" y="337"/>
                    <a:pt x="149" y="330"/>
                    <a:pt x="155" y="324"/>
                  </a:cubicBezTo>
                  <a:lnTo>
                    <a:pt x="240" y="230"/>
                  </a:lnTo>
                  <a:cubicBezTo>
                    <a:pt x="245" y="224"/>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4"/>
                    <a:pt x="1427" y="229"/>
                  </a:cubicBezTo>
                  <a:lnTo>
                    <a:pt x="1513" y="323"/>
                  </a:lnTo>
                  <a:cubicBezTo>
                    <a:pt x="1519" y="330"/>
                    <a:pt x="1524" y="337"/>
                    <a:pt x="1529" y="345"/>
                  </a:cubicBezTo>
                  <a:lnTo>
                    <a:pt x="1593" y="452"/>
                  </a:lnTo>
                  <a:cubicBezTo>
                    <a:pt x="1596" y="458"/>
                    <a:pt x="1599" y="464"/>
                    <a:pt x="1602" y="470"/>
                  </a:cubicBezTo>
                  <a:lnTo>
                    <a:pt x="1626" y="529"/>
                  </a:lnTo>
                  <a:lnTo>
                    <a:pt x="1648" y="603"/>
                  </a:lnTo>
                  <a:lnTo>
                    <a:pt x="1661" y="682"/>
                  </a:lnTo>
                  <a:lnTo>
                    <a:pt x="1667" y="759"/>
                  </a:lnTo>
                  <a:lnTo>
                    <a:pt x="1663" y="841"/>
                  </a:lnTo>
                  <a:lnTo>
                    <a:pt x="1651" y="916"/>
                  </a:lnTo>
                  <a:lnTo>
                    <a:pt x="1631" y="992"/>
                  </a:lnTo>
                  <a:lnTo>
                    <a:pt x="1602" y="1065"/>
                  </a:lnTo>
                  <a:cubicBezTo>
                    <a:pt x="1599" y="1071"/>
                    <a:pt x="1596" y="1077"/>
                    <a:pt x="1593" y="1083"/>
                  </a:cubicBezTo>
                  <a:lnTo>
                    <a:pt x="1529" y="1190"/>
                  </a:lnTo>
                  <a:cubicBezTo>
                    <a:pt x="1524" y="1198"/>
                    <a:pt x="1519" y="1205"/>
                    <a:pt x="1513" y="1211"/>
                  </a:cubicBezTo>
                  <a:lnTo>
                    <a:pt x="1427" y="1305"/>
                  </a:lnTo>
                  <a:cubicBezTo>
                    <a:pt x="1421" y="1312"/>
                    <a:pt x="1415" y="1317"/>
                    <a:pt x="1408" y="1322"/>
                  </a:cubicBezTo>
                  <a:lnTo>
                    <a:pt x="1305" y="1399"/>
                  </a:lnTo>
                  <a:cubicBezTo>
                    <a:pt x="1299" y="1404"/>
                    <a:pt x="1291" y="1409"/>
                    <a:pt x="1284" y="1412"/>
                  </a:cubicBezTo>
                  <a:lnTo>
                    <a:pt x="1165" y="1470"/>
                  </a:lnTo>
                  <a:cubicBezTo>
                    <a:pt x="1158" y="1474"/>
                    <a:pt x="1150" y="1477"/>
                    <a:pt x="1142" y="1479"/>
                  </a:cubicBezTo>
                  <a:lnTo>
                    <a:pt x="1010" y="1516"/>
                  </a:lnTo>
                  <a:lnTo>
                    <a:pt x="925" y="1529"/>
                  </a:lnTo>
                  <a:lnTo>
                    <a:pt x="839" y="1534"/>
                  </a:lnTo>
                  <a:lnTo>
                    <a:pt x="757" y="1531"/>
                  </a:lnTo>
                  <a:lnTo>
                    <a:pt x="674" y="1519"/>
                  </a:lnTo>
                  <a:lnTo>
                    <a:pt x="525" y="1479"/>
                  </a:lnTo>
                  <a:cubicBezTo>
                    <a:pt x="518" y="1477"/>
                    <a:pt x="510" y="1474"/>
                    <a:pt x="503" y="1470"/>
                  </a:cubicBezTo>
                  <a:lnTo>
                    <a:pt x="384" y="1412"/>
                  </a:lnTo>
                  <a:cubicBezTo>
                    <a:pt x="377" y="1409"/>
                    <a:pt x="370" y="1404"/>
                    <a:pt x="363" y="1400"/>
                  </a:cubicBezTo>
                  <a:lnTo>
                    <a:pt x="259" y="1323"/>
                  </a:lnTo>
                  <a:cubicBezTo>
                    <a:pt x="252" y="1317"/>
                    <a:pt x="245" y="1311"/>
                    <a:pt x="240" y="1305"/>
                  </a:cubicBezTo>
                  <a:lnTo>
                    <a:pt x="155" y="1211"/>
                  </a:lnTo>
                  <a:cubicBezTo>
                    <a:pt x="149" y="1205"/>
                    <a:pt x="144" y="1198"/>
                    <a:pt x="140" y="1191"/>
                  </a:cubicBezTo>
                  <a:lnTo>
                    <a:pt x="75" y="1084"/>
                  </a:lnTo>
                  <a:cubicBezTo>
                    <a:pt x="70" y="1077"/>
                    <a:pt x="67" y="1070"/>
                    <a:pt x="64" y="1063"/>
                  </a:cubicBezTo>
                  <a:lnTo>
                    <a:pt x="41" y="1004"/>
                  </a:lnTo>
                  <a:lnTo>
                    <a:pt x="20" y="934"/>
                  </a:lnTo>
                  <a:lnTo>
                    <a:pt x="6" y="853"/>
                  </a:lnTo>
                  <a:lnTo>
                    <a:pt x="0" y="776"/>
                  </a:lnTo>
                  <a:close/>
                  <a:moveTo>
                    <a:pt x="269" y="812"/>
                  </a:moveTo>
                  <a:lnTo>
                    <a:pt x="275" y="857"/>
                  </a:lnTo>
                  <a:lnTo>
                    <a:pt x="290" y="907"/>
                  </a:lnTo>
                  <a:lnTo>
                    <a:pt x="313" y="966"/>
                  </a:lnTo>
                  <a:lnTo>
                    <a:pt x="302" y="945"/>
                  </a:lnTo>
                  <a:lnTo>
                    <a:pt x="367" y="1052"/>
                  </a:lnTo>
                  <a:lnTo>
                    <a:pt x="352" y="1032"/>
                  </a:lnTo>
                  <a:lnTo>
                    <a:pt x="437" y="1126"/>
                  </a:lnTo>
                  <a:lnTo>
                    <a:pt x="418" y="1108"/>
                  </a:lnTo>
                  <a:lnTo>
                    <a:pt x="522" y="1185"/>
                  </a:lnTo>
                  <a:lnTo>
                    <a:pt x="501" y="1173"/>
                  </a:lnTo>
                  <a:lnTo>
                    <a:pt x="620" y="1231"/>
                  </a:lnTo>
                  <a:lnTo>
                    <a:pt x="598" y="1222"/>
                  </a:lnTo>
                  <a:lnTo>
                    <a:pt x="711" y="1255"/>
                  </a:lnTo>
                  <a:lnTo>
                    <a:pt x="768" y="1264"/>
                  </a:lnTo>
                  <a:lnTo>
                    <a:pt x="828" y="1267"/>
                  </a:lnTo>
                  <a:lnTo>
                    <a:pt x="886" y="1266"/>
                  </a:lnTo>
                  <a:lnTo>
                    <a:pt x="938" y="1259"/>
                  </a:lnTo>
                  <a:lnTo>
                    <a:pt x="1070" y="1222"/>
                  </a:lnTo>
                  <a:lnTo>
                    <a:pt x="1048" y="1231"/>
                  </a:lnTo>
                  <a:lnTo>
                    <a:pt x="1167" y="1173"/>
                  </a:lnTo>
                  <a:lnTo>
                    <a:pt x="1146" y="1186"/>
                  </a:lnTo>
                  <a:lnTo>
                    <a:pt x="1249" y="1109"/>
                  </a:lnTo>
                  <a:lnTo>
                    <a:pt x="1230" y="1125"/>
                  </a:lnTo>
                  <a:lnTo>
                    <a:pt x="1316" y="1031"/>
                  </a:lnTo>
                  <a:lnTo>
                    <a:pt x="1300" y="1053"/>
                  </a:lnTo>
                  <a:lnTo>
                    <a:pt x="1364" y="946"/>
                  </a:lnTo>
                  <a:lnTo>
                    <a:pt x="1355" y="964"/>
                  </a:lnTo>
                  <a:lnTo>
                    <a:pt x="1374" y="919"/>
                  </a:lnTo>
                  <a:lnTo>
                    <a:pt x="1388" y="875"/>
                  </a:lnTo>
                  <a:lnTo>
                    <a:pt x="1396" y="824"/>
                  </a:lnTo>
                  <a:lnTo>
                    <a:pt x="1400" y="776"/>
                  </a:lnTo>
                  <a:lnTo>
                    <a:pt x="1398" y="723"/>
                  </a:lnTo>
                  <a:lnTo>
                    <a:pt x="1391" y="676"/>
                  </a:lnTo>
                  <a:lnTo>
                    <a:pt x="1379" y="630"/>
                  </a:lnTo>
                  <a:lnTo>
                    <a:pt x="1355" y="571"/>
                  </a:lnTo>
                  <a:lnTo>
                    <a:pt x="1364" y="589"/>
                  </a:lnTo>
                  <a:lnTo>
                    <a:pt x="1300" y="482"/>
                  </a:lnTo>
                  <a:lnTo>
                    <a:pt x="1316" y="503"/>
                  </a:lnTo>
                  <a:lnTo>
                    <a:pt x="1230" y="409"/>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3"/>
                  </a:lnTo>
                  <a:lnTo>
                    <a:pt x="367" y="483"/>
                  </a:lnTo>
                  <a:lnTo>
                    <a:pt x="302" y="590"/>
                  </a:lnTo>
                  <a:lnTo>
                    <a:pt x="313" y="569"/>
                  </a:lnTo>
                  <a:lnTo>
                    <a:pt x="293" y="618"/>
                  </a:lnTo>
                  <a:lnTo>
                    <a:pt x="279" y="660"/>
                  </a:lnTo>
                  <a:lnTo>
                    <a:pt x="271" y="711"/>
                  </a:lnTo>
                  <a:lnTo>
                    <a:pt x="267" y="759"/>
                  </a:lnTo>
                  <a:lnTo>
                    <a:pt x="269" y="81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4" name="Freeform 20"/>
            <p:cNvSpPr>
              <a:spLocks noEditPoints="1"/>
            </p:cNvSpPr>
            <p:nvPr/>
          </p:nvSpPr>
          <p:spPr bwMode="auto">
            <a:xfrm>
              <a:off x="2216" y="2520"/>
              <a:ext cx="727" cy="91"/>
            </a:xfrm>
            <a:custGeom>
              <a:avLst/>
              <a:gdLst>
                <a:gd name="T0" fmla="*/ 3 w 8668"/>
                <a:gd name="T1" fmla="*/ 787 h 1085"/>
                <a:gd name="T2" fmla="*/ 8537 w 8668"/>
                <a:gd name="T3" fmla="*/ 590 h 1085"/>
                <a:gd name="T4" fmla="*/ 8534 w 8668"/>
                <a:gd name="T5" fmla="*/ 457 h 1085"/>
                <a:gd name="T6" fmla="*/ 0 w 8668"/>
                <a:gd name="T7" fmla="*/ 654 h 1085"/>
                <a:gd name="T8" fmla="*/ 3 w 8668"/>
                <a:gd name="T9" fmla="*/ 787 h 1085"/>
                <a:gd name="T10" fmla="*/ 7782 w 8668"/>
                <a:gd name="T11" fmla="*/ 1066 h 1085"/>
                <a:gd name="T12" fmla="*/ 8668 w 8668"/>
                <a:gd name="T13" fmla="*/ 521 h 1085"/>
                <a:gd name="T14" fmla="*/ 7758 w 8668"/>
                <a:gd name="T15" fmla="*/ 17 h 1085"/>
                <a:gd name="T16" fmla="*/ 7667 w 8668"/>
                <a:gd name="T17" fmla="*/ 44 h 1085"/>
                <a:gd name="T18" fmla="*/ 7693 w 8668"/>
                <a:gd name="T19" fmla="*/ 134 h 1085"/>
                <a:gd name="T20" fmla="*/ 7693 w 8668"/>
                <a:gd name="T21" fmla="*/ 134 h 1085"/>
                <a:gd name="T22" fmla="*/ 8504 w 8668"/>
                <a:gd name="T23" fmla="*/ 582 h 1085"/>
                <a:gd name="T24" fmla="*/ 8501 w 8668"/>
                <a:gd name="T25" fmla="*/ 467 h 1085"/>
                <a:gd name="T26" fmla="*/ 7712 w 8668"/>
                <a:gd name="T27" fmla="*/ 952 h 1085"/>
                <a:gd name="T28" fmla="*/ 7690 w 8668"/>
                <a:gd name="T29" fmla="*/ 1044 h 1085"/>
                <a:gd name="T30" fmla="*/ 7782 w 8668"/>
                <a:gd name="T31" fmla="*/ 1066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68" h="1085">
                  <a:moveTo>
                    <a:pt x="3" y="787"/>
                  </a:moveTo>
                  <a:lnTo>
                    <a:pt x="8537" y="590"/>
                  </a:lnTo>
                  <a:lnTo>
                    <a:pt x="8534" y="457"/>
                  </a:lnTo>
                  <a:lnTo>
                    <a:pt x="0" y="654"/>
                  </a:lnTo>
                  <a:lnTo>
                    <a:pt x="3" y="787"/>
                  </a:lnTo>
                  <a:close/>
                  <a:moveTo>
                    <a:pt x="7782" y="1066"/>
                  </a:moveTo>
                  <a:lnTo>
                    <a:pt x="8668" y="521"/>
                  </a:lnTo>
                  <a:lnTo>
                    <a:pt x="7758" y="17"/>
                  </a:lnTo>
                  <a:cubicBezTo>
                    <a:pt x="7725" y="0"/>
                    <a:pt x="7685" y="11"/>
                    <a:pt x="7667" y="44"/>
                  </a:cubicBezTo>
                  <a:cubicBezTo>
                    <a:pt x="7649" y="76"/>
                    <a:pt x="7661" y="116"/>
                    <a:pt x="7693" y="134"/>
                  </a:cubicBezTo>
                  <a:lnTo>
                    <a:pt x="7693" y="134"/>
                  </a:lnTo>
                  <a:lnTo>
                    <a:pt x="8504" y="582"/>
                  </a:lnTo>
                  <a:lnTo>
                    <a:pt x="8501" y="467"/>
                  </a:lnTo>
                  <a:lnTo>
                    <a:pt x="7712" y="952"/>
                  </a:lnTo>
                  <a:cubicBezTo>
                    <a:pt x="7681" y="971"/>
                    <a:pt x="7671" y="1012"/>
                    <a:pt x="7690" y="1044"/>
                  </a:cubicBezTo>
                  <a:cubicBezTo>
                    <a:pt x="7709" y="1075"/>
                    <a:pt x="7750" y="1085"/>
                    <a:pt x="7782" y="1066"/>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5" name="Oval 21"/>
            <p:cNvSpPr>
              <a:spLocks noChangeArrowheads="1"/>
            </p:cNvSpPr>
            <p:nvPr/>
          </p:nvSpPr>
          <p:spPr bwMode="auto">
            <a:xfrm>
              <a:off x="2988" y="3263"/>
              <a:ext cx="117" cy="106"/>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 name="Freeform 22"/>
            <p:cNvSpPr>
              <a:spLocks noEditPoints="1"/>
            </p:cNvSpPr>
            <p:nvPr/>
          </p:nvSpPr>
          <p:spPr bwMode="auto">
            <a:xfrm>
              <a:off x="2977" y="3251"/>
              <a:ext cx="139" cy="129"/>
            </a:xfrm>
            <a:custGeom>
              <a:avLst/>
              <a:gdLst>
                <a:gd name="T0" fmla="*/ 16 w 1667"/>
                <a:gd name="T1" fmla="*/ 618 h 1534"/>
                <a:gd name="T2" fmla="*/ 74 w 1667"/>
                <a:gd name="T3" fmla="*/ 452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4 h 1534"/>
                <a:gd name="T18" fmla="*/ 1626 w 1667"/>
                <a:gd name="T19" fmla="*/ 527 h 1534"/>
                <a:gd name="T20" fmla="*/ 1667 w 1667"/>
                <a:gd name="T21" fmla="*/ 758 h 1534"/>
                <a:gd name="T22" fmla="*/ 1631 w 1667"/>
                <a:gd name="T23" fmla="*/ 991 h 1534"/>
                <a:gd name="T24" fmla="*/ 1529 w 1667"/>
                <a:gd name="T25" fmla="*/ 1189 h 1534"/>
                <a:gd name="T26" fmla="*/ 1409 w 1667"/>
                <a:gd name="T27" fmla="*/ 1321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4 h 1534"/>
                <a:gd name="T38" fmla="*/ 75 w 1667"/>
                <a:gd name="T39" fmla="*/ 1083 h 1534"/>
                <a:gd name="T40" fmla="*/ 20 w 1667"/>
                <a:gd name="T41" fmla="*/ 933 h 1534"/>
                <a:gd name="T42" fmla="*/ 269 w 1667"/>
                <a:gd name="T43" fmla="*/ 811 h 1534"/>
                <a:gd name="T44" fmla="*/ 313 w 1667"/>
                <a:gd name="T45" fmla="*/ 965 h 1534"/>
                <a:gd name="T46" fmla="*/ 352 w 1667"/>
                <a:gd name="T47" fmla="*/ 1031 h 1534"/>
                <a:gd name="T48" fmla="*/ 522 w 1667"/>
                <a:gd name="T49" fmla="*/ 1186 h 1534"/>
                <a:gd name="T50" fmla="*/ 656 w 1667"/>
                <a:gd name="T51" fmla="*/ 1242 h 1534"/>
                <a:gd name="T52" fmla="*/ 828 w 1667"/>
                <a:gd name="T53" fmla="*/ 1267 h 1534"/>
                <a:gd name="T54" fmla="*/ 1000 w 1667"/>
                <a:gd name="T55" fmla="*/ 1245 h 1534"/>
                <a:gd name="T56" fmla="*/ 1145 w 1667"/>
                <a:gd name="T57" fmla="*/ 1186 h 1534"/>
                <a:gd name="T58" fmla="*/ 1316 w 1667"/>
                <a:gd name="T59" fmla="*/ 1030 h 1534"/>
                <a:gd name="T60" fmla="*/ 1355 w 1667"/>
                <a:gd name="T61" fmla="*/ 963 h 1534"/>
                <a:gd name="T62" fmla="*/ 1396 w 1667"/>
                <a:gd name="T63" fmla="*/ 823 h 1534"/>
                <a:gd name="T64" fmla="*/ 1391 w 1667"/>
                <a:gd name="T65" fmla="*/ 675 h 1534"/>
                <a:gd name="T66" fmla="*/ 1364 w 1667"/>
                <a:gd name="T67" fmla="*/ 588 h 1534"/>
                <a:gd name="T68" fmla="*/ 1231 w 1667"/>
                <a:gd name="T69" fmla="*/ 410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8 w 1667"/>
                <a:gd name="T81" fmla="*/ 481 h 1534"/>
                <a:gd name="T82" fmla="*/ 293 w 1667"/>
                <a:gd name="T83" fmla="*/ 616 h 1534"/>
                <a:gd name="T84" fmla="*/ 267 w 1667"/>
                <a:gd name="T85" fmla="*/ 758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5"/>
                  </a:moveTo>
                  <a:lnTo>
                    <a:pt x="4" y="693"/>
                  </a:lnTo>
                  <a:lnTo>
                    <a:pt x="16" y="618"/>
                  </a:lnTo>
                  <a:lnTo>
                    <a:pt x="38" y="541"/>
                  </a:lnTo>
                  <a:lnTo>
                    <a:pt x="65" y="471"/>
                  </a:lnTo>
                  <a:cubicBezTo>
                    <a:pt x="67" y="465"/>
                    <a:pt x="70" y="458"/>
                    <a:pt x="74" y="452"/>
                  </a:cubicBezTo>
                  <a:lnTo>
                    <a:pt x="139" y="344"/>
                  </a:lnTo>
                  <a:cubicBezTo>
                    <a:pt x="144" y="336"/>
                    <a:pt x="149" y="329"/>
                    <a:pt x="155" y="323"/>
                  </a:cubicBezTo>
                  <a:lnTo>
                    <a:pt x="240" y="230"/>
                  </a:lnTo>
                  <a:cubicBezTo>
                    <a:pt x="246" y="223"/>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3"/>
                    <a:pt x="1426" y="229"/>
                  </a:cubicBezTo>
                  <a:lnTo>
                    <a:pt x="1512" y="322"/>
                  </a:lnTo>
                  <a:cubicBezTo>
                    <a:pt x="1519" y="329"/>
                    <a:pt x="1524" y="336"/>
                    <a:pt x="1529" y="344"/>
                  </a:cubicBezTo>
                  <a:lnTo>
                    <a:pt x="1593" y="452"/>
                  </a:lnTo>
                  <a:cubicBezTo>
                    <a:pt x="1596" y="458"/>
                    <a:pt x="1599" y="464"/>
                    <a:pt x="1602" y="469"/>
                  </a:cubicBezTo>
                  <a:lnTo>
                    <a:pt x="1626" y="527"/>
                  </a:lnTo>
                  <a:lnTo>
                    <a:pt x="1648" y="604"/>
                  </a:lnTo>
                  <a:lnTo>
                    <a:pt x="1661" y="680"/>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0"/>
                    <a:pt x="1415" y="1316"/>
                    <a:pt x="1409" y="1321"/>
                  </a:cubicBezTo>
                  <a:lnTo>
                    <a:pt x="1306" y="1399"/>
                  </a:lnTo>
                  <a:cubicBezTo>
                    <a:pt x="1299" y="1404"/>
                    <a:pt x="1292" y="1409"/>
                    <a:pt x="1284" y="1412"/>
                  </a:cubicBezTo>
                  <a:lnTo>
                    <a:pt x="1165" y="1470"/>
                  </a:lnTo>
                  <a:lnTo>
                    <a:pt x="1082" y="1498"/>
                  </a:lnTo>
                  <a:lnTo>
                    <a:pt x="1005" y="1517"/>
                  </a:lnTo>
                  <a:lnTo>
                    <a:pt x="925" y="1529"/>
                  </a:lnTo>
                  <a:lnTo>
                    <a:pt x="839" y="1534"/>
                  </a:lnTo>
                  <a:lnTo>
                    <a:pt x="757" y="1531"/>
                  </a:lnTo>
                  <a:lnTo>
                    <a:pt x="674" y="1519"/>
                  </a:lnTo>
                  <a:lnTo>
                    <a:pt x="594" y="1501"/>
                  </a:lnTo>
                  <a:lnTo>
                    <a:pt x="520" y="1477"/>
                  </a:lnTo>
                  <a:lnTo>
                    <a:pt x="384" y="1412"/>
                  </a:lnTo>
                  <a:cubicBezTo>
                    <a:pt x="376" y="1409"/>
                    <a:pt x="369" y="1404"/>
                    <a:pt x="362" y="1399"/>
                  </a:cubicBezTo>
                  <a:lnTo>
                    <a:pt x="258" y="1321"/>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8"/>
                  </a:lnTo>
                  <a:lnTo>
                    <a:pt x="522" y="1186"/>
                  </a:lnTo>
                  <a:lnTo>
                    <a:pt x="501" y="1173"/>
                  </a:lnTo>
                  <a:lnTo>
                    <a:pt x="603" y="1224"/>
                  </a:lnTo>
                  <a:lnTo>
                    <a:pt x="656" y="1242"/>
                  </a:lnTo>
                  <a:lnTo>
                    <a:pt x="711" y="1255"/>
                  </a:lnTo>
                  <a:lnTo>
                    <a:pt x="768" y="1264"/>
                  </a:lnTo>
                  <a:lnTo>
                    <a:pt x="828" y="1267"/>
                  </a:lnTo>
                  <a:lnTo>
                    <a:pt x="886" y="1266"/>
                  </a:lnTo>
                  <a:lnTo>
                    <a:pt x="943" y="1258"/>
                  </a:lnTo>
                  <a:lnTo>
                    <a:pt x="1000" y="1245"/>
                  </a:lnTo>
                  <a:lnTo>
                    <a:pt x="1048" y="1231"/>
                  </a:lnTo>
                  <a:lnTo>
                    <a:pt x="1167" y="1173"/>
                  </a:lnTo>
                  <a:lnTo>
                    <a:pt x="1145" y="1186"/>
                  </a:lnTo>
                  <a:lnTo>
                    <a:pt x="1248" y="1108"/>
                  </a:lnTo>
                  <a:lnTo>
                    <a:pt x="1230" y="1124"/>
                  </a:lnTo>
                  <a:lnTo>
                    <a:pt x="1316" y="1030"/>
                  </a:lnTo>
                  <a:lnTo>
                    <a:pt x="1300" y="1052"/>
                  </a:lnTo>
                  <a:lnTo>
                    <a:pt x="1364" y="945"/>
                  </a:lnTo>
                  <a:lnTo>
                    <a:pt x="1355" y="963"/>
                  </a:lnTo>
                  <a:lnTo>
                    <a:pt x="1374" y="918"/>
                  </a:lnTo>
                  <a:lnTo>
                    <a:pt x="1388" y="874"/>
                  </a:lnTo>
                  <a:lnTo>
                    <a:pt x="1396" y="823"/>
                  </a:lnTo>
                  <a:lnTo>
                    <a:pt x="1400" y="775"/>
                  </a:lnTo>
                  <a:lnTo>
                    <a:pt x="1398" y="723"/>
                  </a:lnTo>
                  <a:lnTo>
                    <a:pt x="1391" y="675"/>
                  </a:lnTo>
                  <a:lnTo>
                    <a:pt x="1379" y="629"/>
                  </a:lnTo>
                  <a:lnTo>
                    <a:pt x="1355" y="571"/>
                  </a:lnTo>
                  <a:lnTo>
                    <a:pt x="1364" y="588"/>
                  </a:lnTo>
                  <a:lnTo>
                    <a:pt x="1300" y="480"/>
                  </a:lnTo>
                  <a:lnTo>
                    <a:pt x="1317" y="503"/>
                  </a:lnTo>
                  <a:lnTo>
                    <a:pt x="1231" y="410"/>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2"/>
                  </a:lnTo>
                  <a:lnTo>
                    <a:pt x="368" y="481"/>
                  </a:lnTo>
                  <a:lnTo>
                    <a:pt x="303" y="589"/>
                  </a:lnTo>
                  <a:lnTo>
                    <a:pt x="312" y="570"/>
                  </a:lnTo>
                  <a:lnTo>
                    <a:pt x="293" y="616"/>
                  </a:lnTo>
                  <a:lnTo>
                    <a:pt x="279" y="661"/>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 name="Freeform 23"/>
            <p:cNvSpPr>
              <a:spLocks noEditPoints="1"/>
            </p:cNvSpPr>
            <p:nvPr/>
          </p:nvSpPr>
          <p:spPr bwMode="auto">
            <a:xfrm>
              <a:off x="2289" y="3261"/>
              <a:ext cx="727" cy="91"/>
            </a:xfrm>
            <a:custGeom>
              <a:avLst/>
              <a:gdLst>
                <a:gd name="T0" fmla="*/ 1 w 8668"/>
                <a:gd name="T1" fmla="*/ 416 h 1085"/>
                <a:gd name="T2" fmla="*/ 8536 w 8668"/>
                <a:gd name="T3" fmla="*/ 482 h 1085"/>
                <a:gd name="T4" fmla="*/ 8535 w 8668"/>
                <a:gd name="T5" fmla="*/ 615 h 1085"/>
                <a:gd name="T6" fmla="*/ 0 w 8668"/>
                <a:gd name="T7" fmla="*/ 549 h 1085"/>
                <a:gd name="T8" fmla="*/ 1 w 8668"/>
                <a:gd name="T9" fmla="*/ 416 h 1085"/>
                <a:gd name="T10" fmla="*/ 7773 w 8668"/>
                <a:gd name="T11" fmla="*/ 18 h 1085"/>
                <a:gd name="T12" fmla="*/ 8668 w 8668"/>
                <a:gd name="T13" fmla="*/ 549 h 1085"/>
                <a:gd name="T14" fmla="*/ 7765 w 8668"/>
                <a:gd name="T15" fmla="*/ 1067 h 1085"/>
                <a:gd name="T16" fmla="*/ 7674 w 8668"/>
                <a:gd name="T17" fmla="*/ 1042 h 1085"/>
                <a:gd name="T18" fmla="*/ 7699 w 8668"/>
                <a:gd name="T19" fmla="*/ 951 h 1085"/>
                <a:gd name="T20" fmla="*/ 8502 w 8668"/>
                <a:gd name="T21" fmla="*/ 491 h 1085"/>
                <a:gd name="T22" fmla="*/ 8501 w 8668"/>
                <a:gd name="T23" fmla="*/ 606 h 1085"/>
                <a:gd name="T24" fmla="*/ 7705 w 8668"/>
                <a:gd name="T25" fmla="*/ 133 h 1085"/>
                <a:gd name="T26" fmla="*/ 7682 w 8668"/>
                <a:gd name="T27" fmla="*/ 42 h 1085"/>
                <a:gd name="T28" fmla="*/ 7773 w 8668"/>
                <a:gd name="T29" fmla="*/ 18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68" h="1085">
                  <a:moveTo>
                    <a:pt x="1" y="416"/>
                  </a:moveTo>
                  <a:lnTo>
                    <a:pt x="8536" y="482"/>
                  </a:lnTo>
                  <a:lnTo>
                    <a:pt x="8535" y="615"/>
                  </a:lnTo>
                  <a:lnTo>
                    <a:pt x="0" y="549"/>
                  </a:lnTo>
                  <a:lnTo>
                    <a:pt x="1" y="416"/>
                  </a:lnTo>
                  <a:close/>
                  <a:moveTo>
                    <a:pt x="7773" y="18"/>
                  </a:moveTo>
                  <a:lnTo>
                    <a:pt x="8668" y="549"/>
                  </a:lnTo>
                  <a:lnTo>
                    <a:pt x="7765" y="1067"/>
                  </a:lnTo>
                  <a:cubicBezTo>
                    <a:pt x="7733" y="1085"/>
                    <a:pt x="7692" y="1074"/>
                    <a:pt x="7674" y="1042"/>
                  </a:cubicBezTo>
                  <a:cubicBezTo>
                    <a:pt x="7656" y="1010"/>
                    <a:pt x="7667" y="969"/>
                    <a:pt x="7699" y="951"/>
                  </a:cubicBezTo>
                  <a:lnTo>
                    <a:pt x="8502" y="491"/>
                  </a:lnTo>
                  <a:lnTo>
                    <a:pt x="8501" y="606"/>
                  </a:lnTo>
                  <a:lnTo>
                    <a:pt x="7705" y="133"/>
                  </a:lnTo>
                  <a:cubicBezTo>
                    <a:pt x="7673" y="114"/>
                    <a:pt x="7663" y="73"/>
                    <a:pt x="7682" y="42"/>
                  </a:cubicBezTo>
                  <a:cubicBezTo>
                    <a:pt x="7701" y="10"/>
                    <a:pt x="7741" y="0"/>
                    <a:pt x="7773" y="18"/>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 name="Oval 24"/>
            <p:cNvSpPr>
              <a:spLocks noChangeArrowheads="1"/>
            </p:cNvSpPr>
            <p:nvPr/>
          </p:nvSpPr>
          <p:spPr bwMode="auto">
            <a:xfrm>
              <a:off x="3966" y="2776"/>
              <a:ext cx="117" cy="107"/>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 name="Freeform 25"/>
            <p:cNvSpPr>
              <a:spLocks noEditPoints="1"/>
            </p:cNvSpPr>
            <p:nvPr/>
          </p:nvSpPr>
          <p:spPr bwMode="auto">
            <a:xfrm>
              <a:off x="3955" y="2765"/>
              <a:ext cx="140" cy="129"/>
            </a:xfrm>
            <a:custGeom>
              <a:avLst/>
              <a:gdLst>
                <a:gd name="T0" fmla="*/ 8 w 833"/>
                <a:gd name="T1" fmla="*/ 309 h 767"/>
                <a:gd name="T2" fmla="*/ 37 w 833"/>
                <a:gd name="T3" fmla="*/ 226 h 767"/>
                <a:gd name="T4" fmla="*/ 120 w 833"/>
                <a:gd name="T5" fmla="*/ 115 h 767"/>
                <a:gd name="T6" fmla="*/ 191 w 833"/>
                <a:gd name="T7" fmla="*/ 61 h 767"/>
                <a:gd name="T8" fmla="*/ 330 w 833"/>
                <a:gd name="T9" fmla="*/ 9 h 767"/>
                <a:gd name="T10" fmla="*/ 455 w 833"/>
                <a:gd name="T11" fmla="*/ 2 h 767"/>
                <a:gd name="T12" fmla="*/ 573 w 833"/>
                <a:gd name="T13" fmla="*/ 29 h 767"/>
                <a:gd name="T14" fmla="*/ 704 w 833"/>
                <a:gd name="T15" fmla="*/ 107 h 767"/>
                <a:gd name="T16" fmla="*/ 764 w 833"/>
                <a:gd name="T17" fmla="*/ 172 h 767"/>
                <a:gd name="T18" fmla="*/ 812 w 833"/>
                <a:gd name="T19" fmla="*/ 265 h 767"/>
                <a:gd name="T20" fmla="*/ 833 w 833"/>
                <a:gd name="T21" fmla="*/ 379 h 767"/>
                <a:gd name="T22" fmla="*/ 814 w 833"/>
                <a:gd name="T23" fmla="*/ 497 h 767"/>
                <a:gd name="T24" fmla="*/ 763 w 833"/>
                <a:gd name="T25" fmla="*/ 595 h 767"/>
                <a:gd name="T26" fmla="*/ 704 w 833"/>
                <a:gd name="T27" fmla="*/ 661 h 767"/>
                <a:gd name="T28" fmla="*/ 582 w 833"/>
                <a:gd name="T29" fmla="*/ 735 h 767"/>
                <a:gd name="T30" fmla="*/ 461 w 833"/>
                <a:gd name="T31" fmla="*/ 765 h 767"/>
                <a:gd name="T32" fmla="*/ 336 w 833"/>
                <a:gd name="T33" fmla="*/ 760 h 767"/>
                <a:gd name="T34" fmla="*/ 191 w 833"/>
                <a:gd name="T35" fmla="*/ 706 h 767"/>
                <a:gd name="T36" fmla="*/ 120 w 833"/>
                <a:gd name="T37" fmla="*/ 652 h 767"/>
                <a:gd name="T38" fmla="*/ 37 w 833"/>
                <a:gd name="T39" fmla="*/ 541 h 767"/>
                <a:gd name="T40" fmla="*/ 9 w 833"/>
                <a:gd name="T41" fmla="*/ 466 h 767"/>
                <a:gd name="T42" fmla="*/ 134 w 833"/>
                <a:gd name="T43" fmla="*/ 406 h 767"/>
                <a:gd name="T44" fmla="*/ 156 w 833"/>
                <a:gd name="T45" fmla="*/ 482 h 767"/>
                <a:gd name="T46" fmla="*/ 175 w 833"/>
                <a:gd name="T47" fmla="*/ 515 h 767"/>
                <a:gd name="T48" fmla="*/ 261 w 833"/>
                <a:gd name="T49" fmla="*/ 593 h 767"/>
                <a:gd name="T50" fmla="*/ 328 w 833"/>
                <a:gd name="T51" fmla="*/ 621 h 767"/>
                <a:gd name="T52" fmla="*/ 414 w 833"/>
                <a:gd name="T53" fmla="*/ 634 h 767"/>
                <a:gd name="T54" fmla="*/ 500 w 833"/>
                <a:gd name="T55" fmla="*/ 623 h 767"/>
                <a:gd name="T56" fmla="*/ 572 w 833"/>
                <a:gd name="T57" fmla="*/ 593 h 767"/>
                <a:gd name="T58" fmla="*/ 657 w 833"/>
                <a:gd name="T59" fmla="*/ 516 h 767"/>
                <a:gd name="T60" fmla="*/ 677 w 833"/>
                <a:gd name="T61" fmla="*/ 483 h 767"/>
                <a:gd name="T62" fmla="*/ 698 w 833"/>
                <a:gd name="T63" fmla="*/ 412 h 767"/>
                <a:gd name="T64" fmla="*/ 696 w 833"/>
                <a:gd name="T65" fmla="*/ 339 h 767"/>
                <a:gd name="T66" fmla="*/ 682 w 833"/>
                <a:gd name="T67" fmla="*/ 295 h 767"/>
                <a:gd name="T68" fmla="*/ 615 w 833"/>
                <a:gd name="T69" fmla="*/ 205 h 767"/>
                <a:gd name="T70" fmla="*/ 583 w 833"/>
                <a:gd name="T71" fmla="*/ 181 h 767"/>
                <a:gd name="T72" fmla="*/ 478 w 833"/>
                <a:gd name="T73" fmla="*/ 139 h 767"/>
                <a:gd name="T74" fmla="*/ 390 w 833"/>
                <a:gd name="T75" fmla="*/ 134 h 767"/>
                <a:gd name="T76" fmla="*/ 309 w 833"/>
                <a:gd name="T77" fmla="*/ 152 h 767"/>
                <a:gd name="T78" fmla="*/ 209 w 833"/>
                <a:gd name="T79" fmla="*/ 213 h 767"/>
                <a:gd name="T80" fmla="*/ 183 w 833"/>
                <a:gd name="T81" fmla="*/ 240 h 767"/>
                <a:gd name="T82" fmla="*/ 146 w 833"/>
                <a:gd name="T83" fmla="*/ 307 h 767"/>
                <a:gd name="T84" fmla="*/ 133 w 833"/>
                <a:gd name="T85" fmla="*/ 379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767">
                  <a:moveTo>
                    <a:pt x="0" y="388"/>
                  </a:moveTo>
                  <a:lnTo>
                    <a:pt x="2" y="347"/>
                  </a:lnTo>
                  <a:lnTo>
                    <a:pt x="8" y="309"/>
                  </a:lnTo>
                  <a:lnTo>
                    <a:pt x="18" y="272"/>
                  </a:lnTo>
                  <a:lnTo>
                    <a:pt x="32" y="235"/>
                  </a:lnTo>
                  <a:cubicBezTo>
                    <a:pt x="34" y="232"/>
                    <a:pt x="35" y="229"/>
                    <a:pt x="37" y="226"/>
                  </a:cubicBezTo>
                  <a:lnTo>
                    <a:pt x="69" y="172"/>
                  </a:lnTo>
                  <a:cubicBezTo>
                    <a:pt x="71" y="168"/>
                    <a:pt x="74" y="165"/>
                    <a:pt x="77" y="161"/>
                  </a:cubicBezTo>
                  <a:lnTo>
                    <a:pt x="120" y="115"/>
                  </a:lnTo>
                  <a:cubicBezTo>
                    <a:pt x="123" y="112"/>
                    <a:pt x="126" y="109"/>
                    <a:pt x="129" y="107"/>
                  </a:cubicBezTo>
                  <a:lnTo>
                    <a:pt x="180" y="68"/>
                  </a:lnTo>
                  <a:cubicBezTo>
                    <a:pt x="184" y="65"/>
                    <a:pt x="187" y="63"/>
                    <a:pt x="191" y="61"/>
                  </a:cubicBezTo>
                  <a:lnTo>
                    <a:pt x="251" y="32"/>
                  </a:lnTo>
                  <a:lnTo>
                    <a:pt x="292" y="18"/>
                  </a:lnTo>
                  <a:lnTo>
                    <a:pt x="330" y="9"/>
                  </a:lnTo>
                  <a:lnTo>
                    <a:pt x="371" y="2"/>
                  </a:lnTo>
                  <a:lnTo>
                    <a:pt x="414" y="0"/>
                  </a:lnTo>
                  <a:lnTo>
                    <a:pt x="455" y="2"/>
                  </a:lnTo>
                  <a:lnTo>
                    <a:pt x="496" y="7"/>
                  </a:lnTo>
                  <a:lnTo>
                    <a:pt x="536" y="17"/>
                  </a:lnTo>
                  <a:lnTo>
                    <a:pt x="573" y="29"/>
                  </a:lnTo>
                  <a:lnTo>
                    <a:pt x="641" y="61"/>
                  </a:lnTo>
                  <a:cubicBezTo>
                    <a:pt x="645" y="63"/>
                    <a:pt x="649" y="65"/>
                    <a:pt x="652" y="68"/>
                  </a:cubicBezTo>
                  <a:lnTo>
                    <a:pt x="704" y="107"/>
                  </a:lnTo>
                  <a:cubicBezTo>
                    <a:pt x="707" y="109"/>
                    <a:pt x="710" y="112"/>
                    <a:pt x="713" y="115"/>
                  </a:cubicBezTo>
                  <a:lnTo>
                    <a:pt x="756" y="161"/>
                  </a:lnTo>
                  <a:cubicBezTo>
                    <a:pt x="759" y="165"/>
                    <a:pt x="761" y="168"/>
                    <a:pt x="764" y="172"/>
                  </a:cubicBezTo>
                  <a:lnTo>
                    <a:pt x="796" y="226"/>
                  </a:lnTo>
                  <a:cubicBezTo>
                    <a:pt x="798" y="229"/>
                    <a:pt x="800" y="232"/>
                    <a:pt x="801" y="236"/>
                  </a:cubicBezTo>
                  <a:lnTo>
                    <a:pt x="812" y="265"/>
                  </a:lnTo>
                  <a:lnTo>
                    <a:pt x="823" y="301"/>
                  </a:lnTo>
                  <a:lnTo>
                    <a:pt x="830" y="340"/>
                  </a:lnTo>
                  <a:lnTo>
                    <a:pt x="833" y="379"/>
                  </a:lnTo>
                  <a:lnTo>
                    <a:pt x="831" y="420"/>
                  </a:lnTo>
                  <a:lnTo>
                    <a:pt x="825" y="458"/>
                  </a:lnTo>
                  <a:lnTo>
                    <a:pt x="814" y="497"/>
                  </a:lnTo>
                  <a:lnTo>
                    <a:pt x="801" y="531"/>
                  </a:lnTo>
                  <a:cubicBezTo>
                    <a:pt x="800" y="535"/>
                    <a:pt x="798" y="538"/>
                    <a:pt x="796" y="542"/>
                  </a:cubicBezTo>
                  <a:lnTo>
                    <a:pt x="763" y="595"/>
                  </a:lnTo>
                  <a:cubicBezTo>
                    <a:pt x="761" y="599"/>
                    <a:pt x="759" y="602"/>
                    <a:pt x="756" y="605"/>
                  </a:cubicBezTo>
                  <a:lnTo>
                    <a:pt x="713" y="652"/>
                  </a:lnTo>
                  <a:cubicBezTo>
                    <a:pt x="711" y="655"/>
                    <a:pt x="707" y="658"/>
                    <a:pt x="704" y="661"/>
                  </a:cubicBezTo>
                  <a:lnTo>
                    <a:pt x="652" y="700"/>
                  </a:lnTo>
                  <a:cubicBezTo>
                    <a:pt x="649" y="702"/>
                    <a:pt x="645" y="705"/>
                    <a:pt x="641" y="706"/>
                  </a:cubicBezTo>
                  <a:lnTo>
                    <a:pt x="582" y="735"/>
                  </a:lnTo>
                  <a:lnTo>
                    <a:pt x="541" y="749"/>
                  </a:lnTo>
                  <a:lnTo>
                    <a:pt x="502" y="759"/>
                  </a:lnTo>
                  <a:lnTo>
                    <a:pt x="461" y="765"/>
                  </a:lnTo>
                  <a:lnTo>
                    <a:pt x="419" y="767"/>
                  </a:lnTo>
                  <a:lnTo>
                    <a:pt x="378" y="766"/>
                  </a:lnTo>
                  <a:lnTo>
                    <a:pt x="336" y="760"/>
                  </a:lnTo>
                  <a:lnTo>
                    <a:pt x="297" y="751"/>
                  </a:lnTo>
                  <a:lnTo>
                    <a:pt x="259" y="739"/>
                  </a:lnTo>
                  <a:lnTo>
                    <a:pt x="191" y="706"/>
                  </a:lnTo>
                  <a:cubicBezTo>
                    <a:pt x="187" y="704"/>
                    <a:pt x="184" y="702"/>
                    <a:pt x="180" y="700"/>
                  </a:cubicBezTo>
                  <a:lnTo>
                    <a:pt x="129" y="661"/>
                  </a:lnTo>
                  <a:cubicBezTo>
                    <a:pt x="125" y="658"/>
                    <a:pt x="122" y="655"/>
                    <a:pt x="120" y="652"/>
                  </a:cubicBezTo>
                  <a:lnTo>
                    <a:pt x="77" y="605"/>
                  </a:lnTo>
                  <a:cubicBezTo>
                    <a:pt x="74" y="602"/>
                    <a:pt x="71" y="599"/>
                    <a:pt x="69" y="595"/>
                  </a:cubicBezTo>
                  <a:lnTo>
                    <a:pt x="37" y="541"/>
                  </a:lnTo>
                  <a:cubicBezTo>
                    <a:pt x="35" y="538"/>
                    <a:pt x="33" y="535"/>
                    <a:pt x="32" y="532"/>
                  </a:cubicBezTo>
                  <a:lnTo>
                    <a:pt x="20" y="503"/>
                  </a:lnTo>
                  <a:lnTo>
                    <a:pt x="9" y="466"/>
                  </a:lnTo>
                  <a:lnTo>
                    <a:pt x="3" y="426"/>
                  </a:lnTo>
                  <a:lnTo>
                    <a:pt x="0" y="388"/>
                  </a:lnTo>
                  <a:close/>
                  <a:moveTo>
                    <a:pt x="134" y="406"/>
                  </a:moveTo>
                  <a:lnTo>
                    <a:pt x="138" y="429"/>
                  </a:lnTo>
                  <a:lnTo>
                    <a:pt x="144" y="452"/>
                  </a:lnTo>
                  <a:lnTo>
                    <a:pt x="156" y="482"/>
                  </a:lnTo>
                  <a:lnTo>
                    <a:pt x="151" y="473"/>
                  </a:lnTo>
                  <a:lnTo>
                    <a:pt x="183" y="526"/>
                  </a:lnTo>
                  <a:lnTo>
                    <a:pt x="175" y="515"/>
                  </a:lnTo>
                  <a:lnTo>
                    <a:pt x="218" y="562"/>
                  </a:lnTo>
                  <a:lnTo>
                    <a:pt x="209" y="554"/>
                  </a:lnTo>
                  <a:lnTo>
                    <a:pt x="261" y="593"/>
                  </a:lnTo>
                  <a:lnTo>
                    <a:pt x="250" y="587"/>
                  </a:lnTo>
                  <a:lnTo>
                    <a:pt x="300" y="612"/>
                  </a:lnTo>
                  <a:lnTo>
                    <a:pt x="328" y="621"/>
                  </a:lnTo>
                  <a:lnTo>
                    <a:pt x="356" y="628"/>
                  </a:lnTo>
                  <a:lnTo>
                    <a:pt x="383" y="632"/>
                  </a:lnTo>
                  <a:lnTo>
                    <a:pt x="414" y="634"/>
                  </a:lnTo>
                  <a:lnTo>
                    <a:pt x="443" y="633"/>
                  </a:lnTo>
                  <a:lnTo>
                    <a:pt x="471" y="629"/>
                  </a:lnTo>
                  <a:lnTo>
                    <a:pt x="500" y="623"/>
                  </a:lnTo>
                  <a:lnTo>
                    <a:pt x="523" y="616"/>
                  </a:lnTo>
                  <a:lnTo>
                    <a:pt x="583" y="587"/>
                  </a:lnTo>
                  <a:lnTo>
                    <a:pt x="572" y="593"/>
                  </a:lnTo>
                  <a:lnTo>
                    <a:pt x="624" y="554"/>
                  </a:lnTo>
                  <a:lnTo>
                    <a:pt x="615" y="563"/>
                  </a:lnTo>
                  <a:lnTo>
                    <a:pt x="657" y="516"/>
                  </a:lnTo>
                  <a:lnTo>
                    <a:pt x="649" y="526"/>
                  </a:lnTo>
                  <a:lnTo>
                    <a:pt x="682" y="472"/>
                  </a:lnTo>
                  <a:lnTo>
                    <a:pt x="677" y="483"/>
                  </a:lnTo>
                  <a:lnTo>
                    <a:pt x="687" y="458"/>
                  </a:lnTo>
                  <a:lnTo>
                    <a:pt x="694" y="437"/>
                  </a:lnTo>
                  <a:lnTo>
                    <a:pt x="698" y="412"/>
                  </a:lnTo>
                  <a:lnTo>
                    <a:pt x="700" y="388"/>
                  </a:lnTo>
                  <a:lnTo>
                    <a:pt x="699" y="362"/>
                  </a:lnTo>
                  <a:lnTo>
                    <a:pt x="696" y="339"/>
                  </a:lnTo>
                  <a:lnTo>
                    <a:pt x="688" y="314"/>
                  </a:lnTo>
                  <a:lnTo>
                    <a:pt x="677" y="285"/>
                  </a:lnTo>
                  <a:lnTo>
                    <a:pt x="682" y="295"/>
                  </a:lnTo>
                  <a:lnTo>
                    <a:pt x="649" y="241"/>
                  </a:lnTo>
                  <a:lnTo>
                    <a:pt x="657" y="251"/>
                  </a:lnTo>
                  <a:lnTo>
                    <a:pt x="615" y="205"/>
                  </a:lnTo>
                  <a:lnTo>
                    <a:pt x="624" y="213"/>
                  </a:lnTo>
                  <a:lnTo>
                    <a:pt x="572" y="174"/>
                  </a:lnTo>
                  <a:lnTo>
                    <a:pt x="583" y="181"/>
                  </a:lnTo>
                  <a:lnTo>
                    <a:pt x="532" y="155"/>
                  </a:lnTo>
                  <a:lnTo>
                    <a:pt x="505" y="146"/>
                  </a:lnTo>
                  <a:lnTo>
                    <a:pt x="478" y="139"/>
                  </a:lnTo>
                  <a:lnTo>
                    <a:pt x="449" y="135"/>
                  </a:lnTo>
                  <a:lnTo>
                    <a:pt x="419" y="134"/>
                  </a:lnTo>
                  <a:lnTo>
                    <a:pt x="390" y="134"/>
                  </a:lnTo>
                  <a:lnTo>
                    <a:pt x="361" y="138"/>
                  </a:lnTo>
                  <a:lnTo>
                    <a:pt x="333" y="145"/>
                  </a:lnTo>
                  <a:lnTo>
                    <a:pt x="309" y="152"/>
                  </a:lnTo>
                  <a:lnTo>
                    <a:pt x="250" y="181"/>
                  </a:lnTo>
                  <a:lnTo>
                    <a:pt x="261" y="174"/>
                  </a:lnTo>
                  <a:lnTo>
                    <a:pt x="209" y="213"/>
                  </a:lnTo>
                  <a:lnTo>
                    <a:pt x="218" y="205"/>
                  </a:lnTo>
                  <a:lnTo>
                    <a:pt x="175" y="252"/>
                  </a:lnTo>
                  <a:lnTo>
                    <a:pt x="183" y="240"/>
                  </a:lnTo>
                  <a:lnTo>
                    <a:pt x="151" y="294"/>
                  </a:lnTo>
                  <a:lnTo>
                    <a:pt x="156" y="286"/>
                  </a:lnTo>
                  <a:lnTo>
                    <a:pt x="146" y="307"/>
                  </a:lnTo>
                  <a:lnTo>
                    <a:pt x="139" y="331"/>
                  </a:lnTo>
                  <a:lnTo>
                    <a:pt x="135" y="355"/>
                  </a:lnTo>
                  <a:lnTo>
                    <a:pt x="133" y="379"/>
                  </a:lnTo>
                  <a:lnTo>
                    <a:pt x="134" y="40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 name="Freeform 26"/>
            <p:cNvSpPr>
              <a:spLocks noEditPoints="1"/>
            </p:cNvSpPr>
            <p:nvPr/>
          </p:nvSpPr>
          <p:spPr bwMode="auto">
            <a:xfrm>
              <a:off x="3014" y="2559"/>
              <a:ext cx="991" cy="287"/>
            </a:xfrm>
            <a:custGeom>
              <a:avLst/>
              <a:gdLst>
                <a:gd name="T0" fmla="*/ 17 w 5909"/>
                <a:gd name="T1" fmla="*/ 0 h 1711"/>
                <a:gd name="T2" fmla="*/ 5853 w 5909"/>
                <a:gd name="T3" fmla="*/ 1517 h 1711"/>
                <a:gd name="T4" fmla="*/ 5836 w 5909"/>
                <a:gd name="T5" fmla="*/ 1581 h 1711"/>
                <a:gd name="T6" fmla="*/ 0 w 5909"/>
                <a:gd name="T7" fmla="*/ 64 h 1711"/>
                <a:gd name="T8" fmla="*/ 17 w 5909"/>
                <a:gd name="T9" fmla="*/ 0 h 1711"/>
                <a:gd name="T10" fmla="*/ 5540 w 5909"/>
                <a:gd name="T11" fmla="*/ 1199 h 1711"/>
                <a:gd name="T12" fmla="*/ 5909 w 5909"/>
                <a:gd name="T13" fmla="*/ 1566 h 1711"/>
                <a:gd name="T14" fmla="*/ 5408 w 5909"/>
                <a:gd name="T15" fmla="*/ 1706 h 1711"/>
                <a:gd name="T16" fmla="*/ 5367 w 5909"/>
                <a:gd name="T17" fmla="*/ 1683 h 1711"/>
                <a:gd name="T18" fmla="*/ 5390 w 5909"/>
                <a:gd name="T19" fmla="*/ 1642 h 1711"/>
                <a:gd name="T20" fmla="*/ 5836 w 5909"/>
                <a:gd name="T21" fmla="*/ 1517 h 1711"/>
                <a:gd name="T22" fmla="*/ 5821 w 5909"/>
                <a:gd name="T23" fmla="*/ 1573 h 1711"/>
                <a:gd name="T24" fmla="*/ 5493 w 5909"/>
                <a:gd name="T25" fmla="*/ 1246 h 1711"/>
                <a:gd name="T26" fmla="*/ 5492 w 5909"/>
                <a:gd name="T27" fmla="*/ 1199 h 1711"/>
                <a:gd name="T28" fmla="*/ 5540 w 5909"/>
                <a:gd name="T29" fmla="*/ 1199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09" h="1711">
                  <a:moveTo>
                    <a:pt x="17" y="0"/>
                  </a:moveTo>
                  <a:lnTo>
                    <a:pt x="5853" y="1517"/>
                  </a:lnTo>
                  <a:lnTo>
                    <a:pt x="5836" y="1581"/>
                  </a:lnTo>
                  <a:lnTo>
                    <a:pt x="0" y="64"/>
                  </a:lnTo>
                  <a:lnTo>
                    <a:pt x="17" y="0"/>
                  </a:lnTo>
                  <a:close/>
                  <a:moveTo>
                    <a:pt x="5540" y="1199"/>
                  </a:moveTo>
                  <a:lnTo>
                    <a:pt x="5909" y="1566"/>
                  </a:lnTo>
                  <a:lnTo>
                    <a:pt x="5408" y="1706"/>
                  </a:lnTo>
                  <a:cubicBezTo>
                    <a:pt x="5390" y="1711"/>
                    <a:pt x="5372" y="1701"/>
                    <a:pt x="5367" y="1683"/>
                  </a:cubicBezTo>
                  <a:cubicBezTo>
                    <a:pt x="5362" y="1665"/>
                    <a:pt x="5372" y="1647"/>
                    <a:pt x="5390" y="1642"/>
                  </a:cubicBezTo>
                  <a:lnTo>
                    <a:pt x="5836" y="1517"/>
                  </a:lnTo>
                  <a:lnTo>
                    <a:pt x="5821" y="1573"/>
                  </a:lnTo>
                  <a:lnTo>
                    <a:pt x="5493" y="1246"/>
                  </a:lnTo>
                  <a:cubicBezTo>
                    <a:pt x="5480" y="1233"/>
                    <a:pt x="5480" y="1212"/>
                    <a:pt x="5492" y="1199"/>
                  </a:cubicBezTo>
                  <a:cubicBezTo>
                    <a:pt x="5505" y="1186"/>
                    <a:pt x="5527" y="1186"/>
                    <a:pt x="5540" y="1199"/>
                  </a:cubicBezTo>
                  <a:close/>
                </a:path>
              </a:pathLst>
            </a:custGeom>
            <a:solidFill>
              <a:srgbClr val="7030A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 name="Freeform 27"/>
            <p:cNvSpPr>
              <a:spLocks noEditPoints="1"/>
            </p:cNvSpPr>
            <p:nvPr/>
          </p:nvSpPr>
          <p:spPr bwMode="auto">
            <a:xfrm>
              <a:off x="3103" y="2844"/>
              <a:ext cx="902" cy="463"/>
            </a:xfrm>
            <a:custGeom>
              <a:avLst/>
              <a:gdLst>
                <a:gd name="T0" fmla="*/ 30 w 5382"/>
                <a:gd name="T1" fmla="*/ 2763 h 2763"/>
                <a:gd name="T2" fmla="*/ 5338 w 5382"/>
                <a:gd name="T3" fmla="*/ 93 h 2763"/>
                <a:gd name="T4" fmla="*/ 5308 w 5382"/>
                <a:gd name="T5" fmla="*/ 33 h 2763"/>
                <a:gd name="T6" fmla="*/ 0 w 5382"/>
                <a:gd name="T7" fmla="*/ 2703 h 2763"/>
                <a:gd name="T8" fmla="*/ 30 w 5382"/>
                <a:gd name="T9" fmla="*/ 2763 h 2763"/>
                <a:gd name="T10" fmla="*/ 5098 w 5382"/>
                <a:gd name="T11" fmla="*/ 469 h 2763"/>
                <a:gd name="T12" fmla="*/ 5382 w 5382"/>
                <a:gd name="T13" fmla="*/ 33 h 2763"/>
                <a:gd name="T14" fmla="*/ 4862 w 5382"/>
                <a:gd name="T15" fmla="*/ 1 h 2763"/>
                <a:gd name="T16" fmla="*/ 4827 w 5382"/>
                <a:gd name="T17" fmla="*/ 32 h 2763"/>
                <a:gd name="T18" fmla="*/ 4858 w 5382"/>
                <a:gd name="T19" fmla="*/ 67 h 2763"/>
                <a:gd name="T20" fmla="*/ 5320 w 5382"/>
                <a:gd name="T21" fmla="*/ 96 h 2763"/>
                <a:gd name="T22" fmla="*/ 5295 w 5382"/>
                <a:gd name="T23" fmla="*/ 45 h 2763"/>
                <a:gd name="T24" fmla="*/ 5042 w 5382"/>
                <a:gd name="T25" fmla="*/ 433 h 2763"/>
                <a:gd name="T26" fmla="*/ 5052 w 5382"/>
                <a:gd name="T27" fmla="*/ 479 h 2763"/>
                <a:gd name="T28" fmla="*/ 5098 w 5382"/>
                <a:gd name="T29" fmla="*/ 469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82" h="2763">
                  <a:moveTo>
                    <a:pt x="30" y="2763"/>
                  </a:moveTo>
                  <a:lnTo>
                    <a:pt x="5338" y="93"/>
                  </a:lnTo>
                  <a:lnTo>
                    <a:pt x="5308" y="33"/>
                  </a:lnTo>
                  <a:lnTo>
                    <a:pt x="0" y="2703"/>
                  </a:lnTo>
                  <a:lnTo>
                    <a:pt x="30" y="2763"/>
                  </a:lnTo>
                  <a:close/>
                  <a:moveTo>
                    <a:pt x="5098" y="469"/>
                  </a:moveTo>
                  <a:lnTo>
                    <a:pt x="5382" y="33"/>
                  </a:lnTo>
                  <a:lnTo>
                    <a:pt x="4862" y="1"/>
                  </a:lnTo>
                  <a:cubicBezTo>
                    <a:pt x="4844" y="0"/>
                    <a:pt x="4828" y="14"/>
                    <a:pt x="4827" y="32"/>
                  </a:cubicBezTo>
                  <a:cubicBezTo>
                    <a:pt x="4826" y="50"/>
                    <a:pt x="4840" y="66"/>
                    <a:pt x="4858" y="67"/>
                  </a:cubicBezTo>
                  <a:lnTo>
                    <a:pt x="5320" y="96"/>
                  </a:lnTo>
                  <a:lnTo>
                    <a:pt x="5295" y="45"/>
                  </a:lnTo>
                  <a:lnTo>
                    <a:pt x="5042" y="433"/>
                  </a:lnTo>
                  <a:cubicBezTo>
                    <a:pt x="5032" y="448"/>
                    <a:pt x="5036" y="469"/>
                    <a:pt x="5052" y="479"/>
                  </a:cubicBezTo>
                  <a:cubicBezTo>
                    <a:pt x="5067" y="489"/>
                    <a:pt x="5088" y="485"/>
                    <a:pt x="5098" y="46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 name="Rectangle 28"/>
            <p:cNvSpPr>
              <a:spLocks noChangeArrowheads="1"/>
            </p:cNvSpPr>
            <p:nvPr/>
          </p:nvSpPr>
          <p:spPr bwMode="auto">
            <a:xfrm>
              <a:off x="1190" y="2800"/>
              <a:ext cx="14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Α</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29"/>
            <p:cNvSpPr>
              <a:spLocks noChangeArrowheads="1"/>
            </p:cNvSpPr>
            <p:nvPr/>
          </p:nvSpPr>
          <p:spPr bwMode="auto">
            <a:xfrm>
              <a:off x="1261" y="2800"/>
              <a:ext cx="9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0"/>
            <p:cNvSpPr>
              <a:spLocks noChangeArrowheads="1"/>
            </p:cNvSpPr>
            <p:nvPr/>
          </p:nvSpPr>
          <p:spPr bwMode="auto">
            <a:xfrm>
              <a:off x="1772" y="2615"/>
              <a:ext cx="13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Β</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1"/>
            <p:cNvSpPr>
              <a:spLocks noChangeArrowheads="1"/>
            </p:cNvSpPr>
            <p:nvPr/>
          </p:nvSpPr>
          <p:spPr bwMode="auto">
            <a:xfrm>
              <a:off x="1839" y="2615"/>
              <a:ext cx="9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2"/>
            <p:cNvSpPr>
              <a:spLocks noChangeArrowheads="1"/>
            </p:cNvSpPr>
            <p:nvPr/>
          </p:nvSpPr>
          <p:spPr bwMode="auto">
            <a:xfrm>
              <a:off x="1830" y="3100"/>
              <a:ext cx="12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dirty="0" smtClean="0">
                  <a:ln>
                    <a:noFill/>
                  </a:ln>
                  <a:solidFill>
                    <a:srgbClr val="000000"/>
                  </a:solidFill>
                  <a:effectLst/>
                  <a:latin typeface="Calibri" pitchFamily="34" charset="0"/>
                  <a:cs typeface="Arial" pitchFamily="34" charset="0"/>
                </a:rPr>
                <a:t>Γ</a:t>
              </a: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33"/>
            <p:cNvSpPr>
              <a:spLocks noChangeArrowheads="1"/>
            </p:cNvSpPr>
            <p:nvPr/>
          </p:nvSpPr>
          <p:spPr bwMode="auto">
            <a:xfrm>
              <a:off x="1881" y="3100"/>
              <a:ext cx="96"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4"/>
            <p:cNvSpPr>
              <a:spLocks noChangeArrowheads="1"/>
            </p:cNvSpPr>
            <p:nvPr/>
          </p:nvSpPr>
          <p:spPr bwMode="auto">
            <a:xfrm>
              <a:off x="2525" y="2419"/>
              <a:ext cx="13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Δ</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5"/>
            <p:cNvSpPr>
              <a:spLocks noChangeArrowheads="1"/>
            </p:cNvSpPr>
            <p:nvPr/>
          </p:nvSpPr>
          <p:spPr bwMode="auto">
            <a:xfrm>
              <a:off x="2594" y="2419"/>
              <a:ext cx="9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6"/>
            <p:cNvSpPr>
              <a:spLocks noChangeArrowheads="1"/>
            </p:cNvSpPr>
            <p:nvPr/>
          </p:nvSpPr>
          <p:spPr bwMode="auto">
            <a:xfrm>
              <a:off x="2604" y="3313"/>
              <a:ext cx="129"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Ε</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37"/>
            <p:cNvSpPr>
              <a:spLocks noChangeArrowheads="1"/>
            </p:cNvSpPr>
            <p:nvPr/>
          </p:nvSpPr>
          <p:spPr bwMode="auto">
            <a:xfrm>
              <a:off x="2664" y="3313"/>
              <a:ext cx="97"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38"/>
            <p:cNvSpPr>
              <a:spLocks noChangeArrowheads="1"/>
            </p:cNvSpPr>
            <p:nvPr/>
          </p:nvSpPr>
          <p:spPr bwMode="auto">
            <a:xfrm>
              <a:off x="3544" y="2553"/>
              <a:ext cx="12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Ζ</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39"/>
            <p:cNvSpPr>
              <a:spLocks noChangeArrowheads="1"/>
            </p:cNvSpPr>
            <p:nvPr/>
          </p:nvSpPr>
          <p:spPr bwMode="auto">
            <a:xfrm>
              <a:off x="3602" y="2553"/>
              <a:ext cx="9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40"/>
            <p:cNvSpPr>
              <a:spLocks noChangeArrowheads="1"/>
            </p:cNvSpPr>
            <p:nvPr/>
          </p:nvSpPr>
          <p:spPr bwMode="auto">
            <a:xfrm>
              <a:off x="3602" y="3073"/>
              <a:ext cx="146"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Η</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1"/>
            <p:cNvSpPr>
              <a:spLocks noChangeArrowheads="1"/>
            </p:cNvSpPr>
            <p:nvPr/>
          </p:nvSpPr>
          <p:spPr bwMode="auto">
            <a:xfrm>
              <a:off x="3678" y="3073"/>
              <a:ext cx="97"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11 </a:t>
            </a:r>
            <a:r>
              <a:rPr lang="el-GR" dirty="0"/>
              <a:t>από </a:t>
            </a:r>
            <a:r>
              <a:rPr lang="el-GR" dirty="0" smtClean="0"/>
              <a:t>24)</a:t>
            </a:r>
            <a:endParaRPr lang="el-GR" dirty="0">
              <a:latin typeface="+mn-lt"/>
            </a:endParaRPr>
          </a:p>
        </p:txBody>
      </p:sp>
      <p:sp>
        <p:nvSpPr>
          <p:cNvPr id="2" name="Ορθογώνιο 1"/>
          <p:cNvSpPr/>
          <p:nvPr/>
        </p:nvSpPr>
        <p:spPr>
          <a:xfrm>
            <a:off x="467544" y="2138080"/>
            <a:ext cx="8219256" cy="1938992"/>
          </a:xfrm>
          <a:prstGeom prst="rect">
            <a:avLst/>
          </a:prstGeom>
        </p:spPr>
        <p:txBody>
          <a:bodyPr wrap="square">
            <a:spAutoFit/>
          </a:bodyPr>
          <a:lstStyle/>
          <a:p>
            <a:pPr marL="342900" indent="-342900">
              <a:buFont typeface="Wingdings" panose="05000000000000000000" pitchFamily="2" charset="2"/>
              <a:buChar char="§"/>
            </a:pPr>
            <a:r>
              <a:rPr lang="el-GR" sz="2400" dirty="0" smtClean="0"/>
              <a:t>Επανάληψη Βήμα 2: Ελέγχουμε ποια κρίσιμη δραστηριότητα μπορεί να μειωθεί με το μικρότερο κόστος κατά 1 εβδομάδα,</a:t>
            </a:r>
          </a:p>
          <a:p>
            <a:pPr marL="342900" indent="-342900">
              <a:buFont typeface="Wingdings" panose="05000000000000000000" pitchFamily="2" charset="2"/>
              <a:buChar char="§"/>
            </a:pPr>
            <a:r>
              <a:rPr lang="el-GR" sz="2400" dirty="0" smtClean="0"/>
              <a:t>Υπάρχουν όμως τρία κρίσιμα δρομολόγια. Άρα ελέγχουμε αν μειώνεται κάποια από τις κοινές κρίσιμες δραστηριότητες </a:t>
            </a:r>
            <a:r>
              <a:rPr lang="el-GR" sz="2400" b="1" dirty="0" smtClean="0">
                <a:solidFill>
                  <a:srgbClr val="7030A0"/>
                </a:solidFill>
              </a:rPr>
              <a:t>Α</a:t>
            </a:r>
            <a:r>
              <a:rPr lang="el-GR" sz="2400" dirty="0" smtClean="0"/>
              <a:t>-Β-Δ-Ζ και </a:t>
            </a:r>
            <a:r>
              <a:rPr lang="el-GR" sz="2400" b="1" dirty="0" smtClean="0">
                <a:solidFill>
                  <a:srgbClr val="7030A0"/>
                </a:solidFill>
              </a:rPr>
              <a:t>Α</a:t>
            </a:r>
            <a:r>
              <a:rPr lang="el-GR" sz="2400" dirty="0" smtClean="0"/>
              <a:t>-Γ-Δ-Ζ</a:t>
            </a:r>
            <a:r>
              <a:rPr lang="el-GR" sz="2400" b="1" dirty="0" smtClean="0">
                <a:solidFill>
                  <a:srgbClr val="FF0000"/>
                </a:solidFill>
              </a:rPr>
              <a:t> </a:t>
            </a:r>
            <a:r>
              <a:rPr lang="el-GR" sz="2400" dirty="0" smtClean="0"/>
              <a:t>και </a:t>
            </a:r>
            <a:r>
              <a:rPr lang="el-GR" sz="2400" b="1" dirty="0" smtClean="0">
                <a:solidFill>
                  <a:srgbClr val="7030A0"/>
                </a:solidFill>
              </a:rPr>
              <a:t>Α</a:t>
            </a:r>
            <a:r>
              <a:rPr lang="el-GR" sz="2400" dirty="0" smtClean="0"/>
              <a:t>-Γ-Ε-Η.</a:t>
            </a:r>
            <a:endParaRPr lang="el-GR" sz="2400" dirty="0"/>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12 </a:t>
            </a:r>
            <a:r>
              <a:rPr lang="el-GR" dirty="0"/>
              <a:t>από </a:t>
            </a:r>
            <a:r>
              <a:rPr lang="el-GR" dirty="0" smtClean="0"/>
              <a:t>24)</a:t>
            </a:r>
            <a:endParaRPr lang="el-GR" dirty="0">
              <a:latin typeface="+mn-lt"/>
            </a:endParaRPr>
          </a:p>
        </p:txBody>
      </p:sp>
      <p:graphicFrame>
        <p:nvGraphicFramePr>
          <p:cNvPr id="6" name="Πίνακας 5" descr="Από τον πίνακα συντόμευσης, στον οποίο διαγράψαμε τη Β και τη Δ καθώς δεν έχουν άλλο περιθώριο για μείωση εντοπίζουμε ότι η πιο οικονομική δραστηριότητα που μπορεί να συντομευτεί είναι η Α που είναι κοινή κρίσιμη σε όλα τα δρομολόγια με μοναδιαίο κόστος συντόμευσης 100 χρηματικών μονάδων."/>
          <p:cNvGraphicFramePr>
            <a:graphicFrameLocks noGrp="1"/>
          </p:cNvGraphicFramePr>
          <p:nvPr>
            <p:custDataLst>
              <p:tags r:id="rId2"/>
            </p:custDataLst>
            <p:extLst>
              <p:ext uri="{D42A27DB-BD31-4B8C-83A1-F6EECF244321}">
                <p14:modId xmlns:p14="http://schemas.microsoft.com/office/powerpoint/2010/main" val="1035964030"/>
              </p:ext>
            </p:extLst>
          </p:nvPr>
        </p:nvGraphicFramePr>
        <p:xfrm>
          <a:off x="683569" y="1700811"/>
          <a:ext cx="7849499" cy="4248469"/>
        </p:xfrm>
        <a:graphic>
          <a:graphicData uri="http://schemas.openxmlformats.org/drawingml/2006/table">
            <a:tbl>
              <a:tblPr firstRow="1" bandRow="1">
                <a:tableStyleId>{00A15C55-8517-42AA-B614-E9B94910E393}</a:tableStyleId>
              </a:tblPr>
              <a:tblGrid>
                <a:gridCol w="832612"/>
                <a:gridCol w="1738630"/>
                <a:gridCol w="935638"/>
                <a:gridCol w="1000443"/>
                <a:gridCol w="935638"/>
                <a:gridCol w="935638"/>
                <a:gridCol w="1470900"/>
              </a:tblGrid>
              <a:tr h="1053340">
                <a:tc>
                  <a:txBody>
                    <a:bodyPr/>
                    <a:lstStyle/>
                    <a:p>
                      <a:r>
                        <a:rPr lang="el-GR" dirty="0" smtClean="0"/>
                        <a:t>ΔΡΑΣΤ</a:t>
                      </a:r>
                      <a:endParaRPr lang="el-GR" dirty="0"/>
                    </a:p>
                  </a:txBody>
                  <a:tcPr/>
                </a:tc>
                <a:tc>
                  <a:txBody>
                    <a:bodyPr/>
                    <a:lstStyle/>
                    <a:p>
                      <a:r>
                        <a:rPr lang="el-GR" dirty="0" smtClean="0"/>
                        <a:t>ΔΙΑΡΚΕΙΑ ΚΣ (α)</a:t>
                      </a:r>
                      <a:endParaRPr lang="el-GR" dirty="0"/>
                    </a:p>
                  </a:txBody>
                  <a:tcPr/>
                </a:tc>
                <a:tc>
                  <a:txBody>
                    <a:bodyPr/>
                    <a:lstStyle/>
                    <a:p>
                      <a:r>
                        <a:rPr lang="el-GR" dirty="0" smtClean="0"/>
                        <a:t>ΔΙΑΡΚΕΙΑ ΣΣ (β)</a:t>
                      </a:r>
                      <a:endParaRPr lang="el-GR" dirty="0"/>
                    </a:p>
                  </a:txBody>
                  <a:tcPr/>
                </a:tc>
                <a:tc>
                  <a:txBody>
                    <a:bodyPr/>
                    <a:lstStyle/>
                    <a:p>
                      <a:r>
                        <a:rPr lang="el-GR" dirty="0" smtClean="0"/>
                        <a:t>(α)</a:t>
                      </a:r>
                      <a:r>
                        <a:rPr lang="el-GR" baseline="0" dirty="0" smtClean="0"/>
                        <a:t> – (β)</a:t>
                      </a:r>
                      <a:endParaRPr lang="el-GR" dirty="0"/>
                    </a:p>
                  </a:txBody>
                  <a:tcPr/>
                </a:tc>
                <a:tc>
                  <a:txBody>
                    <a:bodyPr/>
                    <a:lstStyle/>
                    <a:p>
                      <a:r>
                        <a:rPr lang="el-GR" dirty="0" smtClean="0"/>
                        <a:t>ΚΟΣΤΟΣ ΚΣ (γ)</a:t>
                      </a:r>
                      <a:endParaRPr lang="el-GR" dirty="0"/>
                    </a:p>
                  </a:txBody>
                  <a:tcPr/>
                </a:tc>
                <a:tc>
                  <a:txBody>
                    <a:bodyPr/>
                    <a:lstStyle/>
                    <a:p>
                      <a:r>
                        <a:rPr lang="el-GR" dirty="0" smtClean="0"/>
                        <a:t>ΚΟΣΤΟΣ ΣΣ (δ)</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(δ)-(γ)/ (α)-(β)</a:t>
                      </a:r>
                    </a:p>
                    <a:p>
                      <a:endParaRPr lang="el-GR" dirty="0"/>
                    </a:p>
                  </a:txBody>
                  <a:tcPr/>
                </a:tc>
              </a:tr>
              <a:tr h="456447">
                <a:tc>
                  <a:txBody>
                    <a:bodyPr/>
                    <a:lstStyle/>
                    <a:p>
                      <a:pPr algn="ctr"/>
                      <a:r>
                        <a:rPr lang="el-GR" sz="2000" b="1" dirty="0" smtClean="0">
                          <a:solidFill>
                            <a:srgbClr val="7030A0"/>
                          </a:solidFill>
                        </a:rPr>
                        <a:t>Α</a:t>
                      </a:r>
                      <a:endParaRPr lang="el-GR" sz="2000" b="1" dirty="0">
                        <a:solidFill>
                          <a:srgbClr val="7030A0"/>
                        </a:solidFill>
                      </a:endParaRPr>
                    </a:p>
                  </a:txBody>
                  <a:tcPr anchor="ctr"/>
                </a:tc>
                <a:tc>
                  <a:txBody>
                    <a:bodyPr/>
                    <a:lstStyle/>
                    <a:p>
                      <a:pPr algn="ctr"/>
                      <a:r>
                        <a:rPr lang="el-GR" sz="2000" b="1" dirty="0" smtClean="0"/>
                        <a:t>5</a:t>
                      </a:r>
                      <a:endParaRPr lang="el-GR" sz="2000" b="1" dirty="0"/>
                    </a:p>
                  </a:txBody>
                  <a:tcPr anchor="ctr"/>
                </a:tc>
                <a:tc>
                  <a:txBody>
                    <a:bodyPr/>
                    <a:lstStyle/>
                    <a:p>
                      <a:pPr algn="ctr"/>
                      <a:r>
                        <a:rPr lang="el-GR" sz="2000" b="1" dirty="0" smtClean="0"/>
                        <a:t>4</a:t>
                      </a:r>
                      <a:endParaRPr lang="el-GR" sz="2000" b="1" dirty="0"/>
                    </a:p>
                  </a:txBody>
                  <a:tcPr anchor="ctr"/>
                </a:tc>
                <a:tc>
                  <a:txBody>
                    <a:bodyPr/>
                    <a:lstStyle/>
                    <a:p>
                      <a:pPr algn="ctr"/>
                      <a:r>
                        <a:rPr lang="el-GR" sz="2000" b="1" dirty="0" smtClean="0"/>
                        <a:t>1</a:t>
                      </a:r>
                      <a:endParaRPr lang="el-GR" sz="2000" b="1" dirty="0"/>
                    </a:p>
                  </a:txBody>
                  <a:tcPr anchor="ctr"/>
                </a:tc>
                <a:tc>
                  <a:txBody>
                    <a:bodyPr/>
                    <a:lstStyle/>
                    <a:p>
                      <a:pPr algn="ctr"/>
                      <a:r>
                        <a:rPr lang="el-GR" sz="2000" b="1" dirty="0" smtClean="0"/>
                        <a:t>100</a:t>
                      </a:r>
                      <a:endParaRPr lang="el-GR" sz="2000" b="1" dirty="0"/>
                    </a:p>
                  </a:txBody>
                  <a:tcPr anchor="ctr"/>
                </a:tc>
                <a:tc>
                  <a:txBody>
                    <a:bodyPr/>
                    <a:lstStyle/>
                    <a:p>
                      <a:pPr algn="ctr"/>
                      <a:r>
                        <a:rPr lang="el-GR" sz="2000" b="1" dirty="0" smtClean="0"/>
                        <a:t>200</a:t>
                      </a:r>
                      <a:endParaRPr lang="el-GR" sz="2000" b="1" dirty="0"/>
                    </a:p>
                  </a:txBody>
                  <a:tcPr anchor="ctr"/>
                </a:tc>
                <a:tc>
                  <a:txBody>
                    <a:bodyPr/>
                    <a:lstStyle/>
                    <a:p>
                      <a:pPr algn="ctr"/>
                      <a:r>
                        <a:rPr lang="el-GR" sz="2000" b="1" dirty="0" smtClean="0">
                          <a:solidFill>
                            <a:srgbClr val="7030A0"/>
                          </a:solidFill>
                        </a:rPr>
                        <a:t>100</a:t>
                      </a:r>
                      <a:endParaRPr lang="el-GR" sz="2000" b="1" dirty="0">
                        <a:solidFill>
                          <a:srgbClr val="7030A0"/>
                        </a:solidFill>
                      </a:endParaRPr>
                    </a:p>
                  </a:txBody>
                  <a:tcPr anchor="ctr"/>
                </a:tc>
              </a:tr>
              <a:tr h="456447">
                <a:tc>
                  <a:txBody>
                    <a:bodyPr/>
                    <a:lstStyle/>
                    <a:p>
                      <a:pPr algn="ctr"/>
                      <a:r>
                        <a:rPr lang="el-GR" sz="2000" b="1" strike="sngStrike" baseline="0" dirty="0" smtClean="0">
                          <a:solidFill>
                            <a:schemeClr val="tx1"/>
                          </a:solidFill>
                        </a:rPr>
                        <a:t>Β</a:t>
                      </a:r>
                      <a:endParaRPr lang="el-GR" sz="2000" b="1" strike="sngStrike" baseline="0" dirty="0">
                        <a:solidFill>
                          <a:schemeClr val="tx1"/>
                        </a:solidFill>
                      </a:endParaRPr>
                    </a:p>
                  </a:txBody>
                  <a:tcPr anchor="ctr"/>
                </a:tc>
                <a:tc>
                  <a:txBody>
                    <a:bodyPr/>
                    <a:lstStyle/>
                    <a:p>
                      <a:pPr algn="ctr"/>
                      <a:r>
                        <a:rPr lang="el-GR" sz="2000" b="1" strike="sngStrike" baseline="0" dirty="0" smtClean="0"/>
                        <a:t>3</a:t>
                      </a:r>
                      <a:endParaRPr lang="el-GR" sz="2000" b="1" strike="sngStrike" baseline="0" dirty="0"/>
                    </a:p>
                  </a:txBody>
                  <a:tcPr anchor="ctr"/>
                </a:tc>
                <a:tc>
                  <a:txBody>
                    <a:bodyPr/>
                    <a:lstStyle/>
                    <a:p>
                      <a:pPr algn="ctr"/>
                      <a:r>
                        <a:rPr lang="el-GR" sz="2000" b="1" strike="sngStrike" baseline="0" dirty="0" smtClean="0"/>
                        <a:t>2</a:t>
                      </a:r>
                      <a:endParaRPr lang="el-GR" sz="2000" b="1" strike="sngStrike" baseline="0" dirty="0"/>
                    </a:p>
                  </a:txBody>
                  <a:tcPr anchor="ctr"/>
                </a:tc>
                <a:tc>
                  <a:txBody>
                    <a:bodyPr/>
                    <a:lstStyle/>
                    <a:p>
                      <a:pPr algn="ctr"/>
                      <a:r>
                        <a:rPr lang="el-GR" sz="2000" b="1" strike="sngStrike" baseline="0" dirty="0" smtClean="0"/>
                        <a:t>1</a:t>
                      </a:r>
                      <a:endParaRPr lang="el-GR" sz="2000" b="1" strike="sngStrike" baseline="0" dirty="0"/>
                    </a:p>
                  </a:txBody>
                  <a:tcPr anchor="ctr"/>
                </a:tc>
                <a:tc>
                  <a:txBody>
                    <a:bodyPr/>
                    <a:lstStyle/>
                    <a:p>
                      <a:pPr algn="ctr"/>
                      <a:r>
                        <a:rPr lang="el-GR" sz="2000" b="1" strike="sngStrike" baseline="0" dirty="0" smtClean="0"/>
                        <a:t>300</a:t>
                      </a:r>
                      <a:endParaRPr lang="el-GR" sz="2000" b="1" strike="sngStrike" baseline="0" dirty="0"/>
                    </a:p>
                  </a:txBody>
                  <a:tcPr anchor="ctr"/>
                </a:tc>
                <a:tc>
                  <a:txBody>
                    <a:bodyPr/>
                    <a:lstStyle/>
                    <a:p>
                      <a:pPr algn="ctr"/>
                      <a:r>
                        <a:rPr lang="el-GR" sz="2000" b="1" strike="sngStrike" baseline="0" dirty="0" smtClean="0"/>
                        <a:t>350</a:t>
                      </a:r>
                      <a:endParaRPr lang="el-GR" sz="2000" b="1" strike="sngStrike" baseline="0" dirty="0"/>
                    </a:p>
                  </a:txBody>
                  <a:tcPr anchor="ctr"/>
                </a:tc>
                <a:tc>
                  <a:txBody>
                    <a:bodyPr/>
                    <a:lstStyle/>
                    <a:p>
                      <a:pPr algn="ctr"/>
                      <a:r>
                        <a:rPr lang="el-GR" sz="2000" b="1" strike="sngStrike" baseline="0" dirty="0" smtClean="0">
                          <a:solidFill>
                            <a:schemeClr val="tx1"/>
                          </a:solidFill>
                        </a:rPr>
                        <a:t>50</a:t>
                      </a:r>
                      <a:endParaRPr lang="el-GR" sz="2000" b="1" strike="sngStrike" baseline="0" dirty="0">
                        <a:solidFill>
                          <a:schemeClr val="tx1"/>
                        </a:solidFill>
                      </a:endParaRPr>
                    </a:p>
                  </a:txBody>
                  <a:tcPr anchor="ctr"/>
                </a:tc>
              </a:tr>
              <a:tr h="456447">
                <a:tc>
                  <a:txBody>
                    <a:bodyPr/>
                    <a:lstStyle/>
                    <a:p>
                      <a:pPr algn="ctr"/>
                      <a:r>
                        <a:rPr lang="el-GR" sz="2000" b="1" dirty="0" smtClean="0">
                          <a:solidFill>
                            <a:schemeClr val="tx1"/>
                          </a:solidFill>
                        </a:rPr>
                        <a:t>Γ</a:t>
                      </a:r>
                      <a:endParaRPr lang="el-GR" sz="2000" b="1" dirty="0">
                        <a:solidFill>
                          <a:schemeClr val="tx1"/>
                        </a:solidFill>
                      </a:endParaRPr>
                    </a:p>
                  </a:txBody>
                  <a:tcPr anchor="ctr"/>
                </a:tc>
                <a:tc>
                  <a:txBody>
                    <a:bodyPr/>
                    <a:lstStyle/>
                    <a:p>
                      <a:pPr algn="ctr"/>
                      <a:r>
                        <a:rPr lang="el-GR" sz="2000" b="1" dirty="0" smtClean="0"/>
                        <a:t>2</a:t>
                      </a:r>
                      <a:endParaRPr lang="el-GR" sz="2000" b="1" dirty="0"/>
                    </a:p>
                  </a:txBody>
                  <a:tcPr anchor="ctr"/>
                </a:tc>
                <a:tc>
                  <a:txBody>
                    <a:bodyPr/>
                    <a:lstStyle/>
                    <a:p>
                      <a:pPr algn="ctr"/>
                      <a:r>
                        <a:rPr lang="el-GR" sz="2000" b="1" dirty="0" smtClean="0"/>
                        <a:t>1</a:t>
                      </a:r>
                      <a:endParaRPr lang="el-GR" sz="2000" b="1" dirty="0"/>
                    </a:p>
                  </a:txBody>
                  <a:tcPr anchor="ctr"/>
                </a:tc>
                <a:tc>
                  <a:txBody>
                    <a:bodyPr/>
                    <a:lstStyle/>
                    <a:p>
                      <a:pPr algn="ctr"/>
                      <a:r>
                        <a:rPr lang="el-GR" sz="2000" b="1" dirty="0" smtClean="0"/>
                        <a:t>1</a:t>
                      </a:r>
                      <a:endParaRPr lang="el-GR" sz="2000" b="1" dirty="0"/>
                    </a:p>
                  </a:txBody>
                  <a:tcPr anchor="ctr"/>
                </a:tc>
                <a:tc>
                  <a:txBody>
                    <a:bodyPr/>
                    <a:lstStyle/>
                    <a:p>
                      <a:pPr algn="ctr"/>
                      <a:r>
                        <a:rPr lang="el-GR" sz="2000" b="1" dirty="0" smtClean="0"/>
                        <a:t>200</a:t>
                      </a:r>
                      <a:endParaRPr lang="el-GR" sz="2000" b="1" dirty="0"/>
                    </a:p>
                  </a:txBody>
                  <a:tcPr anchor="ctr"/>
                </a:tc>
                <a:tc>
                  <a:txBody>
                    <a:bodyPr/>
                    <a:lstStyle/>
                    <a:p>
                      <a:pPr algn="ctr"/>
                      <a:r>
                        <a:rPr lang="el-GR" sz="2000" b="1" dirty="0" smtClean="0"/>
                        <a:t>325</a:t>
                      </a:r>
                      <a:endParaRPr lang="el-GR" sz="2000" b="1" dirty="0"/>
                    </a:p>
                  </a:txBody>
                  <a:tcPr anchor="ctr"/>
                </a:tc>
                <a:tc>
                  <a:txBody>
                    <a:bodyPr/>
                    <a:lstStyle/>
                    <a:p>
                      <a:pPr algn="ctr"/>
                      <a:r>
                        <a:rPr lang="el-GR" sz="2000" b="1" dirty="0" smtClean="0">
                          <a:solidFill>
                            <a:schemeClr val="tx1"/>
                          </a:solidFill>
                        </a:rPr>
                        <a:t>125</a:t>
                      </a:r>
                      <a:endParaRPr lang="el-GR" sz="2000" b="1" dirty="0">
                        <a:solidFill>
                          <a:schemeClr val="tx1"/>
                        </a:solidFill>
                      </a:endParaRPr>
                    </a:p>
                  </a:txBody>
                  <a:tcPr anchor="ctr"/>
                </a:tc>
              </a:tr>
              <a:tr h="456447">
                <a:tc>
                  <a:txBody>
                    <a:bodyPr/>
                    <a:lstStyle/>
                    <a:p>
                      <a:pPr algn="ctr"/>
                      <a:r>
                        <a:rPr lang="el-GR" sz="2000" b="1" strike="sngStrike" baseline="0" dirty="0" smtClean="0">
                          <a:solidFill>
                            <a:schemeClr val="tx1"/>
                          </a:solidFill>
                        </a:rPr>
                        <a:t>Δ</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2</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1</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1</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250</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300</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50</a:t>
                      </a:r>
                      <a:endParaRPr lang="el-GR" sz="2000" b="1" strike="sngStrike" baseline="0" dirty="0">
                        <a:solidFill>
                          <a:schemeClr val="tx1"/>
                        </a:solidFill>
                      </a:endParaRPr>
                    </a:p>
                  </a:txBody>
                  <a:tcPr anchor="ctr"/>
                </a:tc>
              </a:tr>
              <a:tr h="456447">
                <a:tc>
                  <a:txBody>
                    <a:bodyPr/>
                    <a:lstStyle/>
                    <a:p>
                      <a:pPr algn="ctr"/>
                      <a:r>
                        <a:rPr lang="el-GR" sz="2000" b="1" dirty="0" smtClean="0"/>
                        <a:t>Ε</a:t>
                      </a:r>
                      <a:endParaRPr lang="el-GR" sz="2000" b="1" dirty="0"/>
                    </a:p>
                  </a:txBody>
                  <a:tcPr anchor="ctr"/>
                </a:tc>
                <a:tc>
                  <a:txBody>
                    <a:bodyPr/>
                    <a:lstStyle/>
                    <a:p>
                      <a:pPr algn="ctr"/>
                      <a:r>
                        <a:rPr lang="el-GR" sz="2000" b="1" dirty="0" smtClean="0"/>
                        <a:t>1</a:t>
                      </a:r>
                      <a:endParaRPr lang="el-GR" sz="2000" b="1" dirty="0"/>
                    </a:p>
                  </a:txBody>
                  <a:tcPr anchor="ctr"/>
                </a:tc>
                <a:tc>
                  <a:txBody>
                    <a:bodyPr/>
                    <a:lstStyle/>
                    <a:p>
                      <a:pPr algn="ctr"/>
                      <a:r>
                        <a:rPr lang="el-GR" sz="2000" b="1" dirty="0" smtClean="0"/>
                        <a:t>1</a:t>
                      </a:r>
                      <a:endParaRPr lang="el-GR" sz="2000" b="1" dirty="0"/>
                    </a:p>
                  </a:txBody>
                  <a:tcPr anchor="ctr"/>
                </a:tc>
                <a:tc>
                  <a:txBody>
                    <a:bodyPr/>
                    <a:lstStyle/>
                    <a:p>
                      <a:pPr algn="ctr"/>
                      <a:r>
                        <a:rPr lang="el-GR" sz="2000" b="1" dirty="0" smtClean="0"/>
                        <a:t>-</a:t>
                      </a:r>
                      <a:endParaRPr lang="el-GR" sz="2000" b="1" dirty="0"/>
                    </a:p>
                  </a:txBody>
                  <a:tcPr anchor="ctr"/>
                </a:tc>
                <a:tc>
                  <a:txBody>
                    <a:bodyPr/>
                    <a:lstStyle/>
                    <a:p>
                      <a:pPr algn="ctr"/>
                      <a:r>
                        <a:rPr lang="el-GR" sz="2000" b="1" dirty="0" smtClean="0"/>
                        <a:t>400</a:t>
                      </a:r>
                      <a:endParaRPr lang="el-GR" sz="2000" b="1" dirty="0"/>
                    </a:p>
                  </a:txBody>
                  <a:tcPr anchor="ctr"/>
                </a:tc>
                <a:tc>
                  <a:txBody>
                    <a:bodyPr/>
                    <a:lstStyle/>
                    <a:p>
                      <a:pPr algn="ctr"/>
                      <a:r>
                        <a:rPr lang="el-GR" sz="2000" b="1" dirty="0" smtClean="0"/>
                        <a:t>400</a:t>
                      </a:r>
                      <a:endParaRPr lang="el-GR" sz="2000" b="1" dirty="0"/>
                    </a:p>
                  </a:txBody>
                  <a:tcPr anchor="ctr"/>
                </a:tc>
                <a:tc>
                  <a:txBody>
                    <a:bodyPr/>
                    <a:lstStyle/>
                    <a:p>
                      <a:pPr algn="ctr"/>
                      <a:r>
                        <a:rPr lang="el-GR" sz="2000" b="1" dirty="0" smtClean="0"/>
                        <a:t>-</a:t>
                      </a:r>
                      <a:endParaRPr lang="el-GR" sz="2000" b="1" dirty="0"/>
                    </a:p>
                  </a:txBody>
                  <a:tcPr anchor="ctr"/>
                </a:tc>
              </a:tr>
              <a:tr h="456447">
                <a:tc>
                  <a:txBody>
                    <a:bodyPr/>
                    <a:lstStyle/>
                    <a:p>
                      <a:pPr algn="ctr"/>
                      <a:r>
                        <a:rPr lang="el-GR" sz="2000" b="1" dirty="0" smtClean="0">
                          <a:solidFill>
                            <a:schemeClr val="tx1"/>
                          </a:solidFill>
                        </a:rPr>
                        <a:t>Ζ</a:t>
                      </a:r>
                      <a:endParaRPr lang="el-GR" sz="2000" b="1" dirty="0">
                        <a:solidFill>
                          <a:schemeClr val="tx1"/>
                        </a:solidFill>
                      </a:endParaRPr>
                    </a:p>
                  </a:txBody>
                  <a:tcPr anchor="ctr"/>
                </a:tc>
                <a:tc>
                  <a:txBody>
                    <a:bodyPr/>
                    <a:lstStyle/>
                    <a:p>
                      <a:pPr algn="ctr"/>
                      <a:r>
                        <a:rPr lang="el-GR" sz="2000" b="1" dirty="0" smtClean="0">
                          <a:solidFill>
                            <a:schemeClr val="tx1"/>
                          </a:solidFill>
                        </a:rPr>
                        <a:t>4</a:t>
                      </a:r>
                      <a:endParaRPr lang="el-GR" sz="2000" b="1" dirty="0">
                        <a:solidFill>
                          <a:schemeClr val="tx1"/>
                        </a:solidFill>
                      </a:endParaRPr>
                    </a:p>
                  </a:txBody>
                  <a:tcPr anchor="ctr"/>
                </a:tc>
                <a:tc>
                  <a:txBody>
                    <a:bodyPr/>
                    <a:lstStyle/>
                    <a:p>
                      <a:pPr algn="ctr"/>
                      <a:r>
                        <a:rPr lang="el-GR" sz="2000" b="1" dirty="0" smtClean="0">
                          <a:solidFill>
                            <a:schemeClr val="tx1"/>
                          </a:solidFill>
                        </a:rPr>
                        <a:t>2</a:t>
                      </a:r>
                      <a:endParaRPr lang="el-GR" sz="2000" b="1" dirty="0">
                        <a:solidFill>
                          <a:schemeClr val="tx1"/>
                        </a:solidFill>
                      </a:endParaRPr>
                    </a:p>
                  </a:txBody>
                  <a:tcPr anchor="ctr"/>
                </a:tc>
                <a:tc>
                  <a:txBody>
                    <a:bodyPr/>
                    <a:lstStyle/>
                    <a:p>
                      <a:pPr algn="ctr"/>
                      <a:r>
                        <a:rPr lang="el-GR" sz="2000" b="1" dirty="0" smtClean="0">
                          <a:solidFill>
                            <a:schemeClr val="tx1"/>
                          </a:solidFill>
                        </a:rPr>
                        <a:t>2</a:t>
                      </a:r>
                      <a:endParaRPr lang="el-GR" sz="2000" b="1" dirty="0">
                        <a:solidFill>
                          <a:schemeClr val="tx1"/>
                        </a:solidFill>
                      </a:endParaRPr>
                    </a:p>
                  </a:txBody>
                  <a:tcPr anchor="ctr"/>
                </a:tc>
                <a:tc>
                  <a:txBody>
                    <a:bodyPr/>
                    <a:lstStyle/>
                    <a:p>
                      <a:pPr algn="ctr"/>
                      <a:r>
                        <a:rPr lang="el-GR" sz="2000" b="1" dirty="0" smtClean="0">
                          <a:solidFill>
                            <a:schemeClr val="tx1"/>
                          </a:solidFill>
                        </a:rPr>
                        <a:t>500</a:t>
                      </a:r>
                      <a:endParaRPr lang="el-GR" sz="2000" b="1" dirty="0">
                        <a:solidFill>
                          <a:schemeClr val="tx1"/>
                        </a:solidFill>
                      </a:endParaRPr>
                    </a:p>
                  </a:txBody>
                  <a:tcPr anchor="ctr"/>
                </a:tc>
                <a:tc>
                  <a:txBody>
                    <a:bodyPr/>
                    <a:lstStyle/>
                    <a:p>
                      <a:pPr algn="ctr"/>
                      <a:r>
                        <a:rPr lang="el-GR" sz="2000" b="1" dirty="0" smtClean="0">
                          <a:solidFill>
                            <a:schemeClr val="tx1"/>
                          </a:solidFill>
                        </a:rPr>
                        <a:t>900</a:t>
                      </a:r>
                      <a:endParaRPr lang="el-GR" sz="2000" b="1" dirty="0">
                        <a:solidFill>
                          <a:schemeClr val="tx1"/>
                        </a:solidFill>
                      </a:endParaRPr>
                    </a:p>
                  </a:txBody>
                  <a:tcPr anchor="ctr"/>
                </a:tc>
                <a:tc>
                  <a:txBody>
                    <a:bodyPr/>
                    <a:lstStyle/>
                    <a:p>
                      <a:pPr algn="ctr"/>
                      <a:r>
                        <a:rPr lang="el-GR" sz="2000" b="1" dirty="0" smtClean="0">
                          <a:solidFill>
                            <a:schemeClr val="tx1"/>
                          </a:solidFill>
                        </a:rPr>
                        <a:t>200</a:t>
                      </a:r>
                      <a:endParaRPr lang="el-GR" sz="2000" b="1" dirty="0">
                        <a:solidFill>
                          <a:schemeClr val="tx1"/>
                        </a:solidFill>
                      </a:endParaRPr>
                    </a:p>
                  </a:txBody>
                  <a:tcPr anchor="ctr"/>
                </a:tc>
              </a:tr>
              <a:tr h="456447">
                <a:tc>
                  <a:txBody>
                    <a:bodyPr/>
                    <a:lstStyle/>
                    <a:p>
                      <a:pPr algn="ctr"/>
                      <a:r>
                        <a:rPr lang="el-GR" sz="2000" b="1" dirty="0" smtClean="0"/>
                        <a:t>Η</a:t>
                      </a:r>
                      <a:endParaRPr lang="el-GR" sz="2000" b="1" dirty="0"/>
                    </a:p>
                  </a:txBody>
                  <a:tcPr anchor="ctr"/>
                </a:tc>
                <a:tc>
                  <a:txBody>
                    <a:bodyPr/>
                    <a:lstStyle/>
                    <a:p>
                      <a:pPr algn="ctr"/>
                      <a:r>
                        <a:rPr lang="el-GR" sz="2000" b="1" dirty="0" smtClean="0"/>
                        <a:t>4</a:t>
                      </a:r>
                      <a:endParaRPr lang="el-GR" sz="2000" b="1" dirty="0"/>
                    </a:p>
                  </a:txBody>
                  <a:tcPr anchor="ctr"/>
                </a:tc>
                <a:tc>
                  <a:txBody>
                    <a:bodyPr/>
                    <a:lstStyle/>
                    <a:p>
                      <a:pPr algn="ctr"/>
                      <a:r>
                        <a:rPr lang="el-GR" sz="2000" b="1" dirty="0" smtClean="0"/>
                        <a:t>2</a:t>
                      </a:r>
                      <a:endParaRPr lang="el-GR" sz="2000" b="1" dirty="0"/>
                    </a:p>
                  </a:txBody>
                  <a:tcPr anchor="ctr"/>
                </a:tc>
                <a:tc>
                  <a:txBody>
                    <a:bodyPr/>
                    <a:lstStyle/>
                    <a:p>
                      <a:pPr algn="ctr"/>
                      <a:r>
                        <a:rPr lang="el-GR" sz="2000" b="1" dirty="0" smtClean="0"/>
                        <a:t>2</a:t>
                      </a:r>
                      <a:endParaRPr lang="el-GR" sz="2000" b="1" dirty="0"/>
                    </a:p>
                  </a:txBody>
                  <a:tcPr anchor="ctr"/>
                </a:tc>
                <a:tc>
                  <a:txBody>
                    <a:bodyPr/>
                    <a:lstStyle/>
                    <a:p>
                      <a:pPr algn="ctr"/>
                      <a:r>
                        <a:rPr lang="el-GR" sz="2000" b="1" dirty="0" smtClean="0"/>
                        <a:t>150</a:t>
                      </a:r>
                      <a:endParaRPr lang="el-GR" sz="2000" b="1" dirty="0"/>
                    </a:p>
                  </a:txBody>
                  <a:tcPr anchor="ctr"/>
                </a:tc>
                <a:tc>
                  <a:txBody>
                    <a:bodyPr/>
                    <a:lstStyle/>
                    <a:p>
                      <a:pPr algn="ctr"/>
                      <a:r>
                        <a:rPr lang="el-GR" sz="2000" b="1" dirty="0" smtClean="0"/>
                        <a:t>350</a:t>
                      </a:r>
                      <a:endParaRPr lang="el-GR" sz="2000" b="1" dirty="0"/>
                    </a:p>
                  </a:txBody>
                  <a:tcPr anchor="ctr"/>
                </a:tc>
                <a:tc>
                  <a:txBody>
                    <a:bodyPr/>
                    <a:lstStyle/>
                    <a:p>
                      <a:pPr algn="ctr"/>
                      <a:r>
                        <a:rPr lang="el-GR" sz="2000" b="1" dirty="0" smtClean="0"/>
                        <a:t>100</a:t>
                      </a:r>
                      <a:endParaRPr lang="el-GR" sz="2000" b="1" dirty="0"/>
                    </a:p>
                  </a:txBody>
                  <a:tcPr anchor="ctr"/>
                </a:tc>
              </a:tr>
            </a:tbl>
          </a:graphicData>
        </a:graphic>
      </p:graphicFrame>
      <p:cxnSp>
        <p:nvCxnSpPr>
          <p:cNvPr id="10" name="Ευθύγραμμο βέλος σύνδεσης 9" descr="[DECORATIVE]"/>
          <p:cNvCxnSpPr/>
          <p:nvPr/>
        </p:nvCxnSpPr>
        <p:spPr>
          <a:xfrm>
            <a:off x="1187624" y="2996952"/>
            <a:ext cx="5968280"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8" name="Έλλειψη 7" descr="[DECORATIVE]"/>
          <p:cNvSpPr/>
          <p:nvPr/>
        </p:nvSpPr>
        <p:spPr>
          <a:xfrm>
            <a:off x="891208" y="2835752"/>
            <a:ext cx="360040" cy="360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13 </a:t>
            </a:r>
            <a:r>
              <a:rPr lang="el-GR" dirty="0"/>
              <a:t>από </a:t>
            </a:r>
            <a:r>
              <a:rPr lang="el-GR" dirty="0" smtClean="0"/>
              <a:t>24)</a:t>
            </a:r>
            <a:endParaRPr lang="el-GR" dirty="0">
              <a:latin typeface="+mn-lt"/>
            </a:endParaRPr>
          </a:p>
        </p:txBody>
      </p:sp>
      <p:sp>
        <p:nvSpPr>
          <p:cNvPr id="2" name="Ορθογώνιο 1" descr="Προκύπτει ότι μόνο η δραστηριότητα Α μπορεί να μειωθεί κατά μια εβδομάδα με κόστος μόνο 100 χμ.&#10;Επιλέγουμε υποχρεωτικά την Α.&#10;Τι είναι αναμενόμενο να συμβεί;&#10;Μείωση της διάρκειας κατά μια εβδομάδα. Δηλαδή νέα διάρκεια 11 εβδομάδες και&#10;Αύξηση του κόστους κατά 100 χμ Δηλαδή κόστος  2000 σύν 100 ισο με 2100 χμ.,&#10;Θα επηρεαστούν τα κρίσιμα δρομολόγια; &#10;"/>
          <p:cNvSpPr/>
          <p:nvPr/>
        </p:nvSpPr>
        <p:spPr>
          <a:xfrm>
            <a:off x="467544" y="1884888"/>
            <a:ext cx="8219256" cy="3416320"/>
          </a:xfrm>
          <a:prstGeom prst="rect">
            <a:avLst/>
          </a:prstGeom>
        </p:spPr>
        <p:txBody>
          <a:bodyPr wrap="square">
            <a:spAutoFit/>
          </a:bodyPr>
          <a:lstStyle/>
          <a:p>
            <a:r>
              <a:rPr lang="el-GR" sz="2400" dirty="0"/>
              <a:t>Προκύπτει ότι μόνο η δραστηριότητα Α μπορεί να </a:t>
            </a:r>
            <a:r>
              <a:rPr lang="el-GR" sz="2400" b="1" dirty="0">
                <a:solidFill>
                  <a:srgbClr val="7030A0"/>
                </a:solidFill>
              </a:rPr>
              <a:t>μειωθεί</a:t>
            </a:r>
            <a:r>
              <a:rPr lang="el-GR" sz="2400" dirty="0"/>
              <a:t> κατά </a:t>
            </a:r>
            <a:r>
              <a:rPr lang="el-GR" sz="2400" b="1" dirty="0">
                <a:solidFill>
                  <a:srgbClr val="7030A0"/>
                </a:solidFill>
              </a:rPr>
              <a:t>μια εβδομάδα</a:t>
            </a:r>
            <a:r>
              <a:rPr lang="el-GR" sz="2400" dirty="0">
                <a:solidFill>
                  <a:srgbClr val="7030A0"/>
                </a:solidFill>
              </a:rPr>
              <a:t> </a:t>
            </a:r>
            <a:r>
              <a:rPr lang="el-GR" sz="2400" dirty="0"/>
              <a:t>με κόστος μόνο </a:t>
            </a:r>
            <a:r>
              <a:rPr lang="el-GR" sz="2400" b="1" dirty="0">
                <a:solidFill>
                  <a:srgbClr val="7030A0"/>
                </a:solidFill>
              </a:rPr>
              <a:t>100</a:t>
            </a:r>
            <a:r>
              <a:rPr lang="el-GR" sz="2400" dirty="0"/>
              <a:t> </a:t>
            </a:r>
            <a:r>
              <a:rPr lang="el-GR" sz="2400" dirty="0" smtClean="0"/>
              <a:t>χμ</a:t>
            </a:r>
            <a:r>
              <a:rPr lang="en-US" sz="2400" dirty="0" smtClean="0"/>
              <a:t>.</a:t>
            </a:r>
            <a:endParaRPr lang="el-GR" sz="2400" dirty="0"/>
          </a:p>
          <a:p>
            <a:r>
              <a:rPr lang="el-GR" sz="2400" dirty="0"/>
              <a:t>Επιλέγουμε υποχρεωτικά την Α.</a:t>
            </a:r>
          </a:p>
          <a:p>
            <a:r>
              <a:rPr lang="el-GR" sz="2400" dirty="0"/>
              <a:t>Τι είναι αναμενόμενο να συμβεί;</a:t>
            </a:r>
          </a:p>
          <a:p>
            <a:pPr marL="514350" indent="-514350">
              <a:buClr>
                <a:schemeClr val="tx1"/>
              </a:buClr>
              <a:buSzPct val="100000"/>
              <a:buFont typeface="+mj-lt"/>
              <a:buAutoNum type="arabicPeriod"/>
            </a:pPr>
            <a:r>
              <a:rPr lang="el-GR" sz="2400" dirty="0"/>
              <a:t>Μείωση της διάρκειας κατά μια εβδομάδα. Δηλαδή νέα </a:t>
            </a:r>
            <a:r>
              <a:rPr lang="el-GR" sz="2400" b="1" dirty="0">
                <a:solidFill>
                  <a:srgbClr val="7030A0"/>
                </a:solidFill>
              </a:rPr>
              <a:t>διάρκεια 11 εβδομάδες </a:t>
            </a:r>
            <a:r>
              <a:rPr lang="el-GR" sz="2400" dirty="0"/>
              <a:t>και</a:t>
            </a:r>
          </a:p>
          <a:p>
            <a:pPr marL="514350" indent="-514350">
              <a:buClr>
                <a:schemeClr val="tx1"/>
              </a:buClr>
              <a:buSzPct val="100000"/>
              <a:buFont typeface="+mj-lt"/>
              <a:buAutoNum type="arabicPeriod"/>
            </a:pPr>
            <a:r>
              <a:rPr lang="el-GR" sz="2400" dirty="0"/>
              <a:t>Αύξηση του κόστους κατά 100 χμ Δηλαδή </a:t>
            </a:r>
            <a:r>
              <a:rPr lang="el-GR" sz="2400" b="1" dirty="0">
                <a:solidFill>
                  <a:srgbClr val="7030A0"/>
                </a:solidFill>
              </a:rPr>
              <a:t>κόστος</a:t>
            </a:r>
            <a:r>
              <a:rPr lang="el-GR" sz="2400" dirty="0"/>
              <a:t>  2000+100 = </a:t>
            </a:r>
            <a:r>
              <a:rPr lang="el-GR" sz="2400" b="1" dirty="0">
                <a:solidFill>
                  <a:srgbClr val="7030A0"/>
                </a:solidFill>
              </a:rPr>
              <a:t>2100 </a:t>
            </a:r>
            <a:r>
              <a:rPr lang="el-GR" sz="2400" b="1" dirty="0" smtClean="0">
                <a:solidFill>
                  <a:srgbClr val="7030A0"/>
                </a:solidFill>
              </a:rPr>
              <a:t>χμ</a:t>
            </a:r>
            <a:r>
              <a:rPr lang="en-US" sz="2400" b="1" dirty="0" smtClean="0"/>
              <a:t>.,</a:t>
            </a:r>
            <a:endParaRPr lang="el-GR" sz="2400" b="1" dirty="0"/>
          </a:p>
          <a:p>
            <a:pPr marL="514350" indent="-514350">
              <a:buClr>
                <a:schemeClr val="tx1"/>
              </a:buClr>
              <a:buSzPct val="100000"/>
              <a:buFont typeface="+mj-lt"/>
              <a:buAutoNum type="arabicPeriod"/>
            </a:pPr>
            <a:r>
              <a:rPr lang="el-GR" sz="2400" dirty="0"/>
              <a:t>Θα επηρεαστούν τα κρίσιμα δρομολόγια; </a:t>
            </a: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14 </a:t>
            </a:r>
            <a:r>
              <a:rPr lang="el-GR" dirty="0"/>
              <a:t>από </a:t>
            </a:r>
            <a:r>
              <a:rPr lang="el-GR" dirty="0" smtClean="0"/>
              <a:t>24)</a:t>
            </a:r>
            <a:endParaRPr lang="el-GR" dirty="0">
              <a:latin typeface="+mn-lt"/>
            </a:endParaRPr>
          </a:p>
        </p:txBody>
      </p:sp>
      <p:sp>
        <p:nvSpPr>
          <p:cNvPr id="2" name="Ορθογώνιο 1" descr="Βήμα 3: Λύνουμε την PERT/CPM με τη νέα διάρκεια για την Α.&#10;"/>
          <p:cNvSpPr/>
          <p:nvPr/>
        </p:nvSpPr>
        <p:spPr>
          <a:xfrm>
            <a:off x="467544" y="1484784"/>
            <a:ext cx="8219256" cy="461665"/>
          </a:xfrm>
          <a:prstGeom prst="rect">
            <a:avLst/>
          </a:prstGeom>
        </p:spPr>
        <p:txBody>
          <a:bodyPr wrap="square">
            <a:spAutoFit/>
          </a:bodyPr>
          <a:lstStyle/>
          <a:p>
            <a:pPr marL="342900" indent="-342900">
              <a:buFont typeface="Wingdings" panose="05000000000000000000" pitchFamily="2" charset="2"/>
              <a:buChar char="§"/>
            </a:pPr>
            <a:r>
              <a:rPr lang="el-GR" sz="2400" dirty="0"/>
              <a:t>Βήμα 3: Λύνουμε την </a:t>
            </a:r>
            <a:r>
              <a:rPr lang="en-US" sz="2400" dirty="0"/>
              <a:t>PERT/CPM </a:t>
            </a:r>
            <a:r>
              <a:rPr lang="el-GR" sz="2400" dirty="0"/>
              <a:t>με τη νέα διάρκεια για την </a:t>
            </a:r>
            <a:r>
              <a:rPr lang="el-GR" sz="2400" dirty="0" smtClean="0"/>
              <a:t>Α</a:t>
            </a:r>
            <a:r>
              <a:rPr lang="en-US" sz="2400" dirty="0"/>
              <a:t>.</a:t>
            </a:r>
            <a:endParaRPr lang="el-GR" sz="2400" dirty="0"/>
          </a:p>
        </p:txBody>
      </p:sp>
      <p:graphicFrame>
        <p:nvGraphicFramePr>
          <p:cNvPr id="6" name="Θέση περιεχομένου 3" descr="Στον πίνακα των οκτώ γραμμών και των εννέα στηλών απεικονίζονται οι πληροφορίες από τη επίλυση της μεθόδου CPM για το έργο έχοντας ενσωματώσει τη μείωση της διάρκειας για τη δραστηριότητα που επιλέξαμε τώρα. Η πρώτη στήλη περιέχει τις δραστηριότητες, κατά σειρά Α,Β,Γ,Δ,Ε,Ζ και Η. Η δεύτερη στήλη έχει τις προαπαιτούμενες. Καμία για την Α η οποία είναι αρχική, η Α είναι προαπαιτούμενη τόσο για τη Β όσο και για τη Γ, η Δ έχει προαπαιτούμενες τη Β και τη Γ, η Ε τη Γ, η Ζ τη Δ και η Η την Ε. Η τρίτη στήλη περιέχει τη διάρκεια σε κανονικές συνθήκες εκτέλεσης των δραστηριοτήτων, δηλαδή για την Α διάρκεια 4 εβδομάδες καθώς επιλέξαμε τη δραστηριότητα για μείωση, για τη Β 2, για τη Γ 2, για τη Δ 1 , για την Ε διάρκεια 1 εβδομάδα, για τη Ζ 4 και για την Η 4 εβδομάδες. Η τέταρτη στήλη περιέχει τους νωρίτερους χρόνους έναρξης και η πέμπτη τους νωρίτερους χρόνους λήξης κάθε δραστηριότητας, δηλαδή για την Α 0 και 4 αντίστοιχα, για τη Β 4 και 6, για τη Γ 4 και 6, για τη Δ 6 και 7, για την Ε 6 και 7, για τη Ζ 7 και 11 και για την Η 7 και 11. Η έκτη και η έβδομη περιέχουν αντίστοιχα τους αργότερους χρόνους έναρξης και λήξης κάθε δραστηριότητας, δηλαδή για την Α 0 και 4, για τη Β 4 και 6, για τη Γ 4 και 6, για τη Δ 6 και 7, για την Ε 6 και 7, για τη Ζ 7 και 11 και για την Η επίσης 7 και 11. Στην όγδοη στήλη τοποθετούμε το συνολικό περιθώριο που είναι 0 για όλες τις δραστηριότητες."/>
          <p:cNvGraphicFramePr>
            <a:graphicFrameLocks/>
          </p:cNvGraphicFramePr>
          <p:nvPr>
            <p:custDataLst>
              <p:tags r:id="rId2"/>
            </p:custDataLst>
            <p:extLst>
              <p:ext uri="{D42A27DB-BD31-4B8C-83A1-F6EECF244321}">
                <p14:modId xmlns:p14="http://schemas.microsoft.com/office/powerpoint/2010/main" val="3902712332"/>
              </p:ext>
            </p:extLst>
          </p:nvPr>
        </p:nvGraphicFramePr>
        <p:xfrm>
          <a:off x="539552" y="2060848"/>
          <a:ext cx="8064897" cy="4209187"/>
        </p:xfrm>
        <a:graphic>
          <a:graphicData uri="http://schemas.openxmlformats.org/drawingml/2006/table">
            <a:tbl>
              <a:tblPr firstRow="1" bandRow="1">
                <a:tableStyleId>{5C22544A-7EE6-4342-B048-85BDC9FD1C3A}</a:tableStyleId>
              </a:tblPr>
              <a:tblGrid>
                <a:gridCol w="2013169"/>
                <a:gridCol w="1150951"/>
                <a:gridCol w="1256099"/>
                <a:gridCol w="648653"/>
                <a:gridCol w="677071"/>
                <a:gridCol w="682401"/>
                <a:gridCol w="710819"/>
                <a:gridCol w="925734"/>
              </a:tblGrid>
              <a:tr h="117013">
                <a:tc>
                  <a:txBody>
                    <a:bodyPr/>
                    <a:lstStyle/>
                    <a:p>
                      <a:r>
                        <a:rPr lang="el-GR" dirty="0" smtClean="0"/>
                        <a:t>ΔΡΑΣΤΗΡΙΟΤΗΤΑ</a:t>
                      </a:r>
                      <a:endParaRPr lang="el-GR" dirty="0"/>
                    </a:p>
                  </a:txBody>
                  <a:tcPr/>
                </a:tc>
                <a:tc>
                  <a:txBody>
                    <a:bodyPr/>
                    <a:lstStyle/>
                    <a:p>
                      <a:r>
                        <a:rPr lang="el-GR" dirty="0" smtClean="0"/>
                        <a:t>ΠΡΟΑΠ</a:t>
                      </a:r>
                      <a:endParaRPr lang="el-GR" dirty="0"/>
                    </a:p>
                  </a:txBody>
                  <a:tcPr/>
                </a:tc>
                <a:tc>
                  <a:txBody>
                    <a:bodyPr/>
                    <a:lstStyle/>
                    <a:p>
                      <a:r>
                        <a:rPr lang="el-GR" dirty="0" smtClean="0"/>
                        <a:t>ΔΙΑΡΚΕΙΑ</a:t>
                      </a:r>
                      <a:endParaRPr lang="el-GR" dirty="0"/>
                    </a:p>
                  </a:txBody>
                  <a:tcPr/>
                </a:tc>
                <a:tc>
                  <a:txBody>
                    <a:bodyPr/>
                    <a:lstStyle/>
                    <a:p>
                      <a:r>
                        <a:rPr lang="el-GR" dirty="0" smtClean="0"/>
                        <a:t>ΣΧΕ</a:t>
                      </a:r>
                      <a:endParaRPr lang="el-GR" dirty="0"/>
                    </a:p>
                  </a:txBody>
                  <a:tcPr/>
                </a:tc>
                <a:tc>
                  <a:txBody>
                    <a:bodyPr/>
                    <a:lstStyle/>
                    <a:p>
                      <a:r>
                        <a:rPr lang="el-GR" dirty="0" smtClean="0"/>
                        <a:t>ΣΧΛ</a:t>
                      </a:r>
                      <a:endParaRPr lang="el-GR" dirty="0"/>
                    </a:p>
                  </a:txBody>
                  <a:tcPr/>
                </a:tc>
                <a:tc>
                  <a:txBody>
                    <a:bodyPr/>
                    <a:lstStyle/>
                    <a:p>
                      <a:r>
                        <a:rPr lang="el-GR" dirty="0" smtClean="0"/>
                        <a:t>ΑΧΕ</a:t>
                      </a:r>
                      <a:endParaRPr lang="el-GR" dirty="0"/>
                    </a:p>
                  </a:txBody>
                  <a:tcPr/>
                </a:tc>
                <a:tc>
                  <a:txBody>
                    <a:bodyPr/>
                    <a:lstStyle/>
                    <a:p>
                      <a:r>
                        <a:rPr lang="el-GR" dirty="0" smtClean="0"/>
                        <a:t>ΑΧΛ</a:t>
                      </a:r>
                      <a:endParaRPr lang="el-GR" dirty="0"/>
                    </a:p>
                  </a:txBody>
                  <a:tcPr/>
                </a:tc>
                <a:tc>
                  <a:txBody>
                    <a:bodyPr/>
                    <a:lstStyle/>
                    <a:p>
                      <a:r>
                        <a:rPr lang="el-GR" dirty="0" smtClean="0"/>
                        <a:t>ΠΕΡΙΘ</a:t>
                      </a:r>
                      <a:endParaRPr lang="el-GR" dirty="0"/>
                    </a:p>
                  </a:txBody>
                  <a:tcPr/>
                </a:tc>
              </a:tr>
              <a:tr h="549061">
                <a:tc>
                  <a:txBody>
                    <a:bodyPr/>
                    <a:lstStyle/>
                    <a:p>
                      <a:pPr algn="ctr"/>
                      <a:r>
                        <a:rPr lang="el-GR" b="1" dirty="0" smtClean="0"/>
                        <a:t>Α</a:t>
                      </a:r>
                      <a:endParaRPr lang="el-GR" b="1" dirty="0"/>
                    </a:p>
                  </a:txBody>
                  <a:tcPr anchor="ctr"/>
                </a:tc>
                <a:tc>
                  <a:txBody>
                    <a:bodyPr/>
                    <a:lstStyle/>
                    <a:p>
                      <a:pPr algn="ctr"/>
                      <a:r>
                        <a:rPr lang="el-GR" b="1" dirty="0" smtClean="0"/>
                        <a:t>-</a:t>
                      </a:r>
                      <a:endParaRPr lang="el-GR" b="1" dirty="0"/>
                    </a:p>
                  </a:txBody>
                  <a:tcPr anchor="ctr"/>
                </a:tc>
                <a:tc>
                  <a:txBody>
                    <a:bodyPr/>
                    <a:lstStyle/>
                    <a:p>
                      <a:pPr marL="0" algn="ctr" rtl="0" eaLnBrk="1" latinLnBrk="0" hangingPunct="1"/>
                      <a:r>
                        <a:rPr kumimoji="0" lang="el-GR" sz="2400" b="1" kern="1200" dirty="0" smtClean="0">
                          <a:solidFill>
                            <a:schemeClr val="accent1"/>
                          </a:solidFill>
                          <a:latin typeface="+mn-lt"/>
                          <a:ea typeface="+mn-ea"/>
                          <a:cs typeface="+mn-cs"/>
                        </a:rPr>
                        <a:t>4</a:t>
                      </a:r>
                      <a:endParaRPr kumimoji="0" lang="el-GR" sz="2400" b="1" kern="1200" dirty="0">
                        <a:solidFill>
                          <a:schemeClr val="accent1"/>
                        </a:solidFill>
                        <a:latin typeface="+mn-lt"/>
                        <a:ea typeface="+mn-ea"/>
                        <a:cs typeface="+mn-cs"/>
                      </a:endParaRPr>
                    </a:p>
                  </a:txBody>
                  <a:tcPr anchor="ctr"/>
                </a:tc>
                <a:tc>
                  <a:txBody>
                    <a:bodyPr/>
                    <a:lstStyle/>
                    <a:p>
                      <a:pPr algn="ctr"/>
                      <a:r>
                        <a:rPr lang="el-GR" b="1" dirty="0" smtClean="0"/>
                        <a:t>0</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0</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0</a:t>
                      </a:r>
                      <a:endParaRPr lang="el-GR" b="1" dirty="0"/>
                    </a:p>
                  </a:txBody>
                  <a:tcPr anchor="ctr"/>
                </a:tc>
              </a:tr>
              <a:tr h="549061">
                <a:tc>
                  <a:txBody>
                    <a:bodyPr/>
                    <a:lstStyle/>
                    <a:p>
                      <a:pPr algn="ctr"/>
                      <a:r>
                        <a:rPr lang="el-GR" b="1" dirty="0" smtClean="0"/>
                        <a:t>Β</a:t>
                      </a:r>
                      <a:endParaRPr lang="el-GR" b="1" dirty="0"/>
                    </a:p>
                  </a:txBody>
                  <a:tcPr anchor="ctr"/>
                </a:tc>
                <a:tc>
                  <a:txBody>
                    <a:bodyPr/>
                    <a:lstStyle/>
                    <a:p>
                      <a:pPr algn="ctr"/>
                      <a:r>
                        <a:rPr lang="el-GR" b="1" dirty="0" smtClean="0"/>
                        <a:t>Α</a:t>
                      </a:r>
                      <a:endParaRPr lang="el-GR" b="1" dirty="0"/>
                    </a:p>
                  </a:txBody>
                  <a:tcPr anchor="ctr"/>
                </a:tc>
                <a:tc>
                  <a:txBody>
                    <a:bodyPr/>
                    <a:lstStyle/>
                    <a:p>
                      <a:pPr marL="0" algn="ctr" rtl="0" eaLnBrk="1" latinLnBrk="0" hangingPunct="1"/>
                      <a:r>
                        <a:rPr kumimoji="0" lang="el-GR" b="1" kern="1200" dirty="0" smtClean="0">
                          <a:solidFill>
                            <a:schemeClr val="dk1"/>
                          </a:solidFill>
                          <a:latin typeface="+mn-lt"/>
                          <a:ea typeface="+mn-ea"/>
                          <a:cs typeface="+mn-cs"/>
                        </a:rPr>
                        <a:t>2</a:t>
                      </a:r>
                      <a:endParaRPr kumimoji="0" lang="el-GR" b="1" kern="1200" dirty="0">
                        <a:solidFill>
                          <a:schemeClr val="dk1"/>
                        </a:solidFill>
                        <a:latin typeface="+mn-lt"/>
                        <a:ea typeface="+mn-ea"/>
                        <a:cs typeface="+mn-cs"/>
                      </a:endParaRPr>
                    </a:p>
                  </a:txBody>
                  <a:tcPr anchor="ctr"/>
                </a:tc>
                <a:tc>
                  <a:txBody>
                    <a:bodyPr/>
                    <a:lstStyle/>
                    <a:p>
                      <a:pPr algn="ctr"/>
                      <a:r>
                        <a:rPr lang="el-GR" b="1" dirty="0" smtClean="0"/>
                        <a:t>4</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0</a:t>
                      </a:r>
                      <a:endParaRPr lang="el-GR" b="1" dirty="0"/>
                    </a:p>
                  </a:txBody>
                  <a:tcPr anchor="ctr"/>
                </a:tc>
              </a:tr>
              <a:tr h="549061">
                <a:tc>
                  <a:txBody>
                    <a:bodyPr/>
                    <a:lstStyle/>
                    <a:p>
                      <a:pPr algn="ctr"/>
                      <a:r>
                        <a:rPr lang="el-GR" b="1" dirty="0" smtClean="0"/>
                        <a:t>Γ</a:t>
                      </a:r>
                      <a:endParaRPr lang="el-GR" b="1" dirty="0"/>
                    </a:p>
                  </a:txBody>
                  <a:tcPr anchor="ctr"/>
                </a:tc>
                <a:tc>
                  <a:txBody>
                    <a:bodyPr/>
                    <a:lstStyle/>
                    <a:p>
                      <a:pPr algn="ctr"/>
                      <a:r>
                        <a:rPr lang="el-GR" b="1" dirty="0" smtClean="0"/>
                        <a:t>Α</a:t>
                      </a:r>
                      <a:endParaRPr lang="el-GR" b="1" dirty="0"/>
                    </a:p>
                  </a:txBody>
                  <a:tcPr anchor="ctr"/>
                </a:tc>
                <a:tc>
                  <a:txBody>
                    <a:bodyPr/>
                    <a:lstStyle/>
                    <a:p>
                      <a:pPr algn="ctr"/>
                      <a:r>
                        <a:rPr lang="el-GR" b="1" dirty="0" smtClean="0"/>
                        <a:t>2</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0</a:t>
                      </a:r>
                      <a:endParaRPr lang="el-GR" b="1" dirty="0"/>
                    </a:p>
                  </a:txBody>
                  <a:tcPr anchor="ctr"/>
                </a:tc>
              </a:tr>
              <a:tr h="549061">
                <a:tc>
                  <a:txBody>
                    <a:bodyPr/>
                    <a:lstStyle/>
                    <a:p>
                      <a:pPr algn="ctr"/>
                      <a:r>
                        <a:rPr lang="el-GR" b="1" dirty="0" smtClean="0"/>
                        <a:t>Δ</a:t>
                      </a:r>
                      <a:endParaRPr lang="el-GR" b="1" dirty="0"/>
                    </a:p>
                  </a:txBody>
                  <a:tcPr anchor="ctr"/>
                </a:tc>
                <a:tc>
                  <a:txBody>
                    <a:bodyPr/>
                    <a:lstStyle/>
                    <a:p>
                      <a:pPr algn="ctr"/>
                      <a:r>
                        <a:rPr lang="el-GR" b="1" dirty="0" smtClean="0"/>
                        <a:t>Β,Γ</a:t>
                      </a:r>
                      <a:endParaRPr lang="el-GR" b="1" dirty="0"/>
                    </a:p>
                  </a:txBody>
                  <a:tcPr anchor="ctr"/>
                </a:tc>
                <a:tc>
                  <a:txBody>
                    <a:bodyPr/>
                    <a:lstStyle/>
                    <a:p>
                      <a:pPr marL="0" algn="ctr" rtl="0" eaLnBrk="1" latinLnBrk="0" hangingPunct="1"/>
                      <a:r>
                        <a:rPr kumimoji="0" lang="el-GR" b="1" kern="1200" dirty="0" smtClean="0">
                          <a:solidFill>
                            <a:schemeClr val="dk1"/>
                          </a:solidFill>
                          <a:latin typeface="+mn-lt"/>
                          <a:ea typeface="+mn-ea"/>
                          <a:cs typeface="+mn-cs"/>
                        </a:rPr>
                        <a:t>1</a:t>
                      </a:r>
                      <a:endParaRPr kumimoji="0" lang="el-GR" b="1" kern="1200" dirty="0">
                        <a:solidFill>
                          <a:schemeClr val="dk1"/>
                        </a:solidFill>
                        <a:latin typeface="+mn-lt"/>
                        <a:ea typeface="+mn-ea"/>
                        <a:cs typeface="+mn-cs"/>
                      </a:endParaRPr>
                    </a:p>
                  </a:txBody>
                  <a:tcPr anchor="ctr"/>
                </a:tc>
                <a:tc>
                  <a:txBody>
                    <a:bodyPr/>
                    <a:lstStyle/>
                    <a:p>
                      <a:pPr algn="ctr"/>
                      <a:r>
                        <a:rPr lang="el-GR" b="1" dirty="0" smtClean="0"/>
                        <a:t>6</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0</a:t>
                      </a:r>
                      <a:endParaRPr lang="el-GR" b="1" dirty="0"/>
                    </a:p>
                  </a:txBody>
                  <a:tcPr anchor="ctr"/>
                </a:tc>
              </a:tr>
              <a:tr h="549061">
                <a:tc>
                  <a:txBody>
                    <a:bodyPr/>
                    <a:lstStyle/>
                    <a:p>
                      <a:pPr algn="ctr"/>
                      <a:r>
                        <a:rPr lang="el-GR" b="1" dirty="0" smtClean="0"/>
                        <a:t>Ε</a:t>
                      </a:r>
                      <a:endParaRPr lang="el-GR" b="1" dirty="0"/>
                    </a:p>
                  </a:txBody>
                  <a:tcPr anchor="ctr"/>
                </a:tc>
                <a:tc>
                  <a:txBody>
                    <a:bodyPr/>
                    <a:lstStyle/>
                    <a:p>
                      <a:pPr algn="ctr"/>
                      <a:r>
                        <a:rPr lang="el-GR" b="1" dirty="0" smtClean="0"/>
                        <a:t>Γ</a:t>
                      </a:r>
                      <a:endParaRPr lang="el-GR" b="1" dirty="0"/>
                    </a:p>
                  </a:txBody>
                  <a:tcPr anchor="ctr"/>
                </a:tc>
                <a:tc>
                  <a:txBody>
                    <a:bodyPr/>
                    <a:lstStyle/>
                    <a:p>
                      <a:pPr algn="ctr"/>
                      <a:r>
                        <a:rPr lang="el-GR" b="1" dirty="0" smtClean="0"/>
                        <a:t>1</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0</a:t>
                      </a:r>
                      <a:endParaRPr lang="el-GR" b="1" dirty="0"/>
                    </a:p>
                  </a:txBody>
                  <a:tcPr anchor="ctr"/>
                </a:tc>
              </a:tr>
              <a:tr h="549061">
                <a:tc>
                  <a:txBody>
                    <a:bodyPr/>
                    <a:lstStyle/>
                    <a:p>
                      <a:pPr algn="ctr"/>
                      <a:r>
                        <a:rPr lang="el-GR" b="1" dirty="0" smtClean="0"/>
                        <a:t>Ζ</a:t>
                      </a:r>
                      <a:endParaRPr lang="el-GR" b="1" dirty="0"/>
                    </a:p>
                  </a:txBody>
                  <a:tcPr anchor="ctr"/>
                </a:tc>
                <a:tc>
                  <a:txBody>
                    <a:bodyPr/>
                    <a:lstStyle/>
                    <a:p>
                      <a:pPr algn="ctr"/>
                      <a:r>
                        <a:rPr lang="el-GR" b="1" dirty="0" smtClean="0"/>
                        <a:t>Δ</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solidFill>
                            <a:srgbClr val="7030A0"/>
                          </a:solidFill>
                        </a:rPr>
                        <a:t>11</a:t>
                      </a:r>
                      <a:endParaRPr lang="el-GR" b="1" dirty="0">
                        <a:solidFill>
                          <a:srgbClr val="7030A0"/>
                        </a:solidFill>
                      </a:endParaRPr>
                    </a:p>
                  </a:txBody>
                  <a:tcPr anchor="ctr"/>
                </a:tc>
                <a:tc>
                  <a:txBody>
                    <a:bodyPr/>
                    <a:lstStyle/>
                    <a:p>
                      <a:pPr algn="ctr"/>
                      <a:r>
                        <a:rPr lang="el-GR" b="1" dirty="0" smtClean="0"/>
                        <a:t>7</a:t>
                      </a:r>
                      <a:endParaRPr lang="el-GR" b="1" dirty="0"/>
                    </a:p>
                  </a:txBody>
                  <a:tcPr anchor="ctr"/>
                </a:tc>
                <a:tc>
                  <a:txBody>
                    <a:bodyPr/>
                    <a:lstStyle/>
                    <a:p>
                      <a:pPr algn="ctr"/>
                      <a:r>
                        <a:rPr lang="el-GR" b="1" dirty="0" smtClean="0"/>
                        <a:t>11</a:t>
                      </a:r>
                      <a:endParaRPr lang="el-GR" b="1" dirty="0"/>
                    </a:p>
                  </a:txBody>
                  <a:tcPr anchor="ctr"/>
                </a:tc>
                <a:tc>
                  <a:txBody>
                    <a:bodyPr/>
                    <a:lstStyle/>
                    <a:p>
                      <a:pPr algn="ctr"/>
                      <a:r>
                        <a:rPr lang="el-GR" b="1" dirty="0" smtClean="0"/>
                        <a:t>0</a:t>
                      </a:r>
                      <a:endParaRPr lang="el-GR" b="1" dirty="0"/>
                    </a:p>
                  </a:txBody>
                  <a:tcPr anchor="ctr"/>
                </a:tc>
              </a:tr>
              <a:tr h="549061">
                <a:tc>
                  <a:txBody>
                    <a:bodyPr/>
                    <a:lstStyle/>
                    <a:p>
                      <a:pPr algn="ctr"/>
                      <a:r>
                        <a:rPr lang="el-GR" b="1" dirty="0" smtClean="0"/>
                        <a:t>Η</a:t>
                      </a:r>
                      <a:endParaRPr lang="el-GR" b="1" dirty="0"/>
                    </a:p>
                  </a:txBody>
                  <a:tcPr anchor="ctr"/>
                </a:tc>
                <a:tc>
                  <a:txBody>
                    <a:bodyPr/>
                    <a:lstStyle/>
                    <a:p>
                      <a:pPr algn="ctr"/>
                      <a:r>
                        <a:rPr lang="el-GR" b="1" dirty="0" smtClean="0"/>
                        <a:t>Ε</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solidFill>
                            <a:srgbClr val="7030A0"/>
                          </a:solidFill>
                        </a:rPr>
                        <a:t>11</a:t>
                      </a:r>
                      <a:endParaRPr lang="el-GR" b="1" dirty="0">
                        <a:solidFill>
                          <a:srgbClr val="7030A0"/>
                        </a:solidFill>
                      </a:endParaRPr>
                    </a:p>
                  </a:txBody>
                  <a:tcPr anchor="ctr"/>
                </a:tc>
                <a:tc>
                  <a:txBody>
                    <a:bodyPr/>
                    <a:lstStyle/>
                    <a:p>
                      <a:pPr algn="ctr"/>
                      <a:r>
                        <a:rPr lang="el-GR" b="1" dirty="0" smtClean="0"/>
                        <a:t>7</a:t>
                      </a:r>
                      <a:endParaRPr lang="el-GR" b="1" dirty="0"/>
                    </a:p>
                  </a:txBody>
                  <a:tcPr anchor="ctr"/>
                </a:tc>
                <a:tc>
                  <a:txBody>
                    <a:bodyPr/>
                    <a:lstStyle/>
                    <a:p>
                      <a:pPr algn="ctr"/>
                      <a:r>
                        <a:rPr lang="el-GR" b="1" dirty="0" smtClean="0"/>
                        <a:t>11</a:t>
                      </a:r>
                      <a:endParaRPr lang="el-GR" b="1" dirty="0"/>
                    </a:p>
                  </a:txBody>
                  <a:tcPr anchor="ctr"/>
                </a:tc>
                <a:tc>
                  <a:txBody>
                    <a:bodyPr/>
                    <a:lstStyle/>
                    <a:p>
                      <a:pPr algn="ctr"/>
                      <a:r>
                        <a:rPr lang="el-GR" b="1" dirty="0" smtClean="0"/>
                        <a:t>0</a:t>
                      </a:r>
                      <a:endParaRPr lang="el-GR" b="1" dirty="0"/>
                    </a:p>
                  </a:txBody>
                  <a:tcPr anchor="ctr"/>
                </a:tc>
              </a:tr>
            </a:tbl>
          </a:graphicData>
        </a:graphic>
      </p:graphicFrame>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15 </a:t>
            </a:r>
            <a:r>
              <a:rPr lang="el-GR" dirty="0"/>
              <a:t>από </a:t>
            </a:r>
            <a:r>
              <a:rPr lang="el-GR" dirty="0" smtClean="0"/>
              <a:t>24)</a:t>
            </a:r>
            <a:endParaRPr lang="el-GR" dirty="0">
              <a:latin typeface="+mn-lt"/>
            </a:endParaRPr>
          </a:p>
        </p:txBody>
      </p:sp>
      <p:sp>
        <p:nvSpPr>
          <p:cNvPr id="2" name="Ορθογώνιο 1"/>
          <p:cNvSpPr/>
          <p:nvPr/>
        </p:nvSpPr>
        <p:spPr>
          <a:xfrm>
            <a:off x="467544" y="1484784"/>
            <a:ext cx="8219256" cy="1200329"/>
          </a:xfrm>
          <a:prstGeom prst="rect">
            <a:avLst/>
          </a:prstGeom>
        </p:spPr>
        <p:txBody>
          <a:bodyPr wrap="square">
            <a:spAutoFit/>
          </a:bodyPr>
          <a:lstStyle/>
          <a:p>
            <a:r>
              <a:rPr lang="el-GR" sz="2400" dirty="0" smtClean="0"/>
              <a:t>Κρίσιμα δρομολόγια  (Α-Β-Δ-Ζ), (Α-Γ-Δ-Ζ) και (Α-Γ-Ε-Η),</a:t>
            </a:r>
          </a:p>
          <a:p>
            <a:r>
              <a:rPr lang="el-GR" sz="2400" dirty="0" smtClean="0"/>
              <a:t>Διάρκεια 11 εβδομάδες,</a:t>
            </a:r>
          </a:p>
          <a:p>
            <a:r>
              <a:rPr lang="el-GR" sz="2400" dirty="0" smtClean="0"/>
              <a:t>Κόστος  </a:t>
            </a:r>
            <a:r>
              <a:rPr lang="el-GR" sz="2400" b="1" dirty="0" smtClean="0"/>
              <a:t>2100 χμ. </a:t>
            </a:r>
            <a:endParaRPr lang="el-GR" sz="2400" dirty="0"/>
          </a:p>
        </p:txBody>
      </p:sp>
      <p:grpSp>
        <p:nvGrpSpPr>
          <p:cNvPr id="3" name="Group 4" descr="."/>
          <p:cNvGrpSpPr>
            <a:grpSpLocks noChangeAspect="1"/>
          </p:cNvGrpSpPr>
          <p:nvPr/>
        </p:nvGrpSpPr>
        <p:grpSpPr bwMode="auto">
          <a:xfrm>
            <a:off x="900113" y="2924944"/>
            <a:ext cx="7435850" cy="2592387"/>
            <a:chOff x="567" y="1979"/>
            <a:chExt cx="4684" cy="1633"/>
          </a:xfrm>
        </p:grpSpPr>
        <p:sp>
          <p:nvSpPr>
            <p:cNvPr id="4" name="AutoShape 3"/>
            <p:cNvSpPr>
              <a:spLocks noChangeAspect="1" noChangeArrowheads="1" noTextEdit="1"/>
            </p:cNvSpPr>
            <p:nvPr/>
          </p:nvSpPr>
          <p:spPr bwMode="auto">
            <a:xfrm>
              <a:off x="567" y="1979"/>
              <a:ext cx="4684" cy="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8" name="Rectangle 5"/>
            <p:cNvSpPr>
              <a:spLocks noChangeArrowheads="1"/>
            </p:cNvSpPr>
            <p:nvPr/>
          </p:nvSpPr>
          <p:spPr bwMode="auto">
            <a:xfrm>
              <a:off x="567" y="1978"/>
              <a:ext cx="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Oval 6"/>
            <p:cNvSpPr>
              <a:spLocks noChangeArrowheads="1"/>
            </p:cNvSpPr>
            <p:nvPr/>
          </p:nvSpPr>
          <p:spPr bwMode="auto">
            <a:xfrm>
              <a:off x="888" y="2971"/>
              <a:ext cx="118" cy="107"/>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1" name="Freeform 7"/>
            <p:cNvSpPr>
              <a:spLocks noEditPoints="1"/>
            </p:cNvSpPr>
            <p:nvPr/>
          </p:nvSpPr>
          <p:spPr bwMode="auto">
            <a:xfrm>
              <a:off x="877" y="2960"/>
              <a:ext cx="141" cy="130"/>
            </a:xfrm>
            <a:custGeom>
              <a:avLst/>
              <a:gdLst>
                <a:gd name="T0" fmla="*/ 16 w 1667"/>
                <a:gd name="T1" fmla="*/ 618 h 1533"/>
                <a:gd name="T2" fmla="*/ 75 w 1667"/>
                <a:gd name="T3" fmla="*/ 450 h 1533"/>
                <a:gd name="T4" fmla="*/ 240 w 1667"/>
                <a:gd name="T5" fmla="*/ 229 h 1533"/>
                <a:gd name="T6" fmla="*/ 384 w 1667"/>
                <a:gd name="T7" fmla="*/ 122 h 1533"/>
                <a:gd name="T8" fmla="*/ 656 w 1667"/>
                <a:gd name="T9" fmla="*/ 18 h 1533"/>
                <a:gd name="T10" fmla="*/ 911 w 1667"/>
                <a:gd name="T11" fmla="*/ 3 h 1533"/>
                <a:gd name="T12" fmla="*/ 1165 w 1667"/>
                <a:gd name="T13" fmla="*/ 64 h 1533"/>
                <a:gd name="T14" fmla="*/ 1408 w 1667"/>
                <a:gd name="T15" fmla="*/ 212 h 1533"/>
                <a:gd name="T16" fmla="*/ 1529 w 1667"/>
                <a:gd name="T17" fmla="*/ 344 h 1533"/>
                <a:gd name="T18" fmla="*/ 1626 w 1667"/>
                <a:gd name="T19" fmla="*/ 528 h 1533"/>
                <a:gd name="T20" fmla="*/ 1667 w 1667"/>
                <a:gd name="T21" fmla="*/ 758 h 1533"/>
                <a:gd name="T22" fmla="*/ 1631 w 1667"/>
                <a:gd name="T23" fmla="*/ 991 h 1533"/>
                <a:gd name="T24" fmla="*/ 1529 w 1667"/>
                <a:gd name="T25" fmla="*/ 1189 h 1533"/>
                <a:gd name="T26" fmla="*/ 1408 w 1667"/>
                <a:gd name="T27" fmla="*/ 1321 h 1533"/>
                <a:gd name="T28" fmla="*/ 1165 w 1667"/>
                <a:gd name="T29" fmla="*/ 1469 h 1533"/>
                <a:gd name="T30" fmla="*/ 925 w 1667"/>
                <a:gd name="T31" fmla="*/ 1528 h 1533"/>
                <a:gd name="T32" fmla="*/ 674 w 1667"/>
                <a:gd name="T33" fmla="*/ 1518 h 1533"/>
                <a:gd name="T34" fmla="*/ 384 w 1667"/>
                <a:gd name="T35" fmla="*/ 1411 h 1533"/>
                <a:gd name="T36" fmla="*/ 240 w 1667"/>
                <a:gd name="T37" fmla="*/ 1304 h 1533"/>
                <a:gd name="T38" fmla="*/ 75 w 1667"/>
                <a:gd name="T39" fmla="*/ 1083 h 1533"/>
                <a:gd name="T40" fmla="*/ 20 w 1667"/>
                <a:gd name="T41" fmla="*/ 933 h 1533"/>
                <a:gd name="T42" fmla="*/ 269 w 1667"/>
                <a:gd name="T43" fmla="*/ 811 h 1533"/>
                <a:gd name="T44" fmla="*/ 313 w 1667"/>
                <a:gd name="T45" fmla="*/ 965 h 1533"/>
                <a:gd name="T46" fmla="*/ 352 w 1667"/>
                <a:gd name="T47" fmla="*/ 1031 h 1533"/>
                <a:gd name="T48" fmla="*/ 522 w 1667"/>
                <a:gd name="T49" fmla="*/ 1184 h 1533"/>
                <a:gd name="T50" fmla="*/ 598 w 1667"/>
                <a:gd name="T51" fmla="*/ 1221 h 1533"/>
                <a:gd name="T52" fmla="*/ 828 w 1667"/>
                <a:gd name="T53" fmla="*/ 1266 h 1533"/>
                <a:gd name="T54" fmla="*/ 1070 w 1667"/>
                <a:gd name="T55" fmla="*/ 1221 h 1533"/>
                <a:gd name="T56" fmla="*/ 1146 w 1667"/>
                <a:gd name="T57" fmla="*/ 1185 h 1533"/>
                <a:gd name="T58" fmla="*/ 1316 w 1667"/>
                <a:gd name="T59" fmla="*/ 1030 h 1533"/>
                <a:gd name="T60" fmla="*/ 1355 w 1667"/>
                <a:gd name="T61" fmla="*/ 963 h 1533"/>
                <a:gd name="T62" fmla="*/ 1396 w 1667"/>
                <a:gd name="T63" fmla="*/ 823 h 1533"/>
                <a:gd name="T64" fmla="*/ 1391 w 1667"/>
                <a:gd name="T65" fmla="*/ 675 h 1533"/>
                <a:gd name="T66" fmla="*/ 1364 w 1667"/>
                <a:gd name="T67" fmla="*/ 588 h 1533"/>
                <a:gd name="T68" fmla="*/ 1230 w 1667"/>
                <a:gd name="T69" fmla="*/ 408 h 1533"/>
                <a:gd name="T70" fmla="*/ 1167 w 1667"/>
                <a:gd name="T71" fmla="*/ 361 h 1533"/>
                <a:gd name="T72" fmla="*/ 955 w 1667"/>
                <a:gd name="T73" fmla="*/ 278 h 1533"/>
                <a:gd name="T74" fmla="*/ 781 w 1667"/>
                <a:gd name="T75" fmla="*/ 268 h 1533"/>
                <a:gd name="T76" fmla="*/ 620 w 1667"/>
                <a:gd name="T77" fmla="*/ 303 h 1533"/>
                <a:gd name="T78" fmla="*/ 418 w 1667"/>
                <a:gd name="T79" fmla="*/ 426 h 1533"/>
                <a:gd name="T80" fmla="*/ 367 w 1667"/>
                <a:gd name="T81" fmla="*/ 482 h 1533"/>
                <a:gd name="T82" fmla="*/ 293 w 1667"/>
                <a:gd name="T83" fmla="*/ 617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8" y="540"/>
                  </a:lnTo>
                  <a:lnTo>
                    <a:pt x="64" y="471"/>
                  </a:lnTo>
                  <a:cubicBezTo>
                    <a:pt x="67" y="464"/>
                    <a:pt x="70" y="457"/>
                    <a:pt x="75" y="450"/>
                  </a:cubicBezTo>
                  <a:lnTo>
                    <a:pt x="140" y="343"/>
                  </a:lnTo>
                  <a:cubicBezTo>
                    <a:pt x="144" y="336"/>
                    <a:pt x="149" y="329"/>
                    <a:pt x="155" y="323"/>
                  </a:cubicBezTo>
                  <a:lnTo>
                    <a:pt x="240" y="229"/>
                  </a:lnTo>
                  <a:cubicBezTo>
                    <a:pt x="245" y="222"/>
                    <a:pt x="252" y="217"/>
                    <a:pt x="259" y="211"/>
                  </a:cubicBezTo>
                  <a:lnTo>
                    <a:pt x="363" y="134"/>
                  </a:lnTo>
                  <a:cubicBezTo>
                    <a:pt x="370" y="129"/>
                    <a:pt x="377" y="125"/>
                    <a:pt x="384" y="122"/>
                  </a:cubicBezTo>
                  <a:lnTo>
                    <a:pt x="503" y="64"/>
                  </a:lnTo>
                  <a:cubicBezTo>
                    <a:pt x="510" y="60"/>
                    <a:pt x="518" y="57"/>
                    <a:pt x="525" y="55"/>
                  </a:cubicBezTo>
                  <a:lnTo>
                    <a:pt x="656" y="18"/>
                  </a:lnTo>
                  <a:lnTo>
                    <a:pt x="744" y="4"/>
                  </a:lnTo>
                  <a:lnTo>
                    <a:pt x="828" y="0"/>
                  </a:lnTo>
                  <a:lnTo>
                    <a:pt x="911" y="3"/>
                  </a:lnTo>
                  <a:lnTo>
                    <a:pt x="994" y="15"/>
                  </a:lnTo>
                  <a:lnTo>
                    <a:pt x="1142" y="55"/>
                  </a:lnTo>
                  <a:cubicBezTo>
                    <a:pt x="1150" y="57"/>
                    <a:pt x="1158" y="60"/>
                    <a:pt x="1165" y="64"/>
                  </a:cubicBezTo>
                  <a:lnTo>
                    <a:pt x="1284" y="122"/>
                  </a:lnTo>
                  <a:cubicBezTo>
                    <a:pt x="1291" y="125"/>
                    <a:pt x="1299" y="130"/>
                    <a:pt x="1305" y="135"/>
                  </a:cubicBezTo>
                  <a:lnTo>
                    <a:pt x="1408" y="212"/>
                  </a:lnTo>
                  <a:cubicBezTo>
                    <a:pt x="1415" y="217"/>
                    <a:pt x="1421" y="222"/>
                    <a:pt x="1427" y="228"/>
                  </a:cubicBezTo>
                  <a:lnTo>
                    <a:pt x="1513" y="322"/>
                  </a:lnTo>
                  <a:cubicBezTo>
                    <a:pt x="1519" y="329"/>
                    <a:pt x="1524" y="336"/>
                    <a:pt x="1529" y="344"/>
                  </a:cubicBezTo>
                  <a:lnTo>
                    <a:pt x="1593" y="451"/>
                  </a:lnTo>
                  <a:cubicBezTo>
                    <a:pt x="1596" y="457"/>
                    <a:pt x="1599" y="463"/>
                    <a:pt x="1602" y="469"/>
                  </a:cubicBezTo>
                  <a:lnTo>
                    <a:pt x="1626" y="528"/>
                  </a:lnTo>
                  <a:lnTo>
                    <a:pt x="1648" y="602"/>
                  </a:lnTo>
                  <a:lnTo>
                    <a:pt x="1661" y="681"/>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1"/>
                    <a:pt x="1415" y="1316"/>
                    <a:pt x="1408" y="1321"/>
                  </a:cubicBezTo>
                  <a:lnTo>
                    <a:pt x="1305" y="1398"/>
                  </a:lnTo>
                  <a:cubicBezTo>
                    <a:pt x="1299" y="1403"/>
                    <a:pt x="1291" y="1408"/>
                    <a:pt x="1284" y="1411"/>
                  </a:cubicBezTo>
                  <a:lnTo>
                    <a:pt x="1165" y="1469"/>
                  </a:lnTo>
                  <a:cubicBezTo>
                    <a:pt x="1158" y="1473"/>
                    <a:pt x="1150" y="1476"/>
                    <a:pt x="1142" y="1478"/>
                  </a:cubicBezTo>
                  <a:lnTo>
                    <a:pt x="1010" y="1515"/>
                  </a:lnTo>
                  <a:lnTo>
                    <a:pt x="925" y="1528"/>
                  </a:lnTo>
                  <a:lnTo>
                    <a:pt x="839" y="1533"/>
                  </a:lnTo>
                  <a:lnTo>
                    <a:pt x="757" y="1530"/>
                  </a:lnTo>
                  <a:lnTo>
                    <a:pt x="674" y="1518"/>
                  </a:lnTo>
                  <a:lnTo>
                    <a:pt x="525" y="1478"/>
                  </a:lnTo>
                  <a:cubicBezTo>
                    <a:pt x="518" y="1476"/>
                    <a:pt x="510" y="1473"/>
                    <a:pt x="503" y="1469"/>
                  </a:cubicBezTo>
                  <a:lnTo>
                    <a:pt x="384" y="1411"/>
                  </a:lnTo>
                  <a:cubicBezTo>
                    <a:pt x="377" y="1408"/>
                    <a:pt x="370" y="1403"/>
                    <a:pt x="363" y="1399"/>
                  </a:cubicBezTo>
                  <a:lnTo>
                    <a:pt x="259" y="1322"/>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7"/>
                  </a:lnTo>
                  <a:lnTo>
                    <a:pt x="522" y="1184"/>
                  </a:lnTo>
                  <a:lnTo>
                    <a:pt x="501" y="1172"/>
                  </a:lnTo>
                  <a:lnTo>
                    <a:pt x="620" y="1230"/>
                  </a:lnTo>
                  <a:lnTo>
                    <a:pt x="598" y="1221"/>
                  </a:lnTo>
                  <a:lnTo>
                    <a:pt x="711" y="1254"/>
                  </a:lnTo>
                  <a:lnTo>
                    <a:pt x="768" y="1263"/>
                  </a:lnTo>
                  <a:lnTo>
                    <a:pt x="828" y="1266"/>
                  </a:lnTo>
                  <a:lnTo>
                    <a:pt x="886" y="1265"/>
                  </a:lnTo>
                  <a:lnTo>
                    <a:pt x="938" y="1258"/>
                  </a:lnTo>
                  <a:lnTo>
                    <a:pt x="1070" y="1221"/>
                  </a:lnTo>
                  <a:lnTo>
                    <a:pt x="1048" y="1230"/>
                  </a:lnTo>
                  <a:lnTo>
                    <a:pt x="1167" y="1172"/>
                  </a:lnTo>
                  <a:lnTo>
                    <a:pt x="1146" y="1185"/>
                  </a:lnTo>
                  <a:lnTo>
                    <a:pt x="1249" y="1108"/>
                  </a:lnTo>
                  <a:lnTo>
                    <a:pt x="1230" y="1124"/>
                  </a:lnTo>
                  <a:lnTo>
                    <a:pt x="1316" y="1030"/>
                  </a:lnTo>
                  <a:lnTo>
                    <a:pt x="1300" y="1052"/>
                  </a:lnTo>
                  <a:lnTo>
                    <a:pt x="1364" y="945"/>
                  </a:lnTo>
                  <a:lnTo>
                    <a:pt x="1355" y="963"/>
                  </a:lnTo>
                  <a:lnTo>
                    <a:pt x="1374" y="918"/>
                  </a:lnTo>
                  <a:lnTo>
                    <a:pt x="1388" y="874"/>
                  </a:lnTo>
                  <a:lnTo>
                    <a:pt x="1396" y="823"/>
                  </a:lnTo>
                  <a:lnTo>
                    <a:pt x="1400" y="775"/>
                  </a:lnTo>
                  <a:lnTo>
                    <a:pt x="1398" y="722"/>
                  </a:lnTo>
                  <a:lnTo>
                    <a:pt x="1391" y="675"/>
                  </a:lnTo>
                  <a:lnTo>
                    <a:pt x="1379" y="629"/>
                  </a:lnTo>
                  <a:lnTo>
                    <a:pt x="1355" y="570"/>
                  </a:lnTo>
                  <a:lnTo>
                    <a:pt x="1364" y="588"/>
                  </a:lnTo>
                  <a:lnTo>
                    <a:pt x="1300" y="481"/>
                  </a:lnTo>
                  <a:lnTo>
                    <a:pt x="1316" y="502"/>
                  </a:lnTo>
                  <a:lnTo>
                    <a:pt x="1230" y="408"/>
                  </a:lnTo>
                  <a:lnTo>
                    <a:pt x="1249" y="425"/>
                  </a:lnTo>
                  <a:lnTo>
                    <a:pt x="1146" y="348"/>
                  </a:lnTo>
                  <a:lnTo>
                    <a:pt x="1167" y="361"/>
                  </a:lnTo>
                  <a:lnTo>
                    <a:pt x="1048" y="303"/>
                  </a:lnTo>
                  <a:lnTo>
                    <a:pt x="1070" y="312"/>
                  </a:lnTo>
                  <a:lnTo>
                    <a:pt x="955" y="278"/>
                  </a:lnTo>
                  <a:lnTo>
                    <a:pt x="900" y="270"/>
                  </a:lnTo>
                  <a:lnTo>
                    <a:pt x="839" y="267"/>
                  </a:lnTo>
                  <a:lnTo>
                    <a:pt x="781" y="268"/>
                  </a:lnTo>
                  <a:lnTo>
                    <a:pt x="729" y="275"/>
                  </a:lnTo>
                  <a:lnTo>
                    <a:pt x="598" y="312"/>
                  </a:lnTo>
                  <a:lnTo>
                    <a:pt x="620" y="303"/>
                  </a:lnTo>
                  <a:lnTo>
                    <a:pt x="501" y="361"/>
                  </a:lnTo>
                  <a:lnTo>
                    <a:pt x="522" y="349"/>
                  </a:lnTo>
                  <a:lnTo>
                    <a:pt x="418" y="426"/>
                  </a:lnTo>
                  <a:lnTo>
                    <a:pt x="437" y="408"/>
                  </a:lnTo>
                  <a:lnTo>
                    <a:pt x="352" y="502"/>
                  </a:lnTo>
                  <a:lnTo>
                    <a:pt x="367" y="482"/>
                  </a:lnTo>
                  <a:lnTo>
                    <a:pt x="302" y="589"/>
                  </a:lnTo>
                  <a:lnTo>
                    <a:pt x="313" y="568"/>
                  </a:lnTo>
                  <a:lnTo>
                    <a:pt x="293" y="617"/>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2" name="Freeform 8"/>
            <p:cNvSpPr>
              <a:spLocks noEditPoints="1"/>
            </p:cNvSpPr>
            <p:nvPr/>
          </p:nvSpPr>
          <p:spPr bwMode="auto">
            <a:xfrm>
              <a:off x="1006" y="2987"/>
              <a:ext cx="632" cy="92"/>
            </a:xfrm>
            <a:custGeom>
              <a:avLst/>
              <a:gdLst>
                <a:gd name="T0" fmla="*/ 0 w 7467"/>
                <a:gd name="T1" fmla="*/ 476 h 1086"/>
                <a:gd name="T2" fmla="*/ 7335 w 7467"/>
                <a:gd name="T3" fmla="*/ 476 h 1086"/>
                <a:gd name="T4" fmla="*/ 7335 w 7467"/>
                <a:gd name="T5" fmla="*/ 610 h 1086"/>
                <a:gd name="T6" fmla="*/ 0 w 7467"/>
                <a:gd name="T7" fmla="*/ 610 h 1086"/>
                <a:gd name="T8" fmla="*/ 0 w 7467"/>
                <a:gd name="T9" fmla="*/ 476 h 1086"/>
                <a:gd name="T10" fmla="*/ 6569 w 7467"/>
                <a:gd name="T11" fmla="*/ 19 h 1086"/>
                <a:gd name="T12" fmla="*/ 7467 w 7467"/>
                <a:gd name="T13" fmla="*/ 543 h 1086"/>
                <a:gd name="T14" fmla="*/ 6569 w 7467"/>
                <a:gd name="T15" fmla="*/ 1067 h 1086"/>
                <a:gd name="T16" fmla="*/ 6478 w 7467"/>
                <a:gd name="T17" fmla="*/ 1043 h 1086"/>
                <a:gd name="T18" fmla="*/ 6502 w 7467"/>
                <a:gd name="T19" fmla="*/ 952 h 1086"/>
                <a:gd name="T20" fmla="*/ 7302 w 7467"/>
                <a:gd name="T21" fmla="*/ 486 h 1086"/>
                <a:gd name="T22" fmla="*/ 7302 w 7467"/>
                <a:gd name="T23" fmla="*/ 601 h 1086"/>
                <a:gd name="T24" fmla="*/ 6502 w 7467"/>
                <a:gd name="T25" fmla="*/ 134 h 1086"/>
                <a:gd name="T26" fmla="*/ 6478 w 7467"/>
                <a:gd name="T27" fmla="*/ 43 h 1086"/>
                <a:gd name="T28" fmla="*/ 6569 w 7467"/>
                <a:gd name="T29" fmla="*/ 1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67" h="1086">
                  <a:moveTo>
                    <a:pt x="0" y="476"/>
                  </a:moveTo>
                  <a:lnTo>
                    <a:pt x="7335" y="476"/>
                  </a:lnTo>
                  <a:lnTo>
                    <a:pt x="7335" y="610"/>
                  </a:lnTo>
                  <a:lnTo>
                    <a:pt x="0" y="610"/>
                  </a:lnTo>
                  <a:lnTo>
                    <a:pt x="0" y="476"/>
                  </a:lnTo>
                  <a:close/>
                  <a:moveTo>
                    <a:pt x="6569" y="19"/>
                  </a:moveTo>
                  <a:lnTo>
                    <a:pt x="7467" y="543"/>
                  </a:lnTo>
                  <a:lnTo>
                    <a:pt x="6569" y="1067"/>
                  </a:lnTo>
                  <a:cubicBezTo>
                    <a:pt x="6537" y="1086"/>
                    <a:pt x="6496" y="1075"/>
                    <a:pt x="6478" y="1043"/>
                  </a:cubicBezTo>
                  <a:cubicBezTo>
                    <a:pt x="6459" y="1012"/>
                    <a:pt x="6470" y="971"/>
                    <a:pt x="6502" y="952"/>
                  </a:cubicBezTo>
                  <a:lnTo>
                    <a:pt x="7302" y="486"/>
                  </a:lnTo>
                  <a:lnTo>
                    <a:pt x="7302" y="601"/>
                  </a:lnTo>
                  <a:lnTo>
                    <a:pt x="6502" y="134"/>
                  </a:lnTo>
                  <a:cubicBezTo>
                    <a:pt x="6470" y="116"/>
                    <a:pt x="6459" y="75"/>
                    <a:pt x="6478" y="43"/>
                  </a:cubicBezTo>
                  <a:cubicBezTo>
                    <a:pt x="6496" y="11"/>
                    <a:pt x="6537" y="0"/>
                    <a:pt x="6569" y="1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3" name="Oval 9"/>
            <p:cNvSpPr>
              <a:spLocks noChangeArrowheads="1"/>
            </p:cNvSpPr>
            <p:nvPr/>
          </p:nvSpPr>
          <p:spPr bwMode="auto">
            <a:xfrm>
              <a:off x="1638" y="2971"/>
              <a:ext cx="119" cy="107"/>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4" name="Freeform 10"/>
            <p:cNvSpPr>
              <a:spLocks noEditPoints="1"/>
            </p:cNvSpPr>
            <p:nvPr/>
          </p:nvSpPr>
          <p:spPr bwMode="auto">
            <a:xfrm>
              <a:off x="1627" y="2960"/>
              <a:ext cx="141" cy="130"/>
            </a:xfrm>
            <a:custGeom>
              <a:avLst/>
              <a:gdLst>
                <a:gd name="T0" fmla="*/ 16 w 1667"/>
                <a:gd name="T1" fmla="*/ 618 h 1533"/>
                <a:gd name="T2" fmla="*/ 75 w 1667"/>
                <a:gd name="T3" fmla="*/ 450 h 1533"/>
                <a:gd name="T4" fmla="*/ 240 w 1667"/>
                <a:gd name="T5" fmla="*/ 229 h 1533"/>
                <a:gd name="T6" fmla="*/ 384 w 1667"/>
                <a:gd name="T7" fmla="*/ 122 h 1533"/>
                <a:gd name="T8" fmla="*/ 656 w 1667"/>
                <a:gd name="T9" fmla="*/ 18 h 1533"/>
                <a:gd name="T10" fmla="*/ 911 w 1667"/>
                <a:gd name="T11" fmla="*/ 3 h 1533"/>
                <a:gd name="T12" fmla="*/ 1165 w 1667"/>
                <a:gd name="T13" fmla="*/ 64 h 1533"/>
                <a:gd name="T14" fmla="*/ 1408 w 1667"/>
                <a:gd name="T15" fmla="*/ 212 h 1533"/>
                <a:gd name="T16" fmla="*/ 1529 w 1667"/>
                <a:gd name="T17" fmla="*/ 344 h 1533"/>
                <a:gd name="T18" fmla="*/ 1626 w 1667"/>
                <a:gd name="T19" fmla="*/ 528 h 1533"/>
                <a:gd name="T20" fmla="*/ 1667 w 1667"/>
                <a:gd name="T21" fmla="*/ 758 h 1533"/>
                <a:gd name="T22" fmla="*/ 1631 w 1667"/>
                <a:gd name="T23" fmla="*/ 991 h 1533"/>
                <a:gd name="T24" fmla="*/ 1529 w 1667"/>
                <a:gd name="T25" fmla="*/ 1189 h 1533"/>
                <a:gd name="T26" fmla="*/ 1408 w 1667"/>
                <a:gd name="T27" fmla="*/ 1321 h 1533"/>
                <a:gd name="T28" fmla="*/ 1165 w 1667"/>
                <a:gd name="T29" fmla="*/ 1469 h 1533"/>
                <a:gd name="T30" fmla="*/ 925 w 1667"/>
                <a:gd name="T31" fmla="*/ 1528 h 1533"/>
                <a:gd name="T32" fmla="*/ 674 w 1667"/>
                <a:gd name="T33" fmla="*/ 1518 h 1533"/>
                <a:gd name="T34" fmla="*/ 384 w 1667"/>
                <a:gd name="T35" fmla="*/ 1411 h 1533"/>
                <a:gd name="T36" fmla="*/ 240 w 1667"/>
                <a:gd name="T37" fmla="*/ 1304 h 1533"/>
                <a:gd name="T38" fmla="*/ 75 w 1667"/>
                <a:gd name="T39" fmla="*/ 1083 h 1533"/>
                <a:gd name="T40" fmla="*/ 20 w 1667"/>
                <a:gd name="T41" fmla="*/ 933 h 1533"/>
                <a:gd name="T42" fmla="*/ 269 w 1667"/>
                <a:gd name="T43" fmla="*/ 811 h 1533"/>
                <a:gd name="T44" fmla="*/ 313 w 1667"/>
                <a:gd name="T45" fmla="*/ 965 h 1533"/>
                <a:gd name="T46" fmla="*/ 352 w 1667"/>
                <a:gd name="T47" fmla="*/ 1031 h 1533"/>
                <a:gd name="T48" fmla="*/ 522 w 1667"/>
                <a:gd name="T49" fmla="*/ 1184 h 1533"/>
                <a:gd name="T50" fmla="*/ 598 w 1667"/>
                <a:gd name="T51" fmla="*/ 1221 h 1533"/>
                <a:gd name="T52" fmla="*/ 828 w 1667"/>
                <a:gd name="T53" fmla="*/ 1266 h 1533"/>
                <a:gd name="T54" fmla="*/ 1070 w 1667"/>
                <a:gd name="T55" fmla="*/ 1221 h 1533"/>
                <a:gd name="T56" fmla="*/ 1146 w 1667"/>
                <a:gd name="T57" fmla="*/ 1185 h 1533"/>
                <a:gd name="T58" fmla="*/ 1316 w 1667"/>
                <a:gd name="T59" fmla="*/ 1030 h 1533"/>
                <a:gd name="T60" fmla="*/ 1355 w 1667"/>
                <a:gd name="T61" fmla="*/ 963 h 1533"/>
                <a:gd name="T62" fmla="*/ 1396 w 1667"/>
                <a:gd name="T63" fmla="*/ 823 h 1533"/>
                <a:gd name="T64" fmla="*/ 1391 w 1667"/>
                <a:gd name="T65" fmla="*/ 675 h 1533"/>
                <a:gd name="T66" fmla="*/ 1364 w 1667"/>
                <a:gd name="T67" fmla="*/ 588 h 1533"/>
                <a:gd name="T68" fmla="*/ 1230 w 1667"/>
                <a:gd name="T69" fmla="*/ 408 h 1533"/>
                <a:gd name="T70" fmla="*/ 1167 w 1667"/>
                <a:gd name="T71" fmla="*/ 361 h 1533"/>
                <a:gd name="T72" fmla="*/ 955 w 1667"/>
                <a:gd name="T73" fmla="*/ 278 h 1533"/>
                <a:gd name="T74" fmla="*/ 781 w 1667"/>
                <a:gd name="T75" fmla="*/ 268 h 1533"/>
                <a:gd name="T76" fmla="*/ 620 w 1667"/>
                <a:gd name="T77" fmla="*/ 303 h 1533"/>
                <a:gd name="T78" fmla="*/ 418 w 1667"/>
                <a:gd name="T79" fmla="*/ 426 h 1533"/>
                <a:gd name="T80" fmla="*/ 367 w 1667"/>
                <a:gd name="T81" fmla="*/ 482 h 1533"/>
                <a:gd name="T82" fmla="*/ 293 w 1667"/>
                <a:gd name="T83" fmla="*/ 617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8" y="540"/>
                  </a:lnTo>
                  <a:lnTo>
                    <a:pt x="64" y="471"/>
                  </a:lnTo>
                  <a:cubicBezTo>
                    <a:pt x="67" y="464"/>
                    <a:pt x="70" y="457"/>
                    <a:pt x="75" y="450"/>
                  </a:cubicBezTo>
                  <a:lnTo>
                    <a:pt x="140" y="343"/>
                  </a:lnTo>
                  <a:cubicBezTo>
                    <a:pt x="144" y="336"/>
                    <a:pt x="149" y="329"/>
                    <a:pt x="155" y="323"/>
                  </a:cubicBezTo>
                  <a:lnTo>
                    <a:pt x="240" y="229"/>
                  </a:lnTo>
                  <a:cubicBezTo>
                    <a:pt x="245" y="223"/>
                    <a:pt x="252" y="217"/>
                    <a:pt x="259" y="211"/>
                  </a:cubicBezTo>
                  <a:lnTo>
                    <a:pt x="363" y="134"/>
                  </a:lnTo>
                  <a:cubicBezTo>
                    <a:pt x="370" y="129"/>
                    <a:pt x="377" y="125"/>
                    <a:pt x="384" y="122"/>
                  </a:cubicBezTo>
                  <a:lnTo>
                    <a:pt x="503" y="64"/>
                  </a:lnTo>
                  <a:cubicBezTo>
                    <a:pt x="510" y="60"/>
                    <a:pt x="518" y="57"/>
                    <a:pt x="525" y="55"/>
                  </a:cubicBezTo>
                  <a:lnTo>
                    <a:pt x="656" y="18"/>
                  </a:lnTo>
                  <a:lnTo>
                    <a:pt x="744" y="4"/>
                  </a:lnTo>
                  <a:lnTo>
                    <a:pt x="828" y="0"/>
                  </a:lnTo>
                  <a:lnTo>
                    <a:pt x="911" y="3"/>
                  </a:lnTo>
                  <a:lnTo>
                    <a:pt x="994" y="15"/>
                  </a:lnTo>
                  <a:lnTo>
                    <a:pt x="1142" y="55"/>
                  </a:lnTo>
                  <a:cubicBezTo>
                    <a:pt x="1150" y="57"/>
                    <a:pt x="1158" y="60"/>
                    <a:pt x="1165" y="64"/>
                  </a:cubicBezTo>
                  <a:lnTo>
                    <a:pt x="1284" y="122"/>
                  </a:lnTo>
                  <a:cubicBezTo>
                    <a:pt x="1291" y="125"/>
                    <a:pt x="1299" y="130"/>
                    <a:pt x="1305" y="135"/>
                  </a:cubicBezTo>
                  <a:lnTo>
                    <a:pt x="1408" y="212"/>
                  </a:lnTo>
                  <a:cubicBezTo>
                    <a:pt x="1415" y="217"/>
                    <a:pt x="1421" y="222"/>
                    <a:pt x="1427" y="228"/>
                  </a:cubicBezTo>
                  <a:lnTo>
                    <a:pt x="1513" y="322"/>
                  </a:lnTo>
                  <a:cubicBezTo>
                    <a:pt x="1519" y="329"/>
                    <a:pt x="1524" y="336"/>
                    <a:pt x="1529" y="344"/>
                  </a:cubicBezTo>
                  <a:lnTo>
                    <a:pt x="1593" y="451"/>
                  </a:lnTo>
                  <a:cubicBezTo>
                    <a:pt x="1596" y="457"/>
                    <a:pt x="1599" y="463"/>
                    <a:pt x="1602" y="469"/>
                  </a:cubicBezTo>
                  <a:lnTo>
                    <a:pt x="1626" y="528"/>
                  </a:lnTo>
                  <a:lnTo>
                    <a:pt x="1648" y="602"/>
                  </a:lnTo>
                  <a:lnTo>
                    <a:pt x="1661" y="681"/>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1"/>
                    <a:pt x="1415" y="1316"/>
                    <a:pt x="1408" y="1321"/>
                  </a:cubicBezTo>
                  <a:lnTo>
                    <a:pt x="1305" y="1398"/>
                  </a:lnTo>
                  <a:cubicBezTo>
                    <a:pt x="1299" y="1403"/>
                    <a:pt x="1291" y="1408"/>
                    <a:pt x="1284" y="1411"/>
                  </a:cubicBezTo>
                  <a:lnTo>
                    <a:pt x="1165" y="1469"/>
                  </a:lnTo>
                  <a:cubicBezTo>
                    <a:pt x="1158" y="1473"/>
                    <a:pt x="1150" y="1476"/>
                    <a:pt x="1142" y="1478"/>
                  </a:cubicBezTo>
                  <a:lnTo>
                    <a:pt x="1010" y="1515"/>
                  </a:lnTo>
                  <a:lnTo>
                    <a:pt x="925" y="1528"/>
                  </a:lnTo>
                  <a:lnTo>
                    <a:pt x="839" y="1533"/>
                  </a:lnTo>
                  <a:lnTo>
                    <a:pt x="757" y="1530"/>
                  </a:lnTo>
                  <a:lnTo>
                    <a:pt x="674" y="1518"/>
                  </a:lnTo>
                  <a:lnTo>
                    <a:pt x="525" y="1478"/>
                  </a:lnTo>
                  <a:cubicBezTo>
                    <a:pt x="518" y="1476"/>
                    <a:pt x="510" y="1473"/>
                    <a:pt x="503" y="1469"/>
                  </a:cubicBezTo>
                  <a:lnTo>
                    <a:pt x="384" y="1411"/>
                  </a:lnTo>
                  <a:cubicBezTo>
                    <a:pt x="377" y="1408"/>
                    <a:pt x="370" y="1403"/>
                    <a:pt x="363" y="1399"/>
                  </a:cubicBezTo>
                  <a:lnTo>
                    <a:pt x="259" y="1322"/>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7"/>
                  </a:lnTo>
                  <a:lnTo>
                    <a:pt x="522" y="1184"/>
                  </a:lnTo>
                  <a:lnTo>
                    <a:pt x="501" y="1172"/>
                  </a:lnTo>
                  <a:lnTo>
                    <a:pt x="620" y="1230"/>
                  </a:lnTo>
                  <a:lnTo>
                    <a:pt x="598" y="1221"/>
                  </a:lnTo>
                  <a:lnTo>
                    <a:pt x="711" y="1254"/>
                  </a:lnTo>
                  <a:lnTo>
                    <a:pt x="768" y="1263"/>
                  </a:lnTo>
                  <a:lnTo>
                    <a:pt x="828" y="1266"/>
                  </a:lnTo>
                  <a:lnTo>
                    <a:pt x="886" y="1265"/>
                  </a:lnTo>
                  <a:lnTo>
                    <a:pt x="938" y="1258"/>
                  </a:lnTo>
                  <a:lnTo>
                    <a:pt x="1070" y="1221"/>
                  </a:lnTo>
                  <a:lnTo>
                    <a:pt x="1048" y="1230"/>
                  </a:lnTo>
                  <a:lnTo>
                    <a:pt x="1167" y="1172"/>
                  </a:lnTo>
                  <a:lnTo>
                    <a:pt x="1146" y="1185"/>
                  </a:lnTo>
                  <a:lnTo>
                    <a:pt x="1249" y="1108"/>
                  </a:lnTo>
                  <a:lnTo>
                    <a:pt x="1230" y="1124"/>
                  </a:lnTo>
                  <a:lnTo>
                    <a:pt x="1316" y="1030"/>
                  </a:lnTo>
                  <a:lnTo>
                    <a:pt x="1300" y="1052"/>
                  </a:lnTo>
                  <a:lnTo>
                    <a:pt x="1364" y="945"/>
                  </a:lnTo>
                  <a:lnTo>
                    <a:pt x="1355" y="963"/>
                  </a:lnTo>
                  <a:lnTo>
                    <a:pt x="1374" y="918"/>
                  </a:lnTo>
                  <a:lnTo>
                    <a:pt x="1388" y="874"/>
                  </a:lnTo>
                  <a:lnTo>
                    <a:pt x="1396" y="823"/>
                  </a:lnTo>
                  <a:lnTo>
                    <a:pt x="1400" y="775"/>
                  </a:lnTo>
                  <a:lnTo>
                    <a:pt x="1398" y="722"/>
                  </a:lnTo>
                  <a:lnTo>
                    <a:pt x="1391" y="675"/>
                  </a:lnTo>
                  <a:lnTo>
                    <a:pt x="1379" y="629"/>
                  </a:lnTo>
                  <a:lnTo>
                    <a:pt x="1355" y="570"/>
                  </a:lnTo>
                  <a:lnTo>
                    <a:pt x="1364" y="588"/>
                  </a:lnTo>
                  <a:lnTo>
                    <a:pt x="1300" y="481"/>
                  </a:lnTo>
                  <a:lnTo>
                    <a:pt x="1316" y="502"/>
                  </a:lnTo>
                  <a:lnTo>
                    <a:pt x="1230" y="408"/>
                  </a:lnTo>
                  <a:lnTo>
                    <a:pt x="1249" y="425"/>
                  </a:lnTo>
                  <a:lnTo>
                    <a:pt x="1146" y="348"/>
                  </a:lnTo>
                  <a:lnTo>
                    <a:pt x="1167" y="361"/>
                  </a:lnTo>
                  <a:lnTo>
                    <a:pt x="1048" y="303"/>
                  </a:lnTo>
                  <a:lnTo>
                    <a:pt x="1070" y="312"/>
                  </a:lnTo>
                  <a:lnTo>
                    <a:pt x="955" y="278"/>
                  </a:lnTo>
                  <a:lnTo>
                    <a:pt x="900" y="270"/>
                  </a:lnTo>
                  <a:lnTo>
                    <a:pt x="839" y="267"/>
                  </a:lnTo>
                  <a:lnTo>
                    <a:pt x="781" y="268"/>
                  </a:lnTo>
                  <a:lnTo>
                    <a:pt x="729" y="275"/>
                  </a:lnTo>
                  <a:lnTo>
                    <a:pt x="598" y="312"/>
                  </a:lnTo>
                  <a:lnTo>
                    <a:pt x="620" y="303"/>
                  </a:lnTo>
                  <a:lnTo>
                    <a:pt x="501" y="361"/>
                  </a:lnTo>
                  <a:lnTo>
                    <a:pt x="522" y="349"/>
                  </a:lnTo>
                  <a:lnTo>
                    <a:pt x="418" y="426"/>
                  </a:lnTo>
                  <a:lnTo>
                    <a:pt x="437" y="408"/>
                  </a:lnTo>
                  <a:lnTo>
                    <a:pt x="352" y="502"/>
                  </a:lnTo>
                  <a:lnTo>
                    <a:pt x="367" y="482"/>
                  </a:lnTo>
                  <a:lnTo>
                    <a:pt x="302" y="589"/>
                  </a:lnTo>
                  <a:lnTo>
                    <a:pt x="313" y="568"/>
                  </a:lnTo>
                  <a:lnTo>
                    <a:pt x="293" y="617"/>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5" name="Oval 11"/>
            <p:cNvSpPr>
              <a:spLocks noChangeArrowheads="1"/>
            </p:cNvSpPr>
            <p:nvPr/>
          </p:nvSpPr>
          <p:spPr bwMode="auto">
            <a:xfrm>
              <a:off x="2129" y="2588"/>
              <a:ext cx="118" cy="107"/>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6" name="Freeform 12"/>
            <p:cNvSpPr>
              <a:spLocks noEditPoints="1"/>
            </p:cNvSpPr>
            <p:nvPr/>
          </p:nvSpPr>
          <p:spPr bwMode="auto">
            <a:xfrm>
              <a:off x="2118" y="2576"/>
              <a:ext cx="141" cy="130"/>
            </a:xfrm>
            <a:custGeom>
              <a:avLst/>
              <a:gdLst>
                <a:gd name="T0" fmla="*/ 16 w 1667"/>
                <a:gd name="T1" fmla="*/ 619 h 1534"/>
                <a:gd name="T2" fmla="*/ 75 w 1667"/>
                <a:gd name="T3" fmla="*/ 451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5 h 1534"/>
                <a:gd name="T18" fmla="*/ 1626 w 1667"/>
                <a:gd name="T19" fmla="*/ 529 h 1534"/>
                <a:gd name="T20" fmla="*/ 1667 w 1667"/>
                <a:gd name="T21" fmla="*/ 759 h 1534"/>
                <a:gd name="T22" fmla="*/ 1631 w 1667"/>
                <a:gd name="T23" fmla="*/ 992 h 1534"/>
                <a:gd name="T24" fmla="*/ 1529 w 1667"/>
                <a:gd name="T25" fmla="*/ 1190 h 1534"/>
                <a:gd name="T26" fmla="*/ 1408 w 1667"/>
                <a:gd name="T27" fmla="*/ 1322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5 h 1534"/>
                <a:gd name="T38" fmla="*/ 75 w 1667"/>
                <a:gd name="T39" fmla="*/ 1084 h 1534"/>
                <a:gd name="T40" fmla="*/ 20 w 1667"/>
                <a:gd name="T41" fmla="*/ 934 h 1534"/>
                <a:gd name="T42" fmla="*/ 269 w 1667"/>
                <a:gd name="T43" fmla="*/ 812 h 1534"/>
                <a:gd name="T44" fmla="*/ 313 w 1667"/>
                <a:gd name="T45" fmla="*/ 966 h 1534"/>
                <a:gd name="T46" fmla="*/ 352 w 1667"/>
                <a:gd name="T47" fmla="*/ 1032 h 1534"/>
                <a:gd name="T48" fmla="*/ 522 w 1667"/>
                <a:gd name="T49" fmla="*/ 1185 h 1534"/>
                <a:gd name="T50" fmla="*/ 598 w 1667"/>
                <a:gd name="T51" fmla="*/ 1222 h 1534"/>
                <a:gd name="T52" fmla="*/ 828 w 1667"/>
                <a:gd name="T53" fmla="*/ 1267 h 1534"/>
                <a:gd name="T54" fmla="*/ 1070 w 1667"/>
                <a:gd name="T55" fmla="*/ 1222 h 1534"/>
                <a:gd name="T56" fmla="*/ 1146 w 1667"/>
                <a:gd name="T57" fmla="*/ 1186 h 1534"/>
                <a:gd name="T58" fmla="*/ 1316 w 1667"/>
                <a:gd name="T59" fmla="*/ 1031 h 1534"/>
                <a:gd name="T60" fmla="*/ 1355 w 1667"/>
                <a:gd name="T61" fmla="*/ 964 h 1534"/>
                <a:gd name="T62" fmla="*/ 1396 w 1667"/>
                <a:gd name="T63" fmla="*/ 824 h 1534"/>
                <a:gd name="T64" fmla="*/ 1391 w 1667"/>
                <a:gd name="T65" fmla="*/ 676 h 1534"/>
                <a:gd name="T66" fmla="*/ 1364 w 1667"/>
                <a:gd name="T67" fmla="*/ 589 h 1534"/>
                <a:gd name="T68" fmla="*/ 1230 w 1667"/>
                <a:gd name="T69" fmla="*/ 409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7 w 1667"/>
                <a:gd name="T81" fmla="*/ 483 h 1534"/>
                <a:gd name="T82" fmla="*/ 293 w 1667"/>
                <a:gd name="T83" fmla="*/ 618 h 1534"/>
                <a:gd name="T84" fmla="*/ 267 w 1667"/>
                <a:gd name="T85" fmla="*/ 759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6"/>
                  </a:moveTo>
                  <a:lnTo>
                    <a:pt x="4" y="694"/>
                  </a:lnTo>
                  <a:lnTo>
                    <a:pt x="16" y="619"/>
                  </a:lnTo>
                  <a:lnTo>
                    <a:pt x="38" y="541"/>
                  </a:lnTo>
                  <a:lnTo>
                    <a:pt x="64" y="472"/>
                  </a:lnTo>
                  <a:cubicBezTo>
                    <a:pt x="67" y="465"/>
                    <a:pt x="70" y="458"/>
                    <a:pt x="75" y="451"/>
                  </a:cubicBezTo>
                  <a:lnTo>
                    <a:pt x="140" y="344"/>
                  </a:lnTo>
                  <a:cubicBezTo>
                    <a:pt x="144" y="337"/>
                    <a:pt x="149" y="330"/>
                    <a:pt x="155" y="324"/>
                  </a:cubicBezTo>
                  <a:lnTo>
                    <a:pt x="240" y="230"/>
                  </a:lnTo>
                  <a:cubicBezTo>
                    <a:pt x="245" y="224"/>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4"/>
                    <a:pt x="1427" y="229"/>
                  </a:cubicBezTo>
                  <a:lnTo>
                    <a:pt x="1513" y="323"/>
                  </a:lnTo>
                  <a:cubicBezTo>
                    <a:pt x="1519" y="330"/>
                    <a:pt x="1524" y="337"/>
                    <a:pt x="1529" y="345"/>
                  </a:cubicBezTo>
                  <a:lnTo>
                    <a:pt x="1593" y="452"/>
                  </a:lnTo>
                  <a:cubicBezTo>
                    <a:pt x="1596" y="458"/>
                    <a:pt x="1599" y="464"/>
                    <a:pt x="1602" y="470"/>
                  </a:cubicBezTo>
                  <a:lnTo>
                    <a:pt x="1626" y="529"/>
                  </a:lnTo>
                  <a:lnTo>
                    <a:pt x="1648" y="603"/>
                  </a:lnTo>
                  <a:lnTo>
                    <a:pt x="1661" y="682"/>
                  </a:lnTo>
                  <a:lnTo>
                    <a:pt x="1667" y="759"/>
                  </a:lnTo>
                  <a:lnTo>
                    <a:pt x="1663" y="841"/>
                  </a:lnTo>
                  <a:lnTo>
                    <a:pt x="1651" y="916"/>
                  </a:lnTo>
                  <a:lnTo>
                    <a:pt x="1631" y="992"/>
                  </a:lnTo>
                  <a:lnTo>
                    <a:pt x="1602" y="1065"/>
                  </a:lnTo>
                  <a:cubicBezTo>
                    <a:pt x="1599" y="1071"/>
                    <a:pt x="1596" y="1077"/>
                    <a:pt x="1593" y="1083"/>
                  </a:cubicBezTo>
                  <a:lnTo>
                    <a:pt x="1529" y="1190"/>
                  </a:lnTo>
                  <a:cubicBezTo>
                    <a:pt x="1524" y="1198"/>
                    <a:pt x="1519" y="1205"/>
                    <a:pt x="1513" y="1211"/>
                  </a:cubicBezTo>
                  <a:lnTo>
                    <a:pt x="1427" y="1305"/>
                  </a:lnTo>
                  <a:cubicBezTo>
                    <a:pt x="1421" y="1312"/>
                    <a:pt x="1415" y="1317"/>
                    <a:pt x="1408" y="1322"/>
                  </a:cubicBezTo>
                  <a:lnTo>
                    <a:pt x="1305" y="1399"/>
                  </a:lnTo>
                  <a:cubicBezTo>
                    <a:pt x="1299" y="1404"/>
                    <a:pt x="1291" y="1409"/>
                    <a:pt x="1284" y="1412"/>
                  </a:cubicBezTo>
                  <a:lnTo>
                    <a:pt x="1165" y="1470"/>
                  </a:lnTo>
                  <a:cubicBezTo>
                    <a:pt x="1158" y="1474"/>
                    <a:pt x="1150" y="1477"/>
                    <a:pt x="1142" y="1479"/>
                  </a:cubicBezTo>
                  <a:lnTo>
                    <a:pt x="1010" y="1516"/>
                  </a:lnTo>
                  <a:lnTo>
                    <a:pt x="925" y="1529"/>
                  </a:lnTo>
                  <a:lnTo>
                    <a:pt x="839" y="1534"/>
                  </a:lnTo>
                  <a:lnTo>
                    <a:pt x="757" y="1531"/>
                  </a:lnTo>
                  <a:lnTo>
                    <a:pt x="674" y="1519"/>
                  </a:lnTo>
                  <a:lnTo>
                    <a:pt x="525" y="1479"/>
                  </a:lnTo>
                  <a:cubicBezTo>
                    <a:pt x="518" y="1477"/>
                    <a:pt x="510" y="1474"/>
                    <a:pt x="503" y="1470"/>
                  </a:cubicBezTo>
                  <a:lnTo>
                    <a:pt x="384" y="1412"/>
                  </a:lnTo>
                  <a:cubicBezTo>
                    <a:pt x="377" y="1409"/>
                    <a:pt x="370" y="1404"/>
                    <a:pt x="363" y="1400"/>
                  </a:cubicBezTo>
                  <a:lnTo>
                    <a:pt x="259" y="1323"/>
                  </a:lnTo>
                  <a:cubicBezTo>
                    <a:pt x="252" y="1317"/>
                    <a:pt x="245" y="1311"/>
                    <a:pt x="240" y="1305"/>
                  </a:cubicBezTo>
                  <a:lnTo>
                    <a:pt x="155" y="1211"/>
                  </a:lnTo>
                  <a:cubicBezTo>
                    <a:pt x="149" y="1205"/>
                    <a:pt x="144" y="1198"/>
                    <a:pt x="140" y="1191"/>
                  </a:cubicBezTo>
                  <a:lnTo>
                    <a:pt x="75" y="1084"/>
                  </a:lnTo>
                  <a:cubicBezTo>
                    <a:pt x="70" y="1077"/>
                    <a:pt x="67" y="1070"/>
                    <a:pt x="64" y="1063"/>
                  </a:cubicBezTo>
                  <a:lnTo>
                    <a:pt x="41" y="1004"/>
                  </a:lnTo>
                  <a:lnTo>
                    <a:pt x="20" y="934"/>
                  </a:lnTo>
                  <a:lnTo>
                    <a:pt x="6" y="853"/>
                  </a:lnTo>
                  <a:lnTo>
                    <a:pt x="0" y="776"/>
                  </a:lnTo>
                  <a:close/>
                  <a:moveTo>
                    <a:pt x="269" y="812"/>
                  </a:moveTo>
                  <a:lnTo>
                    <a:pt x="275" y="857"/>
                  </a:lnTo>
                  <a:lnTo>
                    <a:pt x="290" y="907"/>
                  </a:lnTo>
                  <a:lnTo>
                    <a:pt x="313" y="966"/>
                  </a:lnTo>
                  <a:lnTo>
                    <a:pt x="302" y="945"/>
                  </a:lnTo>
                  <a:lnTo>
                    <a:pt x="367" y="1052"/>
                  </a:lnTo>
                  <a:lnTo>
                    <a:pt x="352" y="1032"/>
                  </a:lnTo>
                  <a:lnTo>
                    <a:pt x="437" y="1126"/>
                  </a:lnTo>
                  <a:lnTo>
                    <a:pt x="418" y="1108"/>
                  </a:lnTo>
                  <a:lnTo>
                    <a:pt x="522" y="1185"/>
                  </a:lnTo>
                  <a:lnTo>
                    <a:pt x="501" y="1173"/>
                  </a:lnTo>
                  <a:lnTo>
                    <a:pt x="620" y="1231"/>
                  </a:lnTo>
                  <a:lnTo>
                    <a:pt x="598" y="1222"/>
                  </a:lnTo>
                  <a:lnTo>
                    <a:pt x="711" y="1255"/>
                  </a:lnTo>
                  <a:lnTo>
                    <a:pt x="768" y="1264"/>
                  </a:lnTo>
                  <a:lnTo>
                    <a:pt x="828" y="1267"/>
                  </a:lnTo>
                  <a:lnTo>
                    <a:pt x="886" y="1266"/>
                  </a:lnTo>
                  <a:lnTo>
                    <a:pt x="938" y="1259"/>
                  </a:lnTo>
                  <a:lnTo>
                    <a:pt x="1070" y="1222"/>
                  </a:lnTo>
                  <a:lnTo>
                    <a:pt x="1048" y="1231"/>
                  </a:lnTo>
                  <a:lnTo>
                    <a:pt x="1167" y="1173"/>
                  </a:lnTo>
                  <a:lnTo>
                    <a:pt x="1146" y="1186"/>
                  </a:lnTo>
                  <a:lnTo>
                    <a:pt x="1249" y="1109"/>
                  </a:lnTo>
                  <a:lnTo>
                    <a:pt x="1230" y="1125"/>
                  </a:lnTo>
                  <a:lnTo>
                    <a:pt x="1316" y="1031"/>
                  </a:lnTo>
                  <a:lnTo>
                    <a:pt x="1300" y="1053"/>
                  </a:lnTo>
                  <a:lnTo>
                    <a:pt x="1364" y="946"/>
                  </a:lnTo>
                  <a:lnTo>
                    <a:pt x="1355" y="964"/>
                  </a:lnTo>
                  <a:lnTo>
                    <a:pt x="1374" y="919"/>
                  </a:lnTo>
                  <a:lnTo>
                    <a:pt x="1388" y="875"/>
                  </a:lnTo>
                  <a:lnTo>
                    <a:pt x="1396" y="824"/>
                  </a:lnTo>
                  <a:lnTo>
                    <a:pt x="1400" y="776"/>
                  </a:lnTo>
                  <a:lnTo>
                    <a:pt x="1398" y="723"/>
                  </a:lnTo>
                  <a:lnTo>
                    <a:pt x="1391" y="676"/>
                  </a:lnTo>
                  <a:lnTo>
                    <a:pt x="1379" y="630"/>
                  </a:lnTo>
                  <a:lnTo>
                    <a:pt x="1355" y="571"/>
                  </a:lnTo>
                  <a:lnTo>
                    <a:pt x="1364" y="589"/>
                  </a:lnTo>
                  <a:lnTo>
                    <a:pt x="1300" y="482"/>
                  </a:lnTo>
                  <a:lnTo>
                    <a:pt x="1316" y="503"/>
                  </a:lnTo>
                  <a:lnTo>
                    <a:pt x="1230" y="409"/>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3"/>
                  </a:lnTo>
                  <a:lnTo>
                    <a:pt x="367" y="483"/>
                  </a:lnTo>
                  <a:lnTo>
                    <a:pt x="302" y="590"/>
                  </a:lnTo>
                  <a:lnTo>
                    <a:pt x="313" y="569"/>
                  </a:lnTo>
                  <a:lnTo>
                    <a:pt x="293" y="618"/>
                  </a:lnTo>
                  <a:lnTo>
                    <a:pt x="279" y="660"/>
                  </a:lnTo>
                  <a:lnTo>
                    <a:pt x="271" y="711"/>
                  </a:lnTo>
                  <a:lnTo>
                    <a:pt x="267" y="759"/>
                  </a:lnTo>
                  <a:lnTo>
                    <a:pt x="269" y="81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7" name="Oval 13"/>
            <p:cNvSpPr>
              <a:spLocks noChangeArrowheads="1"/>
            </p:cNvSpPr>
            <p:nvPr/>
          </p:nvSpPr>
          <p:spPr bwMode="auto">
            <a:xfrm>
              <a:off x="2202" y="3293"/>
              <a:ext cx="119" cy="107"/>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8" name="Freeform 14"/>
            <p:cNvSpPr>
              <a:spLocks noEditPoints="1"/>
            </p:cNvSpPr>
            <p:nvPr/>
          </p:nvSpPr>
          <p:spPr bwMode="auto">
            <a:xfrm>
              <a:off x="2191" y="3282"/>
              <a:ext cx="141" cy="129"/>
            </a:xfrm>
            <a:custGeom>
              <a:avLst/>
              <a:gdLst>
                <a:gd name="T0" fmla="*/ 16 w 1667"/>
                <a:gd name="T1" fmla="*/ 618 h 1533"/>
                <a:gd name="T2" fmla="*/ 74 w 1667"/>
                <a:gd name="T3" fmla="*/ 451 h 1533"/>
                <a:gd name="T4" fmla="*/ 240 w 1667"/>
                <a:gd name="T5" fmla="*/ 228 h 1533"/>
                <a:gd name="T6" fmla="*/ 383 w 1667"/>
                <a:gd name="T7" fmla="*/ 122 h 1533"/>
                <a:gd name="T8" fmla="*/ 656 w 1667"/>
                <a:gd name="T9" fmla="*/ 18 h 1533"/>
                <a:gd name="T10" fmla="*/ 910 w 1667"/>
                <a:gd name="T11" fmla="*/ 3 h 1533"/>
                <a:gd name="T12" fmla="*/ 1164 w 1667"/>
                <a:gd name="T13" fmla="*/ 64 h 1533"/>
                <a:gd name="T14" fmla="*/ 1408 w 1667"/>
                <a:gd name="T15" fmla="*/ 211 h 1533"/>
                <a:gd name="T16" fmla="*/ 1527 w 1667"/>
                <a:gd name="T17" fmla="*/ 343 h 1533"/>
                <a:gd name="T18" fmla="*/ 1626 w 1667"/>
                <a:gd name="T19" fmla="*/ 530 h 1533"/>
                <a:gd name="T20" fmla="*/ 1667 w 1667"/>
                <a:gd name="T21" fmla="*/ 758 h 1533"/>
                <a:gd name="T22" fmla="*/ 1629 w 1667"/>
                <a:gd name="T23" fmla="*/ 993 h 1533"/>
                <a:gd name="T24" fmla="*/ 1527 w 1667"/>
                <a:gd name="T25" fmla="*/ 1190 h 1533"/>
                <a:gd name="T26" fmla="*/ 1408 w 1667"/>
                <a:gd name="T27" fmla="*/ 1322 h 1533"/>
                <a:gd name="T28" fmla="*/ 1164 w 1667"/>
                <a:gd name="T29" fmla="*/ 1469 h 1533"/>
                <a:gd name="T30" fmla="*/ 923 w 1667"/>
                <a:gd name="T31" fmla="*/ 1528 h 1533"/>
                <a:gd name="T32" fmla="*/ 673 w 1667"/>
                <a:gd name="T33" fmla="*/ 1518 h 1533"/>
                <a:gd name="T34" fmla="*/ 383 w 1667"/>
                <a:gd name="T35" fmla="*/ 1411 h 1533"/>
                <a:gd name="T36" fmla="*/ 240 w 1667"/>
                <a:gd name="T37" fmla="*/ 1304 h 1533"/>
                <a:gd name="T38" fmla="*/ 74 w 1667"/>
                <a:gd name="T39" fmla="*/ 1082 h 1533"/>
                <a:gd name="T40" fmla="*/ 19 w 1667"/>
                <a:gd name="T41" fmla="*/ 931 h 1533"/>
                <a:gd name="T42" fmla="*/ 269 w 1667"/>
                <a:gd name="T43" fmla="*/ 811 h 1533"/>
                <a:gd name="T44" fmla="*/ 312 w 1667"/>
                <a:gd name="T45" fmla="*/ 963 h 1533"/>
                <a:gd name="T46" fmla="*/ 351 w 1667"/>
                <a:gd name="T47" fmla="*/ 1030 h 1533"/>
                <a:gd name="T48" fmla="*/ 521 w 1667"/>
                <a:gd name="T49" fmla="*/ 1185 h 1533"/>
                <a:gd name="T50" fmla="*/ 596 w 1667"/>
                <a:gd name="T51" fmla="*/ 1221 h 1533"/>
                <a:gd name="T52" fmla="*/ 828 w 1667"/>
                <a:gd name="T53" fmla="*/ 1266 h 1533"/>
                <a:gd name="T54" fmla="*/ 1069 w 1667"/>
                <a:gd name="T55" fmla="*/ 1221 h 1533"/>
                <a:gd name="T56" fmla="*/ 1145 w 1667"/>
                <a:gd name="T57" fmla="*/ 1184 h 1533"/>
                <a:gd name="T58" fmla="*/ 1315 w 1667"/>
                <a:gd name="T59" fmla="*/ 1031 h 1533"/>
                <a:gd name="T60" fmla="*/ 1354 w 1667"/>
                <a:gd name="T61" fmla="*/ 965 h 1533"/>
                <a:gd name="T62" fmla="*/ 1396 w 1667"/>
                <a:gd name="T63" fmla="*/ 823 h 1533"/>
                <a:gd name="T64" fmla="*/ 1392 w 1667"/>
                <a:gd name="T65" fmla="*/ 677 h 1533"/>
                <a:gd name="T66" fmla="*/ 1365 w 1667"/>
                <a:gd name="T67" fmla="*/ 589 h 1533"/>
                <a:gd name="T68" fmla="*/ 1230 w 1667"/>
                <a:gd name="T69" fmla="*/ 408 h 1533"/>
                <a:gd name="T70" fmla="*/ 1166 w 1667"/>
                <a:gd name="T71" fmla="*/ 361 h 1533"/>
                <a:gd name="T72" fmla="*/ 956 w 1667"/>
                <a:gd name="T73" fmla="*/ 278 h 1533"/>
                <a:gd name="T74" fmla="*/ 781 w 1667"/>
                <a:gd name="T75" fmla="*/ 268 h 1533"/>
                <a:gd name="T76" fmla="*/ 619 w 1667"/>
                <a:gd name="T77" fmla="*/ 303 h 1533"/>
                <a:gd name="T78" fmla="*/ 418 w 1667"/>
                <a:gd name="T79" fmla="*/ 425 h 1533"/>
                <a:gd name="T80" fmla="*/ 367 w 1667"/>
                <a:gd name="T81" fmla="*/ 481 h 1533"/>
                <a:gd name="T82" fmla="*/ 293 w 1667"/>
                <a:gd name="T83" fmla="*/ 615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6" y="542"/>
                  </a:lnTo>
                  <a:lnTo>
                    <a:pt x="65" y="469"/>
                  </a:lnTo>
                  <a:cubicBezTo>
                    <a:pt x="68" y="463"/>
                    <a:pt x="71" y="457"/>
                    <a:pt x="74" y="451"/>
                  </a:cubicBezTo>
                  <a:lnTo>
                    <a:pt x="138" y="344"/>
                  </a:lnTo>
                  <a:cubicBezTo>
                    <a:pt x="143" y="336"/>
                    <a:pt x="148" y="329"/>
                    <a:pt x="154" y="322"/>
                  </a:cubicBezTo>
                  <a:lnTo>
                    <a:pt x="240" y="228"/>
                  </a:lnTo>
                  <a:cubicBezTo>
                    <a:pt x="246" y="222"/>
                    <a:pt x="252" y="217"/>
                    <a:pt x="259" y="212"/>
                  </a:cubicBezTo>
                  <a:lnTo>
                    <a:pt x="362" y="135"/>
                  </a:lnTo>
                  <a:cubicBezTo>
                    <a:pt x="368" y="130"/>
                    <a:pt x="376" y="125"/>
                    <a:pt x="383" y="122"/>
                  </a:cubicBezTo>
                  <a:lnTo>
                    <a:pt x="502" y="64"/>
                  </a:lnTo>
                  <a:cubicBezTo>
                    <a:pt x="509" y="60"/>
                    <a:pt x="517" y="57"/>
                    <a:pt x="524" y="55"/>
                  </a:cubicBezTo>
                  <a:lnTo>
                    <a:pt x="656" y="18"/>
                  </a:lnTo>
                  <a:lnTo>
                    <a:pt x="742" y="5"/>
                  </a:lnTo>
                  <a:lnTo>
                    <a:pt x="828" y="0"/>
                  </a:lnTo>
                  <a:lnTo>
                    <a:pt x="910" y="3"/>
                  </a:lnTo>
                  <a:lnTo>
                    <a:pt x="993" y="14"/>
                  </a:lnTo>
                  <a:lnTo>
                    <a:pt x="1142" y="55"/>
                  </a:lnTo>
                  <a:cubicBezTo>
                    <a:pt x="1149" y="57"/>
                    <a:pt x="1157" y="60"/>
                    <a:pt x="1164" y="64"/>
                  </a:cubicBezTo>
                  <a:lnTo>
                    <a:pt x="1283" y="122"/>
                  </a:lnTo>
                  <a:cubicBezTo>
                    <a:pt x="1290" y="125"/>
                    <a:pt x="1297" y="129"/>
                    <a:pt x="1304" y="134"/>
                  </a:cubicBezTo>
                  <a:lnTo>
                    <a:pt x="1408" y="211"/>
                  </a:lnTo>
                  <a:cubicBezTo>
                    <a:pt x="1415" y="217"/>
                    <a:pt x="1421" y="222"/>
                    <a:pt x="1427" y="229"/>
                  </a:cubicBezTo>
                  <a:lnTo>
                    <a:pt x="1512" y="323"/>
                  </a:lnTo>
                  <a:cubicBezTo>
                    <a:pt x="1518" y="329"/>
                    <a:pt x="1523" y="336"/>
                    <a:pt x="1527" y="343"/>
                  </a:cubicBezTo>
                  <a:lnTo>
                    <a:pt x="1592" y="450"/>
                  </a:lnTo>
                  <a:cubicBezTo>
                    <a:pt x="1596" y="457"/>
                    <a:pt x="1600" y="464"/>
                    <a:pt x="1603" y="471"/>
                  </a:cubicBezTo>
                  <a:lnTo>
                    <a:pt x="1626" y="530"/>
                  </a:lnTo>
                  <a:lnTo>
                    <a:pt x="1647" y="600"/>
                  </a:lnTo>
                  <a:lnTo>
                    <a:pt x="1661" y="681"/>
                  </a:lnTo>
                  <a:lnTo>
                    <a:pt x="1667" y="758"/>
                  </a:lnTo>
                  <a:lnTo>
                    <a:pt x="1663" y="840"/>
                  </a:lnTo>
                  <a:lnTo>
                    <a:pt x="1651" y="915"/>
                  </a:lnTo>
                  <a:lnTo>
                    <a:pt x="1629" y="993"/>
                  </a:lnTo>
                  <a:lnTo>
                    <a:pt x="1603" y="1062"/>
                  </a:lnTo>
                  <a:cubicBezTo>
                    <a:pt x="1600" y="1069"/>
                    <a:pt x="1596" y="1076"/>
                    <a:pt x="1592" y="1083"/>
                  </a:cubicBezTo>
                  <a:lnTo>
                    <a:pt x="1527" y="1190"/>
                  </a:lnTo>
                  <a:cubicBezTo>
                    <a:pt x="1523" y="1197"/>
                    <a:pt x="1518" y="1204"/>
                    <a:pt x="1512" y="1210"/>
                  </a:cubicBezTo>
                  <a:lnTo>
                    <a:pt x="1427" y="1304"/>
                  </a:lnTo>
                  <a:cubicBezTo>
                    <a:pt x="1421" y="1310"/>
                    <a:pt x="1415" y="1316"/>
                    <a:pt x="1408" y="1322"/>
                  </a:cubicBezTo>
                  <a:lnTo>
                    <a:pt x="1304" y="1399"/>
                  </a:lnTo>
                  <a:cubicBezTo>
                    <a:pt x="1297" y="1403"/>
                    <a:pt x="1290" y="1408"/>
                    <a:pt x="1283" y="1411"/>
                  </a:cubicBezTo>
                  <a:lnTo>
                    <a:pt x="1164" y="1469"/>
                  </a:lnTo>
                  <a:cubicBezTo>
                    <a:pt x="1157" y="1473"/>
                    <a:pt x="1149" y="1476"/>
                    <a:pt x="1142" y="1478"/>
                  </a:cubicBezTo>
                  <a:lnTo>
                    <a:pt x="1011" y="1515"/>
                  </a:lnTo>
                  <a:lnTo>
                    <a:pt x="923" y="1528"/>
                  </a:lnTo>
                  <a:lnTo>
                    <a:pt x="839" y="1533"/>
                  </a:lnTo>
                  <a:lnTo>
                    <a:pt x="756" y="1530"/>
                  </a:lnTo>
                  <a:lnTo>
                    <a:pt x="673" y="1518"/>
                  </a:lnTo>
                  <a:lnTo>
                    <a:pt x="524" y="1478"/>
                  </a:lnTo>
                  <a:cubicBezTo>
                    <a:pt x="517" y="1476"/>
                    <a:pt x="509" y="1473"/>
                    <a:pt x="502" y="1469"/>
                  </a:cubicBezTo>
                  <a:lnTo>
                    <a:pt x="383" y="1411"/>
                  </a:lnTo>
                  <a:cubicBezTo>
                    <a:pt x="376" y="1408"/>
                    <a:pt x="368" y="1403"/>
                    <a:pt x="362" y="1398"/>
                  </a:cubicBezTo>
                  <a:lnTo>
                    <a:pt x="259" y="1321"/>
                  </a:lnTo>
                  <a:cubicBezTo>
                    <a:pt x="252" y="1316"/>
                    <a:pt x="246" y="1311"/>
                    <a:pt x="240" y="1304"/>
                  </a:cubicBezTo>
                  <a:lnTo>
                    <a:pt x="154" y="1210"/>
                  </a:lnTo>
                  <a:cubicBezTo>
                    <a:pt x="148" y="1204"/>
                    <a:pt x="143" y="1197"/>
                    <a:pt x="138" y="1189"/>
                  </a:cubicBezTo>
                  <a:lnTo>
                    <a:pt x="74" y="1082"/>
                  </a:lnTo>
                  <a:cubicBezTo>
                    <a:pt x="71" y="1076"/>
                    <a:pt x="68" y="1070"/>
                    <a:pt x="65" y="1064"/>
                  </a:cubicBezTo>
                  <a:lnTo>
                    <a:pt x="41" y="1005"/>
                  </a:lnTo>
                  <a:lnTo>
                    <a:pt x="19" y="931"/>
                  </a:lnTo>
                  <a:lnTo>
                    <a:pt x="6" y="852"/>
                  </a:lnTo>
                  <a:lnTo>
                    <a:pt x="0" y="775"/>
                  </a:lnTo>
                  <a:close/>
                  <a:moveTo>
                    <a:pt x="269" y="811"/>
                  </a:moveTo>
                  <a:lnTo>
                    <a:pt x="276" y="858"/>
                  </a:lnTo>
                  <a:lnTo>
                    <a:pt x="288" y="904"/>
                  </a:lnTo>
                  <a:lnTo>
                    <a:pt x="312" y="963"/>
                  </a:lnTo>
                  <a:lnTo>
                    <a:pt x="303" y="945"/>
                  </a:lnTo>
                  <a:lnTo>
                    <a:pt x="367" y="1052"/>
                  </a:lnTo>
                  <a:lnTo>
                    <a:pt x="351" y="1030"/>
                  </a:lnTo>
                  <a:lnTo>
                    <a:pt x="437" y="1124"/>
                  </a:lnTo>
                  <a:lnTo>
                    <a:pt x="418" y="1108"/>
                  </a:lnTo>
                  <a:lnTo>
                    <a:pt x="521" y="1185"/>
                  </a:lnTo>
                  <a:lnTo>
                    <a:pt x="500" y="1172"/>
                  </a:lnTo>
                  <a:lnTo>
                    <a:pt x="619" y="1230"/>
                  </a:lnTo>
                  <a:lnTo>
                    <a:pt x="596" y="1221"/>
                  </a:lnTo>
                  <a:lnTo>
                    <a:pt x="712" y="1255"/>
                  </a:lnTo>
                  <a:lnTo>
                    <a:pt x="767" y="1263"/>
                  </a:lnTo>
                  <a:lnTo>
                    <a:pt x="828" y="1266"/>
                  </a:lnTo>
                  <a:lnTo>
                    <a:pt x="886" y="1264"/>
                  </a:lnTo>
                  <a:lnTo>
                    <a:pt x="938" y="1258"/>
                  </a:lnTo>
                  <a:lnTo>
                    <a:pt x="1069" y="1221"/>
                  </a:lnTo>
                  <a:lnTo>
                    <a:pt x="1047" y="1230"/>
                  </a:lnTo>
                  <a:lnTo>
                    <a:pt x="1166" y="1172"/>
                  </a:lnTo>
                  <a:lnTo>
                    <a:pt x="1145" y="1184"/>
                  </a:lnTo>
                  <a:lnTo>
                    <a:pt x="1249" y="1107"/>
                  </a:lnTo>
                  <a:lnTo>
                    <a:pt x="1230" y="1125"/>
                  </a:lnTo>
                  <a:lnTo>
                    <a:pt x="1315" y="1031"/>
                  </a:lnTo>
                  <a:lnTo>
                    <a:pt x="1300" y="1051"/>
                  </a:lnTo>
                  <a:lnTo>
                    <a:pt x="1365" y="944"/>
                  </a:lnTo>
                  <a:lnTo>
                    <a:pt x="1354" y="965"/>
                  </a:lnTo>
                  <a:lnTo>
                    <a:pt x="1374" y="916"/>
                  </a:lnTo>
                  <a:lnTo>
                    <a:pt x="1388" y="874"/>
                  </a:lnTo>
                  <a:lnTo>
                    <a:pt x="1396" y="823"/>
                  </a:lnTo>
                  <a:lnTo>
                    <a:pt x="1400" y="775"/>
                  </a:lnTo>
                  <a:lnTo>
                    <a:pt x="1398" y="722"/>
                  </a:lnTo>
                  <a:lnTo>
                    <a:pt x="1392" y="677"/>
                  </a:lnTo>
                  <a:lnTo>
                    <a:pt x="1377" y="627"/>
                  </a:lnTo>
                  <a:lnTo>
                    <a:pt x="1354" y="568"/>
                  </a:lnTo>
                  <a:lnTo>
                    <a:pt x="1365" y="589"/>
                  </a:lnTo>
                  <a:lnTo>
                    <a:pt x="1300" y="482"/>
                  </a:lnTo>
                  <a:lnTo>
                    <a:pt x="1315" y="502"/>
                  </a:lnTo>
                  <a:lnTo>
                    <a:pt x="1230" y="408"/>
                  </a:lnTo>
                  <a:lnTo>
                    <a:pt x="1249" y="426"/>
                  </a:lnTo>
                  <a:lnTo>
                    <a:pt x="1145" y="349"/>
                  </a:lnTo>
                  <a:lnTo>
                    <a:pt x="1166" y="361"/>
                  </a:lnTo>
                  <a:lnTo>
                    <a:pt x="1047" y="303"/>
                  </a:lnTo>
                  <a:lnTo>
                    <a:pt x="1069" y="312"/>
                  </a:lnTo>
                  <a:lnTo>
                    <a:pt x="956" y="278"/>
                  </a:lnTo>
                  <a:lnTo>
                    <a:pt x="899" y="270"/>
                  </a:lnTo>
                  <a:lnTo>
                    <a:pt x="839" y="267"/>
                  </a:lnTo>
                  <a:lnTo>
                    <a:pt x="781" y="268"/>
                  </a:lnTo>
                  <a:lnTo>
                    <a:pt x="728" y="275"/>
                  </a:lnTo>
                  <a:lnTo>
                    <a:pt x="596" y="312"/>
                  </a:lnTo>
                  <a:lnTo>
                    <a:pt x="619" y="303"/>
                  </a:lnTo>
                  <a:lnTo>
                    <a:pt x="500" y="361"/>
                  </a:lnTo>
                  <a:lnTo>
                    <a:pt x="521" y="348"/>
                  </a:lnTo>
                  <a:lnTo>
                    <a:pt x="418" y="425"/>
                  </a:lnTo>
                  <a:lnTo>
                    <a:pt x="437" y="408"/>
                  </a:lnTo>
                  <a:lnTo>
                    <a:pt x="351" y="502"/>
                  </a:lnTo>
                  <a:lnTo>
                    <a:pt x="367" y="481"/>
                  </a:lnTo>
                  <a:lnTo>
                    <a:pt x="303" y="588"/>
                  </a:lnTo>
                  <a:lnTo>
                    <a:pt x="312" y="570"/>
                  </a:lnTo>
                  <a:lnTo>
                    <a:pt x="293" y="615"/>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9" name="Freeform 15"/>
            <p:cNvSpPr>
              <a:spLocks noEditPoints="1"/>
            </p:cNvSpPr>
            <p:nvPr/>
          </p:nvSpPr>
          <p:spPr bwMode="auto">
            <a:xfrm>
              <a:off x="1753" y="2661"/>
              <a:ext cx="410" cy="315"/>
            </a:xfrm>
            <a:custGeom>
              <a:avLst/>
              <a:gdLst>
                <a:gd name="T0" fmla="*/ 81 w 4840"/>
                <a:gd name="T1" fmla="*/ 3720 h 3720"/>
                <a:gd name="T2" fmla="*/ 4776 w 4840"/>
                <a:gd name="T3" fmla="*/ 133 h 3720"/>
                <a:gd name="T4" fmla="*/ 4695 w 4840"/>
                <a:gd name="T5" fmla="*/ 27 h 3720"/>
                <a:gd name="T6" fmla="*/ 0 w 4840"/>
                <a:gd name="T7" fmla="*/ 3614 h 3720"/>
                <a:gd name="T8" fmla="*/ 81 w 4840"/>
                <a:gd name="T9" fmla="*/ 3720 h 3720"/>
                <a:gd name="T10" fmla="*/ 4444 w 4840"/>
                <a:gd name="T11" fmla="*/ 962 h 3720"/>
                <a:gd name="T12" fmla="*/ 4840 w 4840"/>
                <a:gd name="T13" fmla="*/ 0 h 3720"/>
                <a:gd name="T14" fmla="*/ 3808 w 4840"/>
                <a:gd name="T15" fmla="*/ 129 h 3720"/>
                <a:gd name="T16" fmla="*/ 3750 w 4840"/>
                <a:gd name="T17" fmla="*/ 203 h 3720"/>
                <a:gd name="T18" fmla="*/ 3824 w 4840"/>
                <a:gd name="T19" fmla="*/ 261 h 3720"/>
                <a:gd name="T20" fmla="*/ 4743 w 4840"/>
                <a:gd name="T21" fmla="*/ 146 h 3720"/>
                <a:gd name="T22" fmla="*/ 4674 w 4840"/>
                <a:gd name="T23" fmla="*/ 55 h 3720"/>
                <a:gd name="T24" fmla="*/ 4321 w 4840"/>
                <a:gd name="T25" fmla="*/ 911 h 3720"/>
                <a:gd name="T26" fmla="*/ 4357 w 4840"/>
                <a:gd name="T27" fmla="*/ 998 h 3720"/>
                <a:gd name="T28" fmla="*/ 4444 w 4840"/>
                <a:gd name="T29" fmla="*/ 962 h 3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40" h="3720">
                  <a:moveTo>
                    <a:pt x="81" y="3720"/>
                  </a:moveTo>
                  <a:lnTo>
                    <a:pt x="4776" y="133"/>
                  </a:lnTo>
                  <a:lnTo>
                    <a:pt x="4695" y="27"/>
                  </a:lnTo>
                  <a:lnTo>
                    <a:pt x="0" y="3614"/>
                  </a:lnTo>
                  <a:lnTo>
                    <a:pt x="81" y="3720"/>
                  </a:lnTo>
                  <a:close/>
                  <a:moveTo>
                    <a:pt x="4444" y="962"/>
                  </a:moveTo>
                  <a:lnTo>
                    <a:pt x="4840" y="0"/>
                  </a:lnTo>
                  <a:lnTo>
                    <a:pt x="3808" y="129"/>
                  </a:lnTo>
                  <a:cubicBezTo>
                    <a:pt x="3771" y="133"/>
                    <a:pt x="3745" y="167"/>
                    <a:pt x="3750" y="203"/>
                  </a:cubicBezTo>
                  <a:cubicBezTo>
                    <a:pt x="3755" y="240"/>
                    <a:pt x="3788" y="266"/>
                    <a:pt x="3824" y="261"/>
                  </a:cubicBezTo>
                  <a:lnTo>
                    <a:pt x="4743" y="146"/>
                  </a:lnTo>
                  <a:lnTo>
                    <a:pt x="4674" y="55"/>
                  </a:lnTo>
                  <a:lnTo>
                    <a:pt x="4321" y="911"/>
                  </a:lnTo>
                  <a:cubicBezTo>
                    <a:pt x="4307" y="945"/>
                    <a:pt x="4323" y="984"/>
                    <a:pt x="4357" y="998"/>
                  </a:cubicBezTo>
                  <a:cubicBezTo>
                    <a:pt x="4391" y="1012"/>
                    <a:pt x="4430" y="996"/>
                    <a:pt x="4444" y="962"/>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0" name="Freeform 16"/>
            <p:cNvSpPr>
              <a:spLocks noEditPoints="1"/>
            </p:cNvSpPr>
            <p:nvPr/>
          </p:nvSpPr>
          <p:spPr bwMode="auto">
            <a:xfrm>
              <a:off x="1754" y="3073"/>
              <a:ext cx="448" cy="251"/>
            </a:xfrm>
            <a:custGeom>
              <a:avLst/>
              <a:gdLst>
                <a:gd name="T0" fmla="*/ 64 w 5299"/>
                <a:gd name="T1" fmla="*/ 0 h 2957"/>
                <a:gd name="T2" fmla="*/ 5215 w 5299"/>
                <a:gd name="T3" fmla="*/ 2803 h 2957"/>
                <a:gd name="T4" fmla="*/ 5151 w 5299"/>
                <a:gd name="T5" fmla="*/ 2921 h 2957"/>
                <a:gd name="T6" fmla="*/ 0 w 5299"/>
                <a:gd name="T7" fmla="*/ 117 h 2957"/>
                <a:gd name="T8" fmla="*/ 64 w 5299"/>
                <a:gd name="T9" fmla="*/ 0 h 2957"/>
                <a:gd name="T10" fmla="*/ 4760 w 5299"/>
                <a:gd name="T11" fmla="*/ 2035 h 2957"/>
                <a:gd name="T12" fmla="*/ 5299 w 5299"/>
                <a:gd name="T13" fmla="*/ 2925 h 2957"/>
                <a:gd name="T14" fmla="*/ 4259 w 5299"/>
                <a:gd name="T15" fmla="*/ 2956 h 2957"/>
                <a:gd name="T16" fmla="*/ 4190 w 5299"/>
                <a:gd name="T17" fmla="*/ 2891 h 2957"/>
                <a:gd name="T18" fmla="*/ 4255 w 5299"/>
                <a:gd name="T19" fmla="*/ 2823 h 2957"/>
                <a:gd name="T20" fmla="*/ 5181 w 5299"/>
                <a:gd name="T21" fmla="*/ 2795 h 2957"/>
                <a:gd name="T22" fmla="*/ 5126 w 5299"/>
                <a:gd name="T23" fmla="*/ 2897 h 2957"/>
                <a:gd name="T24" fmla="*/ 4646 w 5299"/>
                <a:gd name="T25" fmla="*/ 2104 h 2957"/>
                <a:gd name="T26" fmla="*/ 4669 w 5299"/>
                <a:gd name="T27" fmla="*/ 2013 h 2957"/>
                <a:gd name="T28" fmla="*/ 4760 w 5299"/>
                <a:gd name="T29" fmla="*/ 2035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99" h="2957">
                  <a:moveTo>
                    <a:pt x="64" y="0"/>
                  </a:moveTo>
                  <a:lnTo>
                    <a:pt x="5215" y="2803"/>
                  </a:lnTo>
                  <a:lnTo>
                    <a:pt x="5151" y="2921"/>
                  </a:lnTo>
                  <a:lnTo>
                    <a:pt x="0" y="117"/>
                  </a:lnTo>
                  <a:lnTo>
                    <a:pt x="64" y="0"/>
                  </a:lnTo>
                  <a:close/>
                  <a:moveTo>
                    <a:pt x="4760" y="2035"/>
                  </a:moveTo>
                  <a:lnTo>
                    <a:pt x="5299" y="2925"/>
                  </a:lnTo>
                  <a:lnTo>
                    <a:pt x="4259" y="2956"/>
                  </a:lnTo>
                  <a:cubicBezTo>
                    <a:pt x="4222" y="2957"/>
                    <a:pt x="4192" y="2928"/>
                    <a:pt x="4190" y="2891"/>
                  </a:cubicBezTo>
                  <a:cubicBezTo>
                    <a:pt x="4189" y="2855"/>
                    <a:pt x="4218" y="2824"/>
                    <a:pt x="4255" y="2823"/>
                  </a:cubicBezTo>
                  <a:lnTo>
                    <a:pt x="5181" y="2795"/>
                  </a:lnTo>
                  <a:lnTo>
                    <a:pt x="5126" y="2897"/>
                  </a:lnTo>
                  <a:lnTo>
                    <a:pt x="4646" y="2104"/>
                  </a:lnTo>
                  <a:cubicBezTo>
                    <a:pt x="4627" y="2073"/>
                    <a:pt x="4637" y="2032"/>
                    <a:pt x="4669" y="2013"/>
                  </a:cubicBezTo>
                  <a:cubicBezTo>
                    <a:pt x="4700" y="1994"/>
                    <a:pt x="4741" y="2004"/>
                    <a:pt x="4760" y="2035"/>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1" name="Freeform 17"/>
            <p:cNvSpPr>
              <a:spLocks noEditPoints="1"/>
            </p:cNvSpPr>
            <p:nvPr/>
          </p:nvSpPr>
          <p:spPr bwMode="auto">
            <a:xfrm>
              <a:off x="2162" y="2695"/>
              <a:ext cx="92" cy="598"/>
            </a:xfrm>
            <a:custGeom>
              <a:avLst/>
              <a:gdLst>
                <a:gd name="T0" fmla="*/ 938 w 1082"/>
                <a:gd name="T1" fmla="*/ 7072 h 7072"/>
                <a:gd name="T2" fmla="*/ 898 w 1082"/>
                <a:gd name="T3" fmla="*/ 6540 h 7072"/>
                <a:gd name="T4" fmla="*/ 1030 w 1082"/>
                <a:gd name="T5" fmla="*/ 6530 h 7072"/>
                <a:gd name="T6" fmla="*/ 1071 w 1082"/>
                <a:gd name="T7" fmla="*/ 7062 h 7072"/>
                <a:gd name="T8" fmla="*/ 938 w 1082"/>
                <a:gd name="T9" fmla="*/ 7072 h 7072"/>
                <a:gd name="T10" fmla="*/ 867 w 1082"/>
                <a:gd name="T11" fmla="*/ 6141 h 7072"/>
                <a:gd name="T12" fmla="*/ 827 w 1082"/>
                <a:gd name="T13" fmla="*/ 5609 h 7072"/>
                <a:gd name="T14" fmla="*/ 960 w 1082"/>
                <a:gd name="T15" fmla="*/ 5599 h 7072"/>
                <a:gd name="T16" fmla="*/ 1000 w 1082"/>
                <a:gd name="T17" fmla="*/ 6131 h 7072"/>
                <a:gd name="T18" fmla="*/ 867 w 1082"/>
                <a:gd name="T19" fmla="*/ 6141 h 7072"/>
                <a:gd name="T20" fmla="*/ 797 w 1082"/>
                <a:gd name="T21" fmla="*/ 5210 h 7072"/>
                <a:gd name="T22" fmla="*/ 757 w 1082"/>
                <a:gd name="T23" fmla="*/ 4679 h 7072"/>
                <a:gd name="T24" fmla="*/ 890 w 1082"/>
                <a:gd name="T25" fmla="*/ 4669 h 7072"/>
                <a:gd name="T26" fmla="*/ 930 w 1082"/>
                <a:gd name="T27" fmla="*/ 5200 h 7072"/>
                <a:gd name="T28" fmla="*/ 797 w 1082"/>
                <a:gd name="T29" fmla="*/ 5210 h 7072"/>
                <a:gd name="T30" fmla="*/ 727 w 1082"/>
                <a:gd name="T31" fmla="*/ 4280 h 7072"/>
                <a:gd name="T32" fmla="*/ 687 w 1082"/>
                <a:gd name="T33" fmla="*/ 3748 h 7072"/>
                <a:gd name="T34" fmla="*/ 820 w 1082"/>
                <a:gd name="T35" fmla="*/ 3738 h 7072"/>
                <a:gd name="T36" fmla="*/ 860 w 1082"/>
                <a:gd name="T37" fmla="*/ 4270 h 7072"/>
                <a:gd name="T38" fmla="*/ 727 w 1082"/>
                <a:gd name="T39" fmla="*/ 4280 h 7072"/>
                <a:gd name="T40" fmla="*/ 657 w 1082"/>
                <a:gd name="T41" fmla="*/ 3349 h 7072"/>
                <a:gd name="T42" fmla="*/ 617 w 1082"/>
                <a:gd name="T43" fmla="*/ 2817 h 7072"/>
                <a:gd name="T44" fmla="*/ 750 w 1082"/>
                <a:gd name="T45" fmla="*/ 2807 h 7072"/>
                <a:gd name="T46" fmla="*/ 790 w 1082"/>
                <a:gd name="T47" fmla="*/ 3339 h 7072"/>
                <a:gd name="T48" fmla="*/ 657 w 1082"/>
                <a:gd name="T49" fmla="*/ 3349 h 7072"/>
                <a:gd name="T50" fmla="*/ 586 w 1082"/>
                <a:gd name="T51" fmla="*/ 2418 h 7072"/>
                <a:gd name="T52" fmla="*/ 546 w 1082"/>
                <a:gd name="T53" fmla="*/ 1887 h 7072"/>
                <a:gd name="T54" fmla="*/ 679 w 1082"/>
                <a:gd name="T55" fmla="*/ 1877 h 7072"/>
                <a:gd name="T56" fmla="*/ 719 w 1082"/>
                <a:gd name="T57" fmla="*/ 2408 h 7072"/>
                <a:gd name="T58" fmla="*/ 586 w 1082"/>
                <a:gd name="T59" fmla="*/ 2418 h 7072"/>
                <a:gd name="T60" fmla="*/ 516 w 1082"/>
                <a:gd name="T61" fmla="*/ 1488 h 7072"/>
                <a:gd name="T62" fmla="*/ 476 w 1082"/>
                <a:gd name="T63" fmla="*/ 956 h 7072"/>
                <a:gd name="T64" fmla="*/ 609 w 1082"/>
                <a:gd name="T65" fmla="*/ 946 h 7072"/>
                <a:gd name="T66" fmla="*/ 649 w 1082"/>
                <a:gd name="T67" fmla="*/ 1478 h 7072"/>
                <a:gd name="T68" fmla="*/ 516 w 1082"/>
                <a:gd name="T69" fmla="*/ 1488 h 7072"/>
                <a:gd name="T70" fmla="*/ 446 w 1082"/>
                <a:gd name="T71" fmla="*/ 557 h 7072"/>
                <a:gd name="T72" fmla="*/ 414 w 1082"/>
                <a:gd name="T73" fmla="*/ 137 h 7072"/>
                <a:gd name="T74" fmla="*/ 547 w 1082"/>
                <a:gd name="T75" fmla="*/ 127 h 7072"/>
                <a:gd name="T76" fmla="*/ 579 w 1082"/>
                <a:gd name="T77" fmla="*/ 547 h 7072"/>
                <a:gd name="T78" fmla="*/ 446 w 1082"/>
                <a:gd name="T79" fmla="*/ 557 h 7072"/>
                <a:gd name="T80" fmla="*/ 16 w 1082"/>
                <a:gd name="T81" fmla="*/ 935 h 7072"/>
                <a:gd name="T82" fmla="*/ 471 w 1082"/>
                <a:gd name="T83" fmla="*/ 0 h 7072"/>
                <a:gd name="T84" fmla="*/ 1061 w 1082"/>
                <a:gd name="T85" fmla="*/ 857 h 7072"/>
                <a:gd name="T86" fmla="*/ 1044 w 1082"/>
                <a:gd name="T87" fmla="*/ 949 h 7072"/>
                <a:gd name="T88" fmla="*/ 951 w 1082"/>
                <a:gd name="T89" fmla="*/ 932 h 7072"/>
                <a:gd name="T90" fmla="*/ 426 w 1082"/>
                <a:gd name="T91" fmla="*/ 170 h 7072"/>
                <a:gd name="T92" fmla="*/ 541 w 1082"/>
                <a:gd name="T93" fmla="*/ 161 h 7072"/>
                <a:gd name="T94" fmla="*/ 136 w 1082"/>
                <a:gd name="T95" fmla="*/ 994 h 7072"/>
                <a:gd name="T96" fmla="*/ 46 w 1082"/>
                <a:gd name="T97" fmla="*/ 1025 h 7072"/>
                <a:gd name="T98" fmla="*/ 16 w 1082"/>
                <a:gd name="T99" fmla="*/ 935 h 7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2" h="7072">
                  <a:moveTo>
                    <a:pt x="938" y="7072"/>
                  </a:moveTo>
                  <a:lnTo>
                    <a:pt x="898" y="6540"/>
                  </a:lnTo>
                  <a:lnTo>
                    <a:pt x="1030" y="6530"/>
                  </a:lnTo>
                  <a:lnTo>
                    <a:pt x="1071" y="7062"/>
                  </a:lnTo>
                  <a:lnTo>
                    <a:pt x="938" y="7072"/>
                  </a:lnTo>
                  <a:close/>
                  <a:moveTo>
                    <a:pt x="867" y="6141"/>
                  </a:moveTo>
                  <a:lnTo>
                    <a:pt x="827" y="5609"/>
                  </a:lnTo>
                  <a:lnTo>
                    <a:pt x="960" y="5599"/>
                  </a:lnTo>
                  <a:lnTo>
                    <a:pt x="1000" y="6131"/>
                  </a:lnTo>
                  <a:lnTo>
                    <a:pt x="867" y="6141"/>
                  </a:lnTo>
                  <a:close/>
                  <a:moveTo>
                    <a:pt x="797" y="5210"/>
                  </a:moveTo>
                  <a:lnTo>
                    <a:pt x="757" y="4679"/>
                  </a:lnTo>
                  <a:lnTo>
                    <a:pt x="890" y="4669"/>
                  </a:lnTo>
                  <a:lnTo>
                    <a:pt x="930" y="5200"/>
                  </a:lnTo>
                  <a:lnTo>
                    <a:pt x="797" y="5210"/>
                  </a:lnTo>
                  <a:close/>
                  <a:moveTo>
                    <a:pt x="727" y="4280"/>
                  </a:moveTo>
                  <a:lnTo>
                    <a:pt x="687" y="3748"/>
                  </a:lnTo>
                  <a:lnTo>
                    <a:pt x="820" y="3738"/>
                  </a:lnTo>
                  <a:lnTo>
                    <a:pt x="860" y="4270"/>
                  </a:lnTo>
                  <a:lnTo>
                    <a:pt x="727" y="4280"/>
                  </a:lnTo>
                  <a:close/>
                  <a:moveTo>
                    <a:pt x="657" y="3349"/>
                  </a:moveTo>
                  <a:lnTo>
                    <a:pt x="617" y="2817"/>
                  </a:lnTo>
                  <a:lnTo>
                    <a:pt x="750" y="2807"/>
                  </a:lnTo>
                  <a:lnTo>
                    <a:pt x="790" y="3339"/>
                  </a:lnTo>
                  <a:lnTo>
                    <a:pt x="657" y="3349"/>
                  </a:lnTo>
                  <a:close/>
                  <a:moveTo>
                    <a:pt x="586" y="2418"/>
                  </a:moveTo>
                  <a:lnTo>
                    <a:pt x="546" y="1887"/>
                  </a:lnTo>
                  <a:lnTo>
                    <a:pt x="679" y="1877"/>
                  </a:lnTo>
                  <a:lnTo>
                    <a:pt x="719" y="2408"/>
                  </a:lnTo>
                  <a:lnTo>
                    <a:pt x="586" y="2418"/>
                  </a:lnTo>
                  <a:close/>
                  <a:moveTo>
                    <a:pt x="516" y="1488"/>
                  </a:moveTo>
                  <a:lnTo>
                    <a:pt x="476" y="956"/>
                  </a:lnTo>
                  <a:lnTo>
                    <a:pt x="609" y="946"/>
                  </a:lnTo>
                  <a:lnTo>
                    <a:pt x="649" y="1478"/>
                  </a:lnTo>
                  <a:lnTo>
                    <a:pt x="516" y="1488"/>
                  </a:lnTo>
                  <a:close/>
                  <a:moveTo>
                    <a:pt x="446" y="557"/>
                  </a:moveTo>
                  <a:lnTo>
                    <a:pt x="414" y="137"/>
                  </a:lnTo>
                  <a:lnTo>
                    <a:pt x="547" y="127"/>
                  </a:lnTo>
                  <a:lnTo>
                    <a:pt x="579" y="547"/>
                  </a:lnTo>
                  <a:lnTo>
                    <a:pt x="446" y="557"/>
                  </a:lnTo>
                  <a:close/>
                  <a:moveTo>
                    <a:pt x="16" y="935"/>
                  </a:moveTo>
                  <a:lnTo>
                    <a:pt x="471" y="0"/>
                  </a:lnTo>
                  <a:lnTo>
                    <a:pt x="1061" y="857"/>
                  </a:lnTo>
                  <a:cubicBezTo>
                    <a:pt x="1082" y="887"/>
                    <a:pt x="1074" y="928"/>
                    <a:pt x="1044" y="949"/>
                  </a:cubicBezTo>
                  <a:cubicBezTo>
                    <a:pt x="1014" y="970"/>
                    <a:pt x="972" y="963"/>
                    <a:pt x="951" y="932"/>
                  </a:cubicBezTo>
                  <a:lnTo>
                    <a:pt x="426" y="170"/>
                  </a:lnTo>
                  <a:lnTo>
                    <a:pt x="541" y="161"/>
                  </a:lnTo>
                  <a:lnTo>
                    <a:pt x="136" y="994"/>
                  </a:lnTo>
                  <a:cubicBezTo>
                    <a:pt x="119" y="1027"/>
                    <a:pt x="80" y="1041"/>
                    <a:pt x="46" y="1025"/>
                  </a:cubicBezTo>
                  <a:cubicBezTo>
                    <a:pt x="13" y="1008"/>
                    <a:pt x="0" y="969"/>
                    <a:pt x="16" y="935"/>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2" name="Oval 18"/>
            <p:cNvSpPr>
              <a:spLocks noChangeArrowheads="1"/>
            </p:cNvSpPr>
            <p:nvPr/>
          </p:nvSpPr>
          <p:spPr bwMode="auto">
            <a:xfrm>
              <a:off x="2935" y="2588"/>
              <a:ext cx="119" cy="107"/>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3" name="Freeform 19"/>
            <p:cNvSpPr>
              <a:spLocks noEditPoints="1"/>
            </p:cNvSpPr>
            <p:nvPr/>
          </p:nvSpPr>
          <p:spPr bwMode="auto">
            <a:xfrm>
              <a:off x="2924" y="2576"/>
              <a:ext cx="141" cy="130"/>
            </a:xfrm>
            <a:custGeom>
              <a:avLst/>
              <a:gdLst>
                <a:gd name="T0" fmla="*/ 16 w 1667"/>
                <a:gd name="T1" fmla="*/ 619 h 1534"/>
                <a:gd name="T2" fmla="*/ 75 w 1667"/>
                <a:gd name="T3" fmla="*/ 451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5 h 1534"/>
                <a:gd name="T18" fmla="*/ 1626 w 1667"/>
                <a:gd name="T19" fmla="*/ 529 h 1534"/>
                <a:gd name="T20" fmla="*/ 1667 w 1667"/>
                <a:gd name="T21" fmla="*/ 759 h 1534"/>
                <a:gd name="T22" fmla="*/ 1631 w 1667"/>
                <a:gd name="T23" fmla="*/ 992 h 1534"/>
                <a:gd name="T24" fmla="*/ 1529 w 1667"/>
                <a:gd name="T25" fmla="*/ 1190 h 1534"/>
                <a:gd name="T26" fmla="*/ 1408 w 1667"/>
                <a:gd name="T27" fmla="*/ 1322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5 h 1534"/>
                <a:gd name="T38" fmla="*/ 75 w 1667"/>
                <a:gd name="T39" fmla="*/ 1084 h 1534"/>
                <a:gd name="T40" fmla="*/ 20 w 1667"/>
                <a:gd name="T41" fmla="*/ 934 h 1534"/>
                <a:gd name="T42" fmla="*/ 269 w 1667"/>
                <a:gd name="T43" fmla="*/ 812 h 1534"/>
                <a:gd name="T44" fmla="*/ 313 w 1667"/>
                <a:gd name="T45" fmla="*/ 966 h 1534"/>
                <a:gd name="T46" fmla="*/ 352 w 1667"/>
                <a:gd name="T47" fmla="*/ 1032 h 1534"/>
                <a:gd name="T48" fmla="*/ 522 w 1667"/>
                <a:gd name="T49" fmla="*/ 1185 h 1534"/>
                <a:gd name="T50" fmla="*/ 598 w 1667"/>
                <a:gd name="T51" fmla="*/ 1222 h 1534"/>
                <a:gd name="T52" fmla="*/ 828 w 1667"/>
                <a:gd name="T53" fmla="*/ 1267 h 1534"/>
                <a:gd name="T54" fmla="*/ 1070 w 1667"/>
                <a:gd name="T55" fmla="*/ 1222 h 1534"/>
                <a:gd name="T56" fmla="*/ 1146 w 1667"/>
                <a:gd name="T57" fmla="*/ 1186 h 1534"/>
                <a:gd name="T58" fmla="*/ 1316 w 1667"/>
                <a:gd name="T59" fmla="*/ 1031 h 1534"/>
                <a:gd name="T60" fmla="*/ 1355 w 1667"/>
                <a:gd name="T61" fmla="*/ 964 h 1534"/>
                <a:gd name="T62" fmla="*/ 1396 w 1667"/>
                <a:gd name="T63" fmla="*/ 824 h 1534"/>
                <a:gd name="T64" fmla="*/ 1391 w 1667"/>
                <a:gd name="T65" fmla="*/ 676 h 1534"/>
                <a:gd name="T66" fmla="*/ 1364 w 1667"/>
                <a:gd name="T67" fmla="*/ 589 h 1534"/>
                <a:gd name="T68" fmla="*/ 1230 w 1667"/>
                <a:gd name="T69" fmla="*/ 409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7 w 1667"/>
                <a:gd name="T81" fmla="*/ 483 h 1534"/>
                <a:gd name="T82" fmla="*/ 293 w 1667"/>
                <a:gd name="T83" fmla="*/ 618 h 1534"/>
                <a:gd name="T84" fmla="*/ 267 w 1667"/>
                <a:gd name="T85" fmla="*/ 759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6"/>
                  </a:moveTo>
                  <a:lnTo>
                    <a:pt x="4" y="694"/>
                  </a:lnTo>
                  <a:lnTo>
                    <a:pt x="16" y="619"/>
                  </a:lnTo>
                  <a:lnTo>
                    <a:pt x="38" y="541"/>
                  </a:lnTo>
                  <a:lnTo>
                    <a:pt x="64" y="472"/>
                  </a:lnTo>
                  <a:cubicBezTo>
                    <a:pt x="67" y="465"/>
                    <a:pt x="70" y="458"/>
                    <a:pt x="75" y="451"/>
                  </a:cubicBezTo>
                  <a:lnTo>
                    <a:pt x="140" y="344"/>
                  </a:lnTo>
                  <a:cubicBezTo>
                    <a:pt x="144" y="337"/>
                    <a:pt x="149" y="330"/>
                    <a:pt x="155" y="324"/>
                  </a:cubicBezTo>
                  <a:lnTo>
                    <a:pt x="240" y="230"/>
                  </a:lnTo>
                  <a:cubicBezTo>
                    <a:pt x="245" y="224"/>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4"/>
                    <a:pt x="1427" y="229"/>
                  </a:cubicBezTo>
                  <a:lnTo>
                    <a:pt x="1513" y="323"/>
                  </a:lnTo>
                  <a:cubicBezTo>
                    <a:pt x="1519" y="330"/>
                    <a:pt x="1524" y="337"/>
                    <a:pt x="1529" y="345"/>
                  </a:cubicBezTo>
                  <a:lnTo>
                    <a:pt x="1593" y="452"/>
                  </a:lnTo>
                  <a:cubicBezTo>
                    <a:pt x="1596" y="458"/>
                    <a:pt x="1599" y="464"/>
                    <a:pt x="1602" y="470"/>
                  </a:cubicBezTo>
                  <a:lnTo>
                    <a:pt x="1626" y="529"/>
                  </a:lnTo>
                  <a:lnTo>
                    <a:pt x="1648" y="603"/>
                  </a:lnTo>
                  <a:lnTo>
                    <a:pt x="1661" y="682"/>
                  </a:lnTo>
                  <a:lnTo>
                    <a:pt x="1667" y="759"/>
                  </a:lnTo>
                  <a:lnTo>
                    <a:pt x="1663" y="841"/>
                  </a:lnTo>
                  <a:lnTo>
                    <a:pt x="1651" y="916"/>
                  </a:lnTo>
                  <a:lnTo>
                    <a:pt x="1631" y="992"/>
                  </a:lnTo>
                  <a:lnTo>
                    <a:pt x="1602" y="1065"/>
                  </a:lnTo>
                  <a:cubicBezTo>
                    <a:pt x="1599" y="1071"/>
                    <a:pt x="1596" y="1077"/>
                    <a:pt x="1593" y="1083"/>
                  </a:cubicBezTo>
                  <a:lnTo>
                    <a:pt x="1529" y="1190"/>
                  </a:lnTo>
                  <a:cubicBezTo>
                    <a:pt x="1524" y="1198"/>
                    <a:pt x="1519" y="1205"/>
                    <a:pt x="1513" y="1211"/>
                  </a:cubicBezTo>
                  <a:lnTo>
                    <a:pt x="1427" y="1305"/>
                  </a:lnTo>
                  <a:cubicBezTo>
                    <a:pt x="1421" y="1312"/>
                    <a:pt x="1415" y="1317"/>
                    <a:pt x="1408" y="1322"/>
                  </a:cubicBezTo>
                  <a:lnTo>
                    <a:pt x="1305" y="1399"/>
                  </a:lnTo>
                  <a:cubicBezTo>
                    <a:pt x="1299" y="1404"/>
                    <a:pt x="1291" y="1409"/>
                    <a:pt x="1284" y="1412"/>
                  </a:cubicBezTo>
                  <a:lnTo>
                    <a:pt x="1165" y="1470"/>
                  </a:lnTo>
                  <a:cubicBezTo>
                    <a:pt x="1158" y="1474"/>
                    <a:pt x="1150" y="1477"/>
                    <a:pt x="1142" y="1479"/>
                  </a:cubicBezTo>
                  <a:lnTo>
                    <a:pt x="1010" y="1516"/>
                  </a:lnTo>
                  <a:lnTo>
                    <a:pt x="925" y="1529"/>
                  </a:lnTo>
                  <a:lnTo>
                    <a:pt x="839" y="1534"/>
                  </a:lnTo>
                  <a:lnTo>
                    <a:pt x="757" y="1531"/>
                  </a:lnTo>
                  <a:lnTo>
                    <a:pt x="674" y="1519"/>
                  </a:lnTo>
                  <a:lnTo>
                    <a:pt x="525" y="1479"/>
                  </a:lnTo>
                  <a:cubicBezTo>
                    <a:pt x="518" y="1477"/>
                    <a:pt x="510" y="1474"/>
                    <a:pt x="503" y="1470"/>
                  </a:cubicBezTo>
                  <a:lnTo>
                    <a:pt x="384" y="1412"/>
                  </a:lnTo>
                  <a:cubicBezTo>
                    <a:pt x="377" y="1409"/>
                    <a:pt x="370" y="1404"/>
                    <a:pt x="363" y="1400"/>
                  </a:cubicBezTo>
                  <a:lnTo>
                    <a:pt x="259" y="1323"/>
                  </a:lnTo>
                  <a:cubicBezTo>
                    <a:pt x="252" y="1317"/>
                    <a:pt x="245" y="1311"/>
                    <a:pt x="240" y="1305"/>
                  </a:cubicBezTo>
                  <a:lnTo>
                    <a:pt x="155" y="1211"/>
                  </a:lnTo>
                  <a:cubicBezTo>
                    <a:pt x="149" y="1205"/>
                    <a:pt x="144" y="1198"/>
                    <a:pt x="140" y="1191"/>
                  </a:cubicBezTo>
                  <a:lnTo>
                    <a:pt x="75" y="1084"/>
                  </a:lnTo>
                  <a:cubicBezTo>
                    <a:pt x="70" y="1077"/>
                    <a:pt x="67" y="1070"/>
                    <a:pt x="64" y="1063"/>
                  </a:cubicBezTo>
                  <a:lnTo>
                    <a:pt x="41" y="1004"/>
                  </a:lnTo>
                  <a:lnTo>
                    <a:pt x="20" y="934"/>
                  </a:lnTo>
                  <a:lnTo>
                    <a:pt x="6" y="853"/>
                  </a:lnTo>
                  <a:lnTo>
                    <a:pt x="0" y="776"/>
                  </a:lnTo>
                  <a:close/>
                  <a:moveTo>
                    <a:pt x="269" y="812"/>
                  </a:moveTo>
                  <a:lnTo>
                    <a:pt x="275" y="857"/>
                  </a:lnTo>
                  <a:lnTo>
                    <a:pt x="290" y="907"/>
                  </a:lnTo>
                  <a:lnTo>
                    <a:pt x="313" y="966"/>
                  </a:lnTo>
                  <a:lnTo>
                    <a:pt x="302" y="945"/>
                  </a:lnTo>
                  <a:lnTo>
                    <a:pt x="367" y="1052"/>
                  </a:lnTo>
                  <a:lnTo>
                    <a:pt x="352" y="1032"/>
                  </a:lnTo>
                  <a:lnTo>
                    <a:pt x="437" y="1126"/>
                  </a:lnTo>
                  <a:lnTo>
                    <a:pt x="418" y="1108"/>
                  </a:lnTo>
                  <a:lnTo>
                    <a:pt x="522" y="1185"/>
                  </a:lnTo>
                  <a:lnTo>
                    <a:pt x="501" y="1173"/>
                  </a:lnTo>
                  <a:lnTo>
                    <a:pt x="620" y="1231"/>
                  </a:lnTo>
                  <a:lnTo>
                    <a:pt x="598" y="1222"/>
                  </a:lnTo>
                  <a:lnTo>
                    <a:pt x="711" y="1255"/>
                  </a:lnTo>
                  <a:lnTo>
                    <a:pt x="768" y="1264"/>
                  </a:lnTo>
                  <a:lnTo>
                    <a:pt x="828" y="1267"/>
                  </a:lnTo>
                  <a:lnTo>
                    <a:pt x="886" y="1266"/>
                  </a:lnTo>
                  <a:lnTo>
                    <a:pt x="938" y="1259"/>
                  </a:lnTo>
                  <a:lnTo>
                    <a:pt x="1070" y="1222"/>
                  </a:lnTo>
                  <a:lnTo>
                    <a:pt x="1048" y="1231"/>
                  </a:lnTo>
                  <a:lnTo>
                    <a:pt x="1167" y="1173"/>
                  </a:lnTo>
                  <a:lnTo>
                    <a:pt x="1146" y="1186"/>
                  </a:lnTo>
                  <a:lnTo>
                    <a:pt x="1249" y="1109"/>
                  </a:lnTo>
                  <a:lnTo>
                    <a:pt x="1230" y="1125"/>
                  </a:lnTo>
                  <a:lnTo>
                    <a:pt x="1316" y="1031"/>
                  </a:lnTo>
                  <a:lnTo>
                    <a:pt x="1300" y="1053"/>
                  </a:lnTo>
                  <a:lnTo>
                    <a:pt x="1364" y="946"/>
                  </a:lnTo>
                  <a:lnTo>
                    <a:pt x="1355" y="964"/>
                  </a:lnTo>
                  <a:lnTo>
                    <a:pt x="1374" y="919"/>
                  </a:lnTo>
                  <a:lnTo>
                    <a:pt x="1388" y="875"/>
                  </a:lnTo>
                  <a:lnTo>
                    <a:pt x="1396" y="824"/>
                  </a:lnTo>
                  <a:lnTo>
                    <a:pt x="1400" y="776"/>
                  </a:lnTo>
                  <a:lnTo>
                    <a:pt x="1398" y="723"/>
                  </a:lnTo>
                  <a:lnTo>
                    <a:pt x="1391" y="676"/>
                  </a:lnTo>
                  <a:lnTo>
                    <a:pt x="1379" y="630"/>
                  </a:lnTo>
                  <a:lnTo>
                    <a:pt x="1355" y="571"/>
                  </a:lnTo>
                  <a:lnTo>
                    <a:pt x="1364" y="589"/>
                  </a:lnTo>
                  <a:lnTo>
                    <a:pt x="1300" y="482"/>
                  </a:lnTo>
                  <a:lnTo>
                    <a:pt x="1316" y="503"/>
                  </a:lnTo>
                  <a:lnTo>
                    <a:pt x="1230" y="409"/>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3"/>
                  </a:lnTo>
                  <a:lnTo>
                    <a:pt x="367" y="483"/>
                  </a:lnTo>
                  <a:lnTo>
                    <a:pt x="302" y="590"/>
                  </a:lnTo>
                  <a:lnTo>
                    <a:pt x="313" y="569"/>
                  </a:lnTo>
                  <a:lnTo>
                    <a:pt x="293" y="618"/>
                  </a:lnTo>
                  <a:lnTo>
                    <a:pt x="279" y="660"/>
                  </a:lnTo>
                  <a:lnTo>
                    <a:pt x="271" y="711"/>
                  </a:lnTo>
                  <a:lnTo>
                    <a:pt x="267" y="759"/>
                  </a:lnTo>
                  <a:lnTo>
                    <a:pt x="269" y="81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4" name="Freeform 20"/>
            <p:cNvSpPr>
              <a:spLocks noEditPoints="1"/>
            </p:cNvSpPr>
            <p:nvPr/>
          </p:nvSpPr>
          <p:spPr bwMode="auto">
            <a:xfrm>
              <a:off x="2247" y="2572"/>
              <a:ext cx="734" cy="92"/>
            </a:xfrm>
            <a:custGeom>
              <a:avLst/>
              <a:gdLst>
                <a:gd name="T0" fmla="*/ 3 w 8668"/>
                <a:gd name="T1" fmla="*/ 787 h 1085"/>
                <a:gd name="T2" fmla="*/ 8537 w 8668"/>
                <a:gd name="T3" fmla="*/ 590 h 1085"/>
                <a:gd name="T4" fmla="*/ 8534 w 8668"/>
                <a:gd name="T5" fmla="*/ 457 h 1085"/>
                <a:gd name="T6" fmla="*/ 0 w 8668"/>
                <a:gd name="T7" fmla="*/ 654 h 1085"/>
                <a:gd name="T8" fmla="*/ 3 w 8668"/>
                <a:gd name="T9" fmla="*/ 787 h 1085"/>
                <a:gd name="T10" fmla="*/ 7782 w 8668"/>
                <a:gd name="T11" fmla="*/ 1066 h 1085"/>
                <a:gd name="T12" fmla="*/ 8668 w 8668"/>
                <a:gd name="T13" fmla="*/ 521 h 1085"/>
                <a:gd name="T14" fmla="*/ 7758 w 8668"/>
                <a:gd name="T15" fmla="*/ 17 h 1085"/>
                <a:gd name="T16" fmla="*/ 7667 w 8668"/>
                <a:gd name="T17" fmla="*/ 44 h 1085"/>
                <a:gd name="T18" fmla="*/ 7693 w 8668"/>
                <a:gd name="T19" fmla="*/ 134 h 1085"/>
                <a:gd name="T20" fmla="*/ 7693 w 8668"/>
                <a:gd name="T21" fmla="*/ 134 h 1085"/>
                <a:gd name="T22" fmla="*/ 8504 w 8668"/>
                <a:gd name="T23" fmla="*/ 582 h 1085"/>
                <a:gd name="T24" fmla="*/ 8501 w 8668"/>
                <a:gd name="T25" fmla="*/ 467 h 1085"/>
                <a:gd name="T26" fmla="*/ 7712 w 8668"/>
                <a:gd name="T27" fmla="*/ 952 h 1085"/>
                <a:gd name="T28" fmla="*/ 7690 w 8668"/>
                <a:gd name="T29" fmla="*/ 1044 h 1085"/>
                <a:gd name="T30" fmla="*/ 7782 w 8668"/>
                <a:gd name="T31" fmla="*/ 1066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68" h="1085">
                  <a:moveTo>
                    <a:pt x="3" y="787"/>
                  </a:moveTo>
                  <a:lnTo>
                    <a:pt x="8537" y="590"/>
                  </a:lnTo>
                  <a:lnTo>
                    <a:pt x="8534" y="457"/>
                  </a:lnTo>
                  <a:lnTo>
                    <a:pt x="0" y="654"/>
                  </a:lnTo>
                  <a:lnTo>
                    <a:pt x="3" y="787"/>
                  </a:lnTo>
                  <a:close/>
                  <a:moveTo>
                    <a:pt x="7782" y="1066"/>
                  </a:moveTo>
                  <a:lnTo>
                    <a:pt x="8668" y="521"/>
                  </a:lnTo>
                  <a:lnTo>
                    <a:pt x="7758" y="17"/>
                  </a:lnTo>
                  <a:cubicBezTo>
                    <a:pt x="7725" y="0"/>
                    <a:pt x="7685" y="11"/>
                    <a:pt x="7667" y="44"/>
                  </a:cubicBezTo>
                  <a:cubicBezTo>
                    <a:pt x="7649" y="76"/>
                    <a:pt x="7661" y="116"/>
                    <a:pt x="7693" y="134"/>
                  </a:cubicBezTo>
                  <a:lnTo>
                    <a:pt x="7693" y="134"/>
                  </a:lnTo>
                  <a:lnTo>
                    <a:pt x="8504" y="582"/>
                  </a:lnTo>
                  <a:lnTo>
                    <a:pt x="8501" y="467"/>
                  </a:lnTo>
                  <a:lnTo>
                    <a:pt x="7712" y="952"/>
                  </a:lnTo>
                  <a:cubicBezTo>
                    <a:pt x="7681" y="971"/>
                    <a:pt x="7671" y="1012"/>
                    <a:pt x="7690" y="1044"/>
                  </a:cubicBezTo>
                  <a:cubicBezTo>
                    <a:pt x="7709" y="1075"/>
                    <a:pt x="7750" y="1085"/>
                    <a:pt x="7782" y="1066"/>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5" name="Oval 21"/>
            <p:cNvSpPr>
              <a:spLocks noChangeArrowheads="1"/>
            </p:cNvSpPr>
            <p:nvPr/>
          </p:nvSpPr>
          <p:spPr bwMode="auto">
            <a:xfrm>
              <a:off x="3026" y="3321"/>
              <a:ext cx="118" cy="107"/>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 name="Freeform 22"/>
            <p:cNvSpPr>
              <a:spLocks noEditPoints="1"/>
            </p:cNvSpPr>
            <p:nvPr/>
          </p:nvSpPr>
          <p:spPr bwMode="auto">
            <a:xfrm>
              <a:off x="3014" y="3310"/>
              <a:ext cx="141" cy="130"/>
            </a:xfrm>
            <a:custGeom>
              <a:avLst/>
              <a:gdLst>
                <a:gd name="T0" fmla="*/ 16 w 1667"/>
                <a:gd name="T1" fmla="*/ 618 h 1534"/>
                <a:gd name="T2" fmla="*/ 74 w 1667"/>
                <a:gd name="T3" fmla="*/ 452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4 h 1534"/>
                <a:gd name="T18" fmla="*/ 1626 w 1667"/>
                <a:gd name="T19" fmla="*/ 527 h 1534"/>
                <a:gd name="T20" fmla="*/ 1667 w 1667"/>
                <a:gd name="T21" fmla="*/ 758 h 1534"/>
                <a:gd name="T22" fmla="*/ 1631 w 1667"/>
                <a:gd name="T23" fmla="*/ 991 h 1534"/>
                <a:gd name="T24" fmla="*/ 1529 w 1667"/>
                <a:gd name="T25" fmla="*/ 1189 h 1534"/>
                <a:gd name="T26" fmla="*/ 1409 w 1667"/>
                <a:gd name="T27" fmla="*/ 1321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4 h 1534"/>
                <a:gd name="T38" fmla="*/ 75 w 1667"/>
                <a:gd name="T39" fmla="*/ 1083 h 1534"/>
                <a:gd name="T40" fmla="*/ 20 w 1667"/>
                <a:gd name="T41" fmla="*/ 933 h 1534"/>
                <a:gd name="T42" fmla="*/ 269 w 1667"/>
                <a:gd name="T43" fmla="*/ 811 h 1534"/>
                <a:gd name="T44" fmla="*/ 313 w 1667"/>
                <a:gd name="T45" fmla="*/ 965 h 1534"/>
                <a:gd name="T46" fmla="*/ 352 w 1667"/>
                <a:gd name="T47" fmla="*/ 1031 h 1534"/>
                <a:gd name="T48" fmla="*/ 522 w 1667"/>
                <a:gd name="T49" fmla="*/ 1186 h 1534"/>
                <a:gd name="T50" fmla="*/ 656 w 1667"/>
                <a:gd name="T51" fmla="*/ 1242 h 1534"/>
                <a:gd name="T52" fmla="*/ 828 w 1667"/>
                <a:gd name="T53" fmla="*/ 1267 h 1534"/>
                <a:gd name="T54" fmla="*/ 1000 w 1667"/>
                <a:gd name="T55" fmla="*/ 1245 h 1534"/>
                <a:gd name="T56" fmla="*/ 1145 w 1667"/>
                <a:gd name="T57" fmla="*/ 1186 h 1534"/>
                <a:gd name="T58" fmla="*/ 1316 w 1667"/>
                <a:gd name="T59" fmla="*/ 1030 h 1534"/>
                <a:gd name="T60" fmla="*/ 1355 w 1667"/>
                <a:gd name="T61" fmla="*/ 963 h 1534"/>
                <a:gd name="T62" fmla="*/ 1396 w 1667"/>
                <a:gd name="T63" fmla="*/ 823 h 1534"/>
                <a:gd name="T64" fmla="*/ 1391 w 1667"/>
                <a:gd name="T65" fmla="*/ 675 h 1534"/>
                <a:gd name="T66" fmla="*/ 1364 w 1667"/>
                <a:gd name="T67" fmla="*/ 588 h 1534"/>
                <a:gd name="T68" fmla="*/ 1231 w 1667"/>
                <a:gd name="T69" fmla="*/ 410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8 w 1667"/>
                <a:gd name="T81" fmla="*/ 481 h 1534"/>
                <a:gd name="T82" fmla="*/ 293 w 1667"/>
                <a:gd name="T83" fmla="*/ 616 h 1534"/>
                <a:gd name="T84" fmla="*/ 267 w 1667"/>
                <a:gd name="T85" fmla="*/ 758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5"/>
                  </a:moveTo>
                  <a:lnTo>
                    <a:pt x="4" y="693"/>
                  </a:lnTo>
                  <a:lnTo>
                    <a:pt x="16" y="618"/>
                  </a:lnTo>
                  <a:lnTo>
                    <a:pt x="38" y="541"/>
                  </a:lnTo>
                  <a:lnTo>
                    <a:pt x="65" y="471"/>
                  </a:lnTo>
                  <a:cubicBezTo>
                    <a:pt x="67" y="465"/>
                    <a:pt x="70" y="458"/>
                    <a:pt x="74" y="452"/>
                  </a:cubicBezTo>
                  <a:lnTo>
                    <a:pt x="139" y="344"/>
                  </a:lnTo>
                  <a:cubicBezTo>
                    <a:pt x="144" y="336"/>
                    <a:pt x="149" y="329"/>
                    <a:pt x="155" y="323"/>
                  </a:cubicBezTo>
                  <a:lnTo>
                    <a:pt x="240" y="230"/>
                  </a:lnTo>
                  <a:cubicBezTo>
                    <a:pt x="246" y="223"/>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3"/>
                    <a:pt x="1426" y="229"/>
                  </a:cubicBezTo>
                  <a:lnTo>
                    <a:pt x="1512" y="322"/>
                  </a:lnTo>
                  <a:cubicBezTo>
                    <a:pt x="1519" y="329"/>
                    <a:pt x="1524" y="336"/>
                    <a:pt x="1529" y="344"/>
                  </a:cubicBezTo>
                  <a:lnTo>
                    <a:pt x="1593" y="452"/>
                  </a:lnTo>
                  <a:cubicBezTo>
                    <a:pt x="1596" y="458"/>
                    <a:pt x="1599" y="464"/>
                    <a:pt x="1602" y="469"/>
                  </a:cubicBezTo>
                  <a:lnTo>
                    <a:pt x="1626" y="527"/>
                  </a:lnTo>
                  <a:lnTo>
                    <a:pt x="1648" y="604"/>
                  </a:lnTo>
                  <a:lnTo>
                    <a:pt x="1661" y="680"/>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0"/>
                    <a:pt x="1415" y="1316"/>
                    <a:pt x="1409" y="1321"/>
                  </a:cubicBezTo>
                  <a:lnTo>
                    <a:pt x="1306" y="1399"/>
                  </a:lnTo>
                  <a:cubicBezTo>
                    <a:pt x="1299" y="1404"/>
                    <a:pt x="1292" y="1409"/>
                    <a:pt x="1284" y="1412"/>
                  </a:cubicBezTo>
                  <a:lnTo>
                    <a:pt x="1165" y="1470"/>
                  </a:lnTo>
                  <a:lnTo>
                    <a:pt x="1082" y="1498"/>
                  </a:lnTo>
                  <a:lnTo>
                    <a:pt x="1005" y="1517"/>
                  </a:lnTo>
                  <a:lnTo>
                    <a:pt x="925" y="1529"/>
                  </a:lnTo>
                  <a:lnTo>
                    <a:pt x="839" y="1534"/>
                  </a:lnTo>
                  <a:lnTo>
                    <a:pt x="757" y="1531"/>
                  </a:lnTo>
                  <a:lnTo>
                    <a:pt x="674" y="1519"/>
                  </a:lnTo>
                  <a:lnTo>
                    <a:pt x="594" y="1501"/>
                  </a:lnTo>
                  <a:lnTo>
                    <a:pt x="520" y="1477"/>
                  </a:lnTo>
                  <a:lnTo>
                    <a:pt x="384" y="1412"/>
                  </a:lnTo>
                  <a:cubicBezTo>
                    <a:pt x="376" y="1409"/>
                    <a:pt x="369" y="1404"/>
                    <a:pt x="362" y="1399"/>
                  </a:cubicBezTo>
                  <a:lnTo>
                    <a:pt x="258" y="1321"/>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8"/>
                  </a:lnTo>
                  <a:lnTo>
                    <a:pt x="522" y="1186"/>
                  </a:lnTo>
                  <a:lnTo>
                    <a:pt x="501" y="1173"/>
                  </a:lnTo>
                  <a:lnTo>
                    <a:pt x="603" y="1224"/>
                  </a:lnTo>
                  <a:lnTo>
                    <a:pt x="656" y="1242"/>
                  </a:lnTo>
                  <a:lnTo>
                    <a:pt x="711" y="1255"/>
                  </a:lnTo>
                  <a:lnTo>
                    <a:pt x="768" y="1264"/>
                  </a:lnTo>
                  <a:lnTo>
                    <a:pt x="828" y="1267"/>
                  </a:lnTo>
                  <a:lnTo>
                    <a:pt x="886" y="1266"/>
                  </a:lnTo>
                  <a:lnTo>
                    <a:pt x="943" y="1258"/>
                  </a:lnTo>
                  <a:lnTo>
                    <a:pt x="1000" y="1245"/>
                  </a:lnTo>
                  <a:lnTo>
                    <a:pt x="1048" y="1231"/>
                  </a:lnTo>
                  <a:lnTo>
                    <a:pt x="1167" y="1173"/>
                  </a:lnTo>
                  <a:lnTo>
                    <a:pt x="1145" y="1186"/>
                  </a:lnTo>
                  <a:lnTo>
                    <a:pt x="1248" y="1108"/>
                  </a:lnTo>
                  <a:lnTo>
                    <a:pt x="1230" y="1124"/>
                  </a:lnTo>
                  <a:lnTo>
                    <a:pt x="1316" y="1030"/>
                  </a:lnTo>
                  <a:lnTo>
                    <a:pt x="1300" y="1052"/>
                  </a:lnTo>
                  <a:lnTo>
                    <a:pt x="1364" y="945"/>
                  </a:lnTo>
                  <a:lnTo>
                    <a:pt x="1355" y="963"/>
                  </a:lnTo>
                  <a:lnTo>
                    <a:pt x="1374" y="918"/>
                  </a:lnTo>
                  <a:lnTo>
                    <a:pt x="1388" y="874"/>
                  </a:lnTo>
                  <a:lnTo>
                    <a:pt x="1396" y="823"/>
                  </a:lnTo>
                  <a:lnTo>
                    <a:pt x="1400" y="775"/>
                  </a:lnTo>
                  <a:lnTo>
                    <a:pt x="1398" y="723"/>
                  </a:lnTo>
                  <a:lnTo>
                    <a:pt x="1391" y="675"/>
                  </a:lnTo>
                  <a:lnTo>
                    <a:pt x="1379" y="629"/>
                  </a:lnTo>
                  <a:lnTo>
                    <a:pt x="1355" y="571"/>
                  </a:lnTo>
                  <a:lnTo>
                    <a:pt x="1364" y="588"/>
                  </a:lnTo>
                  <a:lnTo>
                    <a:pt x="1300" y="480"/>
                  </a:lnTo>
                  <a:lnTo>
                    <a:pt x="1317" y="503"/>
                  </a:lnTo>
                  <a:lnTo>
                    <a:pt x="1231" y="410"/>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2"/>
                  </a:lnTo>
                  <a:lnTo>
                    <a:pt x="368" y="481"/>
                  </a:lnTo>
                  <a:lnTo>
                    <a:pt x="303" y="589"/>
                  </a:lnTo>
                  <a:lnTo>
                    <a:pt x="312" y="570"/>
                  </a:lnTo>
                  <a:lnTo>
                    <a:pt x="293" y="616"/>
                  </a:lnTo>
                  <a:lnTo>
                    <a:pt x="279" y="661"/>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 name="Freeform 23"/>
            <p:cNvSpPr>
              <a:spLocks noEditPoints="1"/>
            </p:cNvSpPr>
            <p:nvPr/>
          </p:nvSpPr>
          <p:spPr bwMode="auto">
            <a:xfrm>
              <a:off x="2321" y="3320"/>
              <a:ext cx="733" cy="91"/>
            </a:xfrm>
            <a:custGeom>
              <a:avLst/>
              <a:gdLst>
                <a:gd name="T0" fmla="*/ 1 w 8668"/>
                <a:gd name="T1" fmla="*/ 416 h 1085"/>
                <a:gd name="T2" fmla="*/ 8536 w 8668"/>
                <a:gd name="T3" fmla="*/ 482 h 1085"/>
                <a:gd name="T4" fmla="*/ 8535 w 8668"/>
                <a:gd name="T5" fmla="*/ 615 h 1085"/>
                <a:gd name="T6" fmla="*/ 0 w 8668"/>
                <a:gd name="T7" fmla="*/ 549 h 1085"/>
                <a:gd name="T8" fmla="*/ 1 w 8668"/>
                <a:gd name="T9" fmla="*/ 416 h 1085"/>
                <a:gd name="T10" fmla="*/ 7773 w 8668"/>
                <a:gd name="T11" fmla="*/ 18 h 1085"/>
                <a:gd name="T12" fmla="*/ 8668 w 8668"/>
                <a:gd name="T13" fmla="*/ 549 h 1085"/>
                <a:gd name="T14" fmla="*/ 7765 w 8668"/>
                <a:gd name="T15" fmla="*/ 1067 h 1085"/>
                <a:gd name="T16" fmla="*/ 7674 w 8668"/>
                <a:gd name="T17" fmla="*/ 1042 h 1085"/>
                <a:gd name="T18" fmla="*/ 7699 w 8668"/>
                <a:gd name="T19" fmla="*/ 951 h 1085"/>
                <a:gd name="T20" fmla="*/ 8502 w 8668"/>
                <a:gd name="T21" fmla="*/ 491 h 1085"/>
                <a:gd name="T22" fmla="*/ 8501 w 8668"/>
                <a:gd name="T23" fmla="*/ 606 h 1085"/>
                <a:gd name="T24" fmla="*/ 7705 w 8668"/>
                <a:gd name="T25" fmla="*/ 133 h 1085"/>
                <a:gd name="T26" fmla="*/ 7682 w 8668"/>
                <a:gd name="T27" fmla="*/ 42 h 1085"/>
                <a:gd name="T28" fmla="*/ 7773 w 8668"/>
                <a:gd name="T29" fmla="*/ 18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68" h="1085">
                  <a:moveTo>
                    <a:pt x="1" y="416"/>
                  </a:moveTo>
                  <a:lnTo>
                    <a:pt x="8536" y="482"/>
                  </a:lnTo>
                  <a:lnTo>
                    <a:pt x="8535" y="615"/>
                  </a:lnTo>
                  <a:lnTo>
                    <a:pt x="0" y="549"/>
                  </a:lnTo>
                  <a:lnTo>
                    <a:pt x="1" y="416"/>
                  </a:lnTo>
                  <a:close/>
                  <a:moveTo>
                    <a:pt x="7773" y="18"/>
                  </a:moveTo>
                  <a:lnTo>
                    <a:pt x="8668" y="549"/>
                  </a:lnTo>
                  <a:lnTo>
                    <a:pt x="7765" y="1067"/>
                  </a:lnTo>
                  <a:cubicBezTo>
                    <a:pt x="7733" y="1085"/>
                    <a:pt x="7692" y="1074"/>
                    <a:pt x="7674" y="1042"/>
                  </a:cubicBezTo>
                  <a:cubicBezTo>
                    <a:pt x="7656" y="1010"/>
                    <a:pt x="7667" y="969"/>
                    <a:pt x="7699" y="951"/>
                  </a:cubicBezTo>
                  <a:lnTo>
                    <a:pt x="8502" y="491"/>
                  </a:lnTo>
                  <a:lnTo>
                    <a:pt x="8501" y="606"/>
                  </a:lnTo>
                  <a:lnTo>
                    <a:pt x="7705" y="133"/>
                  </a:lnTo>
                  <a:cubicBezTo>
                    <a:pt x="7673" y="114"/>
                    <a:pt x="7663" y="73"/>
                    <a:pt x="7682" y="42"/>
                  </a:cubicBezTo>
                  <a:cubicBezTo>
                    <a:pt x="7701" y="10"/>
                    <a:pt x="7741" y="0"/>
                    <a:pt x="7773" y="18"/>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 name="Oval 24"/>
            <p:cNvSpPr>
              <a:spLocks noChangeArrowheads="1"/>
            </p:cNvSpPr>
            <p:nvPr/>
          </p:nvSpPr>
          <p:spPr bwMode="auto">
            <a:xfrm>
              <a:off x="4013" y="2830"/>
              <a:ext cx="118" cy="107"/>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 name="Freeform 25"/>
            <p:cNvSpPr>
              <a:spLocks noEditPoints="1"/>
            </p:cNvSpPr>
            <p:nvPr/>
          </p:nvSpPr>
          <p:spPr bwMode="auto">
            <a:xfrm>
              <a:off x="4002" y="2819"/>
              <a:ext cx="141" cy="130"/>
            </a:xfrm>
            <a:custGeom>
              <a:avLst/>
              <a:gdLst>
                <a:gd name="T0" fmla="*/ 8 w 833"/>
                <a:gd name="T1" fmla="*/ 309 h 767"/>
                <a:gd name="T2" fmla="*/ 37 w 833"/>
                <a:gd name="T3" fmla="*/ 226 h 767"/>
                <a:gd name="T4" fmla="*/ 120 w 833"/>
                <a:gd name="T5" fmla="*/ 115 h 767"/>
                <a:gd name="T6" fmla="*/ 191 w 833"/>
                <a:gd name="T7" fmla="*/ 61 h 767"/>
                <a:gd name="T8" fmla="*/ 330 w 833"/>
                <a:gd name="T9" fmla="*/ 9 h 767"/>
                <a:gd name="T10" fmla="*/ 455 w 833"/>
                <a:gd name="T11" fmla="*/ 2 h 767"/>
                <a:gd name="T12" fmla="*/ 573 w 833"/>
                <a:gd name="T13" fmla="*/ 29 h 767"/>
                <a:gd name="T14" fmla="*/ 704 w 833"/>
                <a:gd name="T15" fmla="*/ 107 h 767"/>
                <a:gd name="T16" fmla="*/ 764 w 833"/>
                <a:gd name="T17" fmla="*/ 172 h 767"/>
                <a:gd name="T18" fmla="*/ 812 w 833"/>
                <a:gd name="T19" fmla="*/ 265 h 767"/>
                <a:gd name="T20" fmla="*/ 833 w 833"/>
                <a:gd name="T21" fmla="*/ 379 h 767"/>
                <a:gd name="T22" fmla="*/ 814 w 833"/>
                <a:gd name="T23" fmla="*/ 497 h 767"/>
                <a:gd name="T24" fmla="*/ 763 w 833"/>
                <a:gd name="T25" fmla="*/ 595 h 767"/>
                <a:gd name="T26" fmla="*/ 704 w 833"/>
                <a:gd name="T27" fmla="*/ 661 h 767"/>
                <a:gd name="T28" fmla="*/ 582 w 833"/>
                <a:gd name="T29" fmla="*/ 735 h 767"/>
                <a:gd name="T30" fmla="*/ 461 w 833"/>
                <a:gd name="T31" fmla="*/ 765 h 767"/>
                <a:gd name="T32" fmla="*/ 336 w 833"/>
                <a:gd name="T33" fmla="*/ 760 h 767"/>
                <a:gd name="T34" fmla="*/ 191 w 833"/>
                <a:gd name="T35" fmla="*/ 706 h 767"/>
                <a:gd name="T36" fmla="*/ 120 w 833"/>
                <a:gd name="T37" fmla="*/ 652 h 767"/>
                <a:gd name="T38" fmla="*/ 37 w 833"/>
                <a:gd name="T39" fmla="*/ 541 h 767"/>
                <a:gd name="T40" fmla="*/ 9 w 833"/>
                <a:gd name="T41" fmla="*/ 466 h 767"/>
                <a:gd name="T42" fmla="*/ 134 w 833"/>
                <a:gd name="T43" fmla="*/ 406 h 767"/>
                <a:gd name="T44" fmla="*/ 156 w 833"/>
                <a:gd name="T45" fmla="*/ 482 h 767"/>
                <a:gd name="T46" fmla="*/ 175 w 833"/>
                <a:gd name="T47" fmla="*/ 515 h 767"/>
                <a:gd name="T48" fmla="*/ 261 w 833"/>
                <a:gd name="T49" fmla="*/ 593 h 767"/>
                <a:gd name="T50" fmla="*/ 328 w 833"/>
                <a:gd name="T51" fmla="*/ 621 h 767"/>
                <a:gd name="T52" fmla="*/ 414 w 833"/>
                <a:gd name="T53" fmla="*/ 634 h 767"/>
                <a:gd name="T54" fmla="*/ 500 w 833"/>
                <a:gd name="T55" fmla="*/ 623 h 767"/>
                <a:gd name="T56" fmla="*/ 572 w 833"/>
                <a:gd name="T57" fmla="*/ 593 h 767"/>
                <a:gd name="T58" fmla="*/ 657 w 833"/>
                <a:gd name="T59" fmla="*/ 516 h 767"/>
                <a:gd name="T60" fmla="*/ 677 w 833"/>
                <a:gd name="T61" fmla="*/ 483 h 767"/>
                <a:gd name="T62" fmla="*/ 698 w 833"/>
                <a:gd name="T63" fmla="*/ 412 h 767"/>
                <a:gd name="T64" fmla="*/ 696 w 833"/>
                <a:gd name="T65" fmla="*/ 339 h 767"/>
                <a:gd name="T66" fmla="*/ 682 w 833"/>
                <a:gd name="T67" fmla="*/ 295 h 767"/>
                <a:gd name="T68" fmla="*/ 615 w 833"/>
                <a:gd name="T69" fmla="*/ 205 h 767"/>
                <a:gd name="T70" fmla="*/ 583 w 833"/>
                <a:gd name="T71" fmla="*/ 181 h 767"/>
                <a:gd name="T72" fmla="*/ 478 w 833"/>
                <a:gd name="T73" fmla="*/ 139 h 767"/>
                <a:gd name="T74" fmla="*/ 390 w 833"/>
                <a:gd name="T75" fmla="*/ 134 h 767"/>
                <a:gd name="T76" fmla="*/ 309 w 833"/>
                <a:gd name="T77" fmla="*/ 152 h 767"/>
                <a:gd name="T78" fmla="*/ 209 w 833"/>
                <a:gd name="T79" fmla="*/ 213 h 767"/>
                <a:gd name="T80" fmla="*/ 183 w 833"/>
                <a:gd name="T81" fmla="*/ 240 h 767"/>
                <a:gd name="T82" fmla="*/ 146 w 833"/>
                <a:gd name="T83" fmla="*/ 307 h 767"/>
                <a:gd name="T84" fmla="*/ 133 w 833"/>
                <a:gd name="T85" fmla="*/ 379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767">
                  <a:moveTo>
                    <a:pt x="0" y="388"/>
                  </a:moveTo>
                  <a:lnTo>
                    <a:pt x="2" y="347"/>
                  </a:lnTo>
                  <a:lnTo>
                    <a:pt x="8" y="309"/>
                  </a:lnTo>
                  <a:lnTo>
                    <a:pt x="18" y="272"/>
                  </a:lnTo>
                  <a:lnTo>
                    <a:pt x="32" y="235"/>
                  </a:lnTo>
                  <a:cubicBezTo>
                    <a:pt x="34" y="232"/>
                    <a:pt x="35" y="229"/>
                    <a:pt x="37" y="226"/>
                  </a:cubicBezTo>
                  <a:lnTo>
                    <a:pt x="69" y="172"/>
                  </a:lnTo>
                  <a:cubicBezTo>
                    <a:pt x="71" y="168"/>
                    <a:pt x="74" y="165"/>
                    <a:pt x="77" y="161"/>
                  </a:cubicBezTo>
                  <a:lnTo>
                    <a:pt x="120" y="115"/>
                  </a:lnTo>
                  <a:cubicBezTo>
                    <a:pt x="123" y="112"/>
                    <a:pt x="126" y="109"/>
                    <a:pt x="129" y="107"/>
                  </a:cubicBezTo>
                  <a:lnTo>
                    <a:pt x="180" y="68"/>
                  </a:lnTo>
                  <a:cubicBezTo>
                    <a:pt x="184" y="65"/>
                    <a:pt x="187" y="63"/>
                    <a:pt x="191" y="61"/>
                  </a:cubicBezTo>
                  <a:lnTo>
                    <a:pt x="251" y="32"/>
                  </a:lnTo>
                  <a:lnTo>
                    <a:pt x="292" y="18"/>
                  </a:lnTo>
                  <a:lnTo>
                    <a:pt x="330" y="9"/>
                  </a:lnTo>
                  <a:lnTo>
                    <a:pt x="371" y="2"/>
                  </a:lnTo>
                  <a:lnTo>
                    <a:pt x="414" y="0"/>
                  </a:lnTo>
                  <a:lnTo>
                    <a:pt x="455" y="2"/>
                  </a:lnTo>
                  <a:lnTo>
                    <a:pt x="496" y="7"/>
                  </a:lnTo>
                  <a:lnTo>
                    <a:pt x="536" y="17"/>
                  </a:lnTo>
                  <a:lnTo>
                    <a:pt x="573" y="29"/>
                  </a:lnTo>
                  <a:lnTo>
                    <a:pt x="641" y="61"/>
                  </a:lnTo>
                  <a:cubicBezTo>
                    <a:pt x="645" y="63"/>
                    <a:pt x="649" y="65"/>
                    <a:pt x="652" y="68"/>
                  </a:cubicBezTo>
                  <a:lnTo>
                    <a:pt x="704" y="107"/>
                  </a:lnTo>
                  <a:cubicBezTo>
                    <a:pt x="707" y="109"/>
                    <a:pt x="710" y="112"/>
                    <a:pt x="713" y="115"/>
                  </a:cubicBezTo>
                  <a:lnTo>
                    <a:pt x="756" y="161"/>
                  </a:lnTo>
                  <a:cubicBezTo>
                    <a:pt x="759" y="165"/>
                    <a:pt x="761" y="168"/>
                    <a:pt x="764" y="172"/>
                  </a:cubicBezTo>
                  <a:lnTo>
                    <a:pt x="796" y="226"/>
                  </a:lnTo>
                  <a:cubicBezTo>
                    <a:pt x="798" y="229"/>
                    <a:pt x="800" y="232"/>
                    <a:pt x="801" y="236"/>
                  </a:cubicBezTo>
                  <a:lnTo>
                    <a:pt x="812" y="265"/>
                  </a:lnTo>
                  <a:lnTo>
                    <a:pt x="823" y="301"/>
                  </a:lnTo>
                  <a:lnTo>
                    <a:pt x="830" y="340"/>
                  </a:lnTo>
                  <a:lnTo>
                    <a:pt x="833" y="379"/>
                  </a:lnTo>
                  <a:lnTo>
                    <a:pt x="831" y="420"/>
                  </a:lnTo>
                  <a:lnTo>
                    <a:pt x="825" y="458"/>
                  </a:lnTo>
                  <a:lnTo>
                    <a:pt x="814" y="497"/>
                  </a:lnTo>
                  <a:lnTo>
                    <a:pt x="801" y="531"/>
                  </a:lnTo>
                  <a:cubicBezTo>
                    <a:pt x="800" y="535"/>
                    <a:pt x="798" y="538"/>
                    <a:pt x="796" y="542"/>
                  </a:cubicBezTo>
                  <a:lnTo>
                    <a:pt x="763" y="595"/>
                  </a:lnTo>
                  <a:cubicBezTo>
                    <a:pt x="761" y="599"/>
                    <a:pt x="759" y="602"/>
                    <a:pt x="756" y="605"/>
                  </a:cubicBezTo>
                  <a:lnTo>
                    <a:pt x="713" y="652"/>
                  </a:lnTo>
                  <a:cubicBezTo>
                    <a:pt x="711" y="655"/>
                    <a:pt x="707" y="658"/>
                    <a:pt x="704" y="661"/>
                  </a:cubicBezTo>
                  <a:lnTo>
                    <a:pt x="652" y="700"/>
                  </a:lnTo>
                  <a:cubicBezTo>
                    <a:pt x="649" y="702"/>
                    <a:pt x="645" y="705"/>
                    <a:pt x="641" y="706"/>
                  </a:cubicBezTo>
                  <a:lnTo>
                    <a:pt x="582" y="735"/>
                  </a:lnTo>
                  <a:lnTo>
                    <a:pt x="541" y="749"/>
                  </a:lnTo>
                  <a:lnTo>
                    <a:pt x="502" y="759"/>
                  </a:lnTo>
                  <a:lnTo>
                    <a:pt x="461" y="765"/>
                  </a:lnTo>
                  <a:lnTo>
                    <a:pt x="419" y="767"/>
                  </a:lnTo>
                  <a:lnTo>
                    <a:pt x="378" y="766"/>
                  </a:lnTo>
                  <a:lnTo>
                    <a:pt x="336" y="760"/>
                  </a:lnTo>
                  <a:lnTo>
                    <a:pt x="297" y="751"/>
                  </a:lnTo>
                  <a:lnTo>
                    <a:pt x="259" y="739"/>
                  </a:lnTo>
                  <a:lnTo>
                    <a:pt x="191" y="706"/>
                  </a:lnTo>
                  <a:cubicBezTo>
                    <a:pt x="187" y="704"/>
                    <a:pt x="184" y="702"/>
                    <a:pt x="180" y="700"/>
                  </a:cubicBezTo>
                  <a:lnTo>
                    <a:pt x="129" y="661"/>
                  </a:lnTo>
                  <a:cubicBezTo>
                    <a:pt x="125" y="658"/>
                    <a:pt x="122" y="655"/>
                    <a:pt x="120" y="652"/>
                  </a:cubicBezTo>
                  <a:lnTo>
                    <a:pt x="77" y="605"/>
                  </a:lnTo>
                  <a:cubicBezTo>
                    <a:pt x="74" y="602"/>
                    <a:pt x="71" y="599"/>
                    <a:pt x="69" y="595"/>
                  </a:cubicBezTo>
                  <a:lnTo>
                    <a:pt x="37" y="541"/>
                  </a:lnTo>
                  <a:cubicBezTo>
                    <a:pt x="35" y="538"/>
                    <a:pt x="33" y="535"/>
                    <a:pt x="32" y="532"/>
                  </a:cubicBezTo>
                  <a:lnTo>
                    <a:pt x="20" y="503"/>
                  </a:lnTo>
                  <a:lnTo>
                    <a:pt x="9" y="466"/>
                  </a:lnTo>
                  <a:lnTo>
                    <a:pt x="3" y="426"/>
                  </a:lnTo>
                  <a:lnTo>
                    <a:pt x="0" y="388"/>
                  </a:lnTo>
                  <a:close/>
                  <a:moveTo>
                    <a:pt x="134" y="406"/>
                  </a:moveTo>
                  <a:lnTo>
                    <a:pt x="138" y="429"/>
                  </a:lnTo>
                  <a:lnTo>
                    <a:pt x="144" y="452"/>
                  </a:lnTo>
                  <a:lnTo>
                    <a:pt x="156" y="482"/>
                  </a:lnTo>
                  <a:lnTo>
                    <a:pt x="151" y="473"/>
                  </a:lnTo>
                  <a:lnTo>
                    <a:pt x="183" y="526"/>
                  </a:lnTo>
                  <a:lnTo>
                    <a:pt x="175" y="515"/>
                  </a:lnTo>
                  <a:lnTo>
                    <a:pt x="218" y="562"/>
                  </a:lnTo>
                  <a:lnTo>
                    <a:pt x="209" y="554"/>
                  </a:lnTo>
                  <a:lnTo>
                    <a:pt x="261" y="593"/>
                  </a:lnTo>
                  <a:lnTo>
                    <a:pt x="250" y="587"/>
                  </a:lnTo>
                  <a:lnTo>
                    <a:pt x="300" y="612"/>
                  </a:lnTo>
                  <a:lnTo>
                    <a:pt x="328" y="621"/>
                  </a:lnTo>
                  <a:lnTo>
                    <a:pt x="356" y="628"/>
                  </a:lnTo>
                  <a:lnTo>
                    <a:pt x="383" y="632"/>
                  </a:lnTo>
                  <a:lnTo>
                    <a:pt x="414" y="634"/>
                  </a:lnTo>
                  <a:lnTo>
                    <a:pt x="443" y="633"/>
                  </a:lnTo>
                  <a:lnTo>
                    <a:pt x="471" y="629"/>
                  </a:lnTo>
                  <a:lnTo>
                    <a:pt x="500" y="623"/>
                  </a:lnTo>
                  <a:lnTo>
                    <a:pt x="523" y="616"/>
                  </a:lnTo>
                  <a:lnTo>
                    <a:pt x="583" y="587"/>
                  </a:lnTo>
                  <a:lnTo>
                    <a:pt x="572" y="593"/>
                  </a:lnTo>
                  <a:lnTo>
                    <a:pt x="624" y="554"/>
                  </a:lnTo>
                  <a:lnTo>
                    <a:pt x="615" y="563"/>
                  </a:lnTo>
                  <a:lnTo>
                    <a:pt x="657" y="516"/>
                  </a:lnTo>
                  <a:lnTo>
                    <a:pt x="649" y="526"/>
                  </a:lnTo>
                  <a:lnTo>
                    <a:pt x="682" y="472"/>
                  </a:lnTo>
                  <a:lnTo>
                    <a:pt x="677" y="483"/>
                  </a:lnTo>
                  <a:lnTo>
                    <a:pt x="687" y="458"/>
                  </a:lnTo>
                  <a:lnTo>
                    <a:pt x="694" y="437"/>
                  </a:lnTo>
                  <a:lnTo>
                    <a:pt x="698" y="412"/>
                  </a:lnTo>
                  <a:lnTo>
                    <a:pt x="700" y="388"/>
                  </a:lnTo>
                  <a:lnTo>
                    <a:pt x="699" y="362"/>
                  </a:lnTo>
                  <a:lnTo>
                    <a:pt x="696" y="339"/>
                  </a:lnTo>
                  <a:lnTo>
                    <a:pt x="688" y="314"/>
                  </a:lnTo>
                  <a:lnTo>
                    <a:pt x="677" y="285"/>
                  </a:lnTo>
                  <a:lnTo>
                    <a:pt x="682" y="295"/>
                  </a:lnTo>
                  <a:lnTo>
                    <a:pt x="649" y="241"/>
                  </a:lnTo>
                  <a:lnTo>
                    <a:pt x="657" y="251"/>
                  </a:lnTo>
                  <a:lnTo>
                    <a:pt x="615" y="205"/>
                  </a:lnTo>
                  <a:lnTo>
                    <a:pt x="624" y="213"/>
                  </a:lnTo>
                  <a:lnTo>
                    <a:pt x="572" y="174"/>
                  </a:lnTo>
                  <a:lnTo>
                    <a:pt x="583" y="181"/>
                  </a:lnTo>
                  <a:lnTo>
                    <a:pt x="532" y="155"/>
                  </a:lnTo>
                  <a:lnTo>
                    <a:pt x="505" y="146"/>
                  </a:lnTo>
                  <a:lnTo>
                    <a:pt x="478" y="139"/>
                  </a:lnTo>
                  <a:lnTo>
                    <a:pt x="449" y="135"/>
                  </a:lnTo>
                  <a:lnTo>
                    <a:pt x="419" y="134"/>
                  </a:lnTo>
                  <a:lnTo>
                    <a:pt x="390" y="134"/>
                  </a:lnTo>
                  <a:lnTo>
                    <a:pt x="361" y="138"/>
                  </a:lnTo>
                  <a:lnTo>
                    <a:pt x="333" y="145"/>
                  </a:lnTo>
                  <a:lnTo>
                    <a:pt x="309" y="152"/>
                  </a:lnTo>
                  <a:lnTo>
                    <a:pt x="250" y="181"/>
                  </a:lnTo>
                  <a:lnTo>
                    <a:pt x="261" y="174"/>
                  </a:lnTo>
                  <a:lnTo>
                    <a:pt x="209" y="213"/>
                  </a:lnTo>
                  <a:lnTo>
                    <a:pt x="218" y="205"/>
                  </a:lnTo>
                  <a:lnTo>
                    <a:pt x="175" y="252"/>
                  </a:lnTo>
                  <a:lnTo>
                    <a:pt x="183" y="240"/>
                  </a:lnTo>
                  <a:lnTo>
                    <a:pt x="151" y="294"/>
                  </a:lnTo>
                  <a:lnTo>
                    <a:pt x="156" y="286"/>
                  </a:lnTo>
                  <a:lnTo>
                    <a:pt x="146" y="307"/>
                  </a:lnTo>
                  <a:lnTo>
                    <a:pt x="139" y="331"/>
                  </a:lnTo>
                  <a:lnTo>
                    <a:pt x="135" y="355"/>
                  </a:lnTo>
                  <a:lnTo>
                    <a:pt x="133" y="379"/>
                  </a:lnTo>
                  <a:lnTo>
                    <a:pt x="134" y="40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 name="Freeform 26"/>
            <p:cNvSpPr>
              <a:spLocks noEditPoints="1"/>
            </p:cNvSpPr>
            <p:nvPr/>
          </p:nvSpPr>
          <p:spPr bwMode="auto">
            <a:xfrm>
              <a:off x="3053" y="2610"/>
              <a:ext cx="999" cy="290"/>
            </a:xfrm>
            <a:custGeom>
              <a:avLst/>
              <a:gdLst>
                <a:gd name="T0" fmla="*/ 17 w 5909"/>
                <a:gd name="T1" fmla="*/ 0 h 1711"/>
                <a:gd name="T2" fmla="*/ 5853 w 5909"/>
                <a:gd name="T3" fmla="*/ 1517 h 1711"/>
                <a:gd name="T4" fmla="*/ 5836 w 5909"/>
                <a:gd name="T5" fmla="*/ 1581 h 1711"/>
                <a:gd name="T6" fmla="*/ 0 w 5909"/>
                <a:gd name="T7" fmla="*/ 64 h 1711"/>
                <a:gd name="T8" fmla="*/ 17 w 5909"/>
                <a:gd name="T9" fmla="*/ 0 h 1711"/>
                <a:gd name="T10" fmla="*/ 5540 w 5909"/>
                <a:gd name="T11" fmla="*/ 1199 h 1711"/>
                <a:gd name="T12" fmla="*/ 5909 w 5909"/>
                <a:gd name="T13" fmla="*/ 1566 h 1711"/>
                <a:gd name="T14" fmla="*/ 5408 w 5909"/>
                <a:gd name="T15" fmla="*/ 1706 h 1711"/>
                <a:gd name="T16" fmla="*/ 5367 w 5909"/>
                <a:gd name="T17" fmla="*/ 1683 h 1711"/>
                <a:gd name="T18" fmla="*/ 5390 w 5909"/>
                <a:gd name="T19" fmla="*/ 1642 h 1711"/>
                <a:gd name="T20" fmla="*/ 5836 w 5909"/>
                <a:gd name="T21" fmla="*/ 1517 h 1711"/>
                <a:gd name="T22" fmla="*/ 5821 w 5909"/>
                <a:gd name="T23" fmla="*/ 1573 h 1711"/>
                <a:gd name="T24" fmla="*/ 5493 w 5909"/>
                <a:gd name="T25" fmla="*/ 1246 h 1711"/>
                <a:gd name="T26" fmla="*/ 5492 w 5909"/>
                <a:gd name="T27" fmla="*/ 1199 h 1711"/>
                <a:gd name="T28" fmla="*/ 5540 w 5909"/>
                <a:gd name="T29" fmla="*/ 1199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09" h="1711">
                  <a:moveTo>
                    <a:pt x="17" y="0"/>
                  </a:moveTo>
                  <a:lnTo>
                    <a:pt x="5853" y="1517"/>
                  </a:lnTo>
                  <a:lnTo>
                    <a:pt x="5836" y="1581"/>
                  </a:lnTo>
                  <a:lnTo>
                    <a:pt x="0" y="64"/>
                  </a:lnTo>
                  <a:lnTo>
                    <a:pt x="17" y="0"/>
                  </a:lnTo>
                  <a:close/>
                  <a:moveTo>
                    <a:pt x="5540" y="1199"/>
                  </a:moveTo>
                  <a:lnTo>
                    <a:pt x="5909" y="1566"/>
                  </a:lnTo>
                  <a:lnTo>
                    <a:pt x="5408" y="1706"/>
                  </a:lnTo>
                  <a:cubicBezTo>
                    <a:pt x="5390" y="1711"/>
                    <a:pt x="5372" y="1701"/>
                    <a:pt x="5367" y="1683"/>
                  </a:cubicBezTo>
                  <a:cubicBezTo>
                    <a:pt x="5362" y="1665"/>
                    <a:pt x="5372" y="1647"/>
                    <a:pt x="5390" y="1642"/>
                  </a:cubicBezTo>
                  <a:lnTo>
                    <a:pt x="5836" y="1517"/>
                  </a:lnTo>
                  <a:lnTo>
                    <a:pt x="5821" y="1573"/>
                  </a:lnTo>
                  <a:lnTo>
                    <a:pt x="5493" y="1246"/>
                  </a:lnTo>
                  <a:cubicBezTo>
                    <a:pt x="5480" y="1233"/>
                    <a:pt x="5480" y="1212"/>
                    <a:pt x="5492" y="1199"/>
                  </a:cubicBezTo>
                  <a:cubicBezTo>
                    <a:pt x="5505" y="1186"/>
                    <a:pt x="5527" y="1186"/>
                    <a:pt x="5540" y="119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 name="Freeform 27"/>
            <p:cNvSpPr>
              <a:spLocks noEditPoints="1"/>
            </p:cNvSpPr>
            <p:nvPr/>
          </p:nvSpPr>
          <p:spPr bwMode="auto">
            <a:xfrm>
              <a:off x="3142" y="2898"/>
              <a:ext cx="910" cy="468"/>
            </a:xfrm>
            <a:custGeom>
              <a:avLst/>
              <a:gdLst>
                <a:gd name="T0" fmla="*/ 30 w 5382"/>
                <a:gd name="T1" fmla="*/ 2763 h 2763"/>
                <a:gd name="T2" fmla="*/ 5338 w 5382"/>
                <a:gd name="T3" fmla="*/ 93 h 2763"/>
                <a:gd name="T4" fmla="*/ 5308 w 5382"/>
                <a:gd name="T5" fmla="*/ 33 h 2763"/>
                <a:gd name="T6" fmla="*/ 0 w 5382"/>
                <a:gd name="T7" fmla="*/ 2703 h 2763"/>
                <a:gd name="T8" fmla="*/ 30 w 5382"/>
                <a:gd name="T9" fmla="*/ 2763 h 2763"/>
                <a:gd name="T10" fmla="*/ 5098 w 5382"/>
                <a:gd name="T11" fmla="*/ 469 h 2763"/>
                <a:gd name="T12" fmla="*/ 5382 w 5382"/>
                <a:gd name="T13" fmla="*/ 33 h 2763"/>
                <a:gd name="T14" fmla="*/ 4862 w 5382"/>
                <a:gd name="T15" fmla="*/ 1 h 2763"/>
                <a:gd name="T16" fmla="*/ 4827 w 5382"/>
                <a:gd name="T17" fmla="*/ 32 h 2763"/>
                <a:gd name="T18" fmla="*/ 4858 w 5382"/>
                <a:gd name="T19" fmla="*/ 67 h 2763"/>
                <a:gd name="T20" fmla="*/ 5320 w 5382"/>
                <a:gd name="T21" fmla="*/ 96 h 2763"/>
                <a:gd name="T22" fmla="*/ 5295 w 5382"/>
                <a:gd name="T23" fmla="*/ 45 h 2763"/>
                <a:gd name="T24" fmla="*/ 5042 w 5382"/>
                <a:gd name="T25" fmla="*/ 433 h 2763"/>
                <a:gd name="T26" fmla="*/ 5052 w 5382"/>
                <a:gd name="T27" fmla="*/ 479 h 2763"/>
                <a:gd name="T28" fmla="*/ 5098 w 5382"/>
                <a:gd name="T29" fmla="*/ 469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82" h="2763">
                  <a:moveTo>
                    <a:pt x="30" y="2763"/>
                  </a:moveTo>
                  <a:lnTo>
                    <a:pt x="5338" y="93"/>
                  </a:lnTo>
                  <a:lnTo>
                    <a:pt x="5308" y="33"/>
                  </a:lnTo>
                  <a:lnTo>
                    <a:pt x="0" y="2703"/>
                  </a:lnTo>
                  <a:lnTo>
                    <a:pt x="30" y="2763"/>
                  </a:lnTo>
                  <a:close/>
                  <a:moveTo>
                    <a:pt x="5098" y="469"/>
                  </a:moveTo>
                  <a:lnTo>
                    <a:pt x="5382" y="33"/>
                  </a:lnTo>
                  <a:lnTo>
                    <a:pt x="4862" y="1"/>
                  </a:lnTo>
                  <a:cubicBezTo>
                    <a:pt x="4844" y="0"/>
                    <a:pt x="4828" y="14"/>
                    <a:pt x="4827" y="32"/>
                  </a:cubicBezTo>
                  <a:cubicBezTo>
                    <a:pt x="4826" y="50"/>
                    <a:pt x="4840" y="66"/>
                    <a:pt x="4858" y="67"/>
                  </a:cubicBezTo>
                  <a:lnTo>
                    <a:pt x="5320" y="96"/>
                  </a:lnTo>
                  <a:lnTo>
                    <a:pt x="5295" y="45"/>
                  </a:lnTo>
                  <a:lnTo>
                    <a:pt x="5042" y="433"/>
                  </a:lnTo>
                  <a:cubicBezTo>
                    <a:pt x="5032" y="448"/>
                    <a:pt x="5036" y="469"/>
                    <a:pt x="5052" y="479"/>
                  </a:cubicBezTo>
                  <a:cubicBezTo>
                    <a:pt x="5067" y="489"/>
                    <a:pt x="5088" y="485"/>
                    <a:pt x="5098" y="46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 name="Rectangle 28"/>
            <p:cNvSpPr>
              <a:spLocks noChangeArrowheads="1"/>
            </p:cNvSpPr>
            <p:nvPr/>
          </p:nvSpPr>
          <p:spPr bwMode="auto">
            <a:xfrm>
              <a:off x="1211" y="2854"/>
              <a:ext cx="14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Α</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29"/>
            <p:cNvSpPr>
              <a:spLocks noChangeArrowheads="1"/>
            </p:cNvSpPr>
            <p:nvPr/>
          </p:nvSpPr>
          <p:spPr bwMode="auto">
            <a:xfrm>
              <a:off x="1283" y="2854"/>
              <a:ext cx="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0"/>
            <p:cNvSpPr>
              <a:spLocks noChangeArrowheads="1"/>
            </p:cNvSpPr>
            <p:nvPr/>
          </p:nvSpPr>
          <p:spPr bwMode="auto">
            <a:xfrm>
              <a:off x="1799" y="2667"/>
              <a:ext cx="13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Β</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1"/>
            <p:cNvSpPr>
              <a:spLocks noChangeArrowheads="1"/>
            </p:cNvSpPr>
            <p:nvPr/>
          </p:nvSpPr>
          <p:spPr bwMode="auto">
            <a:xfrm>
              <a:off x="1867" y="2667"/>
              <a:ext cx="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2"/>
            <p:cNvSpPr>
              <a:spLocks noChangeArrowheads="1"/>
            </p:cNvSpPr>
            <p:nvPr/>
          </p:nvSpPr>
          <p:spPr bwMode="auto">
            <a:xfrm>
              <a:off x="1857" y="3157"/>
              <a:ext cx="119"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Γ</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3"/>
            <p:cNvSpPr>
              <a:spLocks noChangeArrowheads="1"/>
            </p:cNvSpPr>
            <p:nvPr/>
          </p:nvSpPr>
          <p:spPr bwMode="auto">
            <a:xfrm>
              <a:off x="1909" y="3157"/>
              <a:ext cx="9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4"/>
            <p:cNvSpPr>
              <a:spLocks noChangeArrowheads="1"/>
            </p:cNvSpPr>
            <p:nvPr/>
          </p:nvSpPr>
          <p:spPr bwMode="auto">
            <a:xfrm>
              <a:off x="2558" y="2469"/>
              <a:ext cx="14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Δ</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5"/>
            <p:cNvSpPr>
              <a:spLocks noChangeArrowheads="1"/>
            </p:cNvSpPr>
            <p:nvPr/>
          </p:nvSpPr>
          <p:spPr bwMode="auto">
            <a:xfrm>
              <a:off x="2629" y="2469"/>
              <a:ext cx="9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6"/>
            <p:cNvSpPr>
              <a:spLocks noChangeArrowheads="1"/>
            </p:cNvSpPr>
            <p:nvPr/>
          </p:nvSpPr>
          <p:spPr bwMode="auto">
            <a:xfrm>
              <a:off x="2638" y="3372"/>
              <a:ext cx="13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Ε</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37"/>
            <p:cNvSpPr>
              <a:spLocks noChangeArrowheads="1"/>
            </p:cNvSpPr>
            <p:nvPr/>
          </p:nvSpPr>
          <p:spPr bwMode="auto">
            <a:xfrm>
              <a:off x="2699" y="3372"/>
              <a:ext cx="9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38"/>
            <p:cNvSpPr>
              <a:spLocks noChangeArrowheads="1"/>
            </p:cNvSpPr>
            <p:nvPr/>
          </p:nvSpPr>
          <p:spPr bwMode="auto">
            <a:xfrm>
              <a:off x="3587" y="2605"/>
              <a:ext cx="1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Ζ</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39"/>
            <p:cNvSpPr>
              <a:spLocks noChangeArrowheads="1"/>
            </p:cNvSpPr>
            <p:nvPr/>
          </p:nvSpPr>
          <p:spPr bwMode="auto">
            <a:xfrm>
              <a:off x="3645" y="2605"/>
              <a:ext cx="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40"/>
            <p:cNvSpPr>
              <a:spLocks noChangeArrowheads="1"/>
            </p:cNvSpPr>
            <p:nvPr/>
          </p:nvSpPr>
          <p:spPr bwMode="auto">
            <a:xfrm>
              <a:off x="3645" y="3130"/>
              <a:ext cx="1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Η</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1"/>
            <p:cNvSpPr>
              <a:spLocks noChangeArrowheads="1"/>
            </p:cNvSpPr>
            <p:nvPr/>
          </p:nvSpPr>
          <p:spPr bwMode="auto">
            <a:xfrm>
              <a:off x="3723" y="3130"/>
              <a:ext cx="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16 </a:t>
            </a:r>
            <a:r>
              <a:rPr lang="el-GR" dirty="0"/>
              <a:t>από </a:t>
            </a:r>
            <a:r>
              <a:rPr lang="el-GR" dirty="0" smtClean="0"/>
              <a:t>24)</a:t>
            </a:r>
            <a:endParaRPr lang="el-GR" dirty="0">
              <a:latin typeface="+mn-lt"/>
            </a:endParaRPr>
          </a:p>
        </p:txBody>
      </p:sp>
      <p:sp>
        <p:nvSpPr>
          <p:cNvPr id="2" name="Ορθογώνιο 1"/>
          <p:cNvSpPr/>
          <p:nvPr/>
        </p:nvSpPr>
        <p:spPr>
          <a:xfrm>
            <a:off x="467544" y="1484784"/>
            <a:ext cx="8219256" cy="2677656"/>
          </a:xfrm>
          <a:prstGeom prst="rect">
            <a:avLst/>
          </a:prstGeom>
        </p:spPr>
        <p:txBody>
          <a:bodyPr wrap="square">
            <a:spAutoFit/>
          </a:bodyPr>
          <a:lstStyle/>
          <a:p>
            <a:pPr marL="342900" indent="-342900">
              <a:buFont typeface="Wingdings" panose="05000000000000000000" pitchFamily="2" charset="2"/>
              <a:buChar char="§"/>
            </a:pPr>
            <a:r>
              <a:rPr lang="el-GR" sz="2400" dirty="0" smtClean="0"/>
              <a:t>Επανάληψη Βήμα 2: Ελέγχουμε ποια κρίσιμη δραστηριότητα μπορεί να μειωθεί με το μικρότερο κόστος κατά 1 εβδομάδα,</a:t>
            </a:r>
          </a:p>
          <a:p>
            <a:pPr marL="342900" indent="-342900">
              <a:buFont typeface="Wingdings" panose="05000000000000000000" pitchFamily="2" charset="2"/>
              <a:buChar char="§"/>
            </a:pPr>
            <a:r>
              <a:rPr lang="el-GR" sz="2400" dirty="0" smtClean="0"/>
              <a:t>Υπάρχουν όμως τρία κρίσιμα δρομολόγια. Άρα ελέγχουμε αν μειώνεται κάποια από τις κοινές κρίσιμες δραστηριότητες Α-Β-Δ-Ζ και Α-Γ-Δ-Ζ και Α-Γ-Ε-Η,</a:t>
            </a:r>
          </a:p>
          <a:p>
            <a:pPr marL="342900" indent="-342900">
              <a:buFont typeface="Wingdings" panose="05000000000000000000" pitchFamily="2" charset="2"/>
              <a:buChar char="§"/>
            </a:pPr>
            <a:r>
              <a:rPr lang="el-GR" sz="2400" dirty="0" smtClean="0"/>
              <a:t>Δεν υπάρχει κοινή κρίσιμη που να μπορεί να μειωθεί,</a:t>
            </a:r>
          </a:p>
          <a:p>
            <a:pPr marL="342900" indent="-342900">
              <a:buFont typeface="Wingdings" panose="05000000000000000000" pitchFamily="2" charset="2"/>
              <a:buChar char="§"/>
            </a:pPr>
            <a:r>
              <a:rPr lang="el-GR" sz="2400" dirty="0" smtClean="0"/>
              <a:t>Μπορούν να μειωθούν μόνο οι Γ,Ζ και Η.</a:t>
            </a:r>
            <a:endParaRPr lang="el-GR" sz="2400" dirty="0"/>
          </a:p>
        </p:txBody>
      </p:sp>
      <p:grpSp>
        <p:nvGrpSpPr>
          <p:cNvPr id="3" name="Group 4" descr="."/>
          <p:cNvGrpSpPr>
            <a:grpSpLocks noChangeAspect="1"/>
          </p:cNvGrpSpPr>
          <p:nvPr/>
        </p:nvGrpSpPr>
        <p:grpSpPr bwMode="auto">
          <a:xfrm>
            <a:off x="971550" y="3500438"/>
            <a:ext cx="7562850" cy="2636837"/>
            <a:chOff x="612" y="2205"/>
            <a:chExt cx="4764" cy="1661"/>
          </a:xfrm>
        </p:grpSpPr>
        <p:sp>
          <p:nvSpPr>
            <p:cNvPr id="4" name="AutoShape 3"/>
            <p:cNvSpPr>
              <a:spLocks noChangeAspect="1" noChangeArrowheads="1" noTextEdit="1"/>
            </p:cNvSpPr>
            <p:nvPr/>
          </p:nvSpPr>
          <p:spPr bwMode="auto">
            <a:xfrm>
              <a:off x="612" y="2205"/>
              <a:ext cx="4764" cy="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8" name="Rectangle 5"/>
            <p:cNvSpPr>
              <a:spLocks noChangeArrowheads="1"/>
            </p:cNvSpPr>
            <p:nvPr/>
          </p:nvSpPr>
          <p:spPr bwMode="auto">
            <a:xfrm>
              <a:off x="612" y="2204"/>
              <a:ext cx="95"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Oval 6"/>
            <p:cNvSpPr>
              <a:spLocks noChangeArrowheads="1"/>
            </p:cNvSpPr>
            <p:nvPr/>
          </p:nvSpPr>
          <p:spPr bwMode="auto">
            <a:xfrm>
              <a:off x="938" y="3214"/>
              <a:ext cx="121" cy="109"/>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1" name="Freeform 7"/>
            <p:cNvSpPr>
              <a:spLocks noEditPoints="1"/>
            </p:cNvSpPr>
            <p:nvPr/>
          </p:nvSpPr>
          <p:spPr bwMode="auto">
            <a:xfrm>
              <a:off x="927" y="3203"/>
              <a:ext cx="143" cy="132"/>
            </a:xfrm>
            <a:custGeom>
              <a:avLst/>
              <a:gdLst>
                <a:gd name="T0" fmla="*/ 16 w 1667"/>
                <a:gd name="T1" fmla="*/ 618 h 1533"/>
                <a:gd name="T2" fmla="*/ 75 w 1667"/>
                <a:gd name="T3" fmla="*/ 450 h 1533"/>
                <a:gd name="T4" fmla="*/ 240 w 1667"/>
                <a:gd name="T5" fmla="*/ 229 h 1533"/>
                <a:gd name="T6" fmla="*/ 384 w 1667"/>
                <a:gd name="T7" fmla="*/ 122 h 1533"/>
                <a:gd name="T8" fmla="*/ 656 w 1667"/>
                <a:gd name="T9" fmla="*/ 18 h 1533"/>
                <a:gd name="T10" fmla="*/ 911 w 1667"/>
                <a:gd name="T11" fmla="*/ 3 h 1533"/>
                <a:gd name="T12" fmla="*/ 1165 w 1667"/>
                <a:gd name="T13" fmla="*/ 64 h 1533"/>
                <a:gd name="T14" fmla="*/ 1408 w 1667"/>
                <a:gd name="T15" fmla="*/ 212 h 1533"/>
                <a:gd name="T16" fmla="*/ 1529 w 1667"/>
                <a:gd name="T17" fmla="*/ 344 h 1533"/>
                <a:gd name="T18" fmla="*/ 1626 w 1667"/>
                <a:gd name="T19" fmla="*/ 528 h 1533"/>
                <a:gd name="T20" fmla="*/ 1667 w 1667"/>
                <a:gd name="T21" fmla="*/ 758 h 1533"/>
                <a:gd name="T22" fmla="*/ 1631 w 1667"/>
                <a:gd name="T23" fmla="*/ 991 h 1533"/>
                <a:gd name="T24" fmla="*/ 1529 w 1667"/>
                <a:gd name="T25" fmla="*/ 1189 h 1533"/>
                <a:gd name="T26" fmla="*/ 1408 w 1667"/>
                <a:gd name="T27" fmla="*/ 1321 h 1533"/>
                <a:gd name="T28" fmla="*/ 1165 w 1667"/>
                <a:gd name="T29" fmla="*/ 1469 h 1533"/>
                <a:gd name="T30" fmla="*/ 925 w 1667"/>
                <a:gd name="T31" fmla="*/ 1528 h 1533"/>
                <a:gd name="T32" fmla="*/ 674 w 1667"/>
                <a:gd name="T33" fmla="*/ 1518 h 1533"/>
                <a:gd name="T34" fmla="*/ 384 w 1667"/>
                <a:gd name="T35" fmla="*/ 1411 h 1533"/>
                <a:gd name="T36" fmla="*/ 240 w 1667"/>
                <a:gd name="T37" fmla="*/ 1304 h 1533"/>
                <a:gd name="T38" fmla="*/ 75 w 1667"/>
                <a:gd name="T39" fmla="*/ 1083 h 1533"/>
                <a:gd name="T40" fmla="*/ 20 w 1667"/>
                <a:gd name="T41" fmla="*/ 933 h 1533"/>
                <a:gd name="T42" fmla="*/ 269 w 1667"/>
                <a:gd name="T43" fmla="*/ 811 h 1533"/>
                <a:gd name="T44" fmla="*/ 313 w 1667"/>
                <a:gd name="T45" fmla="*/ 965 h 1533"/>
                <a:gd name="T46" fmla="*/ 352 w 1667"/>
                <a:gd name="T47" fmla="*/ 1031 h 1533"/>
                <a:gd name="T48" fmla="*/ 522 w 1667"/>
                <a:gd name="T49" fmla="*/ 1184 h 1533"/>
                <a:gd name="T50" fmla="*/ 598 w 1667"/>
                <a:gd name="T51" fmla="*/ 1221 h 1533"/>
                <a:gd name="T52" fmla="*/ 828 w 1667"/>
                <a:gd name="T53" fmla="*/ 1266 h 1533"/>
                <a:gd name="T54" fmla="*/ 1070 w 1667"/>
                <a:gd name="T55" fmla="*/ 1221 h 1533"/>
                <a:gd name="T56" fmla="*/ 1146 w 1667"/>
                <a:gd name="T57" fmla="*/ 1185 h 1533"/>
                <a:gd name="T58" fmla="*/ 1316 w 1667"/>
                <a:gd name="T59" fmla="*/ 1030 h 1533"/>
                <a:gd name="T60" fmla="*/ 1355 w 1667"/>
                <a:gd name="T61" fmla="*/ 963 h 1533"/>
                <a:gd name="T62" fmla="*/ 1396 w 1667"/>
                <a:gd name="T63" fmla="*/ 823 h 1533"/>
                <a:gd name="T64" fmla="*/ 1391 w 1667"/>
                <a:gd name="T65" fmla="*/ 675 h 1533"/>
                <a:gd name="T66" fmla="*/ 1364 w 1667"/>
                <a:gd name="T67" fmla="*/ 588 h 1533"/>
                <a:gd name="T68" fmla="*/ 1230 w 1667"/>
                <a:gd name="T69" fmla="*/ 408 h 1533"/>
                <a:gd name="T70" fmla="*/ 1167 w 1667"/>
                <a:gd name="T71" fmla="*/ 361 h 1533"/>
                <a:gd name="T72" fmla="*/ 955 w 1667"/>
                <a:gd name="T73" fmla="*/ 278 h 1533"/>
                <a:gd name="T74" fmla="*/ 781 w 1667"/>
                <a:gd name="T75" fmla="*/ 268 h 1533"/>
                <a:gd name="T76" fmla="*/ 620 w 1667"/>
                <a:gd name="T77" fmla="*/ 303 h 1533"/>
                <a:gd name="T78" fmla="*/ 418 w 1667"/>
                <a:gd name="T79" fmla="*/ 426 h 1533"/>
                <a:gd name="T80" fmla="*/ 367 w 1667"/>
                <a:gd name="T81" fmla="*/ 482 h 1533"/>
                <a:gd name="T82" fmla="*/ 293 w 1667"/>
                <a:gd name="T83" fmla="*/ 617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8" y="540"/>
                  </a:lnTo>
                  <a:lnTo>
                    <a:pt x="64" y="471"/>
                  </a:lnTo>
                  <a:cubicBezTo>
                    <a:pt x="67" y="464"/>
                    <a:pt x="70" y="457"/>
                    <a:pt x="75" y="450"/>
                  </a:cubicBezTo>
                  <a:lnTo>
                    <a:pt x="140" y="343"/>
                  </a:lnTo>
                  <a:cubicBezTo>
                    <a:pt x="144" y="336"/>
                    <a:pt x="149" y="329"/>
                    <a:pt x="155" y="323"/>
                  </a:cubicBezTo>
                  <a:lnTo>
                    <a:pt x="240" y="229"/>
                  </a:lnTo>
                  <a:cubicBezTo>
                    <a:pt x="245" y="222"/>
                    <a:pt x="252" y="217"/>
                    <a:pt x="259" y="211"/>
                  </a:cubicBezTo>
                  <a:lnTo>
                    <a:pt x="363" y="134"/>
                  </a:lnTo>
                  <a:cubicBezTo>
                    <a:pt x="370" y="129"/>
                    <a:pt x="377" y="125"/>
                    <a:pt x="384" y="122"/>
                  </a:cubicBezTo>
                  <a:lnTo>
                    <a:pt x="503" y="64"/>
                  </a:lnTo>
                  <a:cubicBezTo>
                    <a:pt x="510" y="60"/>
                    <a:pt x="518" y="57"/>
                    <a:pt x="525" y="55"/>
                  </a:cubicBezTo>
                  <a:lnTo>
                    <a:pt x="656" y="18"/>
                  </a:lnTo>
                  <a:lnTo>
                    <a:pt x="744" y="4"/>
                  </a:lnTo>
                  <a:lnTo>
                    <a:pt x="828" y="0"/>
                  </a:lnTo>
                  <a:lnTo>
                    <a:pt x="911" y="3"/>
                  </a:lnTo>
                  <a:lnTo>
                    <a:pt x="994" y="15"/>
                  </a:lnTo>
                  <a:lnTo>
                    <a:pt x="1142" y="55"/>
                  </a:lnTo>
                  <a:cubicBezTo>
                    <a:pt x="1150" y="57"/>
                    <a:pt x="1158" y="60"/>
                    <a:pt x="1165" y="64"/>
                  </a:cubicBezTo>
                  <a:lnTo>
                    <a:pt x="1284" y="122"/>
                  </a:lnTo>
                  <a:cubicBezTo>
                    <a:pt x="1291" y="125"/>
                    <a:pt x="1299" y="130"/>
                    <a:pt x="1305" y="135"/>
                  </a:cubicBezTo>
                  <a:lnTo>
                    <a:pt x="1408" y="212"/>
                  </a:lnTo>
                  <a:cubicBezTo>
                    <a:pt x="1415" y="217"/>
                    <a:pt x="1421" y="222"/>
                    <a:pt x="1427" y="228"/>
                  </a:cubicBezTo>
                  <a:lnTo>
                    <a:pt x="1513" y="322"/>
                  </a:lnTo>
                  <a:cubicBezTo>
                    <a:pt x="1519" y="329"/>
                    <a:pt x="1524" y="336"/>
                    <a:pt x="1529" y="344"/>
                  </a:cubicBezTo>
                  <a:lnTo>
                    <a:pt x="1593" y="451"/>
                  </a:lnTo>
                  <a:cubicBezTo>
                    <a:pt x="1596" y="457"/>
                    <a:pt x="1599" y="463"/>
                    <a:pt x="1602" y="469"/>
                  </a:cubicBezTo>
                  <a:lnTo>
                    <a:pt x="1626" y="528"/>
                  </a:lnTo>
                  <a:lnTo>
                    <a:pt x="1648" y="602"/>
                  </a:lnTo>
                  <a:lnTo>
                    <a:pt x="1661" y="681"/>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1"/>
                    <a:pt x="1415" y="1316"/>
                    <a:pt x="1408" y="1321"/>
                  </a:cubicBezTo>
                  <a:lnTo>
                    <a:pt x="1305" y="1398"/>
                  </a:lnTo>
                  <a:cubicBezTo>
                    <a:pt x="1299" y="1403"/>
                    <a:pt x="1291" y="1408"/>
                    <a:pt x="1284" y="1411"/>
                  </a:cubicBezTo>
                  <a:lnTo>
                    <a:pt x="1165" y="1469"/>
                  </a:lnTo>
                  <a:cubicBezTo>
                    <a:pt x="1158" y="1473"/>
                    <a:pt x="1150" y="1476"/>
                    <a:pt x="1142" y="1478"/>
                  </a:cubicBezTo>
                  <a:lnTo>
                    <a:pt x="1010" y="1515"/>
                  </a:lnTo>
                  <a:lnTo>
                    <a:pt x="925" y="1528"/>
                  </a:lnTo>
                  <a:lnTo>
                    <a:pt x="839" y="1533"/>
                  </a:lnTo>
                  <a:lnTo>
                    <a:pt x="757" y="1530"/>
                  </a:lnTo>
                  <a:lnTo>
                    <a:pt x="674" y="1518"/>
                  </a:lnTo>
                  <a:lnTo>
                    <a:pt x="525" y="1478"/>
                  </a:lnTo>
                  <a:cubicBezTo>
                    <a:pt x="518" y="1476"/>
                    <a:pt x="510" y="1473"/>
                    <a:pt x="503" y="1469"/>
                  </a:cubicBezTo>
                  <a:lnTo>
                    <a:pt x="384" y="1411"/>
                  </a:lnTo>
                  <a:cubicBezTo>
                    <a:pt x="377" y="1408"/>
                    <a:pt x="370" y="1403"/>
                    <a:pt x="363" y="1399"/>
                  </a:cubicBezTo>
                  <a:lnTo>
                    <a:pt x="259" y="1322"/>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7"/>
                  </a:lnTo>
                  <a:lnTo>
                    <a:pt x="522" y="1184"/>
                  </a:lnTo>
                  <a:lnTo>
                    <a:pt x="501" y="1172"/>
                  </a:lnTo>
                  <a:lnTo>
                    <a:pt x="620" y="1230"/>
                  </a:lnTo>
                  <a:lnTo>
                    <a:pt x="598" y="1221"/>
                  </a:lnTo>
                  <a:lnTo>
                    <a:pt x="711" y="1254"/>
                  </a:lnTo>
                  <a:lnTo>
                    <a:pt x="768" y="1263"/>
                  </a:lnTo>
                  <a:lnTo>
                    <a:pt x="828" y="1266"/>
                  </a:lnTo>
                  <a:lnTo>
                    <a:pt x="886" y="1265"/>
                  </a:lnTo>
                  <a:lnTo>
                    <a:pt x="938" y="1258"/>
                  </a:lnTo>
                  <a:lnTo>
                    <a:pt x="1070" y="1221"/>
                  </a:lnTo>
                  <a:lnTo>
                    <a:pt x="1048" y="1230"/>
                  </a:lnTo>
                  <a:lnTo>
                    <a:pt x="1167" y="1172"/>
                  </a:lnTo>
                  <a:lnTo>
                    <a:pt x="1146" y="1185"/>
                  </a:lnTo>
                  <a:lnTo>
                    <a:pt x="1249" y="1108"/>
                  </a:lnTo>
                  <a:lnTo>
                    <a:pt x="1230" y="1124"/>
                  </a:lnTo>
                  <a:lnTo>
                    <a:pt x="1316" y="1030"/>
                  </a:lnTo>
                  <a:lnTo>
                    <a:pt x="1300" y="1052"/>
                  </a:lnTo>
                  <a:lnTo>
                    <a:pt x="1364" y="945"/>
                  </a:lnTo>
                  <a:lnTo>
                    <a:pt x="1355" y="963"/>
                  </a:lnTo>
                  <a:lnTo>
                    <a:pt x="1374" y="918"/>
                  </a:lnTo>
                  <a:lnTo>
                    <a:pt x="1388" y="874"/>
                  </a:lnTo>
                  <a:lnTo>
                    <a:pt x="1396" y="823"/>
                  </a:lnTo>
                  <a:lnTo>
                    <a:pt x="1400" y="775"/>
                  </a:lnTo>
                  <a:lnTo>
                    <a:pt x="1398" y="722"/>
                  </a:lnTo>
                  <a:lnTo>
                    <a:pt x="1391" y="675"/>
                  </a:lnTo>
                  <a:lnTo>
                    <a:pt x="1379" y="629"/>
                  </a:lnTo>
                  <a:lnTo>
                    <a:pt x="1355" y="570"/>
                  </a:lnTo>
                  <a:lnTo>
                    <a:pt x="1364" y="588"/>
                  </a:lnTo>
                  <a:lnTo>
                    <a:pt x="1300" y="481"/>
                  </a:lnTo>
                  <a:lnTo>
                    <a:pt x="1316" y="502"/>
                  </a:lnTo>
                  <a:lnTo>
                    <a:pt x="1230" y="408"/>
                  </a:lnTo>
                  <a:lnTo>
                    <a:pt x="1249" y="425"/>
                  </a:lnTo>
                  <a:lnTo>
                    <a:pt x="1146" y="348"/>
                  </a:lnTo>
                  <a:lnTo>
                    <a:pt x="1167" y="361"/>
                  </a:lnTo>
                  <a:lnTo>
                    <a:pt x="1048" y="303"/>
                  </a:lnTo>
                  <a:lnTo>
                    <a:pt x="1070" y="312"/>
                  </a:lnTo>
                  <a:lnTo>
                    <a:pt x="955" y="278"/>
                  </a:lnTo>
                  <a:lnTo>
                    <a:pt x="900" y="270"/>
                  </a:lnTo>
                  <a:lnTo>
                    <a:pt x="839" y="267"/>
                  </a:lnTo>
                  <a:lnTo>
                    <a:pt x="781" y="268"/>
                  </a:lnTo>
                  <a:lnTo>
                    <a:pt x="729" y="275"/>
                  </a:lnTo>
                  <a:lnTo>
                    <a:pt x="598" y="312"/>
                  </a:lnTo>
                  <a:lnTo>
                    <a:pt x="620" y="303"/>
                  </a:lnTo>
                  <a:lnTo>
                    <a:pt x="501" y="361"/>
                  </a:lnTo>
                  <a:lnTo>
                    <a:pt x="522" y="349"/>
                  </a:lnTo>
                  <a:lnTo>
                    <a:pt x="418" y="426"/>
                  </a:lnTo>
                  <a:lnTo>
                    <a:pt x="437" y="408"/>
                  </a:lnTo>
                  <a:lnTo>
                    <a:pt x="352" y="502"/>
                  </a:lnTo>
                  <a:lnTo>
                    <a:pt x="367" y="482"/>
                  </a:lnTo>
                  <a:lnTo>
                    <a:pt x="302" y="589"/>
                  </a:lnTo>
                  <a:lnTo>
                    <a:pt x="313" y="568"/>
                  </a:lnTo>
                  <a:lnTo>
                    <a:pt x="293" y="617"/>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2" name="Freeform 8"/>
            <p:cNvSpPr>
              <a:spLocks noEditPoints="1"/>
            </p:cNvSpPr>
            <p:nvPr/>
          </p:nvSpPr>
          <p:spPr bwMode="auto">
            <a:xfrm>
              <a:off x="1059" y="3231"/>
              <a:ext cx="642" cy="93"/>
            </a:xfrm>
            <a:custGeom>
              <a:avLst/>
              <a:gdLst>
                <a:gd name="T0" fmla="*/ 0 w 7467"/>
                <a:gd name="T1" fmla="*/ 476 h 1086"/>
                <a:gd name="T2" fmla="*/ 7335 w 7467"/>
                <a:gd name="T3" fmla="*/ 476 h 1086"/>
                <a:gd name="T4" fmla="*/ 7335 w 7467"/>
                <a:gd name="T5" fmla="*/ 610 h 1086"/>
                <a:gd name="T6" fmla="*/ 0 w 7467"/>
                <a:gd name="T7" fmla="*/ 610 h 1086"/>
                <a:gd name="T8" fmla="*/ 0 w 7467"/>
                <a:gd name="T9" fmla="*/ 476 h 1086"/>
                <a:gd name="T10" fmla="*/ 6569 w 7467"/>
                <a:gd name="T11" fmla="*/ 19 h 1086"/>
                <a:gd name="T12" fmla="*/ 7467 w 7467"/>
                <a:gd name="T13" fmla="*/ 543 h 1086"/>
                <a:gd name="T14" fmla="*/ 6569 w 7467"/>
                <a:gd name="T15" fmla="*/ 1067 h 1086"/>
                <a:gd name="T16" fmla="*/ 6478 w 7467"/>
                <a:gd name="T17" fmla="*/ 1043 h 1086"/>
                <a:gd name="T18" fmla="*/ 6502 w 7467"/>
                <a:gd name="T19" fmla="*/ 952 h 1086"/>
                <a:gd name="T20" fmla="*/ 7302 w 7467"/>
                <a:gd name="T21" fmla="*/ 486 h 1086"/>
                <a:gd name="T22" fmla="*/ 7302 w 7467"/>
                <a:gd name="T23" fmla="*/ 601 h 1086"/>
                <a:gd name="T24" fmla="*/ 6502 w 7467"/>
                <a:gd name="T25" fmla="*/ 134 h 1086"/>
                <a:gd name="T26" fmla="*/ 6478 w 7467"/>
                <a:gd name="T27" fmla="*/ 43 h 1086"/>
                <a:gd name="T28" fmla="*/ 6569 w 7467"/>
                <a:gd name="T29" fmla="*/ 1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67" h="1086">
                  <a:moveTo>
                    <a:pt x="0" y="476"/>
                  </a:moveTo>
                  <a:lnTo>
                    <a:pt x="7335" y="476"/>
                  </a:lnTo>
                  <a:lnTo>
                    <a:pt x="7335" y="610"/>
                  </a:lnTo>
                  <a:lnTo>
                    <a:pt x="0" y="610"/>
                  </a:lnTo>
                  <a:lnTo>
                    <a:pt x="0" y="476"/>
                  </a:lnTo>
                  <a:close/>
                  <a:moveTo>
                    <a:pt x="6569" y="19"/>
                  </a:moveTo>
                  <a:lnTo>
                    <a:pt x="7467" y="543"/>
                  </a:lnTo>
                  <a:lnTo>
                    <a:pt x="6569" y="1067"/>
                  </a:lnTo>
                  <a:cubicBezTo>
                    <a:pt x="6537" y="1086"/>
                    <a:pt x="6496" y="1075"/>
                    <a:pt x="6478" y="1043"/>
                  </a:cubicBezTo>
                  <a:cubicBezTo>
                    <a:pt x="6459" y="1012"/>
                    <a:pt x="6470" y="971"/>
                    <a:pt x="6502" y="952"/>
                  </a:cubicBezTo>
                  <a:lnTo>
                    <a:pt x="7302" y="486"/>
                  </a:lnTo>
                  <a:lnTo>
                    <a:pt x="7302" y="601"/>
                  </a:lnTo>
                  <a:lnTo>
                    <a:pt x="6502" y="134"/>
                  </a:lnTo>
                  <a:cubicBezTo>
                    <a:pt x="6470" y="116"/>
                    <a:pt x="6459" y="75"/>
                    <a:pt x="6478" y="43"/>
                  </a:cubicBezTo>
                  <a:cubicBezTo>
                    <a:pt x="6496" y="11"/>
                    <a:pt x="6537" y="0"/>
                    <a:pt x="6569" y="1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3" name="Oval 9"/>
            <p:cNvSpPr>
              <a:spLocks noChangeArrowheads="1"/>
            </p:cNvSpPr>
            <p:nvPr/>
          </p:nvSpPr>
          <p:spPr bwMode="auto">
            <a:xfrm>
              <a:off x="1701" y="3214"/>
              <a:ext cx="121" cy="109"/>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4" name="Freeform 10"/>
            <p:cNvSpPr>
              <a:spLocks noEditPoints="1"/>
            </p:cNvSpPr>
            <p:nvPr/>
          </p:nvSpPr>
          <p:spPr bwMode="auto">
            <a:xfrm>
              <a:off x="1690" y="3203"/>
              <a:ext cx="143" cy="132"/>
            </a:xfrm>
            <a:custGeom>
              <a:avLst/>
              <a:gdLst>
                <a:gd name="T0" fmla="*/ 16 w 1667"/>
                <a:gd name="T1" fmla="*/ 618 h 1533"/>
                <a:gd name="T2" fmla="*/ 75 w 1667"/>
                <a:gd name="T3" fmla="*/ 450 h 1533"/>
                <a:gd name="T4" fmla="*/ 240 w 1667"/>
                <a:gd name="T5" fmla="*/ 229 h 1533"/>
                <a:gd name="T6" fmla="*/ 384 w 1667"/>
                <a:gd name="T7" fmla="*/ 122 h 1533"/>
                <a:gd name="T8" fmla="*/ 656 w 1667"/>
                <a:gd name="T9" fmla="*/ 18 h 1533"/>
                <a:gd name="T10" fmla="*/ 911 w 1667"/>
                <a:gd name="T11" fmla="*/ 3 h 1533"/>
                <a:gd name="T12" fmla="*/ 1165 w 1667"/>
                <a:gd name="T13" fmla="*/ 64 h 1533"/>
                <a:gd name="T14" fmla="*/ 1408 w 1667"/>
                <a:gd name="T15" fmla="*/ 212 h 1533"/>
                <a:gd name="T16" fmla="*/ 1529 w 1667"/>
                <a:gd name="T17" fmla="*/ 344 h 1533"/>
                <a:gd name="T18" fmla="*/ 1626 w 1667"/>
                <a:gd name="T19" fmla="*/ 528 h 1533"/>
                <a:gd name="T20" fmla="*/ 1667 w 1667"/>
                <a:gd name="T21" fmla="*/ 758 h 1533"/>
                <a:gd name="T22" fmla="*/ 1631 w 1667"/>
                <a:gd name="T23" fmla="*/ 991 h 1533"/>
                <a:gd name="T24" fmla="*/ 1529 w 1667"/>
                <a:gd name="T25" fmla="*/ 1189 h 1533"/>
                <a:gd name="T26" fmla="*/ 1408 w 1667"/>
                <a:gd name="T27" fmla="*/ 1321 h 1533"/>
                <a:gd name="T28" fmla="*/ 1165 w 1667"/>
                <a:gd name="T29" fmla="*/ 1469 h 1533"/>
                <a:gd name="T30" fmla="*/ 925 w 1667"/>
                <a:gd name="T31" fmla="*/ 1528 h 1533"/>
                <a:gd name="T32" fmla="*/ 674 w 1667"/>
                <a:gd name="T33" fmla="*/ 1518 h 1533"/>
                <a:gd name="T34" fmla="*/ 384 w 1667"/>
                <a:gd name="T35" fmla="*/ 1411 h 1533"/>
                <a:gd name="T36" fmla="*/ 240 w 1667"/>
                <a:gd name="T37" fmla="*/ 1304 h 1533"/>
                <a:gd name="T38" fmla="*/ 75 w 1667"/>
                <a:gd name="T39" fmla="*/ 1083 h 1533"/>
                <a:gd name="T40" fmla="*/ 20 w 1667"/>
                <a:gd name="T41" fmla="*/ 933 h 1533"/>
                <a:gd name="T42" fmla="*/ 269 w 1667"/>
                <a:gd name="T43" fmla="*/ 811 h 1533"/>
                <a:gd name="T44" fmla="*/ 313 w 1667"/>
                <a:gd name="T45" fmla="*/ 965 h 1533"/>
                <a:gd name="T46" fmla="*/ 352 w 1667"/>
                <a:gd name="T47" fmla="*/ 1031 h 1533"/>
                <a:gd name="T48" fmla="*/ 522 w 1667"/>
                <a:gd name="T49" fmla="*/ 1184 h 1533"/>
                <a:gd name="T50" fmla="*/ 598 w 1667"/>
                <a:gd name="T51" fmla="*/ 1221 h 1533"/>
                <a:gd name="T52" fmla="*/ 828 w 1667"/>
                <a:gd name="T53" fmla="*/ 1266 h 1533"/>
                <a:gd name="T54" fmla="*/ 1070 w 1667"/>
                <a:gd name="T55" fmla="*/ 1221 h 1533"/>
                <a:gd name="T56" fmla="*/ 1146 w 1667"/>
                <a:gd name="T57" fmla="*/ 1185 h 1533"/>
                <a:gd name="T58" fmla="*/ 1316 w 1667"/>
                <a:gd name="T59" fmla="*/ 1030 h 1533"/>
                <a:gd name="T60" fmla="*/ 1355 w 1667"/>
                <a:gd name="T61" fmla="*/ 963 h 1533"/>
                <a:gd name="T62" fmla="*/ 1396 w 1667"/>
                <a:gd name="T63" fmla="*/ 823 h 1533"/>
                <a:gd name="T64" fmla="*/ 1391 w 1667"/>
                <a:gd name="T65" fmla="*/ 675 h 1533"/>
                <a:gd name="T66" fmla="*/ 1364 w 1667"/>
                <a:gd name="T67" fmla="*/ 588 h 1533"/>
                <a:gd name="T68" fmla="*/ 1230 w 1667"/>
                <a:gd name="T69" fmla="*/ 408 h 1533"/>
                <a:gd name="T70" fmla="*/ 1167 w 1667"/>
                <a:gd name="T71" fmla="*/ 361 h 1533"/>
                <a:gd name="T72" fmla="*/ 955 w 1667"/>
                <a:gd name="T73" fmla="*/ 278 h 1533"/>
                <a:gd name="T74" fmla="*/ 781 w 1667"/>
                <a:gd name="T75" fmla="*/ 268 h 1533"/>
                <a:gd name="T76" fmla="*/ 620 w 1667"/>
                <a:gd name="T77" fmla="*/ 303 h 1533"/>
                <a:gd name="T78" fmla="*/ 418 w 1667"/>
                <a:gd name="T79" fmla="*/ 426 h 1533"/>
                <a:gd name="T80" fmla="*/ 367 w 1667"/>
                <a:gd name="T81" fmla="*/ 482 h 1533"/>
                <a:gd name="T82" fmla="*/ 293 w 1667"/>
                <a:gd name="T83" fmla="*/ 617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8" y="540"/>
                  </a:lnTo>
                  <a:lnTo>
                    <a:pt x="64" y="471"/>
                  </a:lnTo>
                  <a:cubicBezTo>
                    <a:pt x="67" y="464"/>
                    <a:pt x="70" y="457"/>
                    <a:pt x="75" y="450"/>
                  </a:cubicBezTo>
                  <a:lnTo>
                    <a:pt x="140" y="343"/>
                  </a:lnTo>
                  <a:cubicBezTo>
                    <a:pt x="144" y="336"/>
                    <a:pt x="149" y="329"/>
                    <a:pt x="155" y="323"/>
                  </a:cubicBezTo>
                  <a:lnTo>
                    <a:pt x="240" y="229"/>
                  </a:lnTo>
                  <a:cubicBezTo>
                    <a:pt x="245" y="223"/>
                    <a:pt x="252" y="217"/>
                    <a:pt x="259" y="211"/>
                  </a:cubicBezTo>
                  <a:lnTo>
                    <a:pt x="363" y="134"/>
                  </a:lnTo>
                  <a:cubicBezTo>
                    <a:pt x="370" y="129"/>
                    <a:pt x="377" y="125"/>
                    <a:pt x="384" y="122"/>
                  </a:cubicBezTo>
                  <a:lnTo>
                    <a:pt x="503" y="64"/>
                  </a:lnTo>
                  <a:cubicBezTo>
                    <a:pt x="510" y="60"/>
                    <a:pt x="518" y="57"/>
                    <a:pt x="525" y="55"/>
                  </a:cubicBezTo>
                  <a:lnTo>
                    <a:pt x="656" y="18"/>
                  </a:lnTo>
                  <a:lnTo>
                    <a:pt x="744" y="4"/>
                  </a:lnTo>
                  <a:lnTo>
                    <a:pt x="828" y="0"/>
                  </a:lnTo>
                  <a:lnTo>
                    <a:pt x="911" y="3"/>
                  </a:lnTo>
                  <a:lnTo>
                    <a:pt x="994" y="15"/>
                  </a:lnTo>
                  <a:lnTo>
                    <a:pt x="1142" y="55"/>
                  </a:lnTo>
                  <a:cubicBezTo>
                    <a:pt x="1150" y="57"/>
                    <a:pt x="1158" y="60"/>
                    <a:pt x="1165" y="64"/>
                  </a:cubicBezTo>
                  <a:lnTo>
                    <a:pt x="1284" y="122"/>
                  </a:lnTo>
                  <a:cubicBezTo>
                    <a:pt x="1291" y="125"/>
                    <a:pt x="1299" y="130"/>
                    <a:pt x="1305" y="135"/>
                  </a:cubicBezTo>
                  <a:lnTo>
                    <a:pt x="1408" y="212"/>
                  </a:lnTo>
                  <a:cubicBezTo>
                    <a:pt x="1415" y="217"/>
                    <a:pt x="1421" y="222"/>
                    <a:pt x="1427" y="228"/>
                  </a:cubicBezTo>
                  <a:lnTo>
                    <a:pt x="1513" y="322"/>
                  </a:lnTo>
                  <a:cubicBezTo>
                    <a:pt x="1519" y="329"/>
                    <a:pt x="1524" y="336"/>
                    <a:pt x="1529" y="344"/>
                  </a:cubicBezTo>
                  <a:lnTo>
                    <a:pt x="1593" y="451"/>
                  </a:lnTo>
                  <a:cubicBezTo>
                    <a:pt x="1596" y="457"/>
                    <a:pt x="1599" y="463"/>
                    <a:pt x="1602" y="469"/>
                  </a:cubicBezTo>
                  <a:lnTo>
                    <a:pt x="1626" y="528"/>
                  </a:lnTo>
                  <a:lnTo>
                    <a:pt x="1648" y="602"/>
                  </a:lnTo>
                  <a:lnTo>
                    <a:pt x="1661" y="681"/>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1"/>
                    <a:pt x="1415" y="1316"/>
                    <a:pt x="1408" y="1321"/>
                  </a:cubicBezTo>
                  <a:lnTo>
                    <a:pt x="1305" y="1398"/>
                  </a:lnTo>
                  <a:cubicBezTo>
                    <a:pt x="1299" y="1403"/>
                    <a:pt x="1291" y="1408"/>
                    <a:pt x="1284" y="1411"/>
                  </a:cubicBezTo>
                  <a:lnTo>
                    <a:pt x="1165" y="1469"/>
                  </a:lnTo>
                  <a:cubicBezTo>
                    <a:pt x="1158" y="1473"/>
                    <a:pt x="1150" y="1476"/>
                    <a:pt x="1142" y="1478"/>
                  </a:cubicBezTo>
                  <a:lnTo>
                    <a:pt x="1010" y="1515"/>
                  </a:lnTo>
                  <a:lnTo>
                    <a:pt x="925" y="1528"/>
                  </a:lnTo>
                  <a:lnTo>
                    <a:pt x="839" y="1533"/>
                  </a:lnTo>
                  <a:lnTo>
                    <a:pt x="757" y="1530"/>
                  </a:lnTo>
                  <a:lnTo>
                    <a:pt x="674" y="1518"/>
                  </a:lnTo>
                  <a:lnTo>
                    <a:pt x="525" y="1478"/>
                  </a:lnTo>
                  <a:cubicBezTo>
                    <a:pt x="518" y="1476"/>
                    <a:pt x="510" y="1473"/>
                    <a:pt x="503" y="1469"/>
                  </a:cubicBezTo>
                  <a:lnTo>
                    <a:pt x="384" y="1411"/>
                  </a:lnTo>
                  <a:cubicBezTo>
                    <a:pt x="377" y="1408"/>
                    <a:pt x="370" y="1403"/>
                    <a:pt x="363" y="1399"/>
                  </a:cubicBezTo>
                  <a:lnTo>
                    <a:pt x="259" y="1322"/>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7"/>
                  </a:lnTo>
                  <a:lnTo>
                    <a:pt x="522" y="1184"/>
                  </a:lnTo>
                  <a:lnTo>
                    <a:pt x="501" y="1172"/>
                  </a:lnTo>
                  <a:lnTo>
                    <a:pt x="620" y="1230"/>
                  </a:lnTo>
                  <a:lnTo>
                    <a:pt x="598" y="1221"/>
                  </a:lnTo>
                  <a:lnTo>
                    <a:pt x="711" y="1254"/>
                  </a:lnTo>
                  <a:lnTo>
                    <a:pt x="768" y="1263"/>
                  </a:lnTo>
                  <a:lnTo>
                    <a:pt x="828" y="1266"/>
                  </a:lnTo>
                  <a:lnTo>
                    <a:pt x="886" y="1265"/>
                  </a:lnTo>
                  <a:lnTo>
                    <a:pt x="938" y="1258"/>
                  </a:lnTo>
                  <a:lnTo>
                    <a:pt x="1070" y="1221"/>
                  </a:lnTo>
                  <a:lnTo>
                    <a:pt x="1048" y="1230"/>
                  </a:lnTo>
                  <a:lnTo>
                    <a:pt x="1167" y="1172"/>
                  </a:lnTo>
                  <a:lnTo>
                    <a:pt x="1146" y="1185"/>
                  </a:lnTo>
                  <a:lnTo>
                    <a:pt x="1249" y="1108"/>
                  </a:lnTo>
                  <a:lnTo>
                    <a:pt x="1230" y="1124"/>
                  </a:lnTo>
                  <a:lnTo>
                    <a:pt x="1316" y="1030"/>
                  </a:lnTo>
                  <a:lnTo>
                    <a:pt x="1300" y="1052"/>
                  </a:lnTo>
                  <a:lnTo>
                    <a:pt x="1364" y="945"/>
                  </a:lnTo>
                  <a:lnTo>
                    <a:pt x="1355" y="963"/>
                  </a:lnTo>
                  <a:lnTo>
                    <a:pt x="1374" y="918"/>
                  </a:lnTo>
                  <a:lnTo>
                    <a:pt x="1388" y="874"/>
                  </a:lnTo>
                  <a:lnTo>
                    <a:pt x="1396" y="823"/>
                  </a:lnTo>
                  <a:lnTo>
                    <a:pt x="1400" y="775"/>
                  </a:lnTo>
                  <a:lnTo>
                    <a:pt x="1398" y="722"/>
                  </a:lnTo>
                  <a:lnTo>
                    <a:pt x="1391" y="675"/>
                  </a:lnTo>
                  <a:lnTo>
                    <a:pt x="1379" y="629"/>
                  </a:lnTo>
                  <a:lnTo>
                    <a:pt x="1355" y="570"/>
                  </a:lnTo>
                  <a:lnTo>
                    <a:pt x="1364" y="588"/>
                  </a:lnTo>
                  <a:lnTo>
                    <a:pt x="1300" y="481"/>
                  </a:lnTo>
                  <a:lnTo>
                    <a:pt x="1316" y="502"/>
                  </a:lnTo>
                  <a:lnTo>
                    <a:pt x="1230" y="408"/>
                  </a:lnTo>
                  <a:lnTo>
                    <a:pt x="1249" y="425"/>
                  </a:lnTo>
                  <a:lnTo>
                    <a:pt x="1146" y="348"/>
                  </a:lnTo>
                  <a:lnTo>
                    <a:pt x="1167" y="361"/>
                  </a:lnTo>
                  <a:lnTo>
                    <a:pt x="1048" y="303"/>
                  </a:lnTo>
                  <a:lnTo>
                    <a:pt x="1070" y="312"/>
                  </a:lnTo>
                  <a:lnTo>
                    <a:pt x="955" y="278"/>
                  </a:lnTo>
                  <a:lnTo>
                    <a:pt x="900" y="270"/>
                  </a:lnTo>
                  <a:lnTo>
                    <a:pt x="839" y="267"/>
                  </a:lnTo>
                  <a:lnTo>
                    <a:pt x="781" y="268"/>
                  </a:lnTo>
                  <a:lnTo>
                    <a:pt x="729" y="275"/>
                  </a:lnTo>
                  <a:lnTo>
                    <a:pt x="598" y="312"/>
                  </a:lnTo>
                  <a:lnTo>
                    <a:pt x="620" y="303"/>
                  </a:lnTo>
                  <a:lnTo>
                    <a:pt x="501" y="361"/>
                  </a:lnTo>
                  <a:lnTo>
                    <a:pt x="522" y="349"/>
                  </a:lnTo>
                  <a:lnTo>
                    <a:pt x="418" y="426"/>
                  </a:lnTo>
                  <a:lnTo>
                    <a:pt x="437" y="408"/>
                  </a:lnTo>
                  <a:lnTo>
                    <a:pt x="352" y="502"/>
                  </a:lnTo>
                  <a:lnTo>
                    <a:pt x="367" y="482"/>
                  </a:lnTo>
                  <a:lnTo>
                    <a:pt x="302" y="589"/>
                  </a:lnTo>
                  <a:lnTo>
                    <a:pt x="313" y="568"/>
                  </a:lnTo>
                  <a:lnTo>
                    <a:pt x="293" y="617"/>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5" name="Oval 11"/>
            <p:cNvSpPr>
              <a:spLocks noChangeArrowheads="1"/>
            </p:cNvSpPr>
            <p:nvPr/>
          </p:nvSpPr>
          <p:spPr bwMode="auto">
            <a:xfrm>
              <a:off x="2201" y="2824"/>
              <a:ext cx="120" cy="109"/>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6" name="Freeform 12"/>
            <p:cNvSpPr>
              <a:spLocks noEditPoints="1"/>
            </p:cNvSpPr>
            <p:nvPr/>
          </p:nvSpPr>
          <p:spPr bwMode="auto">
            <a:xfrm>
              <a:off x="2189" y="2813"/>
              <a:ext cx="144" cy="132"/>
            </a:xfrm>
            <a:custGeom>
              <a:avLst/>
              <a:gdLst>
                <a:gd name="T0" fmla="*/ 16 w 1667"/>
                <a:gd name="T1" fmla="*/ 619 h 1534"/>
                <a:gd name="T2" fmla="*/ 75 w 1667"/>
                <a:gd name="T3" fmla="*/ 451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5 h 1534"/>
                <a:gd name="T18" fmla="*/ 1626 w 1667"/>
                <a:gd name="T19" fmla="*/ 529 h 1534"/>
                <a:gd name="T20" fmla="*/ 1667 w 1667"/>
                <a:gd name="T21" fmla="*/ 759 h 1534"/>
                <a:gd name="T22" fmla="*/ 1631 w 1667"/>
                <a:gd name="T23" fmla="*/ 992 h 1534"/>
                <a:gd name="T24" fmla="*/ 1529 w 1667"/>
                <a:gd name="T25" fmla="*/ 1190 h 1534"/>
                <a:gd name="T26" fmla="*/ 1408 w 1667"/>
                <a:gd name="T27" fmla="*/ 1322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5 h 1534"/>
                <a:gd name="T38" fmla="*/ 75 w 1667"/>
                <a:gd name="T39" fmla="*/ 1084 h 1534"/>
                <a:gd name="T40" fmla="*/ 20 w 1667"/>
                <a:gd name="T41" fmla="*/ 934 h 1534"/>
                <a:gd name="T42" fmla="*/ 269 w 1667"/>
                <a:gd name="T43" fmla="*/ 812 h 1534"/>
                <a:gd name="T44" fmla="*/ 313 w 1667"/>
                <a:gd name="T45" fmla="*/ 966 h 1534"/>
                <a:gd name="T46" fmla="*/ 352 w 1667"/>
                <a:gd name="T47" fmla="*/ 1032 h 1534"/>
                <a:gd name="T48" fmla="*/ 522 w 1667"/>
                <a:gd name="T49" fmla="*/ 1185 h 1534"/>
                <a:gd name="T50" fmla="*/ 598 w 1667"/>
                <a:gd name="T51" fmla="*/ 1222 h 1534"/>
                <a:gd name="T52" fmla="*/ 828 w 1667"/>
                <a:gd name="T53" fmla="*/ 1267 h 1534"/>
                <a:gd name="T54" fmla="*/ 1070 w 1667"/>
                <a:gd name="T55" fmla="*/ 1222 h 1534"/>
                <a:gd name="T56" fmla="*/ 1146 w 1667"/>
                <a:gd name="T57" fmla="*/ 1186 h 1534"/>
                <a:gd name="T58" fmla="*/ 1316 w 1667"/>
                <a:gd name="T59" fmla="*/ 1031 h 1534"/>
                <a:gd name="T60" fmla="*/ 1355 w 1667"/>
                <a:gd name="T61" fmla="*/ 964 h 1534"/>
                <a:gd name="T62" fmla="*/ 1396 w 1667"/>
                <a:gd name="T63" fmla="*/ 824 h 1534"/>
                <a:gd name="T64" fmla="*/ 1391 w 1667"/>
                <a:gd name="T65" fmla="*/ 676 h 1534"/>
                <a:gd name="T66" fmla="*/ 1364 w 1667"/>
                <a:gd name="T67" fmla="*/ 589 h 1534"/>
                <a:gd name="T68" fmla="*/ 1230 w 1667"/>
                <a:gd name="T69" fmla="*/ 409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7 w 1667"/>
                <a:gd name="T81" fmla="*/ 483 h 1534"/>
                <a:gd name="T82" fmla="*/ 293 w 1667"/>
                <a:gd name="T83" fmla="*/ 618 h 1534"/>
                <a:gd name="T84" fmla="*/ 267 w 1667"/>
                <a:gd name="T85" fmla="*/ 759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6"/>
                  </a:moveTo>
                  <a:lnTo>
                    <a:pt x="4" y="694"/>
                  </a:lnTo>
                  <a:lnTo>
                    <a:pt x="16" y="619"/>
                  </a:lnTo>
                  <a:lnTo>
                    <a:pt x="38" y="541"/>
                  </a:lnTo>
                  <a:lnTo>
                    <a:pt x="64" y="472"/>
                  </a:lnTo>
                  <a:cubicBezTo>
                    <a:pt x="67" y="465"/>
                    <a:pt x="70" y="458"/>
                    <a:pt x="75" y="451"/>
                  </a:cubicBezTo>
                  <a:lnTo>
                    <a:pt x="140" y="344"/>
                  </a:lnTo>
                  <a:cubicBezTo>
                    <a:pt x="144" y="337"/>
                    <a:pt x="149" y="330"/>
                    <a:pt x="155" y="324"/>
                  </a:cubicBezTo>
                  <a:lnTo>
                    <a:pt x="240" y="230"/>
                  </a:lnTo>
                  <a:cubicBezTo>
                    <a:pt x="245" y="224"/>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4"/>
                    <a:pt x="1427" y="229"/>
                  </a:cubicBezTo>
                  <a:lnTo>
                    <a:pt x="1513" y="323"/>
                  </a:lnTo>
                  <a:cubicBezTo>
                    <a:pt x="1519" y="330"/>
                    <a:pt x="1524" y="337"/>
                    <a:pt x="1529" y="345"/>
                  </a:cubicBezTo>
                  <a:lnTo>
                    <a:pt x="1593" y="452"/>
                  </a:lnTo>
                  <a:cubicBezTo>
                    <a:pt x="1596" y="458"/>
                    <a:pt x="1599" y="464"/>
                    <a:pt x="1602" y="470"/>
                  </a:cubicBezTo>
                  <a:lnTo>
                    <a:pt x="1626" y="529"/>
                  </a:lnTo>
                  <a:lnTo>
                    <a:pt x="1648" y="603"/>
                  </a:lnTo>
                  <a:lnTo>
                    <a:pt x="1661" y="682"/>
                  </a:lnTo>
                  <a:lnTo>
                    <a:pt x="1667" y="759"/>
                  </a:lnTo>
                  <a:lnTo>
                    <a:pt x="1663" y="841"/>
                  </a:lnTo>
                  <a:lnTo>
                    <a:pt x="1651" y="916"/>
                  </a:lnTo>
                  <a:lnTo>
                    <a:pt x="1631" y="992"/>
                  </a:lnTo>
                  <a:lnTo>
                    <a:pt x="1602" y="1065"/>
                  </a:lnTo>
                  <a:cubicBezTo>
                    <a:pt x="1599" y="1071"/>
                    <a:pt x="1596" y="1077"/>
                    <a:pt x="1593" y="1083"/>
                  </a:cubicBezTo>
                  <a:lnTo>
                    <a:pt x="1529" y="1190"/>
                  </a:lnTo>
                  <a:cubicBezTo>
                    <a:pt x="1524" y="1198"/>
                    <a:pt x="1519" y="1205"/>
                    <a:pt x="1513" y="1211"/>
                  </a:cubicBezTo>
                  <a:lnTo>
                    <a:pt x="1427" y="1305"/>
                  </a:lnTo>
                  <a:cubicBezTo>
                    <a:pt x="1421" y="1312"/>
                    <a:pt x="1415" y="1317"/>
                    <a:pt x="1408" y="1322"/>
                  </a:cubicBezTo>
                  <a:lnTo>
                    <a:pt x="1305" y="1399"/>
                  </a:lnTo>
                  <a:cubicBezTo>
                    <a:pt x="1299" y="1404"/>
                    <a:pt x="1291" y="1409"/>
                    <a:pt x="1284" y="1412"/>
                  </a:cubicBezTo>
                  <a:lnTo>
                    <a:pt x="1165" y="1470"/>
                  </a:lnTo>
                  <a:cubicBezTo>
                    <a:pt x="1158" y="1474"/>
                    <a:pt x="1150" y="1477"/>
                    <a:pt x="1142" y="1479"/>
                  </a:cubicBezTo>
                  <a:lnTo>
                    <a:pt x="1010" y="1516"/>
                  </a:lnTo>
                  <a:lnTo>
                    <a:pt x="925" y="1529"/>
                  </a:lnTo>
                  <a:lnTo>
                    <a:pt x="839" y="1534"/>
                  </a:lnTo>
                  <a:lnTo>
                    <a:pt x="757" y="1531"/>
                  </a:lnTo>
                  <a:lnTo>
                    <a:pt x="674" y="1519"/>
                  </a:lnTo>
                  <a:lnTo>
                    <a:pt x="525" y="1479"/>
                  </a:lnTo>
                  <a:cubicBezTo>
                    <a:pt x="518" y="1477"/>
                    <a:pt x="510" y="1474"/>
                    <a:pt x="503" y="1470"/>
                  </a:cubicBezTo>
                  <a:lnTo>
                    <a:pt x="384" y="1412"/>
                  </a:lnTo>
                  <a:cubicBezTo>
                    <a:pt x="377" y="1409"/>
                    <a:pt x="370" y="1404"/>
                    <a:pt x="363" y="1400"/>
                  </a:cubicBezTo>
                  <a:lnTo>
                    <a:pt x="259" y="1323"/>
                  </a:lnTo>
                  <a:cubicBezTo>
                    <a:pt x="252" y="1317"/>
                    <a:pt x="245" y="1311"/>
                    <a:pt x="240" y="1305"/>
                  </a:cubicBezTo>
                  <a:lnTo>
                    <a:pt x="155" y="1211"/>
                  </a:lnTo>
                  <a:cubicBezTo>
                    <a:pt x="149" y="1205"/>
                    <a:pt x="144" y="1198"/>
                    <a:pt x="140" y="1191"/>
                  </a:cubicBezTo>
                  <a:lnTo>
                    <a:pt x="75" y="1084"/>
                  </a:lnTo>
                  <a:cubicBezTo>
                    <a:pt x="70" y="1077"/>
                    <a:pt x="67" y="1070"/>
                    <a:pt x="64" y="1063"/>
                  </a:cubicBezTo>
                  <a:lnTo>
                    <a:pt x="41" y="1004"/>
                  </a:lnTo>
                  <a:lnTo>
                    <a:pt x="20" y="934"/>
                  </a:lnTo>
                  <a:lnTo>
                    <a:pt x="6" y="853"/>
                  </a:lnTo>
                  <a:lnTo>
                    <a:pt x="0" y="776"/>
                  </a:lnTo>
                  <a:close/>
                  <a:moveTo>
                    <a:pt x="269" y="812"/>
                  </a:moveTo>
                  <a:lnTo>
                    <a:pt x="275" y="857"/>
                  </a:lnTo>
                  <a:lnTo>
                    <a:pt x="290" y="907"/>
                  </a:lnTo>
                  <a:lnTo>
                    <a:pt x="313" y="966"/>
                  </a:lnTo>
                  <a:lnTo>
                    <a:pt x="302" y="945"/>
                  </a:lnTo>
                  <a:lnTo>
                    <a:pt x="367" y="1052"/>
                  </a:lnTo>
                  <a:lnTo>
                    <a:pt x="352" y="1032"/>
                  </a:lnTo>
                  <a:lnTo>
                    <a:pt x="437" y="1126"/>
                  </a:lnTo>
                  <a:lnTo>
                    <a:pt x="418" y="1108"/>
                  </a:lnTo>
                  <a:lnTo>
                    <a:pt x="522" y="1185"/>
                  </a:lnTo>
                  <a:lnTo>
                    <a:pt x="501" y="1173"/>
                  </a:lnTo>
                  <a:lnTo>
                    <a:pt x="620" y="1231"/>
                  </a:lnTo>
                  <a:lnTo>
                    <a:pt x="598" y="1222"/>
                  </a:lnTo>
                  <a:lnTo>
                    <a:pt x="711" y="1255"/>
                  </a:lnTo>
                  <a:lnTo>
                    <a:pt x="768" y="1264"/>
                  </a:lnTo>
                  <a:lnTo>
                    <a:pt x="828" y="1267"/>
                  </a:lnTo>
                  <a:lnTo>
                    <a:pt x="886" y="1266"/>
                  </a:lnTo>
                  <a:lnTo>
                    <a:pt x="938" y="1259"/>
                  </a:lnTo>
                  <a:lnTo>
                    <a:pt x="1070" y="1222"/>
                  </a:lnTo>
                  <a:lnTo>
                    <a:pt x="1048" y="1231"/>
                  </a:lnTo>
                  <a:lnTo>
                    <a:pt x="1167" y="1173"/>
                  </a:lnTo>
                  <a:lnTo>
                    <a:pt x="1146" y="1186"/>
                  </a:lnTo>
                  <a:lnTo>
                    <a:pt x="1249" y="1109"/>
                  </a:lnTo>
                  <a:lnTo>
                    <a:pt x="1230" y="1125"/>
                  </a:lnTo>
                  <a:lnTo>
                    <a:pt x="1316" y="1031"/>
                  </a:lnTo>
                  <a:lnTo>
                    <a:pt x="1300" y="1053"/>
                  </a:lnTo>
                  <a:lnTo>
                    <a:pt x="1364" y="946"/>
                  </a:lnTo>
                  <a:lnTo>
                    <a:pt x="1355" y="964"/>
                  </a:lnTo>
                  <a:lnTo>
                    <a:pt x="1374" y="919"/>
                  </a:lnTo>
                  <a:lnTo>
                    <a:pt x="1388" y="875"/>
                  </a:lnTo>
                  <a:lnTo>
                    <a:pt x="1396" y="824"/>
                  </a:lnTo>
                  <a:lnTo>
                    <a:pt x="1400" y="776"/>
                  </a:lnTo>
                  <a:lnTo>
                    <a:pt x="1398" y="723"/>
                  </a:lnTo>
                  <a:lnTo>
                    <a:pt x="1391" y="676"/>
                  </a:lnTo>
                  <a:lnTo>
                    <a:pt x="1379" y="630"/>
                  </a:lnTo>
                  <a:lnTo>
                    <a:pt x="1355" y="571"/>
                  </a:lnTo>
                  <a:lnTo>
                    <a:pt x="1364" y="589"/>
                  </a:lnTo>
                  <a:lnTo>
                    <a:pt x="1300" y="482"/>
                  </a:lnTo>
                  <a:lnTo>
                    <a:pt x="1316" y="503"/>
                  </a:lnTo>
                  <a:lnTo>
                    <a:pt x="1230" y="409"/>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3"/>
                  </a:lnTo>
                  <a:lnTo>
                    <a:pt x="367" y="483"/>
                  </a:lnTo>
                  <a:lnTo>
                    <a:pt x="302" y="590"/>
                  </a:lnTo>
                  <a:lnTo>
                    <a:pt x="313" y="569"/>
                  </a:lnTo>
                  <a:lnTo>
                    <a:pt x="293" y="618"/>
                  </a:lnTo>
                  <a:lnTo>
                    <a:pt x="279" y="660"/>
                  </a:lnTo>
                  <a:lnTo>
                    <a:pt x="271" y="711"/>
                  </a:lnTo>
                  <a:lnTo>
                    <a:pt x="267" y="759"/>
                  </a:lnTo>
                  <a:lnTo>
                    <a:pt x="269" y="81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7" name="Oval 13"/>
            <p:cNvSpPr>
              <a:spLocks noChangeArrowheads="1"/>
            </p:cNvSpPr>
            <p:nvPr/>
          </p:nvSpPr>
          <p:spPr bwMode="auto">
            <a:xfrm>
              <a:off x="2275" y="3541"/>
              <a:ext cx="121" cy="109"/>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8" name="Freeform 14"/>
            <p:cNvSpPr>
              <a:spLocks noEditPoints="1"/>
            </p:cNvSpPr>
            <p:nvPr/>
          </p:nvSpPr>
          <p:spPr bwMode="auto">
            <a:xfrm>
              <a:off x="2264" y="3530"/>
              <a:ext cx="143" cy="132"/>
            </a:xfrm>
            <a:custGeom>
              <a:avLst/>
              <a:gdLst>
                <a:gd name="T0" fmla="*/ 16 w 1667"/>
                <a:gd name="T1" fmla="*/ 618 h 1533"/>
                <a:gd name="T2" fmla="*/ 74 w 1667"/>
                <a:gd name="T3" fmla="*/ 451 h 1533"/>
                <a:gd name="T4" fmla="*/ 240 w 1667"/>
                <a:gd name="T5" fmla="*/ 228 h 1533"/>
                <a:gd name="T6" fmla="*/ 383 w 1667"/>
                <a:gd name="T7" fmla="*/ 122 h 1533"/>
                <a:gd name="T8" fmla="*/ 656 w 1667"/>
                <a:gd name="T9" fmla="*/ 18 h 1533"/>
                <a:gd name="T10" fmla="*/ 910 w 1667"/>
                <a:gd name="T11" fmla="*/ 3 h 1533"/>
                <a:gd name="T12" fmla="*/ 1164 w 1667"/>
                <a:gd name="T13" fmla="*/ 64 h 1533"/>
                <a:gd name="T14" fmla="*/ 1408 w 1667"/>
                <a:gd name="T15" fmla="*/ 211 h 1533"/>
                <a:gd name="T16" fmla="*/ 1527 w 1667"/>
                <a:gd name="T17" fmla="*/ 343 h 1533"/>
                <a:gd name="T18" fmla="*/ 1626 w 1667"/>
                <a:gd name="T19" fmla="*/ 530 h 1533"/>
                <a:gd name="T20" fmla="*/ 1667 w 1667"/>
                <a:gd name="T21" fmla="*/ 758 h 1533"/>
                <a:gd name="T22" fmla="*/ 1629 w 1667"/>
                <a:gd name="T23" fmla="*/ 993 h 1533"/>
                <a:gd name="T24" fmla="*/ 1527 w 1667"/>
                <a:gd name="T25" fmla="*/ 1190 h 1533"/>
                <a:gd name="T26" fmla="*/ 1408 w 1667"/>
                <a:gd name="T27" fmla="*/ 1322 h 1533"/>
                <a:gd name="T28" fmla="*/ 1164 w 1667"/>
                <a:gd name="T29" fmla="*/ 1469 h 1533"/>
                <a:gd name="T30" fmla="*/ 923 w 1667"/>
                <a:gd name="T31" fmla="*/ 1528 h 1533"/>
                <a:gd name="T32" fmla="*/ 673 w 1667"/>
                <a:gd name="T33" fmla="*/ 1518 h 1533"/>
                <a:gd name="T34" fmla="*/ 383 w 1667"/>
                <a:gd name="T35" fmla="*/ 1411 h 1533"/>
                <a:gd name="T36" fmla="*/ 240 w 1667"/>
                <a:gd name="T37" fmla="*/ 1304 h 1533"/>
                <a:gd name="T38" fmla="*/ 74 w 1667"/>
                <a:gd name="T39" fmla="*/ 1082 h 1533"/>
                <a:gd name="T40" fmla="*/ 19 w 1667"/>
                <a:gd name="T41" fmla="*/ 931 h 1533"/>
                <a:gd name="T42" fmla="*/ 269 w 1667"/>
                <a:gd name="T43" fmla="*/ 811 h 1533"/>
                <a:gd name="T44" fmla="*/ 312 w 1667"/>
                <a:gd name="T45" fmla="*/ 963 h 1533"/>
                <a:gd name="T46" fmla="*/ 351 w 1667"/>
                <a:gd name="T47" fmla="*/ 1030 h 1533"/>
                <a:gd name="T48" fmla="*/ 521 w 1667"/>
                <a:gd name="T49" fmla="*/ 1185 h 1533"/>
                <a:gd name="T50" fmla="*/ 596 w 1667"/>
                <a:gd name="T51" fmla="*/ 1221 h 1533"/>
                <a:gd name="T52" fmla="*/ 828 w 1667"/>
                <a:gd name="T53" fmla="*/ 1266 h 1533"/>
                <a:gd name="T54" fmla="*/ 1069 w 1667"/>
                <a:gd name="T55" fmla="*/ 1221 h 1533"/>
                <a:gd name="T56" fmla="*/ 1145 w 1667"/>
                <a:gd name="T57" fmla="*/ 1184 h 1533"/>
                <a:gd name="T58" fmla="*/ 1315 w 1667"/>
                <a:gd name="T59" fmla="*/ 1031 h 1533"/>
                <a:gd name="T60" fmla="*/ 1354 w 1667"/>
                <a:gd name="T61" fmla="*/ 965 h 1533"/>
                <a:gd name="T62" fmla="*/ 1396 w 1667"/>
                <a:gd name="T63" fmla="*/ 823 h 1533"/>
                <a:gd name="T64" fmla="*/ 1392 w 1667"/>
                <a:gd name="T65" fmla="*/ 677 h 1533"/>
                <a:gd name="T66" fmla="*/ 1365 w 1667"/>
                <a:gd name="T67" fmla="*/ 589 h 1533"/>
                <a:gd name="T68" fmla="*/ 1230 w 1667"/>
                <a:gd name="T69" fmla="*/ 408 h 1533"/>
                <a:gd name="T70" fmla="*/ 1166 w 1667"/>
                <a:gd name="T71" fmla="*/ 361 h 1533"/>
                <a:gd name="T72" fmla="*/ 956 w 1667"/>
                <a:gd name="T73" fmla="*/ 278 h 1533"/>
                <a:gd name="T74" fmla="*/ 781 w 1667"/>
                <a:gd name="T75" fmla="*/ 268 h 1533"/>
                <a:gd name="T76" fmla="*/ 619 w 1667"/>
                <a:gd name="T77" fmla="*/ 303 h 1533"/>
                <a:gd name="T78" fmla="*/ 418 w 1667"/>
                <a:gd name="T79" fmla="*/ 425 h 1533"/>
                <a:gd name="T80" fmla="*/ 367 w 1667"/>
                <a:gd name="T81" fmla="*/ 481 h 1533"/>
                <a:gd name="T82" fmla="*/ 293 w 1667"/>
                <a:gd name="T83" fmla="*/ 615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6" y="542"/>
                  </a:lnTo>
                  <a:lnTo>
                    <a:pt x="65" y="469"/>
                  </a:lnTo>
                  <a:cubicBezTo>
                    <a:pt x="68" y="463"/>
                    <a:pt x="71" y="457"/>
                    <a:pt x="74" y="451"/>
                  </a:cubicBezTo>
                  <a:lnTo>
                    <a:pt x="138" y="344"/>
                  </a:lnTo>
                  <a:cubicBezTo>
                    <a:pt x="143" y="336"/>
                    <a:pt x="148" y="329"/>
                    <a:pt x="154" y="322"/>
                  </a:cubicBezTo>
                  <a:lnTo>
                    <a:pt x="240" y="228"/>
                  </a:lnTo>
                  <a:cubicBezTo>
                    <a:pt x="246" y="222"/>
                    <a:pt x="252" y="217"/>
                    <a:pt x="259" y="212"/>
                  </a:cubicBezTo>
                  <a:lnTo>
                    <a:pt x="362" y="135"/>
                  </a:lnTo>
                  <a:cubicBezTo>
                    <a:pt x="368" y="130"/>
                    <a:pt x="376" y="125"/>
                    <a:pt x="383" y="122"/>
                  </a:cubicBezTo>
                  <a:lnTo>
                    <a:pt x="502" y="64"/>
                  </a:lnTo>
                  <a:cubicBezTo>
                    <a:pt x="509" y="60"/>
                    <a:pt x="517" y="57"/>
                    <a:pt x="524" y="55"/>
                  </a:cubicBezTo>
                  <a:lnTo>
                    <a:pt x="656" y="18"/>
                  </a:lnTo>
                  <a:lnTo>
                    <a:pt x="742" y="5"/>
                  </a:lnTo>
                  <a:lnTo>
                    <a:pt x="828" y="0"/>
                  </a:lnTo>
                  <a:lnTo>
                    <a:pt x="910" y="3"/>
                  </a:lnTo>
                  <a:lnTo>
                    <a:pt x="993" y="14"/>
                  </a:lnTo>
                  <a:lnTo>
                    <a:pt x="1142" y="55"/>
                  </a:lnTo>
                  <a:cubicBezTo>
                    <a:pt x="1149" y="57"/>
                    <a:pt x="1157" y="60"/>
                    <a:pt x="1164" y="64"/>
                  </a:cubicBezTo>
                  <a:lnTo>
                    <a:pt x="1283" y="122"/>
                  </a:lnTo>
                  <a:cubicBezTo>
                    <a:pt x="1290" y="125"/>
                    <a:pt x="1297" y="129"/>
                    <a:pt x="1304" y="134"/>
                  </a:cubicBezTo>
                  <a:lnTo>
                    <a:pt x="1408" y="211"/>
                  </a:lnTo>
                  <a:cubicBezTo>
                    <a:pt x="1415" y="217"/>
                    <a:pt x="1421" y="222"/>
                    <a:pt x="1427" y="229"/>
                  </a:cubicBezTo>
                  <a:lnTo>
                    <a:pt x="1512" y="323"/>
                  </a:lnTo>
                  <a:cubicBezTo>
                    <a:pt x="1518" y="329"/>
                    <a:pt x="1523" y="336"/>
                    <a:pt x="1527" y="343"/>
                  </a:cubicBezTo>
                  <a:lnTo>
                    <a:pt x="1592" y="450"/>
                  </a:lnTo>
                  <a:cubicBezTo>
                    <a:pt x="1596" y="457"/>
                    <a:pt x="1600" y="464"/>
                    <a:pt x="1603" y="471"/>
                  </a:cubicBezTo>
                  <a:lnTo>
                    <a:pt x="1626" y="530"/>
                  </a:lnTo>
                  <a:lnTo>
                    <a:pt x="1647" y="600"/>
                  </a:lnTo>
                  <a:lnTo>
                    <a:pt x="1661" y="681"/>
                  </a:lnTo>
                  <a:lnTo>
                    <a:pt x="1667" y="758"/>
                  </a:lnTo>
                  <a:lnTo>
                    <a:pt x="1663" y="840"/>
                  </a:lnTo>
                  <a:lnTo>
                    <a:pt x="1651" y="915"/>
                  </a:lnTo>
                  <a:lnTo>
                    <a:pt x="1629" y="993"/>
                  </a:lnTo>
                  <a:lnTo>
                    <a:pt x="1603" y="1062"/>
                  </a:lnTo>
                  <a:cubicBezTo>
                    <a:pt x="1600" y="1069"/>
                    <a:pt x="1596" y="1076"/>
                    <a:pt x="1592" y="1083"/>
                  </a:cubicBezTo>
                  <a:lnTo>
                    <a:pt x="1527" y="1190"/>
                  </a:lnTo>
                  <a:cubicBezTo>
                    <a:pt x="1523" y="1197"/>
                    <a:pt x="1518" y="1204"/>
                    <a:pt x="1512" y="1210"/>
                  </a:cubicBezTo>
                  <a:lnTo>
                    <a:pt x="1427" y="1304"/>
                  </a:lnTo>
                  <a:cubicBezTo>
                    <a:pt x="1421" y="1310"/>
                    <a:pt x="1415" y="1316"/>
                    <a:pt x="1408" y="1322"/>
                  </a:cubicBezTo>
                  <a:lnTo>
                    <a:pt x="1304" y="1399"/>
                  </a:lnTo>
                  <a:cubicBezTo>
                    <a:pt x="1297" y="1403"/>
                    <a:pt x="1290" y="1408"/>
                    <a:pt x="1283" y="1411"/>
                  </a:cubicBezTo>
                  <a:lnTo>
                    <a:pt x="1164" y="1469"/>
                  </a:lnTo>
                  <a:cubicBezTo>
                    <a:pt x="1157" y="1473"/>
                    <a:pt x="1149" y="1476"/>
                    <a:pt x="1142" y="1478"/>
                  </a:cubicBezTo>
                  <a:lnTo>
                    <a:pt x="1011" y="1515"/>
                  </a:lnTo>
                  <a:lnTo>
                    <a:pt x="923" y="1528"/>
                  </a:lnTo>
                  <a:lnTo>
                    <a:pt x="839" y="1533"/>
                  </a:lnTo>
                  <a:lnTo>
                    <a:pt x="756" y="1530"/>
                  </a:lnTo>
                  <a:lnTo>
                    <a:pt x="673" y="1518"/>
                  </a:lnTo>
                  <a:lnTo>
                    <a:pt x="524" y="1478"/>
                  </a:lnTo>
                  <a:cubicBezTo>
                    <a:pt x="517" y="1476"/>
                    <a:pt x="509" y="1473"/>
                    <a:pt x="502" y="1469"/>
                  </a:cubicBezTo>
                  <a:lnTo>
                    <a:pt x="383" y="1411"/>
                  </a:lnTo>
                  <a:cubicBezTo>
                    <a:pt x="376" y="1408"/>
                    <a:pt x="368" y="1403"/>
                    <a:pt x="362" y="1398"/>
                  </a:cubicBezTo>
                  <a:lnTo>
                    <a:pt x="259" y="1321"/>
                  </a:lnTo>
                  <a:cubicBezTo>
                    <a:pt x="252" y="1316"/>
                    <a:pt x="246" y="1311"/>
                    <a:pt x="240" y="1304"/>
                  </a:cubicBezTo>
                  <a:lnTo>
                    <a:pt x="154" y="1210"/>
                  </a:lnTo>
                  <a:cubicBezTo>
                    <a:pt x="148" y="1204"/>
                    <a:pt x="143" y="1197"/>
                    <a:pt x="138" y="1189"/>
                  </a:cubicBezTo>
                  <a:lnTo>
                    <a:pt x="74" y="1082"/>
                  </a:lnTo>
                  <a:cubicBezTo>
                    <a:pt x="71" y="1076"/>
                    <a:pt x="68" y="1070"/>
                    <a:pt x="65" y="1064"/>
                  </a:cubicBezTo>
                  <a:lnTo>
                    <a:pt x="41" y="1005"/>
                  </a:lnTo>
                  <a:lnTo>
                    <a:pt x="19" y="931"/>
                  </a:lnTo>
                  <a:lnTo>
                    <a:pt x="6" y="852"/>
                  </a:lnTo>
                  <a:lnTo>
                    <a:pt x="0" y="775"/>
                  </a:lnTo>
                  <a:close/>
                  <a:moveTo>
                    <a:pt x="269" y="811"/>
                  </a:moveTo>
                  <a:lnTo>
                    <a:pt x="276" y="858"/>
                  </a:lnTo>
                  <a:lnTo>
                    <a:pt x="288" y="904"/>
                  </a:lnTo>
                  <a:lnTo>
                    <a:pt x="312" y="963"/>
                  </a:lnTo>
                  <a:lnTo>
                    <a:pt x="303" y="945"/>
                  </a:lnTo>
                  <a:lnTo>
                    <a:pt x="367" y="1052"/>
                  </a:lnTo>
                  <a:lnTo>
                    <a:pt x="351" y="1030"/>
                  </a:lnTo>
                  <a:lnTo>
                    <a:pt x="437" y="1124"/>
                  </a:lnTo>
                  <a:lnTo>
                    <a:pt x="418" y="1108"/>
                  </a:lnTo>
                  <a:lnTo>
                    <a:pt x="521" y="1185"/>
                  </a:lnTo>
                  <a:lnTo>
                    <a:pt x="500" y="1172"/>
                  </a:lnTo>
                  <a:lnTo>
                    <a:pt x="619" y="1230"/>
                  </a:lnTo>
                  <a:lnTo>
                    <a:pt x="596" y="1221"/>
                  </a:lnTo>
                  <a:lnTo>
                    <a:pt x="712" y="1255"/>
                  </a:lnTo>
                  <a:lnTo>
                    <a:pt x="767" y="1263"/>
                  </a:lnTo>
                  <a:lnTo>
                    <a:pt x="828" y="1266"/>
                  </a:lnTo>
                  <a:lnTo>
                    <a:pt x="886" y="1264"/>
                  </a:lnTo>
                  <a:lnTo>
                    <a:pt x="938" y="1258"/>
                  </a:lnTo>
                  <a:lnTo>
                    <a:pt x="1069" y="1221"/>
                  </a:lnTo>
                  <a:lnTo>
                    <a:pt x="1047" y="1230"/>
                  </a:lnTo>
                  <a:lnTo>
                    <a:pt x="1166" y="1172"/>
                  </a:lnTo>
                  <a:lnTo>
                    <a:pt x="1145" y="1184"/>
                  </a:lnTo>
                  <a:lnTo>
                    <a:pt x="1249" y="1107"/>
                  </a:lnTo>
                  <a:lnTo>
                    <a:pt x="1230" y="1125"/>
                  </a:lnTo>
                  <a:lnTo>
                    <a:pt x="1315" y="1031"/>
                  </a:lnTo>
                  <a:lnTo>
                    <a:pt x="1300" y="1051"/>
                  </a:lnTo>
                  <a:lnTo>
                    <a:pt x="1365" y="944"/>
                  </a:lnTo>
                  <a:lnTo>
                    <a:pt x="1354" y="965"/>
                  </a:lnTo>
                  <a:lnTo>
                    <a:pt x="1374" y="916"/>
                  </a:lnTo>
                  <a:lnTo>
                    <a:pt x="1388" y="874"/>
                  </a:lnTo>
                  <a:lnTo>
                    <a:pt x="1396" y="823"/>
                  </a:lnTo>
                  <a:lnTo>
                    <a:pt x="1400" y="775"/>
                  </a:lnTo>
                  <a:lnTo>
                    <a:pt x="1398" y="722"/>
                  </a:lnTo>
                  <a:lnTo>
                    <a:pt x="1392" y="677"/>
                  </a:lnTo>
                  <a:lnTo>
                    <a:pt x="1377" y="627"/>
                  </a:lnTo>
                  <a:lnTo>
                    <a:pt x="1354" y="568"/>
                  </a:lnTo>
                  <a:lnTo>
                    <a:pt x="1365" y="589"/>
                  </a:lnTo>
                  <a:lnTo>
                    <a:pt x="1300" y="482"/>
                  </a:lnTo>
                  <a:lnTo>
                    <a:pt x="1315" y="502"/>
                  </a:lnTo>
                  <a:lnTo>
                    <a:pt x="1230" y="408"/>
                  </a:lnTo>
                  <a:lnTo>
                    <a:pt x="1249" y="426"/>
                  </a:lnTo>
                  <a:lnTo>
                    <a:pt x="1145" y="349"/>
                  </a:lnTo>
                  <a:lnTo>
                    <a:pt x="1166" y="361"/>
                  </a:lnTo>
                  <a:lnTo>
                    <a:pt x="1047" y="303"/>
                  </a:lnTo>
                  <a:lnTo>
                    <a:pt x="1069" y="312"/>
                  </a:lnTo>
                  <a:lnTo>
                    <a:pt x="956" y="278"/>
                  </a:lnTo>
                  <a:lnTo>
                    <a:pt x="899" y="270"/>
                  </a:lnTo>
                  <a:lnTo>
                    <a:pt x="839" y="267"/>
                  </a:lnTo>
                  <a:lnTo>
                    <a:pt x="781" y="268"/>
                  </a:lnTo>
                  <a:lnTo>
                    <a:pt x="728" y="275"/>
                  </a:lnTo>
                  <a:lnTo>
                    <a:pt x="596" y="312"/>
                  </a:lnTo>
                  <a:lnTo>
                    <a:pt x="619" y="303"/>
                  </a:lnTo>
                  <a:lnTo>
                    <a:pt x="500" y="361"/>
                  </a:lnTo>
                  <a:lnTo>
                    <a:pt x="521" y="348"/>
                  </a:lnTo>
                  <a:lnTo>
                    <a:pt x="418" y="425"/>
                  </a:lnTo>
                  <a:lnTo>
                    <a:pt x="437" y="408"/>
                  </a:lnTo>
                  <a:lnTo>
                    <a:pt x="351" y="502"/>
                  </a:lnTo>
                  <a:lnTo>
                    <a:pt x="367" y="481"/>
                  </a:lnTo>
                  <a:lnTo>
                    <a:pt x="303" y="588"/>
                  </a:lnTo>
                  <a:lnTo>
                    <a:pt x="312" y="570"/>
                  </a:lnTo>
                  <a:lnTo>
                    <a:pt x="293" y="615"/>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9" name="Freeform 15"/>
            <p:cNvSpPr>
              <a:spLocks noEditPoints="1"/>
            </p:cNvSpPr>
            <p:nvPr/>
          </p:nvSpPr>
          <p:spPr bwMode="auto">
            <a:xfrm>
              <a:off x="1818" y="2899"/>
              <a:ext cx="417" cy="320"/>
            </a:xfrm>
            <a:custGeom>
              <a:avLst/>
              <a:gdLst>
                <a:gd name="T0" fmla="*/ 81 w 4840"/>
                <a:gd name="T1" fmla="*/ 3720 h 3720"/>
                <a:gd name="T2" fmla="*/ 4776 w 4840"/>
                <a:gd name="T3" fmla="*/ 133 h 3720"/>
                <a:gd name="T4" fmla="*/ 4695 w 4840"/>
                <a:gd name="T5" fmla="*/ 27 h 3720"/>
                <a:gd name="T6" fmla="*/ 0 w 4840"/>
                <a:gd name="T7" fmla="*/ 3614 h 3720"/>
                <a:gd name="T8" fmla="*/ 81 w 4840"/>
                <a:gd name="T9" fmla="*/ 3720 h 3720"/>
                <a:gd name="T10" fmla="*/ 4444 w 4840"/>
                <a:gd name="T11" fmla="*/ 962 h 3720"/>
                <a:gd name="T12" fmla="*/ 4840 w 4840"/>
                <a:gd name="T13" fmla="*/ 0 h 3720"/>
                <a:gd name="T14" fmla="*/ 3808 w 4840"/>
                <a:gd name="T15" fmla="*/ 129 h 3720"/>
                <a:gd name="T16" fmla="*/ 3750 w 4840"/>
                <a:gd name="T17" fmla="*/ 203 h 3720"/>
                <a:gd name="T18" fmla="*/ 3824 w 4840"/>
                <a:gd name="T19" fmla="*/ 261 h 3720"/>
                <a:gd name="T20" fmla="*/ 4743 w 4840"/>
                <a:gd name="T21" fmla="*/ 146 h 3720"/>
                <a:gd name="T22" fmla="*/ 4674 w 4840"/>
                <a:gd name="T23" fmla="*/ 55 h 3720"/>
                <a:gd name="T24" fmla="*/ 4321 w 4840"/>
                <a:gd name="T25" fmla="*/ 911 h 3720"/>
                <a:gd name="T26" fmla="*/ 4357 w 4840"/>
                <a:gd name="T27" fmla="*/ 998 h 3720"/>
                <a:gd name="T28" fmla="*/ 4444 w 4840"/>
                <a:gd name="T29" fmla="*/ 962 h 3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40" h="3720">
                  <a:moveTo>
                    <a:pt x="81" y="3720"/>
                  </a:moveTo>
                  <a:lnTo>
                    <a:pt x="4776" y="133"/>
                  </a:lnTo>
                  <a:lnTo>
                    <a:pt x="4695" y="27"/>
                  </a:lnTo>
                  <a:lnTo>
                    <a:pt x="0" y="3614"/>
                  </a:lnTo>
                  <a:lnTo>
                    <a:pt x="81" y="3720"/>
                  </a:lnTo>
                  <a:close/>
                  <a:moveTo>
                    <a:pt x="4444" y="962"/>
                  </a:moveTo>
                  <a:lnTo>
                    <a:pt x="4840" y="0"/>
                  </a:lnTo>
                  <a:lnTo>
                    <a:pt x="3808" y="129"/>
                  </a:lnTo>
                  <a:cubicBezTo>
                    <a:pt x="3771" y="133"/>
                    <a:pt x="3745" y="167"/>
                    <a:pt x="3750" y="203"/>
                  </a:cubicBezTo>
                  <a:cubicBezTo>
                    <a:pt x="3755" y="240"/>
                    <a:pt x="3788" y="266"/>
                    <a:pt x="3824" y="261"/>
                  </a:cubicBezTo>
                  <a:lnTo>
                    <a:pt x="4743" y="146"/>
                  </a:lnTo>
                  <a:lnTo>
                    <a:pt x="4674" y="55"/>
                  </a:lnTo>
                  <a:lnTo>
                    <a:pt x="4321" y="911"/>
                  </a:lnTo>
                  <a:cubicBezTo>
                    <a:pt x="4307" y="945"/>
                    <a:pt x="4323" y="984"/>
                    <a:pt x="4357" y="998"/>
                  </a:cubicBezTo>
                  <a:cubicBezTo>
                    <a:pt x="4391" y="1012"/>
                    <a:pt x="4430" y="996"/>
                    <a:pt x="4444" y="962"/>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0" name="Freeform 16"/>
            <p:cNvSpPr>
              <a:spLocks noEditPoints="1"/>
            </p:cNvSpPr>
            <p:nvPr/>
          </p:nvSpPr>
          <p:spPr bwMode="auto">
            <a:xfrm>
              <a:off x="1819" y="3318"/>
              <a:ext cx="456" cy="255"/>
            </a:xfrm>
            <a:custGeom>
              <a:avLst/>
              <a:gdLst>
                <a:gd name="T0" fmla="*/ 64 w 5299"/>
                <a:gd name="T1" fmla="*/ 0 h 2957"/>
                <a:gd name="T2" fmla="*/ 5215 w 5299"/>
                <a:gd name="T3" fmla="*/ 2803 h 2957"/>
                <a:gd name="T4" fmla="*/ 5151 w 5299"/>
                <a:gd name="T5" fmla="*/ 2921 h 2957"/>
                <a:gd name="T6" fmla="*/ 0 w 5299"/>
                <a:gd name="T7" fmla="*/ 117 h 2957"/>
                <a:gd name="T8" fmla="*/ 64 w 5299"/>
                <a:gd name="T9" fmla="*/ 0 h 2957"/>
                <a:gd name="T10" fmla="*/ 4760 w 5299"/>
                <a:gd name="T11" fmla="*/ 2035 h 2957"/>
                <a:gd name="T12" fmla="*/ 5299 w 5299"/>
                <a:gd name="T13" fmla="*/ 2925 h 2957"/>
                <a:gd name="T14" fmla="*/ 4259 w 5299"/>
                <a:gd name="T15" fmla="*/ 2956 h 2957"/>
                <a:gd name="T16" fmla="*/ 4190 w 5299"/>
                <a:gd name="T17" fmla="*/ 2891 h 2957"/>
                <a:gd name="T18" fmla="*/ 4255 w 5299"/>
                <a:gd name="T19" fmla="*/ 2823 h 2957"/>
                <a:gd name="T20" fmla="*/ 5181 w 5299"/>
                <a:gd name="T21" fmla="*/ 2795 h 2957"/>
                <a:gd name="T22" fmla="*/ 5126 w 5299"/>
                <a:gd name="T23" fmla="*/ 2897 h 2957"/>
                <a:gd name="T24" fmla="*/ 4646 w 5299"/>
                <a:gd name="T25" fmla="*/ 2104 h 2957"/>
                <a:gd name="T26" fmla="*/ 4669 w 5299"/>
                <a:gd name="T27" fmla="*/ 2013 h 2957"/>
                <a:gd name="T28" fmla="*/ 4760 w 5299"/>
                <a:gd name="T29" fmla="*/ 2035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99" h="2957">
                  <a:moveTo>
                    <a:pt x="64" y="0"/>
                  </a:moveTo>
                  <a:lnTo>
                    <a:pt x="5215" y="2803"/>
                  </a:lnTo>
                  <a:lnTo>
                    <a:pt x="5151" y="2921"/>
                  </a:lnTo>
                  <a:lnTo>
                    <a:pt x="0" y="117"/>
                  </a:lnTo>
                  <a:lnTo>
                    <a:pt x="64" y="0"/>
                  </a:lnTo>
                  <a:close/>
                  <a:moveTo>
                    <a:pt x="4760" y="2035"/>
                  </a:moveTo>
                  <a:lnTo>
                    <a:pt x="5299" y="2925"/>
                  </a:lnTo>
                  <a:lnTo>
                    <a:pt x="4259" y="2956"/>
                  </a:lnTo>
                  <a:cubicBezTo>
                    <a:pt x="4222" y="2957"/>
                    <a:pt x="4192" y="2928"/>
                    <a:pt x="4190" y="2891"/>
                  </a:cubicBezTo>
                  <a:cubicBezTo>
                    <a:pt x="4189" y="2855"/>
                    <a:pt x="4218" y="2824"/>
                    <a:pt x="4255" y="2823"/>
                  </a:cubicBezTo>
                  <a:lnTo>
                    <a:pt x="5181" y="2795"/>
                  </a:lnTo>
                  <a:lnTo>
                    <a:pt x="5126" y="2897"/>
                  </a:lnTo>
                  <a:lnTo>
                    <a:pt x="4646" y="2104"/>
                  </a:lnTo>
                  <a:cubicBezTo>
                    <a:pt x="4627" y="2073"/>
                    <a:pt x="4637" y="2032"/>
                    <a:pt x="4669" y="2013"/>
                  </a:cubicBezTo>
                  <a:cubicBezTo>
                    <a:pt x="4700" y="1994"/>
                    <a:pt x="4741" y="2004"/>
                    <a:pt x="4760" y="2035"/>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1" name="Freeform 17"/>
            <p:cNvSpPr>
              <a:spLocks noEditPoints="1"/>
            </p:cNvSpPr>
            <p:nvPr/>
          </p:nvSpPr>
          <p:spPr bwMode="auto">
            <a:xfrm>
              <a:off x="2235" y="2933"/>
              <a:ext cx="93" cy="609"/>
            </a:xfrm>
            <a:custGeom>
              <a:avLst/>
              <a:gdLst>
                <a:gd name="T0" fmla="*/ 938 w 1082"/>
                <a:gd name="T1" fmla="*/ 7072 h 7072"/>
                <a:gd name="T2" fmla="*/ 898 w 1082"/>
                <a:gd name="T3" fmla="*/ 6540 h 7072"/>
                <a:gd name="T4" fmla="*/ 1030 w 1082"/>
                <a:gd name="T5" fmla="*/ 6530 h 7072"/>
                <a:gd name="T6" fmla="*/ 1071 w 1082"/>
                <a:gd name="T7" fmla="*/ 7062 h 7072"/>
                <a:gd name="T8" fmla="*/ 938 w 1082"/>
                <a:gd name="T9" fmla="*/ 7072 h 7072"/>
                <a:gd name="T10" fmla="*/ 867 w 1082"/>
                <a:gd name="T11" fmla="*/ 6141 h 7072"/>
                <a:gd name="T12" fmla="*/ 827 w 1082"/>
                <a:gd name="T13" fmla="*/ 5609 h 7072"/>
                <a:gd name="T14" fmla="*/ 960 w 1082"/>
                <a:gd name="T15" fmla="*/ 5599 h 7072"/>
                <a:gd name="T16" fmla="*/ 1000 w 1082"/>
                <a:gd name="T17" fmla="*/ 6131 h 7072"/>
                <a:gd name="T18" fmla="*/ 867 w 1082"/>
                <a:gd name="T19" fmla="*/ 6141 h 7072"/>
                <a:gd name="T20" fmla="*/ 797 w 1082"/>
                <a:gd name="T21" fmla="*/ 5210 h 7072"/>
                <a:gd name="T22" fmla="*/ 757 w 1082"/>
                <a:gd name="T23" fmla="*/ 4679 h 7072"/>
                <a:gd name="T24" fmla="*/ 890 w 1082"/>
                <a:gd name="T25" fmla="*/ 4669 h 7072"/>
                <a:gd name="T26" fmla="*/ 930 w 1082"/>
                <a:gd name="T27" fmla="*/ 5200 h 7072"/>
                <a:gd name="T28" fmla="*/ 797 w 1082"/>
                <a:gd name="T29" fmla="*/ 5210 h 7072"/>
                <a:gd name="T30" fmla="*/ 727 w 1082"/>
                <a:gd name="T31" fmla="*/ 4280 h 7072"/>
                <a:gd name="T32" fmla="*/ 687 w 1082"/>
                <a:gd name="T33" fmla="*/ 3748 h 7072"/>
                <a:gd name="T34" fmla="*/ 820 w 1082"/>
                <a:gd name="T35" fmla="*/ 3738 h 7072"/>
                <a:gd name="T36" fmla="*/ 860 w 1082"/>
                <a:gd name="T37" fmla="*/ 4270 h 7072"/>
                <a:gd name="T38" fmla="*/ 727 w 1082"/>
                <a:gd name="T39" fmla="*/ 4280 h 7072"/>
                <a:gd name="T40" fmla="*/ 657 w 1082"/>
                <a:gd name="T41" fmla="*/ 3349 h 7072"/>
                <a:gd name="T42" fmla="*/ 617 w 1082"/>
                <a:gd name="T43" fmla="*/ 2817 h 7072"/>
                <a:gd name="T44" fmla="*/ 750 w 1082"/>
                <a:gd name="T45" fmla="*/ 2807 h 7072"/>
                <a:gd name="T46" fmla="*/ 790 w 1082"/>
                <a:gd name="T47" fmla="*/ 3339 h 7072"/>
                <a:gd name="T48" fmla="*/ 657 w 1082"/>
                <a:gd name="T49" fmla="*/ 3349 h 7072"/>
                <a:gd name="T50" fmla="*/ 586 w 1082"/>
                <a:gd name="T51" fmla="*/ 2418 h 7072"/>
                <a:gd name="T52" fmla="*/ 546 w 1082"/>
                <a:gd name="T53" fmla="*/ 1887 h 7072"/>
                <a:gd name="T54" fmla="*/ 679 w 1082"/>
                <a:gd name="T55" fmla="*/ 1877 h 7072"/>
                <a:gd name="T56" fmla="*/ 719 w 1082"/>
                <a:gd name="T57" fmla="*/ 2408 h 7072"/>
                <a:gd name="T58" fmla="*/ 586 w 1082"/>
                <a:gd name="T59" fmla="*/ 2418 h 7072"/>
                <a:gd name="T60" fmla="*/ 516 w 1082"/>
                <a:gd name="T61" fmla="*/ 1488 h 7072"/>
                <a:gd name="T62" fmla="*/ 476 w 1082"/>
                <a:gd name="T63" fmla="*/ 956 h 7072"/>
                <a:gd name="T64" fmla="*/ 609 w 1082"/>
                <a:gd name="T65" fmla="*/ 946 h 7072"/>
                <a:gd name="T66" fmla="*/ 649 w 1082"/>
                <a:gd name="T67" fmla="*/ 1478 h 7072"/>
                <a:gd name="T68" fmla="*/ 516 w 1082"/>
                <a:gd name="T69" fmla="*/ 1488 h 7072"/>
                <a:gd name="T70" fmla="*/ 446 w 1082"/>
                <a:gd name="T71" fmla="*/ 557 h 7072"/>
                <a:gd name="T72" fmla="*/ 414 w 1082"/>
                <a:gd name="T73" fmla="*/ 137 h 7072"/>
                <a:gd name="T74" fmla="*/ 547 w 1082"/>
                <a:gd name="T75" fmla="*/ 127 h 7072"/>
                <a:gd name="T76" fmla="*/ 579 w 1082"/>
                <a:gd name="T77" fmla="*/ 547 h 7072"/>
                <a:gd name="T78" fmla="*/ 446 w 1082"/>
                <a:gd name="T79" fmla="*/ 557 h 7072"/>
                <a:gd name="T80" fmla="*/ 16 w 1082"/>
                <a:gd name="T81" fmla="*/ 935 h 7072"/>
                <a:gd name="T82" fmla="*/ 471 w 1082"/>
                <a:gd name="T83" fmla="*/ 0 h 7072"/>
                <a:gd name="T84" fmla="*/ 1061 w 1082"/>
                <a:gd name="T85" fmla="*/ 857 h 7072"/>
                <a:gd name="T86" fmla="*/ 1044 w 1082"/>
                <a:gd name="T87" fmla="*/ 949 h 7072"/>
                <a:gd name="T88" fmla="*/ 951 w 1082"/>
                <a:gd name="T89" fmla="*/ 932 h 7072"/>
                <a:gd name="T90" fmla="*/ 426 w 1082"/>
                <a:gd name="T91" fmla="*/ 170 h 7072"/>
                <a:gd name="T92" fmla="*/ 541 w 1082"/>
                <a:gd name="T93" fmla="*/ 161 h 7072"/>
                <a:gd name="T94" fmla="*/ 136 w 1082"/>
                <a:gd name="T95" fmla="*/ 994 h 7072"/>
                <a:gd name="T96" fmla="*/ 46 w 1082"/>
                <a:gd name="T97" fmla="*/ 1025 h 7072"/>
                <a:gd name="T98" fmla="*/ 16 w 1082"/>
                <a:gd name="T99" fmla="*/ 935 h 7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2" h="7072">
                  <a:moveTo>
                    <a:pt x="938" y="7072"/>
                  </a:moveTo>
                  <a:lnTo>
                    <a:pt x="898" y="6540"/>
                  </a:lnTo>
                  <a:lnTo>
                    <a:pt x="1030" y="6530"/>
                  </a:lnTo>
                  <a:lnTo>
                    <a:pt x="1071" y="7062"/>
                  </a:lnTo>
                  <a:lnTo>
                    <a:pt x="938" y="7072"/>
                  </a:lnTo>
                  <a:close/>
                  <a:moveTo>
                    <a:pt x="867" y="6141"/>
                  </a:moveTo>
                  <a:lnTo>
                    <a:pt x="827" y="5609"/>
                  </a:lnTo>
                  <a:lnTo>
                    <a:pt x="960" y="5599"/>
                  </a:lnTo>
                  <a:lnTo>
                    <a:pt x="1000" y="6131"/>
                  </a:lnTo>
                  <a:lnTo>
                    <a:pt x="867" y="6141"/>
                  </a:lnTo>
                  <a:close/>
                  <a:moveTo>
                    <a:pt x="797" y="5210"/>
                  </a:moveTo>
                  <a:lnTo>
                    <a:pt x="757" y="4679"/>
                  </a:lnTo>
                  <a:lnTo>
                    <a:pt x="890" y="4669"/>
                  </a:lnTo>
                  <a:lnTo>
                    <a:pt x="930" y="5200"/>
                  </a:lnTo>
                  <a:lnTo>
                    <a:pt x="797" y="5210"/>
                  </a:lnTo>
                  <a:close/>
                  <a:moveTo>
                    <a:pt x="727" y="4280"/>
                  </a:moveTo>
                  <a:lnTo>
                    <a:pt x="687" y="3748"/>
                  </a:lnTo>
                  <a:lnTo>
                    <a:pt x="820" y="3738"/>
                  </a:lnTo>
                  <a:lnTo>
                    <a:pt x="860" y="4270"/>
                  </a:lnTo>
                  <a:lnTo>
                    <a:pt x="727" y="4280"/>
                  </a:lnTo>
                  <a:close/>
                  <a:moveTo>
                    <a:pt x="657" y="3349"/>
                  </a:moveTo>
                  <a:lnTo>
                    <a:pt x="617" y="2817"/>
                  </a:lnTo>
                  <a:lnTo>
                    <a:pt x="750" y="2807"/>
                  </a:lnTo>
                  <a:lnTo>
                    <a:pt x="790" y="3339"/>
                  </a:lnTo>
                  <a:lnTo>
                    <a:pt x="657" y="3349"/>
                  </a:lnTo>
                  <a:close/>
                  <a:moveTo>
                    <a:pt x="586" y="2418"/>
                  </a:moveTo>
                  <a:lnTo>
                    <a:pt x="546" y="1887"/>
                  </a:lnTo>
                  <a:lnTo>
                    <a:pt x="679" y="1877"/>
                  </a:lnTo>
                  <a:lnTo>
                    <a:pt x="719" y="2408"/>
                  </a:lnTo>
                  <a:lnTo>
                    <a:pt x="586" y="2418"/>
                  </a:lnTo>
                  <a:close/>
                  <a:moveTo>
                    <a:pt x="516" y="1488"/>
                  </a:moveTo>
                  <a:lnTo>
                    <a:pt x="476" y="956"/>
                  </a:lnTo>
                  <a:lnTo>
                    <a:pt x="609" y="946"/>
                  </a:lnTo>
                  <a:lnTo>
                    <a:pt x="649" y="1478"/>
                  </a:lnTo>
                  <a:lnTo>
                    <a:pt x="516" y="1488"/>
                  </a:lnTo>
                  <a:close/>
                  <a:moveTo>
                    <a:pt x="446" y="557"/>
                  </a:moveTo>
                  <a:lnTo>
                    <a:pt x="414" y="137"/>
                  </a:lnTo>
                  <a:lnTo>
                    <a:pt x="547" y="127"/>
                  </a:lnTo>
                  <a:lnTo>
                    <a:pt x="579" y="547"/>
                  </a:lnTo>
                  <a:lnTo>
                    <a:pt x="446" y="557"/>
                  </a:lnTo>
                  <a:close/>
                  <a:moveTo>
                    <a:pt x="16" y="935"/>
                  </a:moveTo>
                  <a:lnTo>
                    <a:pt x="471" y="0"/>
                  </a:lnTo>
                  <a:lnTo>
                    <a:pt x="1061" y="857"/>
                  </a:lnTo>
                  <a:cubicBezTo>
                    <a:pt x="1082" y="887"/>
                    <a:pt x="1074" y="928"/>
                    <a:pt x="1044" y="949"/>
                  </a:cubicBezTo>
                  <a:cubicBezTo>
                    <a:pt x="1014" y="970"/>
                    <a:pt x="972" y="963"/>
                    <a:pt x="951" y="932"/>
                  </a:cubicBezTo>
                  <a:lnTo>
                    <a:pt x="426" y="170"/>
                  </a:lnTo>
                  <a:lnTo>
                    <a:pt x="541" y="161"/>
                  </a:lnTo>
                  <a:lnTo>
                    <a:pt x="136" y="994"/>
                  </a:lnTo>
                  <a:cubicBezTo>
                    <a:pt x="119" y="1027"/>
                    <a:pt x="80" y="1041"/>
                    <a:pt x="46" y="1025"/>
                  </a:cubicBezTo>
                  <a:cubicBezTo>
                    <a:pt x="13" y="1008"/>
                    <a:pt x="0" y="969"/>
                    <a:pt x="16" y="935"/>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2" name="Oval 18"/>
            <p:cNvSpPr>
              <a:spLocks noChangeArrowheads="1"/>
            </p:cNvSpPr>
            <p:nvPr/>
          </p:nvSpPr>
          <p:spPr bwMode="auto">
            <a:xfrm>
              <a:off x="3021" y="2824"/>
              <a:ext cx="120" cy="109"/>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3" name="Freeform 19"/>
            <p:cNvSpPr>
              <a:spLocks noEditPoints="1"/>
            </p:cNvSpPr>
            <p:nvPr/>
          </p:nvSpPr>
          <p:spPr bwMode="auto">
            <a:xfrm>
              <a:off x="3009" y="2813"/>
              <a:ext cx="144" cy="132"/>
            </a:xfrm>
            <a:custGeom>
              <a:avLst/>
              <a:gdLst>
                <a:gd name="T0" fmla="*/ 16 w 1667"/>
                <a:gd name="T1" fmla="*/ 619 h 1534"/>
                <a:gd name="T2" fmla="*/ 75 w 1667"/>
                <a:gd name="T3" fmla="*/ 451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5 h 1534"/>
                <a:gd name="T18" fmla="*/ 1626 w 1667"/>
                <a:gd name="T19" fmla="*/ 529 h 1534"/>
                <a:gd name="T20" fmla="*/ 1667 w 1667"/>
                <a:gd name="T21" fmla="*/ 759 h 1534"/>
                <a:gd name="T22" fmla="*/ 1631 w 1667"/>
                <a:gd name="T23" fmla="*/ 992 h 1534"/>
                <a:gd name="T24" fmla="*/ 1529 w 1667"/>
                <a:gd name="T25" fmla="*/ 1190 h 1534"/>
                <a:gd name="T26" fmla="*/ 1408 w 1667"/>
                <a:gd name="T27" fmla="*/ 1322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5 h 1534"/>
                <a:gd name="T38" fmla="*/ 75 w 1667"/>
                <a:gd name="T39" fmla="*/ 1084 h 1534"/>
                <a:gd name="T40" fmla="*/ 20 w 1667"/>
                <a:gd name="T41" fmla="*/ 934 h 1534"/>
                <a:gd name="T42" fmla="*/ 269 w 1667"/>
                <a:gd name="T43" fmla="*/ 812 h 1534"/>
                <a:gd name="T44" fmla="*/ 313 w 1667"/>
                <a:gd name="T45" fmla="*/ 966 h 1534"/>
                <a:gd name="T46" fmla="*/ 352 w 1667"/>
                <a:gd name="T47" fmla="*/ 1032 h 1534"/>
                <a:gd name="T48" fmla="*/ 522 w 1667"/>
                <a:gd name="T49" fmla="*/ 1185 h 1534"/>
                <a:gd name="T50" fmla="*/ 598 w 1667"/>
                <a:gd name="T51" fmla="*/ 1222 h 1534"/>
                <a:gd name="T52" fmla="*/ 828 w 1667"/>
                <a:gd name="T53" fmla="*/ 1267 h 1534"/>
                <a:gd name="T54" fmla="*/ 1070 w 1667"/>
                <a:gd name="T55" fmla="*/ 1222 h 1534"/>
                <a:gd name="T56" fmla="*/ 1146 w 1667"/>
                <a:gd name="T57" fmla="*/ 1186 h 1534"/>
                <a:gd name="T58" fmla="*/ 1316 w 1667"/>
                <a:gd name="T59" fmla="*/ 1031 h 1534"/>
                <a:gd name="T60" fmla="*/ 1355 w 1667"/>
                <a:gd name="T61" fmla="*/ 964 h 1534"/>
                <a:gd name="T62" fmla="*/ 1396 w 1667"/>
                <a:gd name="T63" fmla="*/ 824 h 1534"/>
                <a:gd name="T64" fmla="*/ 1391 w 1667"/>
                <a:gd name="T65" fmla="*/ 676 h 1534"/>
                <a:gd name="T66" fmla="*/ 1364 w 1667"/>
                <a:gd name="T67" fmla="*/ 589 h 1534"/>
                <a:gd name="T68" fmla="*/ 1230 w 1667"/>
                <a:gd name="T69" fmla="*/ 409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7 w 1667"/>
                <a:gd name="T81" fmla="*/ 483 h 1534"/>
                <a:gd name="T82" fmla="*/ 293 w 1667"/>
                <a:gd name="T83" fmla="*/ 618 h 1534"/>
                <a:gd name="T84" fmla="*/ 267 w 1667"/>
                <a:gd name="T85" fmla="*/ 759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6"/>
                  </a:moveTo>
                  <a:lnTo>
                    <a:pt x="4" y="694"/>
                  </a:lnTo>
                  <a:lnTo>
                    <a:pt x="16" y="619"/>
                  </a:lnTo>
                  <a:lnTo>
                    <a:pt x="38" y="541"/>
                  </a:lnTo>
                  <a:lnTo>
                    <a:pt x="64" y="472"/>
                  </a:lnTo>
                  <a:cubicBezTo>
                    <a:pt x="67" y="465"/>
                    <a:pt x="70" y="458"/>
                    <a:pt x="75" y="451"/>
                  </a:cubicBezTo>
                  <a:lnTo>
                    <a:pt x="140" y="344"/>
                  </a:lnTo>
                  <a:cubicBezTo>
                    <a:pt x="144" y="337"/>
                    <a:pt x="149" y="330"/>
                    <a:pt x="155" y="324"/>
                  </a:cubicBezTo>
                  <a:lnTo>
                    <a:pt x="240" y="230"/>
                  </a:lnTo>
                  <a:cubicBezTo>
                    <a:pt x="245" y="224"/>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4"/>
                    <a:pt x="1427" y="229"/>
                  </a:cubicBezTo>
                  <a:lnTo>
                    <a:pt x="1513" y="323"/>
                  </a:lnTo>
                  <a:cubicBezTo>
                    <a:pt x="1519" y="330"/>
                    <a:pt x="1524" y="337"/>
                    <a:pt x="1529" y="345"/>
                  </a:cubicBezTo>
                  <a:lnTo>
                    <a:pt x="1593" y="452"/>
                  </a:lnTo>
                  <a:cubicBezTo>
                    <a:pt x="1596" y="458"/>
                    <a:pt x="1599" y="464"/>
                    <a:pt x="1602" y="470"/>
                  </a:cubicBezTo>
                  <a:lnTo>
                    <a:pt x="1626" y="529"/>
                  </a:lnTo>
                  <a:lnTo>
                    <a:pt x="1648" y="603"/>
                  </a:lnTo>
                  <a:lnTo>
                    <a:pt x="1661" y="682"/>
                  </a:lnTo>
                  <a:lnTo>
                    <a:pt x="1667" y="759"/>
                  </a:lnTo>
                  <a:lnTo>
                    <a:pt x="1663" y="841"/>
                  </a:lnTo>
                  <a:lnTo>
                    <a:pt x="1651" y="916"/>
                  </a:lnTo>
                  <a:lnTo>
                    <a:pt x="1631" y="992"/>
                  </a:lnTo>
                  <a:lnTo>
                    <a:pt x="1602" y="1065"/>
                  </a:lnTo>
                  <a:cubicBezTo>
                    <a:pt x="1599" y="1071"/>
                    <a:pt x="1596" y="1077"/>
                    <a:pt x="1593" y="1083"/>
                  </a:cubicBezTo>
                  <a:lnTo>
                    <a:pt x="1529" y="1190"/>
                  </a:lnTo>
                  <a:cubicBezTo>
                    <a:pt x="1524" y="1198"/>
                    <a:pt x="1519" y="1205"/>
                    <a:pt x="1513" y="1211"/>
                  </a:cubicBezTo>
                  <a:lnTo>
                    <a:pt x="1427" y="1305"/>
                  </a:lnTo>
                  <a:cubicBezTo>
                    <a:pt x="1421" y="1312"/>
                    <a:pt x="1415" y="1317"/>
                    <a:pt x="1408" y="1322"/>
                  </a:cubicBezTo>
                  <a:lnTo>
                    <a:pt x="1305" y="1399"/>
                  </a:lnTo>
                  <a:cubicBezTo>
                    <a:pt x="1299" y="1404"/>
                    <a:pt x="1291" y="1409"/>
                    <a:pt x="1284" y="1412"/>
                  </a:cubicBezTo>
                  <a:lnTo>
                    <a:pt x="1165" y="1470"/>
                  </a:lnTo>
                  <a:cubicBezTo>
                    <a:pt x="1158" y="1474"/>
                    <a:pt x="1150" y="1477"/>
                    <a:pt x="1142" y="1479"/>
                  </a:cubicBezTo>
                  <a:lnTo>
                    <a:pt x="1010" y="1516"/>
                  </a:lnTo>
                  <a:lnTo>
                    <a:pt x="925" y="1529"/>
                  </a:lnTo>
                  <a:lnTo>
                    <a:pt x="839" y="1534"/>
                  </a:lnTo>
                  <a:lnTo>
                    <a:pt x="757" y="1531"/>
                  </a:lnTo>
                  <a:lnTo>
                    <a:pt x="674" y="1519"/>
                  </a:lnTo>
                  <a:lnTo>
                    <a:pt x="525" y="1479"/>
                  </a:lnTo>
                  <a:cubicBezTo>
                    <a:pt x="518" y="1477"/>
                    <a:pt x="510" y="1474"/>
                    <a:pt x="503" y="1470"/>
                  </a:cubicBezTo>
                  <a:lnTo>
                    <a:pt x="384" y="1412"/>
                  </a:lnTo>
                  <a:cubicBezTo>
                    <a:pt x="377" y="1409"/>
                    <a:pt x="370" y="1404"/>
                    <a:pt x="363" y="1400"/>
                  </a:cubicBezTo>
                  <a:lnTo>
                    <a:pt x="259" y="1323"/>
                  </a:lnTo>
                  <a:cubicBezTo>
                    <a:pt x="252" y="1317"/>
                    <a:pt x="245" y="1311"/>
                    <a:pt x="240" y="1305"/>
                  </a:cubicBezTo>
                  <a:lnTo>
                    <a:pt x="155" y="1211"/>
                  </a:lnTo>
                  <a:cubicBezTo>
                    <a:pt x="149" y="1205"/>
                    <a:pt x="144" y="1198"/>
                    <a:pt x="140" y="1191"/>
                  </a:cubicBezTo>
                  <a:lnTo>
                    <a:pt x="75" y="1084"/>
                  </a:lnTo>
                  <a:cubicBezTo>
                    <a:pt x="70" y="1077"/>
                    <a:pt x="67" y="1070"/>
                    <a:pt x="64" y="1063"/>
                  </a:cubicBezTo>
                  <a:lnTo>
                    <a:pt x="41" y="1004"/>
                  </a:lnTo>
                  <a:lnTo>
                    <a:pt x="20" y="934"/>
                  </a:lnTo>
                  <a:lnTo>
                    <a:pt x="6" y="853"/>
                  </a:lnTo>
                  <a:lnTo>
                    <a:pt x="0" y="776"/>
                  </a:lnTo>
                  <a:close/>
                  <a:moveTo>
                    <a:pt x="269" y="812"/>
                  </a:moveTo>
                  <a:lnTo>
                    <a:pt x="275" y="857"/>
                  </a:lnTo>
                  <a:lnTo>
                    <a:pt x="290" y="907"/>
                  </a:lnTo>
                  <a:lnTo>
                    <a:pt x="313" y="966"/>
                  </a:lnTo>
                  <a:lnTo>
                    <a:pt x="302" y="945"/>
                  </a:lnTo>
                  <a:lnTo>
                    <a:pt x="367" y="1052"/>
                  </a:lnTo>
                  <a:lnTo>
                    <a:pt x="352" y="1032"/>
                  </a:lnTo>
                  <a:lnTo>
                    <a:pt x="437" y="1126"/>
                  </a:lnTo>
                  <a:lnTo>
                    <a:pt x="418" y="1108"/>
                  </a:lnTo>
                  <a:lnTo>
                    <a:pt x="522" y="1185"/>
                  </a:lnTo>
                  <a:lnTo>
                    <a:pt x="501" y="1173"/>
                  </a:lnTo>
                  <a:lnTo>
                    <a:pt x="620" y="1231"/>
                  </a:lnTo>
                  <a:lnTo>
                    <a:pt x="598" y="1222"/>
                  </a:lnTo>
                  <a:lnTo>
                    <a:pt x="711" y="1255"/>
                  </a:lnTo>
                  <a:lnTo>
                    <a:pt x="768" y="1264"/>
                  </a:lnTo>
                  <a:lnTo>
                    <a:pt x="828" y="1267"/>
                  </a:lnTo>
                  <a:lnTo>
                    <a:pt x="886" y="1266"/>
                  </a:lnTo>
                  <a:lnTo>
                    <a:pt x="938" y="1259"/>
                  </a:lnTo>
                  <a:lnTo>
                    <a:pt x="1070" y="1222"/>
                  </a:lnTo>
                  <a:lnTo>
                    <a:pt x="1048" y="1231"/>
                  </a:lnTo>
                  <a:lnTo>
                    <a:pt x="1167" y="1173"/>
                  </a:lnTo>
                  <a:lnTo>
                    <a:pt x="1146" y="1186"/>
                  </a:lnTo>
                  <a:lnTo>
                    <a:pt x="1249" y="1109"/>
                  </a:lnTo>
                  <a:lnTo>
                    <a:pt x="1230" y="1125"/>
                  </a:lnTo>
                  <a:lnTo>
                    <a:pt x="1316" y="1031"/>
                  </a:lnTo>
                  <a:lnTo>
                    <a:pt x="1300" y="1053"/>
                  </a:lnTo>
                  <a:lnTo>
                    <a:pt x="1364" y="946"/>
                  </a:lnTo>
                  <a:lnTo>
                    <a:pt x="1355" y="964"/>
                  </a:lnTo>
                  <a:lnTo>
                    <a:pt x="1374" y="919"/>
                  </a:lnTo>
                  <a:lnTo>
                    <a:pt x="1388" y="875"/>
                  </a:lnTo>
                  <a:lnTo>
                    <a:pt x="1396" y="824"/>
                  </a:lnTo>
                  <a:lnTo>
                    <a:pt x="1400" y="776"/>
                  </a:lnTo>
                  <a:lnTo>
                    <a:pt x="1398" y="723"/>
                  </a:lnTo>
                  <a:lnTo>
                    <a:pt x="1391" y="676"/>
                  </a:lnTo>
                  <a:lnTo>
                    <a:pt x="1379" y="630"/>
                  </a:lnTo>
                  <a:lnTo>
                    <a:pt x="1355" y="571"/>
                  </a:lnTo>
                  <a:lnTo>
                    <a:pt x="1364" y="589"/>
                  </a:lnTo>
                  <a:lnTo>
                    <a:pt x="1300" y="482"/>
                  </a:lnTo>
                  <a:lnTo>
                    <a:pt x="1316" y="503"/>
                  </a:lnTo>
                  <a:lnTo>
                    <a:pt x="1230" y="409"/>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3"/>
                  </a:lnTo>
                  <a:lnTo>
                    <a:pt x="367" y="483"/>
                  </a:lnTo>
                  <a:lnTo>
                    <a:pt x="302" y="590"/>
                  </a:lnTo>
                  <a:lnTo>
                    <a:pt x="313" y="569"/>
                  </a:lnTo>
                  <a:lnTo>
                    <a:pt x="293" y="618"/>
                  </a:lnTo>
                  <a:lnTo>
                    <a:pt x="279" y="660"/>
                  </a:lnTo>
                  <a:lnTo>
                    <a:pt x="271" y="711"/>
                  </a:lnTo>
                  <a:lnTo>
                    <a:pt x="267" y="759"/>
                  </a:lnTo>
                  <a:lnTo>
                    <a:pt x="269" y="81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4" name="Freeform 20"/>
            <p:cNvSpPr>
              <a:spLocks noEditPoints="1"/>
            </p:cNvSpPr>
            <p:nvPr/>
          </p:nvSpPr>
          <p:spPr bwMode="auto">
            <a:xfrm>
              <a:off x="2321" y="2808"/>
              <a:ext cx="746" cy="93"/>
            </a:xfrm>
            <a:custGeom>
              <a:avLst/>
              <a:gdLst>
                <a:gd name="T0" fmla="*/ 3 w 8668"/>
                <a:gd name="T1" fmla="*/ 787 h 1085"/>
                <a:gd name="T2" fmla="*/ 8537 w 8668"/>
                <a:gd name="T3" fmla="*/ 590 h 1085"/>
                <a:gd name="T4" fmla="*/ 8534 w 8668"/>
                <a:gd name="T5" fmla="*/ 457 h 1085"/>
                <a:gd name="T6" fmla="*/ 0 w 8668"/>
                <a:gd name="T7" fmla="*/ 654 h 1085"/>
                <a:gd name="T8" fmla="*/ 3 w 8668"/>
                <a:gd name="T9" fmla="*/ 787 h 1085"/>
                <a:gd name="T10" fmla="*/ 7782 w 8668"/>
                <a:gd name="T11" fmla="*/ 1066 h 1085"/>
                <a:gd name="T12" fmla="*/ 8668 w 8668"/>
                <a:gd name="T13" fmla="*/ 521 h 1085"/>
                <a:gd name="T14" fmla="*/ 7758 w 8668"/>
                <a:gd name="T15" fmla="*/ 17 h 1085"/>
                <a:gd name="T16" fmla="*/ 7667 w 8668"/>
                <a:gd name="T17" fmla="*/ 44 h 1085"/>
                <a:gd name="T18" fmla="*/ 7693 w 8668"/>
                <a:gd name="T19" fmla="*/ 134 h 1085"/>
                <a:gd name="T20" fmla="*/ 7693 w 8668"/>
                <a:gd name="T21" fmla="*/ 134 h 1085"/>
                <a:gd name="T22" fmla="*/ 8504 w 8668"/>
                <a:gd name="T23" fmla="*/ 582 h 1085"/>
                <a:gd name="T24" fmla="*/ 8501 w 8668"/>
                <a:gd name="T25" fmla="*/ 467 h 1085"/>
                <a:gd name="T26" fmla="*/ 7712 w 8668"/>
                <a:gd name="T27" fmla="*/ 952 h 1085"/>
                <a:gd name="T28" fmla="*/ 7690 w 8668"/>
                <a:gd name="T29" fmla="*/ 1044 h 1085"/>
                <a:gd name="T30" fmla="*/ 7782 w 8668"/>
                <a:gd name="T31" fmla="*/ 1066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68" h="1085">
                  <a:moveTo>
                    <a:pt x="3" y="787"/>
                  </a:moveTo>
                  <a:lnTo>
                    <a:pt x="8537" y="590"/>
                  </a:lnTo>
                  <a:lnTo>
                    <a:pt x="8534" y="457"/>
                  </a:lnTo>
                  <a:lnTo>
                    <a:pt x="0" y="654"/>
                  </a:lnTo>
                  <a:lnTo>
                    <a:pt x="3" y="787"/>
                  </a:lnTo>
                  <a:close/>
                  <a:moveTo>
                    <a:pt x="7782" y="1066"/>
                  </a:moveTo>
                  <a:lnTo>
                    <a:pt x="8668" y="521"/>
                  </a:lnTo>
                  <a:lnTo>
                    <a:pt x="7758" y="17"/>
                  </a:lnTo>
                  <a:cubicBezTo>
                    <a:pt x="7725" y="0"/>
                    <a:pt x="7685" y="11"/>
                    <a:pt x="7667" y="44"/>
                  </a:cubicBezTo>
                  <a:cubicBezTo>
                    <a:pt x="7649" y="76"/>
                    <a:pt x="7661" y="116"/>
                    <a:pt x="7693" y="134"/>
                  </a:cubicBezTo>
                  <a:lnTo>
                    <a:pt x="7693" y="134"/>
                  </a:lnTo>
                  <a:lnTo>
                    <a:pt x="8504" y="582"/>
                  </a:lnTo>
                  <a:lnTo>
                    <a:pt x="8501" y="467"/>
                  </a:lnTo>
                  <a:lnTo>
                    <a:pt x="7712" y="952"/>
                  </a:lnTo>
                  <a:cubicBezTo>
                    <a:pt x="7681" y="971"/>
                    <a:pt x="7671" y="1012"/>
                    <a:pt x="7690" y="1044"/>
                  </a:cubicBezTo>
                  <a:cubicBezTo>
                    <a:pt x="7709" y="1075"/>
                    <a:pt x="7750" y="1085"/>
                    <a:pt x="7782" y="1066"/>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5" name="Oval 21"/>
            <p:cNvSpPr>
              <a:spLocks noChangeArrowheads="1"/>
            </p:cNvSpPr>
            <p:nvPr/>
          </p:nvSpPr>
          <p:spPr bwMode="auto">
            <a:xfrm>
              <a:off x="3113" y="3570"/>
              <a:ext cx="120" cy="109"/>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 name="Freeform 22"/>
            <p:cNvSpPr>
              <a:spLocks noEditPoints="1"/>
            </p:cNvSpPr>
            <p:nvPr/>
          </p:nvSpPr>
          <p:spPr bwMode="auto">
            <a:xfrm>
              <a:off x="3101" y="3559"/>
              <a:ext cx="144" cy="132"/>
            </a:xfrm>
            <a:custGeom>
              <a:avLst/>
              <a:gdLst>
                <a:gd name="T0" fmla="*/ 16 w 1667"/>
                <a:gd name="T1" fmla="*/ 618 h 1534"/>
                <a:gd name="T2" fmla="*/ 74 w 1667"/>
                <a:gd name="T3" fmla="*/ 452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4 h 1534"/>
                <a:gd name="T18" fmla="*/ 1626 w 1667"/>
                <a:gd name="T19" fmla="*/ 527 h 1534"/>
                <a:gd name="T20" fmla="*/ 1667 w 1667"/>
                <a:gd name="T21" fmla="*/ 758 h 1534"/>
                <a:gd name="T22" fmla="*/ 1631 w 1667"/>
                <a:gd name="T23" fmla="*/ 991 h 1534"/>
                <a:gd name="T24" fmla="*/ 1529 w 1667"/>
                <a:gd name="T25" fmla="*/ 1189 h 1534"/>
                <a:gd name="T26" fmla="*/ 1409 w 1667"/>
                <a:gd name="T27" fmla="*/ 1321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4 h 1534"/>
                <a:gd name="T38" fmla="*/ 75 w 1667"/>
                <a:gd name="T39" fmla="*/ 1083 h 1534"/>
                <a:gd name="T40" fmla="*/ 20 w 1667"/>
                <a:gd name="T41" fmla="*/ 933 h 1534"/>
                <a:gd name="T42" fmla="*/ 269 w 1667"/>
                <a:gd name="T43" fmla="*/ 811 h 1534"/>
                <a:gd name="T44" fmla="*/ 313 w 1667"/>
                <a:gd name="T45" fmla="*/ 965 h 1534"/>
                <a:gd name="T46" fmla="*/ 352 w 1667"/>
                <a:gd name="T47" fmla="*/ 1031 h 1534"/>
                <a:gd name="T48" fmla="*/ 522 w 1667"/>
                <a:gd name="T49" fmla="*/ 1186 h 1534"/>
                <a:gd name="T50" fmla="*/ 656 w 1667"/>
                <a:gd name="T51" fmla="*/ 1242 h 1534"/>
                <a:gd name="T52" fmla="*/ 828 w 1667"/>
                <a:gd name="T53" fmla="*/ 1267 h 1534"/>
                <a:gd name="T54" fmla="*/ 1000 w 1667"/>
                <a:gd name="T55" fmla="*/ 1245 h 1534"/>
                <a:gd name="T56" fmla="*/ 1145 w 1667"/>
                <a:gd name="T57" fmla="*/ 1186 h 1534"/>
                <a:gd name="T58" fmla="*/ 1316 w 1667"/>
                <a:gd name="T59" fmla="*/ 1030 h 1534"/>
                <a:gd name="T60" fmla="*/ 1355 w 1667"/>
                <a:gd name="T61" fmla="*/ 963 h 1534"/>
                <a:gd name="T62" fmla="*/ 1396 w 1667"/>
                <a:gd name="T63" fmla="*/ 823 h 1534"/>
                <a:gd name="T64" fmla="*/ 1391 w 1667"/>
                <a:gd name="T65" fmla="*/ 675 h 1534"/>
                <a:gd name="T66" fmla="*/ 1364 w 1667"/>
                <a:gd name="T67" fmla="*/ 588 h 1534"/>
                <a:gd name="T68" fmla="*/ 1231 w 1667"/>
                <a:gd name="T69" fmla="*/ 410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8 w 1667"/>
                <a:gd name="T81" fmla="*/ 481 h 1534"/>
                <a:gd name="T82" fmla="*/ 293 w 1667"/>
                <a:gd name="T83" fmla="*/ 616 h 1534"/>
                <a:gd name="T84" fmla="*/ 267 w 1667"/>
                <a:gd name="T85" fmla="*/ 758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5"/>
                  </a:moveTo>
                  <a:lnTo>
                    <a:pt x="4" y="693"/>
                  </a:lnTo>
                  <a:lnTo>
                    <a:pt x="16" y="618"/>
                  </a:lnTo>
                  <a:lnTo>
                    <a:pt x="38" y="541"/>
                  </a:lnTo>
                  <a:lnTo>
                    <a:pt x="65" y="471"/>
                  </a:lnTo>
                  <a:cubicBezTo>
                    <a:pt x="67" y="465"/>
                    <a:pt x="70" y="458"/>
                    <a:pt x="74" y="452"/>
                  </a:cubicBezTo>
                  <a:lnTo>
                    <a:pt x="139" y="344"/>
                  </a:lnTo>
                  <a:cubicBezTo>
                    <a:pt x="144" y="336"/>
                    <a:pt x="149" y="329"/>
                    <a:pt x="155" y="323"/>
                  </a:cubicBezTo>
                  <a:lnTo>
                    <a:pt x="240" y="230"/>
                  </a:lnTo>
                  <a:cubicBezTo>
                    <a:pt x="246" y="223"/>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3"/>
                    <a:pt x="1426" y="229"/>
                  </a:cubicBezTo>
                  <a:lnTo>
                    <a:pt x="1512" y="322"/>
                  </a:lnTo>
                  <a:cubicBezTo>
                    <a:pt x="1519" y="329"/>
                    <a:pt x="1524" y="336"/>
                    <a:pt x="1529" y="344"/>
                  </a:cubicBezTo>
                  <a:lnTo>
                    <a:pt x="1593" y="452"/>
                  </a:lnTo>
                  <a:cubicBezTo>
                    <a:pt x="1596" y="458"/>
                    <a:pt x="1599" y="464"/>
                    <a:pt x="1602" y="469"/>
                  </a:cubicBezTo>
                  <a:lnTo>
                    <a:pt x="1626" y="527"/>
                  </a:lnTo>
                  <a:lnTo>
                    <a:pt x="1648" y="604"/>
                  </a:lnTo>
                  <a:lnTo>
                    <a:pt x="1661" y="680"/>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0"/>
                    <a:pt x="1415" y="1316"/>
                    <a:pt x="1409" y="1321"/>
                  </a:cubicBezTo>
                  <a:lnTo>
                    <a:pt x="1306" y="1399"/>
                  </a:lnTo>
                  <a:cubicBezTo>
                    <a:pt x="1299" y="1404"/>
                    <a:pt x="1292" y="1409"/>
                    <a:pt x="1284" y="1412"/>
                  </a:cubicBezTo>
                  <a:lnTo>
                    <a:pt x="1165" y="1470"/>
                  </a:lnTo>
                  <a:lnTo>
                    <a:pt x="1082" y="1498"/>
                  </a:lnTo>
                  <a:lnTo>
                    <a:pt x="1005" y="1517"/>
                  </a:lnTo>
                  <a:lnTo>
                    <a:pt x="925" y="1529"/>
                  </a:lnTo>
                  <a:lnTo>
                    <a:pt x="839" y="1534"/>
                  </a:lnTo>
                  <a:lnTo>
                    <a:pt x="757" y="1531"/>
                  </a:lnTo>
                  <a:lnTo>
                    <a:pt x="674" y="1519"/>
                  </a:lnTo>
                  <a:lnTo>
                    <a:pt x="594" y="1501"/>
                  </a:lnTo>
                  <a:lnTo>
                    <a:pt x="520" y="1477"/>
                  </a:lnTo>
                  <a:lnTo>
                    <a:pt x="384" y="1412"/>
                  </a:lnTo>
                  <a:cubicBezTo>
                    <a:pt x="376" y="1409"/>
                    <a:pt x="369" y="1404"/>
                    <a:pt x="362" y="1399"/>
                  </a:cubicBezTo>
                  <a:lnTo>
                    <a:pt x="258" y="1321"/>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8"/>
                  </a:lnTo>
                  <a:lnTo>
                    <a:pt x="522" y="1186"/>
                  </a:lnTo>
                  <a:lnTo>
                    <a:pt x="501" y="1173"/>
                  </a:lnTo>
                  <a:lnTo>
                    <a:pt x="603" y="1224"/>
                  </a:lnTo>
                  <a:lnTo>
                    <a:pt x="656" y="1242"/>
                  </a:lnTo>
                  <a:lnTo>
                    <a:pt x="711" y="1255"/>
                  </a:lnTo>
                  <a:lnTo>
                    <a:pt x="768" y="1264"/>
                  </a:lnTo>
                  <a:lnTo>
                    <a:pt x="828" y="1267"/>
                  </a:lnTo>
                  <a:lnTo>
                    <a:pt x="886" y="1266"/>
                  </a:lnTo>
                  <a:lnTo>
                    <a:pt x="943" y="1258"/>
                  </a:lnTo>
                  <a:lnTo>
                    <a:pt x="1000" y="1245"/>
                  </a:lnTo>
                  <a:lnTo>
                    <a:pt x="1048" y="1231"/>
                  </a:lnTo>
                  <a:lnTo>
                    <a:pt x="1167" y="1173"/>
                  </a:lnTo>
                  <a:lnTo>
                    <a:pt x="1145" y="1186"/>
                  </a:lnTo>
                  <a:lnTo>
                    <a:pt x="1248" y="1108"/>
                  </a:lnTo>
                  <a:lnTo>
                    <a:pt x="1230" y="1124"/>
                  </a:lnTo>
                  <a:lnTo>
                    <a:pt x="1316" y="1030"/>
                  </a:lnTo>
                  <a:lnTo>
                    <a:pt x="1300" y="1052"/>
                  </a:lnTo>
                  <a:lnTo>
                    <a:pt x="1364" y="945"/>
                  </a:lnTo>
                  <a:lnTo>
                    <a:pt x="1355" y="963"/>
                  </a:lnTo>
                  <a:lnTo>
                    <a:pt x="1374" y="918"/>
                  </a:lnTo>
                  <a:lnTo>
                    <a:pt x="1388" y="874"/>
                  </a:lnTo>
                  <a:lnTo>
                    <a:pt x="1396" y="823"/>
                  </a:lnTo>
                  <a:lnTo>
                    <a:pt x="1400" y="775"/>
                  </a:lnTo>
                  <a:lnTo>
                    <a:pt x="1398" y="723"/>
                  </a:lnTo>
                  <a:lnTo>
                    <a:pt x="1391" y="675"/>
                  </a:lnTo>
                  <a:lnTo>
                    <a:pt x="1379" y="629"/>
                  </a:lnTo>
                  <a:lnTo>
                    <a:pt x="1355" y="571"/>
                  </a:lnTo>
                  <a:lnTo>
                    <a:pt x="1364" y="588"/>
                  </a:lnTo>
                  <a:lnTo>
                    <a:pt x="1300" y="480"/>
                  </a:lnTo>
                  <a:lnTo>
                    <a:pt x="1317" y="503"/>
                  </a:lnTo>
                  <a:lnTo>
                    <a:pt x="1231" y="410"/>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2"/>
                  </a:lnTo>
                  <a:lnTo>
                    <a:pt x="368" y="481"/>
                  </a:lnTo>
                  <a:lnTo>
                    <a:pt x="303" y="589"/>
                  </a:lnTo>
                  <a:lnTo>
                    <a:pt x="312" y="570"/>
                  </a:lnTo>
                  <a:lnTo>
                    <a:pt x="293" y="616"/>
                  </a:lnTo>
                  <a:lnTo>
                    <a:pt x="279" y="661"/>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 name="Freeform 23"/>
            <p:cNvSpPr>
              <a:spLocks noEditPoints="1"/>
            </p:cNvSpPr>
            <p:nvPr/>
          </p:nvSpPr>
          <p:spPr bwMode="auto">
            <a:xfrm>
              <a:off x="2396" y="3569"/>
              <a:ext cx="745" cy="93"/>
            </a:xfrm>
            <a:custGeom>
              <a:avLst/>
              <a:gdLst>
                <a:gd name="T0" fmla="*/ 1 w 8668"/>
                <a:gd name="T1" fmla="*/ 416 h 1085"/>
                <a:gd name="T2" fmla="*/ 8536 w 8668"/>
                <a:gd name="T3" fmla="*/ 482 h 1085"/>
                <a:gd name="T4" fmla="*/ 8535 w 8668"/>
                <a:gd name="T5" fmla="*/ 615 h 1085"/>
                <a:gd name="T6" fmla="*/ 0 w 8668"/>
                <a:gd name="T7" fmla="*/ 549 h 1085"/>
                <a:gd name="T8" fmla="*/ 1 w 8668"/>
                <a:gd name="T9" fmla="*/ 416 h 1085"/>
                <a:gd name="T10" fmla="*/ 7773 w 8668"/>
                <a:gd name="T11" fmla="*/ 18 h 1085"/>
                <a:gd name="T12" fmla="*/ 8668 w 8668"/>
                <a:gd name="T13" fmla="*/ 549 h 1085"/>
                <a:gd name="T14" fmla="*/ 7765 w 8668"/>
                <a:gd name="T15" fmla="*/ 1067 h 1085"/>
                <a:gd name="T16" fmla="*/ 7674 w 8668"/>
                <a:gd name="T17" fmla="*/ 1042 h 1085"/>
                <a:gd name="T18" fmla="*/ 7699 w 8668"/>
                <a:gd name="T19" fmla="*/ 951 h 1085"/>
                <a:gd name="T20" fmla="*/ 8502 w 8668"/>
                <a:gd name="T21" fmla="*/ 491 h 1085"/>
                <a:gd name="T22" fmla="*/ 8501 w 8668"/>
                <a:gd name="T23" fmla="*/ 606 h 1085"/>
                <a:gd name="T24" fmla="*/ 7705 w 8668"/>
                <a:gd name="T25" fmla="*/ 133 h 1085"/>
                <a:gd name="T26" fmla="*/ 7682 w 8668"/>
                <a:gd name="T27" fmla="*/ 42 h 1085"/>
                <a:gd name="T28" fmla="*/ 7773 w 8668"/>
                <a:gd name="T29" fmla="*/ 18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68" h="1085">
                  <a:moveTo>
                    <a:pt x="1" y="416"/>
                  </a:moveTo>
                  <a:lnTo>
                    <a:pt x="8536" y="482"/>
                  </a:lnTo>
                  <a:lnTo>
                    <a:pt x="8535" y="615"/>
                  </a:lnTo>
                  <a:lnTo>
                    <a:pt x="0" y="549"/>
                  </a:lnTo>
                  <a:lnTo>
                    <a:pt x="1" y="416"/>
                  </a:lnTo>
                  <a:close/>
                  <a:moveTo>
                    <a:pt x="7773" y="18"/>
                  </a:moveTo>
                  <a:lnTo>
                    <a:pt x="8668" y="549"/>
                  </a:lnTo>
                  <a:lnTo>
                    <a:pt x="7765" y="1067"/>
                  </a:lnTo>
                  <a:cubicBezTo>
                    <a:pt x="7733" y="1085"/>
                    <a:pt x="7692" y="1074"/>
                    <a:pt x="7674" y="1042"/>
                  </a:cubicBezTo>
                  <a:cubicBezTo>
                    <a:pt x="7656" y="1010"/>
                    <a:pt x="7667" y="969"/>
                    <a:pt x="7699" y="951"/>
                  </a:cubicBezTo>
                  <a:lnTo>
                    <a:pt x="8502" y="491"/>
                  </a:lnTo>
                  <a:lnTo>
                    <a:pt x="8501" y="606"/>
                  </a:lnTo>
                  <a:lnTo>
                    <a:pt x="7705" y="133"/>
                  </a:lnTo>
                  <a:cubicBezTo>
                    <a:pt x="7673" y="114"/>
                    <a:pt x="7663" y="73"/>
                    <a:pt x="7682" y="42"/>
                  </a:cubicBezTo>
                  <a:cubicBezTo>
                    <a:pt x="7701" y="10"/>
                    <a:pt x="7741" y="0"/>
                    <a:pt x="7773" y="18"/>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 name="Oval 24"/>
            <p:cNvSpPr>
              <a:spLocks noChangeArrowheads="1"/>
            </p:cNvSpPr>
            <p:nvPr/>
          </p:nvSpPr>
          <p:spPr bwMode="auto">
            <a:xfrm>
              <a:off x="4117" y="3071"/>
              <a:ext cx="120" cy="109"/>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 name="Freeform 25"/>
            <p:cNvSpPr>
              <a:spLocks noEditPoints="1"/>
            </p:cNvSpPr>
            <p:nvPr/>
          </p:nvSpPr>
          <p:spPr bwMode="auto">
            <a:xfrm>
              <a:off x="4105" y="3059"/>
              <a:ext cx="144" cy="132"/>
            </a:xfrm>
            <a:custGeom>
              <a:avLst/>
              <a:gdLst>
                <a:gd name="T0" fmla="*/ 8 w 833"/>
                <a:gd name="T1" fmla="*/ 309 h 767"/>
                <a:gd name="T2" fmla="*/ 37 w 833"/>
                <a:gd name="T3" fmla="*/ 226 h 767"/>
                <a:gd name="T4" fmla="*/ 120 w 833"/>
                <a:gd name="T5" fmla="*/ 115 h 767"/>
                <a:gd name="T6" fmla="*/ 191 w 833"/>
                <a:gd name="T7" fmla="*/ 61 h 767"/>
                <a:gd name="T8" fmla="*/ 330 w 833"/>
                <a:gd name="T9" fmla="*/ 9 h 767"/>
                <a:gd name="T10" fmla="*/ 455 w 833"/>
                <a:gd name="T11" fmla="*/ 2 h 767"/>
                <a:gd name="T12" fmla="*/ 573 w 833"/>
                <a:gd name="T13" fmla="*/ 29 h 767"/>
                <a:gd name="T14" fmla="*/ 704 w 833"/>
                <a:gd name="T15" fmla="*/ 107 h 767"/>
                <a:gd name="T16" fmla="*/ 764 w 833"/>
                <a:gd name="T17" fmla="*/ 172 h 767"/>
                <a:gd name="T18" fmla="*/ 812 w 833"/>
                <a:gd name="T19" fmla="*/ 265 h 767"/>
                <a:gd name="T20" fmla="*/ 833 w 833"/>
                <a:gd name="T21" fmla="*/ 379 h 767"/>
                <a:gd name="T22" fmla="*/ 814 w 833"/>
                <a:gd name="T23" fmla="*/ 497 h 767"/>
                <a:gd name="T24" fmla="*/ 763 w 833"/>
                <a:gd name="T25" fmla="*/ 595 h 767"/>
                <a:gd name="T26" fmla="*/ 704 w 833"/>
                <a:gd name="T27" fmla="*/ 661 h 767"/>
                <a:gd name="T28" fmla="*/ 582 w 833"/>
                <a:gd name="T29" fmla="*/ 735 h 767"/>
                <a:gd name="T30" fmla="*/ 461 w 833"/>
                <a:gd name="T31" fmla="*/ 765 h 767"/>
                <a:gd name="T32" fmla="*/ 336 w 833"/>
                <a:gd name="T33" fmla="*/ 760 h 767"/>
                <a:gd name="T34" fmla="*/ 191 w 833"/>
                <a:gd name="T35" fmla="*/ 706 h 767"/>
                <a:gd name="T36" fmla="*/ 120 w 833"/>
                <a:gd name="T37" fmla="*/ 652 h 767"/>
                <a:gd name="T38" fmla="*/ 37 w 833"/>
                <a:gd name="T39" fmla="*/ 541 h 767"/>
                <a:gd name="T40" fmla="*/ 9 w 833"/>
                <a:gd name="T41" fmla="*/ 466 h 767"/>
                <a:gd name="T42" fmla="*/ 134 w 833"/>
                <a:gd name="T43" fmla="*/ 406 h 767"/>
                <a:gd name="T44" fmla="*/ 156 w 833"/>
                <a:gd name="T45" fmla="*/ 482 h 767"/>
                <a:gd name="T46" fmla="*/ 175 w 833"/>
                <a:gd name="T47" fmla="*/ 515 h 767"/>
                <a:gd name="T48" fmla="*/ 261 w 833"/>
                <a:gd name="T49" fmla="*/ 593 h 767"/>
                <a:gd name="T50" fmla="*/ 328 w 833"/>
                <a:gd name="T51" fmla="*/ 621 h 767"/>
                <a:gd name="T52" fmla="*/ 414 w 833"/>
                <a:gd name="T53" fmla="*/ 634 h 767"/>
                <a:gd name="T54" fmla="*/ 500 w 833"/>
                <a:gd name="T55" fmla="*/ 623 h 767"/>
                <a:gd name="T56" fmla="*/ 572 w 833"/>
                <a:gd name="T57" fmla="*/ 593 h 767"/>
                <a:gd name="T58" fmla="*/ 657 w 833"/>
                <a:gd name="T59" fmla="*/ 516 h 767"/>
                <a:gd name="T60" fmla="*/ 677 w 833"/>
                <a:gd name="T61" fmla="*/ 483 h 767"/>
                <a:gd name="T62" fmla="*/ 698 w 833"/>
                <a:gd name="T63" fmla="*/ 412 h 767"/>
                <a:gd name="T64" fmla="*/ 696 w 833"/>
                <a:gd name="T65" fmla="*/ 339 h 767"/>
                <a:gd name="T66" fmla="*/ 682 w 833"/>
                <a:gd name="T67" fmla="*/ 295 h 767"/>
                <a:gd name="T68" fmla="*/ 615 w 833"/>
                <a:gd name="T69" fmla="*/ 205 h 767"/>
                <a:gd name="T70" fmla="*/ 583 w 833"/>
                <a:gd name="T71" fmla="*/ 181 h 767"/>
                <a:gd name="T72" fmla="*/ 478 w 833"/>
                <a:gd name="T73" fmla="*/ 139 h 767"/>
                <a:gd name="T74" fmla="*/ 390 w 833"/>
                <a:gd name="T75" fmla="*/ 134 h 767"/>
                <a:gd name="T76" fmla="*/ 309 w 833"/>
                <a:gd name="T77" fmla="*/ 152 h 767"/>
                <a:gd name="T78" fmla="*/ 209 w 833"/>
                <a:gd name="T79" fmla="*/ 213 h 767"/>
                <a:gd name="T80" fmla="*/ 183 w 833"/>
                <a:gd name="T81" fmla="*/ 240 h 767"/>
                <a:gd name="T82" fmla="*/ 146 w 833"/>
                <a:gd name="T83" fmla="*/ 307 h 767"/>
                <a:gd name="T84" fmla="*/ 133 w 833"/>
                <a:gd name="T85" fmla="*/ 379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767">
                  <a:moveTo>
                    <a:pt x="0" y="388"/>
                  </a:moveTo>
                  <a:lnTo>
                    <a:pt x="2" y="347"/>
                  </a:lnTo>
                  <a:lnTo>
                    <a:pt x="8" y="309"/>
                  </a:lnTo>
                  <a:lnTo>
                    <a:pt x="18" y="272"/>
                  </a:lnTo>
                  <a:lnTo>
                    <a:pt x="32" y="235"/>
                  </a:lnTo>
                  <a:cubicBezTo>
                    <a:pt x="34" y="232"/>
                    <a:pt x="35" y="229"/>
                    <a:pt x="37" y="226"/>
                  </a:cubicBezTo>
                  <a:lnTo>
                    <a:pt x="69" y="172"/>
                  </a:lnTo>
                  <a:cubicBezTo>
                    <a:pt x="71" y="168"/>
                    <a:pt x="74" y="165"/>
                    <a:pt x="77" y="161"/>
                  </a:cubicBezTo>
                  <a:lnTo>
                    <a:pt x="120" y="115"/>
                  </a:lnTo>
                  <a:cubicBezTo>
                    <a:pt x="123" y="112"/>
                    <a:pt x="126" y="109"/>
                    <a:pt x="129" y="107"/>
                  </a:cubicBezTo>
                  <a:lnTo>
                    <a:pt x="180" y="68"/>
                  </a:lnTo>
                  <a:cubicBezTo>
                    <a:pt x="184" y="65"/>
                    <a:pt x="187" y="63"/>
                    <a:pt x="191" y="61"/>
                  </a:cubicBezTo>
                  <a:lnTo>
                    <a:pt x="251" y="32"/>
                  </a:lnTo>
                  <a:lnTo>
                    <a:pt x="292" y="18"/>
                  </a:lnTo>
                  <a:lnTo>
                    <a:pt x="330" y="9"/>
                  </a:lnTo>
                  <a:lnTo>
                    <a:pt x="371" y="2"/>
                  </a:lnTo>
                  <a:lnTo>
                    <a:pt x="414" y="0"/>
                  </a:lnTo>
                  <a:lnTo>
                    <a:pt x="455" y="2"/>
                  </a:lnTo>
                  <a:lnTo>
                    <a:pt x="496" y="7"/>
                  </a:lnTo>
                  <a:lnTo>
                    <a:pt x="536" y="17"/>
                  </a:lnTo>
                  <a:lnTo>
                    <a:pt x="573" y="29"/>
                  </a:lnTo>
                  <a:lnTo>
                    <a:pt x="641" y="61"/>
                  </a:lnTo>
                  <a:cubicBezTo>
                    <a:pt x="645" y="63"/>
                    <a:pt x="649" y="65"/>
                    <a:pt x="652" y="68"/>
                  </a:cubicBezTo>
                  <a:lnTo>
                    <a:pt x="704" y="107"/>
                  </a:lnTo>
                  <a:cubicBezTo>
                    <a:pt x="707" y="109"/>
                    <a:pt x="710" y="112"/>
                    <a:pt x="713" y="115"/>
                  </a:cubicBezTo>
                  <a:lnTo>
                    <a:pt x="756" y="161"/>
                  </a:lnTo>
                  <a:cubicBezTo>
                    <a:pt x="759" y="165"/>
                    <a:pt x="761" y="168"/>
                    <a:pt x="764" y="172"/>
                  </a:cubicBezTo>
                  <a:lnTo>
                    <a:pt x="796" y="226"/>
                  </a:lnTo>
                  <a:cubicBezTo>
                    <a:pt x="798" y="229"/>
                    <a:pt x="800" y="232"/>
                    <a:pt x="801" y="236"/>
                  </a:cubicBezTo>
                  <a:lnTo>
                    <a:pt x="812" y="265"/>
                  </a:lnTo>
                  <a:lnTo>
                    <a:pt x="823" y="301"/>
                  </a:lnTo>
                  <a:lnTo>
                    <a:pt x="830" y="340"/>
                  </a:lnTo>
                  <a:lnTo>
                    <a:pt x="833" y="379"/>
                  </a:lnTo>
                  <a:lnTo>
                    <a:pt x="831" y="420"/>
                  </a:lnTo>
                  <a:lnTo>
                    <a:pt x="825" y="458"/>
                  </a:lnTo>
                  <a:lnTo>
                    <a:pt x="814" y="497"/>
                  </a:lnTo>
                  <a:lnTo>
                    <a:pt x="801" y="531"/>
                  </a:lnTo>
                  <a:cubicBezTo>
                    <a:pt x="800" y="535"/>
                    <a:pt x="798" y="538"/>
                    <a:pt x="796" y="542"/>
                  </a:cubicBezTo>
                  <a:lnTo>
                    <a:pt x="763" y="595"/>
                  </a:lnTo>
                  <a:cubicBezTo>
                    <a:pt x="761" y="599"/>
                    <a:pt x="759" y="602"/>
                    <a:pt x="756" y="605"/>
                  </a:cubicBezTo>
                  <a:lnTo>
                    <a:pt x="713" y="652"/>
                  </a:lnTo>
                  <a:cubicBezTo>
                    <a:pt x="711" y="655"/>
                    <a:pt x="707" y="658"/>
                    <a:pt x="704" y="661"/>
                  </a:cubicBezTo>
                  <a:lnTo>
                    <a:pt x="652" y="700"/>
                  </a:lnTo>
                  <a:cubicBezTo>
                    <a:pt x="649" y="702"/>
                    <a:pt x="645" y="705"/>
                    <a:pt x="641" y="706"/>
                  </a:cubicBezTo>
                  <a:lnTo>
                    <a:pt x="582" y="735"/>
                  </a:lnTo>
                  <a:lnTo>
                    <a:pt x="541" y="749"/>
                  </a:lnTo>
                  <a:lnTo>
                    <a:pt x="502" y="759"/>
                  </a:lnTo>
                  <a:lnTo>
                    <a:pt x="461" y="765"/>
                  </a:lnTo>
                  <a:lnTo>
                    <a:pt x="419" y="767"/>
                  </a:lnTo>
                  <a:lnTo>
                    <a:pt x="378" y="766"/>
                  </a:lnTo>
                  <a:lnTo>
                    <a:pt x="336" y="760"/>
                  </a:lnTo>
                  <a:lnTo>
                    <a:pt x="297" y="751"/>
                  </a:lnTo>
                  <a:lnTo>
                    <a:pt x="259" y="739"/>
                  </a:lnTo>
                  <a:lnTo>
                    <a:pt x="191" y="706"/>
                  </a:lnTo>
                  <a:cubicBezTo>
                    <a:pt x="187" y="704"/>
                    <a:pt x="184" y="702"/>
                    <a:pt x="180" y="700"/>
                  </a:cubicBezTo>
                  <a:lnTo>
                    <a:pt x="129" y="661"/>
                  </a:lnTo>
                  <a:cubicBezTo>
                    <a:pt x="125" y="658"/>
                    <a:pt x="122" y="655"/>
                    <a:pt x="120" y="652"/>
                  </a:cubicBezTo>
                  <a:lnTo>
                    <a:pt x="77" y="605"/>
                  </a:lnTo>
                  <a:cubicBezTo>
                    <a:pt x="74" y="602"/>
                    <a:pt x="71" y="599"/>
                    <a:pt x="69" y="595"/>
                  </a:cubicBezTo>
                  <a:lnTo>
                    <a:pt x="37" y="541"/>
                  </a:lnTo>
                  <a:cubicBezTo>
                    <a:pt x="35" y="538"/>
                    <a:pt x="33" y="535"/>
                    <a:pt x="32" y="532"/>
                  </a:cubicBezTo>
                  <a:lnTo>
                    <a:pt x="20" y="503"/>
                  </a:lnTo>
                  <a:lnTo>
                    <a:pt x="9" y="466"/>
                  </a:lnTo>
                  <a:lnTo>
                    <a:pt x="3" y="426"/>
                  </a:lnTo>
                  <a:lnTo>
                    <a:pt x="0" y="388"/>
                  </a:lnTo>
                  <a:close/>
                  <a:moveTo>
                    <a:pt x="134" y="406"/>
                  </a:moveTo>
                  <a:lnTo>
                    <a:pt x="138" y="429"/>
                  </a:lnTo>
                  <a:lnTo>
                    <a:pt x="144" y="452"/>
                  </a:lnTo>
                  <a:lnTo>
                    <a:pt x="156" y="482"/>
                  </a:lnTo>
                  <a:lnTo>
                    <a:pt x="151" y="473"/>
                  </a:lnTo>
                  <a:lnTo>
                    <a:pt x="183" y="526"/>
                  </a:lnTo>
                  <a:lnTo>
                    <a:pt x="175" y="515"/>
                  </a:lnTo>
                  <a:lnTo>
                    <a:pt x="218" y="562"/>
                  </a:lnTo>
                  <a:lnTo>
                    <a:pt x="209" y="554"/>
                  </a:lnTo>
                  <a:lnTo>
                    <a:pt x="261" y="593"/>
                  </a:lnTo>
                  <a:lnTo>
                    <a:pt x="250" y="587"/>
                  </a:lnTo>
                  <a:lnTo>
                    <a:pt x="300" y="612"/>
                  </a:lnTo>
                  <a:lnTo>
                    <a:pt x="328" y="621"/>
                  </a:lnTo>
                  <a:lnTo>
                    <a:pt x="356" y="628"/>
                  </a:lnTo>
                  <a:lnTo>
                    <a:pt x="383" y="632"/>
                  </a:lnTo>
                  <a:lnTo>
                    <a:pt x="414" y="634"/>
                  </a:lnTo>
                  <a:lnTo>
                    <a:pt x="443" y="633"/>
                  </a:lnTo>
                  <a:lnTo>
                    <a:pt x="471" y="629"/>
                  </a:lnTo>
                  <a:lnTo>
                    <a:pt x="500" y="623"/>
                  </a:lnTo>
                  <a:lnTo>
                    <a:pt x="523" y="616"/>
                  </a:lnTo>
                  <a:lnTo>
                    <a:pt x="583" y="587"/>
                  </a:lnTo>
                  <a:lnTo>
                    <a:pt x="572" y="593"/>
                  </a:lnTo>
                  <a:lnTo>
                    <a:pt x="624" y="554"/>
                  </a:lnTo>
                  <a:lnTo>
                    <a:pt x="615" y="563"/>
                  </a:lnTo>
                  <a:lnTo>
                    <a:pt x="657" y="516"/>
                  </a:lnTo>
                  <a:lnTo>
                    <a:pt x="649" y="526"/>
                  </a:lnTo>
                  <a:lnTo>
                    <a:pt x="682" y="472"/>
                  </a:lnTo>
                  <a:lnTo>
                    <a:pt x="677" y="483"/>
                  </a:lnTo>
                  <a:lnTo>
                    <a:pt x="687" y="458"/>
                  </a:lnTo>
                  <a:lnTo>
                    <a:pt x="694" y="437"/>
                  </a:lnTo>
                  <a:lnTo>
                    <a:pt x="698" y="412"/>
                  </a:lnTo>
                  <a:lnTo>
                    <a:pt x="700" y="388"/>
                  </a:lnTo>
                  <a:lnTo>
                    <a:pt x="699" y="362"/>
                  </a:lnTo>
                  <a:lnTo>
                    <a:pt x="696" y="339"/>
                  </a:lnTo>
                  <a:lnTo>
                    <a:pt x="688" y="314"/>
                  </a:lnTo>
                  <a:lnTo>
                    <a:pt x="677" y="285"/>
                  </a:lnTo>
                  <a:lnTo>
                    <a:pt x="682" y="295"/>
                  </a:lnTo>
                  <a:lnTo>
                    <a:pt x="649" y="241"/>
                  </a:lnTo>
                  <a:lnTo>
                    <a:pt x="657" y="251"/>
                  </a:lnTo>
                  <a:lnTo>
                    <a:pt x="615" y="205"/>
                  </a:lnTo>
                  <a:lnTo>
                    <a:pt x="624" y="213"/>
                  </a:lnTo>
                  <a:lnTo>
                    <a:pt x="572" y="174"/>
                  </a:lnTo>
                  <a:lnTo>
                    <a:pt x="583" y="181"/>
                  </a:lnTo>
                  <a:lnTo>
                    <a:pt x="532" y="155"/>
                  </a:lnTo>
                  <a:lnTo>
                    <a:pt x="505" y="146"/>
                  </a:lnTo>
                  <a:lnTo>
                    <a:pt x="478" y="139"/>
                  </a:lnTo>
                  <a:lnTo>
                    <a:pt x="449" y="135"/>
                  </a:lnTo>
                  <a:lnTo>
                    <a:pt x="419" y="134"/>
                  </a:lnTo>
                  <a:lnTo>
                    <a:pt x="390" y="134"/>
                  </a:lnTo>
                  <a:lnTo>
                    <a:pt x="361" y="138"/>
                  </a:lnTo>
                  <a:lnTo>
                    <a:pt x="333" y="145"/>
                  </a:lnTo>
                  <a:lnTo>
                    <a:pt x="309" y="152"/>
                  </a:lnTo>
                  <a:lnTo>
                    <a:pt x="250" y="181"/>
                  </a:lnTo>
                  <a:lnTo>
                    <a:pt x="261" y="174"/>
                  </a:lnTo>
                  <a:lnTo>
                    <a:pt x="209" y="213"/>
                  </a:lnTo>
                  <a:lnTo>
                    <a:pt x="218" y="205"/>
                  </a:lnTo>
                  <a:lnTo>
                    <a:pt x="175" y="252"/>
                  </a:lnTo>
                  <a:lnTo>
                    <a:pt x="183" y="240"/>
                  </a:lnTo>
                  <a:lnTo>
                    <a:pt x="151" y="294"/>
                  </a:lnTo>
                  <a:lnTo>
                    <a:pt x="156" y="286"/>
                  </a:lnTo>
                  <a:lnTo>
                    <a:pt x="146" y="307"/>
                  </a:lnTo>
                  <a:lnTo>
                    <a:pt x="139" y="331"/>
                  </a:lnTo>
                  <a:lnTo>
                    <a:pt x="135" y="355"/>
                  </a:lnTo>
                  <a:lnTo>
                    <a:pt x="133" y="379"/>
                  </a:lnTo>
                  <a:lnTo>
                    <a:pt x="134" y="40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 name="Freeform 26"/>
            <p:cNvSpPr>
              <a:spLocks noEditPoints="1"/>
            </p:cNvSpPr>
            <p:nvPr/>
          </p:nvSpPr>
          <p:spPr bwMode="auto">
            <a:xfrm>
              <a:off x="3140" y="2847"/>
              <a:ext cx="1017" cy="295"/>
            </a:xfrm>
            <a:custGeom>
              <a:avLst/>
              <a:gdLst>
                <a:gd name="T0" fmla="*/ 17 w 5909"/>
                <a:gd name="T1" fmla="*/ 0 h 1711"/>
                <a:gd name="T2" fmla="*/ 5853 w 5909"/>
                <a:gd name="T3" fmla="*/ 1517 h 1711"/>
                <a:gd name="T4" fmla="*/ 5836 w 5909"/>
                <a:gd name="T5" fmla="*/ 1581 h 1711"/>
                <a:gd name="T6" fmla="*/ 0 w 5909"/>
                <a:gd name="T7" fmla="*/ 64 h 1711"/>
                <a:gd name="T8" fmla="*/ 17 w 5909"/>
                <a:gd name="T9" fmla="*/ 0 h 1711"/>
                <a:gd name="T10" fmla="*/ 5540 w 5909"/>
                <a:gd name="T11" fmla="*/ 1199 h 1711"/>
                <a:gd name="T12" fmla="*/ 5909 w 5909"/>
                <a:gd name="T13" fmla="*/ 1566 h 1711"/>
                <a:gd name="T14" fmla="*/ 5408 w 5909"/>
                <a:gd name="T15" fmla="*/ 1706 h 1711"/>
                <a:gd name="T16" fmla="*/ 5367 w 5909"/>
                <a:gd name="T17" fmla="*/ 1683 h 1711"/>
                <a:gd name="T18" fmla="*/ 5390 w 5909"/>
                <a:gd name="T19" fmla="*/ 1642 h 1711"/>
                <a:gd name="T20" fmla="*/ 5836 w 5909"/>
                <a:gd name="T21" fmla="*/ 1517 h 1711"/>
                <a:gd name="T22" fmla="*/ 5821 w 5909"/>
                <a:gd name="T23" fmla="*/ 1573 h 1711"/>
                <a:gd name="T24" fmla="*/ 5493 w 5909"/>
                <a:gd name="T25" fmla="*/ 1246 h 1711"/>
                <a:gd name="T26" fmla="*/ 5492 w 5909"/>
                <a:gd name="T27" fmla="*/ 1199 h 1711"/>
                <a:gd name="T28" fmla="*/ 5540 w 5909"/>
                <a:gd name="T29" fmla="*/ 1199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09" h="1711">
                  <a:moveTo>
                    <a:pt x="17" y="0"/>
                  </a:moveTo>
                  <a:lnTo>
                    <a:pt x="5853" y="1517"/>
                  </a:lnTo>
                  <a:lnTo>
                    <a:pt x="5836" y="1581"/>
                  </a:lnTo>
                  <a:lnTo>
                    <a:pt x="0" y="64"/>
                  </a:lnTo>
                  <a:lnTo>
                    <a:pt x="17" y="0"/>
                  </a:lnTo>
                  <a:close/>
                  <a:moveTo>
                    <a:pt x="5540" y="1199"/>
                  </a:moveTo>
                  <a:lnTo>
                    <a:pt x="5909" y="1566"/>
                  </a:lnTo>
                  <a:lnTo>
                    <a:pt x="5408" y="1706"/>
                  </a:lnTo>
                  <a:cubicBezTo>
                    <a:pt x="5390" y="1711"/>
                    <a:pt x="5372" y="1701"/>
                    <a:pt x="5367" y="1683"/>
                  </a:cubicBezTo>
                  <a:cubicBezTo>
                    <a:pt x="5362" y="1665"/>
                    <a:pt x="5372" y="1647"/>
                    <a:pt x="5390" y="1642"/>
                  </a:cubicBezTo>
                  <a:lnTo>
                    <a:pt x="5836" y="1517"/>
                  </a:lnTo>
                  <a:lnTo>
                    <a:pt x="5821" y="1573"/>
                  </a:lnTo>
                  <a:lnTo>
                    <a:pt x="5493" y="1246"/>
                  </a:lnTo>
                  <a:cubicBezTo>
                    <a:pt x="5480" y="1233"/>
                    <a:pt x="5480" y="1212"/>
                    <a:pt x="5492" y="1199"/>
                  </a:cubicBezTo>
                  <a:cubicBezTo>
                    <a:pt x="5505" y="1186"/>
                    <a:pt x="5527" y="1186"/>
                    <a:pt x="5540" y="119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 name="Freeform 27"/>
            <p:cNvSpPr>
              <a:spLocks noEditPoints="1"/>
            </p:cNvSpPr>
            <p:nvPr/>
          </p:nvSpPr>
          <p:spPr bwMode="auto">
            <a:xfrm>
              <a:off x="3231" y="3140"/>
              <a:ext cx="926" cy="475"/>
            </a:xfrm>
            <a:custGeom>
              <a:avLst/>
              <a:gdLst>
                <a:gd name="T0" fmla="*/ 30 w 5382"/>
                <a:gd name="T1" fmla="*/ 2763 h 2763"/>
                <a:gd name="T2" fmla="*/ 5338 w 5382"/>
                <a:gd name="T3" fmla="*/ 93 h 2763"/>
                <a:gd name="T4" fmla="*/ 5308 w 5382"/>
                <a:gd name="T5" fmla="*/ 33 h 2763"/>
                <a:gd name="T6" fmla="*/ 0 w 5382"/>
                <a:gd name="T7" fmla="*/ 2703 h 2763"/>
                <a:gd name="T8" fmla="*/ 30 w 5382"/>
                <a:gd name="T9" fmla="*/ 2763 h 2763"/>
                <a:gd name="T10" fmla="*/ 5098 w 5382"/>
                <a:gd name="T11" fmla="*/ 469 h 2763"/>
                <a:gd name="T12" fmla="*/ 5382 w 5382"/>
                <a:gd name="T13" fmla="*/ 33 h 2763"/>
                <a:gd name="T14" fmla="*/ 4862 w 5382"/>
                <a:gd name="T15" fmla="*/ 1 h 2763"/>
                <a:gd name="T16" fmla="*/ 4827 w 5382"/>
                <a:gd name="T17" fmla="*/ 32 h 2763"/>
                <a:gd name="T18" fmla="*/ 4858 w 5382"/>
                <a:gd name="T19" fmla="*/ 67 h 2763"/>
                <a:gd name="T20" fmla="*/ 5320 w 5382"/>
                <a:gd name="T21" fmla="*/ 96 h 2763"/>
                <a:gd name="T22" fmla="*/ 5295 w 5382"/>
                <a:gd name="T23" fmla="*/ 45 h 2763"/>
                <a:gd name="T24" fmla="*/ 5042 w 5382"/>
                <a:gd name="T25" fmla="*/ 433 h 2763"/>
                <a:gd name="T26" fmla="*/ 5052 w 5382"/>
                <a:gd name="T27" fmla="*/ 479 h 2763"/>
                <a:gd name="T28" fmla="*/ 5098 w 5382"/>
                <a:gd name="T29" fmla="*/ 469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82" h="2763">
                  <a:moveTo>
                    <a:pt x="30" y="2763"/>
                  </a:moveTo>
                  <a:lnTo>
                    <a:pt x="5338" y="93"/>
                  </a:lnTo>
                  <a:lnTo>
                    <a:pt x="5308" y="33"/>
                  </a:lnTo>
                  <a:lnTo>
                    <a:pt x="0" y="2703"/>
                  </a:lnTo>
                  <a:lnTo>
                    <a:pt x="30" y="2763"/>
                  </a:lnTo>
                  <a:close/>
                  <a:moveTo>
                    <a:pt x="5098" y="469"/>
                  </a:moveTo>
                  <a:lnTo>
                    <a:pt x="5382" y="33"/>
                  </a:lnTo>
                  <a:lnTo>
                    <a:pt x="4862" y="1"/>
                  </a:lnTo>
                  <a:cubicBezTo>
                    <a:pt x="4844" y="0"/>
                    <a:pt x="4828" y="14"/>
                    <a:pt x="4827" y="32"/>
                  </a:cubicBezTo>
                  <a:cubicBezTo>
                    <a:pt x="4826" y="50"/>
                    <a:pt x="4840" y="66"/>
                    <a:pt x="4858" y="67"/>
                  </a:cubicBezTo>
                  <a:lnTo>
                    <a:pt x="5320" y="96"/>
                  </a:lnTo>
                  <a:lnTo>
                    <a:pt x="5295" y="45"/>
                  </a:lnTo>
                  <a:lnTo>
                    <a:pt x="5042" y="433"/>
                  </a:lnTo>
                  <a:cubicBezTo>
                    <a:pt x="5032" y="448"/>
                    <a:pt x="5036" y="469"/>
                    <a:pt x="5052" y="479"/>
                  </a:cubicBezTo>
                  <a:cubicBezTo>
                    <a:pt x="5067" y="489"/>
                    <a:pt x="5088" y="485"/>
                    <a:pt x="5098" y="46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 name="Rectangle 28"/>
            <p:cNvSpPr>
              <a:spLocks noChangeArrowheads="1"/>
            </p:cNvSpPr>
            <p:nvPr/>
          </p:nvSpPr>
          <p:spPr bwMode="auto">
            <a:xfrm>
              <a:off x="1267" y="3095"/>
              <a:ext cx="14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Α</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29"/>
            <p:cNvSpPr>
              <a:spLocks noChangeArrowheads="1"/>
            </p:cNvSpPr>
            <p:nvPr/>
          </p:nvSpPr>
          <p:spPr bwMode="auto">
            <a:xfrm>
              <a:off x="1340" y="3095"/>
              <a:ext cx="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0"/>
            <p:cNvSpPr>
              <a:spLocks noChangeArrowheads="1"/>
            </p:cNvSpPr>
            <p:nvPr/>
          </p:nvSpPr>
          <p:spPr bwMode="auto">
            <a:xfrm>
              <a:off x="1865" y="2905"/>
              <a:ext cx="136"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Β</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1"/>
            <p:cNvSpPr>
              <a:spLocks noChangeArrowheads="1"/>
            </p:cNvSpPr>
            <p:nvPr/>
          </p:nvSpPr>
          <p:spPr bwMode="auto">
            <a:xfrm>
              <a:off x="1934" y="2905"/>
              <a:ext cx="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2"/>
            <p:cNvSpPr>
              <a:spLocks noChangeArrowheads="1"/>
            </p:cNvSpPr>
            <p:nvPr/>
          </p:nvSpPr>
          <p:spPr bwMode="auto">
            <a:xfrm>
              <a:off x="1924" y="3405"/>
              <a:ext cx="11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Γ</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3"/>
            <p:cNvSpPr>
              <a:spLocks noChangeArrowheads="1"/>
            </p:cNvSpPr>
            <p:nvPr/>
          </p:nvSpPr>
          <p:spPr bwMode="auto">
            <a:xfrm>
              <a:off x="1977" y="3405"/>
              <a:ext cx="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4"/>
            <p:cNvSpPr>
              <a:spLocks noChangeArrowheads="1"/>
            </p:cNvSpPr>
            <p:nvPr/>
          </p:nvSpPr>
          <p:spPr bwMode="auto">
            <a:xfrm>
              <a:off x="2637" y="2704"/>
              <a:ext cx="13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Δ</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5"/>
            <p:cNvSpPr>
              <a:spLocks noChangeArrowheads="1"/>
            </p:cNvSpPr>
            <p:nvPr/>
          </p:nvSpPr>
          <p:spPr bwMode="auto">
            <a:xfrm>
              <a:off x="2709" y="2704"/>
              <a:ext cx="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6"/>
            <p:cNvSpPr>
              <a:spLocks noChangeArrowheads="1"/>
            </p:cNvSpPr>
            <p:nvPr/>
          </p:nvSpPr>
          <p:spPr bwMode="auto">
            <a:xfrm>
              <a:off x="2719" y="3622"/>
              <a:ext cx="129"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Ε</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37"/>
            <p:cNvSpPr>
              <a:spLocks noChangeArrowheads="1"/>
            </p:cNvSpPr>
            <p:nvPr/>
          </p:nvSpPr>
          <p:spPr bwMode="auto">
            <a:xfrm>
              <a:off x="2781" y="3622"/>
              <a:ext cx="95"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38"/>
            <p:cNvSpPr>
              <a:spLocks noChangeArrowheads="1"/>
            </p:cNvSpPr>
            <p:nvPr/>
          </p:nvSpPr>
          <p:spPr bwMode="auto">
            <a:xfrm>
              <a:off x="3684" y="2840"/>
              <a:ext cx="127"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Ζ</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39"/>
            <p:cNvSpPr>
              <a:spLocks noChangeArrowheads="1"/>
            </p:cNvSpPr>
            <p:nvPr/>
          </p:nvSpPr>
          <p:spPr bwMode="auto">
            <a:xfrm>
              <a:off x="3743" y="2840"/>
              <a:ext cx="95"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40"/>
            <p:cNvSpPr>
              <a:spLocks noChangeArrowheads="1"/>
            </p:cNvSpPr>
            <p:nvPr/>
          </p:nvSpPr>
          <p:spPr bwMode="auto">
            <a:xfrm>
              <a:off x="3743" y="3376"/>
              <a:ext cx="146"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Η</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1"/>
            <p:cNvSpPr>
              <a:spLocks noChangeArrowheads="1"/>
            </p:cNvSpPr>
            <p:nvPr/>
          </p:nvSpPr>
          <p:spPr bwMode="auto">
            <a:xfrm>
              <a:off x="3822" y="3376"/>
              <a:ext cx="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17 </a:t>
            </a:r>
            <a:r>
              <a:rPr lang="el-GR" dirty="0"/>
              <a:t>από </a:t>
            </a:r>
            <a:r>
              <a:rPr lang="el-GR" dirty="0" smtClean="0"/>
              <a:t>24)</a:t>
            </a:r>
            <a:endParaRPr lang="el-GR" dirty="0">
              <a:latin typeface="+mn-lt"/>
            </a:endParaRPr>
          </a:p>
        </p:txBody>
      </p:sp>
      <p:sp>
        <p:nvSpPr>
          <p:cNvPr id="2" name="Ορθογώνιο 1"/>
          <p:cNvSpPr/>
          <p:nvPr/>
        </p:nvSpPr>
        <p:spPr>
          <a:xfrm>
            <a:off x="467544" y="1484784"/>
            <a:ext cx="8219256" cy="2677656"/>
          </a:xfrm>
          <a:prstGeom prst="rect">
            <a:avLst/>
          </a:prstGeom>
        </p:spPr>
        <p:txBody>
          <a:bodyPr wrap="square">
            <a:spAutoFit/>
          </a:bodyPr>
          <a:lstStyle/>
          <a:p>
            <a:pPr marL="342900" indent="-342900">
              <a:buFont typeface="Wingdings" panose="05000000000000000000" pitchFamily="2" charset="2"/>
              <a:buChar char="§"/>
            </a:pPr>
            <a:r>
              <a:rPr lang="el-GR" sz="2400" dirty="0" smtClean="0"/>
              <a:t>Μπορούν να μειωθούν μόνο οι Γ,Ζ και Η,</a:t>
            </a:r>
          </a:p>
          <a:p>
            <a:pPr marL="342900" indent="-342900">
              <a:buFont typeface="Wingdings" panose="05000000000000000000" pitchFamily="2" charset="2"/>
              <a:buChar char="§"/>
            </a:pPr>
            <a:r>
              <a:rPr lang="el-GR" sz="2400" dirty="0" smtClean="0"/>
              <a:t>Πιθανοί συνδυασμοί,</a:t>
            </a:r>
          </a:p>
          <a:p>
            <a:pPr marL="342900" indent="-342900">
              <a:buClr>
                <a:schemeClr val="tx1"/>
              </a:buClr>
              <a:buFont typeface="Wingdings" panose="05000000000000000000" pitchFamily="2" charset="2"/>
              <a:buChar char="§"/>
            </a:pPr>
            <a:r>
              <a:rPr lang="el-GR" sz="2400" b="1" dirty="0" smtClean="0">
                <a:solidFill>
                  <a:srgbClr val="7030A0"/>
                </a:solidFill>
              </a:rPr>
              <a:t>Μείωση της Ζ </a:t>
            </a:r>
            <a:r>
              <a:rPr lang="el-GR" sz="2400" dirty="0" smtClean="0"/>
              <a:t>(κόστος +200),</a:t>
            </a:r>
          </a:p>
          <a:p>
            <a:pPr marL="342900" indent="-342900">
              <a:buFont typeface="Wingdings" panose="05000000000000000000" pitchFamily="2" charset="2"/>
              <a:buChar char="§"/>
            </a:pPr>
            <a:r>
              <a:rPr lang="el-GR" sz="2400" dirty="0" smtClean="0"/>
              <a:t>Α-Β-Δ-Ζ  (</a:t>
            </a:r>
            <a:r>
              <a:rPr lang="el-GR" sz="2400" b="1" dirty="0" smtClean="0">
                <a:solidFill>
                  <a:srgbClr val="7030A0"/>
                </a:solidFill>
              </a:rPr>
              <a:t>10</a:t>
            </a:r>
            <a:r>
              <a:rPr lang="el-GR" sz="2400" dirty="0" smtClean="0"/>
              <a:t>)  Α-Γ-Δ-Ζ </a:t>
            </a:r>
            <a:r>
              <a:rPr lang="el-GR" sz="2400" b="1" dirty="0" smtClean="0"/>
              <a:t>(</a:t>
            </a:r>
            <a:r>
              <a:rPr lang="el-GR" sz="2400" b="1" dirty="0" smtClean="0">
                <a:solidFill>
                  <a:srgbClr val="7030A0"/>
                </a:solidFill>
              </a:rPr>
              <a:t>10</a:t>
            </a:r>
            <a:r>
              <a:rPr lang="el-GR" sz="2400" b="1" dirty="0" smtClean="0"/>
              <a:t>)</a:t>
            </a:r>
            <a:r>
              <a:rPr lang="el-GR" sz="2400" dirty="0" smtClean="0"/>
              <a:t>  Α-Γ-Ε-Η </a:t>
            </a:r>
            <a:r>
              <a:rPr lang="el-GR" sz="2400" b="1" dirty="0" smtClean="0"/>
              <a:t>(</a:t>
            </a:r>
            <a:r>
              <a:rPr lang="el-GR" sz="2400" b="1" dirty="0" smtClean="0">
                <a:solidFill>
                  <a:srgbClr val="7030A0"/>
                </a:solidFill>
              </a:rPr>
              <a:t>11</a:t>
            </a:r>
            <a:r>
              <a:rPr lang="el-GR" sz="2400" b="1" dirty="0" smtClean="0"/>
              <a:t>),</a:t>
            </a:r>
          </a:p>
          <a:p>
            <a:pPr marL="342900" indent="-342900">
              <a:buFont typeface="Wingdings" panose="05000000000000000000" pitchFamily="2" charset="2"/>
              <a:buChar char="§"/>
            </a:pPr>
            <a:r>
              <a:rPr lang="el-GR" sz="2400" dirty="0" smtClean="0"/>
              <a:t>Α-Β-Δ-Ζ  (</a:t>
            </a:r>
            <a:r>
              <a:rPr lang="el-GR" sz="2400" b="1" dirty="0" smtClean="0">
                <a:solidFill>
                  <a:srgbClr val="7030A0"/>
                </a:solidFill>
              </a:rPr>
              <a:t>Ζ</a:t>
            </a:r>
            <a:r>
              <a:rPr lang="el-GR" sz="2400" dirty="0" smtClean="0"/>
              <a:t>)  Α-Γ-Δ-Ζ (Γ και </a:t>
            </a:r>
            <a:r>
              <a:rPr lang="el-GR" sz="2400" b="1" dirty="0" smtClean="0">
                <a:solidFill>
                  <a:srgbClr val="7030A0"/>
                </a:solidFill>
              </a:rPr>
              <a:t>Ζ</a:t>
            </a:r>
            <a:r>
              <a:rPr lang="el-GR" sz="2400" dirty="0" smtClean="0"/>
              <a:t>)  Α-Γ-Ε-Η (Γ και Η) Υποχρεωτικά η Ζ για να μειωθεί το 1</a:t>
            </a:r>
            <a:r>
              <a:rPr lang="el-GR" sz="2400" baseline="30000" dirty="0" smtClean="0"/>
              <a:t>ο</a:t>
            </a:r>
            <a:r>
              <a:rPr lang="el-GR" sz="2400" dirty="0" smtClean="0"/>
              <a:t>  και το 2</a:t>
            </a:r>
            <a:r>
              <a:rPr lang="el-GR" sz="2400" baseline="30000" dirty="0" smtClean="0"/>
              <a:t>ο</a:t>
            </a:r>
            <a:r>
              <a:rPr lang="el-GR" sz="2400" dirty="0" smtClean="0"/>
              <a:t>  και πρέπει να επιλέξουμε μια εκ των Γ και Η για να μειώσουμε και το τρίτο δρομολόγιο.</a:t>
            </a:r>
            <a:endParaRPr lang="el-GR" sz="2400" dirty="0"/>
          </a:p>
        </p:txBody>
      </p:sp>
      <p:grpSp>
        <p:nvGrpSpPr>
          <p:cNvPr id="3" name="Group 4" descr="."/>
          <p:cNvGrpSpPr>
            <a:grpSpLocks noChangeAspect="1"/>
          </p:cNvGrpSpPr>
          <p:nvPr/>
        </p:nvGrpSpPr>
        <p:grpSpPr bwMode="auto">
          <a:xfrm>
            <a:off x="900113" y="3500438"/>
            <a:ext cx="7561262" cy="2636837"/>
            <a:chOff x="567" y="2205"/>
            <a:chExt cx="4763" cy="1661"/>
          </a:xfrm>
        </p:grpSpPr>
        <p:sp>
          <p:nvSpPr>
            <p:cNvPr id="4" name="AutoShape 3"/>
            <p:cNvSpPr>
              <a:spLocks noChangeAspect="1" noChangeArrowheads="1" noTextEdit="1"/>
            </p:cNvSpPr>
            <p:nvPr/>
          </p:nvSpPr>
          <p:spPr bwMode="auto">
            <a:xfrm>
              <a:off x="567" y="2205"/>
              <a:ext cx="4763" cy="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8" name="Rectangle 5"/>
            <p:cNvSpPr>
              <a:spLocks noChangeArrowheads="1"/>
            </p:cNvSpPr>
            <p:nvPr/>
          </p:nvSpPr>
          <p:spPr bwMode="auto">
            <a:xfrm>
              <a:off x="567" y="2204"/>
              <a:ext cx="95"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Oval 6"/>
            <p:cNvSpPr>
              <a:spLocks noChangeArrowheads="1"/>
            </p:cNvSpPr>
            <p:nvPr/>
          </p:nvSpPr>
          <p:spPr bwMode="auto">
            <a:xfrm>
              <a:off x="893" y="3214"/>
              <a:ext cx="121" cy="109"/>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1" name="Freeform 7"/>
            <p:cNvSpPr>
              <a:spLocks noEditPoints="1"/>
            </p:cNvSpPr>
            <p:nvPr/>
          </p:nvSpPr>
          <p:spPr bwMode="auto">
            <a:xfrm>
              <a:off x="882" y="3203"/>
              <a:ext cx="143" cy="132"/>
            </a:xfrm>
            <a:custGeom>
              <a:avLst/>
              <a:gdLst>
                <a:gd name="T0" fmla="*/ 16 w 1667"/>
                <a:gd name="T1" fmla="*/ 618 h 1533"/>
                <a:gd name="T2" fmla="*/ 75 w 1667"/>
                <a:gd name="T3" fmla="*/ 450 h 1533"/>
                <a:gd name="T4" fmla="*/ 240 w 1667"/>
                <a:gd name="T5" fmla="*/ 229 h 1533"/>
                <a:gd name="T6" fmla="*/ 384 w 1667"/>
                <a:gd name="T7" fmla="*/ 122 h 1533"/>
                <a:gd name="T8" fmla="*/ 656 w 1667"/>
                <a:gd name="T9" fmla="*/ 18 h 1533"/>
                <a:gd name="T10" fmla="*/ 911 w 1667"/>
                <a:gd name="T11" fmla="*/ 3 h 1533"/>
                <a:gd name="T12" fmla="*/ 1165 w 1667"/>
                <a:gd name="T13" fmla="*/ 64 h 1533"/>
                <a:gd name="T14" fmla="*/ 1408 w 1667"/>
                <a:gd name="T15" fmla="*/ 212 h 1533"/>
                <a:gd name="T16" fmla="*/ 1529 w 1667"/>
                <a:gd name="T17" fmla="*/ 344 h 1533"/>
                <a:gd name="T18" fmla="*/ 1626 w 1667"/>
                <a:gd name="T19" fmla="*/ 528 h 1533"/>
                <a:gd name="T20" fmla="*/ 1667 w 1667"/>
                <a:gd name="T21" fmla="*/ 758 h 1533"/>
                <a:gd name="T22" fmla="*/ 1631 w 1667"/>
                <a:gd name="T23" fmla="*/ 991 h 1533"/>
                <a:gd name="T24" fmla="*/ 1529 w 1667"/>
                <a:gd name="T25" fmla="*/ 1189 h 1533"/>
                <a:gd name="T26" fmla="*/ 1408 w 1667"/>
                <a:gd name="T27" fmla="*/ 1321 h 1533"/>
                <a:gd name="T28" fmla="*/ 1165 w 1667"/>
                <a:gd name="T29" fmla="*/ 1469 h 1533"/>
                <a:gd name="T30" fmla="*/ 925 w 1667"/>
                <a:gd name="T31" fmla="*/ 1528 h 1533"/>
                <a:gd name="T32" fmla="*/ 674 w 1667"/>
                <a:gd name="T33" fmla="*/ 1518 h 1533"/>
                <a:gd name="T34" fmla="*/ 384 w 1667"/>
                <a:gd name="T35" fmla="*/ 1411 h 1533"/>
                <a:gd name="T36" fmla="*/ 240 w 1667"/>
                <a:gd name="T37" fmla="*/ 1304 h 1533"/>
                <a:gd name="T38" fmla="*/ 75 w 1667"/>
                <a:gd name="T39" fmla="*/ 1083 h 1533"/>
                <a:gd name="T40" fmla="*/ 20 w 1667"/>
                <a:gd name="T41" fmla="*/ 933 h 1533"/>
                <a:gd name="T42" fmla="*/ 269 w 1667"/>
                <a:gd name="T43" fmla="*/ 811 h 1533"/>
                <a:gd name="T44" fmla="*/ 313 w 1667"/>
                <a:gd name="T45" fmla="*/ 965 h 1533"/>
                <a:gd name="T46" fmla="*/ 352 w 1667"/>
                <a:gd name="T47" fmla="*/ 1031 h 1533"/>
                <a:gd name="T48" fmla="*/ 522 w 1667"/>
                <a:gd name="T49" fmla="*/ 1184 h 1533"/>
                <a:gd name="T50" fmla="*/ 598 w 1667"/>
                <a:gd name="T51" fmla="*/ 1221 h 1533"/>
                <a:gd name="T52" fmla="*/ 828 w 1667"/>
                <a:gd name="T53" fmla="*/ 1266 h 1533"/>
                <a:gd name="T54" fmla="*/ 1070 w 1667"/>
                <a:gd name="T55" fmla="*/ 1221 h 1533"/>
                <a:gd name="T56" fmla="*/ 1146 w 1667"/>
                <a:gd name="T57" fmla="*/ 1185 h 1533"/>
                <a:gd name="T58" fmla="*/ 1316 w 1667"/>
                <a:gd name="T59" fmla="*/ 1030 h 1533"/>
                <a:gd name="T60" fmla="*/ 1355 w 1667"/>
                <a:gd name="T61" fmla="*/ 963 h 1533"/>
                <a:gd name="T62" fmla="*/ 1396 w 1667"/>
                <a:gd name="T63" fmla="*/ 823 h 1533"/>
                <a:gd name="T64" fmla="*/ 1391 w 1667"/>
                <a:gd name="T65" fmla="*/ 675 h 1533"/>
                <a:gd name="T66" fmla="*/ 1364 w 1667"/>
                <a:gd name="T67" fmla="*/ 588 h 1533"/>
                <a:gd name="T68" fmla="*/ 1230 w 1667"/>
                <a:gd name="T69" fmla="*/ 408 h 1533"/>
                <a:gd name="T70" fmla="*/ 1167 w 1667"/>
                <a:gd name="T71" fmla="*/ 361 h 1533"/>
                <a:gd name="T72" fmla="*/ 955 w 1667"/>
                <a:gd name="T73" fmla="*/ 278 h 1533"/>
                <a:gd name="T74" fmla="*/ 781 w 1667"/>
                <a:gd name="T75" fmla="*/ 268 h 1533"/>
                <a:gd name="T76" fmla="*/ 620 w 1667"/>
                <a:gd name="T77" fmla="*/ 303 h 1533"/>
                <a:gd name="T78" fmla="*/ 418 w 1667"/>
                <a:gd name="T79" fmla="*/ 426 h 1533"/>
                <a:gd name="T80" fmla="*/ 367 w 1667"/>
                <a:gd name="T81" fmla="*/ 482 h 1533"/>
                <a:gd name="T82" fmla="*/ 293 w 1667"/>
                <a:gd name="T83" fmla="*/ 617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8" y="540"/>
                  </a:lnTo>
                  <a:lnTo>
                    <a:pt x="64" y="471"/>
                  </a:lnTo>
                  <a:cubicBezTo>
                    <a:pt x="67" y="464"/>
                    <a:pt x="70" y="457"/>
                    <a:pt x="75" y="450"/>
                  </a:cubicBezTo>
                  <a:lnTo>
                    <a:pt x="140" y="343"/>
                  </a:lnTo>
                  <a:cubicBezTo>
                    <a:pt x="144" y="336"/>
                    <a:pt x="149" y="329"/>
                    <a:pt x="155" y="323"/>
                  </a:cubicBezTo>
                  <a:lnTo>
                    <a:pt x="240" y="229"/>
                  </a:lnTo>
                  <a:cubicBezTo>
                    <a:pt x="245" y="222"/>
                    <a:pt x="252" y="217"/>
                    <a:pt x="259" y="211"/>
                  </a:cubicBezTo>
                  <a:lnTo>
                    <a:pt x="363" y="134"/>
                  </a:lnTo>
                  <a:cubicBezTo>
                    <a:pt x="370" y="129"/>
                    <a:pt x="377" y="125"/>
                    <a:pt x="384" y="122"/>
                  </a:cubicBezTo>
                  <a:lnTo>
                    <a:pt x="503" y="64"/>
                  </a:lnTo>
                  <a:cubicBezTo>
                    <a:pt x="510" y="60"/>
                    <a:pt x="518" y="57"/>
                    <a:pt x="525" y="55"/>
                  </a:cubicBezTo>
                  <a:lnTo>
                    <a:pt x="656" y="18"/>
                  </a:lnTo>
                  <a:lnTo>
                    <a:pt x="744" y="4"/>
                  </a:lnTo>
                  <a:lnTo>
                    <a:pt x="828" y="0"/>
                  </a:lnTo>
                  <a:lnTo>
                    <a:pt x="911" y="3"/>
                  </a:lnTo>
                  <a:lnTo>
                    <a:pt x="994" y="15"/>
                  </a:lnTo>
                  <a:lnTo>
                    <a:pt x="1142" y="55"/>
                  </a:lnTo>
                  <a:cubicBezTo>
                    <a:pt x="1150" y="57"/>
                    <a:pt x="1158" y="60"/>
                    <a:pt x="1165" y="64"/>
                  </a:cubicBezTo>
                  <a:lnTo>
                    <a:pt x="1284" y="122"/>
                  </a:lnTo>
                  <a:cubicBezTo>
                    <a:pt x="1291" y="125"/>
                    <a:pt x="1299" y="130"/>
                    <a:pt x="1305" y="135"/>
                  </a:cubicBezTo>
                  <a:lnTo>
                    <a:pt x="1408" y="212"/>
                  </a:lnTo>
                  <a:cubicBezTo>
                    <a:pt x="1415" y="217"/>
                    <a:pt x="1421" y="222"/>
                    <a:pt x="1427" y="228"/>
                  </a:cubicBezTo>
                  <a:lnTo>
                    <a:pt x="1513" y="322"/>
                  </a:lnTo>
                  <a:cubicBezTo>
                    <a:pt x="1519" y="329"/>
                    <a:pt x="1524" y="336"/>
                    <a:pt x="1529" y="344"/>
                  </a:cubicBezTo>
                  <a:lnTo>
                    <a:pt x="1593" y="451"/>
                  </a:lnTo>
                  <a:cubicBezTo>
                    <a:pt x="1596" y="457"/>
                    <a:pt x="1599" y="463"/>
                    <a:pt x="1602" y="469"/>
                  </a:cubicBezTo>
                  <a:lnTo>
                    <a:pt x="1626" y="528"/>
                  </a:lnTo>
                  <a:lnTo>
                    <a:pt x="1648" y="602"/>
                  </a:lnTo>
                  <a:lnTo>
                    <a:pt x="1661" y="681"/>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1"/>
                    <a:pt x="1415" y="1316"/>
                    <a:pt x="1408" y="1321"/>
                  </a:cubicBezTo>
                  <a:lnTo>
                    <a:pt x="1305" y="1398"/>
                  </a:lnTo>
                  <a:cubicBezTo>
                    <a:pt x="1299" y="1403"/>
                    <a:pt x="1291" y="1408"/>
                    <a:pt x="1284" y="1411"/>
                  </a:cubicBezTo>
                  <a:lnTo>
                    <a:pt x="1165" y="1469"/>
                  </a:lnTo>
                  <a:cubicBezTo>
                    <a:pt x="1158" y="1473"/>
                    <a:pt x="1150" y="1476"/>
                    <a:pt x="1142" y="1478"/>
                  </a:cubicBezTo>
                  <a:lnTo>
                    <a:pt x="1010" y="1515"/>
                  </a:lnTo>
                  <a:lnTo>
                    <a:pt x="925" y="1528"/>
                  </a:lnTo>
                  <a:lnTo>
                    <a:pt x="839" y="1533"/>
                  </a:lnTo>
                  <a:lnTo>
                    <a:pt x="757" y="1530"/>
                  </a:lnTo>
                  <a:lnTo>
                    <a:pt x="674" y="1518"/>
                  </a:lnTo>
                  <a:lnTo>
                    <a:pt x="525" y="1478"/>
                  </a:lnTo>
                  <a:cubicBezTo>
                    <a:pt x="518" y="1476"/>
                    <a:pt x="510" y="1473"/>
                    <a:pt x="503" y="1469"/>
                  </a:cubicBezTo>
                  <a:lnTo>
                    <a:pt x="384" y="1411"/>
                  </a:lnTo>
                  <a:cubicBezTo>
                    <a:pt x="377" y="1408"/>
                    <a:pt x="370" y="1403"/>
                    <a:pt x="363" y="1399"/>
                  </a:cubicBezTo>
                  <a:lnTo>
                    <a:pt x="259" y="1322"/>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7"/>
                  </a:lnTo>
                  <a:lnTo>
                    <a:pt x="522" y="1184"/>
                  </a:lnTo>
                  <a:lnTo>
                    <a:pt x="501" y="1172"/>
                  </a:lnTo>
                  <a:lnTo>
                    <a:pt x="620" y="1230"/>
                  </a:lnTo>
                  <a:lnTo>
                    <a:pt x="598" y="1221"/>
                  </a:lnTo>
                  <a:lnTo>
                    <a:pt x="711" y="1254"/>
                  </a:lnTo>
                  <a:lnTo>
                    <a:pt x="768" y="1263"/>
                  </a:lnTo>
                  <a:lnTo>
                    <a:pt x="828" y="1266"/>
                  </a:lnTo>
                  <a:lnTo>
                    <a:pt x="886" y="1265"/>
                  </a:lnTo>
                  <a:lnTo>
                    <a:pt x="938" y="1258"/>
                  </a:lnTo>
                  <a:lnTo>
                    <a:pt x="1070" y="1221"/>
                  </a:lnTo>
                  <a:lnTo>
                    <a:pt x="1048" y="1230"/>
                  </a:lnTo>
                  <a:lnTo>
                    <a:pt x="1167" y="1172"/>
                  </a:lnTo>
                  <a:lnTo>
                    <a:pt x="1146" y="1185"/>
                  </a:lnTo>
                  <a:lnTo>
                    <a:pt x="1249" y="1108"/>
                  </a:lnTo>
                  <a:lnTo>
                    <a:pt x="1230" y="1124"/>
                  </a:lnTo>
                  <a:lnTo>
                    <a:pt x="1316" y="1030"/>
                  </a:lnTo>
                  <a:lnTo>
                    <a:pt x="1300" y="1052"/>
                  </a:lnTo>
                  <a:lnTo>
                    <a:pt x="1364" y="945"/>
                  </a:lnTo>
                  <a:lnTo>
                    <a:pt x="1355" y="963"/>
                  </a:lnTo>
                  <a:lnTo>
                    <a:pt x="1374" y="918"/>
                  </a:lnTo>
                  <a:lnTo>
                    <a:pt x="1388" y="874"/>
                  </a:lnTo>
                  <a:lnTo>
                    <a:pt x="1396" y="823"/>
                  </a:lnTo>
                  <a:lnTo>
                    <a:pt x="1400" y="775"/>
                  </a:lnTo>
                  <a:lnTo>
                    <a:pt x="1398" y="722"/>
                  </a:lnTo>
                  <a:lnTo>
                    <a:pt x="1391" y="675"/>
                  </a:lnTo>
                  <a:lnTo>
                    <a:pt x="1379" y="629"/>
                  </a:lnTo>
                  <a:lnTo>
                    <a:pt x="1355" y="570"/>
                  </a:lnTo>
                  <a:lnTo>
                    <a:pt x="1364" y="588"/>
                  </a:lnTo>
                  <a:lnTo>
                    <a:pt x="1300" y="481"/>
                  </a:lnTo>
                  <a:lnTo>
                    <a:pt x="1316" y="502"/>
                  </a:lnTo>
                  <a:lnTo>
                    <a:pt x="1230" y="408"/>
                  </a:lnTo>
                  <a:lnTo>
                    <a:pt x="1249" y="425"/>
                  </a:lnTo>
                  <a:lnTo>
                    <a:pt x="1146" y="348"/>
                  </a:lnTo>
                  <a:lnTo>
                    <a:pt x="1167" y="361"/>
                  </a:lnTo>
                  <a:lnTo>
                    <a:pt x="1048" y="303"/>
                  </a:lnTo>
                  <a:lnTo>
                    <a:pt x="1070" y="312"/>
                  </a:lnTo>
                  <a:lnTo>
                    <a:pt x="955" y="278"/>
                  </a:lnTo>
                  <a:lnTo>
                    <a:pt x="900" y="270"/>
                  </a:lnTo>
                  <a:lnTo>
                    <a:pt x="839" y="267"/>
                  </a:lnTo>
                  <a:lnTo>
                    <a:pt x="781" y="268"/>
                  </a:lnTo>
                  <a:lnTo>
                    <a:pt x="729" y="275"/>
                  </a:lnTo>
                  <a:lnTo>
                    <a:pt x="598" y="312"/>
                  </a:lnTo>
                  <a:lnTo>
                    <a:pt x="620" y="303"/>
                  </a:lnTo>
                  <a:lnTo>
                    <a:pt x="501" y="361"/>
                  </a:lnTo>
                  <a:lnTo>
                    <a:pt x="522" y="349"/>
                  </a:lnTo>
                  <a:lnTo>
                    <a:pt x="418" y="426"/>
                  </a:lnTo>
                  <a:lnTo>
                    <a:pt x="437" y="408"/>
                  </a:lnTo>
                  <a:lnTo>
                    <a:pt x="352" y="502"/>
                  </a:lnTo>
                  <a:lnTo>
                    <a:pt x="367" y="482"/>
                  </a:lnTo>
                  <a:lnTo>
                    <a:pt x="302" y="589"/>
                  </a:lnTo>
                  <a:lnTo>
                    <a:pt x="313" y="568"/>
                  </a:lnTo>
                  <a:lnTo>
                    <a:pt x="293" y="617"/>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2" name="Freeform 8"/>
            <p:cNvSpPr>
              <a:spLocks noEditPoints="1"/>
            </p:cNvSpPr>
            <p:nvPr/>
          </p:nvSpPr>
          <p:spPr bwMode="auto">
            <a:xfrm>
              <a:off x="1014" y="3231"/>
              <a:ext cx="642" cy="93"/>
            </a:xfrm>
            <a:custGeom>
              <a:avLst/>
              <a:gdLst>
                <a:gd name="T0" fmla="*/ 0 w 7467"/>
                <a:gd name="T1" fmla="*/ 476 h 1086"/>
                <a:gd name="T2" fmla="*/ 7335 w 7467"/>
                <a:gd name="T3" fmla="*/ 476 h 1086"/>
                <a:gd name="T4" fmla="*/ 7335 w 7467"/>
                <a:gd name="T5" fmla="*/ 610 h 1086"/>
                <a:gd name="T6" fmla="*/ 0 w 7467"/>
                <a:gd name="T7" fmla="*/ 610 h 1086"/>
                <a:gd name="T8" fmla="*/ 0 w 7467"/>
                <a:gd name="T9" fmla="*/ 476 h 1086"/>
                <a:gd name="T10" fmla="*/ 6569 w 7467"/>
                <a:gd name="T11" fmla="*/ 19 h 1086"/>
                <a:gd name="T12" fmla="*/ 7467 w 7467"/>
                <a:gd name="T13" fmla="*/ 543 h 1086"/>
                <a:gd name="T14" fmla="*/ 6569 w 7467"/>
                <a:gd name="T15" fmla="*/ 1067 h 1086"/>
                <a:gd name="T16" fmla="*/ 6478 w 7467"/>
                <a:gd name="T17" fmla="*/ 1043 h 1086"/>
                <a:gd name="T18" fmla="*/ 6502 w 7467"/>
                <a:gd name="T19" fmla="*/ 952 h 1086"/>
                <a:gd name="T20" fmla="*/ 7302 w 7467"/>
                <a:gd name="T21" fmla="*/ 486 h 1086"/>
                <a:gd name="T22" fmla="*/ 7302 w 7467"/>
                <a:gd name="T23" fmla="*/ 601 h 1086"/>
                <a:gd name="T24" fmla="*/ 6502 w 7467"/>
                <a:gd name="T25" fmla="*/ 134 h 1086"/>
                <a:gd name="T26" fmla="*/ 6478 w 7467"/>
                <a:gd name="T27" fmla="*/ 43 h 1086"/>
                <a:gd name="T28" fmla="*/ 6569 w 7467"/>
                <a:gd name="T29" fmla="*/ 1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67" h="1086">
                  <a:moveTo>
                    <a:pt x="0" y="476"/>
                  </a:moveTo>
                  <a:lnTo>
                    <a:pt x="7335" y="476"/>
                  </a:lnTo>
                  <a:lnTo>
                    <a:pt x="7335" y="610"/>
                  </a:lnTo>
                  <a:lnTo>
                    <a:pt x="0" y="610"/>
                  </a:lnTo>
                  <a:lnTo>
                    <a:pt x="0" y="476"/>
                  </a:lnTo>
                  <a:close/>
                  <a:moveTo>
                    <a:pt x="6569" y="19"/>
                  </a:moveTo>
                  <a:lnTo>
                    <a:pt x="7467" y="543"/>
                  </a:lnTo>
                  <a:lnTo>
                    <a:pt x="6569" y="1067"/>
                  </a:lnTo>
                  <a:cubicBezTo>
                    <a:pt x="6537" y="1086"/>
                    <a:pt x="6496" y="1075"/>
                    <a:pt x="6478" y="1043"/>
                  </a:cubicBezTo>
                  <a:cubicBezTo>
                    <a:pt x="6459" y="1012"/>
                    <a:pt x="6470" y="971"/>
                    <a:pt x="6502" y="952"/>
                  </a:cubicBezTo>
                  <a:lnTo>
                    <a:pt x="7302" y="486"/>
                  </a:lnTo>
                  <a:lnTo>
                    <a:pt x="7302" y="601"/>
                  </a:lnTo>
                  <a:lnTo>
                    <a:pt x="6502" y="134"/>
                  </a:lnTo>
                  <a:cubicBezTo>
                    <a:pt x="6470" y="116"/>
                    <a:pt x="6459" y="75"/>
                    <a:pt x="6478" y="43"/>
                  </a:cubicBezTo>
                  <a:cubicBezTo>
                    <a:pt x="6496" y="11"/>
                    <a:pt x="6537" y="0"/>
                    <a:pt x="6569" y="1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3" name="Oval 9"/>
            <p:cNvSpPr>
              <a:spLocks noChangeArrowheads="1"/>
            </p:cNvSpPr>
            <p:nvPr/>
          </p:nvSpPr>
          <p:spPr bwMode="auto">
            <a:xfrm>
              <a:off x="1656" y="3214"/>
              <a:ext cx="121" cy="109"/>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4" name="Freeform 10"/>
            <p:cNvSpPr>
              <a:spLocks noEditPoints="1"/>
            </p:cNvSpPr>
            <p:nvPr/>
          </p:nvSpPr>
          <p:spPr bwMode="auto">
            <a:xfrm>
              <a:off x="1645" y="3203"/>
              <a:ext cx="143" cy="132"/>
            </a:xfrm>
            <a:custGeom>
              <a:avLst/>
              <a:gdLst>
                <a:gd name="T0" fmla="*/ 16 w 1667"/>
                <a:gd name="T1" fmla="*/ 618 h 1533"/>
                <a:gd name="T2" fmla="*/ 75 w 1667"/>
                <a:gd name="T3" fmla="*/ 450 h 1533"/>
                <a:gd name="T4" fmla="*/ 240 w 1667"/>
                <a:gd name="T5" fmla="*/ 229 h 1533"/>
                <a:gd name="T6" fmla="*/ 384 w 1667"/>
                <a:gd name="T7" fmla="*/ 122 h 1533"/>
                <a:gd name="T8" fmla="*/ 656 w 1667"/>
                <a:gd name="T9" fmla="*/ 18 h 1533"/>
                <a:gd name="T10" fmla="*/ 911 w 1667"/>
                <a:gd name="T11" fmla="*/ 3 h 1533"/>
                <a:gd name="T12" fmla="*/ 1165 w 1667"/>
                <a:gd name="T13" fmla="*/ 64 h 1533"/>
                <a:gd name="T14" fmla="*/ 1408 w 1667"/>
                <a:gd name="T15" fmla="*/ 212 h 1533"/>
                <a:gd name="T16" fmla="*/ 1529 w 1667"/>
                <a:gd name="T17" fmla="*/ 344 h 1533"/>
                <a:gd name="T18" fmla="*/ 1626 w 1667"/>
                <a:gd name="T19" fmla="*/ 528 h 1533"/>
                <a:gd name="T20" fmla="*/ 1667 w 1667"/>
                <a:gd name="T21" fmla="*/ 758 h 1533"/>
                <a:gd name="T22" fmla="*/ 1631 w 1667"/>
                <a:gd name="T23" fmla="*/ 991 h 1533"/>
                <a:gd name="T24" fmla="*/ 1529 w 1667"/>
                <a:gd name="T25" fmla="*/ 1189 h 1533"/>
                <a:gd name="T26" fmla="*/ 1408 w 1667"/>
                <a:gd name="T27" fmla="*/ 1321 h 1533"/>
                <a:gd name="T28" fmla="*/ 1165 w 1667"/>
                <a:gd name="T29" fmla="*/ 1469 h 1533"/>
                <a:gd name="T30" fmla="*/ 925 w 1667"/>
                <a:gd name="T31" fmla="*/ 1528 h 1533"/>
                <a:gd name="T32" fmla="*/ 674 w 1667"/>
                <a:gd name="T33" fmla="*/ 1518 h 1533"/>
                <a:gd name="T34" fmla="*/ 384 w 1667"/>
                <a:gd name="T35" fmla="*/ 1411 h 1533"/>
                <a:gd name="T36" fmla="*/ 240 w 1667"/>
                <a:gd name="T37" fmla="*/ 1304 h 1533"/>
                <a:gd name="T38" fmla="*/ 75 w 1667"/>
                <a:gd name="T39" fmla="*/ 1083 h 1533"/>
                <a:gd name="T40" fmla="*/ 20 w 1667"/>
                <a:gd name="T41" fmla="*/ 933 h 1533"/>
                <a:gd name="T42" fmla="*/ 269 w 1667"/>
                <a:gd name="T43" fmla="*/ 811 h 1533"/>
                <a:gd name="T44" fmla="*/ 313 w 1667"/>
                <a:gd name="T45" fmla="*/ 965 h 1533"/>
                <a:gd name="T46" fmla="*/ 352 w 1667"/>
                <a:gd name="T47" fmla="*/ 1031 h 1533"/>
                <a:gd name="T48" fmla="*/ 522 w 1667"/>
                <a:gd name="T49" fmla="*/ 1184 h 1533"/>
                <a:gd name="T50" fmla="*/ 598 w 1667"/>
                <a:gd name="T51" fmla="*/ 1221 h 1533"/>
                <a:gd name="T52" fmla="*/ 828 w 1667"/>
                <a:gd name="T53" fmla="*/ 1266 h 1533"/>
                <a:gd name="T54" fmla="*/ 1070 w 1667"/>
                <a:gd name="T55" fmla="*/ 1221 h 1533"/>
                <a:gd name="T56" fmla="*/ 1146 w 1667"/>
                <a:gd name="T57" fmla="*/ 1185 h 1533"/>
                <a:gd name="T58" fmla="*/ 1316 w 1667"/>
                <a:gd name="T59" fmla="*/ 1030 h 1533"/>
                <a:gd name="T60" fmla="*/ 1355 w 1667"/>
                <a:gd name="T61" fmla="*/ 963 h 1533"/>
                <a:gd name="T62" fmla="*/ 1396 w 1667"/>
                <a:gd name="T63" fmla="*/ 823 h 1533"/>
                <a:gd name="T64" fmla="*/ 1391 w 1667"/>
                <a:gd name="T65" fmla="*/ 675 h 1533"/>
                <a:gd name="T66" fmla="*/ 1364 w 1667"/>
                <a:gd name="T67" fmla="*/ 588 h 1533"/>
                <a:gd name="T68" fmla="*/ 1230 w 1667"/>
                <a:gd name="T69" fmla="*/ 408 h 1533"/>
                <a:gd name="T70" fmla="*/ 1167 w 1667"/>
                <a:gd name="T71" fmla="*/ 361 h 1533"/>
                <a:gd name="T72" fmla="*/ 955 w 1667"/>
                <a:gd name="T73" fmla="*/ 278 h 1533"/>
                <a:gd name="T74" fmla="*/ 781 w 1667"/>
                <a:gd name="T75" fmla="*/ 268 h 1533"/>
                <a:gd name="T76" fmla="*/ 620 w 1667"/>
                <a:gd name="T77" fmla="*/ 303 h 1533"/>
                <a:gd name="T78" fmla="*/ 418 w 1667"/>
                <a:gd name="T79" fmla="*/ 426 h 1533"/>
                <a:gd name="T80" fmla="*/ 367 w 1667"/>
                <a:gd name="T81" fmla="*/ 482 h 1533"/>
                <a:gd name="T82" fmla="*/ 293 w 1667"/>
                <a:gd name="T83" fmla="*/ 617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8" y="540"/>
                  </a:lnTo>
                  <a:lnTo>
                    <a:pt x="64" y="471"/>
                  </a:lnTo>
                  <a:cubicBezTo>
                    <a:pt x="67" y="464"/>
                    <a:pt x="70" y="457"/>
                    <a:pt x="75" y="450"/>
                  </a:cubicBezTo>
                  <a:lnTo>
                    <a:pt x="140" y="343"/>
                  </a:lnTo>
                  <a:cubicBezTo>
                    <a:pt x="144" y="336"/>
                    <a:pt x="149" y="329"/>
                    <a:pt x="155" y="323"/>
                  </a:cubicBezTo>
                  <a:lnTo>
                    <a:pt x="240" y="229"/>
                  </a:lnTo>
                  <a:cubicBezTo>
                    <a:pt x="245" y="223"/>
                    <a:pt x="252" y="217"/>
                    <a:pt x="259" y="211"/>
                  </a:cubicBezTo>
                  <a:lnTo>
                    <a:pt x="363" y="134"/>
                  </a:lnTo>
                  <a:cubicBezTo>
                    <a:pt x="370" y="129"/>
                    <a:pt x="377" y="125"/>
                    <a:pt x="384" y="122"/>
                  </a:cubicBezTo>
                  <a:lnTo>
                    <a:pt x="503" y="64"/>
                  </a:lnTo>
                  <a:cubicBezTo>
                    <a:pt x="510" y="60"/>
                    <a:pt x="518" y="57"/>
                    <a:pt x="525" y="55"/>
                  </a:cubicBezTo>
                  <a:lnTo>
                    <a:pt x="656" y="18"/>
                  </a:lnTo>
                  <a:lnTo>
                    <a:pt x="744" y="4"/>
                  </a:lnTo>
                  <a:lnTo>
                    <a:pt x="828" y="0"/>
                  </a:lnTo>
                  <a:lnTo>
                    <a:pt x="911" y="3"/>
                  </a:lnTo>
                  <a:lnTo>
                    <a:pt x="994" y="15"/>
                  </a:lnTo>
                  <a:lnTo>
                    <a:pt x="1142" y="55"/>
                  </a:lnTo>
                  <a:cubicBezTo>
                    <a:pt x="1150" y="57"/>
                    <a:pt x="1158" y="60"/>
                    <a:pt x="1165" y="64"/>
                  </a:cubicBezTo>
                  <a:lnTo>
                    <a:pt x="1284" y="122"/>
                  </a:lnTo>
                  <a:cubicBezTo>
                    <a:pt x="1291" y="125"/>
                    <a:pt x="1299" y="130"/>
                    <a:pt x="1305" y="135"/>
                  </a:cubicBezTo>
                  <a:lnTo>
                    <a:pt x="1408" y="212"/>
                  </a:lnTo>
                  <a:cubicBezTo>
                    <a:pt x="1415" y="217"/>
                    <a:pt x="1421" y="222"/>
                    <a:pt x="1427" y="228"/>
                  </a:cubicBezTo>
                  <a:lnTo>
                    <a:pt x="1513" y="322"/>
                  </a:lnTo>
                  <a:cubicBezTo>
                    <a:pt x="1519" y="329"/>
                    <a:pt x="1524" y="336"/>
                    <a:pt x="1529" y="344"/>
                  </a:cubicBezTo>
                  <a:lnTo>
                    <a:pt x="1593" y="451"/>
                  </a:lnTo>
                  <a:cubicBezTo>
                    <a:pt x="1596" y="457"/>
                    <a:pt x="1599" y="463"/>
                    <a:pt x="1602" y="469"/>
                  </a:cubicBezTo>
                  <a:lnTo>
                    <a:pt x="1626" y="528"/>
                  </a:lnTo>
                  <a:lnTo>
                    <a:pt x="1648" y="602"/>
                  </a:lnTo>
                  <a:lnTo>
                    <a:pt x="1661" y="681"/>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1"/>
                    <a:pt x="1415" y="1316"/>
                    <a:pt x="1408" y="1321"/>
                  </a:cubicBezTo>
                  <a:lnTo>
                    <a:pt x="1305" y="1398"/>
                  </a:lnTo>
                  <a:cubicBezTo>
                    <a:pt x="1299" y="1403"/>
                    <a:pt x="1291" y="1408"/>
                    <a:pt x="1284" y="1411"/>
                  </a:cubicBezTo>
                  <a:lnTo>
                    <a:pt x="1165" y="1469"/>
                  </a:lnTo>
                  <a:cubicBezTo>
                    <a:pt x="1158" y="1473"/>
                    <a:pt x="1150" y="1476"/>
                    <a:pt x="1142" y="1478"/>
                  </a:cubicBezTo>
                  <a:lnTo>
                    <a:pt x="1010" y="1515"/>
                  </a:lnTo>
                  <a:lnTo>
                    <a:pt x="925" y="1528"/>
                  </a:lnTo>
                  <a:lnTo>
                    <a:pt x="839" y="1533"/>
                  </a:lnTo>
                  <a:lnTo>
                    <a:pt x="757" y="1530"/>
                  </a:lnTo>
                  <a:lnTo>
                    <a:pt x="674" y="1518"/>
                  </a:lnTo>
                  <a:lnTo>
                    <a:pt x="525" y="1478"/>
                  </a:lnTo>
                  <a:cubicBezTo>
                    <a:pt x="518" y="1476"/>
                    <a:pt x="510" y="1473"/>
                    <a:pt x="503" y="1469"/>
                  </a:cubicBezTo>
                  <a:lnTo>
                    <a:pt x="384" y="1411"/>
                  </a:lnTo>
                  <a:cubicBezTo>
                    <a:pt x="377" y="1408"/>
                    <a:pt x="370" y="1403"/>
                    <a:pt x="363" y="1399"/>
                  </a:cubicBezTo>
                  <a:lnTo>
                    <a:pt x="259" y="1322"/>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7"/>
                  </a:lnTo>
                  <a:lnTo>
                    <a:pt x="522" y="1184"/>
                  </a:lnTo>
                  <a:lnTo>
                    <a:pt x="501" y="1172"/>
                  </a:lnTo>
                  <a:lnTo>
                    <a:pt x="620" y="1230"/>
                  </a:lnTo>
                  <a:lnTo>
                    <a:pt x="598" y="1221"/>
                  </a:lnTo>
                  <a:lnTo>
                    <a:pt x="711" y="1254"/>
                  </a:lnTo>
                  <a:lnTo>
                    <a:pt x="768" y="1263"/>
                  </a:lnTo>
                  <a:lnTo>
                    <a:pt x="828" y="1266"/>
                  </a:lnTo>
                  <a:lnTo>
                    <a:pt x="886" y="1265"/>
                  </a:lnTo>
                  <a:lnTo>
                    <a:pt x="938" y="1258"/>
                  </a:lnTo>
                  <a:lnTo>
                    <a:pt x="1070" y="1221"/>
                  </a:lnTo>
                  <a:lnTo>
                    <a:pt x="1048" y="1230"/>
                  </a:lnTo>
                  <a:lnTo>
                    <a:pt x="1167" y="1172"/>
                  </a:lnTo>
                  <a:lnTo>
                    <a:pt x="1146" y="1185"/>
                  </a:lnTo>
                  <a:lnTo>
                    <a:pt x="1249" y="1108"/>
                  </a:lnTo>
                  <a:lnTo>
                    <a:pt x="1230" y="1124"/>
                  </a:lnTo>
                  <a:lnTo>
                    <a:pt x="1316" y="1030"/>
                  </a:lnTo>
                  <a:lnTo>
                    <a:pt x="1300" y="1052"/>
                  </a:lnTo>
                  <a:lnTo>
                    <a:pt x="1364" y="945"/>
                  </a:lnTo>
                  <a:lnTo>
                    <a:pt x="1355" y="963"/>
                  </a:lnTo>
                  <a:lnTo>
                    <a:pt x="1374" y="918"/>
                  </a:lnTo>
                  <a:lnTo>
                    <a:pt x="1388" y="874"/>
                  </a:lnTo>
                  <a:lnTo>
                    <a:pt x="1396" y="823"/>
                  </a:lnTo>
                  <a:lnTo>
                    <a:pt x="1400" y="775"/>
                  </a:lnTo>
                  <a:lnTo>
                    <a:pt x="1398" y="722"/>
                  </a:lnTo>
                  <a:lnTo>
                    <a:pt x="1391" y="675"/>
                  </a:lnTo>
                  <a:lnTo>
                    <a:pt x="1379" y="629"/>
                  </a:lnTo>
                  <a:lnTo>
                    <a:pt x="1355" y="570"/>
                  </a:lnTo>
                  <a:lnTo>
                    <a:pt x="1364" y="588"/>
                  </a:lnTo>
                  <a:lnTo>
                    <a:pt x="1300" y="481"/>
                  </a:lnTo>
                  <a:lnTo>
                    <a:pt x="1316" y="502"/>
                  </a:lnTo>
                  <a:lnTo>
                    <a:pt x="1230" y="408"/>
                  </a:lnTo>
                  <a:lnTo>
                    <a:pt x="1249" y="425"/>
                  </a:lnTo>
                  <a:lnTo>
                    <a:pt x="1146" y="348"/>
                  </a:lnTo>
                  <a:lnTo>
                    <a:pt x="1167" y="361"/>
                  </a:lnTo>
                  <a:lnTo>
                    <a:pt x="1048" y="303"/>
                  </a:lnTo>
                  <a:lnTo>
                    <a:pt x="1070" y="312"/>
                  </a:lnTo>
                  <a:lnTo>
                    <a:pt x="955" y="278"/>
                  </a:lnTo>
                  <a:lnTo>
                    <a:pt x="900" y="270"/>
                  </a:lnTo>
                  <a:lnTo>
                    <a:pt x="839" y="267"/>
                  </a:lnTo>
                  <a:lnTo>
                    <a:pt x="781" y="268"/>
                  </a:lnTo>
                  <a:lnTo>
                    <a:pt x="729" y="275"/>
                  </a:lnTo>
                  <a:lnTo>
                    <a:pt x="598" y="312"/>
                  </a:lnTo>
                  <a:lnTo>
                    <a:pt x="620" y="303"/>
                  </a:lnTo>
                  <a:lnTo>
                    <a:pt x="501" y="361"/>
                  </a:lnTo>
                  <a:lnTo>
                    <a:pt x="522" y="349"/>
                  </a:lnTo>
                  <a:lnTo>
                    <a:pt x="418" y="426"/>
                  </a:lnTo>
                  <a:lnTo>
                    <a:pt x="437" y="408"/>
                  </a:lnTo>
                  <a:lnTo>
                    <a:pt x="352" y="502"/>
                  </a:lnTo>
                  <a:lnTo>
                    <a:pt x="367" y="482"/>
                  </a:lnTo>
                  <a:lnTo>
                    <a:pt x="302" y="589"/>
                  </a:lnTo>
                  <a:lnTo>
                    <a:pt x="313" y="568"/>
                  </a:lnTo>
                  <a:lnTo>
                    <a:pt x="293" y="617"/>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5" name="Oval 11"/>
            <p:cNvSpPr>
              <a:spLocks noChangeArrowheads="1"/>
            </p:cNvSpPr>
            <p:nvPr/>
          </p:nvSpPr>
          <p:spPr bwMode="auto">
            <a:xfrm>
              <a:off x="2155" y="2824"/>
              <a:ext cx="121" cy="109"/>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6" name="Freeform 12"/>
            <p:cNvSpPr>
              <a:spLocks noEditPoints="1"/>
            </p:cNvSpPr>
            <p:nvPr/>
          </p:nvSpPr>
          <p:spPr bwMode="auto">
            <a:xfrm>
              <a:off x="2144" y="2813"/>
              <a:ext cx="143" cy="132"/>
            </a:xfrm>
            <a:custGeom>
              <a:avLst/>
              <a:gdLst>
                <a:gd name="T0" fmla="*/ 16 w 1667"/>
                <a:gd name="T1" fmla="*/ 619 h 1534"/>
                <a:gd name="T2" fmla="*/ 75 w 1667"/>
                <a:gd name="T3" fmla="*/ 451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5 h 1534"/>
                <a:gd name="T18" fmla="*/ 1626 w 1667"/>
                <a:gd name="T19" fmla="*/ 529 h 1534"/>
                <a:gd name="T20" fmla="*/ 1667 w 1667"/>
                <a:gd name="T21" fmla="*/ 759 h 1534"/>
                <a:gd name="T22" fmla="*/ 1631 w 1667"/>
                <a:gd name="T23" fmla="*/ 992 h 1534"/>
                <a:gd name="T24" fmla="*/ 1529 w 1667"/>
                <a:gd name="T25" fmla="*/ 1190 h 1534"/>
                <a:gd name="T26" fmla="*/ 1408 w 1667"/>
                <a:gd name="T27" fmla="*/ 1322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5 h 1534"/>
                <a:gd name="T38" fmla="*/ 75 w 1667"/>
                <a:gd name="T39" fmla="*/ 1084 h 1534"/>
                <a:gd name="T40" fmla="*/ 20 w 1667"/>
                <a:gd name="T41" fmla="*/ 934 h 1534"/>
                <a:gd name="T42" fmla="*/ 269 w 1667"/>
                <a:gd name="T43" fmla="*/ 812 h 1534"/>
                <a:gd name="T44" fmla="*/ 313 w 1667"/>
                <a:gd name="T45" fmla="*/ 966 h 1534"/>
                <a:gd name="T46" fmla="*/ 352 w 1667"/>
                <a:gd name="T47" fmla="*/ 1032 h 1534"/>
                <a:gd name="T48" fmla="*/ 522 w 1667"/>
                <a:gd name="T49" fmla="*/ 1185 h 1534"/>
                <a:gd name="T50" fmla="*/ 598 w 1667"/>
                <a:gd name="T51" fmla="*/ 1222 h 1534"/>
                <a:gd name="T52" fmla="*/ 828 w 1667"/>
                <a:gd name="T53" fmla="*/ 1267 h 1534"/>
                <a:gd name="T54" fmla="*/ 1070 w 1667"/>
                <a:gd name="T55" fmla="*/ 1222 h 1534"/>
                <a:gd name="T56" fmla="*/ 1146 w 1667"/>
                <a:gd name="T57" fmla="*/ 1186 h 1534"/>
                <a:gd name="T58" fmla="*/ 1316 w 1667"/>
                <a:gd name="T59" fmla="*/ 1031 h 1534"/>
                <a:gd name="T60" fmla="*/ 1355 w 1667"/>
                <a:gd name="T61" fmla="*/ 964 h 1534"/>
                <a:gd name="T62" fmla="*/ 1396 w 1667"/>
                <a:gd name="T63" fmla="*/ 824 h 1534"/>
                <a:gd name="T64" fmla="*/ 1391 w 1667"/>
                <a:gd name="T65" fmla="*/ 676 h 1534"/>
                <a:gd name="T66" fmla="*/ 1364 w 1667"/>
                <a:gd name="T67" fmla="*/ 589 h 1534"/>
                <a:gd name="T68" fmla="*/ 1230 w 1667"/>
                <a:gd name="T69" fmla="*/ 409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7 w 1667"/>
                <a:gd name="T81" fmla="*/ 483 h 1534"/>
                <a:gd name="T82" fmla="*/ 293 w 1667"/>
                <a:gd name="T83" fmla="*/ 618 h 1534"/>
                <a:gd name="T84" fmla="*/ 267 w 1667"/>
                <a:gd name="T85" fmla="*/ 759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6"/>
                  </a:moveTo>
                  <a:lnTo>
                    <a:pt x="4" y="694"/>
                  </a:lnTo>
                  <a:lnTo>
                    <a:pt x="16" y="619"/>
                  </a:lnTo>
                  <a:lnTo>
                    <a:pt x="38" y="541"/>
                  </a:lnTo>
                  <a:lnTo>
                    <a:pt x="64" y="472"/>
                  </a:lnTo>
                  <a:cubicBezTo>
                    <a:pt x="67" y="465"/>
                    <a:pt x="70" y="458"/>
                    <a:pt x="75" y="451"/>
                  </a:cubicBezTo>
                  <a:lnTo>
                    <a:pt x="140" y="344"/>
                  </a:lnTo>
                  <a:cubicBezTo>
                    <a:pt x="144" y="337"/>
                    <a:pt x="149" y="330"/>
                    <a:pt x="155" y="324"/>
                  </a:cubicBezTo>
                  <a:lnTo>
                    <a:pt x="240" y="230"/>
                  </a:lnTo>
                  <a:cubicBezTo>
                    <a:pt x="245" y="224"/>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4"/>
                    <a:pt x="1427" y="229"/>
                  </a:cubicBezTo>
                  <a:lnTo>
                    <a:pt x="1513" y="323"/>
                  </a:lnTo>
                  <a:cubicBezTo>
                    <a:pt x="1519" y="330"/>
                    <a:pt x="1524" y="337"/>
                    <a:pt x="1529" y="345"/>
                  </a:cubicBezTo>
                  <a:lnTo>
                    <a:pt x="1593" y="452"/>
                  </a:lnTo>
                  <a:cubicBezTo>
                    <a:pt x="1596" y="458"/>
                    <a:pt x="1599" y="464"/>
                    <a:pt x="1602" y="470"/>
                  </a:cubicBezTo>
                  <a:lnTo>
                    <a:pt x="1626" y="529"/>
                  </a:lnTo>
                  <a:lnTo>
                    <a:pt x="1648" y="603"/>
                  </a:lnTo>
                  <a:lnTo>
                    <a:pt x="1661" y="682"/>
                  </a:lnTo>
                  <a:lnTo>
                    <a:pt x="1667" y="759"/>
                  </a:lnTo>
                  <a:lnTo>
                    <a:pt x="1663" y="841"/>
                  </a:lnTo>
                  <a:lnTo>
                    <a:pt x="1651" y="916"/>
                  </a:lnTo>
                  <a:lnTo>
                    <a:pt x="1631" y="992"/>
                  </a:lnTo>
                  <a:lnTo>
                    <a:pt x="1602" y="1065"/>
                  </a:lnTo>
                  <a:cubicBezTo>
                    <a:pt x="1599" y="1071"/>
                    <a:pt x="1596" y="1077"/>
                    <a:pt x="1593" y="1083"/>
                  </a:cubicBezTo>
                  <a:lnTo>
                    <a:pt x="1529" y="1190"/>
                  </a:lnTo>
                  <a:cubicBezTo>
                    <a:pt x="1524" y="1198"/>
                    <a:pt x="1519" y="1205"/>
                    <a:pt x="1513" y="1211"/>
                  </a:cubicBezTo>
                  <a:lnTo>
                    <a:pt x="1427" y="1305"/>
                  </a:lnTo>
                  <a:cubicBezTo>
                    <a:pt x="1421" y="1312"/>
                    <a:pt x="1415" y="1317"/>
                    <a:pt x="1408" y="1322"/>
                  </a:cubicBezTo>
                  <a:lnTo>
                    <a:pt x="1305" y="1399"/>
                  </a:lnTo>
                  <a:cubicBezTo>
                    <a:pt x="1299" y="1404"/>
                    <a:pt x="1291" y="1409"/>
                    <a:pt x="1284" y="1412"/>
                  </a:cubicBezTo>
                  <a:lnTo>
                    <a:pt x="1165" y="1470"/>
                  </a:lnTo>
                  <a:cubicBezTo>
                    <a:pt x="1158" y="1474"/>
                    <a:pt x="1150" y="1477"/>
                    <a:pt x="1142" y="1479"/>
                  </a:cubicBezTo>
                  <a:lnTo>
                    <a:pt x="1010" y="1516"/>
                  </a:lnTo>
                  <a:lnTo>
                    <a:pt x="925" y="1529"/>
                  </a:lnTo>
                  <a:lnTo>
                    <a:pt x="839" y="1534"/>
                  </a:lnTo>
                  <a:lnTo>
                    <a:pt x="757" y="1531"/>
                  </a:lnTo>
                  <a:lnTo>
                    <a:pt x="674" y="1519"/>
                  </a:lnTo>
                  <a:lnTo>
                    <a:pt x="525" y="1479"/>
                  </a:lnTo>
                  <a:cubicBezTo>
                    <a:pt x="518" y="1477"/>
                    <a:pt x="510" y="1474"/>
                    <a:pt x="503" y="1470"/>
                  </a:cubicBezTo>
                  <a:lnTo>
                    <a:pt x="384" y="1412"/>
                  </a:lnTo>
                  <a:cubicBezTo>
                    <a:pt x="377" y="1409"/>
                    <a:pt x="370" y="1404"/>
                    <a:pt x="363" y="1400"/>
                  </a:cubicBezTo>
                  <a:lnTo>
                    <a:pt x="259" y="1323"/>
                  </a:lnTo>
                  <a:cubicBezTo>
                    <a:pt x="252" y="1317"/>
                    <a:pt x="245" y="1311"/>
                    <a:pt x="240" y="1305"/>
                  </a:cubicBezTo>
                  <a:lnTo>
                    <a:pt x="155" y="1211"/>
                  </a:lnTo>
                  <a:cubicBezTo>
                    <a:pt x="149" y="1205"/>
                    <a:pt x="144" y="1198"/>
                    <a:pt x="140" y="1191"/>
                  </a:cubicBezTo>
                  <a:lnTo>
                    <a:pt x="75" y="1084"/>
                  </a:lnTo>
                  <a:cubicBezTo>
                    <a:pt x="70" y="1077"/>
                    <a:pt x="67" y="1070"/>
                    <a:pt x="64" y="1063"/>
                  </a:cubicBezTo>
                  <a:lnTo>
                    <a:pt x="41" y="1004"/>
                  </a:lnTo>
                  <a:lnTo>
                    <a:pt x="20" y="934"/>
                  </a:lnTo>
                  <a:lnTo>
                    <a:pt x="6" y="853"/>
                  </a:lnTo>
                  <a:lnTo>
                    <a:pt x="0" y="776"/>
                  </a:lnTo>
                  <a:close/>
                  <a:moveTo>
                    <a:pt x="269" y="812"/>
                  </a:moveTo>
                  <a:lnTo>
                    <a:pt x="275" y="857"/>
                  </a:lnTo>
                  <a:lnTo>
                    <a:pt x="290" y="907"/>
                  </a:lnTo>
                  <a:lnTo>
                    <a:pt x="313" y="966"/>
                  </a:lnTo>
                  <a:lnTo>
                    <a:pt x="302" y="945"/>
                  </a:lnTo>
                  <a:lnTo>
                    <a:pt x="367" y="1052"/>
                  </a:lnTo>
                  <a:lnTo>
                    <a:pt x="352" y="1032"/>
                  </a:lnTo>
                  <a:lnTo>
                    <a:pt x="437" y="1126"/>
                  </a:lnTo>
                  <a:lnTo>
                    <a:pt x="418" y="1108"/>
                  </a:lnTo>
                  <a:lnTo>
                    <a:pt x="522" y="1185"/>
                  </a:lnTo>
                  <a:lnTo>
                    <a:pt x="501" y="1173"/>
                  </a:lnTo>
                  <a:lnTo>
                    <a:pt x="620" y="1231"/>
                  </a:lnTo>
                  <a:lnTo>
                    <a:pt x="598" y="1222"/>
                  </a:lnTo>
                  <a:lnTo>
                    <a:pt x="711" y="1255"/>
                  </a:lnTo>
                  <a:lnTo>
                    <a:pt x="768" y="1264"/>
                  </a:lnTo>
                  <a:lnTo>
                    <a:pt x="828" y="1267"/>
                  </a:lnTo>
                  <a:lnTo>
                    <a:pt x="886" y="1266"/>
                  </a:lnTo>
                  <a:lnTo>
                    <a:pt x="938" y="1259"/>
                  </a:lnTo>
                  <a:lnTo>
                    <a:pt x="1070" y="1222"/>
                  </a:lnTo>
                  <a:lnTo>
                    <a:pt x="1048" y="1231"/>
                  </a:lnTo>
                  <a:lnTo>
                    <a:pt x="1167" y="1173"/>
                  </a:lnTo>
                  <a:lnTo>
                    <a:pt x="1146" y="1186"/>
                  </a:lnTo>
                  <a:lnTo>
                    <a:pt x="1249" y="1109"/>
                  </a:lnTo>
                  <a:lnTo>
                    <a:pt x="1230" y="1125"/>
                  </a:lnTo>
                  <a:lnTo>
                    <a:pt x="1316" y="1031"/>
                  </a:lnTo>
                  <a:lnTo>
                    <a:pt x="1300" y="1053"/>
                  </a:lnTo>
                  <a:lnTo>
                    <a:pt x="1364" y="946"/>
                  </a:lnTo>
                  <a:lnTo>
                    <a:pt x="1355" y="964"/>
                  </a:lnTo>
                  <a:lnTo>
                    <a:pt x="1374" y="919"/>
                  </a:lnTo>
                  <a:lnTo>
                    <a:pt x="1388" y="875"/>
                  </a:lnTo>
                  <a:lnTo>
                    <a:pt x="1396" y="824"/>
                  </a:lnTo>
                  <a:lnTo>
                    <a:pt x="1400" y="776"/>
                  </a:lnTo>
                  <a:lnTo>
                    <a:pt x="1398" y="723"/>
                  </a:lnTo>
                  <a:lnTo>
                    <a:pt x="1391" y="676"/>
                  </a:lnTo>
                  <a:lnTo>
                    <a:pt x="1379" y="630"/>
                  </a:lnTo>
                  <a:lnTo>
                    <a:pt x="1355" y="571"/>
                  </a:lnTo>
                  <a:lnTo>
                    <a:pt x="1364" y="589"/>
                  </a:lnTo>
                  <a:lnTo>
                    <a:pt x="1300" y="482"/>
                  </a:lnTo>
                  <a:lnTo>
                    <a:pt x="1316" y="503"/>
                  </a:lnTo>
                  <a:lnTo>
                    <a:pt x="1230" y="409"/>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3"/>
                  </a:lnTo>
                  <a:lnTo>
                    <a:pt x="367" y="483"/>
                  </a:lnTo>
                  <a:lnTo>
                    <a:pt x="302" y="590"/>
                  </a:lnTo>
                  <a:lnTo>
                    <a:pt x="313" y="569"/>
                  </a:lnTo>
                  <a:lnTo>
                    <a:pt x="293" y="618"/>
                  </a:lnTo>
                  <a:lnTo>
                    <a:pt x="279" y="660"/>
                  </a:lnTo>
                  <a:lnTo>
                    <a:pt x="271" y="711"/>
                  </a:lnTo>
                  <a:lnTo>
                    <a:pt x="267" y="759"/>
                  </a:lnTo>
                  <a:lnTo>
                    <a:pt x="269" y="81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7" name="Oval 13"/>
            <p:cNvSpPr>
              <a:spLocks noChangeArrowheads="1"/>
            </p:cNvSpPr>
            <p:nvPr/>
          </p:nvSpPr>
          <p:spPr bwMode="auto">
            <a:xfrm>
              <a:off x="2230" y="3541"/>
              <a:ext cx="120" cy="109"/>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8" name="Freeform 14"/>
            <p:cNvSpPr>
              <a:spLocks noEditPoints="1"/>
            </p:cNvSpPr>
            <p:nvPr/>
          </p:nvSpPr>
          <p:spPr bwMode="auto">
            <a:xfrm>
              <a:off x="2218" y="3530"/>
              <a:ext cx="144" cy="132"/>
            </a:xfrm>
            <a:custGeom>
              <a:avLst/>
              <a:gdLst>
                <a:gd name="T0" fmla="*/ 16 w 1667"/>
                <a:gd name="T1" fmla="*/ 618 h 1533"/>
                <a:gd name="T2" fmla="*/ 74 w 1667"/>
                <a:gd name="T3" fmla="*/ 451 h 1533"/>
                <a:gd name="T4" fmla="*/ 240 w 1667"/>
                <a:gd name="T5" fmla="*/ 228 h 1533"/>
                <a:gd name="T6" fmla="*/ 383 w 1667"/>
                <a:gd name="T7" fmla="*/ 122 h 1533"/>
                <a:gd name="T8" fmla="*/ 656 w 1667"/>
                <a:gd name="T9" fmla="*/ 18 h 1533"/>
                <a:gd name="T10" fmla="*/ 910 w 1667"/>
                <a:gd name="T11" fmla="*/ 3 h 1533"/>
                <a:gd name="T12" fmla="*/ 1164 w 1667"/>
                <a:gd name="T13" fmla="*/ 64 h 1533"/>
                <a:gd name="T14" fmla="*/ 1408 w 1667"/>
                <a:gd name="T15" fmla="*/ 211 h 1533"/>
                <a:gd name="T16" fmla="*/ 1527 w 1667"/>
                <a:gd name="T17" fmla="*/ 343 h 1533"/>
                <a:gd name="T18" fmla="*/ 1626 w 1667"/>
                <a:gd name="T19" fmla="*/ 530 h 1533"/>
                <a:gd name="T20" fmla="*/ 1667 w 1667"/>
                <a:gd name="T21" fmla="*/ 758 h 1533"/>
                <a:gd name="T22" fmla="*/ 1629 w 1667"/>
                <a:gd name="T23" fmla="*/ 993 h 1533"/>
                <a:gd name="T24" fmla="*/ 1527 w 1667"/>
                <a:gd name="T25" fmla="*/ 1190 h 1533"/>
                <a:gd name="T26" fmla="*/ 1408 w 1667"/>
                <a:gd name="T27" fmla="*/ 1322 h 1533"/>
                <a:gd name="T28" fmla="*/ 1164 w 1667"/>
                <a:gd name="T29" fmla="*/ 1469 h 1533"/>
                <a:gd name="T30" fmla="*/ 923 w 1667"/>
                <a:gd name="T31" fmla="*/ 1528 h 1533"/>
                <a:gd name="T32" fmla="*/ 673 w 1667"/>
                <a:gd name="T33" fmla="*/ 1518 h 1533"/>
                <a:gd name="T34" fmla="*/ 383 w 1667"/>
                <a:gd name="T35" fmla="*/ 1411 h 1533"/>
                <a:gd name="T36" fmla="*/ 240 w 1667"/>
                <a:gd name="T37" fmla="*/ 1304 h 1533"/>
                <a:gd name="T38" fmla="*/ 74 w 1667"/>
                <a:gd name="T39" fmla="*/ 1082 h 1533"/>
                <a:gd name="T40" fmla="*/ 19 w 1667"/>
                <a:gd name="T41" fmla="*/ 931 h 1533"/>
                <a:gd name="T42" fmla="*/ 269 w 1667"/>
                <a:gd name="T43" fmla="*/ 811 h 1533"/>
                <a:gd name="T44" fmla="*/ 312 w 1667"/>
                <a:gd name="T45" fmla="*/ 963 h 1533"/>
                <a:gd name="T46" fmla="*/ 351 w 1667"/>
                <a:gd name="T47" fmla="*/ 1030 h 1533"/>
                <a:gd name="T48" fmla="*/ 521 w 1667"/>
                <a:gd name="T49" fmla="*/ 1185 h 1533"/>
                <a:gd name="T50" fmla="*/ 596 w 1667"/>
                <a:gd name="T51" fmla="*/ 1221 h 1533"/>
                <a:gd name="T52" fmla="*/ 828 w 1667"/>
                <a:gd name="T53" fmla="*/ 1266 h 1533"/>
                <a:gd name="T54" fmla="*/ 1069 w 1667"/>
                <a:gd name="T55" fmla="*/ 1221 h 1533"/>
                <a:gd name="T56" fmla="*/ 1145 w 1667"/>
                <a:gd name="T57" fmla="*/ 1184 h 1533"/>
                <a:gd name="T58" fmla="*/ 1315 w 1667"/>
                <a:gd name="T59" fmla="*/ 1031 h 1533"/>
                <a:gd name="T60" fmla="*/ 1354 w 1667"/>
                <a:gd name="T61" fmla="*/ 965 h 1533"/>
                <a:gd name="T62" fmla="*/ 1396 w 1667"/>
                <a:gd name="T63" fmla="*/ 823 h 1533"/>
                <a:gd name="T64" fmla="*/ 1392 w 1667"/>
                <a:gd name="T65" fmla="*/ 677 h 1533"/>
                <a:gd name="T66" fmla="*/ 1365 w 1667"/>
                <a:gd name="T67" fmla="*/ 589 h 1533"/>
                <a:gd name="T68" fmla="*/ 1230 w 1667"/>
                <a:gd name="T69" fmla="*/ 408 h 1533"/>
                <a:gd name="T70" fmla="*/ 1166 w 1667"/>
                <a:gd name="T71" fmla="*/ 361 h 1533"/>
                <a:gd name="T72" fmla="*/ 956 w 1667"/>
                <a:gd name="T73" fmla="*/ 278 h 1533"/>
                <a:gd name="T74" fmla="*/ 781 w 1667"/>
                <a:gd name="T75" fmla="*/ 268 h 1533"/>
                <a:gd name="T76" fmla="*/ 619 w 1667"/>
                <a:gd name="T77" fmla="*/ 303 h 1533"/>
                <a:gd name="T78" fmla="*/ 418 w 1667"/>
                <a:gd name="T79" fmla="*/ 425 h 1533"/>
                <a:gd name="T80" fmla="*/ 367 w 1667"/>
                <a:gd name="T81" fmla="*/ 481 h 1533"/>
                <a:gd name="T82" fmla="*/ 293 w 1667"/>
                <a:gd name="T83" fmla="*/ 615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6" y="542"/>
                  </a:lnTo>
                  <a:lnTo>
                    <a:pt x="65" y="469"/>
                  </a:lnTo>
                  <a:cubicBezTo>
                    <a:pt x="68" y="463"/>
                    <a:pt x="71" y="457"/>
                    <a:pt x="74" y="451"/>
                  </a:cubicBezTo>
                  <a:lnTo>
                    <a:pt x="138" y="344"/>
                  </a:lnTo>
                  <a:cubicBezTo>
                    <a:pt x="143" y="336"/>
                    <a:pt x="148" y="329"/>
                    <a:pt x="154" y="322"/>
                  </a:cubicBezTo>
                  <a:lnTo>
                    <a:pt x="240" y="228"/>
                  </a:lnTo>
                  <a:cubicBezTo>
                    <a:pt x="246" y="222"/>
                    <a:pt x="252" y="217"/>
                    <a:pt x="259" y="212"/>
                  </a:cubicBezTo>
                  <a:lnTo>
                    <a:pt x="362" y="135"/>
                  </a:lnTo>
                  <a:cubicBezTo>
                    <a:pt x="368" y="130"/>
                    <a:pt x="376" y="125"/>
                    <a:pt x="383" y="122"/>
                  </a:cubicBezTo>
                  <a:lnTo>
                    <a:pt x="502" y="64"/>
                  </a:lnTo>
                  <a:cubicBezTo>
                    <a:pt x="509" y="60"/>
                    <a:pt x="517" y="57"/>
                    <a:pt x="524" y="55"/>
                  </a:cubicBezTo>
                  <a:lnTo>
                    <a:pt x="656" y="18"/>
                  </a:lnTo>
                  <a:lnTo>
                    <a:pt x="742" y="5"/>
                  </a:lnTo>
                  <a:lnTo>
                    <a:pt x="828" y="0"/>
                  </a:lnTo>
                  <a:lnTo>
                    <a:pt x="910" y="3"/>
                  </a:lnTo>
                  <a:lnTo>
                    <a:pt x="993" y="14"/>
                  </a:lnTo>
                  <a:lnTo>
                    <a:pt x="1142" y="55"/>
                  </a:lnTo>
                  <a:cubicBezTo>
                    <a:pt x="1149" y="57"/>
                    <a:pt x="1157" y="60"/>
                    <a:pt x="1164" y="64"/>
                  </a:cubicBezTo>
                  <a:lnTo>
                    <a:pt x="1283" y="122"/>
                  </a:lnTo>
                  <a:cubicBezTo>
                    <a:pt x="1290" y="125"/>
                    <a:pt x="1297" y="129"/>
                    <a:pt x="1304" y="134"/>
                  </a:cubicBezTo>
                  <a:lnTo>
                    <a:pt x="1408" y="211"/>
                  </a:lnTo>
                  <a:cubicBezTo>
                    <a:pt x="1415" y="217"/>
                    <a:pt x="1421" y="222"/>
                    <a:pt x="1427" y="229"/>
                  </a:cubicBezTo>
                  <a:lnTo>
                    <a:pt x="1512" y="323"/>
                  </a:lnTo>
                  <a:cubicBezTo>
                    <a:pt x="1518" y="329"/>
                    <a:pt x="1523" y="336"/>
                    <a:pt x="1527" y="343"/>
                  </a:cubicBezTo>
                  <a:lnTo>
                    <a:pt x="1592" y="450"/>
                  </a:lnTo>
                  <a:cubicBezTo>
                    <a:pt x="1596" y="457"/>
                    <a:pt x="1600" y="464"/>
                    <a:pt x="1603" y="471"/>
                  </a:cubicBezTo>
                  <a:lnTo>
                    <a:pt x="1626" y="530"/>
                  </a:lnTo>
                  <a:lnTo>
                    <a:pt x="1647" y="600"/>
                  </a:lnTo>
                  <a:lnTo>
                    <a:pt x="1661" y="681"/>
                  </a:lnTo>
                  <a:lnTo>
                    <a:pt x="1667" y="758"/>
                  </a:lnTo>
                  <a:lnTo>
                    <a:pt x="1663" y="840"/>
                  </a:lnTo>
                  <a:lnTo>
                    <a:pt x="1651" y="915"/>
                  </a:lnTo>
                  <a:lnTo>
                    <a:pt x="1629" y="993"/>
                  </a:lnTo>
                  <a:lnTo>
                    <a:pt x="1603" y="1062"/>
                  </a:lnTo>
                  <a:cubicBezTo>
                    <a:pt x="1600" y="1069"/>
                    <a:pt x="1596" y="1076"/>
                    <a:pt x="1592" y="1083"/>
                  </a:cubicBezTo>
                  <a:lnTo>
                    <a:pt x="1527" y="1190"/>
                  </a:lnTo>
                  <a:cubicBezTo>
                    <a:pt x="1523" y="1197"/>
                    <a:pt x="1518" y="1204"/>
                    <a:pt x="1512" y="1210"/>
                  </a:cubicBezTo>
                  <a:lnTo>
                    <a:pt x="1427" y="1304"/>
                  </a:lnTo>
                  <a:cubicBezTo>
                    <a:pt x="1421" y="1310"/>
                    <a:pt x="1415" y="1316"/>
                    <a:pt x="1408" y="1322"/>
                  </a:cubicBezTo>
                  <a:lnTo>
                    <a:pt x="1304" y="1399"/>
                  </a:lnTo>
                  <a:cubicBezTo>
                    <a:pt x="1297" y="1403"/>
                    <a:pt x="1290" y="1408"/>
                    <a:pt x="1283" y="1411"/>
                  </a:cubicBezTo>
                  <a:lnTo>
                    <a:pt x="1164" y="1469"/>
                  </a:lnTo>
                  <a:cubicBezTo>
                    <a:pt x="1157" y="1473"/>
                    <a:pt x="1149" y="1476"/>
                    <a:pt x="1142" y="1478"/>
                  </a:cubicBezTo>
                  <a:lnTo>
                    <a:pt x="1011" y="1515"/>
                  </a:lnTo>
                  <a:lnTo>
                    <a:pt x="923" y="1528"/>
                  </a:lnTo>
                  <a:lnTo>
                    <a:pt x="839" y="1533"/>
                  </a:lnTo>
                  <a:lnTo>
                    <a:pt x="756" y="1530"/>
                  </a:lnTo>
                  <a:lnTo>
                    <a:pt x="673" y="1518"/>
                  </a:lnTo>
                  <a:lnTo>
                    <a:pt x="524" y="1478"/>
                  </a:lnTo>
                  <a:cubicBezTo>
                    <a:pt x="517" y="1476"/>
                    <a:pt x="509" y="1473"/>
                    <a:pt x="502" y="1469"/>
                  </a:cubicBezTo>
                  <a:lnTo>
                    <a:pt x="383" y="1411"/>
                  </a:lnTo>
                  <a:cubicBezTo>
                    <a:pt x="376" y="1408"/>
                    <a:pt x="368" y="1403"/>
                    <a:pt x="362" y="1398"/>
                  </a:cubicBezTo>
                  <a:lnTo>
                    <a:pt x="259" y="1321"/>
                  </a:lnTo>
                  <a:cubicBezTo>
                    <a:pt x="252" y="1316"/>
                    <a:pt x="246" y="1311"/>
                    <a:pt x="240" y="1304"/>
                  </a:cubicBezTo>
                  <a:lnTo>
                    <a:pt x="154" y="1210"/>
                  </a:lnTo>
                  <a:cubicBezTo>
                    <a:pt x="148" y="1204"/>
                    <a:pt x="143" y="1197"/>
                    <a:pt x="138" y="1189"/>
                  </a:cubicBezTo>
                  <a:lnTo>
                    <a:pt x="74" y="1082"/>
                  </a:lnTo>
                  <a:cubicBezTo>
                    <a:pt x="71" y="1076"/>
                    <a:pt x="68" y="1070"/>
                    <a:pt x="65" y="1064"/>
                  </a:cubicBezTo>
                  <a:lnTo>
                    <a:pt x="41" y="1005"/>
                  </a:lnTo>
                  <a:lnTo>
                    <a:pt x="19" y="931"/>
                  </a:lnTo>
                  <a:lnTo>
                    <a:pt x="6" y="852"/>
                  </a:lnTo>
                  <a:lnTo>
                    <a:pt x="0" y="775"/>
                  </a:lnTo>
                  <a:close/>
                  <a:moveTo>
                    <a:pt x="269" y="811"/>
                  </a:moveTo>
                  <a:lnTo>
                    <a:pt x="276" y="858"/>
                  </a:lnTo>
                  <a:lnTo>
                    <a:pt x="288" y="904"/>
                  </a:lnTo>
                  <a:lnTo>
                    <a:pt x="312" y="963"/>
                  </a:lnTo>
                  <a:lnTo>
                    <a:pt x="303" y="945"/>
                  </a:lnTo>
                  <a:lnTo>
                    <a:pt x="367" y="1052"/>
                  </a:lnTo>
                  <a:lnTo>
                    <a:pt x="351" y="1030"/>
                  </a:lnTo>
                  <a:lnTo>
                    <a:pt x="437" y="1124"/>
                  </a:lnTo>
                  <a:lnTo>
                    <a:pt x="418" y="1108"/>
                  </a:lnTo>
                  <a:lnTo>
                    <a:pt x="521" y="1185"/>
                  </a:lnTo>
                  <a:lnTo>
                    <a:pt x="500" y="1172"/>
                  </a:lnTo>
                  <a:lnTo>
                    <a:pt x="619" y="1230"/>
                  </a:lnTo>
                  <a:lnTo>
                    <a:pt x="596" y="1221"/>
                  </a:lnTo>
                  <a:lnTo>
                    <a:pt x="712" y="1255"/>
                  </a:lnTo>
                  <a:lnTo>
                    <a:pt x="767" y="1263"/>
                  </a:lnTo>
                  <a:lnTo>
                    <a:pt x="828" y="1266"/>
                  </a:lnTo>
                  <a:lnTo>
                    <a:pt x="886" y="1264"/>
                  </a:lnTo>
                  <a:lnTo>
                    <a:pt x="938" y="1258"/>
                  </a:lnTo>
                  <a:lnTo>
                    <a:pt x="1069" y="1221"/>
                  </a:lnTo>
                  <a:lnTo>
                    <a:pt x="1047" y="1230"/>
                  </a:lnTo>
                  <a:lnTo>
                    <a:pt x="1166" y="1172"/>
                  </a:lnTo>
                  <a:lnTo>
                    <a:pt x="1145" y="1184"/>
                  </a:lnTo>
                  <a:lnTo>
                    <a:pt x="1249" y="1107"/>
                  </a:lnTo>
                  <a:lnTo>
                    <a:pt x="1230" y="1125"/>
                  </a:lnTo>
                  <a:lnTo>
                    <a:pt x="1315" y="1031"/>
                  </a:lnTo>
                  <a:lnTo>
                    <a:pt x="1300" y="1051"/>
                  </a:lnTo>
                  <a:lnTo>
                    <a:pt x="1365" y="944"/>
                  </a:lnTo>
                  <a:lnTo>
                    <a:pt x="1354" y="965"/>
                  </a:lnTo>
                  <a:lnTo>
                    <a:pt x="1374" y="916"/>
                  </a:lnTo>
                  <a:lnTo>
                    <a:pt x="1388" y="874"/>
                  </a:lnTo>
                  <a:lnTo>
                    <a:pt x="1396" y="823"/>
                  </a:lnTo>
                  <a:lnTo>
                    <a:pt x="1400" y="775"/>
                  </a:lnTo>
                  <a:lnTo>
                    <a:pt x="1398" y="722"/>
                  </a:lnTo>
                  <a:lnTo>
                    <a:pt x="1392" y="677"/>
                  </a:lnTo>
                  <a:lnTo>
                    <a:pt x="1377" y="627"/>
                  </a:lnTo>
                  <a:lnTo>
                    <a:pt x="1354" y="568"/>
                  </a:lnTo>
                  <a:lnTo>
                    <a:pt x="1365" y="589"/>
                  </a:lnTo>
                  <a:lnTo>
                    <a:pt x="1300" y="482"/>
                  </a:lnTo>
                  <a:lnTo>
                    <a:pt x="1315" y="502"/>
                  </a:lnTo>
                  <a:lnTo>
                    <a:pt x="1230" y="408"/>
                  </a:lnTo>
                  <a:lnTo>
                    <a:pt x="1249" y="426"/>
                  </a:lnTo>
                  <a:lnTo>
                    <a:pt x="1145" y="349"/>
                  </a:lnTo>
                  <a:lnTo>
                    <a:pt x="1166" y="361"/>
                  </a:lnTo>
                  <a:lnTo>
                    <a:pt x="1047" y="303"/>
                  </a:lnTo>
                  <a:lnTo>
                    <a:pt x="1069" y="312"/>
                  </a:lnTo>
                  <a:lnTo>
                    <a:pt x="956" y="278"/>
                  </a:lnTo>
                  <a:lnTo>
                    <a:pt x="899" y="270"/>
                  </a:lnTo>
                  <a:lnTo>
                    <a:pt x="839" y="267"/>
                  </a:lnTo>
                  <a:lnTo>
                    <a:pt x="781" y="268"/>
                  </a:lnTo>
                  <a:lnTo>
                    <a:pt x="728" y="275"/>
                  </a:lnTo>
                  <a:lnTo>
                    <a:pt x="596" y="312"/>
                  </a:lnTo>
                  <a:lnTo>
                    <a:pt x="619" y="303"/>
                  </a:lnTo>
                  <a:lnTo>
                    <a:pt x="500" y="361"/>
                  </a:lnTo>
                  <a:lnTo>
                    <a:pt x="521" y="348"/>
                  </a:lnTo>
                  <a:lnTo>
                    <a:pt x="418" y="425"/>
                  </a:lnTo>
                  <a:lnTo>
                    <a:pt x="437" y="408"/>
                  </a:lnTo>
                  <a:lnTo>
                    <a:pt x="351" y="502"/>
                  </a:lnTo>
                  <a:lnTo>
                    <a:pt x="367" y="481"/>
                  </a:lnTo>
                  <a:lnTo>
                    <a:pt x="303" y="588"/>
                  </a:lnTo>
                  <a:lnTo>
                    <a:pt x="312" y="570"/>
                  </a:lnTo>
                  <a:lnTo>
                    <a:pt x="293" y="615"/>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9" name="Freeform 15"/>
            <p:cNvSpPr>
              <a:spLocks noEditPoints="1"/>
            </p:cNvSpPr>
            <p:nvPr/>
          </p:nvSpPr>
          <p:spPr bwMode="auto">
            <a:xfrm>
              <a:off x="1773" y="2899"/>
              <a:ext cx="417" cy="320"/>
            </a:xfrm>
            <a:custGeom>
              <a:avLst/>
              <a:gdLst>
                <a:gd name="T0" fmla="*/ 81 w 4840"/>
                <a:gd name="T1" fmla="*/ 3720 h 3720"/>
                <a:gd name="T2" fmla="*/ 4776 w 4840"/>
                <a:gd name="T3" fmla="*/ 133 h 3720"/>
                <a:gd name="T4" fmla="*/ 4695 w 4840"/>
                <a:gd name="T5" fmla="*/ 27 h 3720"/>
                <a:gd name="T6" fmla="*/ 0 w 4840"/>
                <a:gd name="T7" fmla="*/ 3614 h 3720"/>
                <a:gd name="T8" fmla="*/ 81 w 4840"/>
                <a:gd name="T9" fmla="*/ 3720 h 3720"/>
                <a:gd name="T10" fmla="*/ 4444 w 4840"/>
                <a:gd name="T11" fmla="*/ 962 h 3720"/>
                <a:gd name="T12" fmla="*/ 4840 w 4840"/>
                <a:gd name="T13" fmla="*/ 0 h 3720"/>
                <a:gd name="T14" fmla="*/ 3808 w 4840"/>
                <a:gd name="T15" fmla="*/ 129 h 3720"/>
                <a:gd name="T16" fmla="*/ 3750 w 4840"/>
                <a:gd name="T17" fmla="*/ 203 h 3720"/>
                <a:gd name="T18" fmla="*/ 3824 w 4840"/>
                <a:gd name="T19" fmla="*/ 261 h 3720"/>
                <a:gd name="T20" fmla="*/ 4743 w 4840"/>
                <a:gd name="T21" fmla="*/ 146 h 3720"/>
                <a:gd name="T22" fmla="*/ 4674 w 4840"/>
                <a:gd name="T23" fmla="*/ 55 h 3720"/>
                <a:gd name="T24" fmla="*/ 4321 w 4840"/>
                <a:gd name="T25" fmla="*/ 911 h 3720"/>
                <a:gd name="T26" fmla="*/ 4357 w 4840"/>
                <a:gd name="T27" fmla="*/ 998 h 3720"/>
                <a:gd name="T28" fmla="*/ 4444 w 4840"/>
                <a:gd name="T29" fmla="*/ 962 h 3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40" h="3720">
                  <a:moveTo>
                    <a:pt x="81" y="3720"/>
                  </a:moveTo>
                  <a:lnTo>
                    <a:pt x="4776" y="133"/>
                  </a:lnTo>
                  <a:lnTo>
                    <a:pt x="4695" y="27"/>
                  </a:lnTo>
                  <a:lnTo>
                    <a:pt x="0" y="3614"/>
                  </a:lnTo>
                  <a:lnTo>
                    <a:pt x="81" y="3720"/>
                  </a:lnTo>
                  <a:close/>
                  <a:moveTo>
                    <a:pt x="4444" y="962"/>
                  </a:moveTo>
                  <a:lnTo>
                    <a:pt x="4840" y="0"/>
                  </a:lnTo>
                  <a:lnTo>
                    <a:pt x="3808" y="129"/>
                  </a:lnTo>
                  <a:cubicBezTo>
                    <a:pt x="3771" y="133"/>
                    <a:pt x="3745" y="167"/>
                    <a:pt x="3750" y="203"/>
                  </a:cubicBezTo>
                  <a:cubicBezTo>
                    <a:pt x="3755" y="240"/>
                    <a:pt x="3788" y="266"/>
                    <a:pt x="3824" y="261"/>
                  </a:cubicBezTo>
                  <a:lnTo>
                    <a:pt x="4743" y="146"/>
                  </a:lnTo>
                  <a:lnTo>
                    <a:pt x="4674" y="55"/>
                  </a:lnTo>
                  <a:lnTo>
                    <a:pt x="4321" y="911"/>
                  </a:lnTo>
                  <a:cubicBezTo>
                    <a:pt x="4307" y="945"/>
                    <a:pt x="4323" y="984"/>
                    <a:pt x="4357" y="998"/>
                  </a:cubicBezTo>
                  <a:cubicBezTo>
                    <a:pt x="4391" y="1012"/>
                    <a:pt x="4430" y="996"/>
                    <a:pt x="4444" y="962"/>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0" name="Freeform 16"/>
            <p:cNvSpPr>
              <a:spLocks noEditPoints="1"/>
            </p:cNvSpPr>
            <p:nvPr/>
          </p:nvSpPr>
          <p:spPr bwMode="auto">
            <a:xfrm>
              <a:off x="1774" y="3318"/>
              <a:ext cx="456" cy="255"/>
            </a:xfrm>
            <a:custGeom>
              <a:avLst/>
              <a:gdLst>
                <a:gd name="T0" fmla="*/ 64 w 5299"/>
                <a:gd name="T1" fmla="*/ 0 h 2957"/>
                <a:gd name="T2" fmla="*/ 5215 w 5299"/>
                <a:gd name="T3" fmla="*/ 2803 h 2957"/>
                <a:gd name="T4" fmla="*/ 5151 w 5299"/>
                <a:gd name="T5" fmla="*/ 2921 h 2957"/>
                <a:gd name="T6" fmla="*/ 0 w 5299"/>
                <a:gd name="T7" fmla="*/ 117 h 2957"/>
                <a:gd name="T8" fmla="*/ 64 w 5299"/>
                <a:gd name="T9" fmla="*/ 0 h 2957"/>
                <a:gd name="T10" fmla="*/ 4760 w 5299"/>
                <a:gd name="T11" fmla="*/ 2035 h 2957"/>
                <a:gd name="T12" fmla="*/ 5299 w 5299"/>
                <a:gd name="T13" fmla="*/ 2925 h 2957"/>
                <a:gd name="T14" fmla="*/ 4259 w 5299"/>
                <a:gd name="T15" fmla="*/ 2956 h 2957"/>
                <a:gd name="T16" fmla="*/ 4190 w 5299"/>
                <a:gd name="T17" fmla="*/ 2891 h 2957"/>
                <a:gd name="T18" fmla="*/ 4255 w 5299"/>
                <a:gd name="T19" fmla="*/ 2823 h 2957"/>
                <a:gd name="T20" fmla="*/ 5181 w 5299"/>
                <a:gd name="T21" fmla="*/ 2795 h 2957"/>
                <a:gd name="T22" fmla="*/ 5126 w 5299"/>
                <a:gd name="T23" fmla="*/ 2897 h 2957"/>
                <a:gd name="T24" fmla="*/ 4646 w 5299"/>
                <a:gd name="T25" fmla="*/ 2104 h 2957"/>
                <a:gd name="T26" fmla="*/ 4669 w 5299"/>
                <a:gd name="T27" fmla="*/ 2013 h 2957"/>
                <a:gd name="T28" fmla="*/ 4760 w 5299"/>
                <a:gd name="T29" fmla="*/ 2035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99" h="2957">
                  <a:moveTo>
                    <a:pt x="64" y="0"/>
                  </a:moveTo>
                  <a:lnTo>
                    <a:pt x="5215" y="2803"/>
                  </a:lnTo>
                  <a:lnTo>
                    <a:pt x="5151" y="2921"/>
                  </a:lnTo>
                  <a:lnTo>
                    <a:pt x="0" y="117"/>
                  </a:lnTo>
                  <a:lnTo>
                    <a:pt x="64" y="0"/>
                  </a:lnTo>
                  <a:close/>
                  <a:moveTo>
                    <a:pt x="4760" y="2035"/>
                  </a:moveTo>
                  <a:lnTo>
                    <a:pt x="5299" y="2925"/>
                  </a:lnTo>
                  <a:lnTo>
                    <a:pt x="4259" y="2956"/>
                  </a:lnTo>
                  <a:cubicBezTo>
                    <a:pt x="4222" y="2957"/>
                    <a:pt x="4192" y="2928"/>
                    <a:pt x="4190" y="2891"/>
                  </a:cubicBezTo>
                  <a:cubicBezTo>
                    <a:pt x="4189" y="2855"/>
                    <a:pt x="4218" y="2824"/>
                    <a:pt x="4255" y="2823"/>
                  </a:cubicBezTo>
                  <a:lnTo>
                    <a:pt x="5181" y="2795"/>
                  </a:lnTo>
                  <a:lnTo>
                    <a:pt x="5126" y="2897"/>
                  </a:lnTo>
                  <a:lnTo>
                    <a:pt x="4646" y="2104"/>
                  </a:lnTo>
                  <a:cubicBezTo>
                    <a:pt x="4627" y="2073"/>
                    <a:pt x="4637" y="2032"/>
                    <a:pt x="4669" y="2013"/>
                  </a:cubicBezTo>
                  <a:cubicBezTo>
                    <a:pt x="4700" y="1994"/>
                    <a:pt x="4741" y="2004"/>
                    <a:pt x="4760" y="2035"/>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1" name="Freeform 17"/>
            <p:cNvSpPr>
              <a:spLocks noEditPoints="1"/>
            </p:cNvSpPr>
            <p:nvPr/>
          </p:nvSpPr>
          <p:spPr bwMode="auto">
            <a:xfrm>
              <a:off x="2189" y="2933"/>
              <a:ext cx="93" cy="609"/>
            </a:xfrm>
            <a:custGeom>
              <a:avLst/>
              <a:gdLst>
                <a:gd name="T0" fmla="*/ 938 w 1082"/>
                <a:gd name="T1" fmla="*/ 7072 h 7072"/>
                <a:gd name="T2" fmla="*/ 898 w 1082"/>
                <a:gd name="T3" fmla="*/ 6540 h 7072"/>
                <a:gd name="T4" fmla="*/ 1030 w 1082"/>
                <a:gd name="T5" fmla="*/ 6530 h 7072"/>
                <a:gd name="T6" fmla="*/ 1071 w 1082"/>
                <a:gd name="T7" fmla="*/ 7062 h 7072"/>
                <a:gd name="T8" fmla="*/ 938 w 1082"/>
                <a:gd name="T9" fmla="*/ 7072 h 7072"/>
                <a:gd name="T10" fmla="*/ 867 w 1082"/>
                <a:gd name="T11" fmla="*/ 6141 h 7072"/>
                <a:gd name="T12" fmla="*/ 827 w 1082"/>
                <a:gd name="T13" fmla="*/ 5609 h 7072"/>
                <a:gd name="T14" fmla="*/ 960 w 1082"/>
                <a:gd name="T15" fmla="*/ 5599 h 7072"/>
                <a:gd name="T16" fmla="*/ 1000 w 1082"/>
                <a:gd name="T17" fmla="*/ 6131 h 7072"/>
                <a:gd name="T18" fmla="*/ 867 w 1082"/>
                <a:gd name="T19" fmla="*/ 6141 h 7072"/>
                <a:gd name="T20" fmla="*/ 797 w 1082"/>
                <a:gd name="T21" fmla="*/ 5210 h 7072"/>
                <a:gd name="T22" fmla="*/ 757 w 1082"/>
                <a:gd name="T23" fmla="*/ 4679 h 7072"/>
                <a:gd name="T24" fmla="*/ 890 w 1082"/>
                <a:gd name="T25" fmla="*/ 4669 h 7072"/>
                <a:gd name="T26" fmla="*/ 930 w 1082"/>
                <a:gd name="T27" fmla="*/ 5200 h 7072"/>
                <a:gd name="T28" fmla="*/ 797 w 1082"/>
                <a:gd name="T29" fmla="*/ 5210 h 7072"/>
                <a:gd name="T30" fmla="*/ 727 w 1082"/>
                <a:gd name="T31" fmla="*/ 4280 h 7072"/>
                <a:gd name="T32" fmla="*/ 687 w 1082"/>
                <a:gd name="T33" fmla="*/ 3748 h 7072"/>
                <a:gd name="T34" fmla="*/ 820 w 1082"/>
                <a:gd name="T35" fmla="*/ 3738 h 7072"/>
                <a:gd name="T36" fmla="*/ 860 w 1082"/>
                <a:gd name="T37" fmla="*/ 4270 h 7072"/>
                <a:gd name="T38" fmla="*/ 727 w 1082"/>
                <a:gd name="T39" fmla="*/ 4280 h 7072"/>
                <a:gd name="T40" fmla="*/ 657 w 1082"/>
                <a:gd name="T41" fmla="*/ 3349 h 7072"/>
                <a:gd name="T42" fmla="*/ 617 w 1082"/>
                <a:gd name="T43" fmla="*/ 2817 h 7072"/>
                <a:gd name="T44" fmla="*/ 750 w 1082"/>
                <a:gd name="T45" fmla="*/ 2807 h 7072"/>
                <a:gd name="T46" fmla="*/ 790 w 1082"/>
                <a:gd name="T47" fmla="*/ 3339 h 7072"/>
                <a:gd name="T48" fmla="*/ 657 w 1082"/>
                <a:gd name="T49" fmla="*/ 3349 h 7072"/>
                <a:gd name="T50" fmla="*/ 586 w 1082"/>
                <a:gd name="T51" fmla="*/ 2418 h 7072"/>
                <a:gd name="T52" fmla="*/ 546 w 1082"/>
                <a:gd name="T53" fmla="*/ 1887 h 7072"/>
                <a:gd name="T54" fmla="*/ 679 w 1082"/>
                <a:gd name="T55" fmla="*/ 1877 h 7072"/>
                <a:gd name="T56" fmla="*/ 719 w 1082"/>
                <a:gd name="T57" fmla="*/ 2408 h 7072"/>
                <a:gd name="T58" fmla="*/ 586 w 1082"/>
                <a:gd name="T59" fmla="*/ 2418 h 7072"/>
                <a:gd name="T60" fmla="*/ 516 w 1082"/>
                <a:gd name="T61" fmla="*/ 1488 h 7072"/>
                <a:gd name="T62" fmla="*/ 476 w 1082"/>
                <a:gd name="T63" fmla="*/ 956 h 7072"/>
                <a:gd name="T64" fmla="*/ 609 w 1082"/>
                <a:gd name="T65" fmla="*/ 946 h 7072"/>
                <a:gd name="T66" fmla="*/ 649 w 1082"/>
                <a:gd name="T67" fmla="*/ 1478 h 7072"/>
                <a:gd name="T68" fmla="*/ 516 w 1082"/>
                <a:gd name="T69" fmla="*/ 1488 h 7072"/>
                <a:gd name="T70" fmla="*/ 446 w 1082"/>
                <a:gd name="T71" fmla="*/ 557 h 7072"/>
                <a:gd name="T72" fmla="*/ 414 w 1082"/>
                <a:gd name="T73" fmla="*/ 137 h 7072"/>
                <a:gd name="T74" fmla="*/ 547 w 1082"/>
                <a:gd name="T75" fmla="*/ 127 h 7072"/>
                <a:gd name="T76" fmla="*/ 579 w 1082"/>
                <a:gd name="T77" fmla="*/ 547 h 7072"/>
                <a:gd name="T78" fmla="*/ 446 w 1082"/>
                <a:gd name="T79" fmla="*/ 557 h 7072"/>
                <a:gd name="T80" fmla="*/ 16 w 1082"/>
                <a:gd name="T81" fmla="*/ 935 h 7072"/>
                <a:gd name="T82" fmla="*/ 471 w 1082"/>
                <a:gd name="T83" fmla="*/ 0 h 7072"/>
                <a:gd name="T84" fmla="*/ 1061 w 1082"/>
                <a:gd name="T85" fmla="*/ 857 h 7072"/>
                <a:gd name="T86" fmla="*/ 1044 w 1082"/>
                <a:gd name="T87" fmla="*/ 949 h 7072"/>
                <a:gd name="T88" fmla="*/ 951 w 1082"/>
                <a:gd name="T89" fmla="*/ 932 h 7072"/>
                <a:gd name="T90" fmla="*/ 426 w 1082"/>
                <a:gd name="T91" fmla="*/ 170 h 7072"/>
                <a:gd name="T92" fmla="*/ 541 w 1082"/>
                <a:gd name="T93" fmla="*/ 161 h 7072"/>
                <a:gd name="T94" fmla="*/ 136 w 1082"/>
                <a:gd name="T95" fmla="*/ 994 h 7072"/>
                <a:gd name="T96" fmla="*/ 46 w 1082"/>
                <a:gd name="T97" fmla="*/ 1025 h 7072"/>
                <a:gd name="T98" fmla="*/ 16 w 1082"/>
                <a:gd name="T99" fmla="*/ 935 h 7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2" h="7072">
                  <a:moveTo>
                    <a:pt x="938" y="7072"/>
                  </a:moveTo>
                  <a:lnTo>
                    <a:pt x="898" y="6540"/>
                  </a:lnTo>
                  <a:lnTo>
                    <a:pt x="1030" y="6530"/>
                  </a:lnTo>
                  <a:lnTo>
                    <a:pt x="1071" y="7062"/>
                  </a:lnTo>
                  <a:lnTo>
                    <a:pt x="938" y="7072"/>
                  </a:lnTo>
                  <a:close/>
                  <a:moveTo>
                    <a:pt x="867" y="6141"/>
                  </a:moveTo>
                  <a:lnTo>
                    <a:pt x="827" y="5609"/>
                  </a:lnTo>
                  <a:lnTo>
                    <a:pt x="960" y="5599"/>
                  </a:lnTo>
                  <a:lnTo>
                    <a:pt x="1000" y="6131"/>
                  </a:lnTo>
                  <a:lnTo>
                    <a:pt x="867" y="6141"/>
                  </a:lnTo>
                  <a:close/>
                  <a:moveTo>
                    <a:pt x="797" y="5210"/>
                  </a:moveTo>
                  <a:lnTo>
                    <a:pt x="757" y="4679"/>
                  </a:lnTo>
                  <a:lnTo>
                    <a:pt x="890" y="4669"/>
                  </a:lnTo>
                  <a:lnTo>
                    <a:pt x="930" y="5200"/>
                  </a:lnTo>
                  <a:lnTo>
                    <a:pt x="797" y="5210"/>
                  </a:lnTo>
                  <a:close/>
                  <a:moveTo>
                    <a:pt x="727" y="4280"/>
                  </a:moveTo>
                  <a:lnTo>
                    <a:pt x="687" y="3748"/>
                  </a:lnTo>
                  <a:lnTo>
                    <a:pt x="820" y="3738"/>
                  </a:lnTo>
                  <a:lnTo>
                    <a:pt x="860" y="4270"/>
                  </a:lnTo>
                  <a:lnTo>
                    <a:pt x="727" y="4280"/>
                  </a:lnTo>
                  <a:close/>
                  <a:moveTo>
                    <a:pt x="657" y="3349"/>
                  </a:moveTo>
                  <a:lnTo>
                    <a:pt x="617" y="2817"/>
                  </a:lnTo>
                  <a:lnTo>
                    <a:pt x="750" y="2807"/>
                  </a:lnTo>
                  <a:lnTo>
                    <a:pt x="790" y="3339"/>
                  </a:lnTo>
                  <a:lnTo>
                    <a:pt x="657" y="3349"/>
                  </a:lnTo>
                  <a:close/>
                  <a:moveTo>
                    <a:pt x="586" y="2418"/>
                  </a:moveTo>
                  <a:lnTo>
                    <a:pt x="546" y="1887"/>
                  </a:lnTo>
                  <a:lnTo>
                    <a:pt x="679" y="1877"/>
                  </a:lnTo>
                  <a:lnTo>
                    <a:pt x="719" y="2408"/>
                  </a:lnTo>
                  <a:lnTo>
                    <a:pt x="586" y="2418"/>
                  </a:lnTo>
                  <a:close/>
                  <a:moveTo>
                    <a:pt x="516" y="1488"/>
                  </a:moveTo>
                  <a:lnTo>
                    <a:pt x="476" y="956"/>
                  </a:lnTo>
                  <a:lnTo>
                    <a:pt x="609" y="946"/>
                  </a:lnTo>
                  <a:lnTo>
                    <a:pt x="649" y="1478"/>
                  </a:lnTo>
                  <a:lnTo>
                    <a:pt x="516" y="1488"/>
                  </a:lnTo>
                  <a:close/>
                  <a:moveTo>
                    <a:pt x="446" y="557"/>
                  </a:moveTo>
                  <a:lnTo>
                    <a:pt x="414" y="137"/>
                  </a:lnTo>
                  <a:lnTo>
                    <a:pt x="547" y="127"/>
                  </a:lnTo>
                  <a:lnTo>
                    <a:pt x="579" y="547"/>
                  </a:lnTo>
                  <a:lnTo>
                    <a:pt x="446" y="557"/>
                  </a:lnTo>
                  <a:close/>
                  <a:moveTo>
                    <a:pt x="16" y="935"/>
                  </a:moveTo>
                  <a:lnTo>
                    <a:pt x="471" y="0"/>
                  </a:lnTo>
                  <a:lnTo>
                    <a:pt x="1061" y="857"/>
                  </a:lnTo>
                  <a:cubicBezTo>
                    <a:pt x="1082" y="887"/>
                    <a:pt x="1074" y="928"/>
                    <a:pt x="1044" y="949"/>
                  </a:cubicBezTo>
                  <a:cubicBezTo>
                    <a:pt x="1014" y="970"/>
                    <a:pt x="972" y="963"/>
                    <a:pt x="951" y="932"/>
                  </a:cubicBezTo>
                  <a:lnTo>
                    <a:pt x="426" y="170"/>
                  </a:lnTo>
                  <a:lnTo>
                    <a:pt x="541" y="161"/>
                  </a:lnTo>
                  <a:lnTo>
                    <a:pt x="136" y="994"/>
                  </a:lnTo>
                  <a:cubicBezTo>
                    <a:pt x="119" y="1027"/>
                    <a:pt x="80" y="1041"/>
                    <a:pt x="46" y="1025"/>
                  </a:cubicBezTo>
                  <a:cubicBezTo>
                    <a:pt x="13" y="1008"/>
                    <a:pt x="0" y="969"/>
                    <a:pt x="16" y="935"/>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2" name="Oval 18"/>
            <p:cNvSpPr>
              <a:spLocks noChangeArrowheads="1"/>
            </p:cNvSpPr>
            <p:nvPr/>
          </p:nvSpPr>
          <p:spPr bwMode="auto">
            <a:xfrm>
              <a:off x="2975" y="2824"/>
              <a:ext cx="121" cy="109"/>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3" name="Freeform 19"/>
            <p:cNvSpPr>
              <a:spLocks noEditPoints="1"/>
            </p:cNvSpPr>
            <p:nvPr/>
          </p:nvSpPr>
          <p:spPr bwMode="auto">
            <a:xfrm>
              <a:off x="2964" y="2813"/>
              <a:ext cx="143" cy="132"/>
            </a:xfrm>
            <a:custGeom>
              <a:avLst/>
              <a:gdLst>
                <a:gd name="T0" fmla="*/ 16 w 1667"/>
                <a:gd name="T1" fmla="*/ 619 h 1534"/>
                <a:gd name="T2" fmla="*/ 75 w 1667"/>
                <a:gd name="T3" fmla="*/ 451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5 h 1534"/>
                <a:gd name="T18" fmla="*/ 1626 w 1667"/>
                <a:gd name="T19" fmla="*/ 529 h 1534"/>
                <a:gd name="T20" fmla="*/ 1667 w 1667"/>
                <a:gd name="T21" fmla="*/ 759 h 1534"/>
                <a:gd name="T22" fmla="*/ 1631 w 1667"/>
                <a:gd name="T23" fmla="*/ 992 h 1534"/>
                <a:gd name="T24" fmla="*/ 1529 w 1667"/>
                <a:gd name="T25" fmla="*/ 1190 h 1534"/>
                <a:gd name="T26" fmla="*/ 1408 w 1667"/>
                <a:gd name="T27" fmla="*/ 1322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5 h 1534"/>
                <a:gd name="T38" fmla="*/ 75 w 1667"/>
                <a:gd name="T39" fmla="*/ 1084 h 1534"/>
                <a:gd name="T40" fmla="*/ 20 w 1667"/>
                <a:gd name="T41" fmla="*/ 934 h 1534"/>
                <a:gd name="T42" fmla="*/ 269 w 1667"/>
                <a:gd name="T43" fmla="*/ 812 h 1534"/>
                <a:gd name="T44" fmla="*/ 313 w 1667"/>
                <a:gd name="T45" fmla="*/ 966 h 1534"/>
                <a:gd name="T46" fmla="*/ 352 w 1667"/>
                <a:gd name="T47" fmla="*/ 1032 h 1534"/>
                <a:gd name="T48" fmla="*/ 522 w 1667"/>
                <a:gd name="T49" fmla="*/ 1185 h 1534"/>
                <a:gd name="T50" fmla="*/ 598 w 1667"/>
                <a:gd name="T51" fmla="*/ 1222 h 1534"/>
                <a:gd name="T52" fmla="*/ 828 w 1667"/>
                <a:gd name="T53" fmla="*/ 1267 h 1534"/>
                <a:gd name="T54" fmla="*/ 1070 w 1667"/>
                <a:gd name="T55" fmla="*/ 1222 h 1534"/>
                <a:gd name="T56" fmla="*/ 1146 w 1667"/>
                <a:gd name="T57" fmla="*/ 1186 h 1534"/>
                <a:gd name="T58" fmla="*/ 1316 w 1667"/>
                <a:gd name="T59" fmla="*/ 1031 h 1534"/>
                <a:gd name="T60" fmla="*/ 1355 w 1667"/>
                <a:gd name="T61" fmla="*/ 964 h 1534"/>
                <a:gd name="T62" fmla="*/ 1396 w 1667"/>
                <a:gd name="T63" fmla="*/ 824 h 1534"/>
                <a:gd name="T64" fmla="*/ 1391 w 1667"/>
                <a:gd name="T65" fmla="*/ 676 h 1534"/>
                <a:gd name="T66" fmla="*/ 1364 w 1667"/>
                <a:gd name="T67" fmla="*/ 589 h 1534"/>
                <a:gd name="T68" fmla="*/ 1230 w 1667"/>
                <a:gd name="T69" fmla="*/ 409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7 w 1667"/>
                <a:gd name="T81" fmla="*/ 483 h 1534"/>
                <a:gd name="T82" fmla="*/ 293 w 1667"/>
                <a:gd name="T83" fmla="*/ 618 h 1534"/>
                <a:gd name="T84" fmla="*/ 267 w 1667"/>
                <a:gd name="T85" fmla="*/ 759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6"/>
                  </a:moveTo>
                  <a:lnTo>
                    <a:pt x="4" y="694"/>
                  </a:lnTo>
                  <a:lnTo>
                    <a:pt x="16" y="619"/>
                  </a:lnTo>
                  <a:lnTo>
                    <a:pt x="38" y="541"/>
                  </a:lnTo>
                  <a:lnTo>
                    <a:pt x="64" y="472"/>
                  </a:lnTo>
                  <a:cubicBezTo>
                    <a:pt x="67" y="465"/>
                    <a:pt x="70" y="458"/>
                    <a:pt x="75" y="451"/>
                  </a:cubicBezTo>
                  <a:lnTo>
                    <a:pt x="140" y="344"/>
                  </a:lnTo>
                  <a:cubicBezTo>
                    <a:pt x="144" y="337"/>
                    <a:pt x="149" y="330"/>
                    <a:pt x="155" y="324"/>
                  </a:cubicBezTo>
                  <a:lnTo>
                    <a:pt x="240" y="230"/>
                  </a:lnTo>
                  <a:cubicBezTo>
                    <a:pt x="245" y="224"/>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4"/>
                    <a:pt x="1427" y="229"/>
                  </a:cubicBezTo>
                  <a:lnTo>
                    <a:pt x="1513" y="323"/>
                  </a:lnTo>
                  <a:cubicBezTo>
                    <a:pt x="1519" y="330"/>
                    <a:pt x="1524" y="337"/>
                    <a:pt x="1529" y="345"/>
                  </a:cubicBezTo>
                  <a:lnTo>
                    <a:pt x="1593" y="452"/>
                  </a:lnTo>
                  <a:cubicBezTo>
                    <a:pt x="1596" y="458"/>
                    <a:pt x="1599" y="464"/>
                    <a:pt x="1602" y="470"/>
                  </a:cubicBezTo>
                  <a:lnTo>
                    <a:pt x="1626" y="529"/>
                  </a:lnTo>
                  <a:lnTo>
                    <a:pt x="1648" y="603"/>
                  </a:lnTo>
                  <a:lnTo>
                    <a:pt x="1661" y="682"/>
                  </a:lnTo>
                  <a:lnTo>
                    <a:pt x="1667" y="759"/>
                  </a:lnTo>
                  <a:lnTo>
                    <a:pt x="1663" y="841"/>
                  </a:lnTo>
                  <a:lnTo>
                    <a:pt x="1651" y="916"/>
                  </a:lnTo>
                  <a:lnTo>
                    <a:pt x="1631" y="992"/>
                  </a:lnTo>
                  <a:lnTo>
                    <a:pt x="1602" y="1065"/>
                  </a:lnTo>
                  <a:cubicBezTo>
                    <a:pt x="1599" y="1071"/>
                    <a:pt x="1596" y="1077"/>
                    <a:pt x="1593" y="1083"/>
                  </a:cubicBezTo>
                  <a:lnTo>
                    <a:pt x="1529" y="1190"/>
                  </a:lnTo>
                  <a:cubicBezTo>
                    <a:pt x="1524" y="1198"/>
                    <a:pt x="1519" y="1205"/>
                    <a:pt x="1513" y="1211"/>
                  </a:cubicBezTo>
                  <a:lnTo>
                    <a:pt x="1427" y="1305"/>
                  </a:lnTo>
                  <a:cubicBezTo>
                    <a:pt x="1421" y="1312"/>
                    <a:pt x="1415" y="1317"/>
                    <a:pt x="1408" y="1322"/>
                  </a:cubicBezTo>
                  <a:lnTo>
                    <a:pt x="1305" y="1399"/>
                  </a:lnTo>
                  <a:cubicBezTo>
                    <a:pt x="1299" y="1404"/>
                    <a:pt x="1291" y="1409"/>
                    <a:pt x="1284" y="1412"/>
                  </a:cubicBezTo>
                  <a:lnTo>
                    <a:pt x="1165" y="1470"/>
                  </a:lnTo>
                  <a:cubicBezTo>
                    <a:pt x="1158" y="1474"/>
                    <a:pt x="1150" y="1477"/>
                    <a:pt x="1142" y="1479"/>
                  </a:cubicBezTo>
                  <a:lnTo>
                    <a:pt x="1010" y="1516"/>
                  </a:lnTo>
                  <a:lnTo>
                    <a:pt x="925" y="1529"/>
                  </a:lnTo>
                  <a:lnTo>
                    <a:pt x="839" y="1534"/>
                  </a:lnTo>
                  <a:lnTo>
                    <a:pt x="757" y="1531"/>
                  </a:lnTo>
                  <a:lnTo>
                    <a:pt x="674" y="1519"/>
                  </a:lnTo>
                  <a:lnTo>
                    <a:pt x="525" y="1479"/>
                  </a:lnTo>
                  <a:cubicBezTo>
                    <a:pt x="518" y="1477"/>
                    <a:pt x="510" y="1474"/>
                    <a:pt x="503" y="1470"/>
                  </a:cubicBezTo>
                  <a:lnTo>
                    <a:pt x="384" y="1412"/>
                  </a:lnTo>
                  <a:cubicBezTo>
                    <a:pt x="377" y="1409"/>
                    <a:pt x="370" y="1404"/>
                    <a:pt x="363" y="1400"/>
                  </a:cubicBezTo>
                  <a:lnTo>
                    <a:pt x="259" y="1323"/>
                  </a:lnTo>
                  <a:cubicBezTo>
                    <a:pt x="252" y="1317"/>
                    <a:pt x="245" y="1311"/>
                    <a:pt x="240" y="1305"/>
                  </a:cubicBezTo>
                  <a:lnTo>
                    <a:pt x="155" y="1211"/>
                  </a:lnTo>
                  <a:cubicBezTo>
                    <a:pt x="149" y="1205"/>
                    <a:pt x="144" y="1198"/>
                    <a:pt x="140" y="1191"/>
                  </a:cubicBezTo>
                  <a:lnTo>
                    <a:pt x="75" y="1084"/>
                  </a:lnTo>
                  <a:cubicBezTo>
                    <a:pt x="70" y="1077"/>
                    <a:pt x="67" y="1070"/>
                    <a:pt x="64" y="1063"/>
                  </a:cubicBezTo>
                  <a:lnTo>
                    <a:pt x="41" y="1004"/>
                  </a:lnTo>
                  <a:lnTo>
                    <a:pt x="20" y="934"/>
                  </a:lnTo>
                  <a:lnTo>
                    <a:pt x="6" y="853"/>
                  </a:lnTo>
                  <a:lnTo>
                    <a:pt x="0" y="776"/>
                  </a:lnTo>
                  <a:close/>
                  <a:moveTo>
                    <a:pt x="269" y="812"/>
                  </a:moveTo>
                  <a:lnTo>
                    <a:pt x="275" y="857"/>
                  </a:lnTo>
                  <a:lnTo>
                    <a:pt x="290" y="907"/>
                  </a:lnTo>
                  <a:lnTo>
                    <a:pt x="313" y="966"/>
                  </a:lnTo>
                  <a:lnTo>
                    <a:pt x="302" y="945"/>
                  </a:lnTo>
                  <a:lnTo>
                    <a:pt x="367" y="1052"/>
                  </a:lnTo>
                  <a:lnTo>
                    <a:pt x="352" y="1032"/>
                  </a:lnTo>
                  <a:lnTo>
                    <a:pt x="437" y="1126"/>
                  </a:lnTo>
                  <a:lnTo>
                    <a:pt x="418" y="1108"/>
                  </a:lnTo>
                  <a:lnTo>
                    <a:pt x="522" y="1185"/>
                  </a:lnTo>
                  <a:lnTo>
                    <a:pt x="501" y="1173"/>
                  </a:lnTo>
                  <a:lnTo>
                    <a:pt x="620" y="1231"/>
                  </a:lnTo>
                  <a:lnTo>
                    <a:pt x="598" y="1222"/>
                  </a:lnTo>
                  <a:lnTo>
                    <a:pt x="711" y="1255"/>
                  </a:lnTo>
                  <a:lnTo>
                    <a:pt x="768" y="1264"/>
                  </a:lnTo>
                  <a:lnTo>
                    <a:pt x="828" y="1267"/>
                  </a:lnTo>
                  <a:lnTo>
                    <a:pt x="886" y="1266"/>
                  </a:lnTo>
                  <a:lnTo>
                    <a:pt x="938" y="1259"/>
                  </a:lnTo>
                  <a:lnTo>
                    <a:pt x="1070" y="1222"/>
                  </a:lnTo>
                  <a:lnTo>
                    <a:pt x="1048" y="1231"/>
                  </a:lnTo>
                  <a:lnTo>
                    <a:pt x="1167" y="1173"/>
                  </a:lnTo>
                  <a:lnTo>
                    <a:pt x="1146" y="1186"/>
                  </a:lnTo>
                  <a:lnTo>
                    <a:pt x="1249" y="1109"/>
                  </a:lnTo>
                  <a:lnTo>
                    <a:pt x="1230" y="1125"/>
                  </a:lnTo>
                  <a:lnTo>
                    <a:pt x="1316" y="1031"/>
                  </a:lnTo>
                  <a:lnTo>
                    <a:pt x="1300" y="1053"/>
                  </a:lnTo>
                  <a:lnTo>
                    <a:pt x="1364" y="946"/>
                  </a:lnTo>
                  <a:lnTo>
                    <a:pt x="1355" y="964"/>
                  </a:lnTo>
                  <a:lnTo>
                    <a:pt x="1374" y="919"/>
                  </a:lnTo>
                  <a:lnTo>
                    <a:pt x="1388" y="875"/>
                  </a:lnTo>
                  <a:lnTo>
                    <a:pt x="1396" y="824"/>
                  </a:lnTo>
                  <a:lnTo>
                    <a:pt x="1400" y="776"/>
                  </a:lnTo>
                  <a:lnTo>
                    <a:pt x="1398" y="723"/>
                  </a:lnTo>
                  <a:lnTo>
                    <a:pt x="1391" y="676"/>
                  </a:lnTo>
                  <a:lnTo>
                    <a:pt x="1379" y="630"/>
                  </a:lnTo>
                  <a:lnTo>
                    <a:pt x="1355" y="571"/>
                  </a:lnTo>
                  <a:lnTo>
                    <a:pt x="1364" y="589"/>
                  </a:lnTo>
                  <a:lnTo>
                    <a:pt x="1300" y="482"/>
                  </a:lnTo>
                  <a:lnTo>
                    <a:pt x="1316" y="503"/>
                  </a:lnTo>
                  <a:lnTo>
                    <a:pt x="1230" y="409"/>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3"/>
                  </a:lnTo>
                  <a:lnTo>
                    <a:pt x="367" y="483"/>
                  </a:lnTo>
                  <a:lnTo>
                    <a:pt x="302" y="590"/>
                  </a:lnTo>
                  <a:lnTo>
                    <a:pt x="313" y="569"/>
                  </a:lnTo>
                  <a:lnTo>
                    <a:pt x="293" y="618"/>
                  </a:lnTo>
                  <a:lnTo>
                    <a:pt x="279" y="660"/>
                  </a:lnTo>
                  <a:lnTo>
                    <a:pt x="271" y="711"/>
                  </a:lnTo>
                  <a:lnTo>
                    <a:pt x="267" y="759"/>
                  </a:lnTo>
                  <a:lnTo>
                    <a:pt x="269" y="81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4" name="Freeform 20"/>
            <p:cNvSpPr>
              <a:spLocks noEditPoints="1"/>
            </p:cNvSpPr>
            <p:nvPr/>
          </p:nvSpPr>
          <p:spPr bwMode="auto">
            <a:xfrm>
              <a:off x="2276" y="2808"/>
              <a:ext cx="745" cy="93"/>
            </a:xfrm>
            <a:custGeom>
              <a:avLst/>
              <a:gdLst>
                <a:gd name="T0" fmla="*/ 3 w 8668"/>
                <a:gd name="T1" fmla="*/ 787 h 1085"/>
                <a:gd name="T2" fmla="*/ 8537 w 8668"/>
                <a:gd name="T3" fmla="*/ 590 h 1085"/>
                <a:gd name="T4" fmla="*/ 8534 w 8668"/>
                <a:gd name="T5" fmla="*/ 457 h 1085"/>
                <a:gd name="T6" fmla="*/ 0 w 8668"/>
                <a:gd name="T7" fmla="*/ 654 h 1085"/>
                <a:gd name="T8" fmla="*/ 3 w 8668"/>
                <a:gd name="T9" fmla="*/ 787 h 1085"/>
                <a:gd name="T10" fmla="*/ 7782 w 8668"/>
                <a:gd name="T11" fmla="*/ 1066 h 1085"/>
                <a:gd name="T12" fmla="*/ 8668 w 8668"/>
                <a:gd name="T13" fmla="*/ 521 h 1085"/>
                <a:gd name="T14" fmla="*/ 7758 w 8668"/>
                <a:gd name="T15" fmla="*/ 17 h 1085"/>
                <a:gd name="T16" fmla="*/ 7667 w 8668"/>
                <a:gd name="T17" fmla="*/ 44 h 1085"/>
                <a:gd name="T18" fmla="*/ 7693 w 8668"/>
                <a:gd name="T19" fmla="*/ 134 h 1085"/>
                <a:gd name="T20" fmla="*/ 7693 w 8668"/>
                <a:gd name="T21" fmla="*/ 134 h 1085"/>
                <a:gd name="T22" fmla="*/ 8504 w 8668"/>
                <a:gd name="T23" fmla="*/ 582 h 1085"/>
                <a:gd name="T24" fmla="*/ 8501 w 8668"/>
                <a:gd name="T25" fmla="*/ 467 h 1085"/>
                <a:gd name="T26" fmla="*/ 7712 w 8668"/>
                <a:gd name="T27" fmla="*/ 952 h 1085"/>
                <a:gd name="T28" fmla="*/ 7690 w 8668"/>
                <a:gd name="T29" fmla="*/ 1044 h 1085"/>
                <a:gd name="T30" fmla="*/ 7782 w 8668"/>
                <a:gd name="T31" fmla="*/ 1066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68" h="1085">
                  <a:moveTo>
                    <a:pt x="3" y="787"/>
                  </a:moveTo>
                  <a:lnTo>
                    <a:pt x="8537" y="590"/>
                  </a:lnTo>
                  <a:lnTo>
                    <a:pt x="8534" y="457"/>
                  </a:lnTo>
                  <a:lnTo>
                    <a:pt x="0" y="654"/>
                  </a:lnTo>
                  <a:lnTo>
                    <a:pt x="3" y="787"/>
                  </a:lnTo>
                  <a:close/>
                  <a:moveTo>
                    <a:pt x="7782" y="1066"/>
                  </a:moveTo>
                  <a:lnTo>
                    <a:pt x="8668" y="521"/>
                  </a:lnTo>
                  <a:lnTo>
                    <a:pt x="7758" y="17"/>
                  </a:lnTo>
                  <a:cubicBezTo>
                    <a:pt x="7725" y="0"/>
                    <a:pt x="7685" y="11"/>
                    <a:pt x="7667" y="44"/>
                  </a:cubicBezTo>
                  <a:cubicBezTo>
                    <a:pt x="7649" y="76"/>
                    <a:pt x="7661" y="116"/>
                    <a:pt x="7693" y="134"/>
                  </a:cubicBezTo>
                  <a:lnTo>
                    <a:pt x="7693" y="134"/>
                  </a:lnTo>
                  <a:lnTo>
                    <a:pt x="8504" y="582"/>
                  </a:lnTo>
                  <a:lnTo>
                    <a:pt x="8501" y="467"/>
                  </a:lnTo>
                  <a:lnTo>
                    <a:pt x="7712" y="952"/>
                  </a:lnTo>
                  <a:cubicBezTo>
                    <a:pt x="7681" y="971"/>
                    <a:pt x="7671" y="1012"/>
                    <a:pt x="7690" y="1044"/>
                  </a:cubicBezTo>
                  <a:cubicBezTo>
                    <a:pt x="7709" y="1075"/>
                    <a:pt x="7750" y="1085"/>
                    <a:pt x="7782" y="1066"/>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5" name="Oval 21"/>
            <p:cNvSpPr>
              <a:spLocks noChangeArrowheads="1"/>
            </p:cNvSpPr>
            <p:nvPr/>
          </p:nvSpPr>
          <p:spPr bwMode="auto">
            <a:xfrm>
              <a:off x="3067" y="3570"/>
              <a:ext cx="121" cy="109"/>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 name="Freeform 22"/>
            <p:cNvSpPr>
              <a:spLocks noEditPoints="1"/>
            </p:cNvSpPr>
            <p:nvPr/>
          </p:nvSpPr>
          <p:spPr bwMode="auto">
            <a:xfrm>
              <a:off x="3056" y="3559"/>
              <a:ext cx="143" cy="132"/>
            </a:xfrm>
            <a:custGeom>
              <a:avLst/>
              <a:gdLst>
                <a:gd name="T0" fmla="*/ 16 w 1667"/>
                <a:gd name="T1" fmla="*/ 618 h 1534"/>
                <a:gd name="T2" fmla="*/ 74 w 1667"/>
                <a:gd name="T3" fmla="*/ 452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4 h 1534"/>
                <a:gd name="T18" fmla="*/ 1626 w 1667"/>
                <a:gd name="T19" fmla="*/ 527 h 1534"/>
                <a:gd name="T20" fmla="*/ 1667 w 1667"/>
                <a:gd name="T21" fmla="*/ 758 h 1534"/>
                <a:gd name="T22" fmla="*/ 1631 w 1667"/>
                <a:gd name="T23" fmla="*/ 991 h 1534"/>
                <a:gd name="T24" fmla="*/ 1529 w 1667"/>
                <a:gd name="T25" fmla="*/ 1189 h 1534"/>
                <a:gd name="T26" fmla="*/ 1409 w 1667"/>
                <a:gd name="T27" fmla="*/ 1321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4 h 1534"/>
                <a:gd name="T38" fmla="*/ 75 w 1667"/>
                <a:gd name="T39" fmla="*/ 1083 h 1534"/>
                <a:gd name="T40" fmla="*/ 20 w 1667"/>
                <a:gd name="T41" fmla="*/ 933 h 1534"/>
                <a:gd name="T42" fmla="*/ 269 w 1667"/>
                <a:gd name="T43" fmla="*/ 811 h 1534"/>
                <a:gd name="T44" fmla="*/ 313 w 1667"/>
                <a:gd name="T45" fmla="*/ 965 h 1534"/>
                <a:gd name="T46" fmla="*/ 352 w 1667"/>
                <a:gd name="T47" fmla="*/ 1031 h 1534"/>
                <a:gd name="T48" fmla="*/ 522 w 1667"/>
                <a:gd name="T49" fmla="*/ 1186 h 1534"/>
                <a:gd name="T50" fmla="*/ 656 w 1667"/>
                <a:gd name="T51" fmla="*/ 1242 h 1534"/>
                <a:gd name="T52" fmla="*/ 828 w 1667"/>
                <a:gd name="T53" fmla="*/ 1267 h 1534"/>
                <a:gd name="T54" fmla="*/ 1000 w 1667"/>
                <a:gd name="T55" fmla="*/ 1245 h 1534"/>
                <a:gd name="T56" fmla="*/ 1145 w 1667"/>
                <a:gd name="T57" fmla="*/ 1186 h 1534"/>
                <a:gd name="T58" fmla="*/ 1316 w 1667"/>
                <a:gd name="T59" fmla="*/ 1030 h 1534"/>
                <a:gd name="T60" fmla="*/ 1355 w 1667"/>
                <a:gd name="T61" fmla="*/ 963 h 1534"/>
                <a:gd name="T62" fmla="*/ 1396 w 1667"/>
                <a:gd name="T63" fmla="*/ 823 h 1534"/>
                <a:gd name="T64" fmla="*/ 1391 w 1667"/>
                <a:gd name="T65" fmla="*/ 675 h 1534"/>
                <a:gd name="T66" fmla="*/ 1364 w 1667"/>
                <a:gd name="T67" fmla="*/ 588 h 1534"/>
                <a:gd name="T68" fmla="*/ 1231 w 1667"/>
                <a:gd name="T69" fmla="*/ 410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8 w 1667"/>
                <a:gd name="T81" fmla="*/ 481 h 1534"/>
                <a:gd name="T82" fmla="*/ 293 w 1667"/>
                <a:gd name="T83" fmla="*/ 616 h 1534"/>
                <a:gd name="T84" fmla="*/ 267 w 1667"/>
                <a:gd name="T85" fmla="*/ 758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5"/>
                  </a:moveTo>
                  <a:lnTo>
                    <a:pt x="4" y="693"/>
                  </a:lnTo>
                  <a:lnTo>
                    <a:pt x="16" y="618"/>
                  </a:lnTo>
                  <a:lnTo>
                    <a:pt x="38" y="541"/>
                  </a:lnTo>
                  <a:lnTo>
                    <a:pt x="65" y="471"/>
                  </a:lnTo>
                  <a:cubicBezTo>
                    <a:pt x="67" y="465"/>
                    <a:pt x="70" y="458"/>
                    <a:pt x="74" y="452"/>
                  </a:cubicBezTo>
                  <a:lnTo>
                    <a:pt x="139" y="344"/>
                  </a:lnTo>
                  <a:cubicBezTo>
                    <a:pt x="144" y="336"/>
                    <a:pt x="149" y="329"/>
                    <a:pt x="155" y="323"/>
                  </a:cubicBezTo>
                  <a:lnTo>
                    <a:pt x="240" y="230"/>
                  </a:lnTo>
                  <a:cubicBezTo>
                    <a:pt x="246" y="223"/>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3"/>
                    <a:pt x="1426" y="229"/>
                  </a:cubicBezTo>
                  <a:lnTo>
                    <a:pt x="1512" y="322"/>
                  </a:lnTo>
                  <a:cubicBezTo>
                    <a:pt x="1519" y="329"/>
                    <a:pt x="1524" y="336"/>
                    <a:pt x="1529" y="344"/>
                  </a:cubicBezTo>
                  <a:lnTo>
                    <a:pt x="1593" y="452"/>
                  </a:lnTo>
                  <a:cubicBezTo>
                    <a:pt x="1596" y="458"/>
                    <a:pt x="1599" y="464"/>
                    <a:pt x="1602" y="469"/>
                  </a:cubicBezTo>
                  <a:lnTo>
                    <a:pt x="1626" y="527"/>
                  </a:lnTo>
                  <a:lnTo>
                    <a:pt x="1648" y="604"/>
                  </a:lnTo>
                  <a:lnTo>
                    <a:pt x="1661" y="680"/>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0"/>
                    <a:pt x="1415" y="1316"/>
                    <a:pt x="1409" y="1321"/>
                  </a:cubicBezTo>
                  <a:lnTo>
                    <a:pt x="1306" y="1399"/>
                  </a:lnTo>
                  <a:cubicBezTo>
                    <a:pt x="1299" y="1404"/>
                    <a:pt x="1292" y="1409"/>
                    <a:pt x="1284" y="1412"/>
                  </a:cubicBezTo>
                  <a:lnTo>
                    <a:pt x="1165" y="1470"/>
                  </a:lnTo>
                  <a:lnTo>
                    <a:pt x="1082" y="1498"/>
                  </a:lnTo>
                  <a:lnTo>
                    <a:pt x="1005" y="1517"/>
                  </a:lnTo>
                  <a:lnTo>
                    <a:pt x="925" y="1529"/>
                  </a:lnTo>
                  <a:lnTo>
                    <a:pt x="839" y="1534"/>
                  </a:lnTo>
                  <a:lnTo>
                    <a:pt x="757" y="1531"/>
                  </a:lnTo>
                  <a:lnTo>
                    <a:pt x="674" y="1519"/>
                  </a:lnTo>
                  <a:lnTo>
                    <a:pt x="594" y="1501"/>
                  </a:lnTo>
                  <a:lnTo>
                    <a:pt x="520" y="1477"/>
                  </a:lnTo>
                  <a:lnTo>
                    <a:pt x="384" y="1412"/>
                  </a:lnTo>
                  <a:cubicBezTo>
                    <a:pt x="376" y="1409"/>
                    <a:pt x="369" y="1404"/>
                    <a:pt x="362" y="1399"/>
                  </a:cubicBezTo>
                  <a:lnTo>
                    <a:pt x="258" y="1321"/>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8"/>
                  </a:lnTo>
                  <a:lnTo>
                    <a:pt x="522" y="1186"/>
                  </a:lnTo>
                  <a:lnTo>
                    <a:pt x="501" y="1173"/>
                  </a:lnTo>
                  <a:lnTo>
                    <a:pt x="603" y="1224"/>
                  </a:lnTo>
                  <a:lnTo>
                    <a:pt x="656" y="1242"/>
                  </a:lnTo>
                  <a:lnTo>
                    <a:pt x="711" y="1255"/>
                  </a:lnTo>
                  <a:lnTo>
                    <a:pt x="768" y="1264"/>
                  </a:lnTo>
                  <a:lnTo>
                    <a:pt x="828" y="1267"/>
                  </a:lnTo>
                  <a:lnTo>
                    <a:pt x="886" y="1266"/>
                  </a:lnTo>
                  <a:lnTo>
                    <a:pt x="943" y="1258"/>
                  </a:lnTo>
                  <a:lnTo>
                    <a:pt x="1000" y="1245"/>
                  </a:lnTo>
                  <a:lnTo>
                    <a:pt x="1048" y="1231"/>
                  </a:lnTo>
                  <a:lnTo>
                    <a:pt x="1167" y="1173"/>
                  </a:lnTo>
                  <a:lnTo>
                    <a:pt x="1145" y="1186"/>
                  </a:lnTo>
                  <a:lnTo>
                    <a:pt x="1248" y="1108"/>
                  </a:lnTo>
                  <a:lnTo>
                    <a:pt x="1230" y="1124"/>
                  </a:lnTo>
                  <a:lnTo>
                    <a:pt x="1316" y="1030"/>
                  </a:lnTo>
                  <a:lnTo>
                    <a:pt x="1300" y="1052"/>
                  </a:lnTo>
                  <a:lnTo>
                    <a:pt x="1364" y="945"/>
                  </a:lnTo>
                  <a:lnTo>
                    <a:pt x="1355" y="963"/>
                  </a:lnTo>
                  <a:lnTo>
                    <a:pt x="1374" y="918"/>
                  </a:lnTo>
                  <a:lnTo>
                    <a:pt x="1388" y="874"/>
                  </a:lnTo>
                  <a:lnTo>
                    <a:pt x="1396" y="823"/>
                  </a:lnTo>
                  <a:lnTo>
                    <a:pt x="1400" y="775"/>
                  </a:lnTo>
                  <a:lnTo>
                    <a:pt x="1398" y="723"/>
                  </a:lnTo>
                  <a:lnTo>
                    <a:pt x="1391" y="675"/>
                  </a:lnTo>
                  <a:lnTo>
                    <a:pt x="1379" y="629"/>
                  </a:lnTo>
                  <a:lnTo>
                    <a:pt x="1355" y="571"/>
                  </a:lnTo>
                  <a:lnTo>
                    <a:pt x="1364" y="588"/>
                  </a:lnTo>
                  <a:lnTo>
                    <a:pt x="1300" y="480"/>
                  </a:lnTo>
                  <a:lnTo>
                    <a:pt x="1317" y="503"/>
                  </a:lnTo>
                  <a:lnTo>
                    <a:pt x="1231" y="410"/>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2"/>
                  </a:lnTo>
                  <a:lnTo>
                    <a:pt x="368" y="481"/>
                  </a:lnTo>
                  <a:lnTo>
                    <a:pt x="303" y="589"/>
                  </a:lnTo>
                  <a:lnTo>
                    <a:pt x="312" y="570"/>
                  </a:lnTo>
                  <a:lnTo>
                    <a:pt x="293" y="616"/>
                  </a:lnTo>
                  <a:lnTo>
                    <a:pt x="279" y="661"/>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 name="Freeform 23"/>
            <p:cNvSpPr>
              <a:spLocks noEditPoints="1"/>
            </p:cNvSpPr>
            <p:nvPr/>
          </p:nvSpPr>
          <p:spPr bwMode="auto">
            <a:xfrm>
              <a:off x="2350" y="3569"/>
              <a:ext cx="746" cy="93"/>
            </a:xfrm>
            <a:custGeom>
              <a:avLst/>
              <a:gdLst>
                <a:gd name="T0" fmla="*/ 1 w 8668"/>
                <a:gd name="T1" fmla="*/ 416 h 1085"/>
                <a:gd name="T2" fmla="*/ 8536 w 8668"/>
                <a:gd name="T3" fmla="*/ 482 h 1085"/>
                <a:gd name="T4" fmla="*/ 8535 w 8668"/>
                <a:gd name="T5" fmla="*/ 615 h 1085"/>
                <a:gd name="T6" fmla="*/ 0 w 8668"/>
                <a:gd name="T7" fmla="*/ 549 h 1085"/>
                <a:gd name="T8" fmla="*/ 1 w 8668"/>
                <a:gd name="T9" fmla="*/ 416 h 1085"/>
                <a:gd name="T10" fmla="*/ 7773 w 8668"/>
                <a:gd name="T11" fmla="*/ 18 h 1085"/>
                <a:gd name="T12" fmla="*/ 8668 w 8668"/>
                <a:gd name="T13" fmla="*/ 549 h 1085"/>
                <a:gd name="T14" fmla="*/ 7765 w 8668"/>
                <a:gd name="T15" fmla="*/ 1067 h 1085"/>
                <a:gd name="T16" fmla="*/ 7674 w 8668"/>
                <a:gd name="T17" fmla="*/ 1042 h 1085"/>
                <a:gd name="T18" fmla="*/ 7699 w 8668"/>
                <a:gd name="T19" fmla="*/ 951 h 1085"/>
                <a:gd name="T20" fmla="*/ 8502 w 8668"/>
                <a:gd name="T21" fmla="*/ 491 h 1085"/>
                <a:gd name="T22" fmla="*/ 8501 w 8668"/>
                <a:gd name="T23" fmla="*/ 606 h 1085"/>
                <a:gd name="T24" fmla="*/ 7705 w 8668"/>
                <a:gd name="T25" fmla="*/ 133 h 1085"/>
                <a:gd name="T26" fmla="*/ 7682 w 8668"/>
                <a:gd name="T27" fmla="*/ 42 h 1085"/>
                <a:gd name="T28" fmla="*/ 7773 w 8668"/>
                <a:gd name="T29" fmla="*/ 18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68" h="1085">
                  <a:moveTo>
                    <a:pt x="1" y="416"/>
                  </a:moveTo>
                  <a:lnTo>
                    <a:pt x="8536" y="482"/>
                  </a:lnTo>
                  <a:lnTo>
                    <a:pt x="8535" y="615"/>
                  </a:lnTo>
                  <a:lnTo>
                    <a:pt x="0" y="549"/>
                  </a:lnTo>
                  <a:lnTo>
                    <a:pt x="1" y="416"/>
                  </a:lnTo>
                  <a:close/>
                  <a:moveTo>
                    <a:pt x="7773" y="18"/>
                  </a:moveTo>
                  <a:lnTo>
                    <a:pt x="8668" y="549"/>
                  </a:lnTo>
                  <a:lnTo>
                    <a:pt x="7765" y="1067"/>
                  </a:lnTo>
                  <a:cubicBezTo>
                    <a:pt x="7733" y="1085"/>
                    <a:pt x="7692" y="1074"/>
                    <a:pt x="7674" y="1042"/>
                  </a:cubicBezTo>
                  <a:cubicBezTo>
                    <a:pt x="7656" y="1010"/>
                    <a:pt x="7667" y="969"/>
                    <a:pt x="7699" y="951"/>
                  </a:cubicBezTo>
                  <a:lnTo>
                    <a:pt x="8502" y="491"/>
                  </a:lnTo>
                  <a:lnTo>
                    <a:pt x="8501" y="606"/>
                  </a:lnTo>
                  <a:lnTo>
                    <a:pt x="7705" y="133"/>
                  </a:lnTo>
                  <a:cubicBezTo>
                    <a:pt x="7673" y="114"/>
                    <a:pt x="7663" y="73"/>
                    <a:pt x="7682" y="42"/>
                  </a:cubicBezTo>
                  <a:cubicBezTo>
                    <a:pt x="7701" y="10"/>
                    <a:pt x="7741" y="0"/>
                    <a:pt x="7773" y="18"/>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 name="Oval 24"/>
            <p:cNvSpPr>
              <a:spLocks noChangeArrowheads="1"/>
            </p:cNvSpPr>
            <p:nvPr/>
          </p:nvSpPr>
          <p:spPr bwMode="auto">
            <a:xfrm>
              <a:off x="4071" y="3071"/>
              <a:ext cx="120" cy="109"/>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 name="Freeform 25"/>
            <p:cNvSpPr>
              <a:spLocks noEditPoints="1"/>
            </p:cNvSpPr>
            <p:nvPr/>
          </p:nvSpPr>
          <p:spPr bwMode="auto">
            <a:xfrm>
              <a:off x="4060" y="3059"/>
              <a:ext cx="143" cy="132"/>
            </a:xfrm>
            <a:custGeom>
              <a:avLst/>
              <a:gdLst>
                <a:gd name="T0" fmla="*/ 8 w 833"/>
                <a:gd name="T1" fmla="*/ 309 h 767"/>
                <a:gd name="T2" fmla="*/ 37 w 833"/>
                <a:gd name="T3" fmla="*/ 226 h 767"/>
                <a:gd name="T4" fmla="*/ 120 w 833"/>
                <a:gd name="T5" fmla="*/ 115 h 767"/>
                <a:gd name="T6" fmla="*/ 191 w 833"/>
                <a:gd name="T7" fmla="*/ 61 h 767"/>
                <a:gd name="T8" fmla="*/ 330 w 833"/>
                <a:gd name="T9" fmla="*/ 9 h 767"/>
                <a:gd name="T10" fmla="*/ 455 w 833"/>
                <a:gd name="T11" fmla="*/ 2 h 767"/>
                <a:gd name="T12" fmla="*/ 573 w 833"/>
                <a:gd name="T13" fmla="*/ 29 h 767"/>
                <a:gd name="T14" fmla="*/ 704 w 833"/>
                <a:gd name="T15" fmla="*/ 107 h 767"/>
                <a:gd name="T16" fmla="*/ 764 w 833"/>
                <a:gd name="T17" fmla="*/ 172 h 767"/>
                <a:gd name="T18" fmla="*/ 812 w 833"/>
                <a:gd name="T19" fmla="*/ 265 h 767"/>
                <a:gd name="T20" fmla="*/ 833 w 833"/>
                <a:gd name="T21" fmla="*/ 379 h 767"/>
                <a:gd name="T22" fmla="*/ 814 w 833"/>
                <a:gd name="T23" fmla="*/ 497 h 767"/>
                <a:gd name="T24" fmla="*/ 763 w 833"/>
                <a:gd name="T25" fmla="*/ 595 h 767"/>
                <a:gd name="T26" fmla="*/ 704 w 833"/>
                <a:gd name="T27" fmla="*/ 661 h 767"/>
                <a:gd name="T28" fmla="*/ 582 w 833"/>
                <a:gd name="T29" fmla="*/ 735 h 767"/>
                <a:gd name="T30" fmla="*/ 461 w 833"/>
                <a:gd name="T31" fmla="*/ 765 h 767"/>
                <a:gd name="T32" fmla="*/ 336 w 833"/>
                <a:gd name="T33" fmla="*/ 760 h 767"/>
                <a:gd name="T34" fmla="*/ 191 w 833"/>
                <a:gd name="T35" fmla="*/ 706 h 767"/>
                <a:gd name="T36" fmla="*/ 120 w 833"/>
                <a:gd name="T37" fmla="*/ 652 h 767"/>
                <a:gd name="T38" fmla="*/ 37 w 833"/>
                <a:gd name="T39" fmla="*/ 541 h 767"/>
                <a:gd name="T40" fmla="*/ 9 w 833"/>
                <a:gd name="T41" fmla="*/ 466 h 767"/>
                <a:gd name="T42" fmla="*/ 134 w 833"/>
                <a:gd name="T43" fmla="*/ 406 h 767"/>
                <a:gd name="T44" fmla="*/ 156 w 833"/>
                <a:gd name="T45" fmla="*/ 482 h 767"/>
                <a:gd name="T46" fmla="*/ 175 w 833"/>
                <a:gd name="T47" fmla="*/ 515 h 767"/>
                <a:gd name="T48" fmla="*/ 261 w 833"/>
                <a:gd name="T49" fmla="*/ 593 h 767"/>
                <a:gd name="T50" fmla="*/ 328 w 833"/>
                <a:gd name="T51" fmla="*/ 621 h 767"/>
                <a:gd name="T52" fmla="*/ 414 w 833"/>
                <a:gd name="T53" fmla="*/ 634 h 767"/>
                <a:gd name="T54" fmla="*/ 500 w 833"/>
                <a:gd name="T55" fmla="*/ 623 h 767"/>
                <a:gd name="T56" fmla="*/ 572 w 833"/>
                <a:gd name="T57" fmla="*/ 593 h 767"/>
                <a:gd name="T58" fmla="*/ 657 w 833"/>
                <a:gd name="T59" fmla="*/ 516 h 767"/>
                <a:gd name="T60" fmla="*/ 677 w 833"/>
                <a:gd name="T61" fmla="*/ 483 h 767"/>
                <a:gd name="T62" fmla="*/ 698 w 833"/>
                <a:gd name="T63" fmla="*/ 412 h 767"/>
                <a:gd name="T64" fmla="*/ 696 w 833"/>
                <a:gd name="T65" fmla="*/ 339 h 767"/>
                <a:gd name="T66" fmla="*/ 682 w 833"/>
                <a:gd name="T67" fmla="*/ 295 h 767"/>
                <a:gd name="T68" fmla="*/ 615 w 833"/>
                <a:gd name="T69" fmla="*/ 205 h 767"/>
                <a:gd name="T70" fmla="*/ 583 w 833"/>
                <a:gd name="T71" fmla="*/ 181 h 767"/>
                <a:gd name="T72" fmla="*/ 478 w 833"/>
                <a:gd name="T73" fmla="*/ 139 h 767"/>
                <a:gd name="T74" fmla="*/ 390 w 833"/>
                <a:gd name="T75" fmla="*/ 134 h 767"/>
                <a:gd name="T76" fmla="*/ 309 w 833"/>
                <a:gd name="T77" fmla="*/ 152 h 767"/>
                <a:gd name="T78" fmla="*/ 209 w 833"/>
                <a:gd name="T79" fmla="*/ 213 h 767"/>
                <a:gd name="T80" fmla="*/ 183 w 833"/>
                <a:gd name="T81" fmla="*/ 240 h 767"/>
                <a:gd name="T82" fmla="*/ 146 w 833"/>
                <a:gd name="T83" fmla="*/ 307 h 767"/>
                <a:gd name="T84" fmla="*/ 133 w 833"/>
                <a:gd name="T85" fmla="*/ 379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767">
                  <a:moveTo>
                    <a:pt x="0" y="388"/>
                  </a:moveTo>
                  <a:lnTo>
                    <a:pt x="2" y="347"/>
                  </a:lnTo>
                  <a:lnTo>
                    <a:pt x="8" y="309"/>
                  </a:lnTo>
                  <a:lnTo>
                    <a:pt x="18" y="272"/>
                  </a:lnTo>
                  <a:lnTo>
                    <a:pt x="32" y="235"/>
                  </a:lnTo>
                  <a:cubicBezTo>
                    <a:pt x="34" y="232"/>
                    <a:pt x="35" y="229"/>
                    <a:pt x="37" y="226"/>
                  </a:cubicBezTo>
                  <a:lnTo>
                    <a:pt x="69" y="172"/>
                  </a:lnTo>
                  <a:cubicBezTo>
                    <a:pt x="71" y="168"/>
                    <a:pt x="74" y="165"/>
                    <a:pt x="77" y="161"/>
                  </a:cubicBezTo>
                  <a:lnTo>
                    <a:pt x="120" y="115"/>
                  </a:lnTo>
                  <a:cubicBezTo>
                    <a:pt x="123" y="112"/>
                    <a:pt x="126" y="109"/>
                    <a:pt x="129" y="107"/>
                  </a:cubicBezTo>
                  <a:lnTo>
                    <a:pt x="180" y="68"/>
                  </a:lnTo>
                  <a:cubicBezTo>
                    <a:pt x="184" y="65"/>
                    <a:pt x="187" y="63"/>
                    <a:pt x="191" y="61"/>
                  </a:cubicBezTo>
                  <a:lnTo>
                    <a:pt x="251" y="32"/>
                  </a:lnTo>
                  <a:lnTo>
                    <a:pt x="292" y="18"/>
                  </a:lnTo>
                  <a:lnTo>
                    <a:pt x="330" y="9"/>
                  </a:lnTo>
                  <a:lnTo>
                    <a:pt x="371" y="2"/>
                  </a:lnTo>
                  <a:lnTo>
                    <a:pt x="414" y="0"/>
                  </a:lnTo>
                  <a:lnTo>
                    <a:pt x="455" y="2"/>
                  </a:lnTo>
                  <a:lnTo>
                    <a:pt x="496" y="7"/>
                  </a:lnTo>
                  <a:lnTo>
                    <a:pt x="536" y="17"/>
                  </a:lnTo>
                  <a:lnTo>
                    <a:pt x="573" y="29"/>
                  </a:lnTo>
                  <a:lnTo>
                    <a:pt x="641" y="61"/>
                  </a:lnTo>
                  <a:cubicBezTo>
                    <a:pt x="645" y="63"/>
                    <a:pt x="649" y="65"/>
                    <a:pt x="652" y="68"/>
                  </a:cubicBezTo>
                  <a:lnTo>
                    <a:pt x="704" y="107"/>
                  </a:lnTo>
                  <a:cubicBezTo>
                    <a:pt x="707" y="109"/>
                    <a:pt x="710" y="112"/>
                    <a:pt x="713" y="115"/>
                  </a:cubicBezTo>
                  <a:lnTo>
                    <a:pt x="756" y="161"/>
                  </a:lnTo>
                  <a:cubicBezTo>
                    <a:pt x="759" y="165"/>
                    <a:pt x="761" y="168"/>
                    <a:pt x="764" y="172"/>
                  </a:cubicBezTo>
                  <a:lnTo>
                    <a:pt x="796" y="226"/>
                  </a:lnTo>
                  <a:cubicBezTo>
                    <a:pt x="798" y="229"/>
                    <a:pt x="800" y="232"/>
                    <a:pt x="801" y="236"/>
                  </a:cubicBezTo>
                  <a:lnTo>
                    <a:pt x="812" y="265"/>
                  </a:lnTo>
                  <a:lnTo>
                    <a:pt x="823" y="301"/>
                  </a:lnTo>
                  <a:lnTo>
                    <a:pt x="830" y="340"/>
                  </a:lnTo>
                  <a:lnTo>
                    <a:pt x="833" y="379"/>
                  </a:lnTo>
                  <a:lnTo>
                    <a:pt x="831" y="420"/>
                  </a:lnTo>
                  <a:lnTo>
                    <a:pt x="825" y="458"/>
                  </a:lnTo>
                  <a:lnTo>
                    <a:pt x="814" y="497"/>
                  </a:lnTo>
                  <a:lnTo>
                    <a:pt x="801" y="531"/>
                  </a:lnTo>
                  <a:cubicBezTo>
                    <a:pt x="800" y="535"/>
                    <a:pt x="798" y="538"/>
                    <a:pt x="796" y="542"/>
                  </a:cubicBezTo>
                  <a:lnTo>
                    <a:pt x="763" y="595"/>
                  </a:lnTo>
                  <a:cubicBezTo>
                    <a:pt x="761" y="599"/>
                    <a:pt x="759" y="602"/>
                    <a:pt x="756" y="605"/>
                  </a:cubicBezTo>
                  <a:lnTo>
                    <a:pt x="713" y="652"/>
                  </a:lnTo>
                  <a:cubicBezTo>
                    <a:pt x="711" y="655"/>
                    <a:pt x="707" y="658"/>
                    <a:pt x="704" y="661"/>
                  </a:cubicBezTo>
                  <a:lnTo>
                    <a:pt x="652" y="700"/>
                  </a:lnTo>
                  <a:cubicBezTo>
                    <a:pt x="649" y="702"/>
                    <a:pt x="645" y="705"/>
                    <a:pt x="641" y="706"/>
                  </a:cubicBezTo>
                  <a:lnTo>
                    <a:pt x="582" y="735"/>
                  </a:lnTo>
                  <a:lnTo>
                    <a:pt x="541" y="749"/>
                  </a:lnTo>
                  <a:lnTo>
                    <a:pt x="502" y="759"/>
                  </a:lnTo>
                  <a:lnTo>
                    <a:pt x="461" y="765"/>
                  </a:lnTo>
                  <a:lnTo>
                    <a:pt x="419" y="767"/>
                  </a:lnTo>
                  <a:lnTo>
                    <a:pt x="378" y="766"/>
                  </a:lnTo>
                  <a:lnTo>
                    <a:pt x="336" y="760"/>
                  </a:lnTo>
                  <a:lnTo>
                    <a:pt x="297" y="751"/>
                  </a:lnTo>
                  <a:lnTo>
                    <a:pt x="259" y="739"/>
                  </a:lnTo>
                  <a:lnTo>
                    <a:pt x="191" y="706"/>
                  </a:lnTo>
                  <a:cubicBezTo>
                    <a:pt x="187" y="704"/>
                    <a:pt x="184" y="702"/>
                    <a:pt x="180" y="700"/>
                  </a:cubicBezTo>
                  <a:lnTo>
                    <a:pt x="129" y="661"/>
                  </a:lnTo>
                  <a:cubicBezTo>
                    <a:pt x="125" y="658"/>
                    <a:pt x="122" y="655"/>
                    <a:pt x="120" y="652"/>
                  </a:cubicBezTo>
                  <a:lnTo>
                    <a:pt x="77" y="605"/>
                  </a:lnTo>
                  <a:cubicBezTo>
                    <a:pt x="74" y="602"/>
                    <a:pt x="71" y="599"/>
                    <a:pt x="69" y="595"/>
                  </a:cubicBezTo>
                  <a:lnTo>
                    <a:pt x="37" y="541"/>
                  </a:lnTo>
                  <a:cubicBezTo>
                    <a:pt x="35" y="538"/>
                    <a:pt x="33" y="535"/>
                    <a:pt x="32" y="532"/>
                  </a:cubicBezTo>
                  <a:lnTo>
                    <a:pt x="20" y="503"/>
                  </a:lnTo>
                  <a:lnTo>
                    <a:pt x="9" y="466"/>
                  </a:lnTo>
                  <a:lnTo>
                    <a:pt x="3" y="426"/>
                  </a:lnTo>
                  <a:lnTo>
                    <a:pt x="0" y="388"/>
                  </a:lnTo>
                  <a:close/>
                  <a:moveTo>
                    <a:pt x="134" y="406"/>
                  </a:moveTo>
                  <a:lnTo>
                    <a:pt x="138" y="429"/>
                  </a:lnTo>
                  <a:lnTo>
                    <a:pt x="144" y="452"/>
                  </a:lnTo>
                  <a:lnTo>
                    <a:pt x="156" y="482"/>
                  </a:lnTo>
                  <a:lnTo>
                    <a:pt x="151" y="473"/>
                  </a:lnTo>
                  <a:lnTo>
                    <a:pt x="183" y="526"/>
                  </a:lnTo>
                  <a:lnTo>
                    <a:pt x="175" y="515"/>
                  </a:lnTo>
                  <a:lnTo>
                    <a:pt x="218" y="562"/>
                  </a:lnTo>
                  <a:lnTo>
                    <a:pt x="209" y="554"/>
                  </a:lnTo>
                  <a:lnTo>
                    <a:pt x="261" y="593"/>
                  </a:lnTo>
                  <a:lnTo>
                    <a:pt x="250" y="587"/>
                  </a:lnTo>
                  <a:lnTo>
                    <a:pt x="300" y="612"/>
                  </a:lnTo>
                  <a:lnTo>
                    <a:pt x="328" y="621"/>
                  </a:lnTo>
                  <a:lnTo>
                    <a:pt x="356" y="628"/>
                  </a:lnTo>
                  <a:lnTo>
                    <a:pt x="383" y="632"/>
                  </a:lnTo>
                  <a:lnTo>
                    <a:pt x="414" y="634"/>
                  </a:lnTo>
                  <a:lnTo>
                    <a:pt x="443" y="633"/>
                  </a:lnTo>
                  <a:lnTo>
                    <a:pt x="471" y="629"/>
                  </a:lnTo>
                  <a:lnTo>
                    <a:pt x="500" y="623"/>
                  </a:lnTo>
                  <a:lnTo>
                    <a:pt x="523" y="616"/>
                  </a:lnTo>
                  <a:lnTo>
                    <a:pt x="583" y="587"/>
                  </a:lnTo>
                  <a:lnTo>
                    <a:pt x="572" y="593"/>
                  </a:lnTo>
                  <a:lnTo>
                    <a:pt x="624" y="554"/>
                  </a:lnTo>
                  <a:lnTo>
                    <a:pt x="615" y="563"/>
                  </a:lnTo>
                  <a:lnTo>
                    <a:pt x="657" y="516"/>
                  </a:lnTo>
                  <a:lnTo>
                    <a:pt x="649" y="526"/>
                  </a:lnTo>
                  <a:lnTo>
                    <a:pt x="682" y="472"/>
                  </a:lnTo>
                  <a:lnTo>
                    <a:pt x="677" y="483"/>
                  </a:lnTo>
                  <a:lnTo>
                    <a:pt x="687" y="458"/>
                  </a:lnTo>
                  <a:lnTo>
                    <a:pt x="694" y="437"/>
                  </a:lnTo>
                  <a:lnTo>
                    <a:pt x="698" y="412"/>
                  </a:lnTo>
                  <a:lnTo>
                    <a:pt x="700" y="388"/>
                  </a:lnTo>
                  <a:lnTo>
                    <a:pt x="699" y="362"/>
                  </a:lnTo>
                  <a:lnTo>
                    <a:pt x="696" y="339"/>
                  </a:lnTo>
                  <a:lnTo>
                    <a:pt x="688" y="314"/>
                  </a:lnTo>
                  <a:lnTo>
                    <a:pt x="677" y="285"/>
                  </a:lnTo>
                  <a:lnTo>
                    <a:pt x="682" y="295"/>
                  </a:lnTo>
                  <a:lnTo>
                    <a:pt x="649" y="241"/>
                  </a:lnTo>
                  <a:lnTo>
                    <a:pt x="657" y="251"/>
                  </a:lnTo>
                  <a:lnTo>
                    <a:pt x="615" y="205"/>
                  </a:lnTo>
                  <a:lnTo>
                    <a:pt x="624" y="213"/>
                  </a:lnTo>
                  <a:lnTo>
                    <a:pt x="572" y="174"/>
                  </a:lnTo>
                  <a:lnTo>
                    <a:pt x="583" y="181"/>
                  </a:lnTo>
                  <a:lnTo>
                    <a:pt x="532" y="155"/>
                  </a:lnTo>
                  <a:lnTo>
                    <a:pt x="505" y="146"/>
                  </a:lnTo>
                  <a:lnTo>
                    <a:pt x="478" y="139"/>
                  </a:lnTo>
                  <a:lnTo>
                    <a:pt x="449" y="135"/>
                  </a:lnTo>
                  <a:lnTo>
                    <a:pt x="419" y="134"/>
                  </a:lnTo>
                  <a:lnTo>
                    <a:pt x="390" y="134"/>
                  </a:lnTo>
                  <a:lnTo>
                    <a:pt x="361" y="138"/>
                  </a:lnTo>
                  <a:lnTo>
                    <a:pt x="333" y="145"/>
                  </a:lnTo>
                  <a:lnTo>
                    <a:pt x="309" y="152"/>
                  </a:lnTo>
                  <a:lnTo>
                    <a:pt x="250" y="181"/>
                  </a:lnTo>
                  <a:lnTo>
                    <a:pt x="261" y="174"/>
                  </a:lnTo>
                  <a:lnTo>
                    <a:pt x="209" y="213"/>
                  </a:lnTo>
                  <a:lnTo>
                    <a:pt x="218" y="205"/>
                  </a:lnTo>
                  <a:lnTo>
                    <a:pt x="175" y="252"/>
                  </a:lnTo>
                  <a:lnTo>
                    <a:pt x="183" y="240"/>
                  </a:lnTo>
                  <a:lnTo>
                    <a:pt x="151" y="294"/>
                  </a:lnTo>
                  <a:lnTo>
                    <a:pt x="156" y="286"/>
                  </a:lnTo>
                  <a:lnTo>
                    <a:pt x="146" y="307"/>
                  </a:lnTo>
                  <a:lnTo>
                    <a:pt x="139" y="331"/>
                  </a:lnTo>
                  <a:lnTo>
                    <a:pt x="135" y="355"/>
                  </a:lnTo>
                  <a:lnTo>
                    <a:pt x="133" y="379"/>
                  </a:lnTo>
                  <a:lnTo>
                    <a:pt x="134" y="40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 name="Freeform 26"/>
            <p:cNvSpPr>
              <a:spLocks noEditPoints="1"/>
            </p:cNvSpPr>
            <p:nvPr/>
          </p:nvSpPr>
          <p:spPr bwMode="auto">
            <a:xfrm>
              <a:off x="3094" y="2847"/>
              <a:ext cx="1017" cy="295"/>
            </a:xfrm>
            <a:custGeom>
              <a:avLst/>
              <a:gdLst>
                <a:gd name="T0" fmla="*/ 17 w 5909"/>
                <a:gd name="T1" fmla="*/ 0 h 1711"/>
                <a:gd name="T2" fmla="*/ 5853 w 5909"/>
                <a:gd name="T3" fmla="*/ 1517 h 1711"/>
                <a:gd name="T4" fmla="*/ 5836 w 5909"/>
                <a:gd name="T5" fmla="*/ 1581 h 1711"/>
                <a:gd name="T6" fmla="*/ 0 w 5909"/>
                <a:gd name="T7" fmla="*/ 64 h 1711"/>
                <a:gd name="T8" fmla="*/ 17 w 5909"/>
                <a:gd name="T9" fmla="*/ 0 h 1711"/>
                <a:gd name="T10" fmla="*/ 5540 w 5909"/>
                <a:gd name="T11" fmla="*/ 1199 h 1711"/>
                <a:gd name="T12" fmla="*/ 5909 w 5909"/>
                <a:gd name="T13" fmla="*/ 1566 h 1711"/>
                <a:gd name="T14" fmla="*/ 5408 w 5909"/>
                <a:gd name="T15" fmla="*/ 1706 h 1711"/>
                <a:gd name="T16" fmla="*/ 5367 w 5909"/>
                <a:gd name="T17" fmla="*/ 1683 h 1711"/>
                <a:gd name="T18" fmla="*/ 5390 w 5909"/>
                <a:gd name="T19" fmla="*/ 1642 h 1711"/>
                <a:gd name="T20" fmla="*/ 5836 w 5909"/>
                <a:gd name="T21" fmla="*/ 1517 h 1711"/>
                <a:gd name="T22" fmla="*/ 5821 w 5909"/>
                <a:gd name="T23" fmla="*/ 1573 h 1711"/>
                <a:gd name="T24" fmla="*/ 5493 w 5909"/>
                <a:gd name="T25" fmla="*/ 1246 h 1711"/>
                <a:gd name="T26" fmla="*/ 5492 w 5909"/>
                <a:gd name="T27" fmla="*/ 1199 h 1711"/>
                <a:gd name="T28" fmla="*/ 5540 w 5909"/>
                <a:gd name="T29" fmla="*/ 1199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09" h="1711">
                  <a:moveTo>
                    <a:pt x="17" y="0"/>
                  </a:moveTo>
                  <a:lnTo>
                    <a:pt x="5853" y="1517"/>
                  </a:lnTo>
                  <a:lnTo>
                    <a:pt x="5836" y="1581"/>
                  </a:lnTo>
                  <a:lnTo>
                    <a:pt x="0" y="64"/>
                  </a:lnTo>
                  <a:lnTo>
                    <a:pt x="17" y="0"/>
                  </a:lnTo>
                  <a:close/>
                  <a:moveTo>
                    <a:pt x="5540" y="1199"/>
                  </a:moveTo>
                  <a:lnTo>
                    <a:pt x="5909" y="1566"/>
                  </a:lnTo>
                  <a:lnTo>
                    <a:pt x="5408" y="1706"/>
                  </a:lnTo>
                  <a:cubicBezTo>
                    <a:pt x="5390" y="1711"/>
                    <a:pt x="5372" y="1701"/>
                    <a:pt x="5367" y="1683"/>
                  </a:cubicBezTo>
                  <a:cubicBezTo>
                    <a:pt x="5362" y="1665"/>
                    <a:pt x="5372" y="1647"/>
                    <a:pt x="5390" y="1642"/>
                  </a:cubicBezTo>
                  <a:lnTo>
                    <a:pt x="5836" y="1517"/>
                  </a:lnTo>
                  <a:lnTo>
                    <a:pt x="5821" y="1573"/>
                  </a:lnTo>
                  <a:lnTo>
                    <a:pt x="5493" y="1246"/>
                  </a:lnTo>
                  <a:cubicBezTo>
                    <a:pt x="5480" y="1233"/>
                    <a:pt x="5480" y="1212"/>
                    <a:pt x="5492" y="1199"/>
                  </a:cubicBezTo>
                  <a:cubicBezTo>
                    <a:pt x="5505" y="1186"/>
                    <a:pt x="5527" y="1186"/>
                    <a:pt x="5540" y="119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 name="Freeform 27"/>
            <p:cNvSpPr>
              <a:spLocks noEditPoints="1"/>
            </p:cNvSpPr>
            <p:nvPr/>
          </p:nvSpPr>
          <p:spPr bwMode="auto">
            <a:xfrm>
              <a:off x="3185" y="3140"/>
              <a:ext cx="926" cy="475"/>
            </a:xfrm>
            <a:custGeom>
              <a:avLst/>
              <a:gdLst>
                <a:gd name="T0" fmla="*/ 30 w 5382"/>
                <a:gd name="T1" fmla="*/ 2763 h 2763"/>
                <a:gd name="T2" fmla="*/ 5338 w 5382"/>
                <a:gd name="T3" fmla="*/ 93 h 2763"/>
                <a:gd name="T4" fmla="*/ 5308 w 5382"/>
                <a:gd name="T5" fmla="*/ 33 h 2763"/>
                <a:gd name="T6" fmla="*/ 0 w 5382"/>
                <a:gd name="T7" fmla="*/ 2703 h 2763"/>
                <a:gd name="T8" fmla="*/ 30 w 5382"/>
                <a:gd name="T9" fmla="*/ 2763 h 2763"/>
                <a:gd name="T10" fmla="*/ 5098 w 5382"/>
                <a:gd name="T11" fmla="*/ 469 h 2763"/>
                <a:gd name="T12" fmla="*/ 5382 w 5382"/>
                <a:gd name="T13" fmla="*/ 33 h 2763"/>
                <a:gd name="T14" fmla="*/ 4862 w 5382"/>
                <a:gd name="T15" fmla="*/ 1 h 2763"/>
                <a:gd name="T16" fmla="*/ 4827 w 5382"/>
                <a:gd name="T17" fmla="*/ 32 h 2763"/>
                <a:gd name="T18" fmla="*/ 4858 w 5382"/>
                <a:gd name="T19" fmla="*/ 67 h 2763"/>
                <a:gd name="T20" fmla="*/ 5320 w 5382"/>
                <a:gd name="T21" fmla="*/ 96 h 2763"/>
                <a:gd name="T22" fmla="*/ 5295 w 5382"/>
                <a:gd name="T23" fmla="*/ 45 h 2763"/>
                <a:gd name="T24" fmla="*/ 5042 w 5382"/>
                <a:gd name="T25" fmla="*/ 433 h 2763"/>
                <a:gd name="T26" fmla="*/ 5052 w 5382"/>
                <a:gd name="T27" fmla="*/ 479 h 2763"/>
                <a:gd name="T28" fmla="*/ 5098 w 5382"/>
                <a:gd name="T29" fmla="*/ 469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82" h="2763">
                  <a:moveTo>
                    <a:pt x="30" y="2763"/>
                  </a:moveTo>
                  <a:lnTo>
                    <a:pt x="5338" y="93"/>
                  </a:lnTo>
                  <a:lnTo>
                    <a:pt x="5308" y="33"/>
                  </a:lnTo>
                  <a:lnTo>
                    <a:pt x="0" y="2703"/>
                  </a:lnTo>
                  <a:lnTo>
                    <a:pt x="30" y="2763"/>
                  </a:lnTo>
                  <a:close/>
                  <a:moveTo>
                    <a:pt x="5098" y="469"/>
                  </a:moveTo>
                  <a:lnTo>
                    <a:pt x="5382" y="33"/>
                  </a:lnTo>
                  <a:lnTo>
                    <a:pt x="4862" y="1"/>
                  </a:lnTo>
                  <a:cubicBezTo>
                    <a:pt x="4844" y="0"/>
                    <a:pt x="4828" y="14"/>
                    <a:pt x="4827" y="32"/>
                  </a:cubicBezTo>
                  <a:cubicBezTo>
                    <a:pt x="4826" y="50"/>
                    <a:pt x="4840" y="66"/>
                    <a:pt x="4858" y="67"/>
                  </a:cubicBezTo>
                  <a:lnTo>
                    <a:pt x="5320" y="96"/>
                  </a:lnTo>
                  <a:lnTo>
                    <a:pt x="5295" y="45"/>
                  </a:lnTo>
                  <a:lnTo>
                    <a:pt x="5042" y="433"/>
                  </a:lnTo>
                  <a:cubicBezTo>
                    <a:pt x="5032" y="448"/>
                    <a:pt x="5036" y="469"/>
                    <a:pt x="5052" y="479"/>
                  </a:cubicBezTo>
                  <a:cubicBezTo>
                    <a:pt x="5067" y="489"/>
                    <a:pt x="5088" y="485"/>
                    <a:pt x="5098" y="46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 name="Rectangle 28"/>
            <p:cNvSpPr>
              <a:spLocks noChangeArrowheads="1"/>
            </p:cNvSpPr>
            <p:nvPr/>
          </p:nvSpPr>
          <p:spPr bwMode="auto">
            <a:xfrm>
              <a:off x="1222" y="3095"/>
              <a:ext cx="14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Α</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29"/>
            <p:cNvSpPr>
              <a:spLocks noChangeArrowheads="1"/>
            </p:cNvSpPr>
            <p:nvPr/>
          </p:nvSpPr>
          <p:spPr bwMode="auto">
            <a:xfrm>
              <a:off x="1295" y="3095"/>
              <a:ext cx="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0"/>
            <p:cNvSpPr>
              <a:spLocks noChangeArrowheads="1"/>
            </p:cNvSpPr>
            <p:nvPr/>
          </p:nvSpPr>
          <p:spPr bwMode="auto">
            <a:xfrm>
              <a:off x="1820" y="2905"/>
              <a:ext cx="136"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Β</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1"/>
            <p:cNvSpPr>
              <a:spLocks noChangeArrowheads="1"/>
            </p:cNvSpPr>
            <p:nvPr/>
          </p:nvSpPr>
          <p:spPr bwMode="auto">
            <a:xfrm>
              <a:off x="1889" y="2905"/>
              <a:ext cx="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2"/>
            <p:cNvSpPr>
              <a:spLocks noChangeArrowheads="1"/>
            </p:cNvSpPr>
            <p:nvPr/>
          </p:nvSpPr>
          <p:spPr bwMode="auto">
            <a:xfrm>
              <a:off x="1879" y="3405"/>
              <a:ext cx="120"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Γ</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3"/>
            <p:cNvSpPr>
              <a:spLocks noChangeArrowheads="1"/>
            </p:cNvSpPr>
            <p:nvPr/>
          </p:nvSpPr>
          <p:spPr bwMode="auto">
            <a:xfrm>
              <a:off x="1931" y="3405"/>
              <a:ext cx="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4"/>
            <p:cNvSpPr>
              <a:spLocks noChangeArrowheads="1"/>
            </p:cNvSpPr>
            <p:nvPr/>
          </p:nvSpPr>
          <p:spPr bwMode="auto">
            <a:xfrm>
              <a:off x="2592" y="2704"/>
              <a:ext cx="13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Δ</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5"/>
            <p:cNvSpPr>
              <a:spLocks noChangeArrowheads="1"/>
            </p:cNvSpPr>
            <p:nvPr/>
          </p:nvSpPr>
          <p:spPr bwMode="auto">
            <a:xfrm>
              <a:off x="2664" y="2704"/>
              <a:ext cx="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6"/>
            <p:cNvSpPr>
              <a:spLocks noChangeArrowheads="1"/>
            </p:cNvSpPr>
            <p:nvPr/>
          </p:nvSpPr>
          <p:spPr bwMode="auto">
            <a:xfrm>
              <a:off x="2673" y="3622"/>
              <a:ext cx="130"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Ε</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37"/>
            <p:cNvSpPr>
              <a:spLocks noChangeArrowheads="1"/>
            </p:cNvSpPr>
            <p:nvPr/>
          </p:nvSpPr>
          <p:spPr bwMode="auto">
            <a:xfrm>
              <a:off x="2735" y="3622"/>
              <a:ext cx="95"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38"/>
            <p:cNvSpPr>
              <a:spLocks noChangeArrowheads="1"/>
            </p:cNvSpPr>
            <p:nvPr/>
          </p:nvSpPr>
          <p:spPr bwMode="auto">
            <a:xfrm>
              <a:off x="3638" y="2840"/>
              <a:ext cx="127"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Ζ</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39"/>
            <p:cNvSpPr>
              <a:spLocks noChangeArrowheads="1"/>
            </p:cNvSpPr>
            <p:nvPr/>
          </p:nvSpPr>
          <p:spPr bwMode="auto">
            <a:xfrm>
              <a:off x="3697" y="2840"/>
              <a:ext cx="95"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40"/>
            <p:cNvSpPr>
              <a:spLocks noChangeArrowheads="1"/>
            </p:cNvSpPr>
            <p:nvPr/>
          </p:nvSpPr>
          <p:spPr bwMode="auto">
            <a:xfrm>
              <a:off x="3697" y="3376"/>
              <a:ext cx="146"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Η</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1"/>
            <p:cNvSpPr>
              <a:spLocks noChangeArrowheads="1"/>
            </p:cNvSpPr>
            <p:nvPr/>
          </p:nvSpPr>
          <p:spPr bwMode="auto">
            <a:xfrm>
              <a:off x="3776" y="3376"/>
              <a:ext cx="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18 </a:t>
            </a:r>
            <a:r>
              <a:rPr lang="el-GR" dirty="0"/>
              <a:t>από </a:t>
            </a:r>
            <a:r>
              <a:rPr lang="el-GR" dirty="0" smtClean="0"/>
              <a:t>24)</a:t>
            </a:r>
            <a:endParaRPr lang="el-GR" dirty="0">
              <a:latin typeface="+mn-lt"/>
            </a:endParaRPr>
          </a:p>
        </p:txBody>
      </p:sp>
      <p:graphicFrame>
        <p:nvGraphicFramePr>
          <p:cNvPr id="6" name="Πίνακας 5" descr="Από τον πίνακα συντόμευσης, στον οποίο διαγράψαμε τις Α,Β και Δ καθώς δεν έχουν άλλο περιθώριο για μείωση εντοπίζουμε ότι η πιο οικονομική μείωση γίνεται αναγκαστικά με την επιλογή των Ζ και Η με συνολικό μοναδιαίο κόστος συντόμευσης 300 χρηματικών μονάδων."/>
          <p:cNvGraphicFramePr>
            <a:graphicFrameLocks noGrp="1"/>
          </p:cNvGraphicFramePr>
          <p:nvPr>
            <p:custDataLst>
              <p:tags r:id="rId2"/>
            </p:custDataLst>
            <p:extLst>
              <p:ext uri="{D42A27DB-BD31-4B8C-83A1-F6EECF244321}">
                <p14:modId xmlns:p14="http://schemas.microsoft.com/office/powerpoint/2010/main" val="1033426515"/>
              </p:ext>
            </p:extLst>
          </p:nvPr>
        </p:nvGraphicFramePr>
        <p:xfrm>
          <a:off x="579750" y="1700811"/>
          <a:ext cx="7880681" cy="4248469"/>
        </p:xfrm>
        <a:graphic>
          <a:graphicData uri="http://schemas.openxmlformats.org/drawingml/2006/table">
            <a:tbl>
              <a:tblPr firstRow="1" bandRow="1">
                <a:tableStyleId>{00A15C55-8517-42AA-B614-E9B94910E393}</a:tableStyleId>
              </a:tblPr>
              <a:tblGrid>
                <a:gridCol w="775205"/>
                <a:gridCol w="939430"/>
                <a:gridCol w="939430"/>
                <a:gridCol w="931464"/>
                <a:gridCol w="939430"/>
                <a:gridCol w="939430"/>
                <a:gridCol w="939430"/>
                <a:gridCol w="1476862"/>
              </a:tblGrid>
              <a:tr h="1053340">
                <a:tc>
                  <a:txBody>
                    <a:bodyPr/>
                    <a:lstStyle/>
                    <a:p>
                      <a:r>
                        <a:rPr lang="el-GR" dirty="0" smtClean="0"/>
                        <a:t>ΔΡΑΣΤ</a:t>
                      </a:r>
                      <a:endParaRPr lang="el-GR" dirty="0"/>
                    </a:p>
                  </a:txBody>
                  <a:tcPr/>
                </a:tc>
                <a:tc>
                  <a:txBody>
                    <a:bodyPr/>
                    <a:lstStyle/>
                    <a:p>
                      <a:r>
                        <a:rPr lang="el-GR" dirty="0" smtClean="0"/>
                        <a:t>ΔΙΑΡΚΕΙΑ ΚΣ (α)</a:t>
                      </a:r>
                      <a:endParaRPr lang="el-GR" dirty="0"/>
                    </a:p>
                  </a:txBody>
                  <a:tcPr/>
                </a:tc>
                <a:tc>
                  <a:txBody>
                    <a:bodyPr/>
                    <a:lstStyle/>
                    <a:p>
                      <a:r>
                        <a:rPr lang="el-GR" dirty="0" smtClean="0"/>
                        <a:t>ΔΙΑΡΚΕΙΑ ΣΣ (β)</a:t>
                      </a:r>
                      <a:endParaRPr lang="el-GR" dirty="0"/>
                    </a:p>
                  </a:txBody>
                  <a:tcPr/>
                </a:tc>
                <a:tc>
                  <a:txBody>
                    <a:bodyPr/>
                    <a:lstStyle/>
                    <a:p>
                      <a:r>
                        <a:rPr lang="el-GR" dirty="0" smtClean="0"/>
                        <a:t>(α)</a:t>
                      </a:r>
                      <a:r>
                        <a:rPr lang="el-GR" baseline="0" dirty="0" smtClean="0"/>
                        <a:t> – (β)</a:t>
                      </a:r>
                      <a:endParaRPr lang="el-GR" dirty="0"/>
                    </a:p>
                  </a:txBody>
                  <a:tcPr/>
                </a:tc>
                <a:tc>
                  <a:txBody>
                    <a:bodyPr/>
                    <a:lstStyle/>
                    <a:p>
                      <a:r>
                        <a:rPr lang="el-GR" dirty="0" smtClean="0"/>
                        <a:t>ΚΟΣΤΟΣ ΚΣ (γ)</a:t>
                      </a:r>
                      <a:endParaRPr lang="el-GR" dirty="0"/>
                    </a:p>
                  </a:txBody>
                  <a:tcPr/>
                </a:tc>
                <a:tc>
                  <a:txBody>
                    <a:bodyPr/>
                    <a:lstStyle/>
                    <a:p>
                      <a:r>
                        <a:rPr lang="el-GR" dirty="0" smtClean="0"/>
                        <a:t>ΚΟΣΤΟΣ ΣΣ (δ)</a:t>
                      </a:r>
                      <a:endParaRPr lang="el-GR" dirty="0"/>
                    </a:p>
                  </a:txBody>
                  <a:tcPr/>
                </a:tc>
                <a:tc>
                  <a:txBody>
                    <a:bodyPr/>
                    <a:lstStyle/>
                    <a:p>
                      <a:r>
                        <a:rPr lang="el-GR" dirty="0" smtClean="0"/>
                        <a:t>(δ)- (γ)</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(δ)-(γ)/ (α)-(β)</a:t>
                      </a:r>
                    </a:p>
                    <a:p>
                      <a:endParaRPr lang="el-GR" dirty="0"/>
                    </a:p>
                  </a:txBody>
                  <a:tcPr/>
                </a:tc>
              </a:tr>
              <a:tr h="456447">
                <a:tc>
                  <a:txBody>
                    <a:bodyPr/>
                    <a:lstStyle/>
                    <a:p>
                      <a:pPr algn="ctr"/>
                      <a:r>
                        <a:rPr lang="el-GR" sz="2000" b="1" strike="sngStrike" baseline="0" dirty="0" smtClean="0">
                          <a:solidFill>
                            <a:schemeClr val="tx1"/>
                          </a:solidFill>
                        </a:rPr>
                        <a:t>Α</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5</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4</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1</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100</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200</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100</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100</a:t>
                      </a:r>
                      <a:endParaRPr lang="el-GR" sz="2000" b="1" strike="sngStrike" baseline="0" dirty="0">
                        <a:solidFill>
                          <a:schemeClr val="tx1"/>
                        </a:solidFill>
                      </a:endParaRPr>
                    </a:p>
                  </a:txBody>
                  <a:tcPr anchor="ctr"/>
                </a:tc>
              </a:tr>
              <a:tr h="456447">
                <a:tc>
                  <a:txBody>
                    <a:bodyPr/>
                    <a:lstStyle/>
                    <a:p>
                      <a:pPr algn="ctr"/>
                      <a:r>
                        <a:rPr lang="el-GR" sz="2000" b="1" strike="sngStrike" baseline="0" dirty="0" smtClean="0">
                          <a:solidFill>
                            <a:schemeClr val="tx1"/>
                          </a:solidFill>
                        </a:rPr>
                        <a:t>Β</a:t>
                      </a:r>
                      <a:endParaRPr lang="el-GR" sz="2000" b="1" strike="sngStrike" baseline="0" dirty="0">
                        <a:solidFill>
                          <a:schemeClr val="tx1"/>
                        </a:solidFill>
                      </a:endParaRPr>
                    </a:p>
                  </a:txBody>
                  <a:tcPr anchor="ctr"/>
                </a:tc>
                <a:tc>
                  <a:txBody>
                    <a:bodyPr/>
                    <a:lstStyle/>
                    <a:p>
                      <a:pPr algn="ctr"/>
                      <a:r>
                        <a:rPr lang="el-GR" sz="2000" b="1" strike="sngStrike" baseline="0" dirty="0" smtClean="0"/>
                        <a:t>3</a:t>
                      </a:r>
                      <a:endParaRPr lang="el-GR" sz="2000" b="1" strike="sngStrike" baseline="0" dirty="0"/>
                    </a:p>
                  </a:txBody>
                  <a:tcPr anchor="ctr"/>
                </a:tc>
                <a:tc>
                  <a:txBody>
                    <a:bodyPr/>
                    <a:lstStyle/>
                    <a:p>
                      <a:pPr algn="ctr"/>
                      <a:r>
                        <a:rPr lang="el-GR" sz="2000" b="1" strike="sngStrike" baseline="0" dirty="0" smtClean="0"/>
                        <a:t>2</a:t>
                      </a:r>
                      <a:endParaRPr lang="el-GR" sz="2000" b="1" strike="sngStrike" baseline="0" dirty="0"/>
                    </a:p>
                  </a:txBody>
                  <a:tcPr anchor="ctr"/>
                </a:tc>
                <a:tc>
                  <a:txBody>
                    <a:bodyPr/>
                    <a:lstStyle/>
                    <a:p>
                      <a:pPr algn="ctr"/>
                      <a:r>
                        <a:rPr lang="el-GR" sz="2000" b="1" strike="sngStrike" baseline="0" dirty="0" smtClean="0"/>
                        <a:t>1</a:t>
                      </a:r>
                      <a:endParaRPr lang="el-GR" sz="2000" b="1" strike="sngStrike" baseline="0" dirty="0"/>
                    </a:p>
                  </a:txBody>
                  <a:tcPr anchor="ctr"/>
                </a:tc>
                <a:tc>
                  <a:txBody>
                    <a:bodyPr/>
                    <a:lstStyle/>
                    <a:p>
                      <a:pPr algn="ctr"/>
                      <a:r>
                        <a:rPr lang="el-GR" sz="2000" b="1" strike="sngStrike" baseline="0" dirty="0" smtClean="0"/>
                        <a:t>300</a:t>
                      </a:r>
                      <a:endParaRPr lang="el-GR" sz="2000" b="1" strike="sngStrike" baseline="0" dirty="0"/>
                    </a:p>
                  </a:txBody>
                  <a:tcPr anchor="ctr"/>
                </a:tc>
                <a:tc>
                  <a:txBody>
                    <a:bodyPr/>
                    <a:lstStyle/>
                    <a:p>
                      <a:pPr algn="ctr"/>
                      <a:r>
                        <a:rPr lang="el-GR" sz="2000" b="1" strike="sngStrike" baseline="0" dirty="0" smtClean="0"/>
                        <a:t>350</a:t>
                      </a:r>
                      <a:endParaRPr lang="el-GR" sz="2000" b="1" strike="sngStrike" baseline="0" dirty="0"/>
                    </a:p>
                  </a:txBody>
                  <a:tcPr anchor="ctr"/>
                </a:tc>
                <a:tc>
                  <a:txBody>
                    <a:bodyPr/>
                    <a:lstStyle/>
                    <a:p>
                      <a:pPr algn="ctr"/>
                      <a:r>
                        <a:rPr lang="el-GR" sz="2000" b="1" strike="sngStrike" baseline="0" dirty="0" smtClean="0"/>
                        <a:t>50</a:t>
                      </a:r>
                      <a:endParaRPr lang="el-GR" sz="2000" b="1" strike="sngStrike" baseline="0" dirty="0"/>
                    </a:p>
                  </a:txBody>
                  <a:tcPr anchor="ctr"/>
                </a:tc>
                <a:tc>
                  <a:txBody>
                    <a:bodyPr/>
                    <a:lstStyle/>
                    <a:p>
                      <a:pPr algn="ctr"/>
                      <a:r>
                        <a:rPr lang="el-GR" sz="2000" b="1" strike="sngStrike" baseline="0" dirty="0" smtClean="0">
                          <a:solidFill>
                            <a:schemeClr val="tx1"/>
                          </a:solidFill>
                        </a:rPr>
                        <a:t>50</a:t>
                      </a:r>
                      <a:endParaRPr lang="el-GR" sz="2000" b="1" strike="sngStrike" baseline="0" dirty="0">
                        <a:solidFill>
                          <a:schemeClr val="tx1"/>
                        </a:solidFill>
                      </a:endParaRPr>
                    </a:p>
                  </a:txBody>
                  <a:tcPr anchor="ctr"/>
                </a:tc>
              </a:tr>
              <a:tr h="456447">
                <a:tc>
                  <a:txBody>
                    <a:bodyPr/>
                    <a:lstStyle/>
                    <a:p>
                      <a:pPr algn="ctr"/>
                      <a:r>
                        <a:rPr lang="el-GR" sz="2000" b="1" dirty="0" smtClean="0">
                          <a:solidFill>
                            <a:srgbClr val="7030A0"/>
                          </a:solidFill>
                        </a:rPr>
                        <a:t>Γ</a:t>
                      </a:r>
                      <a:endParaRPr lang="el-GR" sz="2000" b="1" dirty="0">
                        <a:solidFill>
                          <a:srgbClr val="7030A0"/>
                        </a:solidFill>
                      </a:endParaRPr>
                    </a:p>
                  </a:txBody>
                  <a:tcPr anchor="ctr"/>
                </a:tc>
                <a:tc>
                  <a:txBody>
                    <a:bodyPr/>
                    <a:lstStyle/>
                    <a:p>
                      <a:pPr algn="ctr"/>
                      <a:r>
                        <a:rPr lang="el-GR" sz="2000" b="1" dirty="0" smtClean="0"/>
                        <a:t>2</a:t>
                      </a:r>
                      <a:endParaRPr lang="el-GR" sz="2000" b="1" dirty="0"/>
                    </a:p>
                  </a:txBody>
                  <a:tcPr anchor="ctr"/>
                </a:tc>
                <a:tc>
                  <a:txBody>
                    <a:bodyPr/>
                    <a:lstStyle/>
                    <a:p>
                      <a:pPr algn="ctr"/>
                      <a:r>
                        <a:rPr lang="el-GR" sz="2000" b="1" dirty="0" smtClean="0"/>
                        <a:t>1</a:t>
                      </a:r>
                      <a:endParaRPr lang="el-GR" sz="2000" b="1" dirty="0"/>
                    </a:p>
                  </a:txBody>
                  <a:tcPr anchor="ctr"/>
                </a:tc>
                <a:tc>
                  <a:txBody>
                    <a:bodyPr/>
                    <a:lstStyle/>
                    <a:p>
                      <a:pPr algn="ctr"/>
                      <a:r>
                        <a:rPr lang="el-GR" sz="2000" b="1" dirty="0" smtClean="0"/>
                        <a:t>1</a:t>
                      </a:r>
                      <a:endParaRPr lang="el-GR" sz="2000" b="1" dirty="0"/>
                    </a:p>
                  </a:txBody>
                  <a:tcPr anchor="ctr"/>
                </a:tc>
                <a:tc>
                  <a:txBody>
                    <a:bodyPr/>
                    <a:lstStyle/>
                    <a:p>
                      <a:pPr algn="ctr"/>
                      <a:r>
                        <a:rPr lang="el-GR" sz="2000" b="1" dirty="0" smtClean="0"/>
                        <a:t>200</a:t>
                      </a:r>
                      <a:endParaRPr lang="el-GR" sz="2000" b="1" dirty="0"/>
                    </a:p>
                  </a:txBody>
                  <a:tcPr anchor="ctr"/>
                </a:tc>
                <a:tc>
                  <a:txBody>
                    <a:bodyPr/>
                    <a:lstStyle/>
                    <a:p>
                      <a:pPr algn="ctr"/>
                      <a:r>
                        <a:rPr lang="el-GR" sz="2000" b="1" dirty="0" smtClean="0"/>
                        <a:t>325</a:t>
                      </a:r>
                      <a:endParaRPr lang="el-GR" sz="2000" b="1" dirty="0"/>
                    </a:p>
                  </a:txBody>
                  <a:tcPr anchor="ctr"/>
                </a:tc>
                <a:tc>
                  <a:txBody>
                    <a:bodyPr/>
                    <a:lstStyle/>
                    <a:p>
                      <a:pPr algn="ctr"/>
                      <a:r>
                        <a:rPr lang="el-GR" sz="2000" b="1" dirty="0" smtClean="0"/>
                        <a:t>125</a:t>
                      </a:r>
                      <a:endParaRPr lang="el-GR" sz="2000" b="1" dirty="0"/>
                    </a:p>
                  </a:txBody>
                  <a:tcPr anchor="ctr"/>
                </a:tc>
                <a:tc>
                  <a:txBody>
                    <a:bodyPr/>
                    <a:lstStyle/>
                    <a:p>
                      <a:pPr algn="ctr"/>
                      <a:r>
                        <a:rPr lang="el-GR" sz="2000" b="1" dirty="0" smtClean="0">
                          <a:solidFill>
                            <a:srgbClr val="7030A0"/>
                          </a:solidFill>
                        </a:rPr>
                        <a:t>125</a:t>
                      </a:r>
                      <a:endParaRPr lang="el-GR" sz="2000" b="1" dirty="0">
                        <a:solidFill>
                          <a:srgbClr val="7030A0"/>
                        </a:solidFill>
                      </a:endParaRPr>
                    </a:p>
                  </a:txBody>
                  <a:tcPr anchor="ctr"/>
                </a:tc>
              </a:tr>
              <a:tr h="456447">
                <a:tc>
                  <a:txBody>
                    <a:bodyPr/>
                    <a:lstStyle/>
                    <a:p>
                      <a:pPr algn="ctr"/>
                      <a:r>
                        <a:rPr lang="el-GR" sz="2000" b="1" strike="sngStrike" baseline="0" dirty="0" smtClean="0">
                          <a:solidFill>
                            <a:schemeClr val="tx1"/>
                          </a:solidFill>
                        </a:rPr>
                        <a:t>Δ</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2</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1</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1</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250</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300</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50</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50</a:t>
                      </a:r>
                      <a:endParaRPr lang="el-GR" sz="2000" b="1" strike="sngStrike" baseline="0" dirty="0">
                        <a:solidFill>
                          <a:schemeClr val="tx1"/>
                        </a:solidFill>
                      </a:endParaRPr>
                    </a:p>
                  </a:txBody>
                  <a:tcPr anchor="ctr"/>
                </a:tc>
              </a:tr>
              <a:tr h="456447">
                <a:tc>
                  <a:txBody>
                    <a:bodyPr/>
                    <a:lstStyle/>
                    <a:p>
                      <a:pPr algn="ctr"/>
                      <a:r>
                        <a:rPr lang="el-GR" sz="2000" b="1" dirty="0" smtClean="0"/>
                        <a:t>Ε</a:t>
                      </a:r>
                      <a:endParaRPr lang="el-GR" sz="2000" b="1" dirty="0"/>
                    </a:p>
                  </a:txBody>
                  <a:tcPr anchor="ctr"/>
                </a:tc>
                <a:tc>
                  <a:txBody>
                    <a:bodyPr/>
                    <a:lstStyle/>
                    <a:p>
                      <a:pPr algn="ctr"/>
                      <a:r>
                        <a:rPr lang="el-GR" sz="2000" b="1" dirty="0" smtClean="0"/>
                        <a:t>1</a:t>
                      </a:r>
                      <a:endParaRPr lang="el-GR" sz="2000" b="1" dirty="0"/>
                    </a:p>
                  </a:txBody>
                  <a:tcPr anchor="ctr"/>
                </a:tc>
                <a:tc>
                  <a:txBody>
                    <a:bodyPr/>
                    <a:lstStyle/>
                    <a:p>
                      <a:pPr algn="ctr"/>
                      <a:r>
                        <a:rPr lang="el-GR" sz="2000" b="1" dirty="0" smtClean="0"/>
                        <a:t>1</a:t>
                      </a:r>
                      <a:endParaRPr lang="el-GR" sz="2000" b="1" dirty="0"/>
                    </a:p>
                  </a:txBody>
                  <a:tcPr anchor="ctr"/>
                </a:tc>
                <a:tc>
                  <a:txBody>
                    <a:bodyPr/>
                    <a:lstStyle/>
                    <a:p>
                      <a:pPr algn="ctr"/>
                      <a:r>
                        <a:rPr lang="el-GR" sz="2000" b="1" dirty="0" smtClean="0"/>
                        <a:t>-</a:t>
                      </a:r>
                      <a:endParaRPr lang="el-GR" sz="2000" b="1" dirty="0"/>
                    </a:p>
                  </a:txBody>
                  <a:tcPr anchor="ctr"/>
                </a:tc>
                <a:tc>
                  <a:txBody>
                    <a:bodyPr/>
                    <a:lstStyle/>
                    <a:p>
                      <a:pPr algn="ctr"/>
                      <a:r>
                        <a:rPr lang="el-GR" sz="2000" b="1" dirty="0" smtClean="0"/>
                        <a:t>400</a:t>
                      </a:r>
                      <a:endParaRPr lang="el-GR" sz="2000" b="1" dirty="0"/>
                    </a:p>
                  </a:txBody>
                  <a:tcPr anchor="ctr"/>
                </a:tc>
                <a:tc>
                  <a:txBody>
                    <a:bodyPr/>
                    <a:lstStyle/>
                    <a:p>
                      <a:pPr algn="ctr"/>
                      <a:r>
                        <a:rPr lang="el-GR" sz="2000" b="1" dirty="0" smtClean="0"/>
                        <a:t>400</a:t>
                      </a:r>
                      <a:endParaRPr lang="el-GR" sz="2000" b="1" dirty="0"/>
                    </a:p>
                  </a:txBody>
                  <a:tcPr anchor="ctr"/>
                </a:tc>
                <a:tc>
                  <a:txBody>
                    <a:bodyPr/>
                    <a:lstStyle/>
                    <a:p>
                      <a:pPr algn="ctr"/>
                      <a:r>
                        <a:rPr lang="el-GR" sz="2000" b="1" dirty="0" smtClean="0"/>
                        <a:t>-</a:t>
                      </a:r>
                      <a:endParaRPr lang="el-GR" sz="2000" b="1" dirty="0"/>
                    </a:p>
                  </a:txBody>
                  <a:tcPr anchor="ctr"/>
                </a:tc>
                <a:tc>
                  <a:txBody>
                    <a:bodyPr/>
                    <a:lstStyle/>
                    <a:p>
                      <a:pPr algn="ctr"/>
                      <a:r>
                        <a:rPr lang="el-GR" sz="2000" b="1" dirty="0" smtClean="0"/>
                        <a:t>-</a:t>
                      </a:r>
                      <a:endParaRPr lang="el-GR" sz="2000" b="1" dirty="0"/>
                    </a:p>
                  </a:txBody>
                  <a:tcPr anchor="ctr"/>
                </a:tc>
              </a:tr>
              <a:tr h="456447">
                <a:tc>
                  <a:txBody>
                    <a:bodyPr/>
                    <a:lstStyle/>
                    <a:p>
                      <a:pPr algn="ctr"/>
                      <a:r>
                        <a:rPr lang="el-GR" sz="2000" b="1" dirty="0" smtClean="0">
                          <a:solidFill>
                            <a:srgbClr val="7030A0"/>
                          </a:solidFill>
                        </a:rPr>
                        <a:t>Ζ</a:t>
                      </a:r>
                      <a:endParaRPr lang="el-GR" sz="2000" b="1" dirty="0">
                        <a:solidFill>
                          <a:srgbClr val="7030A0"/>
                        </a:solidFill>
                      </a:endParaRPr>
                    </a:p>
                  </a:txBody>
                  <a:tcPr anchor="ctr"/>
                </a:tc>
                <a:tc>
                  <a:txBody>
                    <a:bodyPr/>
                    <a:lstStyle/>
                    <a:p>
                      <a:pPr algn="ctr"/>
                      <a:r>
                        <a:rPr lang="el-GR" sz="2000" b="1" dirty="0" smtClean="0">
                          <a:solidFill>
                            <a:schemeClr val="tx1"/>
                          </a:solidFill>
                        </a:rPr>
                        <a:t>4</a:t>
                      </a:r>
                      <a:endParaRPr lang="el-GR" sz="2000" b="1" dirty="0">
                        <a:solidFill>
                          <a:schemeClr val="tx1"/>
                        </a:solidFill>
                      </a:endParaRPr>
                    </a:p>
                  </a:txBody>
                  <a:tcPr anchor="ctr"/>
                </a:tc>
                <a:tc>
                  <a:txBody>
                    <a:bodyPr/>
                    <a:lstStyle/>
                    <a:p>
                      <a:pPr algn="ctr"/>
                      <a:r>
                        <a:rPr lang="el-GR" sz="2000" b="1" dirty="0" smtClean="0">
                          <a:solidFill>
                            <a:schemeClr val="tx1"/>
                          </a:solidFill>
                        </a:rPr>
                        <a:t>2</a:t>
                      </a:r>
                      <a:endParaRPr lang="el-GR" sz="2000" b="1" dirty="0">
                        <a:solidFill>
                          <a:schemeClr val="tx1"/>
                        </a:solidFill>
                      </a:endParaRPr>
                    </a:p>
                  </a:txBody>
                  <a:tcPr anchor="ctr"/>
                </a:tc>
                <a:tc>
                  <a:txBody>
                    <a:bodyPr/>
                    <a:lstStyle/>
                    <a:p>
                      <a:pPr algn="ctr"/>
                      <a:r>
                        <a:rPr lang="el-GR" sz="2000" b="1" dirty="0" smtClean="0">
                          <a:solidFill>
                            <a:schemeClr val="tx1"/>
                          </a:solidFill>
                        </a:rPr>
                        <a:t>2</a:t>
                      </a:r>
                      <a:endParaRPr lang="el-GR" sz="2000" b="1" dirty="0">
                        <a:solidFill>
                          <a:schemeClr val="tx1"/>
                        </a:solidFill>
                      </a:endParaRPr>
                    </a:p>
                  </a:txBody>
                  <a:tcPr anchor="ctr"/>
                </a:tc>
                <a:tc>
                  <a:txBody>
                    <a:bodyPr/>
                    <a:lstStyle/>
                    <a:p>
                      <a:pPr algn="ctr"/>
                      <a:r>
                        <a:rPr lang="el-GR" sz="2000" b="1" dirty="0" smtClean="0">
                          <a:solidFill>
                            <a:schemeClr val="tx1"/>
                          </a:solidFill>
                        </a:rPr>
                        <a:t>500</a:t>
                      </a:r>
                      <a:endParaRPr lang="el-GR" sz="2000" b="1" dirty="0">
                        <a:solidFill>
                          <a:schemeClr val="tx1"/>
                        </a:solidFill>
                      </a:endParaRPr>
                    </a:p>
                  </a:txBody>
                  <a:tcPr anchor="ctr"/>
                </a:tc>
                <a:tc>
                  <a:txBody>
                    <a:bodyPr/>
                    <a:lstStyle/>
                    <a:p>
                      <a:pPr algn="ctr"/>
                      <a:r>
                        <a:rPr lang="el-GR" sz="2000" b="1" dirty="0" smtClean="0">
                          <a:solidFill>
                            <a:schemeClr val="tx1"/>
                          </a:solidFill>
                        </a:rPr>
                        <a:t>900</a:t>
                      </a:r>
                      <a:endParaRPr lang="el-GR" sz="2000" b="1" dirty="0">
                        <a:solidFill>
                          <a:schemeClr val="tx1"/>
                        </a:solidFill>
                      </a:endParaRPr>
                    </a:p>
                  </a:txBody>
                  <a:tcPr anchor="ctr"/>
                </a:tc>
                <a:tc>
                  <a:txBody>
                    <a:bodyPr/>
                    <a:lstStyle/>
                    <a:p>
                      <a:pPr algn="ctr"/>
                      <a:r>
                        <a:rPr lang="el-GR" sz="2000" b="1" dirty="0" smtClean="0">
                          <a:solidFill>
                            <a:schemeClr val="tx1"/>
                          </a:solidFill>
                        </a:rPr>
                        <a:t>400</a:t>
                      </a:r>
                      <a:endParaRPr lang="el-GR" sz="2000" b="1" dirty="0">
                        <a:solidFill>
                          <a:schemeClr val="tx1"/>
                        </a:solidFill>
                      </a:endParaRPr>
                    </a:p>
                  </a:txBody>
                  <a:tcPr anchor="ctr"/>
                </a:tc>
                <a:tc>
                  <a:txBody>
                    <a:bodyPr/>
                    <a:lstStyle/>
                    <a:p>
                      <a:pPr algn="ctr"/>
                      <a:r>
                        <a:rPr lang="el-GR" sz="2000" b="1" dirty="0" smtClean="0">
                          <a:solidFill>
                            <a:srgbClr val="7030A0"/>
                          </a:solidFill>
                        </a:rPr>
                        <a:t>200</a:t>
                      </a:r>
                      <a:endParaRPr lang="el-GR" sz="2000" b="1" dirty="0">
                        <a:solidFill>
                          <a:srgbClr val="7030A0"/>
                        </a:solidFill>
                      </a:endParaRPr>
                    </a:p>
                  </a:txBody>
                  <a:tcPr anchor="ctr"/>
                </a:tc>
              </a:tr>
              <a:tr h="456447">
                <a:tc>
                  <a:txBody>
                    <a:bodyPr/>
                    <a:lstStyle/>
                    <a:p>
                      <a:pPr algn="ctr"/>
                      <a:r>
                        <a:rPr lang="el-GR" sz="2000" b="1" dirty="0" smtClean="0">
                          <a:solidFill>
                            <a:srgbClr val="7030A0"/>
                          </a:solidFill>
                        </a:rPr>
                        <a:t>Η</a:t>
                      </a:r>
                      <a:endParaRPr lang="el-GR" sz="2000" b="1" dirty="0">
                        <a:solidFill>
                          <a:srgbClr val="7030A0"/>
                        </a:solidFill>
                      </a:endParaRPr>
                    </a:p>
                  </a:txBody>
                  <a:tcPr anchor="ctr"/>
                </a:tc>
                <a:tc>
                  <a:txBody>
                    <a:bodyPr/>
                    <a:lstStyle/>
                    <a:p>
                      <a:pPr algn="ctr"/>
                      <a:r>
                        <a:rPr lang="el-GR" sz="2000" b="1" dirty="0" smtClean="0"/>
                        <a:t>4</a:t>
                      </a:r>
                      <a:endParaRPr lang="el-GR" sz="2000" b="1" dirty="0"/>
                    </a:p>
                  </a:txBody>
                  <a:tcPr anchor="ctr"/>
                </a:tc>
                <a:tc>
                  <a:txBody>
                    <a:bodyPr/>
                    <a:lstStyle/>
                    <a:p>
                      <a:pPr algn="ctr"/>
                      <a:r>
                        <a:rPr lang="el-GR" sz="2000" b="1" dirty="0" smtClean="0"/>
                        <a:t>2</a:t>
                      </a:r>
                      <a:endParaRPr lang="el-GR" sz="2000" b="1" dirty="0"/>
                    </a:p>
                  </a:txBody>
                  <a:tcPr anchor="ctr"/>
                </a:tc>
                <a:tc>
                  <a:txBody>
                    <a:bodyPr/>
                    <a:lstStyle/>
                    <a:p>
                      <a:pPr algn="ctr"/>
                      <a:r>
                        <a:rPr lang="el-GR" sz="2000" b="1" dirty="0" smtClean="0"/>
                        <a:t>2</a:t>
                      </a:r>
                      <a:endParaRPr lang="el-GR" sz="2000" b="1" dirty="0"/>
                    </a:p>
                  </a:txBody>
                  <a:tcPr anchor="ctr"/>
                </a:tc>
                <a:tc>
                  <a:txBody>
                    <a:bodyPr/>
                    <a:lstStyle/>
                    <a:p>
                      <a:pPr algn="ctr"/>
                      <a:r>
                        <a:rPr lang="el-GR" sz="2000" b="1" dirty="0" smtClean="0"/>
                        <a:t>150</a:t>
                      </a:r>
                      <a:endParaRPr lang="el-GR" sz="2000" b="1" dirty="0"/>
                    </a:p>
                  </a:txBody>
                  <a:tcPr anchor="ctr"/>
                </a:tc>
                <a:tc>
                  <a:txBody>
                    <a:bodyPr/>
                    <a:lstStyle/>
                    <a:p>
                      <a:pPr algn="ctr"/>
                      <a:r>
                        <a:rPr lang="el-GR" sz="2000" b="1" dirty="0" smtClean="0"/>
                        <a:t>350</a:t>
                      </a:r>
                      <a:endParaRPr lang="el-GR" sz="2000" b="1" dirty="0"/>
                    </a:p>
                  </a:txBody>
                  <a:tcPr anchor="ctr"/>
                </a:tc>
                <a:tc>
                  <a:txBody>
                    <a:bodyPr/>
                    <a:lstStyle/>
                    <a:p>
                      <a:pPr algn="ctr"/>
                      <a:r>
                        <a:rPr lang="el-GR" sz="2000" b="1" dirty="0" smtClean="0"/>
                        <a:t>200</a:t>
                      </a:r>
                      <a:endParaRPr lang="el-GR" sz="2000" b="1" dirty="0"/>
                    </a:p>
                  </a:txBody>
                  <a:tcPr anchor="ctr"/>
                </a:tc>
                <a:tc>
                  <a:txBody>
                    <a:bodyPr/>
                    <a:lstStyle/>
                    <a:p>
                      <a:pPr algn="ctr"/>
                      <a:r>
                        <a:rPr lang="el-GR" sz="2000" b="1" dirty="0" smtClean="0">
                          <a:solidFill>
                            <a:srgbClr val="7030A0"/>
                          </a:solidFill>
                        </a:rPr>
                        <a:t>100</a:t>
                      </a:r>
                      <a:endParaRPr lang="el-GR" sz="2000" b="1" dirty="0">
                        <a:solidFill>
                          <a:srgbClr val="7030A0"/>
                        </a:solidFill>
                      </a:endParaRPr>
                    </a:p>
                  </a:txBody>
                  <a:tcPr anchor="ctr"/>
                </a:tc>
              </a:tr>
            </a:tbl>
          </a:graphicData>
        </a:graphic>
      </p:graphicFrame>
      <p:sp>
        <p:nvSpPr>
          <p:cNvPr id="8" name="Έλλειψη 7" descr="[DECORATIVE]"/>
          <p:cNvSpPr/>
          <p:nvPr/>
        </p:nvSpPr>
        <p:spPr>
          <a:xfrm>
            <a:off x="827584" y="5085184"/>
            <a:ext cx="360040" cy="360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Ευθύγραμμο βέλος σύνδεσης 9" descr="[DECORATIVE]"/>
          <p:cNvCxnSpPr/>
          <p:nvPr/>
        </p:nvCxnSpPr>
        <p:spPr>
          <a:xfrm>
            <a:off x="1196008" y="5265204"/>
            <a:ext cx="5968280"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1" name="Έλλειψη 10" descr="[DECORATIVE]"/>
          <p:cNvSpPr/>
          <p:nvPr/>
        </p:nvSpPr>
        <p:spPr>
          <a:xfrm>
            <a:off x="835968" y="5517232"/>
            <a:ext cx="360040" cy="36004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2" name="Ευθύγραμμο βέλος σύνδεσης 11" descr="[DECORATIVE]"/>
          <p:cNvCxnSpPr/>
          <p:nvPr/>
        </p:nvCxnSpPr>
        <p:spPr>
          <a:xfrm>
            <a:off x="1196008" y="5697252"/>
            <a:ext cx="5968280"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19 </a:t>
            </a:r>
            <a:r>
              <a:rPr lang="el-GR" dirty="0"/>
              <a:t>από </a:t>
            </a:r>
            <a:r>
              <a:rPr lang="el-GR" dirty="0" smtClean="0"/>
              <a:t>24)</a:t>
            </a:r>
            <a:endParaRPr lang="el-GR" dirty="0">
              <a:latin typeface="+mn-lt"/>
            </a:endParaRPr>
          </a:p>
        </p:txBody>
      </p:sp>
      <p:sp>
        <p:nvSpPr>
          <p:cNvPr id="2" name="Ορθογώνιο 1" descr="Βήμα 3: Λύνουμε την PERT/CPM με νέες διάρκειες για Ζ και Η.&#10;"/>
          <p:cNvSpPr/>
          <p:nvPr/>
        </p:nvSpPr>
        <p:spPr>
          <a:xfrm>
            <a:off x="467544" y="1484784"/>
            <a:ext cx="8219256" cy="830997"/>
          </a:xfrm>
          <a:prstGeom prst="rect">
            <a:avLst/>
          </a:prstGeom>
        </p:spPr>
        <p:txBody>
          <a:bodyPr wrap="square">
            <a:spAutoFit/>
          </a:bodyPr>
          <a:lstStyle/>
          <a:p>
            <a:pPr marL="342900" indent="-342900">
              <a:buFont typeface="Wingdings" panose="05000000000000000000" pitchFamily="2" charset="2"/>
              <a:buChar char="§"/>
            </a:pPr>
            <a:r>
              <a:rPr lang="el-GR" sz="2400" dirty="0"/>
              <a:t>Βήμα 3: Λύνουμε την </a:t>
            </a:r>
            <a:r>
              <a:rPr lang="en-US" sz="2400" dirty="0"/>
              <a:t>PERT/CPM </a:t>
            </a:r>
            <a:r>
              <a:rPr lang="el-GR" sz="2400" dirty="0"/>
              <a:t>με νέες διάρκειες για Ζ και </a:t>
            </a:r>
            <a:r>
              <a:rPr lang="el-GR" sz="2400" dirty="0" smtClean="0"/>
              <a:t>Η</a:t>
            </a:r>
            <a:r>
              <a:rPr lang="en-US" sz="2400" dirty="0"/>
              <a:t>.</a:t>
            </a:r>
            <a:endParaRPr lang="el-GR" sz="2400" dirty="0"/>
          </a:p>
        </p:txBody>
      </p:sp>
      <p:graphicFrame>
        <p:nvGraphicFramePr>
          <p:cNvPr id="6" name="Θέση περιεχομένου 3" descr="Στον πίνακα των οκτώ γραμμών και των οκτώ στηλών απεικονίζονται οι πληροφορίες από τη επίλυση της μεθόδου CPM για το έργο έχοντας ενσωματώσει τη μείωση της διάρκειας για τη δραστηριότητα που επιλέξαμε τώρα. Η πρώτη στήλη περιέχει τις δραστηριότητες, κατά σειρά Α,Β,Γ,Δ,Ε,Ζ και Η. Η δεύτερη στήλη έχει τις προαπαιτούμενες. Καμία για την Α η οποία είναι αρχική, η Α είναι προαπαιτούμενη τόσο για τη Β όσο και για τη Γ, η Δ έχει προαπαιτούμενες τη Β και τη Γ, η Ε τη Γ, η Ζ τη Δ και η Η την Ε. Η τρίτη στήλη περιέχει τη διάρκεια σε κανονικές συνθήκες εκτέλεσης των δραστηριοτήτων, δηλαδή για την Α διάρκεια 4 εβδομάδες, για τη Β 2, για τη Γ 2, για τη Δ 1, για την Ε διάρκεια 1 εβδομάδα, για τη Ζ 3 και για την Η 3 εβδομάδες καθώς επιλέξαμε τις δραστηριότητες αυτές  για μείωση. Η τέταρτη στήλη περιέχει τους νωρίτερους χρόνους έναρξης και η πέμπτη τους νωρίτερους χρόνους λήξης κάθε δραστηριότητας, δηλαδή για την Α 0 και 4 αντίστοιχα, για τη Β 4 και 6, για τη Γ 4 και 6, για τη Δ 6 και 7, για την Ε 6 και 7, για τη Ζ 7 και 10 και για την Η 7 και 10. Η έκτη και η έβδομη περιέχουν αντίστοιχα τους αργότερους χρόνους έναρξης και λήξης κάθε δραστηριότητας, δηλαδή για την Α 0 και 4, για τη Β 4 και 6, για τη Γ 4 και 6, για τη Δ 6 και 7, για την Ε 6 και 7, για τη Ζ 7 και 10 και για την Η 7 και 10. Στην όγδοη στήλη τοποθετούμε το συνολικό περιθώριο που είναι 0 για όλες τις δραστηριότητες."/>
          <p:cNvGraphicFramePr>
            <a:graphicFrameLocks/>
          </p:cNvGraphicFramePr>
          <p:nvPr>
            <p:custDataLst>
              <p:tags r:id="rId2"/>
            </p:custDataLst>
            <p:extLst>
              <p:ext uri="{D42A27DB-BD31-4B8C-83A1-F6EECF244321}">
                <p14:modId xmlns:p14="http://schemas.microsoft.com/office/powerpoint/2010/main" val="2496733631"/>
              </p:ext>
            </p:extLst>
          </p:nvPr>
        </p:nvGraphicFramePr>
        <p:xfrm>
          <a:off x="611560" y="2288530"/>
          <a:ext cx="7920881" cy="4092798"/>
        </p:xfrm>
        <a:graphic>
          <a:graphicData uri="http://schemas.openxmlformats.org/drawingml/2006/table">
            <a:tbl>
              <a:tblPr firstRow="1" bandRow="1">
                <a:tableStyleId>{5C22544A-7EE6-4342-B048-85BDC9FD1C3A}</a:tableStyleId>
              </a:tblPr>
              <a:tblGrid>
                <a:gridCol w="1977220"/>
                <a:gridCol w="1130398"/>
                <a:gridCol w="1233669"/>
                <a:gridCol w="637070"/>
                <a:gridCol w="664980"/>
                <a:gridCol w="670215"/>
                <a:gridCol w="698126"/>
                <a:gridCol w="909203"/>
              </a:tblGrid>
              <a:tr h="354684">
                <a:tc>
                  <a:txBody>
                    <a:bodyPr/>
                    <a:lstStyle/>
                    <a:p>
                      <a:r>
                        <a:rPr lang="el-GR" dirty="0" smtClean="0"/>
                        <a:t>ΔΡΑΣΤΗΡΙΟΤΗΤΑ</a:t>
                      </a:r>
                      <a:endParaRPr lang="el-GR" dirty="0"/>
                    </a:p>
                  </a:txBody>
                  <a:tcPr/>
                </a:tc>
                <a:tc>
                  <a:txBody>
                    <a:bodyPr/>
                    <a:lstStyle/>
                    <a:p>
                      <a:r>
                        <a:rPr lang="el-GR" dirty="0" smtClean="0"/>
                        <a:t>ΠΡΟΑΠ</a:t>
                      </a:r>
                      <a:endParaRPr lang="el-GR" dirty="0"/>
                    </a:p>
                  </a:txBody>
                  <a:tcPr/>
                </a:tc>
                <a:tc>
                  <a:txBody>
                    <a:bodyPr/>
                    <a:lstStyle/>
                    <a:p>
                      <a:r>
                        <a:rPr lang="el-GR" dirty="0" smtClean="0"/>
                        <a:t>ΔΙΑΡΚΕΙΑ</a:t>
                      </a:r>
                      <a:endParaRPr lang="el-GR" dirty="0"/>
                    </a:p>
                  </a:txBody>
                  <a:tcPr/>
                </a:tc>
                <a:tc>
                  <a:txBody>
                    <a:bodyPr/>
                    <a:lstStyle/>
                    <a:p>
                      <a:r>
                        <a:rPr lang="el-GR" dirty="0" smtClean="0"/>
                        <a:t>ΣΧΕ</a:t>
                      </a:r>
                      <a:endParaRPr lang="el-GR" dirty="0"/>
                    </a:p>
                  </a:txBody>
                  <a:tcPr/>
                </a:tc>
                <a:tc>
                  <a:txBody>
                    <a:bodyPr/>
                    <a:lstStyle/>
                    <a:p>
                      <a:r>
                        <a:rPr lang="el-GR" dirty="0" smtClean="0"/>
                        <a:t>ΣΧΛ</a:t>
                      </a:r>
                      <a:endParaRPr lang="el-GR" dirty="0"/>
                    </a:p>
                  </a:txBody>
                  <a:tcPr/>
                </a:tc>
                <a:tc>
                  <a:txBody>
                    <a:bodyPr/>
                    <a:lstStyle/>
                    <a:p>
                      <a:r>
                        <a:rPr lang="el-GR" dirty="0" smtClean="0"/>
                        <a:t>ΑΧΕ</a:t>
                      </a:r>
                      <a:endParaRPr lang="el-GR" dirty="0"/>
                    </a:p>
                  </a:txBody>
                  <a:tcPr/>
                </a:tc>
                <a:tc>
                  <a:txBody>
                    <a:bodyPr/>
                    <a:lstStyle/>
                    <a:p>
                      <a:r>
                        <a:rPr lang="el-GR" dirty="0" smtClean="0"/>
                        <a:t>ΑΧΛ</a:t>
                      </a:r>
                      <a:endParaRPr lang="el-GR" dirty="0"/>
                    </a:p>
                  </a:txBody>
                  <a:tcPr/>
                </a:tc>
                <a:tc>
                  <a:txBody>
                    <a:bodyPr/>
                    <a:lstStyle/>
                    <a:p>
                      <a:r>
                        <a:rPr lang="el-GR" dirty="0" smtClean="0"/>
                        <a:t>ΠΕΡΙΘ</a:t>
                      </a:r>
                      <a:endParaRPr lang="el-GR" dirty="0"/>
                    </a:p>
                  </a:txBody>
                  <a:tcPr/>
                </a:tc>
              </a:tr>
              <a:tr h="532434">
                <a:tc>
                  <a:txBody>
                    <a:bodyPr/>
                    <a:lstStyle/>
                    <a:p>
                      <a:pPr algn="ctr"/>
                      <a:r>
                        <a:rPr lang="el-GR" b="1" dirty="0" smtClean="0"/>
                        <a:t>Α</a:t>
                      </a:r>
                      <a:endParaRPr lang="el-GR" b="1" dirty="0"/>
                    </a:p>
                  </a:txBody>
                  <a:tcPr anchor="ctr"/>
                </a:tc>
                <a:tc>
                  <a:txBody>
                    <a:bodyPr/>
                    <a:lstStyle/>
                    <a:p>
                      <a:pPr algn="ctr"/>
                      <a:r>
                        <a:rPr lang="el-GR" b="1" dirty="0" smtClean="0"/>
                        <a:t>-</a:t>
                      </a:r>
                      <a:endParaRPr lang="el-GR" b="1" dirty="0"/>
                    </a:p>
                  </a:txBody>
                  <a:tcPr anchor="ctr"/>
                </a:tc>
                <a:tc>
                  <a:txBody>
                    <a:bodyPr/>
                    <a:lstStyle/>
                    <a:p>
                      <a:pPr marL="0" algn="ctr" rtl="0" eaLnBrk="1" latinLnBrk="0" hangingPunct="1"/>
                      <a:r>
                        <a:rPr kumimoji="0" lang="el-GR" b="1" kern="1200" dirty="0" smtClean="0">
                          <a:solidFill>
                            <a:schemeClr val="dk1"/>
                          </a:solidFill>
                          <a:latin typeface="+mn-lt"/>
                          <a:ea typeface="+mn-ea"/>
                          <a:cs typeface="+mn-cs"/>
                        </a:rPr>
                        <a:t>4</a:t>
                      </a:r>
                      <a:endParaRPr kumimoji="0" lang="el-GR" b="1" kern="1200" dirty="0">
                        <a:solidFill>
                          <a:schemeClr val="dk1"/>
                        </a:solidFill>
                        <a:latin typeface="+mn-lt"/>
                        <a:ea typeface="+mn-ea"/>
                        <a:cs typeface="+mn-cs"/>
                      </a:endParaRPr>
                    </a:p>
                  </a:txBody>
                  <a:tcPr anchor="ctr"/>
                </a:tc>
                <a:tc>
                  <a:txBody>
                    <a:bodyPr/>
                    <a:lstStyle/>
                    <a:p>
                      <a:pPr algn="ctr"/>
                      <a:r>
                        <a:rPr lang="el-GR" b="1" dirty="0" smtClean="0"/>
                        <a:t>0</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0</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0</a:t>
                      </a:r>
                      <a:endParaRPr lang="el-GR" b="1" dirty="0"/>
                    </a:p>
                  </a:txBody>
                  <a:tcPr anchor="ctr"/>
                </a:tc>
              </a:tr>
              <a:tr h="532434">
                <a:tc>
                  <a:txBody>
                    <a:bodyPr/>
                    <a:lstStyle/>
                    <a:p>
                      <a:pPr algn="ctr"/>
                      <a:r>
                        <a:rPr lang="el-GR" b="1" dirty="0" smtClean="0"/>
                        <a:t>Β</a:t>
                      </a:r>
                      <a:endParaRPr lang="el-GR" b="1" dirty="0"/>
                    </a:p>
                  </a:txBody>
                  <a:tcPr anchor="ctr"/>
                </a:tc>
                <a:tc>
                  <a:txBody>
                    <a:bodyPr/>
                    <a:lstStyle/>
                    <a:p>
                      <a:pPr algn="ctr"/>
                      <a:r>
                        <a:rPr lang="el-GR" b="1" dirty="0" smtClean="0"/>
                        <a:t>Α</a:t>
                      </a:r>
                      <a:endParaRPr lang="el-GR" b="1" dirty="0"/>
                    </a:p>
                  </a:txBody>
                  <a:tcPr anchor="ctr"/>
                </a:tc>
                <a:tc>
                  <a:txBody>
                    <a:bodyPr/>
                    <a:lstStyle/>
                    <a:p>
                      <a:pPr marL="0" algn="ctr" rtl="0" eaLnBrk="1" latinLnBrk="0" hangingPunct="1"/>
                      <a:r>
                        <a:rPr kumimoji="0" lang="el-GR" b="1" kern="1200" dirty="0" smtClean="0">
                          <a:solidFill>
                            <a:schemeClr val="dk1"/>
                          </a:solidFill>
                          <a:latin typeface="+mn-lt"/>
                          <a:ea typeface="+mn-ea"/>
                          <a:cs typeface="+mn-cs"/>
                        </a:rPr>
                        <a:t>2</a:t>
                      </a:r>
                      <a:endParaRPr kumimoji="0" lang="el-GR" b="1" kern="1200" dirty="0">
                        <a:solidFill>
                          <a:schemeClr val="dk1"/>
                        </a:solidFill>
                        <a:latin typeface="+mn-lt"/>
                        <a:ea typeface="+mn-ea"/>
                        <a:cs typeface="+mn-cs"/>
                      </a:endParaRPr>
                    </a:p>
                  </a:txBody>
                  <a:tcPr anchor="ctr"/>
                </a:tc>
                <a:tc>
                  <a:txBody>
                    <a:bodyPr/>
                    <a:lstStyle/>
                    <a:p>
                      <a:pPr algn="ctr"/>
                      <a:r>
                        <a:rPr lang="el-GR" b="1" dirty="0" smtClean="0"/>
                        <a:t>4</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0</a:t>
                      </a:r>
                      <a:endParaRPr lang="el-GR" b="1" dirty="0"/>
                    </a:p>
                  </a:txBody>
                  <a:tcPr anchor="ctr"/>
                </a:tc>
              </a:tr>
              <a:tr h="532434">
                <a:tc>
                  <a:txBody>
                    <a:bodyPr/>
                    <a:lstStyle/>
                    <a:p>
                      <a:pPr algn="ctr"/>
                      <a:r>
                        <a:rPr lang="el-GR" b="1" dirty="0" smtClean="0"/>
                        <a:t>Γ</a:t>
                      </a:r>
                      <a:endParaRPr lang="el-GR" b="1" dirty="0"/>
                    </a:p>
                  </a:txBody>
                  <a:tcPr anchor="ctr"/>
                </a:tc>
                <a:tc>
                  <a:txBody>
                    <a:bodyPr/>
                    <a:lstStyle/>
                    <a:p>
                      <a:pPr algn="ctr"/>
                      <a:r>
                        <a:rPr lang="el-GR" b="1" dirty="0" smtClean="0"/>
                        <a:t>Α</a:t>
                      </a:r>
                      <a:endParaRPr lang="el-GR" b="1" dirty="0"/>
                    </a:p>
                  </a:txBody>
                  <a:tcPr anchor="ctr"/>
                </a:tc>
                <a:tc>
                  <a:txBody>
                    <a:bodyPr/>
                    <a:lstStyle/>
                    <a:p>
                      <a:pPr algn="ctr"/>
                      <a:r>
                        <a:rPr lang="el-GR" b="1" dirty="0" smtClean="0"/>
                        <a:t>2</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0</a:t>
                      </a:r>
                      <a:endParaRPr lang="el-GR" b="1" dirty="0"/>
                    </a:p>
                  </a:txBody>
                  <a:tcPr anchor="ctr"/>
                </a:tc>
              </a:tr>
              <a:tr h="532434">
                <a:tc>
                  <a:txBody>
                    <a:bodyPr/>
                    <a:lstStyle/>
                    <a:p>
                      <a:pPr algn="ctr"/>
                      <a:r>
                        <a:rPr lang="el-GR" b="1" dirty="0" smtClean="0"/>
                        <a:t>Δ</a:t>
                      </a:r>
                      <a:endParaRPr lang="el-GR" b="1" dirty="0"/>
                    </a:p>
                  </a:txBody>
                  <a:tcPr anchor="ctr"/>
                </a:tc>
                <a:tc>
                  <a:txBody>
                    <a:bodyPr/>
                    <a:lstStyle/>
                    <a:p>
                      <a:pPr algn="ctr"/>
                      <a:r>
                        <a:rPr lang="el-GR" b="1" dirty="0" smtClean="0"/>
                        <a:t>Β,Γ</a:t>
                      </a:r>
                      <a:endParaRPr lang="el-GR" b="1" dirty="0"/>
                    </a:p>
                  </a:txBody>
                  <a:tcPr anchor="ctr"/>
                </a:tc>
                <a:tc>
                  <a:txBody>
                    <a:bodyPr/>
                    <a:lstStyle/>
                    <a:p>
                      <a:pPr marL="0" algn="ctr" rtl="0" eaLnBrk="1" latinLnBrk="0" hangingPunct="1"/>
                      <a:r>
                        <a:rPr kumimoji="0" lang="el-GR" b="1" kern="1200" dirty="0" smtClean="0">
                          <a:solidFill>
                            <a:schemeClr val="dk1"/>
                          </a:solidFill>
                          <a:latin typeface="+mn-lt"/>
                          <a:ea typeface="+mn-ea"/>
                          <a:cs typeface="+mn-cs"/>
                        </a:rPr>
                        <a:t>1</a:t>
                      </a:r>
                      <a:endParaRPr kumimoji="0" lang="el-GR" b="1" kern="1200" dirty="0">
                        <a:solidFill>
                          <a:schemeClr val="dk1"/>
                        </a:solidFill>
                        <a:latin typeface="+mn-lt"/>
                        <a:ea typeface="+mn-ea"/>
                        <a:cs typeface="+mn-cs"/>
                      </a:endParaRPr>
                    </a:p>
                  </a:txBody>
                  <a:tcPr anchor="ctr"/>
                </a:tc>
                <a:tc>
                  <a:txBody>
                    <a:bodyPr/>
                    <a:lstStyle/>
                    <a:p>
                      <a:pPr algn="ctr"/>
                      <a:r>
                        <a:rPr lang="el-GR" b="1" dirty="0" smtClean="0"/>
                        <a:t>6</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0</a:t>
                      </a:r>
                      <a:endParaRPr lang="el-GR" b="1" dirty="0"/>
                    </a:p>
                  </a:txBody>
                  <a:tcPr anchor="ctr"/>
                </a:tc>
              </a:tr>
              <a:tr h="532434">
                <a:tc>
                  <a:txBody>
                    <a:bodyPr/>
                    <a:lstStyle/>
                    <a:p>
                      <a:pPr algn="ctr"/>
                      <a:r>
                        <a:rPr lang="el-GR" b="1" dirty="0" smtClean="0"/>
                        <a:t>Ε</a:t>
                      </a:r>
                      <a:endParaRPr lang="el-GR" b="1" dirty="0"/>
                    </a:p>
                  </a:txBody>
                  <a:tcPr anchor="ctr"/>
                </a:tc>
                <a:tc>
                  <a:txBody>
                    <a:bodyPr/>
                    <a:lstStyle/>
                    <a:p>
                      <a:pPr algn="ctr"/>
                      <a:r>
                        <a:rPr lang="el-GR" b="1" dirty="0" smtClean="0"/>
                        <a:t>Γ</a:t>
                      </a:r>
                      <a:endParaRPr lang="el-GR" b="1" dirty="0"/>
                    </a:p>
                  </a:txBody>
                  <a:tcPr anchor="ctr"/>
                </a:tc>
                <a:tc>
                  <a:txBody>
                    <a:bodyPr/>
                    <a:lstStyle/>
                    <a:p>
                      <a:pPr algn="ctr"/>
                      <a:r>
                        <a:rPr lang="el-GR" b="1" dirty="0" smtClean="0"/>
                        <a:t>1</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0</a:t>
                      </a:r>
                      <a:endParaRPr lang="el-GR" b="1" dirty="0"/>
                    </a:p>
                  </a:txBody>
                  <a:tcPr anchor="ctr"/>
                </a:tc>
              </a:tr>
              <a:tr h="532434">
                <a:tc>
                  <a:txBody>
                    <a:bodyPr/>
                    <a:lstStyle/>
                    <a:p>
                      <a:pPr algn="ctr"/>
                      <a:r>
                        <a:rPr lang="el-GR" b="1" dirty="0" smtClean="0"/>
                        <a:t>Ζ</a:t>
                      </a:r>
                      <a:endParaRPr lang="el-GR" b="1" dirty="0"/>
                    </a:p>
                  </a:txBody>
                  <a:tcPr anchor="ctr"/>
                </a:tc>
                <a:tc>
                  <a:txBody>
                    <a:bodyPr/>
                    <a:lstStyle/>
                    <a:p>
                      <a:pPr algn="ctr"/>
                      <a:r>
                        <a:rPr lang="el-GR" b="1" dirty="0" smtClean="0"/>
                        <a:t>Δ</a:t>
                      </a:r>
                      <a:endParaRPr lang="el-GR" b="1" dirty="0"/>
                    </a:p>
                  </a:txBody>
                  <a:tcPr anchor="ctr"/>
                </a:tc>
                <a:tc>
                  <a:txBody>
                    <a:bodyPr/>
                    <a:lstStyle/>
                    <a:p>
                      <a:pPr marL="0" algn="ctr" rtl="0" eaLnBrk="1" latinLnBrk="0" hangingPunct="1"/>
                      <a:r>
                        <a:rPr kumimoji="0" lang="el-GR" sz="2400" b="1" kern="1200" dirty="0" smtClean="0">
                          <a:solidFill>
                            <a:schemeClr val="accent1"/>
                          </a:solidFill>
                          <a:latin typeface="+mn-lt"/>
                          <a:ea typeface="+mn-ea"/>
                          <a:cs typeface="+mn-cs"/>
                        </a:rPr>
                        <a:t>3</a:t>
                      </a:r>
                      <a:endParaRPr kumimoji="0" lang="el-GR" sz="2400" b="1" kern="1200" dirty="0">
                        <a:solidFill>
                          <a:schemeClr val="accent1"/>
                        </a:solidFill>
                        <a:latin typeface="+mn-lt"/>
                        <a:ea typeface="+mn-ea"/>
                        <a:cs typeface="+mn-cs"/>
                      </a:endParaRPr>
                    </a:p>
                  </a:txBody>
                  <a:tcPr anchor="ctr"/>
                </a:tc>
                <a:tc>
                  <a:txBody>
                    <a:bodyPr/>
                    <a:lstStyle/>
                    <a:p>
                      <a:pPr algn="ctr"/>
                      <a:r>
                        <a:rPr lang="el-GR" b="1" dirty="0" smtClean="0"/>
                        <a:t>7</a:t>
                      </a:r>
                      <a:endParaRPr lang="el-GR" b="1" dirty="0"/>
                    </a:p>
                  </a:txBody>
                  <a:tcPr anchor="ctr"/>
                </a:tc>
                <a:tc>
                  <a:txBody>
                    <a:bodyPr/>
                    <a:lstStyle/>
                    <a:p>
                      <a:pPr algn="ctr"/>
                      <a:r>
                        <a:rPr lang="el-GR" b="1" dirty="0" smtClean="0">
                          <a:solidFill>
                            <a:srgbClr val="7030A0"/>
                          </a:solidFill>
                        </a:rPr>
                        <a:t>10</a:t>
                      </a:r>
                      <a:endParaRPr lang="el-GR" b="1" dirty="0">
                        <a:solidFill>
                          <a:srgbClr val="7030A0"/>
                        </a:solidFill>
                      </a:endParaRPr>
                    </a:p>
                  </a:txBody>
                  <a:tcPr anchor="ctr"/>
                </a:tc>
                <a:tc>
                  <a:txBody>
                    <a:bodyPr/>
                    <a:lstStyle/>
                    <a:p>
                      <a:pPr algn="ctr"/>
                      <a:r>
                        <a:rPr lang="el-GR" b="1" dirty="0" smtClean="0"/>
                        <a:t>7</a:t>
                      </a:r>
                      <a:endParaRPr lang="el-GR" b="1" dirty="0"/>
                    </a:p>
                  </a:txBody>
                  <a:tcPr anchor="ctr"/>
                </a:tc>
                <a:tc>
                  <a:txBody>
                    <a:bodyPr/>
                    <a:lstStyle/>
                    <a:p>
                      <a:pPr algn="ctr"/>
                      <a:r>
                        <a:rPr lang="el-GR" b="1" dirty="0" smtClean="0"/>
                        <a:t>10</a:t>
                      </a:r>
                      <a:endParaRPr lang="el-GR" b="1" dirty="0"/>
                    </a:p>
                  </a:txBody>
                  <a:tcPr anchor="ctr"/>
                </a:tc>
                <a:tc>
                  <a:txBody>
                    <a:bodyPr/>
                    <a:lstStyle/>
                    <a:p>
                      <a:pPr algn="ctr"/>
                      <a:r>
                        <a:rPr lang="el-GR" b="1" dirty="0" smtClean="0"/>
                        <a:t>0</a:t>
                      </a:r>
                      <a:endParaRPr lang="el-GR" b="1" dirty="0"/>
                    </a:p>
                  </a:txBody>
                  <a:tcPr anchor="ctr"/>
                </a:tc>
              </a:tr>
              <a:tr h="532434">
                <a:tc>
                  <a:txBody>
                    <a:bodyPr/>
                    <a:lstStyle/>
                    <a:p>
                      <a:pPr algn="ctr"/>
                      <a:r>
                        <a:rPr lang="el-GR" b="1" dirty="0" smtClean="0"/>
                        <a:t>Η</a:t>
                      </a:r>
                      <a:endParaRPr lang="el-GR" b="1" dirty="0"/>
                    </a:p>
                  </a:txBody>
                  <a:tcPr anchor="ctr"/>
                </a:tc>
                <a:tc>
                  <a:txBody>
                    <a:bodyPr/>
                    <a:lstStyle/>
                    <a:p>
                      <a:pPr algn="ctr"/>
                      <a:r>
                        <a:rPr lang="el-GR" b="1" dirty="0" smtClean="0"/>
                        <a:t>Ε</a:t>
                      </a:r>
                      <a:endParaRPr lang="el-GR" b="1" dirty="0"/>
                    </a:p>
                  </a:txBody>
                  <a:tcPr anchor="ctr"/>
                </a:tc>
                <a:tc>
                  <a:txBody>
                    <a:bodyPr/>
                    <a:lstStyle/>
                    <a:p>
                      <a:pPr marL="0" algn="ctr" rtl="0" eaLnBrk="1" latinLnBrk="0" hangingPunct="1"/>
                      <a:r>
                        <a:rPr kumimoji="0" lang="el-GR" sz="2400" b="1" kern="1200" dirty="0" smtClean="0">
                          <a:solidFill>
                            <a:schemeClr val="accent1"/>
                          </a:solidFill>
                          <a:latin typeface="+mn-lt"/>
                          <a:ea typeface="+mn-ea"/>
                          <a:cs typeface="+mn-cs"/>
                        </a:rPr>
                        <a:t>3</a:t>
                      </a:r>
                      <a:endParaRPr kumimoji="0" lang="el-GR" sz="2400" b="1" kern="1200" dirty="0">
                        <a:solidFill>
                          <a:schemeClr val="accent1"/>
                        </a:solidFill>
                        <a:latin typeface="+mn-lt"/>
                        <a:ea typeface="+mn-ea"/>
                        <a:cs typeface="+mn-cs"/>
                      </a:endParaRPr>
                    </a:p>
                  </a:txBody>
                  <a:tcPr anchor="ctr"/>
                </a:tc>
                <a:tc>
                  <a:txBody>
                    <a:bodyPr/>
                    <a:lstStyle/>
                    <a:p>
                      <a:pPr algn="ctr"/>
                      <a:r>
                        <a:rPr lang="el-GR" b="1" dirty="0" smtClean="0"/>
                        <a:t>7</a:t>
                      </a:r>
                      <a:endParaRPr lang="el-GR" b="1" dirty="0"/>
                    </a:p>
                  </a:txBody>
                  <a:tcPr anchor="ctr"/>
                </a:tc>
                <a:tc>
                  <a:txBody>
                    <a:bodyPr/>
                    <a:lstStyle/>
                    <a:p>
                      <a:pPr algn="ctr"/>
                      <a:r>
                        <a:rPr lang="el-GR" b="1" dirty="0" smtClean="0">
                          <a:solidFill>
                            <a:srgbClr val="7030A0"/>
                          </a:solidFill>
                        </a:rPr>
                        <a:t>10</a:t>
                      </a:r>
                      <a:endParaRPr lang="el-GR" b="1" dirty="0">
                        <a:solidFill>
                          <a:srgbClr val="7030A0"/>
                        </a:solidFill>
                      </a:endParaRPr>
                    </a:p>
                  </a:txBody>
                  <a:tcPr anchor="ctr"/>
                </a:tc>
                <a:tc>
                  <a:txBody>
                    <a:bodyPr/>
                    <a:lstStyle/>
                    <a:p>
                      <a:pPr algn="ctr"/>
                      <a:r>
                        <a:rPr lang="el-GR" b="1" dirty="0" smtClean="0"/>
                        <a:t>7</a:t>
                      </a:r>
                      <a:endParaRPr lang="el-GR" b="1" dirty="0"/>
                    </a:p>
                  </a:txBody>
                  <a:tcPr anchor="ctr"/>
                </a:tc>
                <a:tc>
                  <a:txBody>
                    <a:bodyPr/>
                    <a:lstStyle/>
                    <a:p>
                      <a:pPr algn="ctr"/>
                      <a:r>
                        <a:rPr lang="el-GR" b="1" dirty="0" smtClean="0"/>
                        <a:t>10</a:t>
                      </a:r>
                      <a:endParaRPr lang="el-GR" b="1" dirty="0"/>
                    </a:p>
                  </a:txBody>
                  <a:tcPr anchor="ctr"/>
                </a:tc>
                <a:tc>
                  <a:txBody>
                    <a:bodyPr/>
                    <a:lstStyle/>
                    <a:p>
                      <a:pPr algn="ctr"/>
                      <a:r>
                        <a:rPr lang="el-GR" b="1" dirty="0" smtClean="0"/>
                        <a:t>0</a:t>
                      </a:r>
                      <a:endParaRPr lang="el-GR" b="1" dirty="0"/>
                    </a:p>
                  </a:txBody>
                  <a:tcPr anchor="ctr"/>
                </a:tc>
              </a:tr>
            </a:tbl>
          </a:graphicData>
        </a:graphic>
      </p:graphicFrame>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(20 </a:t>
            </a:r>
            <a:r>
              <a:rPr lang="el-GR" dirty="0"/>
              <a:t>από </a:t>
            </a:r>
            <a:r>
              <a:rPr lang="el-GR" dirty="0" smtClean="0"/>
              <a:t>24)</a:t>
            </a:r>
            <a:endParaRPr lang="el-GR" dirty="0">
              <a:latin typeface="+mn-lt"/>
            </a:endParaRPr>
          </a:p>
        </p:txBody>
      </p:sp>
      <p:sp>
        <p:nvSpPr>
          <p:cNvPr id="2" name="Ορθογώνιο 1"/>
          <p:cNvSpPr/>
          <p:nvPr/>
        </p:nvSpPr>
        <p:spPr>
          <a:xfrm>
            <a:off x="467544" y="1484784"/>
            <a:ext cx="8219256" cy="1200329"/>
          </a:xfrm>
          <a:prstGeom prst="rect">
            <a:avLst/>
          </a:prstGeom>
        </p:spPr>
        <p:txBody>
          <a:bodyPr wrap="square">
            <a:spAutoFit/>
          </a:bodyPr>
          <a:lstStyle/>
          <a:p>
            <a:r>
              <a:rPr lang="el-GR" sz="2400" dirty="0" smtClean="0"/>
              <a:t>Κρίσιμα δρομολόγια  (Α-Β-Δ-Ζ), (Α-Γ-Δ-Ζ) και (Α-Γ-Ε-Η),</a:t>
            </a:r>
          </a:p>
          <a:p>
            <a:r>
              <a:rPr lang="el-GR" sz="2400" dirty="0" smtClean="0"/>
              <a:t>Διάρκεια 10 εβδομάδες,</a:t>
            </a:r>
          </a:p>
          <a:p>
            <a:r>
              <a:rPr lang="el-GR" sz="2400" dirty="0" smtClean="0"/>
              <a:t>Κόστος  </a:t>
            </a:r>
            <a:r>
              <a:rPr lang="el-GR" sz="2400" b="1" dirty="0" smtClean="0"/>
              <a:t>2400 χμ </a:t>
            </a:r>
            <a:r>
              <a:rPr lang="el-GR" sz="2400" dirty="0" smtClean="0"/>
              <a:t>.</a:t>
            </a:r>
            <a:endParaRPr lang="el-GR" sz="2400" dirty="0"/>
          </a:p>
        </p:txBody>
      </p:sp>
      <p:grpSp>
        <p:nvGrpSpPr>
          <p:cNvPr id="3" name="Group 4" descr="."/>
          <p:cNvGrpSpPr>
            <a:grpSpLocks noChangeAspect="1"/>
          </p:cNvGrpSpPr>
          <p:nvPr/>
        </p:nvGrpSpPr>
        <p:grpSpPr bwMode="auto">
          <a:xfrm>
            <a:off x="682625" y="2924175"/>
            <a:ext cx="7850188" cy="2736850"/>
            <a:chOff x="430" y="1842"/>
            <a:chExt cx="4945" cy="1724"/>
          </a:xfrm>
        </p:grpSpPr>
        <p:sp>
          <p:nvSpPr>
            <p:cNvPr id="4" name="AutoShape 3"/>
            <p:cNvSpPr>
              <a:spLocks noChangeAspect="1" noChangeArrowheads="1" noTextEdit="1"/>
            </p:cNvSpPr>
            <p:nvPr/>
          </p:nvSpPr>
          <p:spPr bwMode="auto">
            <a:xfrm>
              <a:off x="430" y="1842"/>
              <a:ext cx="4945" cy="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8" name="Rectangle 5"/>
            <p:cNvSpPr>
              <a:spLocks noChangeArrowheads="1"/>
            </p:cNvSpPr>
            <p:nvPr/>
          </p:nvSpPr>
          <p:spPr bwMode="auto">
            <a:xfrm>
              <a:off x="430" y="1842"/>
              <a:ext cx="10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Oval 6"/>
            <p:cNvSpPr>
              <a:spLocks noChangeArrowheads="1"/>
            </p:cNvSpPr>
            <p:nvPr/>
          </p:nvSpPr>
          <p:spPr bwMode="auto">
            <a:xfrm>
              <a:off x="769" y="2890"/>
              <a:ext cx="125" cy="113"/>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1" name="Freeform 7"/>
            <p:cNvSpPr>
              <a:spLocks noEditPoints="1"/>
            </p:cNvSpPr>
            <p:nvPr/>
          </p:nvSpPr>
          <p:spPr bwMode="auto">
            <a:xfrm>
              <a:off x="757" y="2878"/>
              <a:ext cx="149" cy="137"/>
            </a:xfrm>
            <a:custGeom>
              <a:avLst/>
              <a:gdLst>
                <a:gd name="T0" fmla="*/ 16 w 1667"/>
                <a:gd name="T1" fmla="*/ 618 h 1533"/>
                <a:gd name="T2" fmla="*/ 75 w 1667"/>
                <a:gd name="T3" fmla="*/ 450 h 1533"/>
                <a:gd name="T4" fmla="*/ 240 w 1667"/>
                <a:gd name="T5" fmla="*/ 229 h 1533"/>
                <a:gd name="T6" fmla="*/ 384 w 1667"/>
                <a:gd name="T7" fmla="*/ 122 h 1533"/>
                <a:gd name="T8" fmla="*/ 656 w 1667"/>
                <a:gd name="T9" fmla="*/ 18 h 1533"/>
                <a:gd name="T10" fmla="*/ 911 w 1667"/>
                <a:gd name="T11" fmla="*/ 3 h 1533"/>
                <a:gd name="T12" fmla="*/ 1165 w 1667"/>
                <a:gd name="T13" fmla="*/ 64 h 1533"/>
                <a:gd name="T14" fmla="*/ 1408 w 1667"/>
                <a:gd name="T15" fmla="*/ 212 h 1533"/>
                <a:gd name="T16" fmla="*/ 1529 w 1667"/>
                <a:gd name="T17" fmla="*/ 344 h 1533"/>
                <a:gd name="T18" fmla="*/ 1626 w 1667"/>
                <a:gd name="T19" fmla="*/ 528 h 1533"/>
                <a:gd name="T20" fmla="*/ 1667 w 1667"/>
                <a:gd name="T21" fmla="*/ 758 h 1533"/>
                <a:gd name="T22" fmla="*/ 1631 w 1667"/>
                <a:gd name="T23" fmla="*/ 991 h 1533"/>
                <a:gd name="T24" fmla="*/ 1529 w 1667"/>
                <a:gd name="T25" fmla="*/ 1189 h 1533"/>
                <a:gd name="T26" fmla="*/ 1408 w 1667"/>
                <a:gd name="T27" fmla="*/ 1321 h 1533"/>
                <a:gd name="T28" fmla="*/ 1165 w 1667"/>
                <a:gd name="T29" fmla="*/ 1469 h 1533"/>
                <a:gd name="T30" fmla="*/ 925 w 1667"/>
                <a:gd name="T31" fmla="*/ 1528 h 1533"/>
                <a:gd name="T32" fmla="*/ 674 w 1667"/>
                <a:gd name="T33" fmla="*/ 1518 h 1533"/>
                <a:gd name="T34" fmla="*/ 384 w 1667"/>
                <a:gd name="T35" fmla="*/ 1411 h 1533"/>
                <a:gd name="T36" fmla="*/ 240 w 1667"/>
                <a:gd name="T37" fmla="*/ 1304 h 1533"/>
                <a:gd name="T38" fmla="*/ 75 w 1667"/>
                <a:gd name="T39" fmla="*/ 1083 h 1533"/>
                <a:gd name="T40" fmla="*/ 20 w 1667"/>
                <a:gd name="T41" fmla="*/ 933 h 1533"/>
                <a:gd name="T42" fmla="*/ 269 w 1667"/>
                <a:gd name="T43" fmla="*/ 811 h 1533"/>
                <a:gd name="T44" fmla="*/ 313 w 1667"/>
                <a:gd name="T45" fmla="*/ 965 h 1533"/>
                <a:gd name="T46" fmla="*/ 352 w 1667"/>
                <a:gd name="T47" fmla="*/ 1031 h 1533"/>
                <a:gd name="T48" fmla="*/ 522 w 1667"/>
                <a:gd name="T49" fmla="*/ 1184 h 1533"/>
                <a:gd name="T50" fmla="*/ 598 w 1667"/>
                <a:gd name="T51" fmla="*/ 1221 h 1533"/>
                <a:gd name="T52" fmla="*/ 828 w 1667"/>
                <a:gd name="T53" fmla="*/ 1266 h 1533"/>
                <a:gd name="T54" fmla="*/ 1070 w 1667"/>
                <a:gd name="T55" fmla="*/ 1221 h 1533"/>
                <a:gd name="T56" fmla="*/ 1146 w 1667"/>
                <a:gd name="T57" fmla="*/ 1185 h 1533"/>
                <a:gd name="T58" fmla="*/ 1316 w 1667"/>
                <a:gd name="T59" fmla="*/ 1030 h 1533"/>
                <a:gd name="T60" fmla="*/ 1355 w 1667"/>
                <a:gd name="T61" fmla="*/ 963 h 1533"/>
                <a:gd name="T62" fmla="*/ 1396 w 1667"/>
                <a:gd name="T63" fmla="*/ 823 h 1533"/>
                <a:gd name="T64" fmla="*/ 1391 w 1667"/>
                <a:gd name="T65" fmla="*/ 675 h 1533"/>
                <a:gd name="T66" fmla="*/ 1364 w 1667"/>
                <a:gd name="T67" fmla="*/ 588 h 1533"/>
                <a:gd name="T68" fmla="*/ 1230 w 1667"/>
                <a:gd name="T69" fmla="*/ 408 h 1533"/>
                <a:gd name="T70" fmla="*/ 1167 w 1667"/>
                <a:gd name="T71" fmla="*/ 361 h 1533"/>
                <a:gd name="T72" fmla="*/ 955 w 1667"/>
                <a:gd name="T73" fmla="*/ 278 h 1533"/>
                <a:gd name="T74" fmla="*/ 781 w 1667"/>
                <a:gd name="T75" fmla="*/ 268 h 1533"/>
                <a:gd name="T76" fmla="*/ 620 w 1667"/>
                <a:gd name="T77" fmla="*/ 303 h 1533"/>
                <a:gd name="T78" fmla="*/ 418 w 1667"/>
                <a:gd name="T79" fmla="*/ 426 h 1533"/>
                <a:gd name="T80" fmla="*/ 367 w 1667"/>
                <a:gd name="T81" fmla="*/ 482 h 1533"/>
                <a:gd name="T82" fmla="*/ 293 w 1667"/>
                <a:gd name="T83" fmla="*/ 617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8" y="540"/>
                  </a:lnTo>
                  <a:lnTo>
                    <a:pt x="64" y="471"/>
                  </a:lnTo>
                  <a:cubicBezTo>
                    <a:pt x="67" y="464"/>
                    <a:pt x="70" y="457"/>
                    <a:pt x="75" y="450"/>
                  </a:cubicBezTo>
                  <a:lnTo>
                    <a:pt x="140" y="343"/>
                  </a:lnTo>
                  <a:cubicBezTo>
                    <a:pt x="144" y="336"/>
                    <a:pt x="149" y="329"/>
                    <a:pt x="155" y="323"/>
                  </a:cubicBezTo>
                  <a:lnTo>
                    <a:pt x="240" y="229"/>
                  </a:lnTo>
                  <a:cubicBezTo>
                    <a:pt x="245" y="222"/>
                    <a:pt x="252" y="217"/>
                    <a:pt x="259" y="211"/>
                  </a:cubicBezTo>
                  <a:lnTo>
                    <a:pt x="363" y="134"/>
                  </a:lnTo>
                  <a:cubicBezTo>
                    <a:pt x="370" y="129"/>
                    <a:pt x="377" y="125"/>
                    <a:pt x="384" y="122"/>
                  </a:cubicBezTo>
                  <a:lnTo>
                    <a:pt x="503" y="64"/>
                  </a:lnTo>
                  <a:cubicBezTo>
                    <a:pt x="510" y="60"/>
                    <a:pt x="518" y="57"/>
                    <a:pt x="525" y="55"/>
                  </a:cubicBezTo>
                  <a:lnTo>
                    <a:pt x="656" y="18"/>
                  </a:lnTo>
                  <a:lnTo>
                    <a:pt x="744" y="4"/>
                  </a:lnTo>
                  <a:lnTo>
                    <a:pt x="828" y="0"/>
                  </a:lnTo>
                  <a:lnTo>
                    <a:pt x="911" y="3"/>
                  </a:lnTo>
                  <a:lnTo>
                    <a:pt x="994" y="15"/>
                  </a:lnTo>
                  <a:lnTo>
                    <a:pt x="1142" y="55"/>
                  </a:lnTo>
                  <a:cubicBezTo>
                    <a:pt x="1150" y="57"/>
                    <a:pt x="1158" y="60"/>
                    <a:pt x="1165" y="64"/>
                  </a:cubicBezTo>
                  <a:lnTo>
                    <a:pt x="1284" y="122"/>
                  </a:lnTo>
                  <a:cubicBezTo>
                    <a:pt x="1291" y="125"/>
                    <a:pt x="1299" y="130"/>
                    <a:pt x="1305" y="135"/>
                  </a:cubicBezTo>
                  <a:lnTo>
                    <a:pt x="1408" y="212"/>
                  </a:lnTo>
                  <a:cubicBezTo>
                    <a:pt x="1415" y="217"/>
                    <a:pt x="1421" y="222"/>
                    <a:pt x="1427" y="228"/>
                  </a:cubicBezTo>
                  <a:lnTo>
                    <a:pt x="1513" y="322"/>
                  </a:lnTo>
                  <a:cubicBezTo>
                    <a:pt x="1519" y="329"/>
                    <a:pt x="1524" y="336"/>
                    <a:pt x="1529" y="344"/>
                  </a:cubicBezTo>
                  <a:lnTo>
                    <a:pt x="1593" y="451"/>
                  </a:lnTo>
                  <a:cubicBezTo>
                    <a:pt x="1596" y="457"/>
                    <a:pt x="1599" y="463"/>
                    <a:pt x="1602" y="469"/>
                  </a:cubicBezTo>
                  <a:lnTo>
                    <a:pt x="1626" y="528"/>
                  </a:lnTo>
                  <a:lnTo>
                    <a:pt x="1648" y="602"/>
                  </a:lnTo>
                  <a:lnTo>
                    <a:pt x="1661" y="681"/>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1"/>
                    <a:pt x="1415" y="1316"/>
                    <a:pt x="1408" y="1321"/>
                  </a:cubicBezTo>
                  <a:lnTo>
                    <a:pt x="1305" y="1398"/>
                  </a:lnTo>
                  <a:cubicBezTo>
                    <a:pt x="1299" y="1403"/>
                    <a:pt x="1291" y="1408"/>
                    <a:pt x="1284" y="1411"/>
                  </a:cubicBezTo>
                  <a:lnTo>
                    <a:pt x="1165" y="1469"/>
                  </a:lnTo>
                  <a:cubicBezTo>
                    <a:pt x="1158" y="1473"/>
                    <a:pt x="1150" y="1476"/>
                    <a:pt x="1142" y="1478"/>
                  </a:cubicBezTo>
                  <a:lnTo>
                    <a:pt x="1010" y="1515"/>
                  </a:lnTo>
                  <a:lnTo>
                    <a:pt x="925" y="1528"/>
                  </a:lnTo>
                  <a:lnTo>
                    <a:pt x="839" y="1533"/>
                  </a:lnTo>
                  <a:lnTo>
                    <a:pt x="757" y="1530"/>
                  </a:lnTo>
                  <a:lnTo>
                    <a:pt x="674" y="1518"/>
                  </a:lnTo>
                  <a:lnTo>
                    <a:pt x="525" y="1478"/>
                  </a:lnTo>
                  <a:cubicBezTo>
                    <a:pt x="518" y="1476"/>
                    <a:pt x="510" y="1473"/>
                    <a:pt x="503" y="1469"/>
                  </a:cubicBezTo>
                  <a:lnTo>
                    <a:pt x="384" y="1411"/>
                  </a:lnTo>
                  <a:cubicBezTo>
                    <a:pt x="377" y="1408"/>
                    <a:pt x="370" y="1403"/>
                    <a:pt x="363" y="1399"/>
                  </a:cubicBezTo>
                  <a:lnTo>
                    <a:pt x="259" y="1322"/>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7"/>
                  </a:lnTo>
                  <a:lnTo>
                    <a:pt x="522" y="1184"/>
                  </a:lnTo>
                  <a:lnTo>
                    <a:pt x="501" y="1172"/>
                  </a:lnTo>
                  <a:lnTo>
                    <a:pt x="620" y="1230"/>
                  </a:lnTo>
                  <a:lnTo>
                    <a:pt x="598" y="1221"/>
                  </a:lnTo>
                  <a:lnTo>
                    <a:pt x="711" y="1254"/>
                  </a:lnTo>
                  <a:lnTo>
                    <a:pt x="768" y="1263"/>
                  </a:lnTo>
                  <a:lnTo>
                    <a:pt x="828" y="1266"/>
                  </a:lnTo>
                  <a:lnTo>
                    <a:pt x="886" y="1265"/>
                  </a:lnTo>
                  <a:lnTo>
                    <a:pt x="938" y="1258"/>
                  </a:lnTo>
                  <a:lnTo>
                    <a:pt x="1070" y="1221"/>
                  </a:lnTo>
                  <a:lnTo>
                    <a:pt x="1048" y="1230"/>
                  </a:lnTo>
                  <a:lnTo>
                    <a:pt x="1167" y="1172"/>
                  </a:lnTo>
                  <a:lnTo>
                    <a:pt x="1146" y="1185"/>
                  </a:lnTo>
                  <a:lnTo>
                    <a:pt x="1249" y="1108"/>
                  </a:lnTo>
                  <a:lnTo>
                    <a:pt x="1230" y="1124"/>
                  </a:lnTo>
                  <a:lnTo>
                    <a:pt x="1316" y="1030"/>
                  </a:lnTo>
                  <a:lnTo>
                    <a:pt x="1300" y="1052"/>
                  </a:lnTo>
                  <a:lnTo>
                    <a:pt x="1364" y="945"/>
                  </a:lnTo>
                  <a:lnTo>
                    <a:pt x="1355" y="963"/>
                  </a:lnTo>
                  <a:lnTo>
                    <a:pt x="1374" y="918"/>
                  </a:lnTo>
                  <a:lnTo>
                    <a:pt x="1388" y="874"/>
                  </a:lnTo>
                  <a:lnTo>
                    <a:pt x="1396" y="823"/>
                  </a:lnTo>
                  <a:lnTo>
                    <a:pt x="1400" y="775"/>
                  </a:lnTo>
                  <a:lnTo>
                    <a:pt x="1398" y="722"/>
                  </a:lnTo>
                  <a:lnTo>
                    <a:pt x="1391" y="675"/>
                  </a:lnTo>
                  <a:lnTo>
                    <a:pt x="1379" y="629"/>
                  </a:lnTo>
                  <a:lnTo>
                    <a:pt x="1355" y="570"/>
                  </a:lnTo>
                  <a:lnTo>
                    <a:pt x="1364" y="588"/>
                  </a:lnTo>
                  <a:lnTo>
                    <a:pt x="1300" y="481"/>
                  </a:lnTo>
                  <a:lnTo>
                    <a:pt x="1316" y="502"/>
                  </a:lnTo>
                  <a:lnTo>
                    <a:pt x="1230" y="408"/>
                  </a:lnTo>
                  <a:lnTo>
                    <a:pt x="1249" y="425"/>
                  </a:lnTo>
                  <a:lnTo>
                    <a:pt x="1146" y="348"/>
                  </a:lnTo>
                  <a:lnTo>
                    <a:pt x="1167" y="361"/>
                  </a:lnTo>
                  <a:lnTo>
                    <a:pt x="1048" y="303"/>
                  </a:lnTo>
                  <a:lnTo>
                    <a:pt x="1070" y="312"/>
                  </a:lnTo>
                  <a:lnTo>
                    <a:pt x="955" y="278"/>
                  </a:lnTo>
                  <a:lnTo>
                    <a:pt x="900" y="270"/>
                  </a:lnTo>
                  <a:lnTo>
                    <a:pt x="839" y="267"/>
                  </a:lnTo>
                  <a:lnTo>
                    <a:pt x="781" y="268"/>
                  </a:lnTo>
                  <a:lnTo>
                    <a:pt x="729" y="275"/>
                  </a:lnTo>
                  <a:lnTo>
                    <a:pt x="598" y="312"/>
                  </a:lnTo>
                  <a:lnTo>
                    <a:pt x="620" y="303"/>
                  </a:lnTo>
                  <a:lnTo>
                    <a:pt x="501" y="361"/>
                  </a:lnTo>
                  <a:lnTo>
                    <a:pt x="522" y="349"/>
                  </a:lnTo>
                  <a:lnTo>
                    <a:pt x="418" y="426"/>
                  </a:lnTo>
                  <a:lnTo>
                    <a:pt x="437" y="408"/>
                  </a:lnTo>
                  <a:lnTo>
                    <a:pt x="352" y="502"/>
                  </a:lnTo>
                  <a:lnTo>
                    <a:pt x="367" y="482"/>
                  </a:lnTo>
                  <a:lnTo>
                    <a:pt x="302" y="589"/>
                  </a:lnTo>
                  <a:lnTo>
                    <a:pt x="313" y="568"/>
                  </a:lnTo>
                  <a:lnTo>
                    <a:pt x="293" y="617"/>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2" name="Freeform 8"/>
            <p:cNvSpPr>
              <a:spLocks noEditPoints="1"/>
            </p:cNvSpPr>
            <p:nvPr/>
          </p:nvSpPr>
          <p:spPr bwMode="auto">
            <a:xfrm>
              <a:off x="894" y="2907"/>
              <a:ext cx="667" cy="97"/>
            </a:xfrm>
            <a:custGeom>
              <a:avLst/>
              <a:gdLst>
                <a:gd name="T0" fmla="*/ 0 w 7467"/>
                <a:gd name="T1" fmla="*/ 476 h 1086"/>
                <a:gd name="T2" fmla="*/ 7335 w 7467"/>
                <a:gd name="T3" fmla="*/ 476 h 1086"/>
                <a:gd name="T4" fmla="*/ 7335 w 7467"/>
                <a:gd name="T5" fmla="*/ 610 h 1086"/>
                <a:gd name="T6" fmla="*/ 0 w 7467"/>
                <a:gd name="T7" fmla="*/ 610 h 1086"/>
                <a:gd name="T8" fmla="*/ 0 w 7467"/>
                <a:gd name="T9" fmla="*/ 476 h 1086"/>
                <a:gd name="T10" fmla="*/ 6569 w 7467"/>
                <a:gd name="T11" fmla="*/ 19 h 1086"/>
                <a:gd name="T12" fmla="*/ 7467 w 7467"/>
                <a:gd name="T13" fmla="*/ 543 h 1086"/>
                <a:gd name="T14" fmla="*/ 6569 w 7467"/>
                <a:gd name="T15" fmla="*/ 1067 h 1086"/>
                <a:gd name="T16" fmla="*/ 6478 w 7467"/>
                <a:gd name="T17" fmla="*/ 1043 h 1086"/>
                <a:gd name="T18" fmla="*/ 6502 w 7467"/>
                <a:gd name="T19" fmla="*/ 952 h 1086"/>
                <a:gd name="T20" fmla="*/ 7302 w 7467"/>
                <a:gd name="T21" fmla="*/ 486 h 1086"/>
                <a:gd name="T22" fmla="*/ 7302 w 7467"/>
                <a:gd name="T23" fmla="*/ 601 h 1086"/>
                <a:gd name="T24" fmla="*/ 6502 w 7467"/>
                <a:gd name="T25" fmla="*/ 134 h 1086"/>
                <a:gd name="T26" fmla="*/ 6478 w 7467"/>
                <a:gd name="T27" fmla="*/ 43 h 1086"/>
                <a:gd name="T28" fmla="*/ 6569 w 7467"/>
                <a:gd name="T29" fmla="*/ 1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67" h="1086">
                  <a:moveTo>
                    <a:pt x="0" y="476"/>
                  </a:moveTo>
                  <a:lnTo>
                    <a:pt x="7335" y="476"/>
                  </a:lnTo>
                  <a:lnTo>
                    <a:pt x="7335" y="610"/>
                  </a:lnTo>
                  <a:lnTo>
                    <a:pt x="0" y="610"/>
                  </a:lnTo>
                  <a:lnTo>
                    <a:pt x="0" y="476"/>
                  </a:lnTo>
                  <a:close/>
                  <a:moveTo>
                    <a:pt x="6569" y="19"/>
                  </a:moveTo>
                  <a:lnTo>
                    <a:pt x="7467" y="543"/>
                  </a:lnTo>
                  <a:lnTo>
                    <a:pt x="6569" y="1067"/>
                  </a:lnTo>
                  <a:cubicBezTo>
                    <a:pt x="6537" y="1086"/>
                    <a:pt x="6496" y="1075"/>
                    <a:pt x="6478" y="1043"/>
                  </a:cubicBezTo>
                  <a:cubicBezTo>
                    <a:pt x="6459" y="1012"/>
                    <a:pt x="6470" y="971"/>
                    <a:pt x="6502" y="952"/>
                  </a:cubicBezTo>
                  <a:lnTo>
                    <a:pt x="7302" y="486"/>
                  </a:lnTo>
                  <a:lnTo>
                    <a:pt x="7302" y="601"/>
                  </a:lnTo>
                  <a:lnTo>
                    <a:pt x="6502" y="134"/>
                  </a:lnTo>
                  <a:cubicBezTo>
                    <a:pt x="6470" y="116"/>
                    <a:pt x="6459" y="75"/>
                    <a:pt x="6478" y="43"/>
                  </a:cubicBezTo>
                  <a:cubicBezTo>
                    <a:pt x="6496" y="11"/>
                    <a:pt x="6537" y="0"/>
                    <a:pt x="6569" y="1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3" name="Oval 9"/>
            <p:cNvSpPr>
              <a:spLocks noChangeArrowheads="1"/>
            </p:cNvSpPr>
            <p:nvPr/>
          </p:nvSpPr>
          <p:spPr bwMode="auto">
            <a:xfrm>
              <a:off x="1561" y="2890"/>
              <a:ext cx="125" cy="113"/>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4" name="Freeform 10"/>
            <p:cNvSpPr>
              <a:spLocks noEditPoints="1"/>
            </p:cNvSpPr>
            <p:nvPr/>
          </p:nvSpPr>
          <p:spPr bwMode="auto">
            <a:xfrm>
              <a:off x="1549" y="2878"/>
              <a:ext cx="149" cy="137"/>
            </a:xfrm>
            <a:custGeom>
              <a:avLst/>
              <a:gdLst>
                <a:gd name="T0" fmla="*/ 16 w 1667"/>
                <a:gd name="T1" fmla="*/ 618 h 1533"/>
                <a:gd name="T2" fmla="*/ 75 w 1667"/>
                <a:gd name="T3" fmla="*/ 450 h 1533"/>
                <a:gd name="T4" fmla="*/ 240 w 1667"/>
                <a:gd name="T5" fmla="*/ 229 h 1533"/>
                <a:gd name="T6" fmla="*/ 384 w 1667"/>
                <a:gd name="T7" fmla="*/ 122 h 1533"/>
                <a:gd name="T8" fmla="*/ 656 w 1667"/>
                <a:gd name="T9" fmla="*/ 18 h 1533"/>
                <a:gd name="T10" fmla="*/ 911 w 1667"/>
                <a:gd name="T11" fmla="*/ 3 h 1533"/>
                <a:gd name="T12" fmla="*/ 1165 w 1667"/>
                <a:gd name="T13" fmla="*/ 64 h 1533"/>
                <a:gd name="T14" fmla="*/ 1408 w 1667"/>
                <a:gd name="T15" fmla="*/ 212 h 1533"/>
                <a:gd name="T16" fmla="*/ 1529 w 1667"/>
                <a:gd name="T17" fmla="*/ 344 h 1533"/>
                <a:gd name="T18" fmla="*/ 1626 w 1667"/>
                <a:gd name="T19" fmla="*/ 528 h 1533"/>
                <a:gd name="T20" fmla="*/ 1667 w 1667"/>
                <a:gd name="T21" fmla="*/ 758 h 1533"/>
                <a:gd name="T22" fmla="*/ 1631 w 1667"/>
                <a:gd name="T23" fmla="*/ 991 h 1533"/>
                <a:gd name="T24" fmla="*/ 1529 w 1667"/>
                <a:gd name="T25" fmla="*/ 1189 h 1533"/>
                <a:gd name="T26" fmla="*/ 1408 w 1667"/>
                <a:gd name="T27" fmla="*/ 1321 h 1533"/>
                <a:gd name="T28" fmla="*/ 1165 w 1667"/>
                <a:gd name="T29" fmla="*/ 1469 h 1533"/>
                <a:gd name="T30" fmla="*/ 925 w 1667"/>
                <a:gd name="T31" fmla="*/ 1528 h 1533"/>
                <a:gd name="T32" fmla="*/ 674 w 1667"/>
                <a:gd name="T33" fmla="*/ 1518 h 1533"/>
                <a:gd name="T34" fmla="*/ 384 w 1667"/>
                <a:gd name="T35" fmla="*/ 1411 h 1533"/>
                <a:gd name="T36" fmla="*/ 240 w 1667"/>
                <a:gd name="T37" fmla="*/ 1304 h 1533"/>
                <a:gd name="T38" fmla="*/ 75 w 1667"/>
                <a:gd name="T39" fmla="*/ 1083 h 1533"/>
                <a:gd name="T40" fmla="*/ 20 w 1667"/>
                <a:gd name="T41" fmla="*/ 933 h 1533"/>
                <a:gd name="T42" fmla="*/ 269 w 1667"/>
                <a:gd name="T43" fmla="*/ 811 h 1533"/>
                <a:gd name="T44" fmla="*/ 313 w 1667"/>
                <a:gd name="T45" fmla="*/ 965 h 1533"/>
                <a:gd name="T46" fmla="*/ 352 w 1667"/>
                <a:gd name="T47" fmla="*/ 1031 h 1533"/>
                <a:gd name="T48" fmla="*/ 522 w 1667"/>
                <a:gd name="T49" fmla="*/ 1184 h 1533"/>
                <a:gd name="T50" fmla="*/ 598 w 1667"/>
                <a:gd name="T51" fmla="*/ 1221 h 1533"/>
                <a:gd name="T52" fmla="*/ 828 w 1667"/>
                <a:gd name="T53" fmla="*/ 1266 h 1533"/>
                <a:gd name="T54" fmla="*/ 1070 w 1667"/>
                <a:gd name="T55" fmla="*/ 1221 h 1533"/>
                <a:gd name="T56" fmla="*/ 1146 w 1667"/>
                <a:gd name="T57" fmla="*/ 1185 h 1533"/>
                <a:gd name="T58" fmla="*/ 1316 w 1667"/>
                <a:gd name="T59" fmla="*/ 1030 h 1533"/>
                <a:gd name="T60" fmla="*/ 1355 w 1667"/>
                <a:gd name="T61" fmla="*/ 963 h 1533"/>
                <a:gd name="T62" fmla="*/ 1396 w 1667"/>
                <a:gd name="T63" fmla="*/ 823 h 1533"/>
                <a:gd name="T64" fmla="*/ 1391 w 1667"/>
                <a:gd name="T65" fmla="*/ 675 h 1533"/>
                <a:gd name="T66" fmla="*/ 1364 w 1667"/>
                <a:gd name="T67" fmla="*/ 588 h 1533"/>
                <a:gd name="T68" fmla="*/ 1230 w 1667"/>
                <a:gd name="T69" fmla="*/ 408 h 1533"/>
                <a:gd name="T70" fmla="*/ 1167 w 1667"/>
                <a:gd name="T71" fmla="*/ 361 h 1533"/>
                <a:gd name="T72" fmla="*/ 955 w 1667"/>
                <a:gd name="T73" fmla="*/ 278 h 1533"/>
                <a:gd name="T74" fmla="*/ 781 w 1667"/>
                <a:gd name="T75" fmla="*/ 268 h 1533"/>
                <a:gd name="T76" fmla="*/ 620 w 1667"/>
                <a:gd name="T77" fmla="*/ 303 h 1533"/>
                <a:gd name="T78" fmla="*/ 418 w 1667"/>
                <a:gd name="T79" fmla="*/ 426 h 1533"/>
                <a:gd name="T80" fmla="*/ 367 w 1667"/>
                <a:gd name="T81" fmla="*/ 482 h 1533"/>
                <a:gd name="T82" fmla="*/ 293 w 1667"/>
                <a:gd name="T83" fmla="*/ 617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8" y="540"/>
                  </a:lnTo>
                  <a:lnTo>
                    <a:pt x="64" y="471"/>
                  </a:lnTo>
                  <a:cubicBezTo>
                    <a:pt x="67" y="464"/>
                    <a:pt x="70" y="457"/>
                    <a:pt x="75" y="450"/>
                  </a:cubicBezTo>
                  <a:lnTo>
                    <a:pt x="140" y="343"/>
                  </a:lnTo>
                  <a:cubicBezTo>
                    <a:pt x="144" y="336"/>
                    <a:pt x="149" y="329"/>
                    <a:pt x="155" y="323"/>
                  </a:cubicBezTo>
                  <a:lnTo>
                    <a:pt x="240" y="229"/>
                  </a:lnTo>
                  <a:cubicBezTo>
                    <a:pt x="245" y="223"/>
                    <a:pt x="252" y="217"/>
                    <a:pt x="259" y="211"/>
                  </a:cubicBezTo>
                  <a:lnTo>
                    <a:pt x="363" y="134"/>
                  </a:lnTo>
                  <a:cubicBezTo>
                    <a:pt x="370" y="129"/>
                    <a:pt x="377" y="125"/>
                    <a:pt x="384" y="122"/>
                  </a:cubicBezTo>
                  <a:lnTo>
                    <a:pt x="503" y="64"/>
                  </a:lnTo>
                  <a:cubicBezTo>
                    <a:pt x="510" y="60"/>
                    <a:pt x="518" y="57"/>
                    <a:pt x="525" y="55"/>
                  </a:cubicBezTo>
                  <a:lnTo>
                    <a:pt x="656" y="18"/>
                  </a:lnTo>
                  <a:lnTo>
                    <a:pt x="744" y="4"/>
                  </a:lnTo>
                  <a:lnTo>
                    <a:pt x="828" y="0"/>
                  </a:lnTo>
                  <a:lnTo>
                    <a:pt x="911" y="3"/>
                  </a:lnTo>
                  <a:lnTo>
                    <a:pt x="994" y="15"/>
                  </a:lnTo>
                  <a:lnTo>
                    <a:pt x="1142" y="55"/>
                  </a:lnTo>
                  <a:cubicBezTo>
                    <a:pt x="1150" y="57"/>
                    <a:pt x="1158" y="60"/>
                    <a:pt x="1165" y="64"/>
                  </a:cubicBezTo>
                  <a:lnTo>
                    <a:pt x="1284" y="122"/>
                  </a:lnTo>
                  <a:cubicBezTo>
                    <a:pt x="1291" y="125"/>
                    <a:pt x="1299" y="130"/>
                    <a:pt x="1305" y="135"/>
                  </a:cubicBezTo>
                  <a:lnTo>
                    <a:pt x="1408" y="212"/>
                  </a:lnTo>
                  <a:cubicBezTo>
                    <a:pt x="1415" y="217"/>
                    <a:pt x="1421" y="222"/>
                    <a:pt x="1427" y="228"/>
                  </a:cubicBezTo>
                  <a:lnTo>
                    <a:pt x="1513" y="322"/>
                  </a:lnTo>
                  <a:cubicBezTo>
                    <a:pt x="1519" y="329"/>
                    <a:pt x="1524" y="336"/>
                    <a:pt x="1529" y="344"/>
                  </a:cubicBezTo>
                  <a:lnTo>
                    <a:pt x="1593" y="451"/>
                  </a:lnTo>
                  <a:cubicBezTo>
                    <a:pt x="1596" y="457"/>
                    <a:pt x="1599" y="463"/>
                    <a:pt x="1602" y="469"/>
                  </a:cubicBezTo>
                  <a:lnTo>
                    <a:pt x="1626" y="528"/>
                  </a:lnTo>
                  <a:lnTo>
                    <a:pt x="1648" y="602"/>
                  </a:lnTo>
                  <a:lnTo>
                    <a:pt x="1661" y="681"/>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1"/>
                    <a:pt x="1415" y="1316"/>
                    <a:pt x="1408" y="1321"/>
                  </a:cubicBezTo>
                  <a:lnTo>
                    <a:pt x="1305" y="1398"/>
                  </a:lnTo>
                  <a:cubicBezTo>
                    <a:pt x="1299" y="1403"/>
                    <a:pt x="1291" y="1408"/>
                    <a:pt x="1284" y="1411"/>
                  </a:cubicBezTo>
                  <a:lnTo>
                    <a:pt x="1165" y="1469"/>
                  </a:lnTo>
                  <a:cubicBezTo>
                    <a:pt x="1158" y="1473"/>
                    <a:pt x="1150" y="1476"/>
                    <a:pt x="1142" y="1478"/>
                  </a:cubicBezTo>
                  <a:lnTo>
                    <a:pt x="1010" y="1515"/>
                  </a:lnTo>
                  <a:lnTo>
                    <a:pt x="925" y="1528"/>
                  </a:lnTo>
                  <a:lnTo>
                    <a:pt x="839" y="1533"/>
                  </a:lnTo>
                  <a:lnTo>
                    <a:pt x="757" y="1530"/>
                  </a:lnTo>
                  <a:lnTo>
                    <a:pt x="674" y="1518"/>
                  </a:lnTo>
                  <a:lnTo>
                    <a:pt x="525" y="1478"/>
                  </a:lnTo>
                  <a:cubicBezTo>
                    <a:pt x="518" y="1476"/>
                    <a:pt x="510" y="1473"/>
                    <a:pt x="503" y="1469"/>
                  </a:cubicBezTo>
                  <a:lnTo>
                    <a:pt x="384" y="1411"/>
                  </a:lnTo>
                  <a:cubicBezTo>
                    <a:pt x="377" y="1408"/>
                    <a:pt x="370" y="1403"/>
                    <a:pt x="363" y="1399"/>
                  </a:cubicBezTo>
                  <a:lnTo>
                    <a:pt x="259" y="1322"/>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7"/>
                  </a:lnTo>
                  <a:lnTo>
                    <a:pt x="522" y="1184"/>
                  </a:lnTo>
                  <a:lnTo>
                    <a:pt x="501" y="1172"/>
                  </a:lnTo>
                  <a:lnTo>
                    <a:pt x="620" y="1230"/>
                  </a:lnTo>
                  <a:lnTo>
                    <a:pt x="598" y="1221"/>
                  </a:lnTo>
                  <a:lnTo>
                    <a:pt x="711" y="1254"/>
                  </a:lnTo>
                  <a:lnTo>
                    <a:pt x="768" y="1263"/>
                  </a:lnTo>
                  <a:lnTo>
                    <a:pt x="828" y="1266"/>
                  </a:lnTo>
                  <a:lnTo>
                    <a:pt x="886" y="1265"/>
                  </a:lnTo>
                  <a:lnTo>
                    <a:pt x="938" y="1258"/>
                  </a:lnTo>
                  <a:lnTo>
                    <a:pt x="1070" y="1221"/>
                  </a:lnTo>
                  <a:lnTo>
                    <a:pt x="1048" y="1230"/>
                  </a:lnTo>
                  <a:lnTo>
                    <a:pt x="1167" y="1172"/>
                  </a:lnTo>
                  <a:lnTo>
                    <a:pt x="1146" y="1185"/>
                  </a:lnTo>
                  <a:lnTo>
                    <a:pt x="1249" y="1108"/>
                  </a:lnTo>
                  <a:lnTo>
                    <a:pt x="1230" y="1124"/>
                  </a:lnTo>
                  <a:lnTo>
                    <a:pt x="1316" y="1030"/>
                  </a:lnTo>
                  <a:lnTo>
                    <a:pt x="1300" y="1052"/>
                  </a:lnTo>
                  <a:lnTo>
                    <a:pt x="1364" y="945"/>
                  </a:lnTo>
                  <a:lnTo>
                    <a:pt x="1355" y="963"/>
                  </a:lnTo>
                  <a:lnTo>
                    <a:pt x="1374" y="918"/>
                  </a:lnTo>
                  <a:lnTo>
                    <a:pt x="1388" y="874"/>
                  </a:lnTo>
                  <a:lnTo>
                    <a:pt x="1396" y="823"/>
                  </a:lnTo>
                  <a:lnTo>
                    <a:pt x="1400" y="775"/>
                  </a:lnTo>
                  <a:lnTo>
                    <a:pt x="1398" y="722"/>
                  </a:lnTo>
                  <a:lnTo>
                    <a:pt x="1391" y="675"/>
                  </a:lnTo>
                  <a:lnTo>
                    <a:pt x="1379" y="629"/>
                  </a:lnTo>
                  <a:lnTo>
                    <a:pt x="1355" y="570"/>
                  </a:lnTo>
                  <a:lnTo>
                    <a:pt x="1364" y="588"/>
                  </a:lnTo>
                  <a:lnTo>
                    <a:pt x="1300" y="481"/>
                  </a:lnTo>
                  <a:lnTo>
                    <a:pt x="1316" y="502"/>
                  </a:lnTo>
                  <a:lnTo>
                    <a:pt x="1230" y="408"/>
                  </a:lnTo>
                  <a:lnTo>
                    <a:pt x="1249" y="425"/>
                  </a:lnTo>
                  <a:lnTo>
                    <a:pt x="1146" y="348"/>
                  </a:lnTo>
                  <a:lnTo>
                    <a:pt x="1167" y="361"/>
                  </a:lnTo>
                  <a:lnTo>
                    <a:pt x="1048" y="303"/>
                  </a:lnTo>
                  <a:lnTo>
                    <a:pt x="1070" y="312"/>
                  </a:lnTo>
                  <a:lnTo>
                    <a:pt x="955" y="278"/>
                  </a:lnTo>
                  <a:lnTo>
                    <a:pt x="900" y="270"/>
                  </a:lnTo>
                  <a:lnTo>
                    <a:pt x="839" y="267"/>
                  </a:lnTo>
                  <a:lnTo>
                    <a:pt x="781" y="268"/>
                  </a:lnTo>
                  <a:lnTo>
                    <a:pt x="729" y="275"/>
                  </a:lnTo>
                  <a:lnTo>
                    <a:pt x="598" y="312"/>
                  </a:lnTo>
                  <a:lnTo>
                    <a:pt x="620" y="303"/>
                  </a:lnTo>
                  <a:lnTo>
                    <a:pt x="501" y="361"/>
                  </a:lnTo>
                  <a:lnTo>
                    <a:pt x="522" y="349"/>
                  </a:lnTo>
                  <a:lnTo>
                    <a:pt x="418" y="426"/>
                  </a:lnTo>
                  <a:lnTo>
                    <a:pt x="437" y="408"/>
                  </a:lnTo>
                  <a:lnTo>
                    <a:pt x="352" y="502"/>
                  </a:lnTo>
                  <a:lnTo>
                    <a:pt x="367" y="482"/>
                  </a:lnTo>
                  <a:lnTo>
                    <a:pt x="302" y="589"/>
                  </a:lnTo>
                  <a:lnTo>
                    <a:pt x="313" y="568"/>
                  </a:lnTo>
                  <a:lnTo>
                    <a:pt x="293" y="617"/>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5" name="Oval 11"/>
            <p:cNvSpPr>
              <a:spLocks noChangeArrowheads="1"/>
            </p:cNvSpPr>
            <p:nvPr/>
          </p:nvSpPr>
          <p:spPr bwMode="auto">
            <a:xfrm>
              <a:off x="2079" y="2485"/>
              <a:ext cx="125" cy="113"/>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6" name="Freeform 12"/>
            <p:cNvSpPr>
              <a:spLocks noEditPoints="1"/>
            </p:cNvSpPr>
            <p:nvPr/>
          </p:nvSpPr>
          <p:spPr bwMode="auto">
            <a:xfrm>
              <a:off x="2067" y="2473"/>
              <a:ext cx="149" cy="137"/>
            </a:xfrm>
            <a:custGeom>
              <a:avLst/>
              <a:gdLst>
                <a:gd name="T0" fmla="*/ 16 w 1667"/>
                <a:gd name="T1" fmla="*/ 619 h 1534"/>
                <a:gd name="T2" fmla="*/ 75 w 1667"/>
                <a:gd name="T3" fmla="*/ 451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5 h 1534"/>
                <a:gd name="T18" fmla="*/ 1626 w 1667"/>
                <a:gd name="T19" fmla="*/ 529 h 1534"/>
                <a:gd name="T20" fmla="*/ 1667 w 1667"/>
                <a:gd name="T21" fmla="*/ 759 h 1534"/>
                <a:gd name="T22" fmla="*/ 1631 w 1667"/>
                <a:gd name="T23" fmla="*/ 992 h 1534"/>
                <a:gd name="T24" fmla="*/ 1529 w 1667"/>
                <a:gd name="T25" fmla="*/ 1190 h 1534"/>
                <a:gd name="T26" fmla="*/ 1408 w 1667"/>
                <a:gd name="T27" fmla="*/ 1322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5 h 1534"/>
                <a:gd name="T38" fmla="*/ 75 w 1667"/>
                <a:gd name="T39" fmla="*/ 1084 h 1534"/>
                <a:gd name="T40" fmla="*/ 20 w 1667"/>
                <a:gd name="T41" fmla="*/ 934 h 1534"/>
                <a:gd name="T42" fmla="*/ 269 w 1667"/>
                <a:gd name="T43" fmla="*/ 812 h 1534"/>
                <a:gd name="T44" fmla="*/ 313 w 1667"/>
                <a:gd name="T45" fmla="*/ 966 h 1534"/>
                <a:gd name="T46" fmla="*/ 352 w 1667"/>
                <a:gd name="T47" fmla="*/ 1032 h 1534"/>
                <a:gd name="T48" fmla="*/ 522 w 1667"/>
                <a:gd name="T49" fmla="*/ 1185 h 1534"/>
                <a:gd name="T50" fmla="*/ 598 w 1667"/>
                <a:gd name="T51" fmla="*/ 1222 h 1534"/>
                <a:gd name="T52" fmla="*/ 828 w 1667"/>
                <a:gd name="T53" fmla="*/ 1267 h 1534"/>
                <a:gd name="T54" fmla="*/ 1070 w 1667"/>
                <a:gd name="T55" fmla="*/ 1222 h 1534"/>
                <a:gd name="T56" fmla="*/ 1146 w 1667"/>
                <a:gd name="T57" fmla="*/ 1186 h 1534"/>
                <a:gd name="T58" fmla="*/ 1316 w 1667"/>
                <a:gd name="T59" fmla="*/ 1031 h 1534"/>
                <a:gd name="T60" fmla="*/ 1355 w 1667"/>
                <a:gd name="T61" fmla="*/ 964 h 1534"/>
                <a:gd name="T62" fmla="*/ 1396 w 1667"/>
                <a:gd name="T63" fmla="*/ 824 h 1534"/>
                <a:gd name="T64" fmla="*/ 1391 w 1667"/>
                <a:gd name="T65" fmla="*/ 676 h 1534"/>
                <a:gd name="T66" fmla="*/ 1364 w 1667"/>
                <a:gd name="T67" fmla="*/ 589 h 1534"/>
                <a:gd name="T68" fmla="*/ 1230 w 1667"/>
                <a:gd name="T69" fmla="*/ 409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7 w 1667"/>
                <a:gd name="T81" fmla="*/ 483 h 1534"/>
                <a:gd name="T82" fmla="*/ 293 w 1667"/>
                <a:gd name="T83" fmla="*/ 618 h 1534"/>
                <a:gd name="T84" fmla="*/ 267 w 1667"/>
                <a:gd name="T85" fmla="*/ 759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6"/>
                  </a:moveTo>
                  <a:lnTo>
                    <a:pt x="4" y="694"/>
                  </a:lnTo>
                  <a:lnTo>
                    <a:pt x="16" y="619"/>
                  </a:lnTo>
                  <a:lnTo>
                    <a:pt x="38" y="541"/>
                  </a:lnTo>
                  <a:lnTo>
                    <a:pt x="64" y="472"/>
                  </a:lnTo>
                  <a:cubicBezTo>
                    <a:pt x="67" y="465"/>
                    <a:pt x="70" y="458"/>
                    <a:pt x="75" y="451"/>
                  </a:cubicBezTo>
                  <a:lnTo>
                    <a:pt x="140" y="344"/>
                  </a:lnTo>
                  <a:cubicBezTo>
                    <a:pt x="144" y="337"/>
                    <a:pt x="149" y="330"/>
                    <a:pt x="155" y="324"/>
                  </a:cubicBezTo>
                  <a:lnTo>
                    <a:pt x="240" y="230"/>
                  </a:lnTo>
                  <a:cubicBezTo>
                    <a:pt x="245" y="224"/>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4"/>
                    <a:pt x="1427" y="229"/>
                  </a:cubicBezTo>
                  <a:lnTo>
                    <a:pt x="1513" y="323"/>
                  </a:lnTo>
                  <a:cubicBezTo>
                    <a:pt x="1519" y="330"/>
                    <a:pt x="1524" y="337"/>
                    <a:pt x="1529" y="345"/>
                  </a:cubicBezTo>
                  <a:lnTo>
                    <a:pt x="1593" y="452"/>
                  </a:lnTo>
                  <a:cubicBezTo>
                    <a:pt x="1596" y="458"/>
                    <a:pt x="1599" y="464"/>
                    <a:pt x="1602" y="470"/>
                  </a:cubicBezTo>
                  <a:lnTo>
                    <a:pt x="1626" y="529"/>
                  </a:lnTo>
                  <a:lnTo>
                    <a:pt x="1648" y="603"/>
                  </a:lnTo>
                  <a:lnTo>
                    <a:pt x="1661" y="682"/>
                  </a:lnTo>
                  <a:lnTo>
                    <a:pt x="1667" y="759"/>
                  </a:lnTo>
                  <a:lnTo>
                    <a:pt x="1663" y="841"/>
                  </a:lnTo>
                  <a:lnTo>
                    <a:pt x="1651" y="916"/>
                  </a:lnTo>
                  <a:lnTo>
                    <a:pt x="1631" y="992"/>
                  </a:lnTo>
                  <a:lnTo>
                    <a:pt x="1602" y="1065"/>
                  </a:lnTo>
                  <a:cubicBezTo>
                    <a:pt x="1599" y="1071"/>
                    <a:pt x="1596" y="1077"/>
                    <a:pt x="1593" y="1083"/>
                  </a:cubicBezTo>
                  <a:lnTo>
                    <a:pt x="1529" y="1190"/>
                  </a:lnTo>
                  <a:cubicBezTo>
                    <a:pt x="1524" y="1198"/>
                    <a:pt x="1519" y="1205"/>
                    <a:pt x="1513" y="1211"/>
                  </a:cubicBezTo>
                  <a:lnTo>
                    <a:pt x="1427" y="1305"/>
                  </a:lnTo>
                  <a:cubicBezTo>
                    <a:pt x="1421" y="1312"/>
                    <a:pt x="1415" y="1317"/>
                    <a:pt x="1408" y="1322"/>
                  </a:cubicBezTo>
                  <a:lnTo>
                    <a:pt x="1305" y="1399"/>
                  </a:lnTo>
                  <a:cubicBezTo>
                    <a:pt x="1299" y="1404"/>
                    <a:pt x="1291" y="1409"/>
                    <a:pt x="1284" y="1412"/>
                  </a:cubicBezTo>
                  <a:lnTo>
                    <a:pt x="1165" y="1470"/>
                  </a:lnTo>
                  <a:cubicBezTo>
                    <a:pt x="1158" y="1474"/>
                    <a:pt x="1150" y="1477"/>
                    <a:pt x="1142" y="1479"/>
                  </a:cubicBezTo>
                  <a:lnTo>
                    <a:pt x="1010" y="1516"/>
                  </a:lnTo>
                  <a:lnTo>
                    <a:pt x="925" y="1529"/>
                  </a:lnTo>
                  <a:lnTo>
                    <a:pt x="839" y="1534"/>
                  </a:lnTo>
                  <a:lnTo>
                    <a:pt x="757" y="1531"/>
                  </a:lnTo>
                  <a:lnTo>
                    <a:pt x="674" y="1519"/>
                  </a:lnTo>
                  <a:lnTo>
                    <a:pt x="525" y="1479"/>
                  </a:lnTo>
                  <a:cubicBezTo>
                    <a:pt x="518" y="1477"/>
                    <a:pt x="510" y="1474"/>
                    <a:pt x="503" y="1470"/>
                  </a:cubicBezTo>
                  <a:lnTo>
                    <a:pt x="384" y="1412"/>
                  </a:lnTo>
                  <a:cubicBezTo>
                    <a:pt x="377" y="1409"/>
                    <a:pt x="370" y="1404"/>
                    <a:pt x="363" y="1400"/>
                  </a:cubicBezTo>
                  <a:lnTo>
                    <a:pt x="259" y="1323"/>
                  </a:lnTo>
                  <a:cubicBezTo>
                    <a:pt x="252" y="1317"/>
                    <a:pt x="245" y="1311"/>
                    <a:pt x="240" y="1305"/>
                  </a:cubicBezTo>
                  <a:lnTo>
                    <a:pt x="155" y="1211"/>
                  </a:lnTo>
                  <a:cubicBezTo>
                    <a:pt x="149" y="1205"/>
                    <a:pt x="144" y="1198"/>
                    <a:pt x="140" y="1191"/>
                  </a:cubicBezTo>
                  <a:lnTo>
                    <a:pt x="75" y="1084"/>
                  </a:lnTo>
                  <a:cubicBezTo>
                    <a:pt x="70" y="1077"/>
                    <a:pt x="67" y="1070"/>
                    <a:pt x="64" y="1063"/>
                  </a:cubicBezTo>
                  <a:lnTo>
                    <a:pt x="41" y="1004"/>
                  </a:lnTo>
                  <a:lnTo>
                    <a:pt x="20" y="934"/>
                  </a:lnTo>
                  <a:lnTo>
                    <a:pt x="6" y="853"/>
                  </a:lnTo>
                  <a:lnTo>
                    <a:pt x="0" y="776"/>
                  </a:lnTo>
                  <a:close/>
                  <a:moveTo>
                    <a:pt x="269" y="812"/>
                  </a:moveTo>
                  <a:lnTo>
                    <a:pt x="275" y="857"/>
                  </a:lnTo>
                  <a:lnTo>
                    <a:pt x="290" y="907"/>
                  </a:lnTo>
                  <a:lnTo>
                    <a:pt x="313" y="966"/>
                  </a:lnTo>
                  <a:lnTo>
                    <a:pt x="302" y="945"/>
                  </a:lnTo>
                  <a:lnTo>
                    <a:pt x="367" y="1052"/>
                  </a:lnTo>
                  <a:lnTo>
                    <a:pt x="352" y="1032"/>
                  </a:lnTo>
                  <a:lnTo>
                    <a:pt x="437" y="1126"/>
                  </a:lnTo>
                  <a:lnTo>
                    <a:pt x="418" y="1108"/>
                  </a:lnTo>
                  <a:lnTo>
                    <a:pt x="522" y="1185"/>
                  </a:lnTo>
                  <a:lnTo>
                    <a:pt x="501" y="1173"/>
                  </a:lnTo>
                  <a:lnTo>
                    <a:pt x="620" y="1231"/>
                  </a:lnTo>
                  <a:lnTo>
                    <a:pt x="598" y="1222"/>
                  </a:lnTo>
                  <a:lnTo>
                    <a:pt x="711" y="1255"/>
                  </a:lnTo>
                  <a:lnTo>
                    <a:pt x="768" y="1264"/>
                  </a:lnTo>
                  <a:lnTo>
                    <a:pt x="828" y="1267"/>
                  </a:lnTo>
                  <a:lnTo>
                    <a:pt x="886" y="1266"/>
                  </a:lnTo>
                  <a:lnTo>
                    <a:pt x="938" y="1259"/>
                  </a:lnTo>
                  <a:lnTo>
                    <a:pt x="1070" y="1222"/>
                  </a:lnTo>
                  <a:lnTo>
                    <a:pt x="1048" y="1231"/>
                  </a:lnTo>
                  <a:lnTo>
                    <a:pt x="1167" y="1173"/>
                  </a:lnTo>
                  <a:lnTo>
                    <a:pt x="1146" y="1186"/>
                  </a:lnTo>
                  <a:lnTo>
                    <a:pt x="1249" y="1109"/>
                  </a:lnTo>
                  <a:lnTo>
                    <a:pt x="1230" y="1125"/>
                  </a:lnTo>
                  <a:lnTo>
                    <a:pt x="1316" y="1031"/>
                  </a:lnTo>
                  <a:lnTo>
                    <a:pt x="1300" y="1053"/>
                  </a:lnTo>
                  <a:lnTo>
                    <a:pt x="1364" y="946"/>
                  </a:lnTo>
                  <a:lnTo>
                    <a:pt x="1355" y="964"/>
                  </a:lnTo>
                  <a:lnTo>
                    <a:pt x="1374" y="919"/>
                  </a:lnTo>
                  <a:lnTo>
                    <a:pt x="1388" y="875"/>
                  </a:lnTo>
                  <a:lnTo>
                    <a:pt x="1396" y="824"/>
                  </a:lnTo>
                  <a:lnTo>
                    <a:pt x="1400" y="776"/>
                  </a:lnTo>
                  <a:lnTo>
                    <a:pt x="1398" y="723"/>
                  </a:lnTo>
                  <a:lnTo>
                    <a:pt x="1391" y="676"/>
                  </a:lnTo>
                  <a:lnTo>
                    <a:pt x="1379" y="630"/>
                  </a:lnTo>
                  <a:lnTo>
                    <a:pt x="1355" y="571"/>
                  </a:lnTo>
                  <a:lnTo>
                    <a:pt x="1364" y="589"/>
                  </a:lnTo>
                  <a:lnTo>
                    <a:pt x="1300" y="482"/>
                  </a:lnTo>
                  <a:lnTo>
                    <a:pt x="1316" y="503"/>
                  </a:lnTo>
                  <a:lnTo>
                    <a:pt x="1230" y="409"/>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3"/>
                  </a:lnTo>
                  <a:lnTo>
                    <a:pt x="367" y="483"/>
                  </a:lnTo>
                  <a:lnTo>
                    <a:pt x="302" y="590"/>
                  </a:lnTo>
                  <a:lnTo>
                    <a:pt x="313" y="569"/>
                  </a:lnTo>
                  <a:lnTo>
                    <a:pt x="293" y="618"/>
                  </a:lnTo>
                  <a:lnTo>
                    <a:pt x="279" y="660"/>
                  </a:lnTo>
                  <a:lnTo>
                    <a:pt x="271" y="711"/>
                  </a:lnTo>
                  <a:lnTo>
                    <a:pt x="267" y="759"/>
                  </a:lnTo>
                  <a:lnTo>
                    <a:pt x="269" y="81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7" name="Oval 13"/>
            <p:cNvSpPr>
              <a:spLocks noChangeArrowheads="1"/>
            </p:cNvSpPr>
            <p:nvPr/>
          </p:nvSpPr>
          <p:spPr bwMode="auto">
            <a:xfrm>
              <a:off x="2156" y="3229"/>
              <a:ext cx="125" cy="113"/>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8" name="Freeform 14"/>
            <p:cNvSpPr>
              <a:spLocks noEditPoints="1"/>
            </p:cNvSpPr>
            <p:nvPr/>
          </p:nvSpPr>
          <p:spPr bwMode="auto">
            <a:xfrm>
              <a:off x="2144" y="3217"/>
              <a:ext cx="149" cy="137"/>
            </a:xfrm>
            <a:custGeom>
              <a:avLst/>
              <a:gdLst>
                <a:gd name="T0" fmla="*/ 16 w 1667"/>
                <a:gd name="T1" fmla="*/ 618 h 1533"/>
                <a:gd name="T2" fmla="*/ 74 w 1667"/>
                <a:gd name="T3" fmla="*/ 451 h 1533"/>
                <a:gd name="T4" fmla="*/ 240 w 1667"/>
                <a:gd name="T5" fmla="*/ 228 h 1533"/>
                <a:gd name="T6" fmla="*/ 383 w 1667"/>
                <a:gd name="T7" fmla="*/ 122 h 1533"/>
                <a:gd name="T8" fmla="*/ 656 w 1667"/>
                <a:gd name="T9" fmla="*/ 18 h 1533"/>
                <a:gd name="T10" fmla="*/ 910 w 1667"/>
                <a:gd name="T11" fmla="*/ 3 h 1533"/>
                <a:gd name="T12" fmla="*/ 1164 w 1667"/>
                <a:gd name="T13" fmla="*/ 64 h 1533"/>
                <a:gd name="T14" fmla="*/ 1408 w 1667"/>
                <a:gd name="T15" fmla="*/ 211 h 1533"/>
                <a:gd name="T16" fmla="*/ 1527 w 1667"/>
                <a:gd name="T17" fmla="*/ 343 h 1533"/>
                <a:gd name="T18" fmla="*/ 1626 w 1667"/>
                <a:gd name="T19" fmla="*/ 530 h 1533"/>
                <a:gd name="T20" fmla="*/ 1667 w 1667"/>
                <a:gd name="T21" fmla="*/ 758 h 1533"/>
                <a:gd name="T22" fmla="*/ 1629 w 1667"/>
                <a:gd name="T23" fmla="*/ 993 h 1533"/>
                <a:gd name="T24" fmla="*/ 1527 w 1667"/>
                <a:gd name="T25" fmla="*/ 1190 h 1533"/>
                <a:gd name="T26" fmla="*/ 1408 w 1667"/>
                <a:gd name="T27" fmla="*/ 1322 h 1533"/>
                <a:gd name="T28" fmla="*/ 1164 w 1667"/>
                <a:gd name="T29" fmla="*/ 1469 h 1533"/>
                <a:gd name="T30" fmla="*/ 923 w 1667"/>
                <a:gd name="T31" fmla="*/ 1528 h 1533"/>
                <a:gd name="T32" fmla="*/ 673 w 1667"/>
                <a:gd name="T33" fmla="*/ 1518 h 1533"/>
                <a:gd name="T34" fmla="*/ 383 w 1667"/>
                <a:gd name="T35" fmla="*/ 1411 h 1533"/>
                <a:gd name="T36" fmla="*/ 240 w 1667"/>
                <a:gd name="T37" fmla="*/ 1304 h 1533"/>
                <a:gd name="T38" fmla="*/ 74 w 1667"/>
                <a:gd name="T39" fmla="*/ 1082 h 1533"/>
                <a:gd name="T40" fmla="*/ 19 w 1667"/>
                <a:gd name="T41" fmla="*/ 931 h 1533"/>
                <a:gd name="T42" fmla="*/ 269 w 1667"/>
                <a:gd name="T43" fmla="*/ 811 h 1533"/>
                <a:gd name="T44" fmla="*/ 312 w 1667"/>
                <a:gd name="T45" fmla="*/ 963 h 1533"/>
                <a:gd name="T46" fmla="*/ 351 w 1667"/>
                <a:gd name="T47" fmla="*/ 1030 h 1533"/>
                <a:gd name="T48" fmla="*/ 521 w 1667"/>
                <a:gd name="T49" fmla="*/ 1185 h 1533"/>
                <a:gd name="T50" fmla="*/ 596 w 1667"/>
                <a:gd name="T51" fmla="*/ 1221 h 1533"/>
                <a:gd name="T52" fmla="*/ 828 w 1667"/>
                <a:gd name="T53" fmla="*/ 1266 h 1533"/>
                <a:gd name="T54" fmla="*/ 1069 w 1667"/>
                <a:gd name="T55" fmla="*/ 1221 h 1533"/>
                <a:gd name="T56" fmla="*/ 1145 w 1667"/>
                <a:gd name="T57" fmla="*/ 1184 h 1533"/>
                <a:gd name="T58" fmla="*/ 1315 w 1667"/>
                <a:gd name="T59" fmla="*/ 1031 h 1533"/>
                <a:gd name="T60" fmla="*/ 1354 w 1667"/>
                <a:gd name="T61" fmla="*/ 965 h 1533"/>
                <a:gd name="T62" fmla="*/ 1396 w 1667"/>
                <a:gd name="T63" fmla="*/ 823 h 1533"/>
                <a:gd name="T64" fmla="*/ 1392 w 1667"/>
                <a:gd name="T65" fmla="*/ 677 h 1533"/>
                <a:gd name="T66" fmla="*/ 1365 w 1667"/>
                <a:gd name="T67" fmla="*/ 589 h 1533"/>
                <a:gd name="T68" fmla="*/ 1230 w 1667"/>
                <a:gd name="T69" fmla="*/ 408 h 1533"/>
                <a:gd name="T70" fmla="*/ 1166 w 1667"/>
                <a:gd name="T71" fmla="*/ 361 h 1533"/>
                <a:gd name="T72" fmla="*/ 956 w 1667"/>
                <a:gd name="T73" fmla="*/ 278 h 1533"/>
                <a:gd name="T74" fmla="*/ 781 w 1667"/>
                <a:gd name="T75" fmla="*/ 268 h 1533"/>
                <a:gd name="T76" fmla="*/ 619 w 1667"/>
                <a:gd name="T77" fmla="*/ 303 h 1533"/>
                <a:gd name="T78" fmla="*/ 418 w 1667"/>
                <a:gd name="T79" fmla="*/ 425 h 1533"/>
                <a:gd name="T80" fmla="*/ 367 w 1667"/>
                <a:gd name="T81" fmla="*/ 481 h 1533"/>
                <a:gd name="T82" fmla="*/ 293 w 1667"/>
                <a:gd name="T83" fmla="*/ 615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6" y="542"/>
                  </a:lnTo>
                  <a:lnTo>
                    <a:pt x="65" y="469"/>
                  </a:lnTo>
                  <a:cubicBezTo>
                    <a:pt x="68" y="463"/>
                    <a:pt x="71" y="457"/>
                    <a:pt x="74" y="451"/>
                  </a:cubicBezTo>
                  <a:lnTo>
                    <a:pt x="138" y="344"/>
                  </a:lnTo>
                  <a:cubicBezTo>
                    <a:pt x="143" y="336"/>
                    <a:pt x="148" y="329"/>
                    <a:pt x="154" y="322"/>
                  </a:cubicBezTo>
                  <a:lnTo>
                    <a:pt x="240" y="228"/>
                  </a:lnTo>
                  <a:cubicBezTo>
                    <a:pt x="246" y="222"/>
                    <a:pt x="252" y="217"/>
                    <a:pt x="259" y="212"/>
                  </a:cubicBezTo>
                  <a:lnTo>
                    <a:pt x="362" y="135"/>
                  </a:lnTo>
                  <a:cubicBezTo>
                    <a:pt x="368" y="130"/>
                    <a:pt x="376" y="125"/>
                    <a:pt x="383" y="122"/>
                  </a:cubicBezTo>
                  <a:lnTo>
                    <a:pt x="502" y="64"/>
                  </a:lnTo>
                  <a:cubicBezTo>
                    <a:pt x="509" y="60"/>
                    <a:pt x="517" y="57"/>
                    <a:pt x="524" y="55"/>
                  </a:cubicBezTo>
                  <a:lnTo>
                    <a:pt x="656" y="18"/>
                  </a:lnTo>
                  <a:lnTo>
                    <a:pt x="742" y="5"/>
                  </a:lnTo>
                  <a:lnTo>
                    <a:pt x="828" y="0"/>
                  </a:lnTo>
                  <a:lnTo>
                    <a:pt x="910" y="3"/>
                  </a:lnTo>
                  <a:lnTo>
                    <a:pt x="993" y="14"/>
                  </a:lnTo>
                  <a:lnTo>
                    <a:pt x="1142" y="55"/>
                  </a:lnTo>
                  <a:cubicBezTo>
                    <a:pt x="1149" y="57"/>
                    <a:pt x="1157" y="60"/>
                    <a:pt x="1164" y="64"/>
                  </a:cubicBezTo>
                  <a:lnTo>
                    <a:pt x="1283" y="122"/>
                  </a:lnTo>
                  <a:cubicBezTo>
                    <a:pt x="1290" y="125"/>
                    <a:pt x="1297" y="129"/>
                    <a:pt x="1304" y="134"/>
                  </a:cubicBezTo>
                  <a:lnTo>
                    <a:pt x="1408" y="211"/>
                  </a:lnTo>
                  <a:cubicBezTo>
                    <a:pt x="1415" y="217"/>
                    <a:pt x="1421" y="222"/>
                    <a:pt x="1427" y="229"/>
                  </a:cubicBezTo>
                  <a:lnTo>
                    <a:pt x="1512" y="323"/>
                  </a:lnTo>
                  <a:cubicBezTo>
                    <a:pt x="1518" y="329"/>
                    <a:pt x="1523" y="336"/>
                    <a:pt x="1527" y="343"/>
                  </a:cubicBezTo>
                  <a:lnTo>
                    <a:pt x="1592" y="450"/>
                  </a:lnTo>
                  <a:cubicBezTo>
                    <a:pt x="1596" y="457"/>
                    <a:pt x="1600" y="464"/>
                    <a:pt x="1603" y="471"/>
                  </a:cubicBezTo>
                  <a:lnTo>
                    <a:pt x="1626" y="530"/>
                  </a:lnTo>
                  <a:lnTo>
                    <a:pt x="1647" y="600"/>
                  </a:lnTo>
                  <a:lnTo>
                    <a:pt x="1661" y="681"/>
                  </a:lnTo>
                  <a:lnTo>
                    <a:pt x="1667" y="758"/>
                  </a:lnTo>
                  <a:lnTo>
                    <a:pt x="1663" y="840"/>
                  </a:lnTo>
                  <a:lnTo>
                    <a:pt x="1651" y="915"/>
                  </a:lnTo>
                  <a:lnTo>
                    <a:pt x="1629" y="993"/>
                  </a:lnTo>
                  <a:lnTo>
                    <a:pt x="1603" y="1062"/>
                  </a:lnTo>
                  <a:cubicBezTo>
                    <a:pt x="1600" y="1069"/>
                    <a:pt x="1596" y="1076"/>
                    <a:pt x="1592" y="1083"/>
                  </a:cubicBezTo>
                  <a:lnTo>
                    <a:pt x="1527" y="1190"/>
                  </a:lnTo>
                  <a:cubicBezTo>
                    <a:pt x="1523" y="1197"/>
                    <a:pt x="1518" y="1204"/>
                    <a:pt x="1512" y="1210"/>
                  </a:cubicBezTo>
                  <a:lnTo>
                    <a:pt x="1427" y="1304"/>
                  </a:lnTo>
                  <a:cubicBezTo>
                    <a:pt x="1421" y="1310"/>
                    <a:pt x="1415" y="1316"/>
                    <a:pt x="1408" y="1322"/>
                  </a:cubicBezTo>
                  <a:lnTo>
                    <a:pt x="1304" y="1399"/>
                  </a:lnTo>
                  <a:cubicBezTo>
                    <a:pt x="1297" y="1403"/>
                    <a:pt x="1290" y="1408"/>
                    <a:pt x="1283" y="1411"/>
                  </a:cubicBezTo>
                  <a:lnTo>
                    <a:pt x="1164" y="1469"/>
                  </a:lnTo>
                  <a:cubicBezTo>
                    <a:pt x="1157" y="1473"/>
                    <a:pt x="1149" y="1476"/>
                    <a:pt x="1142" y="1478"/>
                  </a:cubicBezTo>
                  <a:lnTo>
                    <a:pt x="1011" y="1515"/>
                  </a:lnTo>
                  <a:lnTo>
                    <a:pt x="923" y="1528"/>
                  </a:lnTo>
                  <a:lnTo>
                    <a:pt x="839" y="1533"/>
                  </a:lnTo>
                  <a:lnTo>
                    <a:pt x="756" y="1530"/>
                  </a:lnTo>
                  <a:lnTo>
                    <a:pt x="673" y="1518"/>
                  </a:lnTo>
                  <a:lnTo>
                    <a:pt x="524" y="1478"/>
                  </a:lnTo>
                  <a:cubicBezTo>
                    <a:pt x="517" y="1476"/>
                    <a:pt x="509" y="1473"/>
                    <a:pt x="502" y="1469"/>
                  </a:cubicBezTo>
                  <a:lnTo>
                    <a:pt x="383" y="1411"/>
                  </a:lnTo>
                  <a:cubicBezTo>
                    <a:pt x="376" y="1408"/>
                    <a:pt x="368" y="1403"/>
                    <a:pt x="362" y="1398"/>
                  </a:cubicBezTo>
                  <a:lnTo>
                    <a:pt x="259" y="1321"/>
                  </a:lnTo>
                  <a:cubicBezTo>
                    <a:pt x="252" y="1316"/>
                    <a:pt x="246" y="1311"/>
                    <a:pt x="240" y="1304"/>
                  </a:cubicBezTo>
                  <a:lnTo>
                    <a:pt x="154" y="1210"/>
                  </a:lnTo>
                  <a:cubicBezTo>
                    <a:pt x="148" y="1204"/>
                    <a:pt x="143" y="1197"/>
                    <a:pt x="138" y="1189"/>
                  </a:cubicBezTo>
                  <a:lnTo>
                    <a:pt x="74" y="1082"/>
                  </a:lnTo>
                  <a:cubicBezTo>
                    <a:pt x="71" y="1076"/>
                    <a:pt x="68" y="1070"/>
                    <a:pt x="65" y="1064"/>
                  </a:cubicBezTo>
                  <a:lnTo>
                    <a:pt x="41" y="1005"/>
                  </a:lnTo>
                  <a:lnTo>
                    <a:pt x="19" y="931"/>
                  </a:lnTo>
                  <a:lnTo>
                    <a:pt x="6" y="852"/>
                  </a:lnTo>
                  <a:lnTo>
                    <a:pt x="0" y="775"/>
                  </a:lnTo>
                  <a:close/>
                  <a:moveTo>
                    <a:pt x="269" y="811"/>
                  </a:moveTo>
                  <a:lnTo>
                    <a:pt x="276" y="858"/>
                  </a:lnTo>
                  <a:lnTo>
                    <a:pt x="288" y="904"/>
                  </a:lnTo>
                  <a:lnTo>
                    <a:pt x="312" y="963"/>
                  </a:lnTo>
                  <a:lnTo>
                    <a:pt x="303" y="945"/>
                  </a:lnTo>
                  <a:lnTo>
                    <a:pt x="367" y="1052"/>
                  </a:lnTo>
                  <a:lnTo>
                    <a:pt x="351" y="1030"/>
                  </a:lnTo>
                  <a:lnTo>
                    <a:pt x="437" y="1124"/>
                  </a:lnTo>
                  <a:lnTo>
                    <a:pt x="418" y="1108"/>
                  </a:lnTo>
                  <a:lnTo>
                    <a:pt x="521" y="1185"/>
                  </a:lnTo>
                  <a:lnTo>
                    <a:pt x="500" y="1172"/>
                  </a:lnTo>
                  <a:lnTo>
                    <a:pt x="619" y="1230"/>
                  </a:lnTo>
                  <a:lnTo>
                    <a:pt x="596" y="1221"/>
                  </a:lnTo>
                  <a:lnTo>
                    <a:pt x="712" y="1255"/>
                  </a:lnTo>
                  <a:lnTo>
                    <a:pt x="767" y="1263"/>
                  </a:lnTo>
                  <a:lnTo>
                    <a:pt x="828" y="1266"/>
                  </a:lnTo>
                  <a:lnTo>
                    <a:pt x="886" y="1264"/>
                  </a:lnTo>
                  <a:lnTo>
                    <a:pt x="938" y="1258"/>
                  </a:lnTo>
                  <a:lnTo>
                    <a:pt x="1069" y="1221"/>
                  </a:lnTo>
                  <a:lnTo>
                    <a:pt x="1047" y="1230"/>
                  </a:lnTo>
                  <a:lnTo>
                    <a:pt x="1166" y="1172"/>
                  </a:lnTo>
                  <a:lnTo>
                    <a:pt x="1145" y="1184"/>
                  </a:lnTo>
                  <a:lnTo>
                    <a:pt x="1249" y="1107"/>
                  </a:lnTo>
                  <a:lnTo>
                    <a:pt x="1230" y="1125"/>
                  </a:lnTo>
                  <a:lnTo>
                    <a:pt x="1315" y="1031"/>
                  </a:lnTo>
                  <a:lnTo>
                    <a:pt x="1300" y="1051"/>
                  </a:lnTo>
                  <a:lnTo>
                    <a:pt x="1365" y="944"/>
                  </a:lnTo>
                  <a:lnTo>
                    <a:pt x="1354" y="965"/>
                  </a:lnTo>
                  <a:lnTo>
                    <a:pt x="1374" y="916"/>
                  </a:lnTo>
                  <a:lnTo>
                    <a:pt x="1388" y="874"/>
                  </a:lnTo>
                  <a:lnTo>
                    <a:pt x="1396" y="823"/>
                  </a:lnTo>
                  <a:lnTo>
                    <a:pt x="1400" y="775"/>
                  </a:lnTo>
                  <a:lnTo>
                    <a:pt x="1398" y="722"/>
                  </a:lnTo>
                  <a:lnTo>
                    <a:pt x="1392" y="677"/>
                  </a:lnTo>
                  <a:lnTo>
                    <a:pt x="1377" y="627"/>
                  </a:lnTo>
                  <a:lnTo>
                    <a:pt x="1354" y="568"/>
                  </a:lnTo>
                  <a:lnTo>
                    <a:pt x="1365" y="589"/>
                  </a:lnTo>
                  <a:lnTo>
                    <a:pt x="1300" y="482"/>
                  </a:lnTo>
                  <a:lnTo>
                    <a:pt x="1315" y="502"/>
                  </a:lnTo>
                  <a:lnTo>
                    <a:pt x="1230" y="408"/>
                  </a:lnTo>
                  <a:lnTo>
                    <a:pt x="1249" y="426"/>
                  </a:lnTo>
                  <a:lnTo>
                    <a:pt x="1145" y="349"/>
                  </a:lnTo>
                  <a:lnTo>
                    <a:pt x="1166" y="361"/>
                  </a:lnTo>
                  <a:lnTo>
                    <a:pt x="1047" y="303"/>
                  </a:lnTo>
                  <a:lnTo>
                    <a:pt x="1069" y="312"/>
                  </a:lnTo>
                  <a:lnTo>
                    <a:pt x="956" y="278"/>
                  </a:lnTo>
                  <a:lnTo>
                    <a:pt x="899" y="270"/>
                  </a:lnTo>
                  <a:lnTo>
                    <a:pt x="839" y="267"/>
                  </a:lnTo>
                  <a:lnTo>
                    <a:pt x="781" y="268"/>
                  </a:lnTo>
                  <a:lnTo>
                    <a:pt x="728" y="275"/>
                  </a:lnTo>
                  <a:lnTo>
                    <a:pt x="596" y="312"/>
                  </a:lnTo>
                  <a:lnTo>
                    <a:pt x="619" y="303"/>
                  </a:lnTo>
                  <a:lnTo>
                    <a:pt x="500" y="361"/>
                  </a:lnTo>
                  <a:lnTo>
                    <a:pt x="521" y="348"/>
                  </a:lnTo>
                  <a:lnTo>
                    <a:pt x="418" y="425"/>
                  </a:lnTo>
                  <a:lnTo>
                    <a:pt x="437" y="408"/>
                  </a:lnTo>
                  <a:lnTo>
                    <a:pt x="351" y="502"/>
                  </a:lnTo>
                  <a:lnTo>
                    <a:pt x="367" y="481"/>
                  </a:lnTo>
                  <a:lnTo>
                    <a:pt x="303" y="588"/>
                  </a:lnTo>
                  <a:lnTo>
                    <a:pt x="312" y="570"/>
                  </a:lnTo>
                  <a:lnTo>
                    <a:pt x="293" y="615"/>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9" name="Freeform 15"/>
            <p:cNvSpPr>
              <a:spLocks noEditPoints="1"/>
            </p:cNvSpPr>
            <p:nvPr/>
          </p:nvSpPr>
          <p:spPr bwMode="auto">
            <a:xfrm>
              <a:off x="1682" y="2562"/>
              <a:ext cx="433" cy="332"/>
            </a:xfrm>
            <a:custGeom>
              <a:avLst/>
              <a:gdLst>
                <a:gd name="T0" fmla="*/ 81 w 4840"/>
                <a:gd name="T1" fmla="*/ 3720 h 3720"/>
                <a:gd name="T2" fmla="*/ 4776 w 4840"/>
                <a:gd name="T3" fmla="*/ 133 h 3720"/>
                <a:gd name="T4" fmla="*/ 4695 w 4840"/>
                <a:gd name="T5" fmla="*/ 27 h 3720"/>
                <a:gd name="T6" fmla="*/ 0 w 4840"/>
                <a:gd name="T7" fmla="*/ 3614 h 3720"/>
                <a:gd name="T8" fmla="*/ 81 w 4840"/>
                <a:gd name="T9" fmla="*/ 3720 h 3720"/>
                <a:gd name="T10" fmla="*/ 4444 w 4840"/>
                <a:gd name="T11" fmla="*/ 962 h 3720"/>
                <a:gd name="T12" fmla="*/ 4840 w 4840"/>
                <a:gd name="T13" fmla="*/ 0 h 3720"/>
                <a:gd name="T14" fmla="*/ 3808 w 4840"/>
                <a:gd name="T15" fmla="*/ 129 h 3720"/>
                <a:gd name="T16" fmla="*/ 3750 w 4840"/>
                <a:gd name="T17" fmla="*/ 203 h 3720"/>
                <a:gd name="T18" fmla="*/ 3824 w 4840"/>
                <a:gd name="T19" fmla="*/ 261 h 3720"/>
                <a:gd name="T20" fmla="*/ 4743 w 4840"/>
                <a:gd name="T21" fmla="*/ 146 h 3720"/>
                <a:gd name="T22" fmla="*/ 4674 w 4840"/>
                <a:gd name="T23" fmla="*/ 55 h 3720"/>
                <a:gd name="T24" fmla="*/ 4321 w 4840"/>
                <a:gd name="T25" fmla="*/ 911 h 3720"/>
                <a:gd name="T26" fmla="*/ 4357 w 4840"/>
                <a:gd name="T27" fmla="*/ 998 h 3720"/>
                <a:gd name="T28" fmla="*/ 4444 w 4840"/>
                <a:gd name="T29" fmla="*/ 962 h 3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40" h="3720">
                  <a:moveTo>
                    <a:pt x="81" y="3720"/>
                  </a:moveTo>
                  <a:lnTo>
                    <a:pt x="4776" y="133"/>
                  </a:lnTo>
                  <a:lnTo>
                    <a:pt x="4695" y="27"/>
                  </a:lnTo>
                  <a:lnTo>
                    <a:pt x="0" y="3614"/>
                  </a:lnTo>
                  <a:lnTo>
                    <a:pt x="81" y="3720"/>
                  </a:lnTo>
                  <a:close/>
                  <a:moveTo>
                    <a:pt x="4444" y="962"/>
                  </a:moveTo>
                  <a:lnTo>
                    <a:pt x="4840" y="0"/>
                  </a:lnTo>
                  <a:lnTo>
                    <a:pt x="3808" y="129"/>
                  </a:lnTo>
                  <a:cubicBezTo>
                    <a:pt x="3771" y="133"/>
                    <a:pt x="3745" y="167"/>
                    <a:pt x="3750" y="203"/>
                  </a:cubicBezTo>
                  <a:cubicBezTo>
                    <a:pt x="3755" y="240"/>
                    <a:pt x="3788" y="266"/>
                    <a:pt x="3824" y="261"/>
                  </a:cubicBezTo>
                  <a:lnTo>
                    <a:pt x="4743" y="146"/>
                  </a:lnTo>
                  <a:lnTo>
                    <a:pt x="4674" y="55"/>
                  </a:lnTo>
                  <a:lnTo>
                    <a:pt x="4321" y="911"/>
                  </a:lnTo>
                  <a:cubicBezTo>
                    <a:pt x="4307" y="945"/>
                    <a:pt x="4323" y="984"/>
                    <a:pt x="4357" y="998"/>
                  </a:cubicBezTo>
                  <a:cubicBezTo>
                    <a:pt x="4391" y="1012"/>
                    <a:pt x="4430" y="996"/>
                    <a:pt x="4444" y="962"/>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0" name="Freeform 16"/>
            <p:cNvSpPr>
              <a:spLocks noEditPoints="1"/>
            </p:cNvSpPr>
            <p:nvPr/>
          </p:nvSpPr>
          <p:spPr bwMode="auto">
            <a:xfrm>
              <a:off x="1683" y="2997"/>
              <a:ext cx="473" cy="265"/>
            </a:xfrm>
            <a:custGeom>
              <a:avLst/>
              <a:gdLst>
                <a:gd name="T0" fmla="*/ 64 w 5299"/>
                <a:gd name="T1" fmla="*/ 0 h 2957"/>
                <a:gd name="T2" fmla="*/ 5215 w 5299"/>
                <a:gd name="T3" fmla="*/ 2803 h 2957"/>
                <a:gd name="T4" fmla="*/ 5151 w 5299"/>
                <a:gd name="T5" fmla="*/ 2921 h 2957"/>
                <a:gd name="T6" fmla="*/ 0 w 5299"/>
                <a:gd name="T7" fmla="*/ 117 h 2957"/>
                <a:gd name="T8" fmla="*/ 64 w 5299"/>
                <a:gd name="T9" fmla="*/ 0 h 2957"/>
                <a:gd name="T10" fmla="*/ 4760 w 5299"/>
                <a:gd name="T11" fmla="*/ 2035 h 2957"/>
                <a:gd name="T12" fmla="*/ 5299 w 5299"/>
                <a:gd name="T13" fmla="*/ 2925 h 2957"/>
                <a:gd name="T14" fmla="*/ 4259 w 5299"/>
                <a:gd name="T15" fmla="*/ 2956 h 2957"/>
                <a:gd name="T16" fmla="*/ 4190 w 5299"/>
                <a:gd name="T17" fmla="*/ 2891 h 2957"/>
                <a:gd name="T18" fmla="*/ 4255 w 5299"/>
                <a:gd name="T19" fmla="*/ 2823 h 2957"/>
                <a:gd name="T20" fmla="*/ 5181 w 5299"/>
                <a:gd name="T21" fmla="*/ 2795 h 2957"/>
                <a:gd name="T22" fmla="*/ 5126 w 5299"/>
                <a:gd name="T23" fmla="*/ 2897 h 2957"/>
                <a:gd name="T24" fmla="*/ 4646 w 5299"/>
                <a:gd name="T25" fmla="*/ 2104 h 2957"/>
                <a:gd name="T26" fmla="*/ 4669 w 5299"/>
                <a:gd name="T27" fmla="*/ 2013 h 2957"/>
                <a:gd name="T28" fmla="*/ 4760 w 5299"/>
                <a:gd name="T29" fmla="*/ 2035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99" h="2957">
                  <a:moveTo>
                    <a:pt x="64" y="0"/>
                  </a:moveTo>
                  <a:lnTo>
                    <a:pt x="5215" y="2803"/>
                  </a:lnTo>
                  <a:lnTo>
                    <a:pt x="5151" y="2921"/>
                  </a:lnTo>
                  <a:lnTo>
                    <a:pt x="0" y="117"/>
                  </a:lnTo>
                  <a:lnTo>
                    <a:pt x="64" y="0"/>
                  </a:lnTo>
                  <a:close/>
                  <a:moveTo>
                    <a:pt x="4760" y="2035"/>
                  </a:moveTo>
                  <a:lnTo>
                    <a:pt x="5299" y="2925"/>
                  </a:lnTo>
                  <a:lnTo>
                    <a:pt x="4259" y="2956"/>
                  </a:lnTo>
                  <a:cubicBezTo>
                    <a:pt x="4222" y="2957"/>
                    <a:pt x="4192" y="2928"/>
                    <a:pt x="4190" y="2891"/>
                  </a:cubicBezTo>
                  <a:cubicBezTo>
                    <a:pt x="4189" y="2855"/>
                    <a:pt x="4218" y="2824"/>
                    <a:pt x="4255" y="2823"/>
                  </a:cubicBezTo>
                  <a:lnTo>
                    <a:pt x="5181" y="2795"/>
                  </a:lnTo>
                  <a:lnTo>
                    <a:pt x="5126" y="2897"/>
                  </a:lnTo>
                  <a:lnTo>
                    <a:pt x="4646" y="2104"/>
                  </a:lnTo>
                  <a:cubicBezTo>
                    <a:pt x="4627" y="2073"/>
                    <a:pt x="4637" y="2032"/>
                    <a:pt x="4669" y="2013"/>
                  </a:cubicBezTo>
                  <a:cubicBezTo>
                    <a:pt x="4700" y="1994"/>
                    <a:pt x="4741" y="2004"/>
                    <a:pt x="4760" y="2035"/>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1" name="Freeform 17"/>
            <p:cNvSpPr>
              <a:spLocks noEditPoints="1"/>
            </p:cNvSpPr>
            <p:nvPr/>
          </p:nvSpPr>
          <p:spPr bwMode="auto">
            <a:xfrm>
              <a:off x="2114" y="2598"/>
              <a:ext cx="97" cy="631"/>
            </a:xfrm>
            <a:custGeom>
              <a:avLst/>
              <a:gdLst>
                <a:gd name="T0" fmla="*/ 938 w 1082"/>
                <a:gd name="T1" fmla="*/ 7072 h 7072"/>
                <a:gd name="T2" fmla="*/ 898 w 1082"/>
                <a:gd name="T3" fmla="*/ 6540 h 7072"/>
                <a:gd name="T4" fmla="*/ 1030 w 1082"/>
                <a:gd name="T5" fmla="*/ 6530 h 7072"/>
                <a:gd name="T6" fmla="*/ 1071 w 1082"/>
                <a:gd name="T7" fmla="*/ 7062 h 7072"/>
                <a:gd name="T8" fmla="*/ 938 w 1082"/>
                <a:gd name="T9" fmla="*/ 7072 h 7072"/>
                <a:gd name="T10" fmla="*/ 867 w 1082"/>
                <a:gd name="T11" fmla="*/ 6141 h 7072"/>
                <a:gd name="T12" fmla="*/ 827 w 1082"/>
                <a:gd name="T13" fmla="*/ 5609 h 7072"/>
                <a:gd name="T14" fmla="*/ 960 w 1082"/>
                <a:gd name="T15" fmla="*/ 5599 h 7072"/>
                <a:gd name="T16" fmla="*/ 1000 w 1082"/>
                <a:gd name="T17" fmla="*/ 6131 h 7072"/>
                <a:gd name="T18" fmla="*/ 867 w 1082"/>
                <a:gd name="T19" fmla="*/ 6141 h 7072"/>
                <a:gd name="T20" fmla="*/ 797 w 1082"/>
                <a:gd name="T21" fmla="*/ 5210 h 7072"/>
                <a:gd name="T22" fmla="*/ 757 w 1082"/>
                <a:gd name="T23" fmla="*/ 4679 h 7072"/>
                <a:gd name="T24" fmla="*/ 890 w 1082"/>
                <a:gd name="T25" fmla="*/ 4669 h 7072"/>
                <a:gd name="T26" fmla="*/ 930 w 1082"/>
                <a:gd name="T27" fmla="*/ 5200 h 7072"/>
                <a:gd name="T28" fmla="*/ 797 w 1082"/>
                <a:gd name="T29" fmla="*/ 5210 h 7072"/>
                <a:gd name="T30" fmla="*/ 727 w 1082"/>
                <a:gd name="T31" fmla="*/ 4280 h 7072"/>
                <a:gd name="T32" fmla="*/ 687 w 1082"/>
                <a:gd name="T33" fmla="*/ 3748 h 7072"/>
                <a:gd name="T34" fmla="*/ 820 w 1082"/>
                <a:gd name="T35" fmla="*/ 3738 h 7072"/>
                <a:gd name="T36" fmla="*/ 860 w 1082"/>
                <a:gd name="T37" fmla="*/ 4270 h 7072"/>
                <a:gd name="T38" fmla="*/ 727 w 1082"/>
                <a:gd name="T39" fmla="*/ 4280 h 7072"/>
                <a:gd name="T40" fmla="*/ 657 w 1082"/>
                <a:gd name="T41" fmla="*/ 3349 h 7072"/>
                <a:gd name="T42" fmla="*/ 617 w 1082"/>
                <a:gd name="T43" fmla="*/ 2817 h 7072"/>
                <a:gd name="T44" fmla="*/ 750 w 1082"/>
                <a:gd name="T45" fmla="*/ 2807 h 7072"/>
                <a:gd name="T46" fmla="*/ 790 w 1082"/>
                <a:gd name="T47" fmla="*/ 3339 h 7072"/>
                <a:gd name="T48" fmla="*/ 657 w 1082"/>
                <a:gd name="T49" fmla="*/ 3349 h 7072"/>
                <a:gd name="T50" fmla="*/ 586 w 1082"/>
                <a:gd name="T51" fmla="*/ 2418 h 7072"/>
                <a:gd name="T52" fmla="*/ 546 w 1082"/>
                <a:gd name="T53" fmla="*/ 1887 h 7072"/>
                <a:gd name="T54" fmla="*/ 679 w 1082"/>
                <a:gd name="T55" fmla="*/ 1877 h 7072"/>
                <a:gd name="T56" fmla="*/ 719 w 1082"/>
                <a:gd name="T57" fmla="*/ 2408 h 7072"/>
                <a:gd name="T58" fmla="*/ 586 w 1082"/>
                <a:gd name="T59" fmla="*/ 2418 h 7072"/>
                <a:gd name="T60" fmla="*/ 516 w 1082"/>
                <a:gd name="T61" fmla="*/ 1488 h 7072"/>
                <a:gd name="T62" fmla="*/ 476 w 1082"/>
                <a:gd name="T63" fmla="*/ 956 h 7072"/>
                <a:gd name="T64" fmla="*/ 609 w 1082"/>
                <a:gd name="T65" fmla="*/ 946 h 7072"/>
                <a:gd name="T66" fmla="*/ 649 w 1082"/>
                <a:gd name="T67" fmla="*/ 1478 h 7072"/>
                <a:gd name="T68" fmla="*/ 516 w 1082"/>
                <a:gd name="T69" fmla="*/ 1488 h 7072"/>
                <a:gd name="T70" fmla="*/ 446 w 1082"/>
                <a:gd name="T71" fmla="*/ 557 h 7072"/>
                <a:gd name="T72" fmla="*/ 414 w 1082"/>
                <a:gd name="T73" fmla="*/ 137 h 7072"/>
                <a:gd name="T74" fmla="*/ 547 w 1082"/>
                <a:gd name="T75" fmla="*/ 127 h 7072"/>
                <a:gd name="T76" fmla="*/ 579 w 1082"/>
                <a:gd name="T77" fmla="*/ 547 h 7072"/>
                <a:gd name="T78" fmla="*/ 446 w 1082"/>
                <a:gd name="T79" fmla="*/ 557 h 7072"/>
                <a:gd name="T80" fmla="*/ 16 w 1082"/>
                <a:gd name="T81" fmla="*/ 935 h 7072"/>
                <a:gd name="T82" fmla="*/ 471 w 1082"/>
                <a:gd name="T83" fmla="*/ 0 h 7072"/>
                <a:gd name="T84" fmla="*/ 1061 w 1082"/>
                <a:gd name="T85" fmla="*/ 857 h 7072"/>
                <a:gd name="T86" fmla="*/ 1044 w 1082"/>
                <a:gd name="T87" fmla="*/ 949 h 7072"/>
                <a:gd name="T88" fmla="*/ 951 w 1082"/>
                <a:gd name="T89" fmla="*/ 932 h 7072"/>
                <a:gd name="T90" fmla="*/ 426 w 1082"/>
                <a:gd name="T91" fmla="*/ 170 h 7072"/>
                <a:gd name="T92" fmla="*/ 541 w 1082"/>
                <a:gd name="T93" fmla="*/ 161 h 7072"/>
                <a:gd name="T94" fmla="*/ 136 w 1082"/>
                <a:gd name="T95" fmla="*/ 994 h 7072"/>
                <a:gd name="T96" fmla="*/ 46 w 1082"/>
                <a:gd name="T97" fmla="*/ 1025 h 7072"/>
                <a:gd name="T98" fmla="*/ 16 w 1082"/>
                <a:gd name="T99" fmla="*/ 935 h 7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2" h="7072">
                  <a:moveTo>
                    <a:pt x="938" y="7072"/>
                  </a:moveTo>
                  <a:lnTo>
                    <a:pt x="898" y="6540"/>
                  </a:lnTo>
                  <a:lnTo>
                    <a:pt x="1030" y="6530"/>
                  </a:lnTo>
                  <a:lnTo>
                    <a:pt x="1071" y="7062"/>
                  </a:lnTo>
                  <a:lnTo>
                    <a:pt x="938" y="7072"/>
                  </a:lnTo>
                  <a:close/>
                  <a:moveTo>
                    <a:pt x="867" y="6141"/>
                  </a:moveTo>
                  <a:lnTo>
                    <a:pt x="827" y="5609"/>
                  </a:lnTo>
                  <a:lnTo>
                    <a:pt x="960" y="5599"/>
                  </a:lnTo>
                  <a:lnTo>
                    <a:pt x="1000" y="6131"/>
                  </a:lnTo>
                  <a:lnTo>
                    <a:pt x="867" y="6141"/>
                  </a:lnTo>
                  <a:close/>
                  <a:moveTo>
                    <a:pt x="797" y="5210"/>
                  </a:moveTo>
                  <a:lnTo>
                    <a:pt x="757" y="4679"/>
                  </a:lnTo>
                  <a:lnTo>
                    <a:pt x="890" y="4669"/>
                  </a:lnTo>
                  <a:lnTo>
                    <a:pt x="930" y="5200"/>
                  </a:lnTo>
                  <a:lnTo>
                    <a:pt x="797" y="5210"/>
                  </a:lnTo>
                  <a:close/>
                  <a:moveTo>
                    <a:pt x="727" y="4280"/>
                  </a:moveTo>
                  <a:lnTo>
                    <a:pt x="687" y="3748"/>
                  </a:lnTo>
                  <a:lnTo>
                    <a:pt x="820" y="3738"/>
                  </a:lnTo>
                  <a:lnTo>
                    <a:pt x="860" y="4270"/>
                  </a:lnTo>
                  <a:lnTo>
                    <a:pt x="727" y="4280"/>
                  </a:lnTo>
                  <a:close/>
                  <a:moveTo>
                    <a:pt x="657" y="3349"/>
                  </a:moveTo>
                  <a:lnTo>
                    <a:pt x="617" y="2817"/>
                  </a:lnTo>
                  <a:lnTo>
                    <a:pt x="750" y="2807"/>
                  </a:lnTo>
                  <a:lnTo>
                    <a:pt x="790" y="3339"/>
                  </a:lnTo>
                  <a:lnTo>
                    <a:pt x="657" y="3349"/>
                  </a:lnTo>
                  <a:close/>
                  <a:moveTo>
                    <a:pt x="586" y="2418"/>
                  </a:moveTo>
                  <a:lnTo>
                    <a:pt x="546" y="1887"/>
                  </a:lnTo>
                  <a:lnTo>
                    <a:pt x="679" y="1877"/>
                  </a:lnTo>
                  <a:lnTo>
                    <a:pt x="719" y="2408"/>
                  </a:lnTo>
                  <a:lnTo>
                    <a:pt x="586" y="2418"/>
                  </a:lnTo>
                  <a:close/>
                  <a:moveTo>
                    <a:pt x="516" y="1488"/>
                  </a:moveTo>
                  <a:lnTo>
                    <a:pt x="476" y="956"/>
                  </a:lnTo>
                  <a:lnTo>
                    <a:pt x="609" y="946"/>
                  </a:lnTo>
                  <a:lnTo>
                    <a:pt x="649" y="1478"/>
                  </a:lnTo>
                  <a:lnTo>
                    <a:pt x="516" y="1488"/>
                  </a:lnTo>
                  <a:close/>
                  <a:moveTo>
                    <a:pt x="446" y="557"/>
                  </a:moveTo>
                  <a:lnTo>
                    <a:pt x="414" y="137"/>
                  </a:lnTo>
                  <a:lnTo>
                    <a:pt x="547" y="127"/>
                  </a:lnTo>
                  <a:lnTo>
                    <a:pt x="579" y="547"/>
                  </a:lnTo>
                  <a:lnTo>
                    <a:pt x="446" y="557"/>
                  </a:lnTo>
                  <a:close/>
                  <a:moveTo>
                    <a:pt x="16" y="935"/>
                  </a:moveTo>
                  <a:lnTo>
                    <a:pt x="471" y="0"/>
                  </a:lnTo>
                  <a:lnTo>
                    <a:pt x="1061" y="857"/>
                  </a:lnTo>
                  <a:cubicBezTo>
                    <a:pt x="1082" y="887"/>
                    <a:pt x="1074" y="928"/>
                    <a:pt x="1044" y="949"/>
                  </a:cubicBezTo>
                  <a:cubicBezTo>
                    <a:pt x="1014" y="970"/>
                    <a:pt x="972" y="963"/>
                    <a:pt x="951" y="932"/>
                  </a:cubicBezTo>
                  <a:lnTo>
                    <a:pt x="426" y="170"/>
                  </a:lnTo>
                  <a:lnTo>
                    <a:pt x="541" y="161"/>
                  </a:lnTo>
                  <a:lnTo>
                    <a:pt x="136" y="994"/>
                  </a:lnTo>
                  <a:cubicBezTo>
                    <a:pt x="119" y="1027"/>
                    <a:pt x="80" y="1041"/>
                    <a:pt x="46" y="1025"/>
                  </a:cubicBezTo>
                  <a:cubicBezTo>
                    <a:pt x="13" y="1008"/>
                    <a:pt x="0" y="969"/>
                    <a:pt x="16" y="935"/>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2" name="Oval 18"/>
            <p:cNvSpPr>
              <a:spLocks noChangeArrowheads="1"/>
            </p:cNvSpPr>
            <p:nvPr/>
          </p:nvSpPr>
          <p:spPr bwMode="auto">
            <a:xfrm>
              <a:off x="2930" y="2485"/>
              <a:ext cx="125" cy="113"/>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3" name="Freeform 19"/>
            <p:cNvSpPr>
              <a:spLocks noEditPoints="1"/>
            </p:cNvSpPr>
            <p:nvPr/>
          </p:nvSpPr>
          <p:spPr bwMode="auto">
            <a:xfrm>
              <a:off x="2919" y="2473"/>
              <a:ext cx="148" cy="137"/>
            </a:xfrm>
            <a:custGeom>
              <a:avLst/>
              <a:gdLst>
                <a:gd name="T0" fmla="*/ 16 w 1667"/>
                <a:gd name="T1" fmla="*/ 619 h 1534"/>
                <a:gd name="T2" fmla="*/ 75 w 1667"/>
                <a:gd name="T3" fmla="*/ 451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5 h 1534"/>
                <a:gd name="T18" fmla="*/ 1626 w 1667"/>
                <a:gd name="T19" fmla="*/ 529 h 1534"/>
                <a:gd name="T20" fmla="*/ 1667 w 1667"/>
                <a:gd name="T21" fmla="*/ 759 h 1534"/>
                <a:gd name="T22" fmla="*/ 1631 w 1667"/>
                <a:gd name="T23" fmla="*/ 992 h 1534"/>
                <a:gd name="T24" fmla="*/ 1529 w 1667"/>
                <a:gd name="T25" fmla="*/ 1190 h 1534"/>
                <a:gd name="T26" fmla="*/ 1408 w 1667"/>
                <a:gd name="T27" fmla="*/ 1322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5 h 1534"/>
                <a:gd name="T38" fmla="*/ 75 w 1667"/>
                <a:gd name="T39" fmla="*/ 1084 h 1534"/>
                <a:gd name="T40" fmla="*/ 20 w 1667"/>
                <a:gd name="T41" fmla="*/ 934 h 1534"/>
                <a:gd name="T42" fmla="*/ 269 w 1667"/>
                <a:gd name="T43" fmla="*/ 812 h 1534"/>
                <a:gd name="T44" fmla="*/ 313 w 1667"/>
                <a:gd name="T45" fmla="*/ 966 h 1534"/>
                <a:gd name="T46" fmla="*/ 352 w 1667"/>
                <a:gd name="T47" fmla="*/ 1032 h 1534"/>
                <a:gd name="T48" fmla="*/ 522 w 1667"/>
                <a:gd name="T49" fmla="*/ 1185 h 1534"/>
                <a:gd name="T50" fmla="*/ 598 w 1667"/>
                <a:gd name="T51" fmla="*/ 1222 h 1534"/>
                <a:gd name="T52" fmla="*/ 828 w 1667"/>
                <a:gd name="T53" fmla="*/ 1267 h 1534"/>
                <a:gd name="T54" fmla="*/ 1070 w 1667"/>
                <a:gd name="T55" fmla="*/ 1222 h 1534"/>
                <a:gd name="T56" fmla="*/ 1146 w 1667"/>
                <a:gd name="T57" fmla="*/ 1186 h 1534"/>
                <a:gd name="T58" fmla="*/ 1316 w 1667"/>
                <a:gd name="T59" fmla="*/ 1031 h 1534"/>
                <a:gd name="T60" fmla="*/ 1355 w 1667"/>
                <a:gd name="T61" fmla="*/ 964 h 1534"/>
                <a:gd name="T62" fmla="*/ 1396 w 1667"/>
                <a:gd name="T63" fmla="*/ 824 h 1534"/>
                <a:gd name="T64" fmla="*/ 1391 w 1667"/>
                <a:gd name="T65" fmla="*/ 676 h 1534"/>
                <a:gd name="T66" fmla="*/ 1364 w 1667"/>
                <a:gd name="T67" fmla="*/ 589 h 1534"/>
                <a:gd name="T68" fmla="*/ 1230 w 1667"/>
                <a:gd name="T69" fmla="*/ 409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7 w 1667"/>
                <a:gd name="T81" fmla="*/ 483 h 1534"/>
                <a:gd name="T82" fmla="*/ 293 w 1667"/>
                <a:gd name="T83" fmla="*/ 618 h 1534"/>
                <a:gd name="T84" fmla="*/ 267 w 1667"/>
                <a:gd name="T85" fmla="*/ 759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6"/>
                  </a:moveTo>
                  <a:lnTo>
                    <a:pt x="4" y="694"/>
                  </a:lnTo>
                  <a:lnTo>
                    <a:pt x="16" y="619"/>
                  </a:lnTo>
                  <a:lnTo>
                    <a:pt x="38" y="541"/>
                  </a:lnTo>
                  <a:lnTo>
                    <a:pt x="64" y="472"/>
                  </a:lnTo>
                  <a:cubicBezTo>
                    <a:pt x="67" y="465"/>
                    <a:pt x="70" y="458"/>
                    <a:pt x="75" y="451"/>
                  </a:cubicBezTo>
                  <a:lnTo>
                    <a:pt x="140" y="344"/>
                  </a:lnTo>
                  <a:cubicBezTo>
                    <a:pt x="144" y="337"/>
                    <a:pt x="149" y="330"/>
                    <a:pt x="155" y="324"/>
                  </a:cubicBezTo>
                  <a:lnTo>
                    <a:pt x="240" y="230"/>
                  </a:lnTo>
                  <a:cubicBezTo>
                    <a:pt x="245" y="224"/>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4"/>
                    <a:pt x="1427" y="229"/>
                  </a:cubicBezTo>
                  <a:lnTo>
                    <a:pt x="1513" y="323"/>
                  </a:lnTo>
                  <a:cubicBezTo>
                    <a:pt x="1519" y="330"/>
                    <a:pt x="1524" y="337"/>
                    <a:pt x="1529" y="345"/>
                  </a:cubicBezTo>
                  <a:lnTo>
                    <a:pt x="1593" y="452"/>
                  </a:lnTo>
                  <a:cubicBezTo>
                    <a:pt x="1596" y="458"/>
                    <a:pt x="1599" y="464"/>
                    <a:pt x="1602" y="470"/>
                  </a:cubicBezTo>
                  <a:lnTo>
                    <a:pt x="1626" y="529"/>
                  </a:lnTo>
                  <a:lnTo>
                    <a:pt x="1648" y="603"/>
                  </a:lnTo>
                  <a:lnTo>
                    <a:pt x="1661" y="682"/>
                  </a:lnTo>
                  <a:lnTo>
                    <a:pt x="1667" y="759"/>
                  </a:lnTo>
                  <a:lnTo>
                    <a:pt x="1663" y="841"/>
                  </a:lnTo>
                  <a:lnTo>
                    <a:pt x="1651" y="916"/>
                  </a:lnTo>
                  <a:lnTo>
                    <a:pt x="1631" y="992"/>
                  </a:lnTo>
                  <a:lnTo>
                    <a:pt x="1602" y="1065"/>
                  </a:lnTo>
                  <a:cubicBezTo>
                    <a:pt x="1599" y="1071"/>
                    <a:pt x="1596" y="1077"/>
                    <a:pt x="1593" y="1083"/>
                  </a:cubicBezTo>
                  <a:lnTo>
                    <a:pt x="1529" y="1190"/>
                  </a:lnTo>
                  <a:cubicBezTo>
                    <a:pt x="1524" y="1198"/>
                    <a:pt x="1519" y="1205"/>
                    <a:pt x="1513" y="1211"/>
                  </a:cubicBezTo>
                  <a:lnTo>
                    <a:pt x="1427" y="1305"/>
                  </a:lnTo>
                  <a:cubicBezTo>
                    <a:pt x="1421" y="1312"/>
                    <a:pt x="1415" y="1317"/>
                    <a:pt x="1408" y="1322"/>
                  </a:cubicBezTo>
                  <a:lnTo>
                    <a:pt x="1305" y="1399"/>
                  </a:lnTo>
                  <a:cubicBezTo>
                    <a:pt x="1299" y="1404"/>
                    <a:pt x="1291" y="1409"/>
                    <a:pt x="1284" y="1412"/>
                  </a:cubicBezTo>
                  <a:lnTo>
                    <a:pt x="1165" y="1470"/>
                  </a:lnTo>
                  <a:cubicBezTo>
                    <a:pt x="1158" y="1474"/>
                    <a:pt x="1150" y="1477"/>
                    <a:pt x="1142" y="1479"/>
                  </a:cubicBezTo>
                  <a:lnTo>
                    <a:pt x="1010" y="1516"/>
                  </a:lnTo>
                  <a:lnTo>
                    <a:pt x="925" y="1529"/>
                  </a:lnTo>
                  <a:lnTo>
                    <a:pt x="839" y="1534"/>
                  </a:lnTo>
                  <a:lnTo>
                    <a:pt x="757" y="1531"/>
                  </a:lnTo>
                  <a:lnTo>
                    <a:pt x="674" y="1519"/>
                  </a:lnTo>
                  <a:lnTo>
                    <a:pt x="525" y="1479"/>
                  </a:lnTo>
                  <a:cubicBezTo>
                    <a:pt x="518" y="1477"/>
                    <a:pt x="510" y="1474"/>
                    <a:pt x="503" y="1470"/>
                  </a:cubicBezTo>
                  <a:lnTo>
                    <a:pt x="384" y="1412"/>
                  </a:lnTo>
                  <a:cubicBezTo>
                    <a:pt x="377" y="1409"/>
                    <a:pt x="370" y="1404"/>
                    <a:pt x="363" y="1400"/>
                  </a:cubicBezTo>
                  <a:lnTo>
                    <a:pt x="259" y="1323"/>
                  </a:lnTo>
                  <a:cubicBezTo>
                    <a:pt x="252" y="1317"/>
                    <a:pt x="245" y="1311"/>
                    <a:pt x="240" y="1305"/>
                  </a:cubicBezTo>
                  <a:lnTo>
                    <a:pt x="155" y="1211"/>
                  </a:lnTo>
                  <a:cubicBezTo>
                    <a:pt x="149" y="1205"/>
                    <a:pt x="144" y="1198"/>
                    <a:pt x="140" y="1191"/>
                  </a:cubicBezTo>
                  <a:lnTo>
                    <a:pt x="75" y="1084"/>
                  </a:lnTo>
                  <a:cubicBezTo>
                    <a:pt x="70" y="1077"/>
                    <a:pt x="67" y="1070"/>
                    <a:pt x="64" y="1063"/>
                  </a:cubicBezTo>
                  <a:lnTo>
                    <a:pt x="41" y="1004"/>
                  </a:lnTo>
                  <a:lnTo>
                    <a:pt x="20" y="934"/>
                  </a:lnTo>
                  <a:lnTo>
                    <a:pt x="6" y="853"/>
                  </a:lnTo>
                  <a:lnTo>
                    <a:pt x="0" y="776"/>
                  </a:lnTo>
                  <a:close/>
                  <a:moveTo>
                    <a:pt x="269" y="812"/>
                  </a:moveTo>
                  <a:lnTo>
                    <a:pt x="275" y="857"/>
                  </a:lnTo>
                  <a:lnTo>
                    <a:pt x="290" y="907"/>
                  </a:lnTo>
                  <a:lnTo>
                    <a:pt x="313" y="966"/>
                  </a:lnTo>
                  <a:lnTo>
                    <a:pt x="302" y="945"/>
                  </a:lnTo>
                  <a:lnTo>
                    <a:pt x="367" y="1052"/>
                  </a:lnTo>
                  <a:lnTo>
                    <a:pt x="352" y="1032"/>
                  </a:lnTo>
                  <a:lnTo>
                    <a:pt x="437" y="1126"/>
                  </a:lnTo>
                  <a:lnTo>
                    <a:pt x="418" y="1108"/>
                  </a:lnTo>
                  <a:lnTo>
                    <a:pt x="522" y="1185"/>
                  </a:lnTo>
                  <a:lnTo>
                    <a:pt x="501" y="1173"/>
                  </a:lnTo>
                  <a:lnTo>
                    <a:pt x="620" y="1231"/>
                  </a:lnTo>
                  <a:lnTo>
                    <a:pt x="598" y="1222"/>
                  </a:lnTo>
                  <a:lnTo>
                    <a:pt x="711" y="1255"/>
                  </a:lnTo>
                  <a:lnTo>
                    <a:pt x="768" y="1264"/>
                  </a:lnTo>
                  <a:lnTo>
                    <a:pt x="828" y="1267"/>
                  </a:lnTo>
                  <a:lnTo>
                    <a:pt x="886" y="1266"/>
                  </a:lnTo>
                  <a:lnTo>
                    <a:pt x="938" y="1259"/>
                  </a:lnTo>
                  <a:lnTo>
                    <a:pt x="1070" y="1222"/>
                  </a:lnTo>
                  <a:lnTo>
                    <a:pt x="1048" y="1231"/>
                  </a:lnTo>
                  <a:lnTo>
                    <a:pt x="1167" y="1173"/>
                  </a:lnTo>
                  <a:lnTo>
                    <a:pt x="1146" y="1186"/>
                  </a:lnTo>
                  <a:lnTo>
                    <a:pt x="1249" y="1109"/>
                  </a:lnTo>
                  <a:lnTo>
                    <a:pt x="1230" y="1125"/>
                  </a:lnTo>
                  <a:lnTo>
                    <a:pt x="1316" y="1031"/>
                  </a:lnTo>
                  <a:lnTo>
                    <a:pt x="1300" y="1053"/>
                  </a:lnTo>
                  <a:lnTo>
                    <a:pt x="1364" y="946"/>
                  </a:lnTo>
                  <a:lnTo>
                    <a:pt x="1355" y="964"/>
                  </a:lnTo>
                  <a:lnTo>
                    <a:pt x="1374" y="919"/>
                  </a:lnTo>
                  <a:lnTo>
                    <a:pt x="1388" y="875"/>
                  </a:lnTo>
                  <a:lnTo>
                    <a:pt x="1396" y="824"/>
                  </a:lnTo>
                  <a:lnTo>
                    <a:pt x="1400" y="776"/>
                  </a:lnTo>
                  <a:lnTo>
                    <a:pt x="1398" y="723"/>
                  </a:lnTo>
                  <a:lnTo>
                    <a:pt x="1391" y="676"/>
                  </a:lnTo>
                  <a:lnTo>
                    <a:pt x="1379" y="630"/>
                  </a:lnTo>
                  <a:lnTo>
                    <a:pt x="1355" y="571"/>
                  </a:lnTo>
                  <a:lnTo>
                    <a:pt x="1364" y="589"/>
                  </a:lnTo>
                  <a:lnTo>
                    <a:pt x="1300" y="482"/>
                  </a:lnTo>
                  <a:lnTo>
                    <a:pt x="1316" y="503"/>
                  </a:lnTo>
                  <a:lnTo>
                    <a:pt x="1230" y="409"/>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3"/>
                  </a:lnTo>
                  <a:lnTo>
                    <a:pt x="367" y="483"/>
                  </a:lnTo>
                  <a:lnTo>
                    <a:pt x="302" y="590"/>
                  </a:lnTo>
                  <a:lnTo>
                    <a:pt x="313" y="569"/>
                  </a:lnTo>
                  <a:lnTo>
                    <a:pt x="293" y="618"/>
                  </a:lnTo>
                  <a:lnTo>
                    <a:pt x="279" y="660"/>
                  </a:lnTo>
                  <a:lnTo>
                    <a:pt x="271" y="711"/>
                  </a:lnTo>
                  <a:lnTo>
                    <a:pt x="267" y="759"/>
                  </a:lnTo>
                  <a:lnTo>
                    <a:pt x="269" y="81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4" name="Freeform 20"/>
            <p:cNvSpPr>
              <a:spLocks noEditPoints="1"/>
            </p:cNvSpPr>
            <p:nvPr/>
          </p:nvSpPr>
          <p:spPr bwMode="auto">
            <a:xfrm>
              <a:off x="2204" y="2468"/>
              <a:ext cx="774" cy="97"/>
            </a:xfrm>
            <a:custGeom>
              <a:avLst/>
              <a:gdLst>
                <a:gd name="T0" fmla="*/ 3 w 8668"/>
                <a:gd name="T1" fmla="*/ 787 h 1085"/>
                <a:gd name="T2" fmla="*/ 8537 w 8668"/>
                <a:gd name="T3" fmla="*/ 590 h 1085"/>
                <a:gd name="T4" fmla="*/ 8534 w 8668"/>
                <a:gd name="T5" fmla="*/ 457 h 1085"/>
                <a:gd name="T6" fmla="*/ 0 w 8668"/>
                <a:gd name="T7" fmla="*/ 654 h 1085"/>
                <a:gd name="T8" fmla="*/ 3 w 8668"/>
                <a:gd name="T9" fmla="*/ 787 h 1085"/>
                <a:gd name="T10" fmla="*/ 7782 w 8668"/>
                <a:gd name="T11" fmla="*/ 1066 h 1085"/>
                <a:gd name="T12" fmla="*/ 8668 w 8668"/>
                <a:gd name="T13" fmla="*/ 521 h 1085"/>
                <a:gd name="T14" fmla="*/ 7758 w 8668"/>
                <a:gd name="T15" fmla="*/ 17 h 1085"/>
                <a:gd name="T16" fmla="*/ 7667 w 8668"/>
                <a:gd name="T17" fmla="*/ 44 h 1085"/>
                <a:gd name="T18" fmla="*/ 7693 w 8668"/>
                <a:gd name="T19" fmla="*/ 134 h 1085"/>
                <a:gd name="T20" fmla="*/ 7693 w 8668"/>
                <a:gd name="T21" fmla="*/ 134 h 1085"/>
                <a:gd name="T22" fmla="*/ 8504 w 8668"/>
                <a:gd name="T23" fmla="*/ 582 h 1085"/>
                <a:gd name="T24" fmla="*/ 8501 w 8668"/>
                <a:gd name="T25" fmla="*/ 467 h 1085"/>
                <a:gd name="T26" fmla="*/ 7712 w 8668"/>
                <a:gd name="T27" fmla="*/ 952 h 1085"/>
                <a:gd name="T28" fmla="*/ 7690 w 8668"/>
                <a:gd name="T29" fmla="*/ 1044 h 1085"/>
                <a:gd name="T30" fmla="*/ 7782 w 8668"/>
                <a:gd name="T31" fmla="*/ 1066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68" h="1085">
                  <a:moveTo>
                    <a:pt x="3" y="787"/>
                  </a:moveTo>
                  <a:lnTo>
                    <a:pt x="8537" y="590"/>
                  </a:lnTo>
                  <a:lnTo>
                    <a:pt x="8534" y="457"/>
                  </a:lnTo>
                  <a:lnTo>
                    <a:pt x="0" y="654"/>
                  </a:lnTo>
                  <a:lnTo>
                    <a:pt x="3" y="787"/>
                  </a:lnTo>
                  <a:close/>
                  <a:moveTo>
                    <a:pt x="7782" y="1066"/>
                  </a:moveTo>
                  <a:lnTo>
                    <a:pt x="8668" y="521"/>
                  </a:lnTo>
                  <a:lnTo>
                    <a:pt x="7758" y="17"/>
                  </a:lnTo>
                  <a:cubicBezTo>
                    <a:pt x="7725" y="0"/>
                    <a:pt x="7685" y="11"/>
                    <a:pt x="7667" y="44"/>
                  </a:cubicBezTo>
                  <a:cubicBezTo>
                    <a:pt x="7649" y="76"/>
                    <a:pt x="7661" y="116"/>
                    <a:pt x="7693" y="134"/>
                  </a:cubicBezTo>
                  <a:lnTo>
                    <a:pt x="7693" y="134"/>
                  </a:lnTo>
                  <a:lnTo>
                    <a:pt x="8504" y="582"/>
                  </a:lnTo>
                  <a:lnTo>
                    <a:pt x="8501" y="467"/>
                  </a:lnTo>
                  <a:lnTo>
                    <a:pt x="7712" y="952"/>
                  </a:lnTo>
                  <a:cubicBezTo>
                    <a:pt x="7681" y="971"/>
                    <a:pt x="7671" y="1012"/>
                    <a:pt x="7690" y="1044"/>
                  </a:cubicBezTo>
                  <a:cubicBezTo>
                    <a:pt x="7709" y="1075"/>
                    <a:pt x="7750" y="1085"/>
                    <a:pt x="7782" y="1066"/>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5" name="Oval 21"/>
            <p:cNvSpPr>
              <a:spLocks noChangeArrowheads="1"/>
            </p:cNvSpPr>
            <p:nvPr/>
          </p:nvSpPr>
          <p:spPr bwMode="auto">
            <a:xfrm>
              <a:off x="3026" y="3259"/>
              <a:ext cx="125" cy="113"/>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 name="Freeform 22"/>
            <p:cNvSpPr>
              <a:spLocks noEditPoints="1"/>
            </p:cNvSpPr>
            <p:nvPr/>
          </p:nvSpPr>
          <p:spPr bwMode="auto">
            <a:xfrm>
              <a:off x="3014" y="3247"/>
              <a:ext cx="149" cy="137"/>
            </a:xfrm>
            <a:custGeom>
              <a:avLst/>
              <a:gdLst>
                <a:gd name="T0" fmla="*/ 16 w 1667"/>
                <a:gd name="T1" fmla="*/ 618 h 1534"/>
                <a:gd name="T2" fmla="*/ 74 w 1667"/>
                <a:gd name="T3" fmla="*/ 452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4 h 1534"/>
                <a:gd name="T18" fmla="*/ 1626 w 1667"/>
                <a:gd name="T19" fmla="*/ 527 h 1534"/>
                <a:gd name="T20" fmla="*/ 1667 w 1667"/>
                <a:gd name="T21" fmla="*/ 758 h 1534"/>
                <a:gd name="T22" fmla="*/ 1631 w 1667"/>
                <a:gd name="T23" fmla="*/ 991 h 1534"/>
                <a:gd name="T24" fmla="*/ 1529 w 1667"/>
                <a:gd name="T25" fmla="*/ 1189 h 1534"/>
                <a:gd name="T26" fmla="*/ 1409 w 1667"/>
                <a:gd name="T27" fmla="*/ 1321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4 h 1534"/>
                <a:gd name="T38" fmla="*/ 75 w 1667"/>
                <a:gd name="T39" fmla="*/ 1083 h 1534"/>
                <a:gd name="T40" fmla="*/ 20 w 1667"/>
                <a:gd name="T41" fmla="*/ 933 h 1534"/>
                <a:gd name="T42" fmla="*/ 269 w 1667"/>
                <a:gd name="T43" fmla="*/ 811 h 1534"/>
                <a:gd name="T44" fmla="*/ 313 w 1667"/>
                <a:gd name="T45" fmla="*/ 965 h 1534"/>
                <a:gd name="T46" fmla="*/ 352 w 1667"/>
                <a:gd name="T47" fmla="*/ 1031 h 1534"/>
                <a:gd name="T48" fmla="*/ 522 w 1667"/>
                <a:gd name="T49" fmla="*/ 1186 h 1534"/>
                <a:gd name="T50" fmla="*/ 656 w 1667"/>
                <a:gd name="T51" fmla="*/ 1242 h 1534"/>
                <a:gd name="T52" fmla="*/ 828 w 1667"/>
                <a:gd name="T53" fmla="*/ 1267 h 1534"/>
                <a:gd name="T54" fmla="*/ 1000 w 1667"/>
                <a:gd name="T55" fmla="*/ 1245 h 1534"/>
                <a:gd name="T56" fmla="*/ 1145 w 1667"/>
                <a:gd name="T57" fmla="*/ 1186 h 1534"/>
                <a:gd name="T58" fmla="*/ 1316 w 1667"/>
                <a:gd name="T59" fmla="*/ 1030 h 1534"/>
                <a:gd name="T60" fmla="*/ 1355 w 1667"/>
                <a:gd name="T61" fmla="*/ 963 h 1534"/>
                <a:gd name="T62" fmla="*/ 1396 w 1667"/>
                <a:gd name="T63" fmla="*/ 823 h 1534"/>
                <a:gd name="T64" fmla="*/ 1391 w 1667"/>
                <a:gd name="T65" fmla="*/ 675 h 1534"/>
                <a:gd name="T66" fmla="*/ 1364 w 1667"/>
                <a:gd name="T67" fmla="*/ 588 h 1534"/>
                <a:gd name="T68" fmla="*/ 1231 w 1667"/>
                <a:gd name="T69" fmla="*/ 410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8 w 1667"/>
                <a:gd name="T81" fmla="*/ 481 h 1534"/>
                <a:gd name="T82" fmla="*/ 293 w 1667"/>
                <a:gd name="T83" fmla="*/ 616 h 1534"/>
                <a:gd name="T84" fmla="*/ 267 w 1667"/>
                <a:gd name="T85" fmla="*/ 758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5"/>
                  </a:moveTo>
                  <a:lnTo>
                    <a:pt x="4" y="693"/>
                  </a:lnTo>
                  <a:lnTo>
                    <a:pt x="16" y="618"/>
                  </a:lnTo>
                  <a:lnTo>
                    <a:pt x="38" y="541"/>
                  </a:lnTo>
                  <a:lnTo>
                    <a:pt x="65" y="471"/>
                  </a:lnTo>
                  <a:cubicBezTo>
                    <a:pt x="67" y="465"/>
                    <a:pt x="70" y="458"/>
                    <a:pt x="74" y="452"/>
                  </a:cubicBezTo>
                  <a:lnTo>
                    <a:pt x="139" y="344"/>
                  </a:lnTo>
                  <a:cubicBezTo>
                    <a:pt x="144" y="336"/>
                    <a:pt x="149" y="329"/>
                    <a:pt x="155" y="323"/>
                  </a:cubicBezTo>
                  <a:lnTo>
                    <a:pt x="240" y="230"/>
                  </a:lnTo>
                  <a:cubicBezTo>
                    <a:pt x="246" y="223"/>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3"/>
                    <a:pt x="1426" y="229"/>
                  </a:cubicBezTo>
                  <a:lnTo>
                    <a:pt x="1512" y="322"/>
                  </a:lnTo>
                  <a:cubicBezTo>
                    <a:pt x="1519" y="329"/>
                    <a:pt x="1524" y="336"/>
                    <a:pt x="1529" y="344"/>
                  </a:cubicBezTo>
                  <a:lnTo>
                    <a:pt x="1593" y="452"/>
                  </a:lnTo>
                  <a:cubicBezTo>
                    <a:pt x="1596" y="458"/>
                    <a:pt x="1599" y="464"/>
                    <a:pt x="1602" y="469"/>
                  </a:cubicBezTo>
                  <a:lnTo>
                    <a:pt x="1626" y="527"/>
                  </a:lnTo>
                  <a:lnTo>
                    <a:pt x="1648" y="604"/>
                  </a:lnTo>
                  <a:lnTo>
                    <a:pt x="1661" y="680"/>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0"/>
                    <a:pt x="1415" y="1316"/>
                    <a:pt x="1409" y="1321"/>
                  </a:cubicBezTo>
                  <a:lnTo>
                    <a:pt x="1306" y="1399"/>
                  </a:lnTo>
                  <a:cubicBezTo>
                    <a:pt x="1299" y="1404"/>
                    <a:pt x="1292" y="1409"/>
                    <a:pt x="1284" y="1412"/>
                  </a:cubicBezTo>
                  <a:lnTo>
                    <a:pt x="1165" y="1470"/>
                  </a:lnTo>
                  <a:lnTo>
                    <a:pt x="1082" y="1498"/>
                  </a:lnTo>
                  <a:lnTo>
                    <a:pt x="1005" y="1517"/>
                  </a:lnTo>
                  <a:lnTo>
                    <a:pt x="925" y="1529"/>
                  </a:lnTo>
                  <a:lnTo>
                    <a:pt x="839" y="1534"/>
                  </a:lnTo>
                  <a:lnTo>
                    <a:pt x="757" y="1531"/>
                  </a:lnTo>
                  <a:lnTo>
                    <a:pt x="674" y="1519"/>
                  </a:lnTo>
                  <a:lnTo>
                    <a:pt x="594" y="1501"/>
                  </a:lnTo>
                  <a:lnTo>
                    <a:pt x="520" y="1477"/>
                  </a:lnTo>
                  <a:lnTo>
                    <a:pt x="384" y="1412"/>
                  </a:lnTo>
                  <a:cubicBezTo>
                    <a:pt x="376" y="1409"/>
                    <a:pt x="369" y="1404"/>
                    <a:pt x="362" y="1399"/>
                  </a:cubicBezTo>
                  <a:lnTo>
                    <a:pt x="258" y="1321"/>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8"/>
                  </a:lnTo>
                  <a:lnTo>
                    <a:pt x="522" y="1186"/>
                  </a:lnTo>
                  <a:lnTo>
                    <a:pt x="501" y="1173"/>
                  </a:lnTo>
                  <a:lnTo>
                    <a:pt x="603" y="1224"/>
                  </a:lnTo>
                  <a:lnTo>
                    <a:pt x="656" y="1242"/>
                  </a:lnTo>
                  <a:lnTo>
                    <a:pt x="711" y="1255"/>
                  </a:lnTo>
                  <a:lnTo>
                    <a:pt x="768" y="1264"/>
                  </a:lnTo>
                  <a:lnTo>
                    <a:pt x="828" y="1267"/>
                  </a:lnTo>
                  <a:lnTo>
                    <a:pt x="886" y="1266"/>
                  </a:lnTo>
                  <a:lnTo>
                    <a:pt x="943" y="1258"/>
                  </a:lnTo>
                  <a:lnTo>
                    <a:pt x="1000" y="1245"/>
                  </a:lnTo>
                  <a:lnTo>
                    <a:pt x="1048" y="1231"/>
                  </a:lnTo>
                  <a:lnTo>
                    <a:pt x="1167" y="1173"/>
                  </a:lnTo>
                  <a:lnTo>
                    <a:pt x="1145" y="1186"/>
                  </a:lnTo>
                  <a:lnTo>
                    <a:pt x="1248" y="1108"/>
                  </a:lnTo>
                  <a:lnTo>
                    <a:pt x="1230" y="1124"/>
                  </a:lnTo>
                  <a:lnTo>
                    <a:pt x="1316" y="1030"/>
                  </a:lnTo>
                  <a:lnTo>
                    <a:pt x="1300" y="1052"/>
                  </a:lnTo>
                  <a:lnTo>
                    <a:pt x="1364" y="945"/>
                  </a:lnTo>
                  <a:lnTo>
                    <a:pt x="1355" y="963"/>
                  </a:lnTo>
                  <a:lnTo>
                    <a:pt x="1374" y="918"/>
                  </a:lnTo>
                  <a:lnTo>
                    <a:pt x="1388" y="874"/>
                  </a:lnTo>
                  <a:lnTo>
                    <a:pt x="1396" y="823"/>
                  </a:lnTo>
                  <a:lnTo>
                    <a:pt x="1400" y="775"/>
                  </a:lnTo>
                  <a:lnTo>
                    <a:pt x="1398" y="723"/>
                  </a:lnTo>
                  <a:lnTo>
                    <a:pt x="1391" y="675"/>
                  </a:lnTo>
                  <a:lnTo>
                    <a:pt x="1379" y="629"/>
                  </a:lnTo>
                  <a:lnTo>
                    <a:pt x="1355" y="571"/>
                  </a:lnTo>
                  <a:lnTo>
                    <a:pt x="1364" y="588"/>
                  </a:lnTo>
                  <a:lnTo>
                    <a:pt x="1300" y="480"/>
                  </a:lnTo>
                  <a:lnTo>
                    <a:pt x="1317" y="503"/>
                  </a:lnTo>
                  <a:lnTo>
                    <a:pt x="1231" y="410"/>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2"/>
                  </a:lnTo>
                  <a:lnTo>
                    <a:pt x="368" y="481"/>
                  </a:lnTo>
                  <a:lnTo>
                    <a:pt x="303" y="589"/>
                  </a:lnTo>
                  <a:lnTo>
                    <a:pt x="312" y="570"/>
                  </a:lnTo>
                  <a:lnTo>
                    <a:pt x="293" y="616"/>
                  </a:lnTo>
                  <a:lnTo>
                    <a:pt x="279" y="661"/>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 name="Freeform 23"/>
            <p:cNvSpPr>
              <a:spLocks noEditPoints="1"/>
            </p:cNvSpPr>
            <p:nvPr/>
          </p:nvSpPr>
          <p:spPr bwMode="auto">
            <a:xfrm>
              <a:off x="2281" y="3257"/>
              <a:ext cx="775" cy="97"/>
            </a:xfrm>
            <a:custGeom>
              <a:avLst/>
              <a:gdLst>
                <a:gd name="T0" fmla="*/ 1 w 8668"/>
                <a:gd name="T1" fmla="*/ 416 h 1085"/>
                <a:gd name="T2" fmla="*/ 8536 w 8668"/>
                <a:gd name="T3" fmla="*/ 482 h 1085"/>
                <a:gd name="T4" fmla="*/ 8535 w 8668"/>
                <a:gd name="T5" fmla="*/ 615 h 1085"/>
                <a:gd name="T6" fmla="*/ 0 w 8668"/>
                <a:gd name="T7" fmla="*/ 549 h 1085"/>
                <a:gd name="T8" fmla="*/ 1 w 8668"/>
                <a:gd name="T9" fmla="*/ 416 h 1085"/>
                <a:gd name="T10" fmla="*/ 7773 w 8668"/>
                <a:gd name="T11" fmla="*/ 18 h 1085"/>
                <a:gd name="T12" fmla="*/ 8668 w 8668"/>
                <a:gd name="T13" fmla="*/ 549 h 1085"/>
                <a:gd name="T14" fmla="*/ 7765 w 8668"/>
                <a:gd name="T15" fmla="*/ 1067 h 1085"/>
                <a:gd name="T16" fmla="*/ 7674 w 8668"/>
                <a:gd name="T17" fmla="*/ 1042 h 1085"/>
                <a:gd name="T18" fmla="*/ 7699 w 8668"/>
                <a:gd name="T19" fmla="*/ 951 h 1085"/>
                <a:gd name="T20" fmla="*/ 8502 w 8668"/>
                <a:gd name="T21" fmla="*/ 491 h 1085"/>
                <a:gd name="T22" fmla="*/ 8501 w 8668"/>
                <a:gd name="T23" fmla="*/ 606 h 1085"/>
                <a:gd name="T24" fmla="*/ 7705 w 8668"/>
                <a:gd name="T25" fmla="*/ 133 h 1085"/>
                <a:gd name="T26" fmla="*/ 7682 w 8668"/>
                <a:gd name="T27" fmla="*/ 42 h 1085"/>
                <a:gd name="T28" fmla="*/ 7773 w 8668"/>
                <a:gd name="T29" fmla="*/ 18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68" h="1085">
                  <a:moveTo>
                    <a:pt x="1" y="416"/>
                  </a:moveTo>
                  <a:lnTo>
                    <a:pt x="8536" y="482"/>
                  </a:lnTo>
                  <a:lnTo>
                    <a:pt x="8535" y="615"/>
                  </a:lnTo>
                  <a:lnTo>
                    <a:pt x="0" y="549"/>
                  </a:lnTo>
                  <a:lnTo>
                    <a:pt x="1" y="416"/>
                  </a:lnTo>
                  <a:close/>
                  <a:moveTo>
                    <a:pt x="7773" y="18"/>
                  </a:moveTo>
                  <a:lnTo>
                    <a:pt x="8668" y="549"/>
                  </a:lnTo>
                  <a:lnTo>
                    <a:pt x="7765" y="1067"/>
                  </a:lnTo>
                  <a:cubicBezTo>
                    <a:pt x="7733" y="1085"/>
                    <a:pt x="7692" y="1074"/>
                    <a:pt x="7674" y="1042"/>
                  </a:cubicBezTo>
                  <a:cubicBezTo>
                    <a:pt x="7656" y="1010"/>
                    <a:pt x="7667" y="969"/>
                    <a:pt x="7699" y="951"/>
                  </a:cubicBezTo>
                  <a:lnTo>
                    <a:pt x="8502" y="491"/>
                  </a:lnTo>
                  <a:lnTo>
                    <a:pt x="8501" y="606"/>
                  </a:lnTo>
                  <a:lnTo>
                    <a:pt x="7705" y="133"/>
                  </a:lnTo>
                  <a:cubicBezTo>
                    <a:pt x="7673" y="114"/>
                    <a:pt x="7663" y="73"/>
                    <a:pt x="7682" y="42"/>
                  </a:cubicBezTo>
                  <a:cubicBezTo>
                    <a:pt x="7701" y="10"/>
                    <a:pt x="7741" y="0"/>
                    <a:pt x="7773" y="18"/>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 name="Oval 24"/>
            <p:cNvSpPr>
              <a:spLocks noChangeArrowheads="1"/>
            </p:cNvSpPr>
            <p:nvPr/>
          </p:nvSpPr>
          <p:spPr bwMode="auto">
            <a:xfrm>
              <a:off x="4068" y="2741"/>
              <a:ext cx="125" cy="113"/>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 name="Freeform 25"/>
            <p:cNvSpPr>
              <a:spLocks noEditPoints="1"/>
            </p:cNvSpPr>
            <p:nvPr/>
          </p:nvSpPr>
          <p:spPr bwMode="auto">
            <a:xfrm>
              <a:off x="4056" y="2729"/>
              <a:ext cx="149" cy="137"/>
            </a:xfrm>
            <a:custGeom>
              <a:avLst/>
              <a:gdLst>
                <a:gd name="T0" fmla="*/ 8 w 833"/>
                <a:gd name="T1" fmla="*/ 309 h 767"/>
                <a:gd name="T2" fmla="*/ 37 w 833"/>
                <a:gd name="T3" fmla="*/ 226 h 767"/>
                <a:gd name="T4" fmla="*/ 120 w 833"/>
                <a:gd name="T5" fmla="*/ 115 h 767"/>
                <a:gd name="T6" fmla="*/ 191 w 833"/>
                <a:gd name="T7" fmla="*/ 61 h 767"/>
                <a:gd name="T8" fmla="*/ 330 w 833"/>
                <a:gd name="T9" fmla="*/ 9 h 767"/>
                <a:gd name="T10" fmla="*/ 455 w 833"/>
                <a:gd name="T11" fmla="*/ 2 h 767"/>
                <a:gd name="T12" fmla="*/ 573 w 833"/>
                <a:gd name="T13" fmla="*/ 29 h 767"/>
                <a:gd name="T14" fmla="*/ 704 w 833"/>
                <a:gd name="T15" fmla="*/ 107 h 767"/>
                <a:gd name="T16" fmla="*/ 764 w 833"/>
                <a:gd name="T17" fmla="*/ 172 h 767"/>
                <a:gd name="T18" fmla="*/ 812 w 833"/>
                <a:gd name="T19" fmla="*/ 265 h 767"/>
                <a:gd name="T20" fmla="*/ 833 w 833"/>
                <a:gd name="T21" fmla="*/ 379 h 767"/>
                <a:gd name="T22" fmla="*/ 814 w 833"/>
                <a:gd name="T23" fmla="*/ 497 h 767"/>
                <a:gd name="T24" fmla="*/ 763 w 833"/>
                <a:gd name="T25" fmla="*/ 595 h 767"/>
                <a:gd name="T26" fmla="*/ 704 w 833"/>
                <a:gd name="T27" fmla="*/ 661 h 767"/>
                <a:gd name="T28" fmla="*/ 582 w 833"/>
                <a:gd name="T29" fmla="*/ 735 h 767"/>
                <a:gd name="T30" fmla="*/ 461 w 833"/>
                <a:gd name="T31" fmla="*/ 765 h 767"/>
                <a:gd name="T32" fmla="*/ 336 w 833"/>
                <a:gd name="T33" fmla="*/ 760 h 767"/>
                <a:gd name="T34" fmla="*/ 191 w 833"/>
                <a:gd name="T35" fmla="*/ 706 h 767"/>
                <a:gd name="T36" fmla="*/ 120 w 833"/>
                <a:gd name="T37" fmla="*/ 652 h 767"/>
                <a:gd name="T38" fmla="*/ 37 w 833"/>
                <a:gd name="T39" fmla="*/ 541 h 767"/>
                <a:gd name="T40" fmla="*/ 9 w 833"/>
                <a:gd name="T41" fmla="*/ 466 h 767"/>
                <a:gd name="T42" fmla="*/ 134 w 833"/>
                <a:gd name="T43" fmla="*/ 406 h 767"/>
                <a:gd name="T44" fmla="*/ 156 w 833"/>
                <a:gd name="T45" fmla="*/ 482 h 767"/>
                <a:gd name="T46" fmla="*/ 175 w 833"/>
                <a:gd name="T47" fmla="*/ 515 h 767"/>
                <a:gd name="T48" fmla="*/ 261 w 833"/>
                <a:gd name="T49" fmla="*/ 593 h 767"/>
                <a:gd name="T50" fmla="*/ 328 w 833"/>
                <a:gd name="T51" fmla="*/ 621 h 767"/>
                <a:gd name="T52" fmla="*/ 414 w 833"/>
                <a:gd name="T53" fmla="*/ 634 h 767"/>
                <a:gd name="T54" fmla="*/ 500 w 833"/>
                <a:gd name="T55" fmla="*/ 623 h 767"/>
                <a:gd name="T56" fmla="*/ 572 w 833"/>
                <a:gd name="T57" fmla="*/ 593 h 767"/>
                <a:gd name="T58" fmla="*/ 657 w 833"/>
                <a:gd name="T59" fmla="*/ 516 h 767"/>
                <a:gd name="T60" fmla="*/ 677 w 833"/>
                <a:gd name="T61" fmla="*/ 483 h 767"/>
                <a:gd name="T62" fmla="*/ 698 w 833"/>
                <a:gd name="T63" fmla="*/ 412 h 767"/>
                <a:gd name="T64" fmla="*/ 696 w 833"/>
                <a:gd name="T65" fmla="*/ 339 h 767"/>
                <a:gd name="T66" fmla="*/ 682 w 833"/>
                <a:gd name="T67" fmla="*/ 295 h 767"/>
                <a:gd name="T68" fmla="*/ 615 w 833"/>
                <a:gd name="T69" fmla="*/ 205 h 767"/>
                <a:gd name="T70" fmla="*/ 583 w 833"/>
                <a:gd name="T71" fmla="*/ 181 h 767"/>
                <a:gd name="T72" fmla="*/ 478 w 833"/>
                <a:gd name="T73" fmla="*/ 139 h 767"/>
                <a:gd name="T74" fmla="*/ 390 w 833"/>
                <a:gd name="T75" fmla="*/ 134 h 767"/>
                <a:gd name="T76" fmla="*/ 309 w 833"/>
                <a:gd name="T77" fmla="*/ 152 h 767"/>
                <a:gd name="T78" fmla="*/ 209 w 833"/>
                <a:gd name="T79" fmla="*/ 213 h 767"/>
                <a:gd name="T80" fmla="*/ 183 w 833"/>
                <a:gd name="T81" fmla="*/ 240 h 767"/>
                <a:gd name="T82" fmla="*/ 146 w 833"/>
                <a:gd name="T83" fmla="*/ 307 h 767"/>
                <a:gd name="T84" fmla="*/ 133 w 833"/>
                <a:gd name="T85" fmla="*/ 379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767">
                  <a:moveTo>
                    <a:pt x="0" y="388"/>
                  </a:moveTo>
                  <a:lnTo>
                    <a:pt x="2" y="347"/>
                  </a:lnTo>
                  <a:lnTo>
                    <a:pt x="8" y="309"/>
                  </a:lnTo>
                  <a:lnTo>
                    <a:pt x="18" y="272"/>
                  </a:lnTo>
                  <a:lnTo>
                    <a:pt x="32" y="235"/>
                  </a:lnTo>
                  <a:cubicBezTo>
                    <a:pt x="34" y="232"/>
                    <a:pt x="35" y="229"/>
                    <a:pt x="37" y="226"/>
                  </a:cubicBezTo>
                  <a:lnTo>
                    <a:pt x="69" y="172"/>
                  </a:lnTo>
                  <a:cubicBezTo>
                    <a:pt x="71" y="168"/>
                    <a:pt x="74" y="165"/>
                    <a:pt x="77" y="161"/>
                  </a:cubicBezTo>
                  <a:lnTo>
                    <a:pt x="120" y="115"/>
                  </a:lnTo>
                  <a:cubicBezTo>
                    <a:pt x="123" y="112"/>
                    <a:pt x="126" y="109"/>
                    <a:pt x="129" y="107"/>
                  </a:cubicBezTo>
                  <a:lnTo>
                    <a:pt x="180" y="68"/>
                  </a:lnTo>
                  <a:cubicBezTo>
                    <a:pt x="184" y="65"/>
                    <a:pt x="187" y="63"/>
                    <a:pt x="191" y="61"/>
                  </a:cubicBezTo>
                  <a:lnTo>
                    <a:pt x="251" y="32"/>
                  </a:lnTo>
                  <a:lnTo>
                    <a:pt x="292" y="18"/>
                  </a:lnTo>
                  <a:lnTo>
                    <a:pt x="330" y="9"/>
                  </a:lnTo>
                  <a:lnTo>
                    <a:pt x="371" y="2"/>
                  </a:lnTo>
                  <a:lnTo>
                    <a:pt x="414" y="0"/>
                  </a:lnTo>
                  <a:lnTo>
                    <a:pt x="455" y="2"/>
                  </a:lnTo>
                  <a:lnTo>
                    <a:pt x="496" y="7"/>
                  </a:lnTo>
                  <a:lnTo>
                    <a:pt x="536" y="17"/>
                  </a:lnTo>
                  <a:lnTo>
                    <a:pt x="573" y="29"/>
                  </a:lnTo>
                  <a:lnTo>
                    <a:pt x="641" y="61"/>
                  </a:lnTo>
                  <a:cubicBezTo>
                    <a:pt x="645" y="63"/>
                    <a:pt x="649" y="65"/>
                    <a:pt x="652" y="68"/>
                  </a:cubicBezTo>
                  <a:lnTo>
                    <a:pt x="704" y="107"/>
                  </a:lnTo>
                  <a:cubicBezTo>
                    <a:pt x="707" y="109"/>
                    <a:pt x="710" y="112"/>
                    <a:pt x="713" y="115"/>
                  </a:cubicBezTo>
                  <a:lnTo>
                    <a:pt x="756" y="161"/>
                  </a:lnTo>
                  <a:cubicBezTo>
                    <a:pt x="759" y="165"/>
                    <a:pt x="761" y="168"/>
                    <a:pt x="764" y="172"/>
                  </a:cubicBezTo>
                  <a:lnTo>
                    <a:pt x="796" y="226"/>
                  </a:lnTo>
                  <a:cubicBezTo>
                    <a:pt x="798" y="229"/>
                    <a:pt x="800" y="232"/>
                    <a:pt x="801" y="236"/>
                  </a:cubicBezTo>
                  <a:lnTo>
                    <a:pt x="812" y="265"/>
                  </a:lnTo>
                  <a:lnTo>
                    <a:pt x="823" y="301"/>
                  </a:lnTo>
                  <a:lnTo>
                    <a:pt x="830" y="340"/>
                  </a:lnTo>
                  <a:lnTo>
                    <a:pt x="833" y="379"/>
                  </a:lnTo>
                  <a:lnTo>
                    <a:pt x="831" y="420"/>
                  </a:lnTo>
                  <a:lnTo>
                    <a:pt x="825" y="458"/>
                  </a:lnTo>
                  <a:lnTo>
                    <a:pt x="814" y="497"/>
                  </a:lnTo>
                  <a:lnTo>
                    <a:pt x="801" y="531"/>
                  </a:lnTo>
                  <a:cubicBezTo>
                    <a:pt x="800" y="535"/>
                    <a:pt x="798" y="538"/>
                    <a:pt x="796" y="542"/>
                  </a:cubicBezTo>
                  <a:lnTo>
                    <a:pt x="763" y="595"/>
                  </a:lnTo>
                  <a:cubicBezTo>
                    <a:pt x="761" y="599"/>
                    <a:pt x="759" y="602"/>
                    <a:pt x="756" y="605"/>
                  </a:cubicBezTo>
                  <a:lnTo>
                    <a:pt x="713" y="652"/>
                  </a:lnTo>
                  <a:cubicBezTo>
                    <a:pt x="711" y="655"/>
                    <a:pt x="707" y="658"/>
                    <a:pt x="704" y="661"/>
                  </a:cubicBezTo>
                  <a:lnTo>
                    <a:pt x="652" y="700"/>
                  </a:lnTo>
                  <a:cubicBezTo>
                    <a:pt x="649" y="702"/>
                    <a:pt x="645" y="705"/>
                    <a:pt x="641" y="706"/>
                  </a:cubicBezTo>
                  <a:lnTo>
                    <a:pt x="582" y="735"/>
                  </a:lnTo>
                  <a:lnTo>
                    <a:pt x="541" y="749"/>
                  </a:lnTo>
                  <a:lnTo>
                    <a:pt x="502" y="759"/>
                  </a:lnTo>
                  <a:lnTo>
                    <a:pt x="461" y="765"/>
                  </a:lnTo>
                  <a:lnTo>
                    <a:pt x="419" y="767"/>
                  </a:lnTo>
                  <a:lnTo>
                    <a:pt x="378" y="766"/>
                  </a:lnTo>
                  <a:lnTo>
                    <a:pt x="336" y="760"/>
                  </a:lnTo>
                  <a:lnTo>
                    <a:pt x="297" y="751"/>
                  </a:lnTo>
                  <a:lnTo>
                    <a:pt x="259" y="739"/>
                  </a:lnTo>
                  <a:lnTo>
                    <a:pt x="191" y="706"/>
                  </a:lnTo>
                  <a:cubicBezTo>
                    <a:pt x="187" y="704"/>
                    <a:pt x="184" y="702"/>
                    <a:pt x="180" y="700"/>
                  </a:cubicBezTo>
                  <a:lnTo>
                    <a:pt x="129" y="661"/>
                  </a:lnTo>
                  <a:cubicBezTo>
                    <a:pt x="125" y="658"/>
                    <a:pt x="122" y="655"/>
                    <a:pt x="120" y="652"/>
                  </a:cubicBezTo>
                  <a:lnTo>
                    <a:pt x="77" y="605"/>
                  </a:lnTo>
                  <a:cubicBezTo>
                    <a:pt x="74" y="602"/>
                    <a:pt x="71" y="599"/>
                    <a:pt x="69" y="595"/>
                  </a:cubicBezTo>
                  <a:lnTo>
                    <a:pt x="37" y="541"/>
                  </a:lnTo>
                  <a:cubicBezTo>
                    <a:pt x="35" y="538"/>
                    <a:pt x="33" y="535"/>
                    <a:pt x="32" y="532"/>
                  </a:cubicBezTo>
                  <a:lnTo>
                    <a:pt x="20" y="503"/>
                  </a:lnTo>
                  <a:lnTo>
                    <a:pt x="9" y="466"/>
                  </a:lnTo>
                  <a:lnTo>
                    <a:pt x="3" y="426"/>
                  </a:lnTo>
                  <a:lnTo>
                    <a:pt x="0" y="388"/>
                  </a:lnTo>
                  <a:close/>
                  <a:moveTo>
                    <a:pt x="134" y="406"/>
                  </a:moveTo>
                  <a:lnTo>
                    <a:pt x="138" y="429"/>
                  </a:lnTo>
                  <a:lnTo>
                    <a:pt x="144" y="452"/>
                  </a:lnTo>
                  <a:lnTo>
                    <a:pt x="156" y="482"/>
                  </a:lnTo>
                  <a:lnTo>
                    <a:pt x="151" y="473"/>
                  </a:lnTo>
                  <a:lnTo>
                    <a:pt x="183" y="526"/>
                  </a:lnTo>
                  <a:lnTo>
                    <a:pt x="175" y="515"/>
                  </a:lnTo>
                  <a:lnTo>
                    <a:pt x="218" y="562"/>
                  </a:lnTo>
                  <a:lnTo>
                    <a:pt x="209" y="554"/>
                  </a:lnTo>
                  <a:lnTo>
                    <a:pt x="261" y="593"/>
                  </a:lnTo>
                  <a:lnTo>
                    <a:pt x="250" y="587"/>
                  </a:lnTo>
                  <a:lnTo>
                    <a:pt x="300" y="612"/>
                  </a:lnTo>
                  <a:lnTo>
                    <a:pt x="328" y="621"/>
                  </a:lnTo>
                  <a:lnTo>
                    <a:pt x="356" y="628"/>
                  </a:lnTo>
                  <a:lnTo>
                    <a:pt x="383" y="632"/>
                  </a:lnTo>
                  <a:lnTo>
                    <a:pt x="414" y="634"/>
                  </a:lnTo>
                  <a:lnTo>
                    <a:pt x="443" y="633"/>
                  </a:lnTo>
                  <a:lnTo>
                    <a:pt x="471" y="629"/>
                  </a:lnTo>
                  <a:lnTo>
                    <a:pt x="500" y="623"/>
                  </a:lnTo>
                  <a:lnTo>
                    <a:pt x="523" y="616"/>
                  </a:lnTo>
                  <a:lnTo>
                    <a:pt x="583" y="587"/>
                  </a:lnTo>
                  <a:lnTo>
                    <a:pt x="572" y="593"/>
                  </a:lnTo>
                  <a:lnTo>
                    <a:pt x="624" y="554"/>
                  </a:lnTo>
                  <a:lnTo>
                    <a:pt x="615" y="563"/>
                  </a:lnTo>
                  <a:lnTo>
                    <a:pt x="657" y="516"/>
                  </a:lnTo>
                  <a:lnTo>
                    <a:pt x="649" y="526"/>
                  </a:lnTo>
                  <a:lnTo>
                    <a:pt x="682" y="472"/>
                  </a:lnTo>
                  <a:lnTo>
                    <a:pt x="677" y="483"/>
                  </a:lnTo>
                  <a:lnTo>
                    <a:pt x="687" y="458"/>
                  </a:lnTo>
                  <a:lnTo>
                    <a:pt x="694" y="437"/>
                  </a:lnTo>
                  <a:lnTo>
                    <a:pt x="698" y="412"/>
                  </a:lnTo>
                  <a:lnTo>
                    <a:pt x="700" y="388"/>
                  </a:lnTo>
                  <a:lnTo>
                    <a:pt x="699" y="362"/>
                  </a:lnTo>
                  <a:lnTo>
                    <a:pt x="696" y="339"/>
                  </a:lnTo>
                  <a:lnTo>
                    <a:pt x="688" y="314"/>
                  </a:lnTo>
                  <a:lnTo>
                    <a:pt x="677" y="285"/>
                  </a:lnTo>
                  <a:lnTo>
                    <a:pt x="682" y="295"/>
                  </a:lnTo>
                  <a:lnTo>
                    <a:pt x="649" y="241"/>
                  </a:lnTo>
                  <a:lnTo>
                    <a:pt x="657" y="251"/>
                  </a:lnTo>
                  <a:lnTo>
                    <a:pt x="615" y="205"/>
                  </a:lnTo>
                  <a:lnTo>
                    <a:pt x="624" y="213"/>
                  </a:lnTo>
                  <a:lnTo>
                    <a:pt x="572" y="174"/>
                  </a:lnTo>
                  <a:lnTo>
                    <a:pt x="583" y="181"/>
                  </a:lnTo>
                  <a:lnTo>
                    <a:pt x="532" y="155"/>
                  </a:lnTo>
                  <a:lnTo>
                    <a:pt x="505" y="146"/>
                  </a:lnTo>
                  <a:lnTo>
                    <a:pt x="478" y="139"/>
                  </a:lnTo>
                  <a:lnTo>
                    <a:pt x="449" y="135"/>
                  </a:lnTo>
                  <a:lnTo>
                    <a:pt x="419" y="134"/>
                  </a:lnTo>
                  <a:lnTo>
                    <a:pt x="390" y="134"/>
                  </a:lnTo>
                  <a:lnTo>
                    <a:pt x="361" y="138"/>
                  </a:lnTo>
                  <a:lnTo>
                    <a:pt x="333" y="145"/>
                  </a:lnTo>
                  <a:lnTo>
                    <a:pt x="309" y="152"/>
                  </a:lnTo>
                  <a:lnTo>
                    <a:pt x="250" y="181"/>
                  </a:lnTo>
                  <a:lnTo>
                    <a:pt x="261" y="174"/>
                  </a:lnTo>
                  <a:lnTo>
                    <a:pt x="209" y="213"/>
                  </a:lnTo>
                  <a:lnTo>
                    <a:pt x="218" y="205"/>
                  </a:lnTo>
                  <a:lnTo>
                    <a:pt x="175" y="252"/>
                  </a:lnTo>
                  <a:lnTo>
                    <a:pt x="183" y="240"/>
                  </a:lnTo>
                  <a:lnTo>
                    <a:pt x="151" y="294"/>
                  </a:lnTo>
                  <a:lnTo>
                    <a:pt x="156" y="286"/>
                  </a:lnTo>
                  <a:lnTo>
                    <a:pt x="146" y="307"/>
                  </a:lnTo>
                  <a:lnTo>
                    <a:pt x="139" y="331"/>
                  </a:lnTo>
                  <a:lnTo>
                    <a:pt x="135" y="355"/>
                  </a:lnTo>
                  <a:lnTo>
                    <a:pt x="133" y="379"/>
                  </a:lnTo>
                  <a:lnTo>
                    <a:pt x="134" y="40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 name="Freeform 26"/>
            <p:cNvSpPr>
              <a:spLocks noEditPoints="1"/>
            </p:cNvSpPr>
            <p:nvPr/>
          </p:nvSpPr>
          <p:spPr bwMode="auto">
            <a:xfrm>
              <a:off x="3054" y="2509"/>
              <a:ext cx="1056" cy="305"/>
            </a:xfrm>
            <a:custGeom>
              <a:avLst/>
              <a:gdLst>
                <a:gd name="T0" fmla="*/ 17 w 5909"/>
                <a:gd name="T1" fmla="*/ 0 h 1711"/>
                <a:gd name="T2" fmla="*/ 5853 w 5909"/>
                <a:gd name="T3" fmla="*/ 1517 h 1711"/>
                <a:gd name="T4" fmla="*/ 5836 w 5909"/>
                <a:gd name="T5" fmla="*/ 1581 h 1711"/>
                <a:gd name="T6" fmla="*/ 0 w 5909"/>
                <a:gd name="T7" fmla="*/ 64 h 1711"/>
                <a:gd name="T8" fmla="*/ 17 w 5909"/>
                <a:gd name="T9" fmla="*/ 0 h 1711"/>
                <a:gd name="T10" fmla="*/ 5540 w 5909"/>
                <a:gd name="T11" fmla="*/ 1199 h 1711"/>
                <a:gd name="T12" fmla="*/ 5909 w 5909"/>
                <a:gd name="T13" fmla="*/ 1566 h 1711"/>
                <a:gd name="T14" fmla="*/ 5408 w 5909"/>
                <a:gd name="T15" fmla="*/ 1706 h 1711"/>
                <a:gd name="T16" fmla="*/ 5367 w 5909"/>
                <a:gd name="T17" fmla="*/ 1683 h 1711"/>
                <a:gd name="T18" fmla="*/ 5390 w 5909"/>
                <a:gd name="T19" fmla="*/ 1642 h 1711"/>
                <a:gd name="T20" fmla="*/ 5836 w 5909"/>
                <a:gd name="T21" fmla="*/ 1517 h 1711"/>
                <a:gd name="T22" fmla="*/ 5821 w 5909"/>
                <a:gd name="T23" fmla="*/ 1573 h 1711"/>
                <a:gd name="T24" fmla="*/ 5493 w 5909"/>
                <a:gd name="T25" fmla="*/ 1246 h 1711"/>
                <a:gd name="T26" fmla="*/ 5492 w 5909"/>
                <a:gd name="T27" fmla="*/ 1199 h 1711"/>
                <a:gd name="T28" fmla="*/ 5540 w 5909"/>
                <a:gd name="T29" fmla="*/ 1199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09" h="1711">
                  <a:moveTo>
                    <a:pt x="17" y="0"/>
                  </a:moveTo>
                  <a:lnTo>
                    <a:pt x="5853" y="1517"/>
                  </a:lnTo>
                  <a:lnTo>
                    <a:pt x="5836" y="1581"/>
                  </a:lnTo>
                  <a:lnTo>
                    <a:pt x="0" y="64"/>
                  </a:lnTo>
                  <a:lnTo>
                    <a:pt x="17" y="0"/>
                  </a:lnTo>
                  <a:close/>
                  <a:moveTo>
                    <a:pt x="5540" y="1199"/>
                  </a:moveTo>
                  <a:lnTo>
                    <a:pt x="5909" y="1566"/>
                  </a:lnTo>
                  <a:lnTo>
                    <a:pt x="5408" y="1706"/>
                  </a:lnTo>
                  <a:cubicBezTo>
                    <a:pt x="5390" y="1711"/>
                    <a:pt x="5372" y="1701"/>
                    <a:pt x="5367" y="1683"/>
                  </a:cubicBezTo>
                  <a:cubicBezTo>
                    <a:pt x="5362" y="1665"/>
                    <a:pt x="5372" y="1647"/>
                    <a:pt x="5390" y="1642"/>
                  </a:cubicBezTo>
                  <a:lnTo>
                    <a:pt x="5836" y="1517"/>
                  </a:lnTo>
                  <a:lnTo>
                    <a:pt x="5821" y="1573"/>
                  </a:lnTo>
                  <a:lnTo>
                    <a:pt x="5493" y="1246"/>
                  </a:lnTo>
                  <a:cubicBezTo>
                    <a:pt x="5480" y="1233"/>
                    <a:pt x="5480" y="1212"/>
                    <a:pt x="5492" y="1199"/>
                  </a:cubicBezTo>
                  <a:cubicBezTo>
                    <a:pt x="5505" y="1186"/>
                    <a:pt x="5527" y="1186"/>
                    <a:pt x="5540" y="119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 name="Freeform 27"/>
            <p:cNvSpPr>
              <a:spLocks noEditPoints="1"/>
            </p:cNvSpPr>
            <p:nvPr/>
          </p:nvSpPr>
          <p:spPr bwMode="auto">
            <a:xfrm>
              <a:off x="3148" y="2812"/>
              <a:ext cx="962" cy="494"/>
            </a:xfrm>
            <a:custGeom>
              <a:avLst/>
              <a:gdLst>
                <a:gd name="T0" fmla="*/ 30 w 5382"/>
                <a:gd name="T1" fmla="*/ 2763 h 2763"/>
                <a:gd name="T2" fmla="*/ 5338 w 5382"/>
                <a:gd name="T3" fmla="*/ 93 h 2763"/>
                <a:gd name="T4" fmla="*/ 5308 w 5382"/>
                <a:gd name="T5" fmla="*/ 33 h 2763"/>
                <a:gd name="T6" fmla="*/ 0 w 5382"/>
                <a:gd name="T7" fmla="*/ 2703 h 2763"/>
                <a:gd name="T8" fmla="*/ 30 w 5382"/>
                <a:gd name="T9" fmla="*/ 2763 h 2763"/>
                <a:gd name="T10" fmla="*/ 5098 w 5382"/>
                <a:gd name="T11" fmla="*/ 469 h 2763"/>
                <a:gd name="T12" fmla="*/ 5382 w 5382"/>
                <a:gd name="T13" fmla="*/ 33 h 2763"/>
                <a:gd name="T14" fmla="*/ 4862 w 5382"/>
                <a:gd name="T15" fmla="*/ 1 h 2763"/>
                <a:gd name="T16" fmla="*/ 4827 w 5382"/>
                <a:gd name="T17" fmla="*/ 32 h 2763"/>
                <a:gd name="T18" fmla="*/ 4858 w 5382"/>
                <a:gd name="T19" fmla="*/ 67 h 2763"/>
                <a:gd name="T20" fmla="*/ 5320 w 5382"/>
                <a:gd name="T21" fmla="*/ 96 h 2763"/>
                <a:gd name="T22" fmla="*/ 5295 w 5382"/>
                <a:gd name="T23" fmla="*/ 45 h 2763"/>
                <a:gd name="T24" fmla="*/ 5042 w 5382"/>
                <a:gd name="T25" fmla="*/ 433 h 2763"/>
                <a:gd name="T26" fmla="*/ 5052 w 5382"/>
                <a:gd name="T27" fmla="*/ 479 h 2763"/>
                <a:gd name="T28" fmla="*/ 5098 w 5382"/>
                <a:gd name="T29" fmla="*/ 469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82" h="2763">
                  <a:moveTo>
                    <a:pt x="30" y="2763"/>
                  </a:moveTo>
                  <a:lnTo>
                    <a:pt x="5338" y="93"/>
                  </a:lnTo>
                  <a:lnTo>
                    <a:pt x="5308" y="33"/>
                  </a:lnTo>
                  <a:lnTo>
                    <a:pt x="0" y="2703"/>
                  </a:lnTo>
                  <a:lnTo>
                    <a:pt x="30" y="2763"/>
                  </a:lnTo>
                  <a:close/>
                  <a:moveTo>
                    <a:pt x="5098" y="469"/>
                  </a:moveTo>
                  <a:lnTo>
                    <a:pt x="5382" y="33"/>
                  </a:lnTo>
                  <a:lnTo>
                    <a:pt x="4862" y="1"/>
                  </a:lnTo>
                  <a:cubicBezTo>
                    <a:pt x="4844" y="0"/>
                    <a:pt x="4828" y="14"/>
                    <a:pt x="4827" y="32"/>
                  </a:cubicBezTo>
                  <a:cubicBezTo>
                    <a:pt x="4826" y="50"/>
                    <a:pt x="4840" y="66"/>
                    <a:pt x="4858" y="67"/>
                  </a:cubicBezTo>
                  <a:lnTo>
                    <a:pt x="5320" y="96"/>
                  </a:lnTo>
                  <a:lnTo>
                    <a:pt x="5295" y="45"/>
                  </a:lnTo>
                  <a:lnTo>
                    <a:pt x="5042" y="433"/>
                  </a:lnTo>
                  <a:cubicBezTo>
                    <a:pt x="5032" y="448"/>
                    <a:pt x="5036" y="469"/>
                    <a:pt x="5052" y="479"/>
                  </a:cubicBezTo>
                  <a:cubicBezTo>
                    <a:pt x="5067" y="489"/>
                    <a:pt x="5088" y="485"/>
                    <a:pt x="5098" y="46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 name="Rectangle 28"/>
            <p:cNvSpPr>
              <a:spLocks noChangeArrowheads="1"/>
            </p:cNvSpPr>
            <p:nvPr/>
          </p:nvSpPr>
          <p:spPr bwMode="auto">
            <a:xfrm>
              <a:off x="1110" y="2766"/>
              <a:ext cx="149"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Α</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29"/>
            <p:cNvSpPr>
              <a:spLocks noChangeArrowheads="1"/>
            </p:cNvSpPr>
            <p:nvPr/>
          </p:nvSpPr>
          <p:spPr bwMode="auto">
            <a:xfrm>
              <a:off x="1186" y="2766"/>
              <a:ext cx="10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0"/>
            <p:cNvSpPr>
              <a:spLocks noChangeArrowheads="1"/>
            </p:cNvSpPr>
            <p:nvPr/>
          </p:nvSpPr>
          <p:spPr bwMode="auto">
            <a:xfrm>
              <a:off x="1731" y="2570"/>
              <a:ext cx="14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Β</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1"/>
            <p:cNvSpPr>
              <a:spLocks noChangeArrowheads="1"/>
            </p:cNvSpPr>
            <p:nvPr/>
          </p:nvSpPr>
          <p:spPr bwMode="auto">
            <a:xfrm>
              <a:off x="1802" y="2570"/>
              <a:ext cx="10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2"/>
            <p:cNvSpPr>
              <a:spLocks noChangeArrowheads="1"/>
            </p:cNvSpPr>
            <p:nvPr/>
          </p:nvSpPr>
          <p:spPr bwMode="auto">
            <a:xfrm>
              <a:off x="1792" y="3089"/>
              <a:ext cx="127"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Γ</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3"/>
            <p:cNvSpPr>
              <a:spLocks noChangeArrowheads="1"/>
            </p:cNvSpPr>
            <p:nvPr/>
          </p:nvSpPr>
          <p:spPr bwMode="auto">
            <a:xfrm>
              <a:off x="1846" y="3089"/>
              <a:ext cx="10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4"/>
            <p:cNvSpPr>
              <a:spLocks noChangeArrowheads="1"/>
            </p:cNvSpPr>
            <p:nvPr/>
          </p:nvSpPr>
          <p:spPr bwMode="auto">
            <a:xfrm>
              <a:off x="2532" y="2360"/>
              <a:ext cx="148"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Δ</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5"/>
            <p:cNvSpPr>
              <a:spLocks noChangeArrowheads="1"/>
            </p:cNvSpPr>
            <p:nvPr/>
          </p:nvSpPr>
          <p:spPr bwMode="auto">
            <a:xfrm>
              <a:off x="2607" y="2360"/>
              <a:ext cx="101"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6"/>
            <p:cNvSpPr>
              <a:spLocks noChangeArrowheads="1"/>
            </p:cNvSpPr>
            <p:nvPr/>
          </p:nvSpPr>
          <p:spPr bwMode="auto">
            <a:xfrm>
              <a:off x="2617" y="3315"/>
              <a:ext cx="135"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Ε</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37"/>
            <p:cNvSpPr>
              <a:spLocks noChangeArrowheads="1"/>
            </p:cNvSpPr>
            <p:nvPr/>
          </p:nvSpPr>
          <p:spPr bwMode="auto">
            <a:xfrm>
              <a:off x="2681" y="3315"/>
              <a:ext cx="10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dirty="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38"/>
            <p:cNvSpPr>
              <a:spLocks noChangeArrowheads="1"/>
            </p:cNvSpPr>
            <p:nvPr/>
          </p:nvSpPr>
          <p:spPr bwMode="auto">
            <a:xfrm>
              <a:off x="3619" y="2503"/>
              <a:ext cx="13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Ζ</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39"/>
            <p:cNvSpPr>
              <a:spLocks noChangeArrowheads="1"/>
            </p:cNvSpPr>
            <p:nvPr/>
          </p:nvSpPr>
          <p:spPr bwMode="auto">
            <a:xfrm>
              <a:off x="3680" y="2503"/>
              <a:ext cx="10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40"/>
            <p:cNvSpPr>
              <a:spLocks noChangeArrowheads="1"/>
            </p:cNvSpPr>
            <p:nvPr/>
          </p:nvSpPr>
          <p:spPr bwMode="auto">
            <a:xfrm>
              <a:off x="3680" y="3059"/>
              <a:ext cx="15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Η</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1"/>
            <p:cNvSpPr>
              <a:spLocks noChangeArrowheads="1"/>
            </p:cNvSpPr>
            <p:nvPr/>
          </p:nvSpPr>
          <p:spPr bwMode="auto">
            <a:xfrm>
              <a:off x="3761" y="3059"/>
              <a:ext cx="10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(2</a:t>
            </a:r>
            <a:r>
              <a:rPr lang="en-US" dirty="0" smtClean="0"/>
              <a:t>1</a:t>
            </a:r>
            <a:r>
              <a:rPr lang="el-GR" dirty="0" smtClean="0"/>
              <a:t> </a:t>
            </a:r>
            <a:r>
              <a:rPr lang="el-GR" dirty="0"/>
              <a:t>από </a:t>
            </a:r>
            <a:r>
              <a:rPr lang="el-GR" dirty="0" smtClean="0"/>
              <a:t>24)</a:t>
            </a:r>
            <a:endParaRPr lang="el-GR" dirty="0">
              <a:latin typeface="+mn-lt"/>
            </a:endParaRPr>
          </a:p>
        </p:txBody>
      </p:sp>
      <p:sp>
        <p:nvSpPr>
          <p:cNvPr id="2" name="Ορθογώνιο 1"/>
          <p:cNvSpPr/>
          <p:nvPr/>
        </p:nvSpPr>
        <p:spPr>
          <a:xfrm>
            <a:off x="467544" y="1340768"/>
            <a:ext cx="8219256" cy="3416320"/>
          </a:xfrm>
          <a:prstGeom prst="rect">
            <a:avLst/>
          </a:prstGeom>
        </p:spPr>
        <p:txBody>
          <a:bodyPr wrap="square">
            <a:spAutoFit/>
          </a:bodyPr>
          <a:lstStyle/>
          <a:p>
            <a:pPr marL="342900" indent="-342900">
              <a:buFont typeface="Wingdings" panose="05000000000000000000" pitchFamily="2" charset="2"/>
              <a:buChar char="§"/>
            </a:pPr>
            <a:r>
              <a:rPr lang="el-GR" sz="2400" dirty="0" smtClean="0"/>
              <a:t>Επανάληψη Βήμα 2: Ελέγχουμε ποια κρίσιμη δραστηριότητα μπορεί να μειωθεί με το μικρότερο κόστος κατά 1 εβδομάδα,</a:t>
            </a:r>
          </a:p>
          <a:p>
            <a:pPr marL="342900" indent="-342900">
              <a:buFont typeface="Wingdings" panose="05000000000000000000" pitchFamily="2" charset="2"/>
              <a:buChar char="§"/>
            </a:pPr>
            <a:r>
              <a:rPr lang="el-GR" sz="2400" dirty="0" smtClean="0"/>
              <a:t>Υπάρχουν όμως τρία κρίσιμα δρομολόγια. Άρα ελέγχουμε αν μειώνεται κάποια από τις κοινές κρίσιμες δραστηριότητες Α-Β-Δ-Ζ και Α-Γ-Δ-Ζ και Α-Γ-Ε-Η,</a:t>
            </a:r>
          </a:p>
          <a:p>
            <a:pPr marL="342900" indent="-342900">
              <a:buFont typeface="Wingdings" panose="05000000000000000000" pitchFamily="2" charset="2"/>
              <a:buChar char="§"/>
            </a:pPr>
            <a:r>
              <a:rPr lang="el-GR" sz="2400" dirty="0" smtClean="0"/>
              <a:t>Δεν υπάρχει κοινή κρίσιμη που να μπορεί να μειωθεί,</a:t>
            </a:r>
          </a:p>
          <a:p>
            <a:pPr marL="342900" indent="-342900">
              <a:buFont typeface="Wingdings" panose="05000000000000000000" pitchFamily="2" charset="2"/>
              <a:buChar char="§"/>
            </a:pPr>
            <a:r>
              <a:rPr lang="el-GR" sz="2400" dirty="0" smtClean="0"/>
              <a:t>Μπορούν να μειωθούν μόνο οι Γ,Ζ και Η. Με την  ίδια λογική μπορούμε επιλέγοντας ξανά τις Ζ και Η να μειώσουμε τη συνολική διάρκεια κατά 1 εβδομάδα ακόμη.</a:t>
            </a:r>
            <a:endParaRPr lang="el-GR" sz="2400" dirty="0"/>
          </a:p>
        </p:txBody>
      </p:sp>
      <p:grpSp>
        <p:nvGrpSpPr>
          <p:cNvPr id="3" name="Group 4" descr="."/>
          <p:cNvGrpSpPr>
            <a:grpSpLocks noChangeAspect="1"/>
          </p:cNvGrpSpPr>
          <p:nvPr/>
        </p:nvGrpSpPr>
        <p:grpSpPr bwMode="auto">
          <a:xfrm>
            <a:off x="1166813" y="3889375"/>
            <a:ext cx="7150100" cy="2492375"/>
            <a:chOff x="735" y="2450"/>
            <a:chExt cx="4504" cy="1570"/>
          </a:xfrm>
        </p:grpSpPr>
        <p:sp>
          <p:nvSpPr>
            <p:cNvPr id="4" name="AutoShape 3"/>
            <p:cNvSpPr>
              <a:spLocks noChangeAspect="1" noChangeArrowheads="1" noTextEdit="1"/>
            </p:cNvSpPr>
            <p:nvPr/>
          </p:nvSpPr>
          <p:spPr bwMode="auto">
            <a:xfrm>
              <a:off x="735" y="2450"/>
              <a:ext cx="4504" cy="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8" name="Rectangle 5"/>
            <p:cNvSpPr>
              <a:spLocks noChangeArrowheads="1"/>
            </p:cNvSpPr>
            <p:nvPr/>
          </p:nvSpPr>
          <p:spPr bwMode="auto">
            <a:xfrm>
              <a:off x="735" y="2448"/>
              <a:ext cx="9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Oval 6"/>
            <p:cNvSpPr>
              <a:spLocks noChangeArrowheads="1"/>
            </p:cNvSpPr>
            <p:nvPr/>
          </p:nvSpPr>
          <p:spPr bwMode="auto">
            <a:xfrm>
              <a:off x="1044" y="3404"/>
              <a:ext cx="113" cy="103"/>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1" name="Freeform 7"/>
            <p:cNvSpPr>
              <a:spLocks noEditPoints="1"/>
            </p:cNvSpPr>
            <p:nvPr/>
          </p:nvSpPr>
          <p:spPr bwMode="auto">
            <a:xfrm>
              <a:off x="1033" y="3393"/>
              <a:ext cx="135" cy="125"/>
            </a:xfrm>
            <a:custGeom>
              <a:avLst/>
              <a:gdLst>
                <a:gd name="T0" fmla="*/ 16 w 1667"/>
                <a:gd name="T1" fmla="*/ 618 h 1533"/>
                <a:gd name="T2" fmla="*/ 75 w 1667"/>
                <a:gd name="T3" fmla="*/ 450 h 1533"/>
                <a:gd name="T4" fmla="*/ 240 w 1667"/>
                <a:gd name="T5" fmla="*/ 229 h 1533"/>
                <a:gd name="T6" fmla="*/ 384 w 1667"/>
                <a:gd name="T7" fmla="*/ 122 h 1533"/>
                <a:gd name="T8" fmla="*/ 656 w 1667"/>
                <a:gd name="T9" fmla="*/ 18 h 1533"/>
                <a:gd name="T10" fmla="*/ 911 w 1667"/>
                <a:gd name="T11" fmla="*/ 3 h 1533"/>
                <a:gd name="T12" fmla="*/ 1165 w 1667"/>
                <a:gd name="T13" fmla="*/ 64 h 1533"/>
                <a:gd name="T14" fmla="*/ 1408 w 1667"/>
                <a:gd name="T15" fmla="*/ 212 h 1533"/>
                <a:gd name="T16" fmla="*/ 1529 w 1667"/>
                <a:gd name="T17" fmla="*/ 344 h 1533"/>
                <a:gd name="T18" fmla="*/ 1626 w 1667"/>
                <a:gd name="T19" fmla="*/ 528 h 1533"/>
                <a:gd name="T20" fmla="*/ 1667 w 1667"/>
                <a:gd name="T21" fmla="*/ 758 h 1533"/>
                <a:gd name="T22" fmla="*/ 1631 w 1667"/>
                <a:gd name="T23" fmla="*/ 991 h 1533"/>
                <a:gd name="T24" fmla="*/ 1529 w 1667"/>
                <a:gd name="T25" fmla="*/ 1189 h 1533"/>
                <a:gd name="T26" fmla="*/ 1408 w 1667"/>
                <a:gd name="T27" fmla="*/ 1321 h 1533"/>
                <a:gd name="T28" fmla="*/ 1165 w 1667"/>
                <a:gd name="T29" fmla="*/ 1469 h 1533"/>
                <a:gd name="T30" fmla="*/ 925 w 1667"/>
                <a:gd name="T31" fmla="*/ 1528 h 1533"/>
                <a:gd name="T32" fmla="*/ 674 w 1667"/>
                <a:gd name="T33" fmla="*/ 1518 h 1533"/>
                <a:gd name="T34" fmla="*/ 384 w 1667"/>
                <a:gd name="T35" fmla="*/ 1411 h 1533"/>
                <a:gd name="T36" fmla="*/ 240 w 1667"/>
                <a:gd name="T37" fmla="*/ 1304 h 1533"/>
                <a:gd name="T38" fmla="*/ 75 w 1667"/>
                <a:gd name="T39" fmla="*/ 1083 h 1533"/>
                <a:gd name="T40" fmla="*/ 20 w 1667"/>
                <a:gd name="T41" fmla="*/ 933 h 1533"/>
                <a:gd name="T42" fmla="*/ 269 w 1667"/>
                <a:gd name="T43" fmla="*/ 811 h 1533"/>
                <a:gd name="T44" fmla="*/ 313 w 1667"/>
                <a:gd name="T45" fmla="*/ 965 h 1533"/>
                <a:gd name="T46" fmla="*/ 352 w 1667"/>
                <a:gd name="T47" fmla="*/ 1031 h 1533"/>
                <a:gd name="T48" fmla="*/ 522 w 1667"/>
                <a:gd name="T49" fmla="*/ 1184 h 1533"/>
                <a:gd name="T50" fmla="*/ 598 w 1667"/>
                <a:gd name="T51" fmla="*/ 1221 h 1533"/>
                <a:gd name="T52" fmla="*/ 828 w 1667"/>
                <a:gd name="T53" fmla="*/ 1266 h 1533"/>
                <a:gd name="T54" fmla="*/ 1070 w 1667"/>
                <a:gd name="T55" fmla="*/ 1221 h 1533"/>
                <a:gd name="T56" fmla="*/ 1146 w 1667"/>
                <a:gd name="T57" fmla="*/ 1185 h 1533"/>
                <a:gd name="T58" fmla="*/ 1316 w 1667"/>
                <a:gd name="T59" fmla="*/ 1030 h 1533"/>
                <a:gd name="T60" fmla="*/ 1355 w 1667"/>
                <a:gd name="T61" fmla="*/ 963 h 1533"/>
                <a:gd name="T62" fmla="*/ 1396 w 1667"/>
                <a:gd name="T63" fmla="*/ 823 h 1533"/>
                <a:gd name="T64" fmla="*/ 1391 w 1667"/>
                <a:gd name="T65" fmla="*/ 675 h 1533"/>
                <a:gd name="T66" fmla="*/ 1364 w 1667"/>
                <a:gd name="T67" fmla="*/ 588 h 1533"/>
                <a:gd name="T68" fmla="*/ 1230 w 1667"/>
                <a:gd name="T69" fmla="*/ 408 h 1533"/>
                <a:gd name="T70" fmla="*/ 1167 w 1667"/>
                <a:gd name="T71" fmla="*/ 361 h 1533"/>
                <a:gd name="T72" fmla="*/ 955 w 1667"/>
                <a:gd name="T73" fmla="*/ 278 h 1533"/>
                <a:gd name="T74" fmla="*/ 781 w 1667"/>
                <a:gd name="T75" fmla="*/ 268 h 1533"/>
                <a:gd name="T76" fmla="*/ 620 w 1667"/>
                <a:gd name="T77" fmla="*/ 303 h 1533"/>
                <a:gd name="T78" fmla="*/ 418 w 1667"/>
                <a:gd name="T79" fmla="*/ 426 h 1533"/>
                <a:gd name="T80" fmla="*/ 367 w 1667"/>
                <a:gd name="T81" fmla="*/ 482 h 1533"/>
                <a:gd name="T82" fmla="*/ 293 w 1667"/>
                <a:gd name="T83" fmla="*/ 617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8" y="540"/>
                  </a:lnTo>
                  <a:lnTo>
                    <a:pt x="64" y="471"/>
                  </a:lnTo>
                  <a:cubicBezTo>
                    <a:pt x="67" y="464"/>
                    <a:pt x="70" y="457"/>
                    <a:pt x="75" y="450"/>
                  </a:cubicBezTo>
                  <a:lnTo>
                    <a:pt x="140" y="343"/>
                  </a:lnTo>
                  <a:cubicBezTo>
                    <a:pt x="144" y="336"/>
                    <a:pt x="149" y="329"/>
                    <a:pt x="155" y="323"/>
                  </a:cubicBezTo>
                  <a:lnTo>
                    <a:pt x="240" y="229"/>
                  </a:lnTo>
                  <a:cubicBezTo>
                    <a:pt x="245" y="222"/>
                    <a:pt x="252" y="217"/>
                    <a:pt x="259" y="211"/>
                  </a:cubicBezTo>
                  <a:lnTo>
                    <a:pt x="363" y="134"/>
                  </a:lnTo>
                  <a:cubicBezTo>
                    <a:pt x="370" y="129"/>
                    <a:pt x="377" y="125"/>
                    <a:pt x="384" y="122"/>
                  </a:cubicBezTo>
                  <a:lnTo>
                    <a:pt x="503" y="64"/>
                  </a:lnTo>
                  <a:cubicBezTo>
                    <a:pt x="510" y="60"/>
                    <a:pt x="518" y="57"/>
                    <a:pt x="525" y="55"/>
                  </a:cubicBezTo>
                  <a:lnTo>
                    <a:pt x="656" y="18"/>
                  </a:lnTo>
                  <a:lnTo>
                    <a:pt x="744" y="4"/>
                  </a:lnTo>
                  <a:lnTo>
                    <a:pt x="828" y="0"/>
                  </a:lnTo>
                  <a:lnTo>
                    <a:pt x="911" y="3"/>
                  </a:lnTo>
                  <a:lnTo>
                    <a:pt x="994" y="15"/>
                  </a:lnTo>
                  <a:lnTo>
                    <a:pt x="1142" y="55"/>
                  </a:lnTo>
                  <a:cubicBezTo>
                    <a:pt x="1150" y="57"/>
                    <a:pt x="1158" y="60"/>
                    <a:pt x="1165" y="64"/>
                  </a:cubicBezTo>
                  <a:lnTo>
                    <a:pt x="1284" y="122"/>
                  </a:lnTo>
                  <a:cubicBezTo>
                    <a:pt x="1291" y="125"/>
                    <a:pt x="1299" y="130"/>
                    <a:pt x="1305" y="135"/>
                  </a:cubicBezTo>
                  <a:lnTo>
                    <a:pt x="1408" y="212"/>
                  </a:lnTo>
                  <a:cubicBezTo>
                    <a:pt x="1415" y="217"/>
                    <a:pt x="1421" y="222"/>
                    <a:pt x="1427" y="228"/>
                  </a:cubicBezTo>
                  <a:lnTo>
                    <a:pt x="1513" y="322"/>
                  </a:lnTo>
                  <a:cubicBezTo>
                    <a:pt x="1519" y="329"/>
                    <a:pt x="1524" y="336"/>
                    <a:pt x="1529" y="344"/>
                  </a:cubicBezTo>
                  <a:lnTo>
                    <a:pt x="1593" y="451"/>
                  </a:lnTo>
                  <a:cubicBezTo>
                    <a:pt x="1596" y="457"/>
                    <a:pt x="1599" y="463"/>
                    <a:pt x="1602" y="469"/>
                  </a:cubicBezTo>
                  <a:lnTo>
                    <a:pt x="1626" y="528"/>
                  </a:lnTo>
                  <a:lnTo>
                    <a:pt x="1648" y="602"/>
                  </a:lnTo>
                  <a:lnTo>
                    <a:pt x="1661" y="681"/>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1"/>
                    <a:pt x="1415" y="1316"/>
                    <a:pt x="1408" y="1321"/>
                  </a:cubicBezTo>
                  <a:lnTo>
                    <a:pt x="1305" y="1398"/>
                  </a:lnTo>
                  <a:cubicBezTo>
                    <a:pt x="1299" y="1403"/>
                    <a:pt x="1291" y="1408"/>
                    <a:pt x="1284" y="1411"/>
                  </a:cubicBezTo>
                  <a:lnTo>
                    <a:pt x="1165" y="1469"/>
                  </a:lnTo>
                  <a:cubicBezTo>
                    <a:pt x="1158" y="1473"/>
                    <a:pt x="1150" y="1476"/>
                    <a:pt x="1142" y="1478"/>
                  </a:cubicBezTo>
                  <a:lnTo>
                    <a:pt x="1010" y="1515"/>
                  </a:lnTo>
                  <a:lnTo>
                    <a:pt x="925" y="1528"/>
                  </a:lnTo>
                  <a:lnTo>
                    <a:pt x="839" y="1533"/>
                  </a:lnTo>
                  <a:lnTo>
                    <a:pt x="757" y="1530"/>
                  </a:lnTo>
                  <a:lnTo>
                    <a:pt x="674" y="1518"/>
                  </a:lnTo>
                  <a:lnTo>
                    <a:pt x="525" y="1478"/>
                  </a:lnTo>
                  <a:cubicBezTo>
                    <a:pt x="518" y="1476"/>
                    <a:pt x="510" y="1473"/>
                    <a:pt x="503" y="1469"/>
                  </a:cubicBezTo>
                  <a:lnTo>
                    <a:pt x="384" y="1411"/>
                  </a:lnTo>
                  <a:cubicBezTo>
                    <a:pt x="377" y="1408"/>
                    <a:pt x="370" y="1403"/>
                    <a:pt x="363" y="1399"/>
                  </a:cubicBezTo>
                  <a:lnTo>
                    <a:pt x="259" y="1322"/>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7"/>
                  </a:lnTo>
                  <a:lnTo>
                    <a:pt x="522" y="1184"/>
                  </a:lnTo>
                  <a:lnTo>
                    <a:pt x="501" y="1172"/>
                  </a:lnTo>
                  <a:lnTo>
                    <a:pt x="620" y="1230"/>
                  </a:lnTo>
                  <a:lnTo>
                    <a:pt x="598" y="1221"/>
                  </a:lnTo>
                  <a:lnTo>
                    <a:pt x="711" y="1254"/>
                  </a:lnTo>
                  <a:lnTo>
                    <a:pt x="768" y="1263"/>
                  </a:lnTo>
                  <a:lnTo>
                    <a:pt x="828" y="1266"/>
                  </a:lnTo>
                  <a:lnTo>
                    <a:pt x="886" y="1265"/>
                  </a:lnTo>
                  <a:lnTo>
                    <a:pt x="938" y="1258"/>
                  </a:lnTo>
                  <a:lnTo>
                    <a:pt x="1070" y="1221"/>
                  </a:lnTo>
                  <a:lnTo>
                    <a:pt x="1048" y="1230"/>
                  </a:lnTo>
                  <a:lnTo>
                    <a:pt x="1167" y="1172"/>
                  </a:lnTo>
                  <a:lnTo>
                    <a:pt x="1146" y="1185"/>
                  </a:lnTo>
                  <a:lnTo>
                    <a:pt x="1249" y="1108"/>
                  </a:lnTo>
                  <a:lnTo>
                    <a:pt x="1230" y="1124"/>
                  </a:lnTo>
                  <a:lnTo>
                    <a:pt x="1316" y="1030"/>
                  </a:lnTo>
                  <a:lnTo>
                    <a:pt x="1300" y="1052"/>
                  </a:lnTo>
                  <a:lnTo>
                    <a:pt x="1364" y="945"/>
                  </a:lnTo>
                  <a:lnTo>
                    <a:pt x="1355" y="963"/>
                  </a:lnTo>
                  <a:lnTo>
                    <a:pt x="1374" y="918"/>
                  </a:lnTo>
                  <a:lnTo>
                    <a:pt x="1388" y="874"/>
                  </a:lnTo>
                  <a:lnTo>
                    <a:pt x="1396" y="823"/>
                  </a:lnTo>
                  <a:lnTo>
                    <a:pt x="1400" y="775"/>
                  </a:lnTo>
                  <a:lnTo>
                    <a:pt x="1398" y="722"/>
                  </a:lnTo>
                  <a:lnTo>
                    <a:pt x="1391" y="675"/>
                  </a:lnTo>
                  <a:lnTo>
                    <a:pt x="1379" y="629"/>
                  </a:lnTo>
                  <a:lnTo>
                    <a:pt x="1355" y="570"/>
                  </a:lnTo>
                  <a:lnTo>
                    <a:pt x="1364" y="588"/>
                  </a:lnTo>
                  <a:lnTo>
                    <a:pt x="1300" y="481"/>
                  </a:lnTo>
                  <a:lnTo>
                    <a:pt x="1316" y="502"/>
                  </a:lnTo>
                  <a:lnTo>
                    <a:pt x="1230" y="408"/>
                  </a:lnTo>
                  <a:lnTo>
                    <a:pt x="1249" y="425"/>
                  </a:lnTo>
                  <a:lnTo>
                    <a:pt x="1146" y="348"/>
                  </a:lnTo>
                  <a:lnTo>
                    <a:pt x="1167" y="361"/>
                  </a:lnTo>
                  <a:lnTo>
                    <a:pt x="1048" y="303"/>
                  </a:lnTo>
                  <a:lnTo>
                    <a:pt x="1070" y="312"/>
                  </a:lnTo>
                  <a:lnTo>
                    <a:pt x="955" y="278"/>
                  </a:lnTo>
                  <a:lnTo>
                    <a:pt x="900" y="270"/>
                  </a:lnTo>
                  <a:lnTo>
                    <a:pt x="839" y="267"/>
                  </a:lnTo>
                  <a:lnTo>
                    <a:pt x="781" y="268"/>
                  </a:lnTo>
                  <a:lnTo>
                    <a:pt x="729" y="275"/>
                  </a:lnTo>
                  <a:lnTo>
                    <a:pt x="598" y="312"/>
                  </a:lnTo>
                  <a:lnTo>
                    <a:pt x="620" y="303"/>
                  </a:lnTo>
                  <a:lnTo>
                    <a:pt x="501" y="361"/>
                  </a:lnTo>
                  <a:lnTo>
                    <a:pt x="522" y="349"/>
                  </a:lnTo>
                  <a:lnTo>
                    <a:pt x="418" y="426"/>
                  </a:lnTo>
                  <a:lnTo>
                    <a:pt x="437" y="408"/>
                  </a:lnTo>
                  <a:lnTo>
                    <a:pt x="352" y="502"/>
                  </a:lnTo>
                  <a:lnTo>
                    <a:pt x="367" y="482"/>
                  </a:lnTo>
                  <a:lnTo>
                    <a:pt x="302" y="589"/>
                  </a:lnTo>
                  <a:lnTo>
                    <a:pt x="313" y="568"/>
                  </a:lnTo>
                  <a:lnTo>
                    <a:pt x="293" y="617"/>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2" name="Freeform 8"/>
            <p:cNvSpPr>
              <a:spLocks noEditPoints="1"/>
            </p:cNvSpPr>
            <p:nvPr/>
          </p:nvSpPr>
          <p:spPr bwMode="auto">
            <a:xfrm>
              <a:off x="1157" y="3419"/>
              <a:ext cx="608" cy="89"/>
            </a:xfrm>
            <a:custGeom>
              <a:avLst/>
              <a:gdLst>
                <a:gd name="T0" fmla="*/ 0 w 7467"/>
                <a:gd name="T1" fmla="*/ 476 h 1086"/>
                <a:gd name="T2" fmla="*/ 7335 w 7467"/>
                <a:gd name="T3" fmla="*/ 476 h 1086"/>
                <a:gd name="T4" fmla="*/ 7335 w 7467"/>
                <a:gd name="T5" fmla="*/ 610 h 1086"/>
                <a:gd name="T6" fmla="*/ 0 w 7467"/>
                <a:gd name="T7" fmla="*/ 610 h 1086"/>
                <a:gd name="T8" fmla="*/ 0 w 7467"/>
                <a:gd name="T9" fmla="*/ 476 h 1086"/>
                <a:gd name="T10" fmla="*/ 6569 w 7467"/>
                <a:gd name="T11" fmla="*/ 19 h 1086"/>
                <a:gd name="T12" fmla="*/ 7467 w 7467"/>
                <a:gd name="T13" fmla="*/ 543 h 1086"/>
                <a:gd name="T14" fmla="*/ 6569 w 7467"/>
                <a:gd name="T15" fmla="*/ 1067 h 1086"/>
                <a:gd name="T16" fmla="*/ 6478 w 7467"/>
                <a:gd name="T17" fmla="*/ 1043 h 1086"/>
                <a:gd name="T18" fmla="*/ 6502 w 7467"/>
                <a:gd name="T19" fmla="*/ 952 h 1086"/>
                <a:gd name="T20" fmla="*/ 7302 w 7467"/>
                <a:gd name="T21" fmla="*/ 486 h 1086"/>
                <a:gd name="T22" fmla="*/ 7302 w 7467"/>
                <a:gd name="T23" fmla="*/ 601 h 1086"/>
                <a:gd name="T24" fmla="*/ 6502 w 7467"/>
                <a:gd name="T25" fmla="*/ 134 h 1086"/>
                <a:gd name="T26" fmla="*/ 6478 w 7467"/>
                <a:gd name="T27" fmla="*/ 43 h 1086"/>
                <a:gd name="T28" fmla="*/ 6569 w 7467"/>
                <a:gd name="T29" fmla="*/ 1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67" h="1086">
                  <a:moveTo>
                    <a:pt x="0" y="476"/>
                  </a:moveTo>
                  <a:lnTo>
                    <a:pt x="7335" y="476"/>
                  </a:lnTo>
                  <a:lnTo>
                    <a:pt x="7335" y="610"/>
                  </a:lnTo>
                  <a:lnTo>
                    <a:pt x="0" y="610"/>
                  </a:lnTo>
                  <a:lnTo>
                    <a:pt x="0" y="476"/>
                  </a:lnTo>
                  <a:close/>
                  <a:moveTo>
                    <a:pt x="6569" y="19"/>
                  </a:moveTo>
                  <a:lnTo>
                    <a:pt x="7467" y="543"/>
                  </a:lnTo>
                  <a:lnTo>
                    <a:pt x="6569" y="1067"/>
                  </a:lnTo>
                  <a:cubicBezTo>
                    <a:pt x="6537" y="1086"/>
                    <a:pt x="6496" y="1075"/>
                    <a:pt x="6478" y="1043"/>
                  </a:cubicBezTo>
                  <a:cubicBezTo>
                    <a:pt x="6459" y="1012"/>
                    <a:pt x="6470" y="971"/>
                    <a:pt x="6502" y="952"/>
                  </a:cubicBezTo>
                  <a:lnTo>
                    <a:pt x="7302" y="486"/>
                  </a:lnTo>
                  <a:lnTo>
                    <a:pt x="7302" y="601"/>
                  </a:lnTo>
                  <a:lnTo>
                    <a:pt x="6502" y="134"/>
                  </a:lnTo>
                  <a:cubicBezTo>
                    <a:pt x="6470" y="116"/>
                    <a:pt x="6459" y="75"/>
                    <a:pt x="6478" y="43"/>
                  </a:cubicBezTo>
                  <a:cubicBezTo>
                    <a:pt x="6496" y="11"/>
                    <a:pt x="6537" y="0"/>
                    <a:pt x="6569" y="1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3" name="Oval 9"/>
            <p:cNvSpPr>
              <a:spLocks noChangeArrowheads="1"/>
            </p:cNvSpPr>
            <p:nvPr/>
          </p:nvSpPr>
          <p:spPr bwMode="auto">
            <a:xfrm>
              <a:off x="1765" y="3404"/>
              <a:ext cx="114" cy="103"/>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4" name="Freeform 10"/>
            <p:cNvSpPr>
              <a:spLocks noEditPoints="1"/>
            </p:cNvSpPr>
            <p:nvPr/>
          </p:nvSpPr>
          <p:spPr bwMode="auto">
            <a:xfrm>
              <a:off x="1754" y="3393"/>
              <a:ext cx="136" cy="125"/>
            </a:xfrm>
            <a:custGeom>
              <a:avLst/>
              <a:gdLst>
                <a:gd name="T0" fmla="*/ 16 w 1667"/>
                <a:gd name="T1" fmla="*/ 618 h 1533"/>
                <a:gd name="T2" fmla="*/ 75 w 1667"/>
                <a:gd name="T3" fmla="*/ 450 h 1533"/>
                <a:gd name="T4" fmla="*/ 240 w 1667"/>
                <a:gd name="T5" fmla="*/ 229 h 1533"/>
                <a:gd name="T6" fmla="*/ 384 w 1667"/>
                <a:gd name="T7" fmla="*/ 122 h 1533"/>
                <a:gd name="T8" fmla="*/ 656 w 1667"/>
                <a:gd name="T9" fmla="*/ 18 h 1533"/>
                <a:gd name="T10" fmla="*/ 911 w 1667"/>
                <a:gd name="T11" fmla="*/ 3 h 1533"/>
                <a:gd name="T12" fmla="*/ 1165 w 1667"/>
                <a:gd name="T13" fmla="*/ 64 h 1533"/>
                <a:gd name="T14" fmla="*/ 1408 w 1667"/>
                <a:gd name="T15" fmla="*/ 212 h 1533"/>
                <a:gd name="T16" fmla="*/ 1529 w 1667"/>
                <a:gd name="T17" fmla="*/ 344 h 1533"/>
                <a:gd name="T18" fmla="*/ 1626 w 1667"/>
                <a:gd name="T19" fmla="*/ 528 h 1533"/>
                <a:gd name="T20" fmla="*/ 1667 w 1667"/>
                <a:gd name="T21" fmla="*/ 758 h 1533"/>
                <a:gd name="T22" fmla="*/ 1631 w 1667"/>
                <a:gd name="T23" fmla="*/ 991 h 1533"/>
                <a:gd name="T24" fmla="*/ 1529 w 1667"/>
                <a:gd name="T25" fmla="*/ 1189 h 1533"/>
                <a:gd name="T26" fmla="*/ 1408 w 1667"/>
                <a:gd name="T27" fmla="*/ 1321 h 1533"/>
                <a:gd name="T28" fmla="*/ 1165 w 1667"/>
                <a:gd name="T29" fmla="*/ 1469 h 1533"/>
                <a:gd name="T30" fmla="*/ 925 w 1667"/>
                <a:gd name="T31" fmla="*/ 1528 h 1533"/>
                <a:gd name="T32" fmla="*/ 674 w 1667"/>
                <a:gd name="T33" fmla="*/ 1518 h 1533"/>
                <a:gd name="T34" fmla="*/ 384 w 1667"/>
                <a:gd name="T35" fmla="*/ 1411 h 1533"/>
                <a:gd name="T36" fmla="*/ 240 w 1667"/>
                <a:gd name="T37" fmla="*/ 1304 h 1533"/>
                <a:gd name="T38" fmla="*/ 75 w 1667"/>
                <a:gd name="T39" fmla="*/ 1083 h 1533"/>
                <a:gd name="T40" fmla="*/ 20 w 1667"/>
                <a:gd name="T41" fmla="*/ 933 h 1533"/>
                <a:gd name="T42" fmla="*/ 269 w 1667"/>
                <a:gd name="T43" fmla="*/ 811 h 1533"/>
                <a:gd name="T44" fmla="*/ 313 w 1667"/>
                <a:gd name="T45" fmla="*/ 965 h 1533"/>
                <a:gd name="T46" fmla="*/ 352 w 1667"/>
                <a:gd name="T47" fmla="*/ 1031 h 1533"/>
                <a:gd name="T48" fmla="*/ 522 w 1667"/>
                <a:gd name="T49" fmla="*/ 1184 h 1533"/>
                <a:gd name="T50" fmla="*/ 598 w 1667"/>
                <a:gd name="T51" fmla="*/ 1221 h 1533"/>
                <a:gd name="T52" fmla="*/ 828 w 1667"/>
                <a:gd name="T53" fmla="*/ 1266 h 1533"/>
                <a:gd name="T54" fmla="*/ 1070 w 1667"/>
                <a:gd name="T55" fmla="*/ 1221 h 1533"/>
                <a:gd name="T56" fmla="*/ 1146 w 1667"/>
                <a:gd name="T57" fmla="*/ 1185 h 1533"/>
                <a:gd name="T58" fmla="*/ 1316 w 1667"/>
                <a:gd name="T59" fmla="*/ 1030 h 1533"/>
                <a:gd name="T60" fmla="*/ 1355 w 1667"/>
                <a:gd name="T61" fmla="*/ 963 h 1533"/>
                <a:gd name="T62" fmla="*/ 1396 w 1667"/>
                <a:gd name="T63" fmla="*/ 823 h 1533"/>
                <a:gd name="T64" fmla="*/ 1391 w 1667"/>
                <a:gd name="T65" fmla="*/ 675 h 1533"/>
                <a:gd name="T66" fmla="*/ 1364 w 1667"/>
                <a:gd name="T67" fmla="*/ 588 h 1533"/>
                <a:gd name="T68" fmla="*/ 1230 w 1667"/>
                <a:gd name="T69" fmla="*/ 408 h 1533"/>
                <a:gd name="T70" fmla="*/ 1167 w 1667"/>
                <a:gd name="T71" fmla="*/ 361 h 1533"/>
                <a:gd name="T72" fmla="*/ 955 w 1667"/>
                <a:gd name="T73" fmla="*/ 278 h 1533"/>
                <a:gd name="T74" fmla="*/ 781 w 1667"/>
                <a:gd name="T75" fmla="*/ 268 h 1533"/>
                <a:gd name="T76" fmla="*/ 620 w 1667"/>
                <a:gd name="T77" fmla="*/ 303 h 1533"/>
                <a:gd name="T78" fmla="*/ 418 w 1667"/>
                <a:gd name="T79" fmla="*/ 426 h 1533"/>
                <a:gd name="T80" fmla="*/ 367 w 1667"/>
                <a:gd name="T81" fmla="*/ 482 h 1533"/>
                <a:gd name="T82" fmla="*/ 293 w 1667"/>
                <a:gd name="T83" fmla="*/ 617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8" y="540"/>
                  </a:lnTo>
                  <a:lnTo>
                    <a:pt x="64" y="471"/>
                  </a:lnTo>
                  <a:cubicBezTo>
                    <a:pt x="67" y="464"/>
                    <a:pt x="70" y="457"/>
                    <a:pt x="75" y="450"/>
                  </a:cubicBezTo>
                  <a:lnTo>
                    <a:pt x="140" y="343"/>
                  </a:lnTo>
                  <a:cubicBezTo>
                    <a:pt x="144" y="336"/>
                    <a:pt x="149" y="329"/>
                    <a:pt x="155" y="323"/>
                  </a:cubicBezTo>
                  <a:lnTo>
                    <a:pt x="240" y="229"/>
                  </a:lnTo>
                  <a:cubicBezTo>
                    <a:pt x="245" y="223"/>
                    <a:pt x="252" y="217"/>
                    <a:pt x="259" y="211"/>
                  </a:cubicBezTo>
                  <a:lnTo>
                    <a:pt x="363" y="134"/>
                  </a:lnTo>
                  <a:cubicBezTo>
                    <a:pt x="370" y="129"/>
                    <a:pt x="377" y="125"/>
                    <a:pt x="384" y="122"/>
                  </a:cubicBezTo>
                  <a:lnTo>
                    <a:pt x="503" y="64"/>
                  </a:lnTo>
                  <a:cubicBezTo>
                    <a:pt x="510" y="60"/>
                    <a:pt x="518" y="57"/>
                    <a:pt x="525" y="55"/>
                  </a:cubicBezTo>
                  <a:lnTo>
                    <a:pt x="656" y="18"/>
                  </a:lnTo>
                  <a:lnTo>
                    <a:pt x="744" y="4"/>
                  </a:lnTo>
                  <a:lnTo>
                    <a:pt x="828" y="0"/>
                  </a:lnTo>
                  <a:lnTo>
                    <a:pt x="911" y="3"/>
                  </a:lnTo>
                  <a:lnTo>
                    <a:pt x="994" y="15"/>
                  </a:lnTo>
                  <a:lnTo>
                    <a:pt x="1142" y="55"/>
                  </a:lnTo>
                  <a:cubicBezTo>
                    <a:pt x="1150" y="57"/>
                    <a:pt x="1158" y="60"/>
                    <a:pt x="1165" y="64"/>
                  </a:cubicBezTo>
                  <a:lnTo>
                    <a:pt x="1284" y="122"/>
                  </a:lnTo>
                  <a:cubicBezTo>
                    <a:pt x="1291" y="125"/>
                    <a:pt x="1299" y="130"/>
                    <a:pt x="1305" y="135"/>
                  </a:cubicBezTo>
                  <a:lnTo>
                    <a:pt x="1408" y="212"/>
                  </a:lnTo>
                  <a:cubicBezTo>
                    <a:pt x="1415" y="217"/>
                    <a:pt x="1421" y="222"/>
                    <a:pt x="1427" y="228"/>
                  </a:cubicBezTo>
                  <a:lnTo>
                    <a:pt x="1513" y="322"/>
                  </a:lnTo>
                  <a:cubicBezTo>
                    <a:pt x="1519" y="329"/>
                    <a:pt x="1524" y="336"/>
                    <a:pt x="1529" y="344"/>
                  </a:cubicBezTo>
                  <a:lnTo>
                    <a:pt x="1593" y="451"/>
                  </a:lnTo>
                  <a:cubicBezTo>
                    <a:pt x="1596" y="457"/>
                    <a:pt x="1599" y="463"/>
                    <a:pt x="1602" y="469"/>
                  </a:cubicBezTo>
                  <a:lnTo>
                    <a:pt x="1626" y="528"/>
                  </a:lnTo>
                  <a:lnTo>
                    <a:pt x="1648" y="602"/>
                  </a:lnTo>
                  <a:lnTo>
                    <a:pt x="1661" y="681"/>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1"/>
                    <a:pt x="1415" y="1316"/>
                    <a:pt x="1408" y="1321"/>
                  </a:cubicBezTo>
                  <a:lnTo>
                    <a:pt x="1305" y="1398"/>
                  </a:lnTo>
                  <a:cubicBezTo>
                    <a:pt x="1299" y="1403"/>
                    <a:pt x="1291" y="1408"/>
                    <a:pt x="1284" y="1411"/>
                  </a:cubicBezTo>
                  <a:lnTo>
                    <a:pt x="1165" y="1469"/>
                  </a:lnTo>
                  <a:cubicBezTo>
                    <a:pt x="1158" y="1473"/>
                    <a:pt x="1150" y="1476"/>
                    <a:pt x="1142" y="1478"/>
                  </a:cubicBezTo>
                  <a:lnTo>
                    <a:pt x="1010" y="1515"/>
                  </a:lnTo>
                  <a:lnTo>
                    <a:pt x="925" y="1528"/>
                  </a:lnTo>
                  <a:lnTo>
                    <a:pt x="839" y="1533"/>
                  </a:lnTo>
                  <a:lnTo>
                    <a:pt x="757" y="1530"/>
                  </a:lnTo>
                  <a:lnTo>
                    <a:pt x="674" y="1518"/>
                  </a:lnTo>
                  <a:lnTo>
                    <a:pt x="525" y="1478"/>
                  </a:lnTo>
                  <a:cubicBezTo>
                    <a:pt x="518" y="1476"/>
                    <a:pt x="510" y="1473"/>
                    <a:pt x="503" y="1469"/>
                  </a:cubicBezTo>
                  <a:lnTo>
                    <a:pt x="384" y="1411"/>
                  </a:lnTo>
                  <a:cubicBezTo>
                    <a:pt x="377" y="1408"/>
                    <a:pt x="370" y="1403"/>
                    <a:pt x="363" y="1399"/>
                  </a:cubicBezTo>
                  <a:lnTo>
                    <a:pt x="259" y="1322"/>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7"/>
                  </a:lnTo>
                  <a:lnTo>
                    <a:pt x="522" y="1184"/>
                  </a:lnTo>
                  <a:lnTo>
                    <a:pt x="501" y="1172"/>
                  </a:lnTo>
                  <a:lnTo>
                    <a:pt x="620" y="1230"/>
                  </a:lnTo>
                  <a:lnTo>
                    <a:pt x="598" y="1221"/>
                  </a:lnTo>
                  <a:lnTo>
                    <a:pt x="711" y="1254"/>
                  </a:lnTo>
                  <a:lnTo>
                    <a:pt x="768" y="1263"/>
                  </a:lnTo>
                  <a:lnTo>
                    <a:pt x="828" y="1266"/>
                  </a:lnTo>
                  <a:lnTo>
                    <a:pt x="886" y="1265"/>
                  </a:lnTo>
                  <a:lnTo>
                    <a:pt x="938" y="1258"/>
                  </a:lnTo>
                  <a:lnTo>
                    <a:pt x="1070" y="1221"/>
                  </a:lnTo>
                  <a:lnTo>
                    <a:pt x="1048" y="1230"/>
                  </a:lnTo>
                  <a:lnTo>
                    <a:pt x="1167" y="1172"/>
                  </a:lnTo>
                  <a:lnTo>
                    <a:pt x="1146" y="1185"/>
                  </a:lnTo>
                  <a:lnTo>
                    <a:pt x="1249" y="1108"/>
                  </a:lnTo>
                  <a:lnTo>
                    <a:pt x="1230" y="1124"/>
                  </a:lnTo>
                  <a:lnTo>
                    <a:pt x="1316" y="1030"/>
                  </a:lnTo>
                  <a:lnTo>
                    <a:pt x="1300" y="1052"/>
                  </a:lnTo>
                  <a:lnTo>
                    <a:pt x="1364" y="945"/>
                  </a:lnTo>
                  <a:lnTo>
                    <a:pt x="1355" y="963"/>
                  </a:lnTo>
                  <a:lnTo>
                    <a:pt x="1374" y="918"/>
                  </a:lnTo>
                  <a:lnTo>
                    <a:pt x="1388" y="874"/>
                  </a:lnTo>
                  <a:lnTo>
                    <a:pt x="1396" y="823"/>
                  </a:lnTo>
                  <a:lnTo>
                    <a:pt x="1400" y="775"/>
                  </a:lnTo>
                  <a:lnTo>
                    <a:pt x="1398" y="722"/>
                  </a:lnTo>
                  <a:lnTo>
                    <a:pt x="1391" y="675"/>
                  </a:lnTo>
                  <a:lnTo>
                    <a:pt x="1379" y="629"/>
                  </a:lnTo>
                  <a:lnTo>
                    <a:pt x="1355" y="570"/>
                  </a:lnTo>
                  <a:lnTo>
                    <a:pt x="1364" y="588"/>
                  </a:lnTo>
                  <a:lnTo>
                    <a:pt x="1300" y="481"/>
                  </a:lnTo>
                  <a:lnTo>
                    <a:pt x="1316" y="502"/>
                  </a:lnTo>
                  <a:lnTo>
                    <a:pt x="1230" y="408"/>
                  </a:lnTo>
                  <a:lnTo>
                    <a:pt x="1249" y="425"/>
                  </a:lnTo>
                  <a:lnTo>
                    <a:pt x="1146" y="348"/>
                  </a:lnTo>
                  <a:lnTo>
                    <a:pt x="1167" y="361"/>
                  </a:lnTo>
                  <a:lnTo>
                    <a:pt x="1048" y="303"/>
                  </a:lnTo>
                  <a:lnTo>
                    <a:pt x="1070" y="312"/>
                  </a:lnTo>
                  <a:lnTo>
                    <a:pt x="955" y="278"/>
                  </a:lnTo>
                  <a:lnTo>
                    <a:pt x="900" y="270"/>
                  </a:lnTo>
                  <a:lnTo>
                    <a:pt x="839" y="267"/>
                  </a:lnTo>
                  <a:lnTo>
                    <a:pt x="781" y="268"/>
                  </a:lnTo>
                  <a:lnTo>
                    <a:pt x="729" y="275"/>
                  </a:lnTo>
                  <a:lnTo>
                    <a:pt x="598" y="312"/>
                  </a:lnTo>
                  <a:lnTo>
                    <a:pt x="620" y="303"/>
                  </a:lnTo>
                  <a:lnTo>
                    <a:pt x="501" y="361"/>
                  </a:lnTo>
                  <a:lnTo>
                    <a:pt x="522" y="349"/>
                  </a:lnTo>
                  <a:lnTo>
                    <a:pt x="418" y="426"/>
                  </a:lnTo>
                  <a:lnTo>
                    <a:pt x="437" y="408"/>
                  </a:lnTo>
                  <a:lnTo>
                    <a:pt x="352" y="502"/>
                  </a:lnTo>
                  <a:lnTo>
                    <a:pt x="367" y="482"/>
                  </a:lnTo>
                  <a:lnTo>
                    <a:pt x="302" y="589"/>
                  </a:lnTo>
                  <a:lnTo>
                    <a:pt x="313" y="568"/>
                  </a:lnTo>
                  <a:lnTo>
                    <a:pt x="293" y="617"/>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5" name="Oval 11"/>
            <p:cNvSpPr>
              <a:spLocks noChangeArrowheads="1"/>
            </p:cNvSpPr>
            <p:nvPr/>
          </p:nvSpPr>
          <p:spPr bwMode="auto">
            <a:xfrm>
              <a:off x="2237" y="3035"/>
              <a:ext cx="114" cy="103"/>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6" name="Freeform 12"/>
            <p:cNvSpPr>
              <a:spLocks noEditPoints="1"/>
            </p:cNvSpPr>
            <p:nvPr/>
          </p:nvSpPr>
          <p:spPr bwMode="auto">
            <a:xfrm>
              <a:off x="2226" y="3024"/>
              <a:ext cx="136" cy="125"/>
            </a:xfrm>
            <a:custGeom>
              <a:avLst/>
              <a:gdLst>
                <a:gd name="T0" fmla="*/ 16 w 1667"/>
                <a:gd name="T1" fmla="*/ 619 h 1534"/>
                <a:gd name="T2" fmla="*/ 75 w 1667"/>
                <a:gd name="T3" fmla="*/ 451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5 h 1534"/>
                <a:gd name="T18" fmla="*/ 1626 w 1667"/>
                <a:gd name="T19" fmla="*/ 529 h 1534"/>
                <a:gd name="T20" fmla="*/ 1667 w 1667"/>
                <a:gd name="T21" fmla="*/ 759 h 1534"/>
                <a:gd name="T22" fmla="*/ 1631 w 1667"/>
                <a:gd name="T23" fmla="*/ 992 h 1534"/>
                <a:gd name="T24" fmla="*/ 1529 w 1667"/>
                <a:gd name="T25" fmla="*/ 1190 h 1534"/>
                <a:gd name="T26" fmla="*/ 1408 w 1667"/>
                <a:gd name="T27" fmla="*/ 1322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5 h 1534"/>
                <a:gd name="T38" fmla="*/ 75 w 1667"/>
                <a:gd name="T39" fmla="*/ 1084 h 1534"/>
                <a:gd name="T40" fmla="*/ 20 w 1667"/>
                <a:gd name="T41" fmla="*/ 934 h 1534"/>
                <a:gd name="T42" fmla="*/ 269 w 1667"/>
                <a:gd name="T43" fmla="*/ 812 h 1534"/>
                <a:gd name="T44" fmla="*/ 313 w 1667"/>
                <a:gd name="T45" fmla="*/ 966 h 1534"/>
                <a:gd name="T46" fmla="*/ 352 w 1667"/>
                <a:gd name="T47" fmla="*/ 1032 h 1534"/>
                <a:gd name="T48" fmla="*/ 522 w 1667"/>
                <a:gd name="T49" fmla="*/ 1185 h 1534"/>
                <a:gd name="T50" fmla="*/ 598 w 1667"/>
                <a:gd name="T51" fmla="*/ 1222 h 1534"/>
                <a:gd name="T52" fmla="*/ 828 w 1667"/>
                <a:gd name="T53" fmla="*/ 1267 h 1534"/>
                <a:gd name="T54" fmla="*/ 1070 w 1667"/>
                <a:gd name="T55" fmla="*/ 1222 h 1534"/>
                <a:gd name="T56" fmla="*/ 1146 w 1667"/>
                <a:gd name="T57" fmla="*/ 1186 h 1534"/>
                <a:gd name="T58" fmla="*/ 1316 w 1667"/>
                <a:gd name="T59" fmla="*/ 1031 h 1534"/>
                <a:gd name="T60" fmla="*/ 1355 w 1667"/>
                <a:gd name="T61" fmla="*/ 964 h 1534"/>
                <a:gd name="T62" fmla="*/ 1396 w 1667"/>
                <a:gd name="T63" fmla="*/ 824 h 1534"/>
                <a:gd name="T64" fmla="*/ 1391 w 1667"/>
                <a:gd name="T65" fmla="*/ 676 h 1534"/>
                <a:gd name="T66" fmla="*/ 1364 w 1667"/>
                <a:gd name="T67" fmla="*/ 589 h 1534"/>
                <a:gd name="T68" fmla="*/ 1230 w 1667"/>
                <a:gd name="T69" fmla="*/ 409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7 w 1667"/>
                <a:gd name="T81" fmla="*/ 483 h 1534"/>
                <a:gd name="T82" fmla="*/ 293 w 1667"/>
                <a:gd name="T83" fmla="*/ 618 h 1534"/>
                <a:gd name="T84" fmla="*/ 267 w 1667"/>
                <a:gd name="T85" fmla="*/ 759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6"/>
                  </a:moveTo>
                  <a:lnTo>
                    <a:pt x="4" y="694"/>
                  </a:lnTo>
                  <a:lnTo>
                    <a:pt x="16" y="619"/>
                  </a:lnTo>
                  <a:lnTo>
                    <a:pt x="38" y="541"/>
                  </a:lnTo>
                  <a:lnTo>
                    <a:pt x="64" y="472"/>
                  </a:lnTo>
                  <a:cubicBezTo>
                    <a:pt x="67" y="465"/>
                    <a:pt x="70" y="458"/>
                    <a:pt x="75" y="451"/>
                  </a:cubicBezTo>
                  <a:lnTo>
                    <a:pt x="140" y="344"/>
                  </a:lnTo>
                  <a:cubicBezTo>
                    <a:pt x="144" y="337"/>
                    <a:pt x="149" y="330"/>
                    <a:pt x="155" y="324"/>
                  </a:cubicBezTo>
                  <a:lnTo>
                    <a:pt x="240" y="230"/>
                  </a:lnTo>
                  <a:cubicBezTo>
                    <a:pt x="245" y="224"/>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4"/>
                    <a:pt x="1427" y="229"/>
                  </a:cubicBezTo>
                  <a:lnTo>
                    <a:pt x="1513" y="323"/>
                  </a:lnTo>
                  <a:cubicBezTo>
                    <a:pt x="1519" y="330"/>
                    <a:pt x="1524" y="337"/>
                    <a:pt x="1529" y="345"/>
                  </a:cubicBezTo>
                  <a:lnTo>
                    <a:pt x="1593" y="452"/>
                  </a:lnTo>
                  <a:cubicBezTo>
                    <a:pt x="1596" y="458"/>
                    <a:pt x="1599" y="464"/>
                    <a:pt x="1602" y="470"/>
                  </a:cubicBezTo>
                  <a:lnTo>
                    <a:pt x="1626" y="529"/>
                  </a:lnTo>
                  <a:lnTo>
                    <a:pt x="1648" y="603"/>
                  </a:lnTo>
                  <a:lnTo>
                    <a:pt x="1661" y="682"/>
                  </a:lnTo>
                  <a:lnTo>
                    <a:pt x="1667" y="759"/>
                  </a:lnTo>
                  <a:lnTo>
                    <a:pt x="1663" y="841"/>
                  </a:lnTo>
                  <a:lnTo>
                    <a:pt x="1651" y="916"/>
                  </a:lnTo>
                  <a:lnTo>
                    <a:pt x="1631" y="992"/>
                  </a:lnTo>
                  <a:lnTo>
                    <a:pt x="1602" y="1065"/>
                  </a:lnTo>
                  <a:cubicBezTo>
                    <a:pt x="1599" y="1071"/>
                    <a:pt x="1596" y="1077"/>
                    <a:pt x="1593" y="1083"/>
                  </a:cubicBezTo>
                  <a:lnTo>
                    <a:pt x="1529" y="1190"/>
                  </a:lnTo>
                  <a:cubicBezTo>
                    <a:pt x="1524" y="1198"/>
                    <a:pt x="1519" y="1205"/>
                    <a:pt x="1513" y="1211"/>
                  </a:cubicBezTo>
                  <a:lnTo>
                    <a:pt x="1427" y="1305"/>
                  </a:lnTo>
                  <a:cubicBezTo>
                    <a:pt x="1421" y="1312"/>
                    <a:pt x="1415" y="1317"/>
                    <a:pt x="1408" y="1322"/>
                  </a:cubicBezTo>
                  <a:lnTo>
                    <a:pt x="1305" y="1399"/>
                  </a:lnTo>
                  <a:cubicBezTo>
                    <a:pt x="1299" y="1404"/>
                    <a:pt x="1291" y="1409"/>
                    <a:pt x="1284" y="1412"/>
                  </a:cubicBezTo>
                  <a:lnTo>
                    <a:pt x="1165" y="1470"/>
                  </a:lnTo>
                  <a:cubicBezTo>
                    <a:pt x="1158" y="1474"/>
                    <a:pt x="1150" y="1477"/>
                    <a:pt x="1142" y="1479"/>
                  </a:cubicBezTo>
                  <a:lnTo>
                    <a:pt x="1010" y="1516"/>
                  </a:lnTo>
                  <a:lnTo>
                    <a:pt x="925" y="1529"/>
                  </a:lnTo>
                  <a:lnTo>
                    <a:pt x="839" y="1534"/>
                  </a:lnTo>
                  <a:lnTo>
                    <a:pt x="757" y="1531"/>
                  </a:lnTo>
                  <a:lnTo>
                    <a:pt x="674" y="1519"/>
                  </a:lnTo>
                  <a:lnTo>
                    <a:pt x="525" y="1479"/>
                  </a:lnTo>
                  <a:cubicBezTo>
                    <a:pt x="518" y="1477"/>
                    <a:pt x="510" y="1474"/>
                    <a:pt x="503" y="1470"/>
                  </a:cubicBezTo>
                  <a:lnTo>
                    <a:pt x="384" y="1412"/>
                  </a:lnTo>
                  <a:cubicBezTo>
                    <a:pt x="377" y="1409"/>
                    <a:pt x="370" y="1404"/>
                    <a:pt x="363" y="1400"/>
                  </a:cubicBezTo>
                  <a:lnTo>
                    <a:pt x="259" y="1323"/>
                  </a:lnTo>
                  <a:cubicBezTo>
                    <a:pt x="252" y="1317"/>
                    <a:pt x="245" y="1311"/>
                    <a:pt x="240" y="1305"/>
                  </a:cubicBezTo>
                  <a:lnTo>
                    <a:pt x="155" y="1211"/>
                  </a:lnTo>
                  <a:cubicBezTo>
                    <a:pt x="149" y="1205"/>
                    <a:pt x="144" y="1198"/>
                    <a:pt x="140" y="1191"/>
                  </a:cubicBezTo>
                  <a:lnTo>
                    <a:pt x="75" y="1084"/>
                  </a:lnTo>
                  <a:cubicBezTo>
                    <a:pt x="70" y="1077"/>
                    <a:pt x="67" y="1070"/>
                    <a:pt x="64" y="1063"/>
                  </a:cubicBezTo>
                  <a:lnTo>
                    <a:pt x="41" y="1004"/>
                  </a:lnTo>
                  <a:lnTo>
                    <a:pt x="20" y="934"/>
                  </a:lnTo>
                  <a:lnTo>
                    <a:pt x="6" y="853"/>
                  </a:lnTo>
                  <a:lnTo>
                    <a:pt x="0" y="776"/>
                  </a:lnTo>
                  <a:close/>
                  <a:moveTo>
                    <a:pt x="269" y="812"/>
                  </a:moveTo>
                  <a:lnTo>
                    <a:pt x="275" y="857"/>
                  </a:lnTo>
                  <a:lnTo>
                    <a:pt x="290" y="907"/>
                  </a:lnTo>
                  <a:lnTo>
                    <a:pt x="313" y="966"/>
                  </a:lnTo>
                  <a:lnTo>
                    <a:pt x="302" y="945"/>
                  </a:lnTo>
                  <a:lnTo>
                    <a:pt x="367" y="1052"/>
                  </a:lnTo>
                  <a:lnTo>
                    <a:pt x="352" y="1032"/>
                  </a:lnTo>
                  <a:lnTo>
                    <a:pt x="437" y="1126"/>
                  </a:lnTo>
                  <a:lnTo>
                    <a:pt x="418" y="1108"/>
                  </a:lnTo>
                  <a:lnTo>
                    <a:pt x="522" y="1185"/>
                  </a:lnTo>
                  <a:lnTo>
                    <a:pt x="501" y="1173"/>
                  </a:lnTo>
                  <a:lnTo>
                    <a:pt x="620" y="1231"/>
                  </a:lnTo>
                  <a:lnTo>
                    <a:pt x="598" y="1222"/>
                  </a:lnTo>
                  <a:lnTo>
                    <a:pt x="711" y="1255"/>
                  </a:lnTo>
                  <a:lnTo>
                    <a:pt x="768" y="1264"/>
                  </a:lnTo>
                  <a:lnTo>
                    <a:pt x="828" y="1267"/>
                  </a:lnTo>
                  <a:lnTo>
                    <a:pt x="886" y="1266"/>
                  </a:lnTo>
                  <a:lnTo>
                    <a:pt x="938" y="1259"/>
                  </a:lnTo>
                  <a:lnTo>
                    <a:pt x="1070" y="1222"/>
                  </a:lnTo>
                  <a:lnTo>
                    <a:pt x="1048" y="1231"/>
                  </a:lnTo>
                  <a:lnTo>
                    <a:pt x="1167" y="1173"/>
                  </a:lnTo>
                  <a:lnTo>
                    <a:pt x="1146" y="1186"/>
                  </a:lnTo>
                  <a:lnTo>
                    <a:pt x="1249" y="1109"/>
                  </a:lnTo>
                  <a:lnTo>
                    <a:pt x="1230" y="1125"/>
                  </a:lnTo>
                  <a:lnTo>
                    <a:pt x="1316" y="1031"/>
                  </a:lnTo>
                  <a:lnTo>
                    <a:pt x="1300" y="1053"/>
                  </a:lnTo>
                  <a:lnTo>
                    <a:pt x="1364" y="946"/>
                  </a:lnTo>
                  <a:lnTo>
                    <a:pt x="1355" y="964"/>
                  </a:lnTo>
                  <a:lnTo>
                    <a:pt x="1374" y="919"/>
                  </a:lnTo>
                  <a:lnTo>
                    <a:pt x="1388" y="875"/>
                  </a:lnTo>
                  <a:lnTo>
                    <a:pt x="1396" y="824"/>
                  </a:lnTo>
                  <a:lnTo>
                    <a:pt x="1400" y="776"/>
                  </a:lnTo>
                  <a:lnTo>
                    <a:pt x="1398" y="723"/>
                  </a:lnTo>
                  <a:lnTo>
                    <a:pt x="1391" y="676"/>
                  </a:lnTo>
                  <a:lnTo>
                    <a:pt x="1379" y="630"/>
                  </a:lnTo>
                  <a:lnTo>
                    <a:pt x="1355" y="571"/>
                  </a:lnTo>
                  <a:lnTo>
                    <a:pt x="1364" y="589"/>
                  </a:lnTo>
                  <a:lnTo>
                    <a:pt x="1300" y="482"/>
                  </a:lnTo>
                  <a:lnTo>
                    <a:pt x="1316" y="503"/>
                  </a:lnTo>
                  <a:lnTo>
                    <a:pt x="1230" y="409"/>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3"/>
                  </a:lnTo>
                  <a:lnTo>
                    <a:pt x="367" y="483"/>
                  </a:lnTo>
                  <a:lnTo>
                    <a:pt x="302" y="590"/>
                  </a:lnTo>
                  <a:lnTo>
                    <a:pt x="313" y="569"/>
                  </a:lnTo>
                  <a:lnTo>
                    <a:pt x="293" y="618"/>
                  </a:lnTo>
                  <a:lnTo>
                    <a:pt x="279" y="660"/>
                  </a:lnTo>
                  <a:lnTo>
                    <a:pt x="271" y="711"/>
                  </a:lnTo>
                  <a:lnTo>
                    <a:pt x="267" y="759"/>
                  </a:lnTo>
                  <a:lnTo>
                    <a:pt x="269" y="81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7" name="Oval 13"/>
            <p:cNvSpPr>
              <a:spLocks noChangeArrowheads="1"/>
            </p:cNvSpPr>
            <p:nvPr/>
          </p:nvSpPr>
          <p:spPr bwMode="auto">
            <a:xfrm>
              <a:off x="2307" y="3713"/>
              <a:ext cx="114" cy="103"/>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8" name="Freeform 14"/>
            <p:cNvSpPr>
              <a:spLocks noEditPoints="1"/>
            </p:cNvSpPr>
            <p:nvPr/>
          </p:nvSpPr>
          <p:spPr bwMode="auto">
            <a:xfrm>
              <a:off x="2297" y="3702"/>
              <a:ext cx="135" cy="125"/>
            </a:xfrm>
            <a:custGeom>
              <a:avLst/>
              <a:gdLst>
                <a:gd name="T0" fmla="*/ 16 w 1667"/>
                <a:gd name="T1" fmla="*/ 618 h 1533"/>
                <a:gd name="T2" fmla="*/ 74 w 1667"/>
                <a:gd name="T3" fmla="*/ 451 h 1533"/>
                <a:gd name="T4" fmla="*/ 240 w 1667"/>
                <a:gd name="T5" fmla="*/ 228 h 1533"/>
                <a:gd name="T6" fmla="*/ 383 w 1667"/>
                <a:gd name="T7" fmla="*/ 122 h 1533"/>
                <a:gd name="T8" fmla="*/ 656 w 1667"/>
                <a:gd name="T9" fmla="*/ 18 h 1533"/>
                <a:gd name="T10" fmla="*/ 910 w 1667"/>
                <a:gd name="T11" fmla="*/ 3 h 1533"/>
                <a:gd name="T12" fmla="*/ 1164 w 1667"/>
                <a:gd name="T13" fmla="*/ 64 h 1533"/>
                <a:gd name="T14" fmla="*/ 1408 w 1667"/>
                <a:gd name="T15" fmla="*/ 211 h 1533"/>
                <a:gd name="T16" fmla="*/ 1527 w 1667"/>
                <a:gd name="T17" fmla="*/ 343 h 1533"/>
                <a:gd name="T18" fmla="*/ 1626 w 1667"/>
                <a:gd name="T19" fmla="*/ 530 h 1533"/>
                <a:gd name="T20" fmla="*/ 1667 w 1667"/>
                <a:gd name="T21" fmla="*/ 758 h 1533"/>
                <a:gd name="T22" fmla="*/ 1629 w 1667"/>
                <a:gd name="T23" fmla="*/ 993 h 1533"/>
                <a:gd name="T24" fmla="*/ 1527 w 1667"/>
                <a:gd name="T25" fmla="*/ 1190 h 1533"/>
                <a:gd name="T26" fmla="*/ 1408 w 1667"/>
                <a:gd name="T27" fmla="*/ 1322 h 1533"/>
                <a:gd name="T28" fmla="*/ 1164 w 1667"/>
                <a:gd name="T29" fmla="*/ 1469 h 1533"/>
                <a:gd name="T30" fmla="*/ 923 w 1667"/>
                <a:gd name="T31" fmla="*/ 1528 h 1533"/>
                <a:gd name="T32" fmla="*/ 673 w 1667"/>
                <a:gd name="T33" fmla="*/ 1518 h 1533"/>
                <a:gd name="T34" fmla="*/ 383 w 1667"/>
                <a:gd name="T35" fmla="*/ 1411 h 1533"/>
                <a:gd name="T36" fmla="*/ 240 w 1667"/>
                <a:gd name="T37" fmla="*/ 1304 h 1533"/>
                <a:gd name="T38" fmla="*/ 74 w 1667"/>
                <a:gd name="T39" fmla="*/ 1082 h 1533"/>
                <a:gd name="T40" fmla="*/ 19 w 1667"/>
                <a:gd name="T41" fmla="*/ 931 h 1533"/>
                <a:gd name="T42" fmla="*/ 269 w 1667"/>
                <a:gd name="T43" fmla="*/ 811 h 1533"/>
                <a:gd name="T44" fmla="*/ 312 w 1667"/>
                <a:gd name="T45" fmla="*/ 963 h 1533"/>
                <a:gd name="T46" fmla="*/ 351 w 1667"/>
                <a:gd name="T47" fmla="*/ 1030 h 1533"/>
                <a:gd name="T48" fmla="*/ 521 w 1667"/>
                <a:gd name="T49" fmla="*/ 1185 h 1533"/>
                <a:gd name="T50" fmla="*/ 596 w 1667"/>
                <a:gd name="T51" fmla="*/ 1221 h 1533"/>
                <a:gd name="T52" fmla="*/ 828 w 1667"/>
                <a:gd name="T53" fmla="*/ 1266 h 1533"/>
                <a:gd name="T54" fmla="*/ 1069 w 1667"/>
                <a:gd name="T55" fmla="*/ 1221 h 1533"/>
                <a:gd name="T56" fmla="*/ 1145 w 1667"/>
                <a:gd name="T57" fmla="*/ 1184 h 1533"/>
                <a:gd name="T58" fmla="*/ 1315 w 1667"/>
                <a:gd name="T59" fmla="*/ 1031 h 1533"/>
                <a:gd name="T60" fmla="*/ 1354 w 1667"/>
                <a:gd name="T61" fmla="*/ 965 h 1533"/>
                <a:gd name="T62" fmla="*/ 1396 w 1667"/>
                <a:gd name="T63" fmla="*/ 823 h 1533"/>
                <a:gd name="T64" fmla="*/ 1392 w 1667"/>
                <a:gd name="T65" fmla="*/ 677 h 1533"/>
                <a:gd name="T66" fmla="*/ 1365 w 1667"/>
                <a:gd name="T67" fmla="*/ 589 h 1533"/>
                <a:gd name="T68" fmla="*/ 1230 w 1667"/>
                <a:gd name="T69" fmla="*/ 408 h 1533"/>
                <a:gd name="T70" fmla="*/ 1166 w 1667"/>
                <a:gd name="T71" fmla="*/ 361 h 1533"/>
                <a:gd name="T72" fmla="*/ 956 w 1667"/>
                <a:gd name="T73" fmla="*/ 278 h 1533"/>
                <a:gd name="T74" fmla="*/ 781 w 1667"/>
                <a:gd name="T75" fmla="*/ 268 h 1533"/>
                <a:gd name="T76" fmla="*/ 619 w 1667"/>
                <a:gd name="T77" fmla="*/ 303 h 1533"/>
                <a:gd name="T78" fmla="*/ 418 w 1667"/>
                <a:gd name="T79" fmla="*/ 425 h 1533"/>
                <a:gd name="T80" fmla="*/ 367 w 1667"/>
                <a:gd name="T81" fmla="*/ 481 h 1533"/>
                <a:gd name="T82" fmla="*/ 293 w 1667"/>
                <a:gd name="T83" fmla="*/ 615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6" y="542"/>
                  </a:lnTo>
                  <a:lnTo>
                    <a:pt x="65" y="469"/>
                  </a:lnTo>
                  <a:cubicBezTo>
                    <a:pt x="68" y="463"/>
                    <a:pt x="71" y="457"/>
                    <a:pt x="74" y="451"/>
                  </a:cubicBezTo>
                  <a:lnTo>
                    <a:pt x="138" y="344"/>
                  </a:lnTo>
                  <a:cubicBezTo>
                    <a:pt x="143" y="336"/>
                    <a:pt x="148" y="329"/>
                    <a:pt x="154" y="322"/>
                  </a:cubicBezTo>
                  <a:lnTo>
                    <a:pt x="240" y="228"/>
                  </a:lnTo>
                  <a:cubicBezTo>
                    <a:pt x="246" y="222"/>
                    <a:pt x="252" y="217"/>
                    <a:pt x="259" y="212"/>
                  </a:cubicBezTo>
                  <a:lnTo>
                    <a:pt x="362" y="135"/>
                  </a:lnTo>
                  <a:cubicBezTo>
                    <a:pt x="368" y="130"/>
                    <a:pt x="376" y="125"/>
                    <a:pt x="383" y="122"/>
                  </a:cubicBezTo>
                  <a:lnTo>
                    <a:pt x="502" y="64"/>
                  </a:lnTo>
                  <a:cubicBezTo>
                    <a:pt x="509" y="60"/>
                    <a:pt x="517" y="57"/>
                    <a:pt x="524" y="55"/>
                  </a:cubicBezTo>
                  <a:lnTo>
                    <a:pt x="656" y="18"/>
                  </a:lnTo>
                  <a:lnTo>
                    <a:pt x="742" y="5"/>
                  </a:lnTo>
                  <a:lnTo>
                    <a:pt x="828" y="0"/>
                  </a:lnTo>
                  <a:lnTo>
                    <a:pt x="910" y="3"/>
                  </a:lnTo>
                  <a:lnTo>
                    <a:pt x="993" y="14"/>
                  </a:lnTo>
                  <a:lnTo>
                    <a:pt x="1142" y="55"/>
                  </a:lnTo>
                  <a:cubicBezTo>
                    <a:pt x="1149" y="57"/>
                    <a:pt x="1157" y="60"/>
                    <a:pt x="1164" y="64"/>
                  </a:cubicBezTo>
                  <a:lnTo>
                    <a:pt x="1283" y="122"/>
                  </a:lnTo>
                  <a:cubicBezTo>
                    <a:pt x="1290" y="125"/>
                    <a:pt x="1297" y="129"/>
                    <a:pt x="1304" y="134"/>
                  </a:cubicBezTo>
                  <a:lnTo>
                    <a:pt x="1408" y="211"/>
                  </a:lnTo>
                  <a:cubicBezTo>
                    <a:pt x="1415" y="217"/>
                    <a:pt x="1421" y="222"/>
                    <a:pt x="1427" y="229"/>
                  </a:cubicBezTo>
                  <a:lnTo>
                    <a:pt x="1512" y="323"/>
                  </a:lnTo>
                  <a:cubicBezTo>
                    <a:pt x="1518" y="329"/>
                    <a:pt x="1523" y="336"/>
                    <a:pt x="1527" y="343"/>
                  </a:cubicBezTo>
                  <a:lnTo>
                    <a:pt x="1592" y="450"/>
                  </a:lnTo>
                  <a:cubicBezTo>
                    <a:pt x="1596" y="457"/>
                    <a:pt x="1600" y="464"/>
                    <a:pt x="1603" y="471"/>
                  </a:cubicBezTo>
                  <a:lnTo>
                    <a:pt x="1626" y="530"/>
                  </a:lnTo>
                  <a:lnTo>
                    <a:pt x="1647" y="600"/>
                  </a:lnTo>
                  <a:lnTo>
                    <a:pt x="1661" y="681"/>
                  </a:lnTo>
                  <a:lnTo>
                    <a:pt x="1667" y="758"/>
                  </a:lnTo>
                  <a:lnTo>
                    <a:pt x="1663" y="840"/>
                  </a:lnTo>
                  <a:lnTo>
                    <a:pt x="1651" y="915"/>
                  </a:lnTo>
                  <a:lnTo>
                    <a:pt x="1629" y="993"/>
                  </a:lnTo>
                  <a:lnTo>
                    <a:pt x="1603" y="1062"/>
                  </a:lnTo>
                  <a:cubicBezTo>
                    <a:pt x="1600" y="1069"/>
                    <a:pt x="1596" y="1076"/>
                    <a:pt x="1592" y="1083"/>
                  </a:cubicBezTo>
                  <a:lnTo>
                    <a:pt x="1527" y="1190"/>
                  </a:lnTo>
                  <a:cubicBezTo>
                    <a:pt x="1523" y="1197"/>
                    <a:pt x="1518" y="1204"/>
                    <a:pt x="1512" y="1210"/>
                  </a:cubicBezTo>
                  <a:lnTo>
                    <a:pt x="1427" y="1304"/>
                  </a:lnTo>
                  <a:cubicBezTo>
                    <a:pt x="1421" y="1310"/>
                    <a:pt x="1415" y="1316"/>
                    <a:pt x="1408" y="1322"/>
                  </a:cubicBezTo>
                  <a:lnTo>
                    <a:pt x="1304" y="1399"/>
                  </a:lnTo>
                  <a:cubicBezTo>
                    <a:pt x="1297" y="1403"/>
                    <a:pt x="1290" y="1408"/>
                    <a:pt x="1283" y="1411"/>
                  </a:cubicBezTo>
                  <a:lnTo>
                    <a:pt x="1164" y="1469"/>
                  </a:lnTo>
                  <a:cubicBezTo>
                    <a:pt x="1157" y="1473"/>
                    <a:pt x="1149" y="1476"/>
                    <a:pt x="1142" y="1478"/>
                  </a:cubicBezTo>
                  <a:lnTo>
                    <a:pt x="1011" y="1515"/>
                  </a:lnTo>
                  <a:lnTo>
                    <a:pt x="923" y="1528"/>
                  </a:lnTo>
                  <a:lnTo>
                    <a:pt x="839" y="1533"/>
                  </a:lnTo>
                  <a:lnTo>
                    <a:pt x="756" y="1530"/>
                  </a:lnTo>
                  <a:lnTo>
                    <a:pt x="673" y="1518"/>
                  </a:lnTo>
                  <a:lnTo>
                    <a:pt x="524" y="1478"/>
                  </a:lnTo>
                  <a:cubicBezTo>
                    <a:pt x="517" y="1476"/>
                    <a:pt x="509" y="1473"/>
                    <a:pt x="502" y="1469"/>
                  </a:cubicBezTo>
                  <a:lnTo>
                    <a:pt x="383" y="1411"/>
                  </a:lnTo>
                  <a:cubicBezTo>
                    <a:pt x="376" y="1408"/>
                    <a:pt x="368" y="1403"/>
                    <a:pt x="362" y="1398"/>
                  </a:cubicBezTo>
                  <a:lnTo>
                    <a:pt x="259" y="1321"/>
                  </a:lnTo>
                  <a:cubicBezTo>
                    <a:pt x="252" y="1316"/>
                    <a:pt x="246" y="1311"/>
                    <a:pt x="240" y="1304"/>
                  </a:cubicBezTo>
                  <a:lnTo>
                    <a:pt x="154" y="1210"/>
                  </a:lnTo>
                  <a:cubicBezTo>
                    <a:pt x="148" y="1204"/>
                    <a:pt x="143" y="1197"/>
                    <a:pt x="138" y="1189"/>
                  </a:cubicBezTo>
                  <a:lnTo>
                    <a:pt x="74" y="1082"/>
                  </a:lnTo>
                  <a:cubicBezTo>
                    <a:pt x="71" y="1076"/>
                    <a:pt x="68" y="1070"/>
                    <a:pt x="65" y="1064"/>
                  </a:cubicBezTo>
                  <a:lnTo>
                    <a:pt x="41" y="1005"/>
                  </a:lnTo>
                  <a:lnTo>
                    <a:pt x="19" y="931"/>
                  </a:lnTo>
                  <a:lnTo>
                    <a:pt x="6" y="852"/>
                  </a:lnTo>
                  <a:lnTo>
                    <a:pt x="0" y="775"/>
                  </a:lnTo>
                  <a:close/>
                  <a:moveTo>
                    <a:pt x="269" y="811"/>
                  </a:moveTo>
                  <a:lnTo>
                    <a:pt x="276" y="858"/>
                  </a:lnTo>
                  <a:lnTo>
                    <a:pt x="288" y="904"/>
                  </a:lnTo>
                  <a:lnTo>
                    <a:pt x="312" y="963"/>
                  </a:lnTo>
                  <a:lnTo>
                    <a:pt x="303" y="945"/>
                  </a:lnTo>
                  <a:lnTo>
                    <a:pt x="367" y="1052"/>
                  </a:lnTo>
                  <a:lnTo>
                    <a:pt x="351" y="1030"/>
                  </a:lnTo>
                  <a:lnTo>
                    <a:pt x="437" y="1124"/>
                  </a:lnTo>
                  <a:lnTo>
                    <a:pt x="418" y="1108"/>
                  </a:lnTo>
                  <a:lnTo>
                    <a:pt x="521" y="1185"/>
                  </a:lnTo>
                  <a:lnTo>
                    <a:pt x="500" y="1172"/>
                  </a:lnTo>
                  <a:lnTo>
                    <a:pt x="619" y="1230"/>
                  </a:lnTo>
                  <a:lnTo>
                    <a:pt x="596" y="1221"/>
                  </a:lnTo>
                  <a:lnTo>
                    <a:pt x="712" y="1255"/>
                  </a:lnTo>
                  <a:lnTo>
                    <a:pt x="767" y="1263"/>
                  </a:lnTo>
                  <a:lnTo>
                    <a:pt x="828" y="1266"/>
                  </a:lnTo>
                  <a:lnTo>
                    <a:pt x="886" y="1264"/>
                  </a:lnTo>
                  <a:lnTo>
                    <a:pt x="938" y="1258"/>
                  </a:lnTo>
                  <a:lnTo>
                    <a:pt x="1069" y="1221"/>
                  </a:lnTo>
                  <a:lnTo>
                    <a:pt x="1047" y="1230"/>
                  </a:lnTo>
                  <a:lnTo>
                    <a:pt x="1166" y="1172"/>
                  </a:lnTo>
                  <a:lnTo>
                    <a:pt x="1145" y="1184"/>
                  </a:lnTo>
                  <a:lnTo>
                    <a:pt x="1249" y="1107"/>
                  </a:lnTo>
                  <a:lnTo>
                    <a:pt x="1230" y="1125"/>
                  </a:lnTo>
                  <a:lnTo>
                    <a:pt x="1315" y="1031"/>
                  </a:lnTo>
                  <a:lnTo>
                    <a:pt x="1300" y="1051"/>
                  </a:lnTo>
                  <a:lnTo>
                    <a:pt x="1365" y="944"/>
                  </a:lnTo>
                  <a:lnTo>
                    <a:pt x="1354" y="965"/>
                  </a:lnTo>
                  <a:lnTo>
                    <a:pt x="1374" y="916"/>
                  </a:lnTo>
                  <a:lnTo>
                    <a:pt x="1388" y="874"/>
                  </a:lnTo>
                  <a:lnTo>
                    <a:pt x="1396" y="823"/>
                  </a:lnTo>
                  <a:lnTo>
                    <a:pt x="1400" y="775"/>
                  </a:lnTo>
                  <a:lnTo>
                    <a:pt x="1398" y="722"/>
                  </a:lnTo>
                  <a:lnTo>
                    <a:pt x="1392" y="677"/>
                  </a:lnTo>
                  <a:lnTo>
                    <a:pt x="1377" y="627"/>
                  </a:lnTo>
                  <a:lnTo>
                    <a:pt x="1354" y="568"/>
                  </a:lnTo>
                  <a:lnTo>
                    <a:pt x="1365" y="589"/>
                  </a:lnTo>
                  <a:lnTo>
                    <a:pt x="1300" y="482"/>
                  </a:lnTo>
                  <a:lnTo>
                    <a:pt x="1315" y="502"/>
                  </a:lnTo>
                  <a:lnTo>
                    <a:pt x="1230" y="408"/>
                  </a:lnTo>
                  <a:lnTo>
                    <a:pt x="1249" y="426"/>
                  </a:lnTo>
                  <a:lnTo>
                    <a:pt x="1145" y="349"/>
                  </a:lnTo>
                  <a:lnTo>
                    <a:pt x="1166" y="361"/>
                  </a:lnTo>
                  <a:lnTo>
                    <a:pt x="1047" y="303"/>
                  </a:lnTo>
                  <a:lnTo>
                    <a:pt x="1069" y="312"/>
                  </a:lnTo>
                  <a:lnTo>
                    <a:pt x="956" y="278"/>
                  </a:lnTo>
                  <a:lnTo>
                    <a:pt x="899" y="270"/>
                  </a:lnTo>
                  <a:lnTo>
                    <a:pt x="839" y="267"/>
                  </a:lnTo>
                  <a:lnTo>
                    <a:pt x="781" y="268"/>
                  </a:lnTo>
                  <a:lnTo>
                    <a:pt x="728" y="275"/>
                  </a:lnTo>
                  <a:lnTo>
                    <a:pt x="596" y="312"/>
                  </a:lnTo>
                  <a:lnTo>
                    <a:pt x="619" y="303"/>
                  </a:lnTo>
                  <a:lnTo>
                    <a:pt x="500" y="361"/>
                  </a:lnTo>
                  <a:lnTo>
                    <a:pt x="521" y="348"/>
                  </a:lnTo>
                  <a:lnTo>
                    <a:pt x="418" y="425"/>
                  </a:lnTo>
                  <a:lnTo>
                    <a:pt x="437" y="408"/>
                  </a:lnTo>
                  <a:lnTo>
                    <a:pt x="351" y="502"/>
                  </a:lnTo>
                  <a:lnTo>
                    <a:pt x="367" y="481"/>
                  </a:lnTo>
                  <a:lnTo>
                    <a:pt x="303" y="588"/>
                  </a:lnTo>
                  <a:lnTo>
                    <a:pt x="312" y="570"/>
                  </a:lnTo>
                  <a:lnTo>
                    <a:pt x="293" y="615"/>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9" name="Freeform 15"/>
            <p:cNvSpPr>
              <a:spLocks noEditPoints="1"/>
            </p:cNvSpPr>
            <p:nvPr/>
          </p:nvSpPr>
          <p:spPr bwMode="auto">
            <a:xfrm>
              <a:off x="1876" y="3106"/>
              <a:ext cx="393" cy="302"/>
            </a:xfrm>
            <a:custGeom>
              <a:avLst/>
              <a:gdLst>
                <a:gd name="T0" fmla="*/ 81 w 4840"/>
                <a:gd name="T1" fmla="*/ 3720 h 3720"/>
                <a:gd name="T2" fmla="*/ 4776 w 4840"/>
                <a:gd name="T3" fmla="*/ 133 h 3720"/>
                <a:gd name="T4" fmla="*/ 4695 w 4840"/>
                <a:gd name="T5" fmla="*/ 27 h 3720"/>
                <a:gd name="T6" fmla="*/ 0 w 4840"/>
                <a:gd name="T7" fmla="*/ 3614 h 3720"/>
                <a:gd name="T8" fmla="*/ 81 w 4840"/>
                <a:gd name="T9" fmla="*/ 3720 h 3720"/>
                <a:gd name="T10" fmla="*/ 4444 w 4840"/>
                <a:gd name="T11" fmla="*/ 962 h 3720"/>
                <a:gd name="T12" fmla="*/ 4840 w 4840"/>
                <a:gd name="T13" fmla="*/ 0 h 3720"/>
                <a:gd name="T14" fmla="*/ 3808 w 4840"/>
                <a:gd name="T15" fmla="*/ 129 h 3720"/>
                <a:gd name="T16" fmla="*/ 3750 w 4840"/>
                <a:gd name="T17" fmla="*/ 203 h 3720"/>
                <a:gd name="T18" fmla="*/ 3824 w 4840"/>
                <a:gd name="T19" fmla="*/ 261 h 3720"/>
                <a:gd name="T20" fmla="*/ 4743 w 4840"/>
                <a:gd name="T21" fmla="*/ 146 h 3720"/>
                <a:gd name="T22" fmla="*/ 4674 w 4840"/>
                <a:gd name="T23" fmla="*/ 55 h 3720"/>
                <a:gd name="T24" fmla="*/ 4321 w 4840"/>
                <a:gd name="T25" fmla="*/ 911 h 3720"/>
                <a:gd name="T26" fmla="*/ 4357 w 4840"/>
                <a:gd name="T27" fmla="*/ 998 h 3720"/>
                <a:gd name="T28" fmla="*/ 4444 w 4840"/>
                <a:gd name="T29" fmla="*/ 962 h 3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40" h="3720">
                  <a:moveTo>
                    <a:pt x="81" y="3720"/>
                  </a:moveTo>
                  <a:lnTo>
                    <a:pt x="4776" y="133"/>
                  </a:lnTo>
                  <a:lnTo>
                    <a:pt x="4695" y="27"/>
                  </a:lnTo>
                  <a:lnTo>
                    <a:pt x="0" y="3614"/>
                  </a:lnTo>
                  <a:lnTo>
                    <a:pt x="81" y="3720"/>
                  </a:lnTo>
                  <a:close/>
                  <a:moveTo>
                    <a:pt x="4444" y="962"/>
                  </a:moveTo>
                  <a:lnTo>
                    <a:pt x="4840" y="0"/>
                  </a:lnTo>
                  <a:lnTo>
                    <a:pt x="3808" y="129"/>
                  </a:lnTo>
                  <a:cubicBezTo>
                    <a:pt x="3771" y="133"/>
                    <a:pt x="3745" y="167"/>
                    <a:pt x="3750" y="203"/>
                  </a:cubicBezTo>
                  <a:cubicBezTo>
                    <a:pt x="3755" y="240"/>
                    <a:pt x="3788" y="266"/>
                    <a:pt x="3824" y="261"/>
                  </a:cubicBezTo>
                  <a:lnTo>
                    <a:pt x="4743" y="146"/>
                  </a:lnTo>
                  <a:lnTo>
                    <a:pt x="4674" y="55"/>
                  </a:lnTo>
                  <a:lnTo>
                    <a:pt x="4321" y="911"/>
                  </a:lnTo>
                  <a:cubicBezTo>
                    <a:pt x="4307" y="945"/>
                    <a:pt x="4323" y="984"/>
                    <a:pt x="4357" y="998"/>
                  </a:cubicBezTo>
                  <a:cubicBezTo>
                    <a:pt x="4391" y="1012"/>
                    <a:pt x="4430" y="996"/>
                    <a:pt x="4444" y="962"/>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0" name="Freeform 16"/>
            <p:cNvSpPr>
              <a:spLocks noEditPoints="1"/>
            </p:cNvSpPr>
            <p:nvPr/>
          </p:nvSpPr>
          <p:spPr bwMode="auto">
            <a:xfrm>
              <a:off x="1876" y="3502"/>
              <a:ext cx="431" cy="241"/>
            </a:xfrm>
            <a:custGeom>
              <a:avLst/>
              <a:gdLst>
                <a:gd name="T0" fmla="*/ 64 w 5299"/>
                <a:gd name="T1" fmla="*/ 0 h 2957"/>
                <a:gd name="T2" fmla="*/ 5215 w 5299"/>
                <a:gd name="T3" fmla="*/ 2803 h 2957"/>
                <a:gd name="T4" fmla="*/ 5151 w 5299"/>
                <a:gd name="T5" fmla="*/ 2921 h 2957"/>
                <a:gd name="T6" fmla="*/ 0 w 5299"/>
                <a:gd name="T7" fmla="*/ 117 h 2957"/>
                <a:gd name="T8" fmla="*/ 64 w 5299"/>
                <a:gd name="T9" fmla="*/ 0 h 2957"/>
                <a:gd name="T10" fmla="*/ 4760 w 5299"/>
                <a:gd name="T11" fmla="*/ 2035 h 2957"/>
                <a:gd name="T12" fmla="*/ 5299 w 5299"/>
                <a:gd name="T13" fmla="*/ 2925 h 2957"/>
                <a:gd name="T14" fmla="*/ 4259 w 5299"/>
                <a:gd name="T15" fmla="*/ 2956 h 2957"/>
                <a:gd name="T16" fmla="*/ 4190 w 5299"/>
                <a:gd name="T17" fmla="*/ 2891 h 2957"/>
                <a:gd name="T18" fmla="*/ 4255 w 5299"/>
                <a:gd name="T19" fmla="*/ 2823 h 2957"/>
                <a:gd name="T20" fmla="*/ 5181 w 5299"/>
                <a:gd name="T21" fmla="*/ 2795 h 2957"/>
                <a:gd name="T22" fmla="*/ 5126 w 5299"/>
                <a:gd name="T23" fmla="*/ 2897 h 2957"/>
                <a:gd name="T24" fmla="*/ 4646 w 5299"/>
                <a:gd name="T25" fmla="*/ 2104 h 2957"/>
                <a:gd name="T26" fmla="*/ 4669 w 5299"/>
                <a:gd name="T27" fmla="*/ 2013 h 2957"/>
                <a:gd name="T28" fmla="*/ 4760 w 5299"/>
                <a:gd name="T29" fmla="*/ 2035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99" h="2957">
                  <a:moveTo>
                    <a:pt x="64" y="0"/>
                  </a:moveTo>
                  <a:lnTo>
                    <a:pt x="5215" y="2803"/>
                  </a:lnTo>
                  <a:lnTo>
                    <a:pt x="5151" y="2921"/>
                  </a:lnTo>
                  <a:lnTo>
                    <a:pt x="0" y="117"/>
                  </a:lnTo>
                  <a:lnTo>
                    <a:pt x="64" y="0"/>
                  </a:lnTo>
                  <a:close/>
                  <a:moveTo>
                    <a:pt x="4760" y="2035"/>
                  </a:moveTo>
                  <a:lnTo>
                    <a:pt x="5299" y="2925"/>
                  </a:lnTo>
                  <a:lnTo>
                    <a:pt x="4259" y="2956"/>
                  </a:lnTo>
                  <a:cubicBezTo>
                    <a:pt x="4222" y="2957"/>
                    <a:pt x="4192" y="2928"/>
                    <a:pt x="4190" y="2891"/>
                  </a:cubicBezTo>
                  <a:cubicBezTo>
                    <a:pt x="4189" y="2855"/>
                    <a:pt x="4218" y="2824"/>
                    <a:pt x="4255" y="2823"/>
                  </a:cubicBezTo>
                  <a:lnTo>
                    <a:pt x="5181" y="2795"/>
                  </a:lnTo>
                  <a:lnTo>
                    <a:pt x="5126" y="2897"/>
                  </a:lnTo>
                  <a:lnTo>
                    <a:pt x="4646" y="2104"/>
                  </a:lnTo>
                  <a:cubicBezTo>
                    <a:pt x="4627" y="2073"/>
                    <a:pt x="4637" y="2032"/>
                    <a:pt x="4669" y="2013"/>
                  </a:cubicBezTo>
                  <a:cubicBezTo>
                    <a:pt x="4700" y="1994"/>
                    <a:pt x="4741" y="2004"/>
                    <a:pt x="4760" y="2035"/>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1" name="Freeform 17"/>
            <p:cNvSpPr>
              <a:spLocks noEditPoints="1"/>
            </p:cNvSpPr>
            <p:nvPr/>
          </p:nvSpPr>
          <p:spPr bwMode="auto">
            <a:xfrm>
              <a:off x="2269" y="3138"/>
              <a:ext cx="88" cy="576"/>
            </a:xfrm>
            <a:custGeom>
              <a:avLst/>
              <a:gdLst>
                <a:gd name="T0" fmla="*/ 938 w 1082"/>
                <a:gd name="T1" fmla="*/ 7072 h 7072"/>
                <a:gd name="T2" fmla="*/ 898 w 1082"/>
                <a:gd name="T3" fmla="*/ 6540 h 7072"/>
                <a:gd name="T4" fmla="*/ 1030 w 1082"/>
                <a:gd name="T5" fmla="*/ 6530 h 7072"/>
                <a:gd name="T6" fmla="*/ 1071 w 1082"/>
                <a:gd name="T7" fmla="*/ 7062 h 7072"/>
                <a:gd name="T8" fmla="*/ 938 w 1082"/>
                <a:gd name="T9" fmla="*/ 7072 h 7072"/>
                <a:gd name="T10" fmla="*/ 867 w 1082"/>
                <a:gd name="T11" fmla="*/ 6141 h 7072"/>
                <a:gd name="T12" fmla="*/ 827 w 1082"/>
                <a:gd name="T13" fmla="*/ 5609 h 7072"/>
                <a:gd name="T14" fmla="*/ 960 w 1082"/>
                <a:gd name="T15" fmla="*/ 5599 h 7072"/>
                <a:gd name="T16" fmla="*/ 1000 w 1082"/>
                <a:gd name="T17" fmla="*/ 6131 h 7072"/>
                <a:gd name="T18" fmla="*/ 867 w 1082"/>
                <a:gd name="T19" fmla="*/ 6141 h 7072"/>
                <a:gd name="T20" fmla="*/ 797 w 1082"/>
                <a:gd name="T21" fmla="*/ 5210 h 7072"/>
                <a:gd name="T22" fmla="*/ 757 w 1082"/>
                <a:gd name="T23" fmla="*/ 4679 h 7072"/>
                <a:gd name="T24" fmla="*/ 890 w 1082"/>
                <a:gd name="T25" fmla="*/ 4669 h 7072"/>
                <a:gd name="T26" fmla="*/ 930 w 1082"/>
                <a:gd name="T27" fmla="*/ 5200 h 7072"/>
                <a:gd name="T28" fmla="*/ 797 w 1082"/>
                <a:gd name="T29" fmla="*/ 5210 h 7072"/>
                <a:gd name="T30" fmla="*/ 727 w 1082"/>
                <a:gd name="T31" fmla="*/ 4280 h 7072"/>
                <a:gd name="T32" fmla="*/ 687 w 1082"/>
                <a:gd name="T33" fmla="*/ 3748 h 7072"/>
                <a:gd name="T34" fmla="*/ 820 w 1082"/>
                <a:gd name="T35" fmla="*/ 3738 h 7072"/>
                <a:gd name="T36" fmla="*/ 860 w 1082"/>
                <a:gd name="T37" fmla="*/ 4270 h 7072"/>
                <a:gd name="T38" fmla="*/ 727 w 1082"/>
                <a:gd name="T39" fmla="*/ 4280 h 7072"/>
                <a:gd name="T40" fmla="*/ 657 w 1082"/>
                <a:gd name="T41" fmla="*/ 3349 h 7072"/>
                <a:gd name="T42" fmla="*/ 617 w 1082"/>
                <a:gd name="T43" fmla="*/ 2817 h 7072"/>
                <a:gd name="T44" fmla="*/ 750 w 1082"/>
                <a:gd name="T45" fmla="*/ 2807 h 7072"/>
                <a:gd name="T46" fmla="*/ 790 w 1082"/>
                <a:gd name="T47" fmla="*/ 3339 h 7072"/>
                <a:gd name="T48" fmla="*/ 657 w 1082"/>
                <a:gd name="T49" fmla="*/ 3349 h 7072"/>
                <a:gd name="T50" fmla="*/ 586 w 1082"/>
                <a:gd name="T51" fmla="*/ 2418 h 7072"/>
                <a:gd name="T52" fmla="*/ 546 w 1082"/>
                <a:gd name="T53" fmla="*/ 1887 h 7072"/>
                <a:gd name="T54" fmla="*/ 679 w 1082"/>
                <a:gd name="T55" fmla="*/ 1877 h 7072"/>
                <a:gd name="T56" fmla="*/ 719 w 1082"/>
                <a:gd name="T57" fmla="*/ 2408 h 7072"/>
                <a:gd name="T58" fmla="*/ 586 w 1082"/>
                <a:gd name="T59" fmla="*/ 2418 h 7072"/>
                <a:gd name="T60" fmla="*/ 516 w 1082"/>
                <a:gd name="T61" fmla="*/ 1488 h 7072"/>
                <a:gd name="T62" fmla="*/ 476 w 1082"/>
                <a:gd name="T63" fmla="*/ 956 h 7072"/>
                <a:gd name="T64" fmla="*/ 609 w 1082"/>
                <a:gd name="T65" fmla="*/ 946 h 7072"/>
                <a:gd name="T66" fmla="*/ 649 w 1082"/>
                <a:gd name="T67" fmla="*/ 1478 h 7072"/>
                <a:gd name="T68" fmla="*/ 516 w 1082"/>
                <a:gd name="T69" fmla="*/ 1488 h 7072"/>
                <a:gd name="T70" fmla="*/ 446 w 1082"/>
                <a:gd name="T71" fmla="*/ 557 h 7072"/>
                <a:gd name="T72" fmla="*/ 414 w 1082"/>
                <a:gd name="T73" fmla="*/ 137 h 7072"/>
                <a:gd name="T74" fmla="*/ 547 w 1082"/>
                <a:gd name="T75" fmla="*/ 127 h 7072"/>
                <a:gd name="T76" fmla="*/ 579 w 1082"/>
                <a:gd name="T77" fmla="*/ 547 h 7072"/>
                <a:gd name="T78" fmla="*/ 446 w 1082"/>
                <a:gd name="T79" fmla="*/ 557 h 7072"/>
                <a:gd name="T80" fmla="*/ 16 w 1082"/>
                <a:gd name="T81" fmla="*/ 935 h 7072"/>
                <a:gd name="T82" fmla="*/ 471 w 1082"/>
                <a:gd name="T83" fmla="*/ 0 h 7072"/>
                <a:gd name="T84" fmla="*/ 1061 w 1082"/>
                <a:gd name="T85" fmla="*/ 857 h 7072"/>
                <a:gd name="T86" fmla="*/ 1044 w 1082"/>
                <a:gd name="T87" fmla="*/ 949 h 7072"/>
                <a:gd name="T88" fmla="*/ 951 w 1082"/>
                <a:gd name="T89" fmla="*/ 932 h 7072"/>
                <a:gd name="T90" fmla="*/ 426 w 1082"/>
                <a:gd name="T91" fmla="*/ 170 h 7072"/>
                <a:gd name="T92" fmla="*/ 541 w 1082"/>
                <a:gd name="T93" fmla="*/ 161 h 7072"/>
                <a:gd name="T94" fmla="*/ 136 w 1082"/>
                <a:gd name="T95" fmla="*/ 994 h 7072"/>
                <a:gd name="T96" fmla="*/ 46 w 1082"/>
                <a:gd name="T97" fmla="*/ 1025 h 7072"/>
                <a:gd name="T98" fmla="*/ 16 w 1082"/>
                <a:gd name="T99" fmla="*/ 935 h 7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2" h="7072">
                  <a:moveTo>
                    <a:pt x="938" y="7072"/>
                  </a:moveTo>
                  <a:lnTo>
                    <a:pt x="898" y="6540"/>
                  </a:lnTo>
                  <a:lnTo>
                    <a:pt x="1030" y="6530"/>
                  </a:lnTo>
                  <a:lnTo>
                    <a:pt x="1071" y="7062"/>
                  </a:lnTo>
                  <a:lnTo>
                    <a:pt x="938" y="7072"/>
                  </a:lnTo>
                  <a:close/>
                  <a:moveTo>
                    <a:pt x="867" y="6141"/>
                  </a:moveTo>
                  <a:lnTo>
                    <a:pt x="827" y="5609"/>
                  </a:lnTo>
                  <a:lnTo>
                    <a:pt x="960" y="5599"/>
                  </a:lnTo>
                  <a:lnTo>
                    <a:pt x="1000" y="6131"/>
                  </a:lnTo>
                  <a:lnTo>
                    <a:pt x="867" y="6141"/>
                  </a:lnTo>
                  <a:close/>
                  <a:moveTo>
                    <a:pt x="797" y="5210"/>
                  </a:moveTo>
                  <a:lnTo>
                    <a:pt x="757" y="4679"/>
                  </a:lnTo>
                  <a:lnTo>
                    <a:pt x="890" y="4669"/>
                  </a:lnTo>
                  <a:lnTo>
                    <a:pt x="930" y="5200"/>
                  </a:lnTo>
                  <a:lnTo>
                    <a:pt x="797" y="5210"/>
                  </a:lnTo>
                  <a:close/>
                  <a:moveTo>
                    <a:pt x="727" y="4280"/>
                  </a:moveTo>
                  <a:lnTo>
                    <a:pt x="687" y="3748"/>
                  </a:lnTo>
                  <a:lnTo>
                    <a:pt x="820" y="3738"/>
                  </a:lnTo>
                  <a:lnTo>
                    <a:pt x="860" y="4270"/>
                  </a:lnTo>
                  <a:lnTo>
                    <a:pt x="727" y="4280"/>
                  </a:lnTo>
                  <a:close/>
                  <a:moveTo>
                    <a:pt x="657" y="3349"/>
                  </a:moveTo>
                  <a:lnTo>
                    <a:pt x="617" y="2817"/>
                  </a:lnTo>
                  <a:lnTo>
                    <a:pt x="750" y="2807"/>
                  </a:lnTo>
                  <a:lnTo>
                    <a:pt x="790" y="3339"/>
                  </a:lnTo>
                  <a:lnTo>
                    <a:pt x="657" y="3349"/>
                  </a:lnTo>
                  <a:close/>
                  <a:moveTo>
                    <a:pt x="586" y="2418"/>
                  </a:moveTo>
                  <a:lnTo>
                    <a:pt x="546" y="1887"/>
                  </a:lnTo>
                  <a:lnTo>
                    <a:pt x="679" y="1877"/>
                  </a:lnTo>
                  <a:lnTo>
                    <a:pt x="719" y="2408"/>
                  </a:lnTo>
                  <a:lnTo>
                    <a:pt x="586" y="2418"/>
                  </a:lnTo>
                  <a:close/>
                  <a:moveTo>
                    <a:pt x="516" y="1488"/>
                  </a:moveTo>
                  <a:lnTo>
                    <a:pt x="476" y="956"/>
                  </a:lnTo>
                  <a:lnTo>
                    <a:pt x="609" y="946"/>
                  </a:lnTo>
                  <a:lnTo>
                    <a:pt x="649" y="1478"/>
                  </a:lnTo>
                  <a:lnTo>
                    <a:pt x="516" y="1488"/>
                  </a:lnTo>
                  <a:close/>
                  <a:moveTo>
                    <a:pt x="446" y="557"/>
                  </a:moveTo>
                  <a:lnTo>
                    <a:pt x="414" y="137"/>
                  </a:lnTo>
                  <a:lnTo>
                    <a:pt x="547" y="127"/>
                  </a:lnTo>
                  <a:lnTo>
                    <a:pt x="579" y="547"/>
                  </a:lnTo>
                  <a:lnTo>
                    <a:pt x="446" y="557"/>
                  </a:lnTo>
                  <a:close/>
                  <a:moveTo>
                    <a:pt x="16" y="935"/>
                  </a:moveTo>
                  <a:lnTo>
                    <a:pt x="471" y="0"/>
                  </a:lnTo>
                  <a:lnTo>
                    <a:pt x="1061" y="857"/>
                  </a:lnTo>
                  <a:cubicBezTo>
                    <a:pt x="1082" y="887"/>
                    <a:pt x="1074" y="928"/>
                    <a:pt x="1044" y="949"/>
                  </a:cubicBezTo>
                  <a:cubicBezTo>
                    <a:pt x="1014" y="970"/>
                    <a:pt x="972" y="963"/>
                    <a:pt x="951" y="932"/>
                  </a:cubicBezTo>
                  <a:lnTo>
                    <a:pt x="426" y="170"/>
                  </a:lnTo>
                  <a:lnTo>
                    <a:pt x="541" y="161"/>
                  </a:lnTo>
                  <a:lnTo>
                    <a:pt x="136" y="994"/>
                  </a:lnTo>
                  <a:cubicBezTo>
                    <a:pt x="119" y="1027"/>
                    <a:pt x="80" y="1041"/>
                    <a:pt x="46" y="1025"/>
                  </a:cubicBezTo>
                  <a:cubicBezTo>
                    <a:pt x="13" y="1008"/>
                    <a:pt x="0" y="969"/>
                    <a:pt x="16" y="935"/>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2" name="Oval 18"/>
            <p:cNvSpPr>
              <a:spLocks noChangeArrowheads="1"/>
            </p:cNvSpPr>
            <p:nvPr/>
          </p:nvSpPr>
          <p:spPr bwMode="auto">
            <a:xfrm>
              <a:off x="3012" y="3035"/>
              <a:ext cx="114" cy="103"/>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3" name="Freeform 19"/>
            <p:cNvSpPr>
              <a:spLocks noEditPoints="1"/>
            </p:cNvSpPr>
            <p:nvPr/>
          </p:nvSpPr>
          <p:spPr bwMode="auto">
            <a:xfrm>
              <a:off x="3002" y="3024"/>
              <a:ext cx="135" cy="125"/>
            </a:xfrm>
            <a:custGeom>
              <a:avLst/>
              <a:gdLst>
                <a:gd name="T0" fmla="*/ 16 w 1667"/>
                <a:gd name="T1" fmla="*/ 619 h 1534"/>
                <a:gd name="T2" fmla="*/ 75 w 1667"/>
                <a:gd name="T3" fmla="*/ 451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5 h 1534"/>
                <a:gd name="T18" fmla="*/ 1626 w 1667"/>
                <a:gd name="T19" fmla="*/ 529 h 1534"/>
                <a:gd name="T20" fmla="*/ 1667 w 1667"/>
                <a:gd name="T21" fmla="*/ 759 h 1534"/>
                <a:gd name="T22" fmla="*/ 1631 w 1667"/>
                <a:gd name="T23" fmla="*/ 992 h 1534"/>
                <a:gd name="T24" fmla="*/ 1529 w 1667"/>
                <a:gd name="T25" fmla="*/ 1190 h 1534"/>
                <a:gd name="T26" fmla="*/ 1408 w 1667"/>
                <a:gd name="T27" fmla="*/ 1322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5 h 1534"/>
                <a:gd name="T38" fmla="*/ 75 w 1667"/>
                <a:gd name="T39" fmla="*/ 1084 h 1534"/>
                <a:gd name="T40" fmla="*/ 20 w 1667"/>
                <a:gd name="T41" fmla="*/ 934 h 1534"/>
                <a:gd name="T42" fmla="*/ 269 w 1667"/>
                <a:gd name="T43" fmla="*/ 812 h 1534"/>
                <a:gd name="T44" fmla="*/ 313 w 1667"/>
                <a:gd name="T45" fmla="*/ 966 h 1534"/>
                <a:gd name="T46" fmla="*/ 352 w 1667"/>
                <a:gd name="T47" fmla="*/ 1032 h 1534"/>
                <a:gd name="T48" fmla="*/ 522 w 1667"/>
                <a:gd name="T49" fmla="*/ 1185 h 1534"/>
                <a:gd name="T50" fmla="*/ 598 w 1667"/>
                <a:gd name="T51" fmla="*/ 1222 h 1534"/>
                <a:gd name="T52" fmla="*/ 828 w 1667"/>
                <a:gd name="T53" fmla="*/ 1267 h 1534"/>
                <a:gd name="T54" fmla="*/ 1070 w 1667"/>
                <a:gd name="T55" fmla="*/ 1222 h 1534"/>
                <a:gd name="T56" fmla="*/ 1146 w 1667"/>
                <a:gd name="T57" fmla="*/ 1186 h 1534"/>
                <a:gd name="T58" fmla="*/ 1316 w 1667"/>
                <a:gd name="T59" fmla="*/ 1031 h 1534"/>
                <a:gd name="T60" fmla="*/ 1355 w 1667"/>
                <a:gd name="T61" fmla="*/ 964 h 1534"/>
                <a:gd name="T62" fmla="*/ 1396 w 1667"/>
                <a:gd name="T63" fmla="*/ 824 h 1534"/>
                <a:gd name="T64" fmla="*/ 1391 w 1667"/>
                <a:gd name="T65" fmla="*/ 676 h 1534"/>
                <a:gd name="T66" fmla="*/ 1364 w 1667"/>
                <a:gd name="T67" fmla="*/ 589 h 1534"/>
                <a:gd name="T68" fmla="*/ 1230 w 1667"/>
                <a:gd name="T69" fmla="*/ 409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7 w 1667"/>
                <a:gd name="T81" fmla="*/ 483 h 1534"/>
                <a:gd name="T82" fmla="*/ 293 w 1667"/>
                <a:gd name="T83" fmla="*/ 618 h 1534"/>
                <a:gd name="T84" fmla="*/ 267 w 1667"/>
                <a:gd name="T85" fmla="*/ 759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6"/>
                  </a:moveTo>
                  <a:lnTo>
                    <a:pt x="4" y="694"/>
                  </a:lnTo>
                  <a:lnTo>
                    <a:pt x="16" y="619"/>
                  </a:lnTo>
                  <a:lnTo>
                    <a:pt x="38" y="541"/>
                  </a:lnTo>
                  <a:lnTo>
                    <a:pt x="64" y="472"/>
                  </a:lnTo>
                  <a:cubicBezTo>
                    <a:pt x="67" y="465"/>
                    <a:pt x="70" y="458"/>
                    <a:pt x="75" y="451"/>
                  </a:cubicBezTo>
                  <a:lnTo>
                    <a:pt x="140" y="344"/>
                  </a:lnTo>
                  <a:cubicBezTo>
                    <a:pt x="144" y="337"/>
                    <a:pt x="149" y="330"/>
                    <a:pt x="155" y="324"/>
                  </a:cubicBezTo>
                  <a:lnTo>
                    <a:pt x="240" y="230"/>
                  </a:lnTo>
                  <a:cubicBezTo>
                    <a:pt x="245" y="224"/>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4"/>
                    <a:pt x="1427" y="229"/>
                  </a:cubicBezTo>
                  <a:lnTo>
                    <a:pt x="1513" y="323"/>
                  </a:lnTo>
                  <a:cubicBezTo>
                    <a:pt x="1519" y="330"/>
                    <a:pt x="1524" y="337"/>
                    <a:pt x="1529" y="345"/>
                  </a:cubicBezTo>
                  <a:lnTo>
                    <a:pt x="1593" y="452"/>
                  </a:lnTo>
                  <a:cubicBezTo>
                    <a:pt x="1596" y="458"/>
                    <a:pt x="1599" y="464"/>
                    <a:pt x="1602" y="470"/>
                  </a:cubicBezTo>
                  <a:lnTo>
                    <a:pt x="1626" y="529"/>
                  </a:lnTo>
                  <a:lnTo>
                    <a:pt x="1648" y="603"/>
                  </a:lnTo>
                  <a:lnTo>
                    <a:pt x="1661" y="682"/>
                  </a:lnTo>
                  <a:lnTo>
                    <a:pt x="1667" y="759"/>
                  </a:lnTo>
                  <a:lnTo>
                    <a:pt x="1663" y="841"/>
                  </a:lnTo>
                  <a:lnTo>
                    <a:pt x="1651" y="916"/>
                  </a:lnTo>
                  <a:lnTo>
                    <a:pt x="1631" y="992"/>
                  </a:lnTo>
                  <a:lnTo>
                    <a:pt x="1602" y="1065"/>
                  </a:lnTo>
                  <a:cubicBezTo>
                    <a:pt x="1599" y="1071"/>
                    <a:pt x="1596" y="1077"/>
                    <a:pt x="1593" y="1083"/>
                  </a:cubicBezTo>
                  <a:lnTo>
                    <a:pt x="1529" y="1190"/>
                  </a:lnTo>
                  <a:cubicBezTo>
                    <a:pt x="1524" y="1198"/>
                    <a:pt x="1519" y="1205"/>
                    <a:pt x="1513" y="1211"/>
                  </a:cubicBezTo>
                  <a:lnTo>
                    <a:pt x="1427" y="1305"/>
                  </a:lnTo>
                  <a:cubicBezTo>
                    <a:pt x="1421" y="1312"/>
                    <a:pt x="1415" y="1317"/>
                    <a:pt x="1408" y="1322"/>
                  </a:cubicBezTo>
                  <a:lnTo>
                    <a:pt x="1305" y="1399"/>
                  </a:lnTo>
                  <a:cubicBezTo>
                    <a:pt x="1299" y="1404"/>
                    <a:pt x="1291" y="1409"/>
                    <a:pt x="1284" y="1412"/>
                  </a:cubicBezTo>
                  <a:lnTo>
                    <a:pt x="1165" y="1470"/>
                  </a:lnTo>
                  <a:cubicBezTo>
                    <a:pt x="1158" y="1474"/>
                    <a:pt x="1150" y="1477"/>
                    <a:pt x="1142" y="1479"/>
                  </a:cubicBezTo>
                  <a:lnTo>
                    <a:pt x="1010" y="1516"/>
                  </a:lnTo>
                  <a:lnTo>
                    <a:pt x="925" y="1529"/>
                  </a:lnTo>
                  <a:lnTo>
                    <a:pt x="839" y="1534"/>
                  </a:lnTo>
                  <a:lnTo>
                    <a:pt x="757" y="1531"/>
                  </a:lnTo>
                  <a:lnTo>
                    <a:pt x="674" y="1519"/>
                  </a:lnTo>
                  <a:lnTo>
                    <a:pt x="525" y="1479"/>
                  </a:lnTo>
                  <a:cubicBezTo>
                    <a:pt x="518" y="1477"/>
                    <a:pt x="510" y="1474"/>
                    <a:pt x="503" y="1470"/>
                  </a:cubicBezTo>
                  <a:lnTo>
                    <a:pt x="384" y="1412"/>
                  </a:lnTo>
                  <a:cubicBezTo>
                    <a:pt x="377" y="1409"/>
                    <a:pt x="370" y="1404"/>
                    <a:pt x="363" y="1400"/>
                  </a:cubicBezTo>
                  <a:lnTo>
                    <a:pt x="259" y="1323"/>
                  </a:lnTo>
                  <a:cubicBezTo>
                    <a:pt x="252" y="1317"/>
                    <a:pt x="245" y="1311"/>
                    <a:pt x="240" y="1305"/>
                  </a:cubicBezTo>
                  <a:lnTo>
                    <a:pt x="155" y="1211"/>
                  </a:lnTo>
                  <a:cubicBezTo>
                    <a:pt x="149" y="1205"/>
                    <a:pt x="144" y="1198"/>
                    <a:pt x="140" y="1191"/>
                  </a:cubicBezTo>
                  <a:lnTo>
                    <a:pt x="75" y="1084"/>
                  </a:lnTo>
                  <a:cubicBezTo>
                    <a:pt x="70" y="1077"/>
                    <a:pt x="67" y="1070"/>
                    <a:pt x="64" y="1063"/>
                  </a:cubicBezTo>
                  <a:lnTo>
                    <a:pt x="41" y="1004"/>
                  </a:lnTo>
                  <a:lnTo>
                    <a:pt x="20" y="934"/>
                  </a:lnTo>
                  <a:lnTo>
                    <a:pt x="6" y="853"/>
                  </a:lnTo>
                  <a:lnTo>
                    <a:pt x="0" y="776"/>
                  </a:lnTo>
                  <a:close/>
                  <a:moveTo>
                    <a:pt x="269" y="812"/>
                  </a:moveTo>
                  <a:lnTo>
                    <a:pt x="275" y="857"/>
                  </a:lnTo>
                  <a:lnTo>
                    <a:pt x="290" y="907"/>
                  </a:lnTo>
                  <a:lnTo>
                    <a:pt x="313" y="966"/>
                  </a:lnTo>
                  <a:lnTo>
                    <a:pt x="302" y="945"/>
                  </a:lnTo>
                  <a:lnTo>
                    <a:pt x="367" y="1052"/>
                  </a:lnTo>
                  <a:lnTo>
                    <a:pt x="352" y="1032"/>
                  </a:lnTo>
                  <a:lnTo>
                    <a:pt x="437" y="1126"/>
                  </a:lnTo>
                  <a:lnTo>
                    <a:pt x="418" y="1108"/>
                  </a:lnTo>
                  <a:lnTo>
                    <a:pt x="522" y="1185"/>
                  </a:lnTo>
                  <a:lnTo>
                    <a:pt x="501" y="1173"/>
                  </a:lnTo>
                  <a:lnTo>
                    <a:pt x="620" y="1231"/>
                  </a:lnTo>
                  <a:lnTo>
                    <a:pt x="598" y="1222"/>
                  </a:lnTo>
                  <a:lnTo>
                    <a:pt x="711" y="1255"/>
                  </a:lnTo>
                  <a:lnTo>
                    <a:pt x="768" y="1264"/>
                  </a:lnTo>
                  <a:lnTo>
                    <a:pt x="828" y="1267"/>
                  </a:lnTo>
                  <a:lnTo>
                    <a:pt x="886" y="1266"/>
                  </a:lnTo>
                  <a:lnTo>
                    <a:pt x="938" y="1259"/>
                  </a:lnTo>
                  <a:lnTo>
                    <a:pt x="1070" y="1222"/>
                  </a:lnTo>
                  <a:lnTo>
                    <a:pt x="1048" y="1231"/>
                  </a:lnTo>
                  <a:lnTo>
                    <a:pt x="1167" y="1173"/>
                  </a:lnTo>
                  <a:lnTo>
                    <a:pt x="1146" y="1186"/>
                  </a:lnTo>
                  <a:lnTo>
                    <a:pt x="1249" y="1109"/>
                  </a:lnTo>
                  <a:lnTo>
                    <a:pt x="1230" y="1125"/>
                  </a:lnTo>
                  <a:lnTo>
                    <a:pt x="1316" y="1031"/>
                  </a:lnTo>
                  <a:lnTo>
                    <a:pt x="1300" y="1053"/>
                  </a:lnTo>
                  <a:lnTo>
                    <a:pt x="1364" y="946"/>
                  </a:lnTo>
                  <a:lnTo>
                    <a:pt x="1355" y="964"/>
                  </a:lnTo>
                  <a:lnTo>
                    <a:pt x="1374" y="919"/>
                  </a:lnTo>
                  <a:lnTo>
                    <a:pt x="1388" y="875"/>
                  </a:lnTo>
                  <a:lnTo>
                    <a:pt x="1396" y="824"/>
                  </a:lnTo>
                  <a:lnTo>
                    <a:pt x="1400" y="776"/>
                  </a:lnTo>
                  <a:lnTo>
                    <a:pt x="1398" y="723"/>
                  </a:lnTo>
                  <a:lnTo>
                    <a:pt x="1391" y="676"/>
                  </a:lnTo>
                  <a:lnTo>
                    <a:pt x="1379" y="630"/>
                  </a:lnTo>
                  <a:lnTo>
                    <a:pt x="1355" y="571"/>
                  </a:lnTo>
                  <a:lnTo>
                    <a:pt x="1364" y="589"/>
                  </a:lnTo>
                  <a:lnTo>
                    <a:pt x="1300" y="482"/>
                  </a:lnTo>
                  <a:lnTo>
                    <a:pt x="1316" y="503"/>
                  </a:lnTo>
                  <a:lnTo>
                    <a:pt x="1230" y="409"/>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3"/>
                  </a:lnTo>
                  <a:lnTo>
                    <a:pt x="367" y="483"/>
                  </a:lnTo>
                  <a:lnTo>
                    <a:pt x="302" y="590"/>
                  </a:lnTo>
                  <a:lnTo>
                    <a:pt x="313" y="569"/>
                  </a:lnTo>
                  <a:lnTo>
                    <a:pt x="293" y="618"/>
                  </a:lnTo>
                  <a:lnTo>
                    <a:pt x="279" y="660"/>
                  </a:lnTo>
                  <a:lnTo>
                    <a:pt x="271" y="711"/>
                  </a:lnTo>
                  <a:lnTo>
                    <a:pt x="267" y="759"/>
                  </a:lnTo>
                  <a:lnTo>
                    <a:pt x="269" y="81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4" name="Freeform 20"/>
            <p:cNvSpPr>
              <a:spLocks noEditPoints="1"/>
            </p:cNvSpPr>
            <p:nvPr/>
          </p:nvSpPr>
          <p:spPr bwMode="auto">
            <a:xfrm>
              <a:off x="2351" y="3020"/>
              <a:ext cx="705" cy="88"/>
            </a:xfrm>
            <a:custGeom>
              <a:avLst/>
              <a:gdLst>
                <a:gd name="T0" fmla="*/ 3 w 8668"/>
                <a:gd name="T1" fmla="*/ 787 h 1085"/>
                <a:gd name="T2" fmla="*/ 8537 w 8668"/>
                <a:gd name="T3" fmla="*/ 590 h 1085"/>
                <a:gd name="T4" fmla="*/ 8534 w 8668"/>
                <a:gd name="T5" fmla="*/ 457 h 1085"/>
                <a:gd name="T6" fmla="*/ 0 w 8668"/>
                <a:gd name="T7" fmla="*/ 654 h 1085"/>
                <a:gd name="T8" fmla="*/ 3 w 8668"/>
                <a:gd name="T9" fmla="*/ 787 h 1085"/>
                <a:gd name="T10" fmla="*/ 7782 w 8668"/>
                <a:gd name="T11" fmla="*/ 1066 h 1085"/>
                <a:gd name="T12" fmla="*/ 8668 w 8668"/>
                <a:gd name="T13" fmla="*/ 521 h 1085"/>
                <a:gd name="T14" fmla="*/ 7758 w 8668"/>
                <a:gd name="T15" fmla="*/ 17 h 1085"/>
                <a:gd name="T16" fmla="*/ 7667 w 8668"/>
                <a:gd name="T17" fmla="*/ 44 h 1085"/>
                <a:gd name="T18" fmla="*/ 7693 w 8668"/>
                <a:gd name="T19" fmla="*/ 134 h 1085"/>
                <a:gd name="T20" fmla="*/ 7693 w 8668"/>
                <a:gd name="T21" fmla="*/ 134 h 1085"/>
                <a:gd name="T22" fmla="*/ 8504 w 8668"/>
                <a:gd name="T23" fmla="*/ 582 h 1085"/>
                <a:gd name="T24" fmla="*/ 8501 w 8668"/>
                <a:gd name="T25" fmla="*/ 467 h 1085"/>
                <a:gd name="T26" fmla="*/ 7712 w 8668"/>
                <a:gd name="T27" fmla="*/ 952 h 1085"/>
                <a:gd name="T28" fmla="*/ 7690 w 8668"/>
                <a:gd name="T29" fmla="*/ 1044 h 1085"/>
                <a:gd name="T30" fmla="*/ 7782 w 8668"/>
                <a:gd name="T31" fmla="*/ 1066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68" h="1085">
                  <a:moveTo>
                    <a:pt x="3" y="787"/>
                  </a:moveTo>
                  <a:lnTo>
                    <a:pt x="8537" y="590"/>
                  </a:lnTo>
                  <a:lnTo>
                    <a:pt x="8534" y="457"/>
                  </a:lnTo>
                  <a:lnTo>
                    <a:pt x="0" y="654"/>
                  </a:lnTo>
                  <a:lnTo>
                    <a:pt x="3" y="787"/>
                  </a:lnTo>
                  <a:close/>
                  <a:moveTo>
                    <a:pt x="7782" y="1066"/>
                  </a:moveTo>
                  <a:lnTo>
                    <a:pt x="8668" y="521"/>
                  </a:lnTo>
                  <a:lnTo>
                    <a:pt x="7758" y="17"/>
                  </a:lnTo>
                  <a:cubicBezTo>
                    <a:pt x="7725" y="0"/>
                    <a:pt x="7685" y="11"/>
                    <a:pt x="7667" y="44"/>
                  </a:cubicBezTo>
                  <a:cubicBezTo>
                    <a:pt x="7649" y="76"/>
                    <a:pt x="7661" y="116"/>
                    <a:pt x="7693" y="134"/>
                  </a:cubicBezTo>
                  <a:lnTo>
                    <a:pt x="7693" y="134"/>
                  </a:lnTo>
                  <a:lnTo>
                    <a:pt x="8504" y="582"/>
                  </a:lnTo>
                  <a:lnTo>
                    <a:pt x="8501" y="467"/>
                  </a:lnTo>
                  <a:lnTo>
                    <a:pt x="7712" y="952"/>
                  </a:lnTo>
                  <a:cubicBezTo>
                    <a:pt x="7681" y="971"/>
                    <a:pt x="7671" y="1012"/>
                    <a:pt x="7690" y="1044"/>
                  </a:cubicBezTo>
                  <a:cubicBezTo>
                    <a:pt x="7709" y="1075"/>
                    <a:pt x="7750" y="1085"/>
                    <a:pt x="7782" y="1066"/>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5" name="Oval 21"/>
            <p:cNvSpPr>
              <a:spLocks noChangeArrowheads="1"/>
            </p:cNvSpPr>
            <p:nvPr/>
          </p:nvSpPr>
          <p:spPr bwMode="auto">
            <a:xfrm>
              <a:off x="3099" y="3740"/>
              <a:ext cx="114" cy="103"/>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 name="Freeform 22"/>
            <p:cNvSpPr>
              <a:spLocks noEditPoints="1"/>
            </p:cNvSpPr>
            <p:nvPr/>
          </p:nvSpPr>
          <p:spPr bwMode="auto">
            <a:xfrm>
              <a:off x="3088" y="3729"/>
              <a:ext cx="136" cy="125"/>
            </a:xfrm>
            <a:custGeom>
              <a:avLst/>
              <a:gdLst>
                <a:gd name="T0" fmla="*/ 16 w 1667"/>
                <a:gd name="T1" fmla="*/ 618 h 1534"/>
                <a:gd name="T2" fmla="*/ 74 w 1667"/>
                <a:gd name="T3" fmla="*/ 452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4 h 1534"/>
                <a:gd name="T18" fmla="*/ 1626 w 1667"/>
                <a:gd name="T19" fmla="*/ 527 h 1534"/>
                <a:gd name="T20" fmla="*/ 1667 w 1667"/>
                <a:gd name="T21" fmla="*/ 758 h 1534"/>
                <a:gd name="T22" fmla="*/ 1631 w 1667"/>
                <a:gd name="T23" fmla="*/ 991 h 1534"/>
                <a:gd name="T24" fmla="*/ 1529 w 1667"/>
                <a:gd name="T25" fmla="*/ 1189 h 1534"/>
                <a:gd name="T26" fmla="*/ 1409 w 1667"/>
                <a:gd name="T27" fmla="*/ 1321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4 h 1534"/>
                <a:gd name="T38" fmla="*/ 75 w 1667"/>
                <a:gd name="T39" fmla="*/ 1083 h 1534"/>
                <a:gd name="T40" fmla="*/ 20 w 1667"/>
                <a:gd name="T41" fmla="*/ 933 h 1534"/>
                <a:gd name="T42" fmla="*/ 269 w 1667"/>
                <a:gd name="T43" fmla="*/ 811 h 1534"/>
                <a:gd name="T44" fmla="*/ 313 w 1667"/>
                <a:gd name="T45" fmla="*/ 965 h 1534"/>
                <a:gd name="T46" fmla="*/ 352 w 1667"/>
                <a:gd name="T47" fmla="*/ 1031 h 1534"/>
                <a:gd name="T48" fmla="*/ 522 w 1667"/>
                <a:gd name="T49" fmla="*/ 1186 h 1534"/>
                <a:gd name="T50" fmla="*/ 656 w 1667"/>
                <a:gd name="T51" fmla="*/ 1242 h 1534"/>
                <a:gd name="T52" fmla="*/ 828 w 1667"/>
                <a:gd name="T53" fmla="*/ 1267 h 1534"/>
                <a:gd name="T54" fmla="*/ 1000 w 1667"/>
                <a:gd name="T55" fmla="*/ 1245 h 1534"/>
                <a:gd name="T56" fmla="*/ 1145 w 1667"/>
                <a:gd name="T57" fmla="*/ 1186 h 1534"/>
                <a:gd name="T58" fmla="*/ 1316 w 1667"/>
                <a:gd name="T59" fmla="*/ 1030 h 1534"/>
                <a:gd name="T60" fmla="*/ 1355 w 1667"/>
                <a:gd name="T61" fmla="*/ 963 h 1534"/>
                <a:gd name="T62" fmla="*/ 1396 w 1667"/>
                <a:gd name="T63" fmla="*/ 823 h 1534"/>
                <a:gd name="T64" fmla="*/ 1391 w 1667"/>
                <a:gd name="T65" fmla="*/ 675 h 1534"/>
                <a:gd name="T66" fmla="*/ 1364 w 1667"/>
                <a:gd name="T67" fmla="*/ 588 h 1534"/>
                <a:gd name="T68" fmla="*/ 1231 w 1667"/>
                <a:gd name="T69" fmla="*/ 410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8 w 1667"/>
                <a:gd name="T81" fmla="*/ 481 h 1534"/>
                <a:gd name="T82" fmla="*/ 293 w 1667"/>
                <a:gd name="T83" fmla="*/ 616 h 1534"/>
                <a:gd name="T84" fmla="*/ 267 w 1667"/>
                <a:gd name="T85" fmla="*/ 758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5"/>
                  </a:moveTo>
                  <a:lnTo>
                    <a:pt x="4" y="693"/>
                  </a:lnTo>
                  <a:lnTo>
                    <a:pt x="16" y="618"/>
                  </a:lnTo>
                  <a:lnTo>
                    <a:pt x="38" y="541"/>
                  </a:lnTo>
                  <a:lnTo>
                    <a:pt x="65" y="471"/>
                  </a:lnTo>
                  <a:cubicBezTo>
                    <a:pt x="67" y="465"/>
                    <a:pt x="70" y="458"/>
                    <a:pt x="74" y="452"/>
                  </a:cubicBezTo>
                  <a:lnTo>
                    <a:pt x="139" y="344"/>
                  </a:lnTo>
                  <a:cubicBezTo>
                    <a:pt x="144" y="336"/>
                    <a:pt x="149" y="329"/>
                    <a:pt x="155" y="323"/>
                  </a:cubicBezTo>
                  <a:lnTo>
                    <a:pt x="240" y="230"/>
                  </a:lnTo>
                  <a:cubicBezTo>
                    <a:pt x="246" y="223"/>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3"/>
                    <a:pt x="1426" y="229"/>
                  </a:cubicBezTo>
                  <a:lnTo>
                    <a:pt x="1512" y="322"/>
                  </a:lnTo>
                  <a:cubicBezTo>
                    <a:pt x="1519" y="329"/>
                    <a:pt x="1524" y="336"/>
                    <a:pt x="1529" y="344"/>
                  </a:cubicBezTo>
                  <a:lnTo>
                    <a:pt x="1593" y="452"/>
                  </a:lnTo>
                  <a:cubicBezTo>
                    <a:pt x="1596" y="458"/>
                    <a:pt x="1599" y="464"/>
                    <a:pt x="1602" y="469"/>
                  </a:cubicBezTo>
                  <a:lnTo>
                    <a:pt x="1626" y="527"/>
                  </a:lnTo>
                  <a:lnTo>
                    <a:pt x="1648" y="604"/>
                  </a:lnTo>
                  <a:lnTo>
                    <a:pt x="1661" y="680"/>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0"/>
                    <a:pt x="1415" y="1316"/>
                    <a:pt x="1409" y="1321"/>
                  </a:cubicBezTo>
                  <a:lnTo>
                    <a:pt x="1306" y="1399"/>
                  </a:lnTo>
                  <a:cubicBezTo>
                    <a:pt x="1299" y="1404"/>
                    <a:pt x="1292" y="1409"/>
                    <a:pt x="1284" y="1412"/>
                  </a:cubicBezTo>
                  <a:lnTo>
                    <a:pt x="1165" y="1470"/>
                  </a:lnTo>
                  <a:lnTo>
                    <a:pt x="1082" y="1498"/>
                  </a:lnTo>
                  <a:lnTo>
                    <a:pt x="1005" y="1517"/>
                  </a:lnTo>
                  <a:lnTo>
                    <a:pt x="925" y="1529"/>
                  </a:lnTo>
                  <a:lnTo>
                    <a:pt x="839" y="1534"/>
                  </a:lnTo>
                  <a:lnTo>
                    <a:pt x="757" y="1531"/>
                  </a:lnTo>
                  <a:lnTo>
                    <a:pt x="674" y="1519"/>
                  </a:lnTo>
                  <a:lnTo>
                    <a:pt x="594" y="1501"/>
                  </a:lnTo>
                  <a:lnTo>
                    <a:pt x="520" y="1477"/>
                  </a:lnTo>
                  <a:lnTo>
                    <a:pt x="384" y="1412"/>
                  </a:lnTo>
                  <a:cubicBezTo>
                    <a:pt x="376" y="1409"/>
                    <a:pt x="369" y="1404"/>
                    <a:pt x="362" y="1399"/>
                  </a:cubicBezTo>
                  <a:lnTo>
                    <a:pt x="258" y="1321"/>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8"/>
                  </a:lnTo>
                  <a:lnTo>
                    <a:pt x="522" y="1186"/>
                  </a:lnTo>
                  <a:lnTo>
                    <a:pt x="501" y="1173"/>
                  </a:lnTo>
                  <a:lnTo>
                    <a:pt x="603" y="1224"/>
                  </a:lnTo>
                  <a:lnTo>
                    <a:pt x="656" y="1242"/>
                  </a:lnTo>
                  <a:lnTo>
                    <a:pt x="711" y="1255"/>
                  </a:lnTo>
                  <a:lnTo>
                    <a:pt x="768" y="1264"/>
                  </a:lnTo>
                  <a:lnTo>
                    <a:pt x="828" y="1267"/>
                  </a:lnTo>
                  <a:lnTo>
                    <a:pt x="886" y="1266"/>
                  </a:lnTo>
                  <a:lnTo>
                    <a:pt x="943" y="1258"/>
                  </a:lnTo>
                  <a:lnTo>
                    <a:pt x="1000" y="1245"/>
                  </a:lnTo>
                  <a:lnTo>
                    <a:pt x="1048" y="1231"/>
                  </a:lnTo>
                  <a:lnTo>
                    <a:pt x="1167" y="1173"/>
                  </a:lnTo>
                  <a:lnTo>
                    <a:pt x="1145" y="1186"/>
                  </a:lnTo>
                  <a:lnTo>
                    <a:pt x="1248" y="1108"/>
                  </a:lnTo>
                  <a:lnTo>
                    <a:pt x="1230" y="1124"/>
                  </a:lnTo>
                  <a:lnTo>
                    <a:pt x="1316" y="1030"/>
                  </a:lnTo>
                  <a:lnTo>
                    <a:pt x="1300" y="1052"/>
                  </a:lnTo>
                  <a:lnTo>
                    <a:pt x="1364" y="945"/>
                  </a:lnTo>
                  <a:lnTo>
                    <a:pt x="1355" y="963"/>
                  </a:lnTo>
                  <a:lnTo>
                    <a:pt x="1374" y="918"/>
                  </a:lnTo>
                  <a:lnTo>
                    <a:pt x="1388" y="874"/>
                  </a:lnTo>
                  <a:lnTo>
                    <a:pt x="1396" y="823"/>
                  </a:lnTo>
                  <a:lnTo>
                    <a:pt x="1400" y="775"/>
                  </a:lnTo>
                  <a:lnTo>
                    <a:pt x="1398" y="723"/>
                  </a:lnTo>
                  <a:lnTo>
                    <a:pt x="1391" y="675"/>
                  </a:lnTo>
                  <a:lnTo>
                    <a:pt x="1379" y="629"/>
                  </a:lnTo>
                  <a:lnTo>
                    <a:pt x="1355" y="571"/>
                  </a:lnTo>
                  <a:lnTo>
                    <a:pt x="1364" y="588"/>
                  </a:lnTo>
                  <a:lnTo>
                    <a:pt x="1300" y="480"/>
                  </a:lnTo>
                  <a:lnTo>
                    <a:pt x="1317" y="503"/>
                  </a:lnTo>
                  <a:lnTo>
                    <a:pt x="1231" y="410"/>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2"/>
                  </a:lnTo>
                  <a:lnTo>
                    <a:pt x="368" y="481"/>
                  </a:lnTo>
                  <a:lnTo>
                    <a:pt x="303" y="589"/>
                  </a:lnTo>
                  <a:lnTo>
                    <a:pt x="312" y="570"/>
                  </a:lnTo>
                  <a:lnTo>
                    <a:pt x="293" y="616"/>
                  </a:lnTo>
                  <a:lnTo>
                    <a:pt x="279" y="661"/>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 name="Freeform 23"/>
            <p:cNvSpPr>
              <a:spLocks noEditPoints="1"/>
            </p:cNvSpPr>
            <p:nvPr/>
          </p:nvSpPr>
          <p:spPr bwMode="auto">
            <a:xfrm>
              <a:off x="2421" y="3739"/>
              <a:ext cx="705" cy="88"/>
            </a:xfrm>
            <a:custGeom>
              <a:avLst/>
              <a:gdLst>
                <a:gd name="T0" fmla="*/ 1 w 8668"/>
                <a:gd name="T1" fmla="*/ 416 h 1085"/>
                <a:gd name="T2" fmla="*/ 8536 w 8668"/>
                <a:gd name="T3" fmla="*/ 482 h 1085"/>
                <a:gd name="T4" fmla="*/ 8535 w 8668"/>
                <a:gd name="T5" fmla="*/ 615 h 1085"/>
                <a:gd name="T6" fmla="*/ 0 w 8668"/>
                <a:gd name="T7" fmla="*/ 549 h 1085"/>
                <a:gd name="T8" fmla="*/ 1 w 8668"/>
                <a:gd name="T9" fmla="*/ 416 h 1085"/>
                <a:gd name="T10" fmla="*/ 7773 w 8668"/>
                <a:gd name="T11" fmla="*/ 18 h 1085"/>
                <a:gd name="T12" fmla="*/ 8668 w 8668"/>
                <a:gd name="T13" fmla="*/ 549 h 1085"/>
                <a:gd name="T14" fmla="*/ 7765 w 8668"/>
                <a:gd name="T15" fmla="*/ 1067 h 1085"/>
                <a:gd name="T16" fmla="*/ 7674 w 8668"/>
                <a:gd name="T17" fmla="*/ 1042 h 1085"/>
                <a:gd name="T18" fmla="*/ 7699 w 8668"/>
                <a:gd name="T19" fmla="*/ 951 h 1085"/>
                <a:gd name="T20" fmla="*/ 8502 w 8668"/>
                <a:gd name="T21" fmla="*/ 491 h 1085"/>
                <a:gd name="T22" fmla="*/ 8501 w 8668"/>
                <a:gd name="T23" fmla="*/ 606 h 1085"/>
                <a:gd name="T24" fmla="*/ 7705 w 8668"/>
                <a:gd name="T25" fmla="*/ 133 h 1085"/>
                <a:gd name="T26" fmla="*/ 7682 w 8668"/>
                <a:gd name="T27" fmla="*/ 42 h 1085"/>
                <a:gd name="T28" fmla="*/ 7773 w 8668"/>
                <a:gd name="T29" fmla="*/ 18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68" h="1085">
                  <a:moveTo>
                    <a:pt x="1" y="416"/>
                  </a:moveTo>
                  <a:lnTo>
                    <a:pt x="8536" y="482"/>
                  </a:lnTo>
                  <a:lnTo>
                    <a:pt x="8535" y="615"/>
                  </a:lnTo>
                  <a:lnTo>
                    <a:pt x="0" y="549"/>
                  </a:lnTo>
                  <a:lnTo>
                    <a:pt x="1" y="416"/>
                  </a:lnTo>
                  <a:close/>
                  <a:moveTo>
                    <a:pt x="7773" y="18"/>
                  </a:moveTo>
                  <a:lnTo>
                    <a:pt x="8668" y="549"/>
                  </a:lnTo>
                  <a:lnTo>
                    <a:pt x="7765" y="1067"/>
                  </a:lnTo>
                  <a:cubicBezTo>
                    <a:pt x="7733" y="1085"/>
                    <a:pt x="7692" y="1074"/>
                    <a:pt x="7674" y="1042"/>
                  </a:cubicBezTo>
                  <a:cubicBezTo>
                    <a:pt x="7656" y="1010"/>
                    <a:pt x="7667" y="969"/>
                    <a:pt x="7699" y="951"/>
                  </a:cubicBezTo>
                  <a:lnTo>
                    <a:pt x="8502" y="491"/>
                  </a:lnTo>
                  <a:lnTo>
                    <a:pt x="8501" y="606"/>
                  </a:lnTo>
                  <a:lnTo>
                    <a:pt x="7705" y="133"/>
                  </a:lnTo>
                  <a:cubicBezTo>
                    <a:pt x="7673" y="114"/>
                    <a:pt x="7663" y="73"/>
                    <a:pt x="7682" y="42"/>
                  </a:cubicBezTo>
                  <a:cubicBezTo>
                    <a:pt x="7701" y="10"/>
                    <a:pt x="7741" y="0"/>
                    <a:pt x="7773" y="18"/>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 name="Oval 24"/>
            <p:cNvSpPr>
              <a:spLocks noChangeArrowheads="1"/>
            </p:cNvSpPr>
            <p:nvPr/>
          </p:nvSpPr>
          <p:spPr bwMode="auto">
            <a:xfrm>
              <a:off x="4048" y="3268"/>
              <a:ext cx="114" cy="103"/>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 name="Freeform 25"/>
            <p:cNvSpPr>
              <a:spLocks noEditPoints="1"/>
            </p:cNvSpPr>
            <p:nvPr/>
          </p:nvSpPr>
          <p:spPr bwMode="auto">
            <a:xfrm>
              <a:off x="4038" y="3258"/>
              <a:ext cx="135" cy="124"/>
            </a:xfrm>
            <a:custGeom>
              <a:avLst/>
              <a:gdLst>
                <a:gd name="T0" fmla="*/ 8 w 833"/>
                <a:gd name="T1" fmla="*/ 309 h 767"/>
                <a:gd name="T2" fmla="*/ 37 w 833"/>
                <a:gd name="T3" fmla="*/ 226 h 767"/>
                <a:gd name="T4" fmla="*/ 120 w 833"/>
                <a:gd name="T5" fmla="*/ 115 h 767"/>
                <a:gd name="T6" fmla="*/ 191 w 833"/>
                <a:gd name="T7" fmla="*/ 61 h 767"/>
                <a:gd name="T8" fmla="*/ 330 w 833"/>
                <a:gd name="T9" fmla="*/ 9 h 767"/>
                <a:gd name="T10" fmla="*/ 455 w 833"/>
                <a:gd name="T11" fmla="*/ 2 h 767"/>
                <a:gd name="T12" fmla="*/ 573 w 833"/>
                <a:gd name="T13" fmla="*/ 29 h 767"/>
                <a:gd name="T14" fmla="*/ 704 w 833"/>
                <a:gd name="T15" fmla="*/ 107 h 767"/>
                <a:gd name="T16" fmla="*/ 764 w 833"/>
                <a:gd name="T17" fmla="*/ 172 h 767"/>
                <a:gd name="T18" fmla="*/ 812 w 833"/>
                <a:gd name="T19" fmla="*/ 265 h 767"/>
                <a:gd name="T20" fmla="*/ 833 w 833"/>
                <a:gd name="T21" fmla="*/ 379 h 767"/>
                <a:gd name="T22" fmla="*/ 814 w 833"/>
                <a:gd name="T23" fmla="*/ 497 h 767"/>
                <a:gd name="T24" fmla="*/ 763 w 833"/>
                <a:gd name="T25" fmla="*/ 595 h 767"/>
                <a:gd name="T26" fmla="*/ 704 w 833"/>
                <a:gd name="T27" fmla="*/ 661 h 767"/>
                <a:gd name="T28" fmla="*/ 582 w 833"/>
                <a:gd name="T29" fmla="*/ 735 h 767"/>
                <a:gd name="T30" fmla="*/ 461 w 833"/>
                <a:gd name="T31" fmla="*/ 765 h 767"/>
                <a:gd name="T32" fmla="*/ 336 w 833"/>
                <a:gd name="T33" fmla="*/ 760 h 767"/>
                <a:gd name="T34" fmla="*/ 191 w 833"/>
                <a:gd name="T35" fmla="*/ 706 h 767"/>
                <a:gd name="T36" fmla="*/ 120 w 833"/>
                <a:gd name="T37" fmla="*/ 652 h 767"/>
                <a:gd name="T38" fmla="*/ 37 w 833"/>
                <a:gd name="T39" fmla="*/ 541 h 767"/>
                <a:gd name="T40" fmla="*/ 9 w 833"/>
                <a:gd name="T41" fmla="*/ 466 h 767"/>
                <a:gd name="T42" fmla="*/ 134 w 833"/>
                <a:gd name="T43" fmla="*/ 406 h 767"/>
                <a:gd name="T44" fmla="*/ 156 w 833"/>
                <a:gd name="T45" fmla="*/ 482 h 767"/>
                <a:gd name="T46" fmla="*/ 175 w 833"/>
                <a:gd name="T47" fmla="*/ 515 h 767"/>
                <a:gd name="T48" fmla="*/ 261 w 833"/>
                <a:gd name="T49" fmla="*/ 593 h 767"/>
                <a:gd name="T50" fmla="*/ 328 w 833"/>
                <a:gd name="T51" fmla="*/ 621 h 767"/>
                <a:gd name="T52" fmla="*/ 414 w 833"/>
                <a:gd name="T53" fmla="*/ 634 h 767"/>
                <a:gd name="T54" fmla="*/ 500 w 833"/>
                <a:gd name="T55" fmla="*/ 623 h 767"/>
                <a:gd name="T56" fmla="*/ 572 w 833"/>
                <a:gd name="T57" fmla="*/ 593 h 767"/>
                <a:gd name="T58" fmla="*/ 657 w 833"/>
                <a:gd name="T59" fmla="*/ 516 h 767"/>
                <a:gd name="T60" fmla="*/ 677 w 833"/>
                <a:gd name="T61" fmla="*/ 483 h 767"/>
                <a:gd name="T62" fmla="*/ 698 w 833"/>
                <a:gd name="T63" fmla="*/ 412 h 767"/>
                <a:gd name="T64" fmla="*/ 696 w 833"/>
                <a:gd name="T65" fmla="*/ 339 h 767"/>
                <a:gd name="T66" fmla="*/ 682 w 833"/>
                <a:gd name="T67" fmla="*/ 295 h 767"/>
                <a:gd name="T68" fmla="*/ 615 w 833"/>
                <a:gd name="T69" fmla="*/ 205 h 767"/>
                <a:gd name="T70" fmla="*/ 583 w 833"/>
                <a:gd name="T71" fmla="*/ 181 h 767"/>
                <a:gd name="T72" fmla="*/ 478 w 833"/>
                <a:gd name="T73" fmla="*/ 139 h 767"/>
                <a:gd name="T74" fmla="*/ 390 w 833"/>
                <a:gd name="T75" fmla="*/ 134 h 767"/>
                <a:gd name="T76" fmla="*/ 309 w 833"/>
                <a:gd name="T77" fmla="*/ 152 h 767"/>
                <a:gd name="T78" fmla="*/ 209 w 833"/>
                <a:gd name="T79" fmla="*/ 213 h 767"/>
                <a:gd name="T80" fmla="*/ 183 w 833"/>
                <a:gd name="T81" fmla="*/ 240 h 767"/>
                <a:gd name="T82" fmla="*/ 146 w 833"/>
                <a:gd name="T83" fmla="*/ 307 h 767"/>
                <a:gd name="T84" fmla="*/ 133 w 833"/>
                <a:gd name="T85" fmla="*/ 379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767">
                  <a:moveTo>
                    <a:pt x="0" y="388"/>
                  </a:moveTo>
                  <a:lnTo>
                    <a:pt x="2" y="347"/>
                  </a:lnTo>
                  <a:lnTo>
                    <a:pt x="8" y="309"/>
                  </a:lnTo>
                  <a:lnTo>
                    <a:pt x="18" y="272"/>
                  </a:lnTo>
                  <a:lnTo>
                    <a:pt x="32" y="235"/>
                  </a:lnTo>
                  <a:cubicBezTo>
                    <a:pt x="34" y="232"/>
                    <a:pt x="35" y="229"/>
                    <a:pt x="37" y="226"/>
                  </a:cubicBezTo>
                  <a:lnTo>
                    <a:pt x="69" y="172"/>
                  </a:lnTo>
                  <a:cubicBezTo>
                    <a:pt x="71" y="168"/>
                    <a:pt x="74" y="165"/>
                    <a:pt x="77" y="161"/>
                  </a:cubicBezTo>
                  <a:lnTo>
                    <a:pt x="120" y="115"/>
                  </a:lnTo>
                  <a:cubicBezTo>
                    <a:pt x="123" y="112"/>
                    <a:pt x="126" y="109"/>
                    <a:pt x="129" y="107"/>
                  </a:cubicBezTo>
                  <a:lnTo>
                    <a:pt x="180" y="68"/>
                  </a:lnTo>
                  <a:cubicBezTo>
                    <a:pt x="184" y="65"/>
                    <a:pt x="187" y="63"/>
                    <a:pt x="191" y="61"/>
                  </a:cubicBezTo>
                  <a:lnTo>
                    <a:pt x="251" y="32"/>
                  </a:lnTo>
                  <a:lnTo>
                    <a:pt x="292" y="18"/>
                  </a:lnTo>
                  <a:lnTo>
                    <a:pt x="330" y="9"/>
                  </a:lnTo>
                  <a:lnTo>
                    <a:pt x="371" y="2"/>
                  </a:lnTo>
                  <a:lnTo>
                    <a:pt x="414" y="0"/>
                  </a:lnTo>
                  <a:lnTo>
                    <a:pt x="455" y="2"/>
                  </a:lnTo>
                  <a:lnTo>
                    <a:pt x="496" y="7"/>
                  </a:lnTo>
                  <a:lnTo>
                    <a:pt x="536" y="17"/>
                  </a:lnTo>
                  <a:lnTo>
                    <a:pt x="573" y="29"/>
                  </a:lnTo>
                  <a:lnTo>
                    <a:pt x="641" y="61"/>
                  </a:lnTo>
                  <a:cubicBezTo>
                    <a:pt x="645" y="63"/>
                    <a:pt x="649" y="65"/>
                    <a:pt x="652" y="68"/>
                  </a:cubicBezTo>
                  <a:lnTo>
                    <a:pt x="704" y="107"/>
                  </a:lnTo>
                  <a:cubicBezTo>
                    <a:pt x="707" y="109"/>
                    <a:pt x="710" y="112"/>
                    <a:pt x="713" y="115"/>
                  </a:cubicBezTo>
                  <a:lnTo>
                    <a:pt x="756" y="161"/>
                  </a:lnTo>
                  <a:cubicBezTo>
                    <a:pt x="759" y="165"/>
                    <a:pt x="761" y="168"/>
                    <a:pt x="764" y="172"/>
                  </a:cubicBezTo>
                  <a:lnTo>
                    <a:pt x="796" y="226"/>
                  </a:lnTo>
                  <a:cubicBezTo>
                    <a:pt x="798" y="229"/>
                    <a:pt x="800" y="232"/>
                    <a:pt x="801" y="236"/>
                  </a:cubicBezTo>
                  <a:lnTo>
                    <a:pt x="812" y="265"/>
                  </a:lnTo>
                  <a:lnTo>
                    <a:pt x="823" y="301"/>
                  </a:lnTo>
                  <a:lnTo>
                    <a:pt x="830" y="340"/>
                  </a:lnTo>
                  <a:lnTo>
                    <a:pt x="833" y="379"/>
                  </a:lnTo>
                  <a:lnTo>
                    <a:pt x="831" y="420"/>
                  </a:lnTo>
                  <a:lnTo>
                    <a:pt x="825" y="458"/>
                  </a:lnTo>
                  <a:lnTo>
                    <a:pt x="814" y="497"/>
                  </a:lnTo>
                  <a:lnTo>
                    <a:pt x="801" y="531"/>
                  </a:lnTo>
                  <a:cubicBezTo>
                    <a:pt x="800" y="535"/>
                    <a:pt x="798" y="538"/>
                    <a:pt x="796" y="542"/>
                  </a:cubicBezTo>
                  <a:lnTo>
                    <a:pt x="763" y="595"/>
                  </a:lnTo>
                  <a:cubicBezTo>
                    <a:pt x="761" y="599"/>
                    <a:pt x="759" y="602"/>
                    <a:pt x="756" y="605"/>
                  </a:cubicBezTo>
                  <a:lnTo>
                    <a:pt x="713" y="652"/>
                  </a:lnTo>
                  <a:cubicBezTo>
                    <a:pt x="711" y="655"/>
                    <a:pt x="707" y="658"/>
                    <a:pt x="704" y="661"/>
                  </a:cubicBezTo>
                  <a:lnTo>
                    <a:pt x="652" y="700"/>
                  </a:lnTo>
                  <a:cubicBezTo>
                    <a:pt x="649" y="702"/>
                    <a:pt x="645" y="705"/>
                    <a:pt x="641" y="706"/>
                  </a:cubicBezTo>
                  <a:lnTo>
                    <a:pt x="582" y="735"/>
                  </a:lnTo>
                  <a:lnTo>
                    <a:pt x="541" y="749"/>
                  </a:lnTo>
                  <a:lnTo>
                    <a:pt x="502" y="759"/>
                  </a:lnTo>
                  <a:lnTo>
                    <a:pt x="461" y="765"/>
                  </a:lnTo>
                  <a:lnTo>
                    <a:pt x="419" y="767"/>
                  </a:lnTo>
                  <a:lnTo>
                    <a:pt x="378" y="766"/>
                  </a:lnTo>
                  <a:lnTo>
                    <a:pt x="336" y="760"/>
                  </a:lnTo>
                  <a:lnTo>
                    <a:pt x="297" y="751"/>
                  </a:lnTo>
                  <a:lnTo>
                    <a:pt x="259" y="739"/>
                  </a:lnTo>
                  <a:lnTo>
                    <a:pt x="191" y="706"/>
                  </a:lnTo>
                  <a:cubicBezTo>
                    <a:pt x="187" y="704"/>
                    <a:pt x="184" y="702"/>
                    <a:pt x="180" y="700"/>
                  </a:cubicBezTo>
                  <a:lnTo>
                    <a:pt x="129" y="661"/>
                  </a:lnTo>
                  <a:cubicBezTo>
                    <a:pt x="125" y="658"/>
                    <a:pt x="122" y="655"/>
                    <a:pt x="120" y="652"/>
                  </a:cubicBezTo>
                  <a:lnTo>
                    <a:pt x="77" y="605"/>
                  </a:lnTo>
                  <a:cubicBezTo>
                    <a:pt x="74" y="602"/>
                    <a:pt x="71" y="599"/>
                    <a:pt x="69" y="595"/>
                  </a:cubicBezTo>
                  <a:lnTo>
                    <a:pt x="37" y="541"/>
                  </a:lnTo>
                  <a:cubicBezTo>
                    <a:pt x="35" y="538"/>
                    <a:pt x="33" y="535"/>
                    <a:pt x="32" y="532"/>
                  </a:cubicBezTo>
                  <a:lnTo>
                    <a:pt x="20" y="503"/>
                  </a:lnTo>
                  <a:lnTo>
                    <a:pt x="9" y="466"/>
                  </a:lnTo>
                  <a:lnTo>
                    <a:pt x="3" y="426"/>
                  </a:lnTo>
                  <a:lnTo>
                    <a:pt x="0" y="388"/>
                  </a:lnTo>
                  <a:close/>
                  <a:moveTo>
                    <a:pt x="134" y="406"/>
                  </a:moveTo>
                  <a:lnTo>
                    <a:pt x="138" y="429"/>
                  </a:lnTo>
                  <a:lnTo>
                    <a:pt x="144" y="452"/>
                  </a:lnTo>
                  <a:lnTo>
                    <a:pt x="156" y="482"/>
                  </a:lnTo>
                  <a:lnTo>
                    <a:pt x="151" y="473"/>
                  </a:lnTo>
                  <a:lnTo>
                    <a:pt x="183" y="526"/>
                  </a:lnTo>
                  <a:lnTo>
                    <a:pt x="175" y="515"/>
                  </a:lnTo>
                  <a:lnTo>
                    <a:pt x="218" y="562"/>
                  </a:lnTo>
                  <a:lnTo>
                    <a:pt x="209" y="554"/>
                  </a:lnTo>
                  <a:lnTo>
                    <a:pt x="261" y="593"/>
                  </a:lnTo>
                  <a:lnTo>
                    <a:pt x="250" y="587"/>
                  </a:lnTo>
                  <a:lnTo>
                    <a:pt x="300" y="612"/>
                  </a:lnTo>
                  <a:lnTo>
                    <a:pt x="328" y="621"/>
                  </a:lnTo>
                  <a:lnTo>
                    <a:pt x="356" y="628"/>
                  </a:lnTo>
                  <a:lnTo>
                    <a:pt x="383" y="632"/>
                  </a:lnTo>
                  <a:lnTo>
                    <a:pt x="414" y="634"/>
                  </a:lnTo>
                  <a:lnTo>
                    <a:pt x="443" y="633"/>
                  </a:lnTo>
                  <a:lnTo>
                    <a:pt x="471" y="629"/>
                  </a:lnTo>
                  <a:lnTo>
                    <a:pt x="500" y="623"/>
                  </a:lnTo>
                  <a:lnTo>
                    <a:pt x="523" y="616"/>
                  </a:lnTo>
                  <a:lnTo>
                    <a:pt x="583" y="587"/>
                  </a:lnTo>
                  <a:lnTo>
                    <a:pt x="572" y="593"/>
                  </a:lnTo>
                  <a:lnTo>
                    <a:pt x="624" y="554"/>
                  </a:lnTo>
                  <a:lnTo>
                    <a:pt x="615" y="563"/>
                  </a:lnTo>
                  <a:lnTo>
                    <a:pt x="657" y="516"/>
                  </a:lnTo>
                  <a:lnTo>
                    <a:pt x="649" y="526"/>
                  </a:lnTo>
                  <a:lnTo>
                    <a:pt x="682" y="472"/>
                  </a:lnTo>
                  <a:lnTo>
                    <a:pt x="677" y="483"/>
                  </a:lnTo>
                  <a:lnTo>
                    <a:pt x="687" y="458"/>
                  </a:lnTo>
                  <a:lnTo>
                    <a:pt x="694" y="437"/>
                  </a:lnTo>
                  <a:lnTo>
                    <a:pt x="698" y="412"/>
                  </a:lnTo>
                  <a:lnTo>
                    <a:pt x="700" y="388"/>
                  </a:lnTo>
                  <a:lnTo>
                    <a:pt x="699" y="362"/>
                  </a:lnTo>
                  <a:lnTo>
                    <a:pt x="696" y="339"/>
                  </a:lnTo>
                  <a:lnTo>
                    <a:pt x="688" y="314"/>
                  </a:lnTo>
                  <a:lnTo>
                    <a:pt x="677" y="285"/>
                  </a:lnTo>
                  <a:lnTo>
                    <a:pt x="682" y="295"/>
                  </a:lnTo>
                  <a:lnTo>
                    <a:pt x="649" y="241"/>
                  </a:lnTo>
                  <a:lnTo>
                    <a:pt x="657" y="251"/>
                  </a:lnTo>
                  <a:lnTo>
                    <a:pt x="615" y="205"/>
                  </a:lnTo>
                  <a:lnTo>
                    <a:pt x="624" y="213"/>
                  </a:lnTo>
                  <a:lnTo>
                    <a:pt x="572" y="174"/>
                  </a:lnTo>
                  <a:lnTo>
                    <a:pt x="583" y="181"/>
                  </a:lnTo>
                  <a:lnTo>
                    <a:pt x="532" y="155"/>
                  </a:lnTo>
                  <a:lnTo>
                    <a:pt x="505" y="146"/>
                  </a:lnTo>
                  <a:lnTo>
                    <a:pt x="478" y="139"/>
                  </a:lnTo>
                  <a:lnTo>
                    <a:pt x="449" y="135"/>
                  </a:lnTo>
                  <a:lnTo>
                    <a:pt x="419" y="134"/>
                  </a:lnTo>
                  <a:lnTo>
                    <a:pt x="390" y="134"/>
                  </a:lnTo>
                  <a:lnTo>
                    <a:pt x="361" y="138"/>
                  </a:lnTo>
                  <a:lnTo>
                    <a:pt x="333" y="145"/>
                  </a:lnTo>
                  <a:lnTo>
                    <a:pt x="309" y="152"/>
                  </a:lnTo>
                  <a:lnTo>
                    <a:pt x="250" y="181"/>
                  </a:lnTo>
                  <a:lnTo>
                    <a:pt x="261" y="174"/>
                  </a:lnTo>
                  <a:lnTo>
                    <a:pt x="209" y="213"/>
                  </a:lnTo>
                  <a:lnTo>
                    <a:pt x="218" y="205"/>
                  </a:lnTo>
                  <a:lnTo>
                    <a:pt x="175" y="252"/>
                  </a:lnTo>
                  <a:lnTo>
                    <a:pt x="183" y="240"/>
                  </a:lnTo>
                  <a:lnTo>
                    <a:pt x="151" y="294"/>
                  </a:lnTo>
                  <a:lnTo>
                    <a:pt x="156" y="286"/>
                  </a:lnTo>
                  <a:lnTo>
                    <a:pt x="146" y="307"/>
                  </a:lnTo>
                  <a:lnTo>
                    <a:pt x="139" y="331"/>
                  </a:lnTo>
                  <a:lnTo>
                    <a:pt x="135" y="355"/>
                  </a:lnTo>
                  <a:lnTo>
                    <a:pt x="133" y="379"/>
                  </a:lnTo>
                  <a:lnTo>
                    <a:pt x="134" y="40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 name="Freeform 26"/>
            <p:cNvSpPr>
              <a:spLocks noEditPoints="1"/>
            </p:cNvSpPr>
            <p:nvPr/>
          </p:nvSpPr>
          <p:spPr bwMode="auto">
            <a:xfrm>
              <a:off x="3125" y="3057"/>
              <a:ext cx="962" cy="278"/>
            </a:xfrm>
            <a:custGeom>
              <a:avLst/>
              <a:gdLst>
                <a:gd name="T0" fmla="*/ 17 w 5909"/>
                <a:gd name="T1" fmla="*/ 0 h 1711"/>
                <a:gd name="T2" fmla="*/ 5853 w 5909"/>
                <a:gd name="T3" fmla="*/ 1517 h 1711"/>
                <a:gd name="T4" fmla="*/ 5836 w 5909"/>
                <a:gd name="T5" fmla="*/ 1581 h 1711"/>
                <a:gd name="T6" fmla="*/ 0 w 5909"/>
                <a:gd name="T7" fmla="*/ 64 h 1711"/>
                <a:gd name="T8" fmla="*/ 17 w 5909"/>
                <a:gd name="T9" fmla="*/ 0 h 1711"/>
                <a:gd name="T10" fmla="*/ 5540 w 5909"/>
                <a:gd name="T11" fmla="*/ 1199 h 1711"/>
                <a:gd name="T12" fmla="*/ 5909 w 5909"/>
                <a:gd name="T13" fmla="*/ 1566 h 1711"/>
                <a:gd name="T14" fmla="*/ 5408 w 5909"/>
                <a:gd name="T15" fmla="*/ 1706 h 1711"/>
                <a:gd name="T16" fmla="*/ 5367 w 5909"/>
                <a:gd name="T17" fmla="*/ 1683 h 1711"/>
                <a:gd name="T18" fmla="*/ 5390 w 5909"/>
                <a:gd name="T19" fmla="*/ 1642 h 1711"/>
                <a:gd name="T20" fmla="*/ 5836 w 5909"/>
                <a:gd name="T21" fmla="*/ 1517 h 1711"/>
                <a:gd name="T22" fmla="*/ 5821 w 5909"/>
                <a:gd name="T23" fmla="*/ 1573 h 1711"/>
                <a:gd name="T24" fmla="*/ 5493 w 5909"/>
                <a:gd name="T25" fmla="*/ 1246 h 1711"/>
                <a:gd name="T26" fmla="*/ 5492 w 5909"/>
                <a:gd name="T27" fmla="*/ 1199 h 1711"/>
                <a:gd name="T28" fmla="*/ 5540 w 5909"/>
                <a:gd name="T29" fmla="*/ 1199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09" h="1711">
                  <a:moveTo>
                    <a:pt x="17" y="0"/>
                  </a:moveTo>
                  <a:lnTo>
                    <a:pt x="5853" y="1517"/>
                  </a:lnTo>
                  <a:lnTo>
                    <a:pt x="5836" y="1581"/>
                  </a:lnTo>
                  <a:lnTo>
                    <a:pt x="0" y="64"/>
                  </a:lnTo>
                  <a:lnTo>
                    <a:pt x="17" y="0"/>
                  </a:lnTo>
                  <a:close/>
                  <a:moveTo>
                    <a:pt x="5540" y="1199"/>
                  </a:moveTo>
                  <a:lnTo>
                    <a:pt x="5909" y="1566"/>
                  </a:lnTo>
                  <a:lnTo>
                    <a:pt x="5408" y="1706"/>
                  </a:lnTo>
                  <a:cubicBezTo>
                    <a:pt x="5390" y="1711"/>
                    <a:pt x="5372" y="1701"/>
                    <a:pt x="5367" y="1683"/>
                  </a:cubicBezTo>
                  <a:cubicBezTo>
                    <a:pt x="5362" y="1665"/>
                    <a:pt x="5372" y="1647"/>
                    <a:pt x="5390" y="1642"/>
                  </a:cubicBezTo>
                  <a:lnTo>
                    <a:pt x="5836" y="1517"/>
                  </a:lnTo>
                  <a:lnTo>
                    <a:pt x="5821" y="1573"/>
                  </a:lnTo>
                  <a:lnTo>
                    <a:pt x="5493" y="1246"/>
                  </a:lnTo>
                  <a:cubicBezTo>
                    <a:pt x="5480" y="1233"/>
                    <a:pt x="5480" y="1212"/>
                    <a:pt x="5492" y="1199"/>
                  </a:cubicBezTo>
                  <a:cubicBezTo>
                    <a:pt x="5505" y="1186"/>
                    <a:pt x="5527" y="1186"/>
                    <a:pt x="5540" y="119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 name="Freeform 27"/>
            <p:cNvSpPr>
              <a:spLocks noEditPoints="1"/>
            </p:cNvSpPr>
            <p:nvPr/>
          </p:nvSpPr>
          <p:spPr bwMode="auto">
            <a:xfrm>
              <a:off x="3211" y="3334"/>
              <a:ext cx="876" cy="449"/>
            </a:xfrm>
            <a:custGeom>
              <a:avLst/>
              <a:gdLst>
                <a:gd name="T0" fmla="*/ 30 w 5382"/>
                <a:gd name="T1" fmla="*/ 2763 h 2763"/>
                <a:gd name="T2" fmla="*/ 5338 w 5382"/>
                <a:gd name="T3" fmla="*/ 93 h 2763"/>
                <a:gd name="T4" fmla="*/ 5308 w 5382"/>
                <a:gd name="T5" fmla="*/ 33 h 2763"/>
                <a:gd name="T6" fmla="*/ 0 w 5382"/>
                <a:gd name="T7" fmla="*/ 2703 h 2763"/>
                <a:gd name="T8" fmla="*/ 30 w 5382"/>
                <a:gd name="T9" fmla="*/ 2763 h 2763"/>
                <a:gd name="T10" fmla="*/ 5098 w 5382"/>
                <a:gd name="T11" fmla="*/ 469 h 2763"/>
                <a:gd name="T12" fmla="*/ 5382 w 5382"/>
                <a:gd name="T13" fmla="*/ 33 h 2763"/>
                <a:gd name="T14" fmla="*/ 4862 w 5382"/>
                <a:gd name="T15" fmla="*/ 1 h 2763"/>
                <a:gd name="T16" fmla="*/ 4827 w 5382"/>
                <a:gd name="T17" fmla="*/ 32 h 2763"/>
                <a:gd name="T18" fmla="*/ 4858 w 5382"/>
                <a:gd name="T19" fmla="*/ 67 h 2763"/>
                <a:gd name="T20" fmla="*/ 5320 w 5382"/>
                <a:gd name="T21" fmla="*/ 96 h 2763"/>
                <a:gd name="T22" fmla="*/ 5295 w 5382"/>
                <a:gd name="T23" fmla="*/ 45 h 2763"/>
                <a:gd name="T24" fmla="*/ 5042 w 5382"/>
                <a:gd name="T25" fmla="*/ 433 h 2763"/>
                <a:gd name="T26" fmla="*/ 5052 w 5382"/>
                <a:gd name="T27" fmla="*/ 479 h 2763"/>
                <a:gd name="T28" fmla="*/ 5098 w 5382"/>
                <a:gd name="T29" fmla="*/ 469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82" h="2763">
                  <a:moveTo>
                    <a:pt x="30" y="2763"/>
                  </a:moveTo>
                  <a:lnTo>
                    <a:pt x="5338" y="93"/>
                  </a:lnTo>
                  <a:lnTo>
                    <a:pt x="5308" y="33"/>
                  </a:lnTo>
                  <a:lnTo>
                    <a:pt x="0" y="2703"/>
                  </a:lnTo>
                  <a:lnTo>
                    <a:pt x="30" y="2763"/>
                  </a:lnTo>
                  <a:close/>
                  <a:moveTo>
                    <a:pt x="5098" y="469"/>
                  </a:moveTo>
                  <a:lnTo>
                    <a:pt x="5382" y="33"/>
                  </a:lnTo>
                  <a:lnTo>
                    <a:pt x="4862" y="1"/>
                  </a:lnTo>
                  <a:cubicBezTo>
                    <a:pt x="4844" y="0"/>
                    <a:pt x="4828" y="14"/>
                    <a:pt x="4827" y="32"/>
                  </a:cubicBezTo>
                  <a:cubicBezTo>
                    <a:pt x="4826" y="50"/>
                    <a:pt x="4840" y="66"/>
                    <a:pt x="4858" y="67"/>
                  </a:cubicBezTo>
                  <a:lnTo>
                    <a:pt x="5320" y="96"/>
                  </a:lnTo>
                  <a:lnTo>
                    <a:pt x="5295" y="45"/>
                  </a:lnTo>
                  <a:lnTo>
                    <a:pt x="5042" y="433"/>
                  </a:lnTo>
                  <a:cubicBezTo>
                    <a:pt x="5032" y="448"/>
                    <a:pt x="5036" y="469"/>
                    <a:pt x="5052" y="479"/>
                  </a:cubicBezTo>
                  <a:cubicBezTo>
                    <a:pt x="5067" y="489"/>
                    <a:pt x="5088" y="485"/>
                    <a:pt x="5098" y="46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 name="Rectangle 28"/>
            <p:cNvSpPr>
              <a:spLocks noChangeArrowheads="1"/>
            </p:cNvSpPr>
            <p:nvPr/>
          </p:nvSpPr>
          <p:spPr bwMode="auto">
            <a:xfrm>
              <a:off x="1355" y="3290"/>
              <a:ext cx="131"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Α</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29"/>
            <p:cNvSpPr>
              <a:spLocks noChangeArrowheads="1"/>
            </p:cNvSpPr>
            <p:nvPr/>
          </p:nvSpPr>
          <p:spPr bwMode="auto">
            <a:xfrm>
              <a:off x="1424" y="3290"/>
              <a:ext cx="8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0"/>
            <p:cNvSpPr>
              <a:spLocks noChangeArrowheads="1"/>
            </p:cNvSpPr>
            <p:nvPr/>
          </p:nvSpPr>
          <p:spPr bwMode="auto">
            <a:xfrm>
              <a:off x="1920" y="3112"/>
              <a:ext cx="12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Β</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1"/>
            <p:cNvSpPr>
              <a:spLocks noChangeArrowheads="1"/>
            </p:cNvSpPr>
            <p:nvPr/>
          </p:nvSpPr>
          <p:spPr bwMode="auto">
            <a:xfrm>
              <a:off x="1985" y="3112"/>
              <a:ext cx="9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2"/>
            <p:cNvSpPr>
              <a:spLocks noChangeArrowheads="1"/>
            </p:cNvSpPr>
            <p:nvPr/>
          </p:nvSpPr>
          <p:spPr bwMode="auto">
            <a:xfrm>
              <a:off x="1976" y="3583"/>
              <a:ext cx="112"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Γ</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3"/>
            <p:cNvSpPr>
              <a:spLocks noChangeArrowheads="1"/>
            </p:cNvSpPr>
            <p:nvPr/>
          </p:nvSpPr>
          <p:spPr bwMode="auto">
            <a:xfrm>
              <a:off x="2025" y="3583"/>
              <a:ext cx="9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4"/>
            <p:cNvSpPr>
              <a:spLocks noChangeArrowheads="1"/>
            </p:cNvSpPr>
            <p:nvPr/>
          </p:nvSpPr>
          <p:spPr bwMode="auto">
            <a:xfrm>
              <a:off x="2650" y="2922"/>
              <a:ext cx="13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Δ</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5"/>
            <p:cNvSpPr>
              <a:spLocks noChangeArrowheads="1"/>
            </p:cNvSpPr>
            <p:nvPr/>
          </p:nvSpPr>
          <p:spPr bwMode="auto">
            <a:xfrm>
              <a:off x="2718" y="2922"/>
              <a:ext cx="8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6"/>
            <p:cNvSpPr>
              <a:spLocks noChangeArrowheads="1"/>
            </p:cNvSpPr>
            <p:nvPr/>
          </p:nvSpPr>
          <p:spPr bwMode="auto">
            <a:xfrm>
              <a:off x="2727" y="3789"/>
              <a:ext cx="121"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Ε</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37"/>
            <p:cNvSpPr>
              <a:spLocks noChangeArrowheads="1"/>
            </p:cNvSpPr>
            <p:nvPr/>
          </p:nvSpPr>
          <p:spPr bwMode="auto">
            <a:xfrm>
              <a:off x="2785" y="3789"/>
              <a:ext cx="9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38"/>
            <p:cNvSpPr>
              <a:spLocks noChangeArrowheads="1"/>
            </p:cNvSpPr>
            <p:nvPr/>
          </p:nvSpPr>
          <p:spPr bwMode="auto">
            <a:xfrm>
              <a:off x="3639" y="3052"/>
              <a:ext cx="11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Ζ</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39"/>
            <p:cNvSpPr>
              <a:spLocks noChangeArrowheads="1"/>
            </p:cNvSpPr>
            <p:nvPr/>
          </p:nvSpPr>
          <p:spPr bwMode="auto">
            <a:xfrm>
              <a:off x="3695" y="3052"/>
              <a:ext cx="9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40"/>
            <p:cNvSpPr>
              <a:spLocks noChangeArrowheads="1"/>
            </p:cNvSpPr>
            <p:nvPr/>
          </p:nvSpPr>
          <p:spPr bwMode="auto">
            <a:xfrm>
              <a:off x="3695" y="3556"/>
              <a:ext cx="138"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Η</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1"/>
            <p:cNvSpPr>
              <a:spLocks noChangeArrowheads="1"/>
            </p:cNvSpPr>
            <p:nvPr/>
          </p:nvSpPr>
          <p:spPr bwMode="auto">
            <a:xfrm>
              <a:off x="3769" y="3556"/>
              <a:ext cx="9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5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2</a:t>
            </a:r>
            <a:r>
              <a:rPr lang="en-US" dirty="0" smtClean="0"/>
              <a:t>2</a:t>
            </a:r>
            <a:r>
              <a:rPr lang="el-GR" dirty="0" smtClean="0"/>
              <a:t> </a:t>
            </a:r>
            <a:r>
              <a:rPr lang="el-GR" dirty="0"/>
              <a:t>από </a:t>
            </a:r>
            <a:r>
              <a:rPr lang="el-GR" dirty="0" smtClean="0"/>
              <a:t>24)</a:t>
            </a:r>
            <a:endParaRPr lang="el-GR" dirty="0">
              <a:latin typeface="+mn-lt"/>
            </a:endParaRPr>
          </a:p>
        </p:txBody>
      </p:sp>
      <p:graphicFrame>
        <p:nvGraphicFramePr>
          <p:cNvPr id="6" name="Πίνακας 5" descr="Από τον πίνακα συντόμευσης, στον οποίο διαγράψαμε τις Α,Β και Δ καθώς δεν έχουν άλλο περιθώριο για μείωση εντοπίζουμε ότι η πιο οικονομική μείωση γίνεται αναγκαστικά με την επιλογή των Ζ και Η με συνολικό μοναδιαίο κόστος συντόμευσης 300 χρηματικών μονάδων και έχουν τη δυνατότητα να μειωθούν ακόμα μια εβδομάδα η κάθε μια."/>
          <p:cNvGraphicFramePr>
            <a:graphicFrameLocks noGrp="1"/>
          </p:cNvGraphicFramePr>
          <p:nvPr>
            <p:custDataLst>
              <p:tags r:id="rId2"/>
            </p:custDataLst>
            <p:extLst>
              <p:ext uri="{D42A27DB-BD31-4B8C-83A1-F6EECF244321}">
                <p14:modId xmlns:p14="http://schemas.microsoft.com/office/powerpoint/2010/main" val="4070966724"/>
              </p:ext>
            </p:extLst>
          </p:nvPr>
        </p:nvGraphicFramePr>
        <p:xfrm>
          <a:off x="579750" y="1772816"/>
          <a:ext cx="7880681" cy="4248469"/>
        </p:xfrm>
        <a:graphic>
          <a:graphicData uri="http://schemas.openxmlformats.org/drawingml/2006/table">
            <a:tbl>
              <a:tblPr firstRow="1" bandRow="1">
                <a:tableStyleId>{00A15C55-8517-42AA-B614-E9B94910E393}</a:tableStyleId>
              </a:tblPr>
              <a:tblGrid>
                <a:gridCol w="775205"/>
                <a:gridCol w="939430"/>
                <a:gridCol w="939430"/>
                <a:gridCol w="931464"/>
                <a:gridCol w="939430"/>
                <a:gridCol w="939430"/>
                <a:gridCol w="939430"/>
                <a:gridCol w="1476862"/>
              </a:tblGrid>
              <a:tr h="1053340">
                <a:tc>
                  <a:txBody>
                    <a:bodyPr/>
                    <a:lstStyle/>
                    <a:p>
                      <a:r>
                        <a:rPr lang="el-GR" dirty="0" smtClean="0"/>
                        <a:t>ΔΡΑΣΤ</a:t>
                      </a:r>
                      <a:endParaRPr lang="el-GR" dirty="0"/>
                    </a:p>
                  </a:txBody>
                  <a:tcPr/>
                </a:tc>
                <a:tc>
                  <a:txBody>
                    <a:bodyPr/>
                    <a:lstStyle/>
                    <a:p>
                      <a:r>
                        <a:rPr lang="el-GR" dirty="0" smtClean="0"/>
                        <a:t>ΔΙΑΡΚΕΙΑ ΚΣ (α)</a:t>
                      </a:r>
                      <a:endParaRPr lang="el-GR" dirty="0"/>
                    </a:p>
                  </a:txBody>
                  <a:tcPr/>
                </a:tc>
                <a:tc>
                  <a:txBody>
                    <a:bodyPr/>
                    <a:lstStyle/>
                    <a:p>
                      <a:r>
                        <a:rPr lang="el-GR" dirty="0" smtClean="0"/>
                        <a:t>ΔΙΑΡΚΕΙΑ ΣΣ (β)</a:t>
                      </a:r>
                      <a:endParaRPr lang="el-GR" dirty="0"/>
                    </a:p>
                  </a:txBody>
                  <a:tcPr/>
                </a:tc>
                <a:tc>
                  <a:txBody>
                    <a:bodyPr/>
                    <a:lstStyle/>
                    <a:p>
                      <a:r>
                        <a:rPr lang="el-GR" dirty="0" smtClean="0"/>
                        <a:t>(α)</a:t>
                      </a:r>
                      <a:r>
                        <a:rPr lang="el-GR" baseline="0" dirty="0" smtClean="0"/>
                        <a:t> – (β)</a:t>
                      </a:r>
                      <a:endParaRPr lang="el-GR" dirty="0"/>
                    </a:p>
                  </a:txBody>
                  <a:tcPr/>
                </a:tc>
                <a:tc>
                  <a:txBody>
                    <a:bodyPr/>
                    <a:lstStyle/>
                    <a:p>
                      <a:r>
                        <a:rPr lang="el-GR" dirty="0" smtClean="0"/>
                        <a:t>ΚΟΣΤΟΣ ΚΣ (γ)</a:t>
                      </a:r>
                      <a:endParaRPr lang="el-GR" dirty="0"/>
                    </a:p>
                  </a:txBody>
                  <a:tcPr/>
                </a:tc>
                <a:tc>
                  <a:txBody>
                    <a:bodyPr/>
                    <a:lstStyle/>
                    <a:p>
                      <a:r>
                        <a:rPr lang="el-GR" dirty="0" smtClean="0"/>
                        <a:t>ΚΟΣΤΟΣ ΣΣ (δ)</a:t>
                      </a:r>
                      <a:endParaRPr lang="el-GR" dirty="0"/>
                    </a:p>
                  </a:txBody>
                  <a:tcPr/>
                </a:tc>
                <a:tc>
                  <a:txBody>
                    <a:bodyPr/>
                    <a:lstStyle/>
                    <a:p>
                      <a:r>
                        <a:rPr lang="el-GR" dirty="0" smtClean="0"/>
                        <a:t>(δ)- (γ)</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(δ)-(γ)/ (α)-(β)</a:t>
                      </a:r>
                    </a:p>
                    <a:p>
                      <a:endParaRPr lang="el-GR" dirty="0"/>
                    </a:p>
                  </a:txBody>
                  <a:tcPr/>
                </a:tc>
              </a:tr>
              <a:tr h="456447">
                <a:tc>
                  <a:txBody>
                    <a:bodyPr/>
                    <a:lstStyle/>
                    <a:p>
                      <a:pPr algn="ctr"/>
                      <a:r>
                        <a:rPr lang="el-GR" sz="2000" b="1" strike="sngStrike" baseline="0" dirty="0" smtClean="0">
                          <a:solidFill>
                            <a:schemeClr val="tx1"/>
                          </a:solidFill>
                        </a:rPr>
                        <a:t>Α</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5</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4</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1</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100</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200</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100</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100</a:t>
                      </a:r>
                      <a:endParaRPr lang="el-GR" sz="2000" b="1" strike="sngStrike" baseline="0" dirty="0">
                        <a:solidFill>
                          <a:schemeClr val="tx1"/>
                        </a:solidFill>
                      </a:endParaRPr>
                    </a:p>
                  </a:txBody>
                  <a:tcPr anchor="ctr"/>
                </a:tc>
              </a:tr>
              <a:tr h="456447">
                <a:tc>
                  <a:txBody>
                    <a:bodyPr/>
                    <a:lstStyle/>
                    <a:p>
                      <a:pPr algn="ctr"/>
                      <a:r>
                        <a:rPr lang="el-GR" sz="2000" b="1" strike="sngStrike" baseline="0" dirty="0" smtClean="0">
                          <a:solidFill>
                            <a:schemeClr val="tx1"/>
                          </a:solidFill>
                        </a:rPr>
                        <a:t>Β</a:t>
                      </a:r>
                      <a:endParaRPr lang="el-GR" sz="2000" b="1" strike="sngStrike" baseline="0" dirty="0">
                        <a:solidFill>
                          <a:schemeClr val="tx1"/>
                        </a:solidFill>
                      </a:endParaRPr>
                    </a:p>
                  </a:txBody>
                  <a:tcPr anchor="ctr"/>
                </a:tc>
                <a:tc>
                  <a:txBody>
                    <a:bodyPr/>
                    <a:lstStyle/>
                    <a:p>
                      <a:pPr algn="ctr"/>
                      <a:r>
                        <a:rPr lang="el-GR" sz="2000" b="1" strike="sngStrike" baseline="0" dirty="0" smtClean="0"/>
                        <a:t>3</a:t>
                      </a:r>
                      <a:endParaRPr lang="el-GR" sz="2000" b="1" strike="sngStrike" baseline="0" dirty="0"/>
                    </a:p>
                  </a:txBody>
                  <a:tcPr anchor="ctr"/>
                </a:tc>
                <a:tc>
                  <a:txBody>
                    <a:bodyPr/>
                    <a:lstStyle/>
                    <a:p>
                      <a:pPr algn="ctr"/>
                      <a:r>
                        <a:rPr lang="el-GR" sz="2000" b="1" strike="sngStrike" baseline="0" dirty="0" smtClean="0"/>
                        <a:t>2</a:t>
                      </a:r>
                      <a:endParaRPr lang="el-GR" sz="2000" b="1" strike="sngStrike" baseline="0" dirty="0"/>
                    </a:p>
                  </a:txBody>
                  <a:tcPr anchor="ctr"/>
                </a:tc>
                <a:tc>
                  <a:txBody>
                    <a:bodyPr/>
                    <a:lstStyle/>
                    <a:p>
                      <a:pPr algn="ctr"/>
                      <a:r>
                        <a:rPr lang="el-GR" sz="2000" b="1" strike="sngStrike" baseline="0" dirty="0" smtClean="0"/>
                        <a:t>1</a:t>
                      </a:r>
                      <a:endParaRPr lang="el-GR" sz="2000" b="1" strike="sngStrike" baseline="0" dirty="0"/>
                    </a:p>
                  </a:txBody>
                  <a:tcPr anchor="ctr"/>
                </a:tc>
                <a:tc>
                  <a:txBody>
                    <a:bodyPr/>
                    <a:lstStyle/>
                    <a:p>
                      <a:pPr algn="ctr"/>
                      <a:r>
                        <a:rPr lang="el-GR" sz="2000" b="1" strike="sngStrike" baseline="0" dirty="0" smtClean="0"/>
                        <a:t>300</a:t>
                      </a:r>
                      <a:endParaRPr lang="el-GR" sz="2000" b="1" strike="sngStrike" baseline="0" dirty="0"/>
                    </a:p>
                  </a:txBody>
                  <a:tcPr anchor="ctr"/>
                </a:tc>
                <a:tc>
                  <a:txBody>
                    <a:bodyPr/>
                    <a:lstStyle/>
                    <a:p>
                      <a:pPr algn="ctr"/>
                      <a:r>
                        <a:rPr lang="el-GR" sz="2000" b="1" strike="sngStrike" baseline="0" dirty="0" smtClean="0"/>
                        <a:t>350</a:t>
                      </a:r>
                      <a:endParaRPr lang="el-GR" sz="2000" b="1" strike="sngStrike" baseline="0" dirty="0"/>
                    </a:p>
                  </a:txBody>
                  <a:tcPr anchor="ctr"/>
                </a:tc>
                <a:tc>
                  <a:txBody>
                    <a:bodyPr/>
                    <a:lstStyle/>
                    <a:p>
                      <a:pPr algn="ctr"/>
                      <a:r>
                        <a:rPr lang="el-GR" sz="2000" b="1" strike="sngStrike" baseline="0" dirty="0" smtClean="0"/>
                        <a:t>50</a:t>
                      </a:r>
                      <a:endParaRPr lang="el-GR" sz="2000" b="1" strike="sngStrike" baseline="0" dirty="0"/>
                    </a:p>
                  </a:txBody>
                  <a:tcPr anchor="ctr"/>
                </a:tc>
                <a:tc>
                  <a:txBody>
                    <a:bodyPr/>
                    <a:lstStyle/>
                    <a:p>
                      <a:pPr algn="ctr"/>
                      <a:r>
                        <a:rPr lang="el-GR" sz="2000" b="1" strike="sngStrike" baseline="0" dirty="0" smtClean="0">
                          <a:solidFill>
                            <a:schemeClr val="tx1"/>
                          </a:solidFill>
                        </a:rPr>
                        <a:t>50</a:t>
                      </a:r>
                      <a:endParaRPr lang="el-GR" sz="2000" b="1" strike="sngStrike" baseline="0" dirty="0">
                        <a:solidFill>
                          <a:schemeClr val="tx1"/>
                        </a:solidFill>
                      </a:endParaRPr>
                    </a:p>
                  </a:txBody>
                  <a:tcPr anchor="ctr"/>
                </a:tc>
              </a:tr>
              <a:tr h="456447">
                <a:tc>
                  <a:txBody>
                    <a:bodyPr/>
                    <a:lstStyle/>
                    <a:p>
                      <a:pPr algn="ctr"/>
                      <a:r>
                        <a:rPr lang="el-GR" sz="2000" b="1" dirty="0" smtClean="0">
                          <a:solidFill>
                            <a:srgbClr val="7030A0"/>
                          </a:solidFill>
                        </a:rPr>
                        <a:t>Γ</a:t>
                      </a:r>
                      <a:endParaRPr lang="el-GR" sz="2000" b="1" dirty="0">
                        <a:solidFill>
                          <a:srgbClr val="7030A0"/>
                        </a:solidFill>
                      </a:endParaRPr>
                    </a:p>
                  </a:txBody>
                  <a:tcPr anchor="ctr"/>
                </a:tc>
                <a:tc>
                  <a:txBody>
                    <a:bodyPr/>
                    <a:lstStyle/>
                    <a:p>
                      <a:pPr algn="ctr"/>
                      <a:r>
                        <a:rPr lang="el-GR" sz="2000" b="1" dirty="0" smtClean="0"/>
                        <a:t>2</a:t>
                      </a:r>
                      <a:endParaRPr lang="el-GR" sz="2000" b="1" dirty="0"/>
                    </a:p>
                  </a:txBody>
                  <a:tcPr anchor="ctr"/>
                </a:tc>
                <a:tc>
                  <a:txBody>
                    <a:bodyPr/>
                    <a:lstStyle/>
                    <a:p>
                      <a:pPr algn="ctr"/>
                      <a:r>
                        <a:rPr lang="el-GR" sz="2000" b="1" dirty="0" smtClean="0"/>
                        <a:t>1</a:t>
                      </a:r>
                      <a:endParaRPr lang="el-GR" sz="2000" b="1" dirty="0"/>
                    </a:p>
                  </a:txBody>
                  <a:tcPr anchor="ctr"/>
                </a:tc>
                <a:tc>
                  <a:txBody>
                    <a:bodyPr/>
                    <a:lstStyle/>
                    <a:p>
                      <a:pPr algn="ctr"/>
                      <a:r>
                        <a:rPr lang="el-GR" sz="2000" b="1" dirty="0" smtClean="0"/>
                        <a:t>1</a:t>
                      </a:r>
                      <a:endParaRPr lang="el-GR" sz="2000" b="1" dirty="0"/>
                    </a:p>
                  </a:txBody>
                  <a:tcPr anchor="ctr"/>
                </a:tc>
                <a:tc>
                  <a:txBody>
                    <a:bodyPr/>
                    <a:lstStyle/>
                    <a:p>
                      <a:pPr algn="ctr"/>
                      <a:r>
                        <a:rPr lang="el-GR" sz="2000" b="1" dirty="0" smtClean="0"/>
                        <a:t>200</a:t>
                      </a:r>
                      <a:endParaRPr lang="el-GR" sz="2000" b="1" dirty="0"/>
                    </a:p>
                  </a:txBody>
                  <a:tcPr anchor="ctr"/>
                </a:tc>
                <a:tc>
                  <a:txBody>
                    <a:bodyPr/>
                    <a:lstStyle/>
                    <a:p>
                      <a:pPr algn="ctr"/>
                      <a:r>
                        <a:rPr lang="el-GR" sz="2000" b="1" dirty="0" smtClean="0"/>
                        <a:t>325</a:t>
                      </a:r>
                      <a:endParaRPr lang="el-GR" sz="2000" b="1" dirty="0"/>
                    </a:p>
                  </a:txBody>
                  <a:tcPr anchor="ctr"/>
                </a:tc>
                <a:tc>
                  <a:txBody>
                    <a:bodyPr/>
                    <a:lstStyle/>
                    <a:p>
                      <a:pPr algn="ctr"/>
                      <a:r>
                        <a:rPr lang="el-GR" sz="2000" b="1" dirty="0" smtClean="0"/>
                        <a:t>125</a:t>
                      </a:r>
                      <a:endParaRPr lang="el-GR" sz="2000" b="1" dirty="0"/>
                    </a:p>
                  </a:txBody>
                  <a:tcPr anchor="ctr"/>
                </a:tc>
                <a:tc>
                  <a:txBody>
                    <a:bodyPr/>
                    <a:lstStyle/>
                    <a:p>
                      <a:pPr algn="ctr"/>
                      <a:r>
                        <a:rPr lang="el-GR" sz="2000" b="1" dirty="0" smtClean="0">
                          <a:solidFill>
                            <a:srgbClr val="7030A0"/>
                          </a:solidFill>
                        </a:rPr>
                        <a:t>125</a:t>
                      </a:r>
                      <a:endParaRPr lang="el-GR" sz="2000" b="1" dirty="0">
                        <a:solidFill>
                          <a:srgbClr val="7030A0"/>
                        </a:solidFill>
                      </a:endParaRPr>
                    </a:p>
                  </a:txBody>
                  <a:tcPr anchor="ctr"/>
                </a:tc>
              </a:tr>
              <a:tr h="456447">
                <a:tc>
                  <a:txBody>
                    <a:bodyPr/>
                    <a:lstStyle/>
                    <a:p>
                      <a:pPr algn="ctr"/>
                      <a:r>
                        <a:rPr lang="el-GR" sz="2000" b="1" strike="sngStrike" baseline="0" dirty="0" smtClean="0">
                          <a:solidFill>
                            <a:schemeClr val="tx1"/>
                          </a:solidFill>
                        </a:rPr>
                        <a:t>Δ</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2</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1</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1</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250</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300</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50</a:t>
                      </a:r>
                      <a:endParaRPr lang="el-GR" sz="2000" b="1" strike="sngStrike" baseline="0" dirty="0">
                        <a:solidFill>
                          <a:schemeClr val="tx1"/>
                        </a:solidFill>
                      </a:endParaRPr>
                    </a:p>
                  </a:txBody>
                  <a:tcPr anchor="ctr"/>
                </a:tc>
                <a:tc>
                  <a:txBody>
                    <a:bodyPr/>
                    <a:lstStyle/>
                    <a:p>
                      <a:pPr algn="ctr"/>
                      <a:r>
                        <a:rPr lang="el-GR" sz="2000" b="1" strike="sngStrike" baseline="0" dirty="0" smtClean="0">
                          <a:solidFill>
                            <a:schemeClr val="tx1"/>
                          </a:solidFill>
                        </a:rPr>
                        <a:t>50</a:t>
                      </a:r>
                      <a:endParaRPr lang="el-GR" sz="2000" b="1" strike="sngStrike" baseline="0" dirty="0">
                        <a:solidFill>
                          <a:schemeClr val="tx1"/>
                        </a:solidFill>
                      </a:endParaRPr>
                    </a:p>
                  </a:txBody>
                  <a:tcPr anchor="ctr"/>
                </a:tc>
              </a:tr>
              <a:tr h="456447">
                <a:tc>
                  <a:txBody>
                    <a:bodyPr/>
                    <a:lstStyle/>
                    <a:p>
                      <a:pPr algn="ctr"/>
                      <a:r>
                        <a:rPr lang="el-GR" sz="2000" b="1" dirty="0" smtClean="0"/>
                        <a:t>Ε</a:t>
                      </a:r>
                      <a:endParaRPr lang="el-GR" sz="2000" b="1" dirty="0"/>
                    </a:p>
                  </a:txBody>
                  <a:tcPr anchor="ctr"/>
                </a:tc>
                <a:tc>
                  <a:txBody>
                    <a:bodyPr/>
                    <a:lstStyle/>
                    <a:p>
                      <a:pPr algn="ctr"/>
                      <a:r>
                        <a:rPr lang="el-GR" sz="2000" b="1" dirty="0" smtClean="0"/>
                        <a:t>1</a:t>
                      </a:r>
                      <a:endParaRPr lang="el-GR" sz="2000" b="1" dirty="0"/>
                    </a:p>
                  </a:txBody>
                  <a:tcPr anchor="ctr"/>
                </a:tc>
                <a:tc>
                  <a:txBody>
                    <a:bodyPr/>
                    <a:lstStyle/>
                    <a:p>
                      <a:pPr algn="ctr"/>
                      <a:r>
                        <a:rPr lang="el-GR" sz="2000" b="1" dirty="0" smtClean="0"/>
                        <a:t>1</a:t>
                      </a:r>
                      <a:endParaRPr lang="el-GR" sz="2000" b="1" dirty="0"/>
                    </a:p>
                  </a:txBody>
                  <a:tcPr anchor="ctr"/>
                </a:tc>
                <a:tc>
                  <a:txBody>
                    <a:bodyPr/>
                    <a:lstStyle/>
                    <a:p>
                      <a:pPr algn="ctr"/>
                      <a:r>
                        <a:rPr lang="el-GR" sz="2000" b="1" dirty="0" smtClean="0"/>
                        <a:t>-</a:t>
                      </a:r>
                      <a:endParaRPr lang="el-GR" sz="2000" b="1" dirty="0"/>
                    </a:p>
                  </a:txBody>
                  <a:tcPr anchor="ctr"/>
                </a:tc>
                <a:tc>
                  <a:txBody>
                    <a:bodyPr/>
                    <a:lstStyle/>
                    <a:p>
                      <a:pPr algn="ctr"/>
                      <a:r>
                        <a:rPr lang="el-GR" sz="2000" b="1" dirty="0" smtClean="0"/>
                        <a:t>400</a:t>
                      </a:r>
                      <a:endParaRPr lang="el-GR" sz="2000" b="1" dirty="0"/>
                    </a:p>
                  </a:txBody>
                  <a:tcPr anchor="ctr"/>
                </a:tc>
                <a:tc>
                  <a:txBody>
                    <a:bodyPr/>
                    <a:lstStyle/>
                    <a:p>
                      <a:pPr algn="ctr"/>
                      <a:r>
                        <a:rPr lang="el-GR" sz="2000" b="1" dirty="0" smtClean="0"/>
                        <a:t>400</a:t>
                      </a:r>
                      <a:endParaRPr lang="el-GR" sz="2000" b="1" dirty="0"/>
                    </a:p>
                  </a:txBody>
                  <a:tcPr anchor="ctr"/>
                </a:tc>
                <a:tc>
                  <a:txBody>
                    <a:bodyPr/>
                    <a:lstStyle/>
                    <a:p>
                      <a:pPr algn="ctr"/>
                      <a:r>
                        <a:rPr lang="el-GR" sz="2000" b="1" dirty="0" smtClean="0"/>
                        <a:t>-</a:t>
                      </a:r>
                      <a:endParaRPr lang="el-GR" sz="2000" b="1" dirty="0"/>
                    </a:p>
                  </a:txBody>
                  <a:tcPr anchor="ctr"/>
                </a:tc>
                <a:tc>
                  <a:txBody>
                    <a:bodyPr/>
                    <a:lstStyle/>
                    <a:p>
                      <a:pPr algn="ctr"/>
                      <a:r>
                        <a:rPr lang="el-GR" sz="2000" b="1" dirty="0" smtClean="0"/>
                        <a:t>-</a:t>
                      </a:r>
                      <a:endParaRPr lang="el-GR" sz="2000" b="1" dirty="0"/>
                    </a:p>
                  </a:txBody>
                  <a:tcPr anchor="ctr"/>
                </a:tc>
              </a:tr>
              <a:tr h="456447">
                <a:tc>
                  <a:txBody>
                    <a:bodyPr/>
                    <a:lstStyle/>
                    <a:p>
                      <a:pPr algn="ctr"/>
                      <a:r>
                        <a:rPr lang="el-GR" sz="2000" b="1" dirty="0" smtClean="0">
                          <a:solidFill>
                            <a:srgbClr val="7030A0"/>
                          </a:solidFill>
                        </a:rPr>
                        <a:t>Ζ</a:t>
                      </a:r>
                      <a:endParaRPr lang="el-GR" sz="2000" b="1" dirty="0">
                        <a:solidFill>
                          <a:srgbClr val="7030A0"/>
                        </a:solidFill>
                      </a:endParaRPr>
                    </a:p>
                  </a:txBody>
                  <a:tcPr anchor="ctr"/>
                </a:tc>
                <a:tc>
                  <a:txBody>
                    <a:bodyPr/>
                    <a:lstStyle/>
                    <a:p>
                      <a:pPr algn="ctr"/>
                      <a:r>
                        <a:rPr lang="el-GR" sz="2000" b="1" dirty="0" smtClean="0">
                          <a:solidFill>
                            <a:schemeClr val="tx1"/>
                          </a:solidFill>
                        </a:rPr>
                        <a:t>4</a:t>
                      </a:r>
                      <a:endParaRPr lang="el-GR" sz="2000" b="1" dirty="0">
                        <a:solidFill>
                          <a:schemeClr val="tx1"/>
                        </a:solidFill>
                      </a:endParaRPr>
                    </a:p>
                  </a:txBody>
                  <a:tcPr anchor="ctr"/>
                </a:tc>
                <a:tc>
                  <a:txBody>
                    <a:bodyPr/>
                    <a:lstStyle/>
                    <a:p>
                      <a:pPr algn="ctr"/>
                      <a:r>
                        <a:rPr lang="el-GR" sz="2000" b="1" dirty="0" smtClean="0">
                          <a:solidFill>
                            <a:schemeClr val="tx1"/>
                          </a:solidFill>
                        </a:rPr>
                        <a:t>2</a:t>
                      </a:r>
                      <a:endParaRPr lang="el-GR" sz="2000" b="1" dirty="0">
                        <a:solidFill>
                          <a:schemeClr val="tx1"/>
                        </a:solidFill>
                      </a:endParaRPr>
                    </a:p>
                  </a:txBody>
                  <a:tcPr anchor="ctr"/>
                </a:tc>
                <a:tc>
                  <a:txBody>
                    <a:bodyPr/>
                    <a:lstStyle/>
                    <a:p>
                      <a:pPr algn="ctr"/>
                      <a:r>
                        <a:rPr lang="el-GR" sz="2000" b="1" dirty="0" smtClean="0">
                          <a:solidFill>
                            <a:schemeClr val="tx1"/>
                          </a:solidFill>
                        </a:rPr>
                        <a:t>1</a:t>
                      </a:r>
                      <a:endParaRPr lang="el-GR" sz="2000" b="1" dirty="0">
                        <a:solidFill>
                          <a:schemeClr val="tx1"/>
                        </a:solidFill>
                      </a:endParaRPr>
                    </a:p>
                  </a:txBody>
                  <a:tcPr anchor="ctr"/>
                </a:tc>
                <a:tc>
                  <a:txBody>
                    <a:bodyPr/>
                    <a:lstStyle/>
                    <a:p>
                      <a:pPr algn="ctr"/>
                      <a:r>
                        <a:rPr lang="el-GR" sz="2000" b="1" dirty="0" smtClean="0">
                          <a:solidFill>
                            <a:schemeClr val="tx1"/>
                          </a:solidFill>
                        </a:rPr>
                        <a:t>500</a:t>
                      </a:r>
                      <a:endParaRPr lang="el-GR" sz="2000" b="1" dirty="0">
                        <a:solidFill>
                          <a:schemeClr val="tx1"/>
                        </a:solidFill>
                      </a:endParaRPr>
                    </a:p>
                  </a:txBody>
                  <a:tcPr anchor="ctr"/>
                </a:tc>
                <a:tc>
                  <a:txBody>
                    <a:bodyPr/>
                    <a:lstStyle/>
                    <a:p>
                      <a:pPr algn="ctr"/>
                      <a:r>
                        <a:rPr lang="el-GR" sz="2000" b="1" dirty="0" smtClean="0">
                          <a:solidFill>
                            <a:schemeClr val="tx1"/>
                          </a:solidFill>
                        </a:rPr>
                        <a:t>900</a:t>
                      </a:r>
                      <a:endParaRPr lang="el-GR" sz="2000" b="1" dirty="0">
                        <a:solidFill>
                          <a:schemeClr val="tx1"/>
                        </a:solidFill>
                      </a:endParaRPr>
                    </a:p>
                  </a:txBody>
                  <a:tcPr anchor="ctr"/>
                </a:tc>
                <a:tc>
                  <a:txBody>
                    <a:bodyPr/>
                    <a:lstStyle/>
                    <a:p>
                      <a:pPr algn="ctr"/>
                      <a:r>
                        <a:rPr lang="el-GR" sz="2000" b="1" dirty="0" smtClean="0">
                          <a:solidFill>
                            <a:schemeClr val="tx1"/>
                          </a:solidFill>
                        </a:rPr>
                        <a:t>400</a:t>
                      </a:r>
                      <a:endParaRPr lang="el-GR" sz="2000" b="1" dirty="0">
                        <a:solidFill>
                          <a:schemeClr val="tx1"/>
                        </a:solidFill>
                      </a:endParaRPr>
                    </a:p>
                  </a:txBody>
                  <a:tcPr anchor="ctr"/>
                </a:tc>
                <a:tc>
                  <a:txBody>
                    <a:bodyPr/>
                    <a:lstStyle/>
                    <a:p>
                      <a:pPr algn="ctr"/>
                      <a:r>
                        <a:rPr lang="el-GR" sz="2000" b="1" dirty="0" smtClean="0">
                          <a:solidFill>
                            <a:srgbClr val="7030A0"/>
                          </a:solidFill>
                        </a:rPr>
                        <a:t>200</a:t>
                      </a:r>
                      <a:endParaRPr lang="el-GR" sz="2000" b="1" dirty="0">
                        <a:solidFill>
                          <a:srgbClr val="7030A0"/>
                        </a:solidFill>
                      </a:endParaRPr>
                    </a:p>
                  </a:txBody>
                  <a:tcPr anchor="ctr"/>
                </a:tc>
              </a:tr>
              <a:tr h="456447">
                <a:tc>
                  <a:txBody>
                    <a:bodyPr/>
                    <a:lstStyle/>
                    <a:p>
                      <a:pPr algn="ctr"/>
                      <a:r>
                        <a:rPr lang="el-GR" sz="2000" b="1" dirty="0" smtClean="0">
                          <a:solidFill>
                            <a:srgbClr val="7030A0"/>
                          </a:solidFill>
                        </a:rPr>
                        <a:t>Η</a:t>
                      </a:r>
                      <a:endParaRPr lang="el-GR" sz="2000" b="1" dirty="0">
                        <a:solidFill>
                          <a:srgbClr val="7030A0"/>
                        </a:solidFill>
                      </a:endParaRPr>
                    </a:p>
                  </a:txBody>
                  <a:tcPr anchor="ctr"/>
                </a:tc>
                <a:tc>
                  <a:txBody>
                    <a:bodyPr/>
                    <a:lstStyle/>
                    <a:p>
                      <a:pPr algn="ctr"/>
                      <a:r>
                        <a:rPr lang="el-GR" sz="2000" b="1" dirty="0" smtClean="0"/>
                        <a:t>4</a:t>
                      </a:r>
                      <a:endParaRPr lang="el-GR" sz="2000" b="1" dirty="0"/>
                    </a:p>
                  </a:txBody>
                  <a:tcPr anchor="ctr"/>
                </a:tc>
                <a:tc>
                  <a:txBody>
                    <a:bodyPr/>
                    <a:lstStyle/>
                    <a:p>
                      <a:pPr algn="ctr"/>
                      <a:r>
                        <a:rPr lang="el-GR" sz="2000" b="1" dirty="0" smtClean="0"/>
                        <a:t>2</a:t>
                      </a:r>
                      <a:endParaRPr lang="el-GR" sz="2000" b="1" dirty="0"/>
                    </a:p>
                  </a:txBody>
                  <a:tcPr anchor="ctr"/>
                </a:tc>
                <a:tc>
                  <a:txBody>
                    <a:bodyPr/>
                    <a:lstStyle/>
                    <a:p>
                      <a:pPr algn="ctr"/>
                      <a:r>
                        <a:rPr lang="el-GR" sz="2000" b="1" dirty="0" smtClean="0"/>
                        <a:t>1</a:t>
                      </a:r>
                      <a:endParaRPr lang="el-GR" sz="2000" b="1" dirty="0"/>
                    </a:p>
                  </a:txBody>
                  <a:tcPr anchor="ctr"/>
                </a:tc>
                <a:tc>
                  <a:txBody>
                    <a:bodyPr/>
                    <a:lstStyle/>
                    <a:p>
                      <a:pPr algn="ctr"/>
                      <a:r>
                        <a:rPr lang="el-GR" sz="2000" b="1" dirty="0" smtClean="0"/>
                        <a:t>150</a:t>
                      </a:r>
                      <a:endParaRPr lang="el-GR" sz="2000" b="1" dirty="0"/>
                    </a:p>
                  </a:txBody>
                  <a:tcPr anchor="ctr"/>
                </a:tc>
                <a:tc>
                  <a:txBody>
                    <a:bodyPr/>
                    <a:lstStyle/>
                    <a:p>
                      <a:pPr algn="ctr"/>
                      <a:r>
                        <a:rPr lang="el-GR" sz="2000" b="1" dirty="0" smtClean="0"/>
                        <a:t>350</a:t>
                      </a:r>
                      <a:endParaRPr lang="el-GR" sz="2000" b="1" dirty="0"/>
                    </a:p>
                  </a:txBody>
                  <a:tcPr anchor="ctr"/>
                </a:tc>
                <a:tc>
                  <a:txBody>
                    <a:bodyPr/>
                    <a:lstStyle/>
                    <a:p>
                      <a:pPr algn="ctr"/>
                      <a:r>
                        <a:rPr lang="el-GR" sz="2000" b="1" dirty="0" smtClean="0"/>
                        <a:t>200</a:t>
                      </a:r>
                      <a:endParaRPr lang="el-GR" sz="2000" b="1" dirty="0"/>
                    </a:p>
                  </a:txBody>
                  <a:tcPr anchor="ctr"/>
                </a:tc>
                <a:tc>
                  <a:txBody>
                    <a:bodyPr/>
                    <a:lstStyle/>
                    <a:p>
                      <a:pPr algn="ctr"/>
                      <a:r>
                        <a:rPr lang="el-GR" sz="2000" b="1" dirty="0" smtClean="0">
                          <a:solidFill>
                            <a:srgbClr val="7030A0"/>
                          </a:solidFill>
                        </a:rPr>
                        <a:t>100</a:t>
                      </a:r>
                      <a:endParaRPr lang="el-GR" sz="2000" b="1" dirty="0">
                        <a:solidFill>
                          <a:srgbClr val="7030A0"/>
                        </a:solidFill>
                      </a:endParaRPr>
                    </a:p>
                  </a:txBody>
                  <a:tcPr anchor="ctr"/>
                </a:tc>
              </a:tr>
            </a:tbl>
          </a:graphicData>
        </a:graphic>
      </p:graphicFrame>
      <p:sp>
        <p:nvSpPr>
          <p:cNvPr id="8" name="Έλλειψη 7" descr="[DECORATIVE]"/>
          <p:cNvSpPr/>
          <p:nvPr/>
        </p:nvSpPr>
        <p:spPr>
          <a:xfrm>
            <a:off x="763645" y="5534533"/>
            <a:ext cx="382558" cy="41474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Ευθύγραμμο βέλος σύνδεσης 9" descr="[DECORATIVE]"/>
          <p:cNvCxnSpPr/>
          <p:nvPr/>
        </p:nvCxnSpPr>
        <p:spPr>
          <a:xfrm>
            <a:off x="1124000" y="5400423"/>
            <a:ext cx="6341547"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1" name="Έλλειψη 10" descr="[DECORATIVE]"/>
          <p:cNvSpPr/>
          <p:nvPr/>
        </p:nvSpPr>
        <p:spPr>
          <a:xfrm>
            <a:off x="763960" y="5174493"/>
            <a:ext cx="382558" cy="41474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2" name="Ευθύγραμμο βέλος σύνδεσης 11" descr="[DECORATIVE]"/>
          <p:cNvCxnSpPr/>
          <p:nvPr/>
        </p:nvCxnSpPr>
        <p:spPr>
          <a:xfrm>
            <a:off x="1123685" y="5714554"/>
            <a:ext cx="6341547"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2</a:t>
            </a:r>
            <a:r>
              <a:rPr lang="en-US" dirty="0" smtClean="0"/>
              <a:t>3</a:t>
            </a:r>
            <a:r>
              <a:rPr lang="el-GR" dirty="0" smtClean="0"/>
              <a:t> </a:t>
            </a:r>
            <a:r>
              <a:rPr lang="el-GR" dirty="0"/>
              <a:t>από </a:t>
            </a:r>
            <a:r>
              <a:rPr lang="el-GR" dirty="0" smtClean="0"/>
              <a:t>24)</a:t>
            </a:r>
            <a:endParaRPr lang="el-GR" dirty="0">
              <a:latin typeface="+mn-lt"/>
            </a:endParaRPr>
          </a:p>
        </p:txBody>
      </p:sp>
      <p:sp>
        <p:nvSpPr>
          <p:cNvPr id="2" name="Ορθογώνιο 1" descr="Βήμα 3: Λύνουμε την PERT/CPM με νέες διάρκειες για Ζ και Η.&#10;"/>
          <p:cNvSpPr/>
          <p:nvPr/>
        </p:nvSpPr>
        <p:spPr>
          <a:xfrm>
            <a:off x="467544" y="1340768"/>
            <a:ext cx="8219256" cy="830997"/>
          </a:xfrm>
          <a:prstGeom prst="rect">
            <a:avLst/>
          </a:prstGeom>
        </p:spPr>
        <p:txBody>
          <a:bodyPr wrap="square">
            <a:spAutoFit/>
          </a:bodyPr>
          <a:lstStyle/>
          <a:p>
            <a:pPr marL="342900" indent="-342900">
              <a:buFont typeface="Wingdings" panose="05000000000000000000" pitchFamily="2" charset="2"/>
              <a:buChar char="§"/>
            </a:pPr>
            <a:r>
              <a:rPr lang="el-GR" sz="2400" dirty="0"/>
              <a:t>Βήμα 3: Λύνουμε την </a:t>
            </a:r>
            <a:r>
              <a:rPr lang="en-US" sz="2400" dirty="0"/>
              <a:t>PERT/CPM </a:t>
            </a:r>
            <a:r>
              <a:rPr lang="el-GR" sz="2400" dirty="0"/>
              <a:t>με νέες διάρκειες για Ζ και </a:t>
            </a:r>
            <a:r>
              <a:rPr lang="el-GR" sz="2400" dirty="0" smtClean="0"/>
              <a:t>Η</a:t>
            </a:r>
            <a:r>
              <a:rPr lang="en-US" sz="2400" dirty="0"/>
              <a:t>.</a:t>
            </a:r>
            <a:endParaRPr lang="el-GR" sz="2400" dirty="0"/>
          </a:p>
        </p:txBody>
      </p:sp>
      <p:graphicFrame>
        <p:nvGraphicFramePr>
          <p:cNvPr id="6" name="Θέση περιεχομένου 3" descr="Στον πίνακα των οκτώ γραμμών και των οκτώ στηλών απεικονίζονται οι πληροφορίες από τη επίλυση της μεθόδου CPM για το έργο έχοντας ενσωματώσει τη μείωση της διάρκειας για τη δραστηριότητα που επιλέξαμε τώρα. Η πρώτη στήλη περιέχει τις δραστηριότητες, κατά σειρά Α,Β,Γ,Δ,Ε,Ζ και Η. Η δεύτερη στήλη έχει τις προαπαιτούμενες. Καμία για την Α η οποία είναι αρχική, η Α είναι προαπαιτούμενη τόσο για τη Β όσο και για τη Γ, η Δ έχει προαπαιτούμενες τη Β και τη Γ, η Ε τη Γ, η Ζ τη Δ και η Η την Ε. Η τρίτη στήλη περιέχει τη διάρκεια σε κανονικές συνθήκες εκτέλεσης των δραστηριοτήτων, δηλαδή για την Α διάρκεια 4 εβδομάδες, για τη Β 2, για τη Γ 2, για τη Δ 1, για την Ε διάρκεια 1 εβδομάδα, για τη Ζ 2 και για την Η 2 εβδομάδες καθώς επιλέξαμε τις δραστηριότητες για μείωση. Η τέταρτη στήλη περιέχει τους νωρίτερους χρόνους έναρξης και η πέμπτη τους νωρίτερους χρόνους λήξης κάθε δραστηριότητας, δηλαδή για την Α 0 και 4 αντίστοιχα, για τη Β 4 και 6, για τη Γ 4 και 6, για τη Δ 6 και 7, για την Ε 6 και 7, για τη Ζ 7 και 9 και για την Η 7 και 9. Η έκτη και η έβδομη περιέχουν αντίστοιχα τους αργότερους χρόνους έναρξης και λήξης κάθε δραστηριότητας, δηλαδή για την Α 0 και 4, για τη Β 4 και 6, για τη Γ 4 και 6, για τη Δ 6 και 7, για την Ε 6 και 7, για τη Ζ 7 και 9 και για την Η 7 και 9. Στην όγδοη στήλη τοποθετούμε το συνολικό περιθώριο που είναι πάλι 0 για κάθε δραστηριότητα."/>
          <p:cNvGraphicFramePr>
            <a:graphicFrameLocks/>
          </p:cNvGraphicFramePr>
          <p:nvPr>
            <p:custDataLst>
              <p:tags r:id="rId2"/>
            </p:custDataLst>
            <p:extLst>
              <p:ext uri="{D42A27DB-BD31-4B8C-83A1-F6EECF244321}">
                <p14:modId xmlns:p14="http://schemas.microsoft.com/office/powerpoint/2010/main" val="1600966095"/>
              </p:ext>
            </p:extLst>
          </p:nvPr>
        </p:nvGraphicFramePr>
        <p:xfrm>
          <a:off x="611560" y="2216522"/>
          <a:ext cx="7920881" cy="4092798"/>
        </p:xfrm>
        <a:graphic>
          <a:graphicData uri="http://schemas.openxmlformats.org/drawingml/2006/table">
            <a:tbl>
              <a:tblPr firstRow="1" bandRow="1">
                <a:tableStyleId>{5C22544A-7EE6-4342-B048-85BDC9FD1C3A}</a:tableStyleId>
              </a:tblPr>
              <a:tblGrid>
                <a:gridCol w="1977220"/>
                <a:gridCol w="1130398"/>
                <a:gridCol w="1233669"/>
                <a:gridCol w="637070"/>
                <a:gridCol w="664980"/>
                <a:gridCol w="670215"/>
                <a:gridCol w="698126"/>
                <a:gridCol w="909203"/>
              </a:tblGrid>
              <a:tr h="354684">
                <a:tc>
                  <a:txBody>
                    <a:bodyPr/>
                    <a:lstStyle/>
                    <a:p>
                      <a:r>
                        <a:rPr lang="el-GR" dirty="0" smtClean="0"/>
                        <a:t>ΔΡΑΣΤΗΡΙΟΤΗΤΑ</a:t>
                      </a:r>
                      <a:endParaRPr lang="el-GR" dirty="0"/>
                    </a:p>
                  </a:txBody>
                  <a:tcPr/>
                </a:tc>
                <a:tc>
                  <a:txBody>
                    <a:bodyPr/>
                    <a:lstStyle/>
                    <a:p>
                      <a:r>
                        <a:rPr lang="el-GR" dirty="0" smtClean="0"/>
                        <a:t>ΠΡΟΑΠ</a:t>
                      </a:r>
                      <a:endParaRPr lang="el-GR" dirty="0"/>
                    </a:p>
                  </a:txBody>
                  <a:tcPr/>
                </a:tc>
                <a:tc>
                  <a:txBody>
                    <a:bodyPr/>
                    <a:lstStyle/>
                    <a:p>
                      <a:r>
                        <a:rPr lang="el-GR" dirty="0" smtClean="0"/>
                        <a:t>ΔΙΑΡΚΕΙΑ</a:t>
                      </a:r>
                      <a:endParaRPr lang="el-GR" dirty="0"/>
                    </a:p>
                  </a:txBody>
                  <a:tcPr/>
                </a:tc>
                <a:tc>
                  <a:txBody>
                    <a:bodyPr/>
                    <a:lstStyle/>
                    <a:p>
                      <a:r>
                        <a:rPr lang="el-GR" dirty="0" smtClean="0"/>
                        <a:t>ΣΧΕ</a:t>
                      </a:r>
                      <a:endParaRPr lang="el-GR" dirty="0"/>
                    </a:p>
                  </a:txBody>
                  <a:tcPr/>
                </a:tc>
                <a:tc>
                  <a:txBody>
                    <a:bodyPr/>
                    <a:lstStyle/>
                    <a:p>
                      <a:r>
                        <a:rPr lang="el-GR" dirty="0" smtClean="0"/>
                        <a:t>ΣΧΛ</a:t>
                      </a:r>
                      <a:endParaRPr lang="el-GR" dirty="0"/>
                    </a:p>
                  </a:txBody>
                  <a:tcPr/>
                </a:tc>
                <a:tc>
                  <a:txBody>
                    <a:bodyPr/>
                    <a:lstStyle/>
                    <a:p>
                      <a:r>
                        <a:rPr lang="el-GR" dirty="0" smtClean="0"/>
                        <a:t>ΑΧΕ</a:t>
                      </a:r>
                      <a:endParaRPr lang="el-GR" dirty="0"/>
                    </a:p>
                  </a:txBody>
                  <a:tcPr/>
                </a:tc>
                <a:tc>
                  <a:txBody>
                    <a:bodyPr/>
                    <a:lstStyle/>
                    <a:p>
                      <a:r>
                        <a:rPr lang="el-GR" dirty="0" smtClean="0"/>
                        <a:t>ΑΧΛ</a:t>
                      </a:r>
                      <a:endParaRPr lang="el-GR" dirty="0"/>
                    </a:p>
                  </a:txBody>
                  <a:tcPr/>
                </a:tc>
                <a:tc>
                  <a:txBody>
                    <a:bodyPr/>
                    <a:lstStyle/>
                    <a:p>
                      <a:r>
                        <a:rPr lang="el-GR" dirty="0" smtClean="0"/>
                        <a:t>ΠΕΡΙΘ</a:t>
                      </a:r>
                      <a:endParaRPr lang="el-GR" dirty="0"/>
                    </a:p>
                  </a:txBody>
                  <a:tcPr/>
                </a:tc>
              </a:tr>
              <a:tr h="532434">
                <a:tc>
                  <a:txBody>
                    <a:bodyPr/>
                    <a:lstStyle/>
                    <a:p>
                      <a:pPr algn="ctr"/>
                      <a:r>
                        <a:rPr lang="el-GR" b="1" dirty="0" smtClean="0"/>
                        <a:t>Α</a:t>
                      </a:r>
                      <a:endParaRPr lang="el-GR" b="1" dirty="0"/>
                    </a:p>
                  </a:txBody>
                  <a:tcPr anchor="ctr"/>
                </a:tc>
                <a:tc>
                  <a:txBody>
                    <a:bodyPr/>
                    <a:lstStyle/>
                    <a:p>
                      <a:pPr algn="ctr"/>
                      <a:r>
                        <a:rPr lang="el-GR" b="1" dirty="0" smtClean="0"/>
                        <a:t>-</a:t>
                      </a:r>
                      <a:endParaRPr lang="el-GR" b="1" dirty="0"/>
                    </a:p>
                  </a:txBody>
                  <a:tcPr anchor="ctr"/>
                </a:tc>
                <a:tc>
                  <a:txBody>
                    <a:bodyPr/>
                    <a:lstStyle/>
                    <a:p>
                      <a:pPr marL="0" algn="ctr" rtl="0" eaLnBrk="1" latinLnBrk="0" hangingPunct="1"/>
                      <a:r>
                        <a:rPr kumimoji="0" lang="el-GR" b="1" kern="1200" dirty="0" smtClean="0">
                          <a:solidFill>
                            <a:schemeClr val="dk1"/>
                          </a:solidFill>
                          <a:latin typeface="+mn-lt"/>
                          <a:ea typeface="+mn-ea"/>
                          <a:cs typeface="+mn-cs"/>
                        </a:rPr>
                        <a:t>4</a:t>
                      </a:r>
                      <a:endParaRPr kumimoji="0" lang="el-GR" b="1" kern="1200" dirty="0">
                        <a:solidFill>
                          <a:schemeClr val="dk1"/>
                        </a:solidFill>
                        <a:latin typeface="+mn-lt"/>
                        <a:ea typeface="+mn-ea"/>
                        <a:cs typeface="+mn-cs"/>
                      </a:endParaRPr>
                    </a:p>
                  </a:txBody>
                  <a:tcPr anchor="ctr"/>
                </a:tc>
                <a:tc>
                  <a:txBody>
                    <a:bodyPr/>
                    <a:lstStyle/>
                    <a:p>
                      <a:pPr algn="ctr"/>
                      <a:r>
                        <a:rPr lang="el-GR" b="1" dirty="0" smtClean="0"/>
                        <a:t>0</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0</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0</a:t>
                      </a:r>
                      <a:endParaRPr lang="el-GR" b="1" dirty="0"/>
                    </a:p>
                  </a:txBody>
                  <a:tcPr anchor="ctr"/>
                </a:tc>
              </a:tr>
              <a:tr h="532434">
                <a:tc>
                  <a:txBody>
                    <a:bodyPr/>
                    <a:lstStyle/>
                    <a:p>
                      <a:pPr algn="ctr"/>
                      <a:r>
                        <a:rPr lang="el-GR" b="1" dirty="0" smtClean="0"/>
                        <a:t>Β</a:t>
                      </a:r>
                      <a:endParaRPr lang="el-GR" b="1" dirty="0"/>
                    </a:p>
                  </a:txBody>
                  <a:tcPr anchor="ctr"/>
                </a:tc>
                <a:tc>
                  <a:txBody>
                    <a:bodyPr/>
                    <a:lstStyle/>
                    <a:p>
                      <a:pPr algn="ctr"/>
                      <a:r>
                        <a:rPr lang="el-GR" b="1" dirty="0" smtClean="0"/>
                        <a:t>Α</a:t>
                      </a:r>
                      <a:endParaRPr lang="el-GR" b="1" dirty="0"/>
                    </a:p>
                  </a:txBody>
                  <a:tcPr anchor="ctr"/>
                </a:tc>
                <a:tc>
                  <a:txBody>
                    <a:bodyPr/>
                    <a:lstStyle/>
                    <a:p>
                      <a:pPr marL="0" algn="ctr" rtl="0" eaLnBrk="1" latinLnBrk="0" hangingPunct="1"/>
                      <a:r>
                        <a:rPr kumimoji="0" lang="el-GR" b="1" kern="1200" dirty="0" smtClean="0">
                          <a:solidFill>
                            <a:schemeClr val="dk1"/>
                          </a:solidFill>
                          <a:latin typeface="+mn-lt"/>
                          <a:ea typeface="+mn-ea"/>
                          <a:cs typeface="+mn-cs"/>
                        </a:rPr>
                        <a:t>2</a:t>
                      </a:r>
                      <a:endParaRPr kumimoji="0" lang="el-GR" b="1" kern="1200" dirty="0">
                        <a:solidFill>
                          <a:schemeClr val="dk1"/>
                        </a:solidFill>
                        <a:latin typeface="+mn-lt"/>
                        <a:ea typeface="+mn-ea"/>
                        <a:cs typeface="+mn-cs"/>
                      </a:endParaRPr>
                    </a:p>
                  </a:txBody>
                  <a:tcPr anchor="ctr"/>
                </a:tc>
                <a:tc>
                  <a:txBody>
                    <a:bodyPr/>
                    <a:lstStyle/>
                    <a:p>
                      <a:pPr algn="ctr"/>
                      <a:r>
                        <a:rPr lang="el-GR" b="1" dirty="0" smtClean="0"/>
                        <a:t>4</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0</a:t>
                      </a:r>
                      <a:endParaRPr lang="el-GR" b="1" dirty="0"/>
                    </a:p>
                  </a:txBody>
                  <a:tcPr anchor="ctr"/>
                </a:tc>
              </a:tr>
              <a:tr h="532434">
                <a:tc>
                  <a:txBody>
                    <a:bodyPr/>
                    <a:lstStyle/>
                    <a:p>
                      <a:pPr algn="ctr"/>
                      <a:r>
                        <a:rPr lang="el-GR" b="1" dirty="0" smtClean="0"/>
                        <a:t>Γ</a:t>
                      </a:r>
                      <a:endParaRPr lang="el-GR" b="1" dirty="0"/>
                    </a:p>
                  </a:txBody>
                  <a:tcPr anchor="ctr"/>
                </a:tc>
                <a:tc>
                  <a:txBody>
                    <a:bodyPr/>
                    <a:lstStyle/>
                    <a:p>
                      <a:pPr algn="ctr"/>
                      <a:r>
                        <a:rPr lang="el-GR" b="1" dirty="0" smtClean="0"/>
                        <a:t>Α</a:t>
                      </a:r>
                      <a:endParaRPr lang="el-GR" b="1" dirty="0"/>
                    </a:p>
                  </a:txBody>
                  <a:tcPr anchor="ctr"/>
                </a:tc>
                <a:tc>
                  <a:txBody>
                    <a:bodyPr/>
                    <a:lstStyle/>
                    <a:p>
                      <a:pPr algn="ctr"/>
                      <a:r>
                        <a:rPr lang="el-GR" b="1" dirty="0" smtClean="0"/>
                        <a:t>2</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4</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0</a:t>
                      </a:r>
                      <a:endParaRPr lang="el-GR" b="1" dirty="0"/>
                    </a:p>
                  </a:txBody>
                  <a:tcPr anchor="ctr"/>
                </a:tc>
              </a:tr>
              <a:tr h="532434">
                <a:tc>
                  <a:txBody>
                    <a:bodyPr/>
                    <a:lstStyle/>
                    <a:p>
                      <a:pPr algn="ctr"/>
                      <a:r>
                        <a:rPr lang="el-GR" b="1" dirty="0" smtClean="0"/>
                        <a:t>Δ</a:t>
                      </a:r>
                      <a:endParaRPr lang="el-GR" b="1" dirty="0"/>
                    </a:p>
                  </a:txBody>
                  <a:tcPr anchor="ctr"/>
                </a:tc>
                <a:tc>
                  <a:txBody>
                    <a:bodyPr/>
                    <a:lstStyle/>
                    <a:p>
                      <a:pPr algn="ctr"/>
                      <a:r>
                        <a:rPr lang="el-GR" b="1" dirty="0" smtClean="0"/>
                        <a:t>Β,Γ</a:t>
                      </a:r>
                      <a:endParaRPr lang="el-GR" b="1" dirty="0"/>
                    </a:p>
                  </a:txBody>
                  <a:tcPr anchor="ctr"/>
                </a:tc>
                <a:tc>
                  <a:txBody>
                    <a:bodyPr/>
                    <a:lstStyle/>
                    <a:p>
                      <a:pPr marL="0" algn="ctr" rtl="0" eaLnBrk="1" latinLnBrk="0" hangingPunct="1"/>
                      <a:r>
                        <a:rPr kumimoji="0" lang="el-GR" b="1" kern="1200" dirty="0" smtClean="0">
                          <a:solidFill>
                            <a:schemeClr val="dk1"/>
                          </a:solidFill>
                          <a:latin typeface="+mn-lt"/>
                          <a:ea typeface="+mn-ea"/>
                          <a:cs typeface="+mn-cs"/>
                        </a:rPr>
                        <a:t>1</a:t>
                      </a:r>
                      <a:endParaRPr kumimoji="0" lang="el-GR" b="1" kern="1200" dirty="0">
                        <a:solidFill>
                          <a:schemeClr val="dk1"/>
                        </a:solidFill>
                        <a:latin typeface="+mn-lt"/>
                        <a:ea typeface="+mn-ea"/>
                        <a:cs typeface="+mn-cs"/>
                      </a:endParaRPr>
                    </a:p>
                  </a:txBody>
                  <a:tcPr anchor="ctr"/>
                </a:tc>
                <a:tc>
                  <a:txBody>
                    <a:bodyPr/>
                    <a:lstStyle/>
                    <a:p>
                      <a:pPr algn="ctr"/>
                      <a:r>
                        <a:rPr lang="el-GR" b="1" dirty="0" smtClean="0"/>
                        <a:t>6</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0</a:t>
                      </a:r>
                      <a:endParaRPr lang="el-GR" b="1" dirty="0"/>
                    </a:p>
                  </a:txBody>
                  <a:tcPr anchor="ctr"/>
                </a:tc>
              </a:tr>
              <a:tr h="532434">
                <a:tc>
                  <a:txBody>
                    <a:bodyPr/>
                    <a:lstStyle/>
                    <a:p>
                      <a:pPr algn="ctr"/>
                      <a:r>
                        <a:rPr lang="el-GR" b="1" dirty="0" smtClean="0"/>
                        <a:t>Ε</a:t>
                      </a:r>
                      <a:endParaRPr lang="el-GR" b="1" dirty="0"/>
                    </a:p>
                  </a:txBody>
                  <a:tcPr anchor="ctr"/>
                </a:tc>
                <a:tc>
                  <a:txBody>
                    <a:bodyPr/>
                    <a:lstStyle/>
                    <a:p>
                      <a:pPr algn="ctr"/>
                      <a:r>
                        <a:rPr lang="el-GR" b="1" dirty="0" smtClean="0"/>
                        <a:t>Γ</a:t>
                      </a:r>
                      <a:endParaRPr lang="el-GR" b="1" dirty="0"/>
                    </a:p>
                  </a:txBody>
                  <a:tcPr anchor="ctr"/>
                </a:tc>
                <a:tc>
                  <a:txBody>
                    <a:bodyPr/>
                    <a:lstStyle/>
                    <a:p>
                      <a:pPr algn="ctr"/>
                      <a:r>
                        <a:rPr lang="el-GR" b="1" dirty="0" smtClean="0"/>
                        <a:t>1</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6</a:t>
                      </a:r>
                      <a:endParaRPr lang="el-GR" b="1" dirty="0"/>
                    </a:p>
                  </a:txBody>
                  <a:tcPr anchor="ctr"/>
                </a:tc>
                <a:tc>
                  <a:txBody>
                    <a:bodyPr/>
                    <a:lstStyle/>
                    <a:p>
                      <a:pPr algn="ctr"/>
                      <a:r>
                        <a:rPr lang="el-GR" b="1" dirty="0" smtClean="0"/>
                        <a:t>7</a:t>
                      </a:r>
                      <a:endParaRPr lang="el-GR" b="1" dirty="0"/>
                    </a:p>
                  </a:txBody>
                  <a:tcPr anchor="ctr"/>
                </a:tc>
                <a:tc>
                  <a:txBody>
                    <a:bodyPr/>
                    <a:lstStyle/>
                    <a:p>
                      <a:pPr algn="ctr"/>
                      <a:r>
                        <a:rPr lang="el-GR" b="1" dirty="0" smtClean="0"/>
                        <a:t>0</a:t>
                      </a:r>
                      <a:endParaRPr lang="el-GR" b="1" dirty="0"/>
                    </a:p>
                  </a:txBody>
                  <a:tcPr anchor="ctr"/>
                </a:tc>
              </a:tr>
              <a:tr h="532434">
                <a:tc>
                  <a:txBody>
                    <a:bodyPr/>
                    <a:lstStyle/>
                    <a:p>
                      <a:pPr algn="ctr"/>
                      <a:r>
                        <a:rPr lang="el-GR" b="1" dirty="0" smtClean="0"/>
                        <a:t>Ζ</a:t>
                      </a:r>
                      <a:endParaRPr lang="el-GR" b="1" dirty="0"/>
                    </a:p>
                  </a:txBody>
                  <a:tcPr anchor="ctr"/>
                </a:tc>
                <a:tc>
                  <a:txBody>
                    <a:bodyPr/>
                    <a:lstStyle/>
                    <a:p>
                      <a:pPr algn="ctr"/>
                      <a:r>
                        <a:rPr lang="el-GR" b="1" dirty="0" smtClean="0"/>
                        <a:t>Δ</a:t>
                      </a:r>
                      <a:endParaRPr lang="el-GR" b="1" dirty="0"/>
                    </a:p>
                  </a:txBody>
                  <a:tcPr anchor="ctr"/>
                </a:tc>
                <a:tc>
                  <a:txBody>
                    <a:bodyPr/>
                    <a:lstStyle/>
                    <a:p>
                      <a:pPr marL="0" algn="ctr" rtl="0" eaLnBrk="1" latinLnBrk="0" hangingPunct="1"/>
                      <a:r>
                        <a:rPr kumimoji="0" lang="el-GR" sz="2400" b="1" kern="1200" dirty="0" smtClean="0">
                          <a:solidFill>
                            <a:schemeClr val="accent1"/>
                          </a:solidFill>
                          <a:latin typeface="+mn-lt"/>
                          <a:ea typeface="+mn-ea"/>
                          <a:cs typeface="+mn-cs"/>
                        </a:rPr>
                        <a:t>2</a:t>
                      </a:r>
                      <a:endParaRPr kumimoji="0" lang="el-GR" sz="2400" b="1" kern="1200" dirty="0">
                        <a:solidFill>
                          <a:schemeClr val="accent1"/>
                        </a:solidFill>
                        <a:latin typeface="+mn-lt"/>
                        <a:ea typeface="+mn-ea"/>
                        <a:cs typeface="+mn-cs"/>
                      </a:endParaRPr>
                    </a:p>
                  </a:txBody>
                  <a:tcPr anchor="ctr"/>
                </a:tc>
                <a:tc>
                  <a:txBody>
                    <a:bodyPr/>
                    <a:lstStyle/>
                    <a:p>
                      <a:pPr algn="ctr"/>
                      <a:r>
                        <a:rPr lang="el-GR" b="1" dirty="0" smtClean="0"/>
                        <a:t>7</a:t>
                      </a:r>
                      <a:endParaRPr lang="el-GR" b="1" dirty="0"/>
                    </a:p>
                  </a:txBody>
                  <a:tcPr anchor="ctr"/>
                </a:tc>
                <a:tc>
                  <a:txBody>
                    <a:bodyPr/>
                    <a:lstStyle/>
                    <a:p>
                      <a:pPr algn="ctr"/>
                      <a:r>
                        <a:rPr lang="el-GR" b="1" dirty="0" smtClean="0">
                          <a:solidFill>
                            <a:srgbClr val="7030A0"/>
                          </a:solidFill>
                        </a:rPr>
                        <a:t>9</a:t>
                      </a:r>
                      <a:endParaRPr lang="el-GR" b="1" dirty="0">
                        <a:solidFill>
                          <a:srgbClr val="7030A0"/>
                        </a:solidFill>
                      </a:endParaRPr>
                    </a:p>
                  </a:txBody>
                  <a:tcPr anchor="ctr"/>
                </a:tc>
                <a:tc>
                  <a:txBody>
                    <a:bodyPr/>
                    <a:lstStyle/>
                    <a:p>
                      <a:pPr algn="ctr"/>
                      <a:r>
                        <a:rPr lang="el-GR" b="1" dirty="0" smtClean="0"/>
                        <a:t>7</a:t>
                      </a:r>
                      <a:endParaRPr lang="el-GR" b="1" dirty="0"/>
                    </a:p>
                  </a:txBody>
                  <a:tcPr anchor="ctr"/>
                </a:tc>
                <a:tc>
                  <a:txBody>
                    <a:bodyPr/>
                    <a:lstStyle/>
                    <a:p>
                      <a:pPr algn="ctr"/>
                      <a:r>
                        <a:rPr lang="el-GR" b="1" dirty="0" smtClean="0"/>
                        <a:t>9</a:t>
                      </a:r>
                      <a:endParaRPr lang="el-GR" b="1" dirty="0"/>
                    </a:p>
                  </a:txBody>
                  <a:tcPr anchor="ctr"/>
                </a:tc>
                <a:tc>
                  <a:txBody>
                    <a:bodyPr/>
                    <a:lstStyle/>
                    <a:p>
                      <a:pPr algn="ctr"/>
                      <a:r>
                        <a:rPr lang="el-GR" b="1" dirty="0" smtClean="0"/>
                        <a:t>0</a:t>
                      </a:r>
                      <a:endParaRPr lang="el-GR" b="1" dirty="0"/>
                    </a:p>
                  </a:txBody>
                  <a:tcPr anchor="ctr"/>
                </a:tc>
              </a:tr>
              <a:tr h="532434">
                <a:tc>
                  <a:txBody>
                    <a:bodyPr/>
                    <a:lstStyle/>
                    <a:p>
                      <a:pPr algn="ctr"/>
                      <a:r>
                        <a:rPr lang="el-GR" b="1" dirty="0" smtClean="0"/>
                        <a:t>Η</a:t>
                      </a:r>
                      <a:endParaRPr lang="el-GR" b="1" dirty="0"/>
                    </a:p>
                  </a:txBody>
                  <a:tcPr anchor="ctr"/>
                </a:tc>
                <a:tc>
                  <a:txBody>
                    <a:bodyPr/>
                    <a:lstStyle/>
                    <a:p>
                      <a:pPr algn="ctr"/>
                      <a:r>
                        <a:rPr lang="el-GR" b="1" dirty="0" smtClean="0"/>
                        <a:t>Ε</a:t>
                      </a:r>
                      <a:endParaRPr lang="el-GR" b="1" dirty="0"/>
                    </a:p>
                  </a:txBody>
                  <a:tcPr anchor="ctr"/>
                </a:tc>
                <a:tc>
                  <a:txBody>
                    <a:bodyPr/>
                    <a:lstStyle/>
                    <a:p>
                      <a:pPr marL="0" algn="ctr" rtl="0" eaLnBrk="1" latinLnBrk="0" hangingPunct="1"/>
                      <a:r>
                        <a:rPr kumimoji="0" lang="el-GR" sz="2400" b="1" kern="1200" dirty="0" smtClean="0">
                          <a:solidFill>
                            <a:schemeClr val="accent1"/>
                          </a:solidFill>
                          <a:latin typeface="+mn-lt"/>
                          <a:ea typeface="+mn-ea"/>
                          <a:cs typeface="+mn-cs"/>
                        </a:rPr>
                        <a:t>2</a:t>
                      </a:r>
                      <a:endParaRPr kumimoji="0" lang="el-GR" sz="2400" b="1" kern="1200" dirty="0">
                        <a:solidFill>
                          <a:schemeClr val="accent1"/>
                        </a:solidFill>
                        <a:latin typeface="+mn-lt"/>
                        <a:ea typeface="+mn-ea"/>
                        <a:cs typeface="+mn-cs"/>
                      </a:endParaRPr>
                    </a:p>
                  </a:txBody>
                  <a:tcPr anchor="ctr"/>
                </a:tc>
                <a:tc>
                  <a:txBody>
                    <a:bodyPr/>
                    <a:lstStyle/>
                    <a:p>
                      <a:pPr algn="ctr"/>
                      <a:r>
                        <a:rPr lang="el-GR" b="1" dirty="0" smtClean="0"/>
                        <a:t>7</a:t>
                      </a:r>
                      <a:endParaRPr lang="el-GR" b="1" dirty="0"/>
                    </a:p>
                  </a:txBody>
                  <a:tcPr anchor="ctr"/>
                </a:tc>
                <a:tc>
                  <a:txBody>
                    <a:bodyPr/>
                    <a:lstStyle/>
                    <a:p>
                      <a:pPr algn="ctr"/>
                      <a:r>
                        <a:rPr lang="el-GR" b="1" dirty="0" smtClean="0">
                          <a:solidFill>
                            <a:srgbClr val="7030A0"/>
                          </a:solidFill>
                        </a:rPr>
                        <a:t>9</a:t>
                      </a:r>
                      <a:endParaRPr lang="el-GR" b="1" dirty="0">
                        <a:solidFill>
                          <a:srgbClr val="7030A0"/>
                        </a:solidFill>
                      </a:endParaRPr>
                    </a:p>
                  </a:txBody>
                  <a:tcPr anchor="ctr"/>
                </a:tc>
                <a:tc>
                  <a:txBody>
                    <a:bodyPr/>
                    <a:lstStyle/>
                    <a:p>
                      <a:pPr algn="ctr"/>
                      <a:r>
                        <a:rPr lang="el-GR" b="1" dirty="0" smtClean="0"/>
                        <a:t>7</a:t>
                      </a:r>
                      <a:endParaRPr lang="el-GR" b="1" dirty="0"/>
                    </a:p>
                  </a:txBody>
                  <a:tcPr anchor="ctr"/>
                </a:tc>
                <a:tc>
                  <a:txBody>
                    <a:bodyPr/>
                    <a:lstStyle/>
                    <a:p>
                      <a:pPr algn="ctr"/>
                      <a:r>
                        <a:rPr lang="el-GR" b="1" dirty="0" smtClean="0"/>
                        <a:t>9</a:t>
                      </a:r>
                      <a:endParaRPr lang="el-GR" b="1" dirty="0"/>
                    </a:p>
                  </a:txBody>
                  <a:tcPr anchor="ctr"/>
                </a:tc>
                <a:tc>
                  <a:txBody>
                    <a:bodyPr/>
                    <a:lstStyle/>
                    <a:p>
                      <a:pPr algn="ctr"/>
                      <a:r>
                        <a:rPr lang="el-GR" b="1" dirty="0" smtClean="0"/>
                        <a:t>0</a:t>
                      </a:r>
                      <a:endParaRPr lang="el-GR" b="1" dirty="0"/>
                    </a:p>
                  </a:txBody>
                  <a:tcPr anchor="ctr"/>
                </a:tc>
              </a:tr>
            </a:tbl>
          </a:graphicData>
        </a:graphic>
      </p:graphicFrame>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12907397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Συντόμευση με τον πιο οικονομικό τρόπο (2) (</a:t>
            </a:r>
            <a:r>
              <a:rPr lang="el-GR" dirty="0" smtClean="0"/>
              <a:t>2</a:t>
            </a:r>
            <a:r>
              <a:rPr lang="en-US" dirty="0" smtClean="0"/>
              <a:t>4</a:t>
            </a:r>
            <a:r>
              <a:rPr lang="el-GR" dirty="0" smtClean="0"/>
              <a:t> </a:t>
            </a:r>
            <a:r>
              <a:rPr lang="el-GR" dirty="0"/>
              <a:t>από </a:t>
            </a:r>
            <a:r>
              <a:rPr lang="el-GR" dirty="0" smtClean="0"/>
              <a:t>24)</a:t>
            </a:r>
            <a:endParaRPr lang="el-GR" dirty="0">
              <a:latin typeface="+mn-lt"/>
            </a:endParaRPr>
          </a:p>
        </p:txBody>
      </p:sp>
      <p:sp>
        <p:nvSpPr>
          <p:cNvPr id="2" name="Ορθογώνιο 1"/>
          <p:cNvSpPr/>
          <p:nvPr/>
        </p:nvSpPr>
        <p:spPr>
          <a:xfrm>
            <a:off x="467544" y="1412776"/>
            <a:ext cx="8219256" cy="1938992"/>
          </a:xfrm>
          <a:prstGeom prst="rect">
            <a:avLst/>
          </a:prstGeom>
        </p:spPr>
        <p:txBody>
          <a:bodyPr wrap="square">
            <a:spAutoFit/>
          </a:bodyPr>
          <a:lstStyle/>
          <a:p>
            <a:r>
              <a:rPr lang="el-GR" sz="2400" dirty="0" smtClean="0"/>
              <a:t>Κρίσιμα δρομολόγια  (Α-Β-Δ-Ζ), (Α-Γ-Δ-Ζ) και (Α-Γ-Ε-Η),</a:t>
            </a:r>
          </a:p>
          <a:p>
            <a:r>
              <a:rPr lang="el-GR" sz="2400" dirty="0" smtClean="0"/>
              <a:t>Διάρκεια 9 εβδομάδες,</a:t>
            </a:r>
          </a:p>
          <a:p>
            <a:r>
              <a:rPr lang="el-GR" sz="2400" dirty="0" smtClean="0"/>
              <a:t>Κόστος  </a:t>
            </a:r>
            <a:r>
              <a:rPr lang="el-GR" sz="2400" b="1" dirty="0" smtClean="0"/>
              <a:t>2700 χμ, </a:t>
            </a:r>
          </a:p>
          <a:p>
            <a:r>
              <a:rPr lang="el-GR" sz="2400" dirty="0" smtClean="0"/>
              <a:t>Πλέον μειώνεται μόνο η διάρκεια της Γ </a:t>
            </a:r>
            <a:r>
              <a:rPr lang="el-GR" sz="2400" b="1" dirty="0" smtClean="0">
                <a:solidFill>
                  <a:srgbClr val="7030A0"/>
                </a:solidFill>
              </a:rPr>
              <a:t>η οποία όμως δεν επηρεάζει τη συνολική διάρκεια του έργο.</a:t>
            </a:r>
            <a:endParaRPr lang="el-GR" sz="2400" b="1" dirty="0">
              <a:solidFill>
                <a:srgbClr val="7030A0"/>
              </a:solidFill>
            </a:endParaRPr>
          </a:p>
        </p:txBody>
      </p:sp>
      <p:grpSp>
        <p:nvGrpSpPr>
          <p:cNvPr id="3" name="Group 4" descr="."/>
          <p:cNvGrpSpPr>
            <a:grpSpLocks noChangeAspect="1"/>
          </p:cNvGrpSpPr>
          <p:nvPr/>
        </p:nvGrpSpPr>
        <p:grpSpPr bwMode="auto">
          <a:xfrm>
            <a:off x="547688" y="3284538"/>
            <a:ext cx="8056562" cy="2808287"/>
            <a:chOff x="345" y="2069"/>
            <a:chExt cx="5075" cy="1769"/>
          </a:xfrm>
        </p:grpSpPr>
        <p:sp>
          <p:nvSpPr>
            <p:cNvPr id="4" name="AutoShape 3"/>
            <p:cNvSpPr>
              <a:spLocks noChangeAspect="1" noChangeArrowheads="1" noTextEdit="1"/>
            </p:cNvSpPr>
            <p:nvPr/>
          </p:nvSpPr>
          <p:spPr bwMode="auto">
            <a:xfrm>
              <a:off x="345" y="2069"/>
              <a:ext cx="5075" cy="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sp>
          <p:nvSpPr>
            <p:cNvPr id="8" name="Rectangle 5"/>
            <p:cNvSpPr>
              <a:spLocks noChangeArrowheads="1"/>
            </p:cNvSpPr>
            <p:nvPr/>
          </p:nvSpPr>
          <p:spPr bwMode="auto">
            <a:xfrm>
              <a:off x="345" y="2069"/>
              <a:ext cx="10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Oval 6"/>
            <p:cNvSpPr>
              <a:spLocks noChangeArrowheads="1"/>
            </p:cNvSpPr>
            <p:nvPr/>
          </p:nvSpPr>
          <p:spPr bwMode="auto">
            <a:xfrm>
              <a:off x="693" y="3144"/>
              <a:ext cx="128" cy="116"/>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1" name="Freeform 7"/>
            <p:cNvSpPr>
              <a:spLocks noEditPoints="1"/>
            </p:cNvSpPr>
            <p:nvPr/>
          </p:nvSpPr>
          <p:spPr bwMode="auto">
            <a:xfrm>
              <a:off x="680" y="3132"/>
              <a:ext cx="153" cy="140"/>
            </a:xfrm>
            <a:custGeom>
              <a:avLst/>
              <a:gdLst>
                <a:gd name="T0" fmla="*/ 16 w 1667"/>
                <a:gd name="T1" fmla="*/ 618 h 1533"/>
                <a:gd name="T2" fmla="*/ 75 w 1667"/>
                <a:gd name="T3" fmla="*/ 450 h 1533"/>
                <a:gd name="T4" fmla="*/ 240 w 1667"/>
                <a:gd name="T5" fmla="*/ 229 h 1533"/>
                <a:gd name="T6" fmla="*/ 384 w 1667"/>
                <a:gd name="T7" fmla="*/ 122 h 1533"/>
                <a:gd name="T8" fmla="*/ 656 w 1667"/>
                <a:gd name="T9" fmla="*/ 18 h 1533"/>
                <a:gd name="T10" fmla="*/ 911 w 1667"/>
                <a:gd name="T11" fmla="*/ 3 h 1533"/>
                <a:gd name="T12" fmla="*/ 1165 w 1667"/>
                <a:gd name="T13" fmla="*/ 64 h 1533"/>
                <a:gd name="T14" fmla="*/ 1408 w 1667"/>
                <a:gd name="T15" fmla="*/ 212 h 1533"/>
                <a:gd name="T16" fmla="*/ 1529 w 1667"/>
                <a:gd name="T17" fmla="*/ 344 h 1533"/>
                <a:gd name="T18" fmla="*/ 1626 w 1667"/>
                <a:gd name="T19" fmla="*/ 528 h 1533"/>
                <a:gd name="T20" fmla="*/ 1667 w 1667"/>
                <a:gd name="T21" fmla="*/ 758 h 1533"/>
                <a:gd name="T22" fmla="*/ 1631 w 1667"/>
                <a:gd name="T23" fmla="*/ 991 h 1533"/>
                <a:gd name="T24" fmla="*/ 1529 w 1667"/>
                <a:gd name="T25" fmla="*/ 1189 h 1533"/>
                <a:gd name="T26" fmla="*/ 1408 w 1667"/>
                <a:gd name="T27" fmla="*/ 1321 h 1533"/>
                <a:gd name="T28" fmla="*/ 1165 w 1667"/>
                <a:gd name="T29" fmla="*/ 1469 h 1533"/>
                <a:gd name="T30" fmla="*/ 925 w 1667"/>
                <a:gd name="T31" fmla="*/ 1528 h 1533"/>
                <a:gd name="T32" fmla="*/ 674 w 1667"/>
                <a:gd name="T33" fmla="*/ 1518 h 1533"/>
                <a:gd name="T34" fmla="*/ 384 w 1667"/>
                <a:gd name="T35" fmla="*/ 1411 h 1533"/>
                <a:gd name="T36" fmla="*/ 240 w 1667"/>
                <a:gd name="T37" fmla="*/ 1304 h 1533"/>
                <a:gd name="T38" fmla="*/ 75 w 1667"/>
                <a:gd name="T39" fmla="*/ 1083 h 1533"/>
                <a:gd name="T40" fmla="*/ 20 w 1667"/>
                <a:gd name="T41" fmla="*/ 933 h 1533"/>
                <a:gd name="T42" fmla="*/ 269 w 1667"/>
                <a:gd name="T43" fmla="*/ 811 h 1533"/>
                <a:gd name="T44" fmla="*/ 313 w 1667"/>
                <a:gd name="T45" fmla="*/ 965 h 1533"/>
                <a:gd name="T46" fmla="*/ 352 w 1667"/>
                <a:gd name="T47" fmla="*/ 1031 h 1533"/>
                <a:gd name="T48" fmla="*/ 522 w 1667"/>
                <a:gd name="T49" fmla="*/ 1184 h 1533"/>
                <a:gd name="T50" fmla="*/ 598 w 1667"/>
                <a:gd name="T51" fmla="*/ 1221 h 1533"/>
                <a:gd name="T52" fmla="*/ 828 w 1667"/>
                <a:gd name="T53" fmla="*/ 1266 h 1533"/>
                <a:gd name="T54" fmla="*/ 1070 w 1667"/>
                <a:gd name="T55" fmla="*/ 1221 h 1533"/>
                <a:gd name="T56" fmla="*/ 1146 w 1667"/>
                <a:gd name="T57" fmla="*/ 1185 h 1533"/>
                <a:gd name="T58" fmla="*/ 1316 w 1667"/>
                <a:gd name="T59" fmla="*/ 1030 h 1533"/>
                <a:gd name="T60" fmla="*/ 1355 w 1667"/>
                <a:gd name="T61" fmla="*/ 963 h 1533"/>
                <a:gd name="T62" fmla="*/ 1396 w 1667"/>
                <a:gd name="T63" fmla="*/ 823 h 1533"/>
                <a:gd name="T64" fmla="*/ 1391 w 1667"/>
                <a:gd name="T65" fmla="*/ 675 h 1533"/>
                <a:gd name="T66" fmla="*/ 1364 w 1667"/>
                <a:gd name="T67" fmla="*/ 588 h 1533"/>
                <a:gd name="T68" fmla="*/ 1230 w 1667"/>
                <a:gd name="T69" fmla="*/ 408 h 1533"/>
                <a:gd name="T70" fmla="*/ 1167 w 1667"/>
                <a:gd name="T71" fmla="*/ 361 h 1533"/>
                <a:gd name="T72" fmla="*/ 955 w 1667"/>
                <a:gd name="T73" fmla="*/ 278 h 1533"/>
                <a:gd name="T74" fmla="*/ 781 w 1667"/>
                <a:gd name="T75" fmla="*/ 268 h 1533"/>
                <a:gd name="T76" fmla="*/ 620 w 1667"/>
                <a:gd name="T77" fmla="*/ 303 h 1533"/>
                <a:gd name="T78" fmla="*/ 418 w 1667"/>
                <a:gd name="T79" fmla="*/ 426 h 1533"/>
                <a:gd name="T80" fmla="*/ 367 w 1667"/>
                <a:gd name="T81" fmla="*/ 482 h 1533"/>
                <a:gd name="T82" fmla="*/ 293 w 1667"/>
                <a:gd name="T83" fmla="*/ 617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8" y="540"/>
                  </a:lnTo>
                  <a:lnTo>
                    <a:pt x="64" y="471"/>
                  </a:lnTo>
                  <a:cubicBezTo>
                    <a:pt x="67" y="464"/>
                    <a:pt x="70" y="457"/>
                    <a:pt x="75" y="450"/>
                  </a:cubicBezTo>
                  <a:lnTo>
                    <a:pt x="140" y="343"/>
                  </a:lnTo>
                  <a:cubicBezTo>
                    <a:pt x="144" y="336"/>
                    <a:pt x="149" y="329"/>
                    <a:pt x="155" y="323"/>
                  </a:cubicBezTo>
                  <a:lnTo>
                    <a:pt x="240" y="229"/>
                  </a:lnTo>
                  <a:cubicBezTo>
                    <a:pt x="245" y="222"/>
                    <a:pt x="252" y="217"/>
                    <a:pt x="259" y="211"/>
                  </a:cubicBezTo>
                  <a:lnTo>
                    <a:pt x="363" y="134"/>
                  </a:lnTo>
                  <a:cubicBezTo>
                    <a:pt x="370" y="129"/>
                    <a:pt x="377" y="125"/>
                    <a:pt x="384" y="122"/>
                  </a:cubicBezTo>
                  <a:lnTo>
                    <a:pt x="503" y="64"/>
                  </a:lnTo>
                  <a:cubicBezTo>
                    <a:pt x="510" y="60"/>
                    <a:pt x="518" y="57"/>
                    <a:pt x="525" y="55"/>
                  </a:cubicBezTo>
                  <a:lnTo>
                    <a:pt x="656" y="18"/>
                  </a:lnTo>
                  <a:lnTo>
                    <a:pt x="744" y="4"/>
                  </a:lnTo>
                  <a:lnTo>
                    <a:pt x="828" y="0"/>
                  </a:lnTo>
                  <a:lnTo>
                    <a:pt x="911" y="3"/>
                  </a:lnTo>
                  <a:lnTo>
                    <a:pt x="994" y="15"/>
                  </a:lnTo>
                  <a:lnTo>
                    <a:pt x="1142" y="55"/>
                  </a:lnTo>
                  <a:cubicBezTo>
                    <a:pt x="1150" y="57"/>
                    <a:pt x="1158" y="60"/>
                    <a:pt x="1165" y="64"/>
                  </a:cubicBezTo>
                  <a:lnTo>
                    <a:pt x="1284" y="122"/>
                  </a:lnTo>
                  <a:cubicBezTo>
                    <a:pt x="1291" y="125"/>
                    <a:pt x="1299" y="130"/>
                    <a:pt x="1305" y="135"/>
                  </a:cubicBezTo>
                  <a:lnTo>
                    <a:pt x="1408" y="212"/>
                  </a:lnTo>
                  <a:cubicBezTo>
                    <a:pt x="1415" y="217"/>
                    <a:pt x="1421" y="222"/>
                    <a:pt x="1427" y="228"/>
                  </a:cubicBezTo>
                  <a:lnTo>
                    <a:pt x="1513" y="322"/>
                  </a:lnTo>
                  <a:cubicBezTo>
                    <a:pt x="1519" y="329"/>
                    <a:pt x="1524" y="336"/>
                    <a:pt x="1529" y="344"/>
                  </a:cubicBezTo>
                  <a:lnTo>
                    <a:pt x="1593" y="451"/>
                  </a:lnTo>
                  <a:cubicBezTo>
                    <a:pt x="1596" y="457"/>
                    <a:pt x="1599" y="463"/>
                    <a:pt x="1602" y="469"/>
                  </a:cubicBezTo>
                  <a:lnTo>
                    <a:pt x="1626" y="528"/>
                  </a:lnTo>
                  <a:lnTo>
                    <a:pt x="1648" y="602"/>
                  </a:lnTo>
                  <a:lnTo>
                    <a:pt x="1661" y="681"/>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1"/>
                    <a:pt x="1415" y="1316"/>
                    <a:pt x="1408" y="1321"/>
                  </a:cubicBezTo>
                  <a:lnTo>
                    <a:pt x="1305" y="1398"/>
                  </a:lnTo>
                  <a:cubicBezTo>
                    <a:pt x="1299" y="1403"/>
                    <a:pt x="1291" y="1408"/>
                    <a:pt x="1284" y="1411"/>
                  </a:cubicBezTo>
                  <a:lnTo>
                    <a:pt x="1165" y="1469"/>
                  </a:lnTo>
                  <a:cubicBezTo>
                    <a:pt x="1158" y="1473"/>
                    <a:pt x="1150" y="1476"/>
                    <a:pt x="1142" y="1478"/>
                  </a:cubicBezTo>
                  <a:lnTo>
                    <a:pt x="1010" y="1515"/>
                  </a:lnTo>
                  <a:lnTo>
                    <a:pt x="925" y="1528"/>
                  </a:lnTo>
                  <a:lnTo>
                    <a:pt x="839" y="1533"/>
                  </a:lnTo>
                  <a:lnTo>
                    <a:pt x="757" y="1530"/>
                  </a:lnTo>
                  <a:lnTo>
                    <a:pt x="674" y="1518"/>
                  </a:lnTo>
                  <a:lnTo>
                    <a:pt x="525" y="1478"/>
                  </a:lnTo>
                  <a:cubicBezTo>
                    <a:pt x="518" y="1476"/>
                    <a:pt x="510" y="1473"/>
                    <a:pt x="503" y="1469"/>
                  </a:cubicBezTo>
                  <a:lnTo>
                    <a:pt x="384" y="1411"/>
                  </a:lnTo>
                  <a:cubicBezTo>
                    <a:pt x="377" y="1408"/>
                    <a:pt x="370" y="1403"/>
                    <a:pt x="363" y="1399"/>
                  </a:cubicBezTo>
                  <a:lnTo>
                    <a:pt x="259" y="1322"/>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7"/>
                  </a:lnTo>
                  <a:lnTo>
                    <a:pt x="522" y="1184"/>
                  </a:lnTo>
                  <a:lnTo>
                    <a:pt x="501" y="1172"/>
                  </a:lnTo>
                  <a:lnTo>
                    <a:pt x="620" y="1230"/>
                  </a:lnTo>
                  <a:lnTo>
                    <a:pt x="598" y="1221"/>
                  </a:lnTo>
                  <a:lnTo>
                    <a:pt x="711" y="1254"/>
                  </a:lnTo>
                  <a:lnTo>
                    <a:pt x="768" y="1263"/>
                  </a:lnTo>
                  <a:lnTo>
                    <a:pt x="828" y="1266"/>
                  </a:lnTo>
                  <a:lnTo>
                    <a:pt x="886" y="1265"/>
                  </a:lnTo>
                  <a:lnTo>
                    <a:pt x="938" y="1258"/>
                  </a:lnTo>
                  <a:lnTo>
                    <a:pt x="1070" y="1221"/>
                  </a:lnTo>
                  <a:lnTo>
                    <a:pt x="1048" y="1230"/>
                  </a:lnTo>
                  <a:lnTo>
                    <a:pt x="1167" y="1172"/>
                  </a:lnTo>
                  <a:lnTo>
                    <a:pt x="1146" y="1185"/>
                  </a:lnTo>
                  <a:lnTo>
                    <a:pt x="1249" y="1108"/>
                  </a:lnTo>
                  <a:lnTo>
                    <a:pt x="1230" y="1124"/>
                  </a:lnTo>
                  <a:lnTo>
                    <a:pt x="1316" y="1030"/>
                  </a:lnTo>
                  <a:lnTo>
                    <a:pt x="1300" y="1052"/>
                  </a:lnTo>
                  <a:lnTo>
                    <a:pt x="1364" y="945"/>
                  </a:lnTo>
                  <a:lnTo>
                    <a:pt x="1355" y="963"/>
                  </a:lnTo>
                  <a:lnTo>
                    <a:pt x="1374" y="918"/>
                  </a:lnTo>
                  <a:lnTo>
                    <a:pt x="1388" y="874"/>
                  </a:lnTo>
                  <a:lnTo>
                    <a:pt x="1396" y="823"/>
                  </a:lnTo>
                  <a:lnTo>
                    <a:pt x="1400" y="775"/>
                  </a:lnTo>
                  <a:lnTo>
                    <a:pt x="1398" y="722"/>
                  </a:lnTo>
                  <a:lnTo>
                    <a:pt x="1391" y="675"/>
                  </a:lnTo>
                  <a:lnTo>
                    <a:pt x="1379" y="629"/>
                  </a:lnTo>
                  <a:lnTo>
                    <a:pt x="1355" y="570"/>
                  </a:lnTo>
                  <a:lnTo>
                    <a:pt x="1364" y="588"/>
                  </a:lnTo>
                  <a:lnTo>
                    <a:pt x="1300" y="481"/>
                  </a:lnTo>
                  <a:lnTo>
                    <a:pt x="1316" y="502"/>
                  </a:lnTo>
                  <a:lnTo>
                    <a:pt x="1230" y="408"/>
                  </a:lnTo>
                  <a:lnTo>
                    <a:pt x="1249" y="425"/>
                  </a:lnTo>
                  <a:lnTo>
                    <a:pt x="1146" y="348"/>
                  </a:lnTo>
                  <a:lnTo>
                    <a:pt x="1167" y="361"/>
                  </a:lnTo>
                  <a:lnTo>
                    <a:pt x="1048" y="303"/>
                  </a:lnTo>
                  <a:lnTo>
                    <a:pt x="1070" y="312"/>
                  </a:lnTo>
                  <a:lnTo>
                    <a:pt x="955" y="278"/>
                  </a:lnTo>
                  <a:lnTo>
                    <a:pt x="900" y="270"/>
                  </a:lnTo>
                  <a:lnTo>
                    <a:pt x="839" y="267"/>
                  </a:lnTo>
                  <a:lnTo>
                    <a:pt x="781" y="268"/>
                  </a:lnTo>
                  <a:lnTo>
                    <a:pt x="729" y="275"/>
                  </a:lnTo>
                  <a:lnTo>
                    <a:pt x="598" y="312"/>
                  </a:lnTo>
                  <a:lnTo>
                    <a:pt x="620" y="303"/>
                  </a:lnTo>
                  <a:lnTo>
                    <a:pt x="501" y="361"/>
                  </a:lnTo>
                  <a:lnTo>
                    <a:pt x="522" y="349"/>
                  </a:lnTo>
                  <a:lnTo>
                    <a:pt x="418" y="426"/>
                  </a:lnTo>
                  <a:lnTo>
                    <a:pt x="437" y="408"/>
                  </a:lnTo>
                  <a:lnTo>
                    <a:pt x="352" y="502"/>
                  </a:lnTo>
                  <a:lnTo>
                    <a:pt x="367" y="482"/>
                  </a:lnTo>
                  <a:lnTo>
                    <a:pt x="302" y="589"/>
                  </a:lnTo>
                  <a:lnTo>
                    <a:pt x="313" y="568"/>
                  </a:lnTo>
                  <a:lnTo>
                    <a:pt x="293" y="617"/>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2" name="Freeform 8"/>
            <p:cNvSpPr>
              <a:spLocks noEditPoints="1"/>
            </p:cNvSpPr>
            <p:nvPr/>
          </p:nvSpPr>
          <p:spPr bwMode="auto">
            <a:xfrm>
              <a:off x="821" y="3161"/>
              <a:ext cx="685" cy="100"/>
            </a:xfrm>
            <a:custGeom>
              <a:avLst/>
              <a:gdLst>
                <a:gd name="T0" fmla="*/ 0 w 7467"/>
                <a:gd name="T1" fmla="*/ 476 h 1086"/>
                <a:gd name="T2" fmla="*/ 7335 w 7467"/>
                <a:gd name="T3" fmla="*/ 476 h 1086"/>
                <a:gd name="T4" fmla="*/ 7335 w 7467"/>
                <a:gd name="T5" fmla="*/ 610 h 1086"/>
                <a:gd name="T6" fmla="*/ 0 w 7467"/>
                <a:gd name="T7" fmla="*/ 610 h 1086"/>
                <a:gd name="T8" fmla="*/ 0 w 7467"/>
                <a:gd name="T9" fmla="*/ 476 h 1086"/>
                <a:gd name="T10" fmla="*/ 6569 w 7467"/>
                <a:gd name="T11" fmla="*/ 19 h 1086"/>
                <a:gd name="T12" fmla="*/ 7467 w 7467"/>
                <a:gd name="T13" fmla="*/ 543 h 1086"/>
                <a:gd name="T14" fmla="*/ 6569 w 7467"/>
                <a:gd name="T15" fmla="*/ 1067 h 1086"/>
                <a:gd name="T16" fmla="*/ 6478 w 7467"/>
                <a:gd name="T17" fmla="*/ 1043 h 1086"/>
                <a:gd name="T18" fmla="*/ 6502 w 7467"/>
                <a:gd name="T19" fmla="*/ 952 h 1086"/>
                <a:gd name="T20" fmla="*/ 7302 w 7467"/>
                <a:gd name="T21" fmla="*/ 486 h 1086"/>
                <a:gd name="T22" fmla="*/ 7302 w 7467"/>
                <a:gd name="T23" fmla="*/ 601 h 1086"/>
                <a:gd name="T24" fmla="*/ 6502 w 7467"/>
                <a:gd name="T25" fmla="*/ 134 h 1086"/>
                <a:gd name="T26" fmla="*/ 6478 w 7467"/>
                <a:gd name="T27" fmla="*/ 43 h 1086"/>
                <a:gd name="T28" fmla="*/ 6569 w 7467"/>
                <a:gd name="T29" fmla="*/ 1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67" h="1086">
                  <a:moveTo>
                    <a:pt x="0" y="476"/>
                  </a:moveTo>
                  <a:lnTo>
                    <a:pt x="7335" y="476"/>
                  </a:lnTo>
                  <a:lnTo>
                    <a:pt x="7335" y="610"/>
                  </a:lnTo>
                  <a:lnTo>
                    <a:pt x="0" y="610"/>
                  </a:lnTo>
                  <a:lnTo>
                    <a:pt x="0" y="476"/>
                  </a:lnTo>
                  <a:close/>
                  <a:moveTo>
                    <a:pt x="6569" y="19"/>
                  </a:moveTo>
                  <a:lnTo>
                    <a:pt x="7467" y="543"/>
                  </a:lnTo>
                  <a:lnTo>
                    <a:pt x="6569" y="1067"/>
                  </a:lnTo>
                  <a:cubicBezTo>
                    <a:pt x="6537" y="1086"/>
                    <a:pt x="6496" y="1075"/>
                    <a:pt x="6478" y="1043"/>
                  </a:cubicBezTo>
                  <a:cubicBezTo>
                    <a:pt x="6459" y="1012"/>
                    <a:pt x="6470" y="971"/>
                    <a:pt x="6502" y="952"/>
                  </a:cubicBezTo>
                  <a:lnTo>
                    <a:pt x="7302" y="486"/>
                  </a:lnTo>
                  <a:lnTo>
                    <a:pt x="7302" y="601"/>
                  </a:lnTo>
                  <a:lnTo>
                    <a:pt x="6502" y="134"/>
                  </a:lnTo>
                  <a:cubicBezTo>
                    <a:pt x="6470" y="116"/>
                    <a:pt x="6459" y="75"/>
                    <a:pt x="6478" y="43"/>
                  </a:cubicBezTo>
                  <a:cubicBezTo>
                    <a:pt x="6496" y="11"/>
                    <a:pt x="6537" y="0"/>
                    <a:pt x="6569" y="1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3" name="Oval 9"/>
            <p:cNvSpPr>
              <a:spLocks noChangeArrowheads="1"/>
            </p:cNvSpPr>
            <p:nvPr/>
          </p:nvSpPr>
          <p:spPr bwMode="auto">
            <a:xfrm>
              <a:off x="1506" y="3144"/>
              <a:ext cx="128" cy="116"/>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4" name="Freeform 10"/>
            <p:cNvSpPr>
              <a:spLocks noEditPoints="1"/>
            </p:cNvSpPr>
            <p:nvPr/>
          </p:nvSpPr>
          <p:spPr bwMode="auto">
            <a:xfrm>
              <a:off x="1493" y="3132"/>
              <a:ext cx="153" cy="140"/>
            </a:xfrm>
            <a:custGeom>
              <a:avLst/>
              <a:gdLst>
                <a:gd name="T0" fmla="*/ 16 w 1667"/>
                <a:gd name="T1" fmla="*/ 618 h 1533"/>
                <a:gd name="T2" fmla="*/ 75 w 1667"/>
                <a:gd name="T3" fmla="*/ 450 h 1533"/>
                <a:gd name="T4" fmla="*/ 240 w 1667"/>
                <a:gd name="T5" fmla="*/ 229 h 1533"/>
                <a:gd name="T6" fmla="*/ 384 w 1667"/>
                <a:gd name="T7" fmla="*/ 122 h 1533"/>
                <a:gd name="T8" fmla="*/ 656 w 1667"/>
                <a:gd name="T9" fmla="*/ 18 h 1533"/>
                <a:gd name="T10" fmla="*/ 911 w 1667"/>
                <a:gd name="T11" fmla="*/ 3 h 1533"/>
                <a:gd name="T12" fmla="*/ 1165 w 1667"/>
                <a:gd name="T13" fmla="*/ 64 h 1533"/>
                <a:gd name="T14" fmla="*/ 1408 w 1667"/>
                <a:gd name="T15" fmla="*/ 212 h 1533"/>
                <a:gd name="T16" fmla="*/ 1529 w 1667"/>
                <a:gd name="T17" fmla="*/ 344 h 1533"/>
                <a:gd name="T18" fmla="*/ 1626 w 1667"/>
                <a:gd name="T19" fmla="*/ 528 h 1533"/>
                <a:gd name="T20" fmla="*/ 1667 w 1667"/>
                <a:gd name="T21" fmla="*/ 758 h 1533"/>
                <a:gd name="T22" fmla="*/ 1631 w 1667"/>
                <a:gd name="T23" fmla="*/ 991 h 1533"/>
                <a:gd name="T24" fmla="*/ 1529 w 1667"/>
                <a:gd name="T25" fmla="*/ 1189 h 1533"/>
                <a:gd name="T26" fmla="*/ 1408 w 1667"/>
                <a:gd name="T27" fmla="*/ 1321 h 1533"/>
                <a:gd name="T28" fmla="*/ 1165 w 1667"/>
                <a:gd name="T29" fmla="*/ 1469 h 1533"/>
                <a:gd name="T30" fmla="*/ 925 w 1667"/>
                <a:gd name="T31" fmla="*/ 1528 h 1533"/>
                <a:gd name="T32" fmla="*/ 674 w 1667"/>
                <a:gd name="T33" fmla="*/ 1518 h 1533"/>
                <a:gd name="T34" fmla="*/ 384 w 1667"/>
                <a:gd name="T35" fmla="*/ 1411 h 1533"/>
                <a:gd name="T36" fmla="*/ 240 w 1667"/>
                <a:gd name="T37" fmla="*/ 1304 h 1533"/>
                <a:gd name="T38" fmla="*/ 75 w 1667"/>
                <a:gd name="T39" fmla="*/ 1083 h 1533"/>
                <a:gd name="T40" fmla="*/ 20 w 1667"/>
                <a:gd name="T41" fmla="*/ 933 h 1533"/>
                <a:gd name="T42" fmla="*/ 269 w 1667"/>
                <a:gd name="T43" fmla="*/ 811 h 1533"/>
                <a:gd name="T44" fmla="*/ 313 w 1667"/>
                <a:gd name="T45" fmla="*/ 965 h 1533"/>
                <a:gd name="T46" fmla="*/ 352 w 1667"/>
                <a:gd name="T47" fmla="*/ 1031 h 1533"/>
                <a:gd name="T48" fmla="*/ 522 w 1667"/>
                <a:gd name="T49" fmla="*/ 1184 h 1533"/>
                <a:gd name="T50" fmla="*/ 598 w 1667"/>
                <a:gd name="T51" fmla="*/ 1221 h 1533"/>
                <a:gd name="T52" fmla="*/ 828 w 1667"/>
                <a:gd name="T53" fmla="*/ 1266 h 1533"/>
                <a:gd name="T54" fmla="*/ 1070 w 1667"/>
                <a:gd name="T55" fmla="*/ 1221 h 1533"/>
                <a:gd name="T56" fmla="*/ 1146 w 1667"/>
                <a:gd name="T57" fmla="*/ 1185 h 1533"/>
                <a:gd name="T58" fmla="*/ 1316 w 1667"/>
                <a:gd name="T59" fmla="*/ 1030 h 1533"/>
                <a:gd name="T60" fmla="*/ 1355 w 1667"/>
                <a:gd name="T61" fmla="*/ 963 h 1533"/>
                <a:gd name="T62" fmla="*/ 1396 w 1667"/>
                <a:gd name="T63" fmla="*/ 823 h 1533"/>
                <a:gd name="T64" fmla="*/ 1391 w 1667"/>
                <a:gd name="T65" fmla="*/ 675 h 1533"/>
                <a:gd name="T66" fmla="*/ 1364 w 1667"/>
                <a:gd name="T67" fmla="*/ 588 h 1533"/>
                <a:gd name="T68" fmla="*/ 1230 w 1667"/>
                <a:gd name="T69" fmla="*/ 408 h 1533"/>
                <a:gd name="T70" fmla="*/ 1167 w 1667"/>
                <a:gd name="T71" fmla="*/ 361 h 1533"/>
                <a:gd name="T72" fmla="*/ 955 w 1667"/>
                <a:gd name="T73" fmla="*/ 278 h 1533"/>
                <a:gd name="T74" fmla="*/ 781 w 1667"/>
                <a:gd name="T75" fmla="*/ 268 h 1533"/>
                <a:gd name="T76" fmla="*/ 620 w 1667"/>
                <a:gd name="T77" fmla="*/ 303 h 1533"/>
                <a:gd name="T78" fmla="*/ 418 w 1667"/>
                <a:gd name="T79" fmla="*/ 426 h 1533"/>
                <a:gd name="T80" fmla="*/ 367 w 1667"/>
                <a:gd name="T81" fmla="*/ 482 h 1533"/>
                <a:gd name="T82" fmla="*/ 293 w 1667"/>
                <a:gd name="T83" fmla="*/ 617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8" y="540"/>
                  </a:lnTo>
                  <a:lnTo>
                    <a:pt x="64" y="471"/>
                  </a:lnTo>
                  <a:cubicBezTo>
                    <a:pt x="67" y="464"/>
                    <a:pt x="70" y="457"/>
                    <a:pt x="75" y="450"/>
                  </a:cubicBezTo>
                  <a:lnTo>
                    <a:pt x="140" y="343"/>
                  </a:lnTo>
                  <a:cubicBezTo>
                    <a:pt x="144" y="336"/>
                    <a:pt x="149" y="329"/>
                    <a:pt x="155" y="323"/>
                  </a:cubicBezTo>
                  <a:lnTo>
                    <a:pt x="240" y="229"/>
                  </a:lnTo>
                  <a:cubicBezTo>
                    <a:pt x="245" y="223"/>
                    <a:pt x="252" y="217"/>
                    <a:pt x="259" y="211"/>
                  </a:cubicBezTo>
                  <a:lnTo>
                    <a:pt x="363" y="134"/>
                  </a:lnTo>
                  <a:cubicBezTo>
                    <a:pt x="370" y="129"/>
                    <a:pt x="377" y="125"/>
                    <a:pt x="384" y="122"/>
                  </a:cubicBezTo>
                  <a:lnTo>
                    <a:pt x="503" y="64"/>
                  </a:lnTo>
                  <a:cubicBezTo>
                    <a:pt x="510" y="60"/>
                    <a:pt x="518" y="57"/>
                    <a:pt x="525" y="55"/>
                  </a:cubicBezTo>
                  <a:lnTo>
                    <a:pt x="656" y="18"/>
                  </a:lnTo>
                  <a:lnTo>
                    <a:pt x="744" y="4"/>
                  </a:lnTo>
                  <a:lnTo>
                    <a:pt x="828" y="0"/>
                  </a:lnTo>
                  <a:lnTo>
                    <a:pt x="911" y="3"/>
                  </a:lnTo>
                  <a:lnTo>
                    <a:pt x="994" y="15"/>
                  </a:lnTo>
                  <a:lnTo>
                    <a:pt x="1142" y="55"/>
                  </a:lnTo>
                  <a:cubicBezTo>
                    <a:pt x="1150" y="57"/>
                    <a:pt x="1158" y="60"/>
                    <a:pt x="1165" y="64"/>
                  </a:cubicBezTo>
                  <a:lnTo>
                    <a:pt x="1284" y="122"/>
                  </a:lnTo>
                  <a:cubicBezTo>
                    <a:pt x="1291" y="125"/>
                    <a:pt x="1299" y="130"/>
                    <a:pt x="1305" y="135"/>
                  </a:cubicBezTo>
                  <a:lnTo>
                    <a:pt x="1408" y="212"/>
                  </a:lnTo>
                  <a:cubicBezTo>
                    <a:pt x="1415" y="217"/>
                    <a:pt x="1421" y="222"/>
                    <a:pt x="1427" y="228"/>
                  </a:cubicBezTo>
                  <a:lnTo>
                    <a:pt x="1513" y="322"/>
                  </a:lnTo>
                  <a:cubicBezTo>
                    <a:pt x="1519" y="329"/>
                    <a:pt x="1524" y="336"/>
                    <a:pt x="1529" y="344"/>
                  </a:cubicBezTo>
                  <a:lnTo>
                    <a:pt x="1593" y="451"/>
                  </a:lnTo>
                  <a:cubicBezTo>
                    <a:pt x="1596" y="457"/>
                    <a:pt x="1599" y="463"/>
                    <a:pt x="1602" y="469"/>
                  </a:cubicBezTo>
                  <a:lnTo>
                    <a:pt x="1626" y="528"/>
                  </a:lnTo>
                  <a:lnTo>
                    <a:pt x="1648" y="602"/>
                  </a:lnTo>
                  <a:lnTo>
                    <a:pt x="1661" y="681"/>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1"/>
                    <a:pt x="1415" y="1316"/>
                    <a:pt x="1408" y="1321"/>
                  </a:cubicBezTo>
                  <a:lnTo>
                    <a:pt x="1305" y="1398"/>
                  </a:lnTo>
                  <a:cubicBezTo>
                    <a:pt x="1299" y="1403"/>
                    <a:pt x="1291" y="1408"/>
                    <a:pt x="1284" y="1411"/>
                  </a:cubicBezTo>
                  <a:lnTo>
                    <a:pt x="1165" y="1469"/>
                  </a:lnTo>
                  <a:cubicBezTo>
                    <a:pt x="1158" y="1473"/>
                    <a:pt x="1150" y="1476"/>
                    <a:pt x="1142" y="1478"/>
                  </a:cubicBezTo>
                  <a:lnTo>
                    <a:pt x="1010" y="1515"/>
                  </a:lnTo>
                  <a:lnTo>
                    <a:pt x="925" y="1528"/>
                  </a:lnTo>
                  <a:lnTo>
                    <a:pt x="839" y="1533"/>
                  </a:lnTo>
                  <a:lnTo>
                    <a:pt x="757" y="1530"/>
                  </a:lnTo>
                  <a:lnTo>
                    <a:pt x="674" y="1518"/>
                  </a:lnTo>
                  <a:lnTo>
                    <a:pt x="525" y="1478"/>
                  </a:lnTo>
                  <a:cubicBezTo>
                    <a:pt x="518" y="1476"/>
                    <a:pt x="510" y="1473"/>
                    <a:pt x="503" y="1469"/>
                  </a:cubicBezTo>
                  <a:lnTo>
                    <a:pt x="384" y="1411"/>
                  </a:lnTo>
                  <a:cubicBezTo>
                    <a:pt x="377" y="1408"/>
                    <a:pt x="370" y="1403"/>
                    <a:pt x="363" y="1399"/>
                  </a:cubicBezTo>
                  <a:lnTo>
                    <a:pt x="259" y="1322"/>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7"/>
                  </a:lnTo>
                  <a:lnTo>
                    <a:pt x="522" y="1184"/>
                  </a:lnTo>
                  <a:lnTo>
                    <a:pt x="501" y="1172"/>
                  </a:lnTo>
                  <a:lnTo>
                    <a:pt x="620" y="1230"/>
                  </a:lnTo>
                  <a:lnTo>
                    <a:pt x="598" y="1221"/>
                  </a:lnTo>
                  <a:lnTo>
                    <a:pt x="711" y="1254"/>
                  </a:lnTo>
                  <a:lnTo>
                    <a:pt x="768" y="1263"/>
                  </a:lnTo>
                  <a:lnTo>
                    <a:pt x="828" y="1266"/>
                  </a:lnTo>
                  <a:lnTo>
                    <a:pt x="886" y="1265"/>
                  </a:lnTo>
                  <a:lnTo>
                    <a:pt x="938" y="1258"/>
                  </a:lnTo>
                  <a:lnTo>
                    <a:pt x="1070" y="1221"/>
                  </a:lnTo>
                  <a:lnTo>
                    <a:pt x="1048" y="1230"/>
                  </a:lnTo>
                  <a:lnTo>
                    <a:pt x="1167" y="1172"/>
                  </a:lnTo>
                  <a:lnTo>
                    <a:pt x="1146" y="1185"/>
                  </a:lnTo>
                  <a:lnTo>
                    <a:pt x="1249" y="1108"/>
                  </a:lnTo>
                  <a:lnTo>
                    <a:pt x="1230" y="1124"/>
                  </a:lnTo>
                  <a:lnTo>
                    <a:pt x="1316" y="1030"/>
                  </a:lnTo>
                  <a:lnTo>
                    <a:pt x="1300" y="1052"/>
                  </a:lnTo>
                  <a:lnTo>
                    <a:pt x="1364" y="945"/>
                  </a:lnTo>
                  <a:lnTo>
                    <a:pt x="1355" y="963"/>
                  </a:lnTo>
                  <a:lnTo>
                    <a:pt x="1374" y="918"/>
                  </a:lnTo>
                  <a:lnTo>
                    <a:pt x="1388" y="874"/>
                  </a:lnTo>
                  <a:lnTo>
                    <a:pt x="1396" y="823"/>
                  </a:lnTo>
                  <a:lnTo>
                    <a:pt x="1400" y="775"/>
                  </a:lnTo>
                  <a:lnTo>
                    <a:pt x="1398" y="722"/>
                  </a:lnTo>
                  <a:lnTo>
                    <a:pt x="1391" y="675"/>
                  </a:lnTo>
                  <a:lnTo>
                    <a:pt x="1379" y="629"/>
                  </a:lnTo>
                  <a:lnTo>
                    <a:pt x="1355" y="570"/>
                  </a:lnTo>
                  <a:lnTo>
                    <a:pt x="1364" y="588"/>
                  </a:lnTo>
                  <a:lnTo>
                    <a:pt x="1300" y="481"/>
                  </a:lnTo>
                  <a:lnTo>
                    <a:pt x="1316" y="502"/>
                  </a:lnTo>
                  <a:lnTo>
                    <a:pt x="1230" y="408"/>
                  </a:lnTo>
                  <a:lnTo>
                    <a:pt x="1249" y="425"/>
                  </a:lnTo>
                  <a:lnTo>
                    <a:pt x="1146" y="348"/>
                  </a:lnTo>
                  <a:lnTo>
                    <a:pt x="1167" y="361"/>
                  </a:lnTo>
                  <a:lnTo>
                    <a:pt x="1048" y="303"/>
                  </a:lnTo>
                  <a:lnTo>
                    <a:pt x="1070" y="312"/>
                  </a:lnTo>
                  <a:lnTo>
                    <a:pt x="955" y="278"/>
                  </a:lnTo>
                  <a:lnTo>
                    <a:pt x="900" y="270"/>
                  </a:lnTo>
                  <a:lnTo>
                    <a:pt x="839" y="267"/>
                  </a:lnTo>
                  <a:lnTo>
                    <a:pt x="781" y="268"/>
                  </a:lnTo>
                  <a:lnTo>
                    <a:pt x="729" y="275"/>
                  </a:lnTo>
                  <a:lnTo>
                    <a:pt x="598" y="312"/>
                  </a:lnTo>
                  <a:lnTo>
                    <a:pt x="620" y="303"/>
                  </a:lnTo>
                  <a:lnTo>
                    <a:pt x="501" y="361"/>
                  </a:lnTo>
                  <a:lnTo>
                    <a:pt x="522" y="349"/>
                  </a:lnTo>
                  <a:lnTo>
                    <a:pt x="418" y="426"/>
                  </a:lnTo>
                  <a:lnTo>
                    <a:pt x="437" y="408"/>
                  </a:lnTo>
                  <a:lnTo>
                    <a:pt x="352" y="502"/>
                  </a:lnTo>
                  <a:lnTo>
                    <a:pt x="367" y="482"/>
                  </a:lnTo>
                  <a:lnTo>
                    <a:pt x="302" y="589"/>
                  </a:lnTo>
                  <a:lnTo>
                    <a:pt x="313" y="568"/>
                  </a:lnTo>
                  <a:lnTo>
                    <a:pt x="293" y="617"/>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5" name="Oval 11"/>
            <p:cNvSpPr>
              <a:spLocks noChangeArrowheads="1"/>
            </p:cNvSpPr>
            <p:nvPr/>
          </p:nvSpPr>
          <p:spPr bwMode="auto">
            <a:xfrm>
              <a:off x="2037" y="2728"/>
              <a:ext cx="129" cy="116"/>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6" name="Freeform 12"/>
            <p:cNvSpPr>
              <a:spLocks noEditPoints="1"/>
            </p:cNvSpPr>
            <p:nvPr/>
          </p:nvSpPr>
          <p:spPr bwMode="auto">
            <a:xfrm>
              <a:off x="2025" y="2716"/>
              <a:ext cx="153" cy="141"/>
            </a:xfrm>
            <a:custGeom>
              <a:avLst/>
              <a:gdLst>
                <a:gd name="T0" fmla="*/ 16 w 1667"/>
                <a:gd name="T1" fmla="*/ 619 h 1534"/>
                <a:gd name="T2" fmla="*/ 75 w 1667"/>
                <a:gd name="T3" fmla="*/ 451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5 h 1534"/>
                <a:gd name="T18" fmla="*/ 1626 w 1667"/>
                <a:gd name="T19" fmla="*/ 529 h 1534"/>
                <a:gd name="T20" fmla="*/ 1667 w 1667"/>
                <a:gd name="T21" fmla="*/ 759 h 1534"/>
                <a:gd name="T22" fmla="*/ 1631 w 1667"/>
                <a:gd name="T23" fmla="*/ 992 h 1534"/>
                <a:gd name="T24" fmla="*/ 1529 w 1667"/>
                <a:gd name="T25" fmla="*/ 1190 h 1534"/>
                <a:gd name="T26" fmla="*/ 1408 w 1667"/>
                <a:gd name="T27" fmla="*/ 1322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5 h 1534"/>
                <a:gd name="T38" fmla="*/ 75 w 1667"/>
                <a:gd name="T39" fmla="*/ 1084 h 1534"/>
                <a:gd name="T40" fmla="*/ 20 w 1667"/>
                <a:gd name="T41" fmla="*/ 934 h 1534"/>
                <a:gd name="T42" fmla="*/ 269 w 1667"/>
                <a:gd name="T43" fmla="*/ 812 h 1534"/>
                <a:gd name="T44" fmla="*/ 313 w 1667"/>
                <a:gd name="T45" fmla="*/ 966 h 1534"/>
                <a:gd name="T46" fmla="*/ 352 w 1667"/>
                <a:gd name="T47" fmla="*/ 1032 h 1534"/>
                <a:gd name="T48" fmla="*/ 522 w 1667"/>
                <a:gd name="T49" fmla="*/ 1185 h 1534"/>
                <a:gd name="T50" fmla="*/ 598 w 1667"/>
                <a:gd name="T51" fmla="*/ 1222 h 1534"/>
                <a:gd name="T52" fmla="*/ 828 w 1667"/>
                <a:gd name="T53" fmla="*/ 1267 h 1534"/>
                <a:gd name="T54" fmla="*/ 1070 w 1667"/>
                <a:gd name="T55" fmla="*/ 1222 h 1534"/>
                <a:gd name="T56" fmla="*/ 1146 w 1667"/>
                <a:gd name="T57" fmla="*/ 1186 h 1534"/>
                <a:gd name="T58" fmla="*/ 1316 w 1667"/>
                <a:gd name="T59" fmla="*/ 1031 h 1534"/>
                <a:gd name="T60" fmla="*/ 1355 w 1667"/>
                <a:gd name="T61" fmla="*/ 964 h 1534"/>
                <a:gd name="T62" fmla="*/ 1396 w 1667"/>
                <a:gd name="T63" fmla="*/ 824 h 1534"/>
                <a:gd name="T64" fmla="*/ 1391 w 1667"/>
                <a:gd name="T65" fmla="*/ 676 h 1534"/>
                <a:gd name="T66" fmla="*/ 1364 w 1667"/>
                <a:gd name="T67" fmla="*/ 589 h 1534"/>
                <a:gd name="T68" fmla="*/ 1230 w 1667"/>
                <a:gd name="T69" fmla="*/ 409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7 w 1667"/>
                <a:gd name="T81" fmla="*/ 483 h 1534"/>
                <a:gd name="T82" fmla="*/ 293 w 1667"/>
                <a:gd name="T83" fmla="*/ 618 h 1534"/>
                <a:gd name="T84" fmla="*/ 267 w 1667"/>
                <a:gd name="T85" fmla="*/ 759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6"/>
                  </a:moveTo>
                  <a:lnTo>
                    <a:pt x="4" y="694"/>
                  </a:lnTo>
                  <a:lnTo>
                    <a:pt x="16" y="619"/>
                  </a:lnTo>
                  <a:lnTo>
                    <a:pt x="38" y="541"/>
                  </a:lnTo>
                  <a:lnTo>
                    <a:pt x="64" y="472"/>
                  </a:lnTo>
                  <a:cubicBezTo>
                    <a:pt x="67" y="465"/>
                    <a:pt x="70" y="458"/>
                    <a:pt x="75" y="451"/>
                  </a:cubicBezTo>
                  <a:lnTo>
                    <a:pt x="140" y="344"/>
                  </a:lnTo>
                  <a:cubicBezTo>
                    <a:pt x="144" y="337"/>
                    <a:pt x="149" y="330"/>
                    <a:pt x="155" y="324"/>
                  </a:cubicBezTo>
                  <a:lnTo>
                    <a:pt x="240" y="230"/>
                  </a:lnTo>
                  <a:cubicBezTo>
                    <a:pt x="245" y="224"/>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4"/>
                    <a:pt x="1427" y="229"/>
                  </a:cubicBezTo>
                  <a:lnTo>
                    <a:pt x="1513" y="323"/>
                  </a:lnTo>
                  <a:cubicBezTo>
                    <a:pt x="1519" y="330"/>
                    <a:pt x="1524" y="337"/>
                    <a:pt x="1529" y="345"/>
                  </a:cubicBezTo>
                  <a:lnTo>
                    <a:pt x="1593" y="452"/>
                  </a:lnTo>
                  <a:cubicBezTo>
                    <a:pt x="1596" y="458"/>
                    <a:pt x="1599" y="464"/>
                    <a:pt x="1602" y="470"/>
                  </a:cubicBezTo>
                  <a:lnTo>
                    <a:pt x="1626" y="529"/>
                  </a:lnTo>
                  <a:lnTo>
                    <a:pt x="1648" y="603"/>
                  </a:lnTo>
                  <a:lnTo>
                    <a:pt x="1661" y="682"/>
                  </a:lnTo>
                  <a:lnTo>
                    <a:pt x="1667" y="759"/>
                  </a:lnTo>
                  <a:lnTo>
                    <a:pt x="1663" y="841"/>
                  </a:lnTo>
                  <a:lnTo>
                    <a:pt x="1651" y="916"/>
                  </a:lnTo>
                  <a:lnTo>
                    <a:pt x="1631" y="992"/>
                  </a:lnTo>
                  <a:lnTo>
                    <a:pt x="1602" y="1065"/>
                  </a:lnTo>
                  <a:cubicBezTo>
                    <a:pt x="1599" y="1071"/>
                    <a:pt x="1596" y="1077"/>
                    <a:pt x="1593" y="1083"/>
                  </a:cubicBezTo>
                  <a:lnTo>
                    <a:pt x="1529" y="1190"/>
                  </a:lnTo>
                  <a:cubicBezTo>
                    <a:pt x="1524" y="1198"/>
                    <a:pt x="1519" y="1205"/>
                    <a:pt x="1513" y="1211"/>
                  </a:cubicBezTo>
                  <a:lnTo>
                    <a:pt x="1427" y="1305"/>
                  </a:lnTo>
                  <a:cubicBezTo>
                    <a:pt x="1421" y="1312"/>
                    <a:pt x="1415" y="1317"/>
                    <a:pt x="1408" y="1322"/>
                  </a:cubicBezTo>
                  <a:lnTo>
                    <a:pt x="1305" y="1399"/>
                  </a:lnTo>
                  <a:cubicBezTo>
                    <a:pt x="1299" y="1404"/>
                    <a:pt x="1291" y="1409"/>
                    <a:pt x="1284" y="1412"/>
                  </a:cubicBezTo>
                  <a:lnTo>
                    <a:pt x="1165" y="1470"/>
                  </a:lnTo>
                  <a:cubicBezTo>
                    <a:pt x="1158" y="1474"/>
                    <a:pt x="1150" y="1477"/>
                    <a:pt x="1142" y="1479"/>
                  </a:cubicBezTo>
                  <a:lnTo>
                    <a:pt x="1010" y="1516"/>
                  </a:lnTo>
                  <a:lnTo>
                    <a:pt x="925" y="1529"/>
                  </a:lnTo>
                  <a:lnTo>
                    <a:pt x="839" y="1534"/>
                  </a:lnTo>
                  <a:lnTo>
                    <a:pt x="757" y="1531"/>
                  </a:lnTo>
                  <a:lnTo>
                    <a:pt x="674" y="1519"/>
                  </a:lnTo>
                  <a:lnTo>
                    <a:pt x="525" y="1479"/>
                  </a:lnTo>
                  <a:cubicBezTo>
                    <a:pt x="518" y="1477"/>
                    <a:pt x="510" y="1474"/>
                    <a:pt x="503" y="1470"/>
                  </a:cubicBezTo>
                  <a:lnTo>
                    <a:pt x="384" y="1412"/>
                  </a:lnTo>
                  <a:cubicBezTo>
                    <a:pt x="377" y="1409"/>
                    <a:pt x="370" y="1404"/>
                    <a:pt x="363" y="1400"/>
                  </a:cubicBezTo>
                  <a:lnTo>
                    <a:pt x="259" y="1323"/>
                  </a:lnTo>
                  <a:cubicBezTo>
                    <a:pt x="252" y="1317"/>
                    <a:pt x="245" y="1311"/>
                    <a:pt x="240" y="1305"/>
                  </a:cubicBezTo>
                  <a:lnTo>
                    <a:pt x="155" y="1211"/>
                  </a:lnTo>
                  <a:cubicBezTo>
                    <a:pt x="149" y="1205"/>
                    <a:pt x="144" y="1198"/>
                    <a:pt x="140" y="1191"/>
                  </a:cubicBezTo>
                  <a:lnTo>
                    <a:pt x="75" y="1084"/>
                  </a:lnTo>
                  <a:cubicBezTo>
                    <a:pt x="70" y="1077"/>
                    <a:pt x="67" y="1070"/>
                    <a:pt x="64" y="1063"/>
                  </a:cubicBezTo>
                  <a:lnTo>
                    <a:pt x="41" y="1004"/>
                  </a:lnTo>
                  <a:lnTo>
                    <a:pt x="20" y="934"/>
                  </a:lnTo>
                  <a:lnTo>
                    <a:pt x="6" y="853"/>
                  </a:lnTo>
                  <a:lnTo>
                    <a:pt x="0" y="776"/>
                  </a:lnTo>
                  <a:close/>
                  <a:moveTo>
                    <a:pt x="269" y="812"/>
                  </a:moveTo>
                  <a:lnTo>
                    <a:pt x="275" y="857"/>
                  </a:lnTo>
                  <a:lnTo>
                    <a:pt x="290" y="907"/>
                  </a:lnTo>
                  <a:lnTo>
                    <a:pt x="313" y="966"/>
                  </a:lnTo>
                  <a:lnTo>
                    <a:pt x="302" y="945"/>
                  </a:lnTo>
                  <a:lnTo>
                    <a:pt x="367" y="1052"/>
                  </a:lnTo>
                  <a:lnTo>
                    <a:pt x="352" y="1032"/>
                  </a:lnTo>
                  <a:lnTo>
                    <a:pt x="437" y="1126"/>
                  </a:lnTo>
                  <a:lnTo>
                    <a:pt x="418" y="1108"/>
                  </a:lnTo>
                  <a:lnTo>
                    <a:pt x="522" y="1185"/>
                  </a:lnTo>
                  <a:lnTo>
                    <a:pt x="501" y="1173"/>
                  </a:lnTo>
                  <a:lnTo>
                    <a:pt x="620" y="1231"/>
                  </a:lnTo>
                  <a:lnTo>
                    <a:pt x="598" y="1222"/>
                  </a:lnTo>
                  <a:lnTo>
                    <a:pt x="711" y="1255"/>
                  </a:lnTo>
                  <a:lnTo>
                    <a:pt x="768" y="1264"/>
                  </a:lnTo>
                  <a:lnTo>
                    <a:pt x="828" y="1267"/>
                  </a:lnTo>
                  <a:lnTo>
                    <a:pt x="886" y="1266"/>
                  </a:lnTo>
                  <a:lnTo>
                    <a:pt x="938" y="1259"/>
                  </a:lnTo>
                  <a:lnTo>
                    <a:pt x="1070" y="1222"/>
                  </a:lnTo>
                  <a:lnTo>
                    <a:pt x="1048" y="1231"/>
                  </a:lnTo>
                  <a:lnTo>
                    <a:pt x="1167" y="1173"/>
                  </a:lnTo>
                  <a:lnTo>
                    <a:pt x="1146" y="1186"/>
                  </a:lnTo>
                  <a:lnTo>
                    <a:pt x="1249" y="1109"/>
                  </a:lnTo>
                  <a:lnTo>
                    <a:pt x="1230" y="1125"/>
                  </a:lnTo>
                  <a:lnTo>
                    <a:pt x="1316" y="1031"/>
                  </a:lnTo>
                  <a:lnTo>
                    <a:pt x="1300" y="1053"/>
                  </a:lnTo>
                  <a:lnTo>
                    <a:pt x="1364" y="946"/>
                  </a:lnTo>
                  <a:lnTo>
                    <a:pt x="1355" y="964"/>
                  </a:lnTo>
                  <a:lnTo>
                    <a:pt x="1374" y="919"/>
                  </a:lnTo>
                  <a:lnTo>
                    <a:pt x="1388" y="875"/>
                  </a:lnTo>
                  <a:lnTo>
                    <a:pt x="1396" y="824"/>
                  </a:lnTo>
                  <a:lnTo>
                    <a:pt x="1400" y="776"/>
                  </a:lnTo>
                  <a:lnTo>
                    <a:pt x="1398" y="723"/>
                  </a:lnTo>
                  <a:lnTo>
                    <a:pt x="1391" y="676"/>
                  </a:lnTo>
                  <a:lnTo>
                    <a:pt x="1379" y="630"/>
                  </a:lnTo>
                  <a:lnTo>
                    <a:pt x="1355" y="571"/>
                  </a:lnTo>
                  <a:lnTo>
                    <a:pt x="1364" y="589"/>
                  </a:lnTo>
                  <a:lnTo>
                    <a:pt x="1300" y="482"/>
                  </a:lnTo>
                  <a:lnTo>
                    <a:pt x="1316" y="503"/>
                  </a:lnTo>
                  <a:lnTo>
                    <a:pt x="1230" y="409"/>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3"/>
                  </a:lnTo>
                  <a:lnTo>
                    <a:pt x="367" y="483"/>
                  </a:lnTo>
                  <a:lnTo>
                    <a:pt x="302" y="590"/>
                  </a:lnTo>
                  <a:lnTo>
                    <a:pt x="313" y="569"/>
                  </a:lnTo>
                  <a:lnTo>
                    <a:pt x="293" y="618"/>
                  </a:lnTo>
                  <a:lnTo>
                    <a:pt x="279" y="660"/>
                  </a:lnTo>
                  <a:lnTo>
                    <a:pt x="271" y="711"/>
                  </a:lnTo>
                  <a:lnTo>
                    <a:pt x="267" y="759"/>
                  </a:lnTo>
                  <a:lnTo>
                    <a:pt x="269" y="81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7" name="Oval 13"/>
            <p:cNvSpPr>
              <a:spLocks noChangeArrowheads="1"/>
            </p:cNvSpPr>
            <p:nvPr/>
          </p:nvSpPr>
          <p:spPr bwMode="auto">
            <a:xfrm>
              <a:off x="2117" y="3492"/>
              <a:ext cx="128" cy="116"/>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8" name="Freeform 14"/>
            <p:cNvSpPr>
              <a:spLocks noEditPoints="1"/>
            </p:cNvSpPr>
            <p:nvPr/>
          </p:nvSpPr>
          <p:spPr bwMode="auto">
            <a:xfrm>
              <a:off x="2105" y="3480"/>
              <a:ext cx="152" cy="141"/>
            </a:xfrm>
            <a:custGeom>
              <a:avLst/>
              <a:gdLst>
                <a:gd name="T0" fmla="*/ 16 w 1667"/>
                <a:gd name="T1" fmla="*/ 618 h 1533"/>
                <a:gd name="T2" fmla="*/ 74 w 1667"/>
                <a:gd name="T3" fmla="*/ 451 h 1533"/>
                <a:gd name="T4" fmla="*/ 240 w 1667"/>
                <a:gd name="T5" fmla="*/ 228 h 1533"/>
                <a:gd name="T6" fmla="*/ 383 w 1667"/>
                <a:gd name="T7" fmla="*/ 122 h 1533"/>
                <a:gd name="T8" fmla="*/ 656 w 1667"/>
                <a:gd name="T9" fmla="*/ 18 h 1533"/>
                <a:gd name="T10" fmla="*/ 910 w 1667"/>
                <a:gd name="T11" fmla="*/ 3 h 1533"/>
                <a:gd name="T12" fmla="*/ 1164 w 1667"/>
                <a:gd name="T13" fmla="*/ 64 h 1533"/>
                <a:gd name="T14" fmla="*/ 1408 w 1667"/>
                <a:gd name="T15" fmla="*/ 211 h 1533"/>
                <a:gd name="T16" fmla="*/ 1527 w 1667"/>
                <a:gd name="T17" fmla="*/ 343 h 1533"/>
                <a:gd name="T18" fmla="*/ 1626 w 1667"/>
                <a:gd name="T19" fmla="*/ 530 h 1533"/>
                <a:gd name="T20" fmla="*/ 1667 w 1667"/>
                <a:gd name="T21" fmla="*/ 758 h 1533"/>
                <a:gd name="T22" fmla="*/ 1629 w 1667"/>
                <a:gd name="T23" fmla="*/ 993 h 1533"/>
                <a:gd name="T24" fmla="*/ 1527 w 1667"/>
                <a:gd name="T25" fmla="*/ 1190 h 1533"/>
                <a:gd name="T26" fmla="*/ 1408 w 1667"/>
                <a:gd name="T27" fmla="*/ 1322 h 1533"/>
                <a:gd name="T28" fmla="*/ 1164 w 1667"/>
                <a:gd name="T29" fmla="*/ 1469 h 1533"/>
                <a:gd name="T30" fmla="*/ 923 w 1667"/>
                <a:gd name="T31" fmla="*/ 1528 h 1533"/>
                <a:gd name="T32" fmla="*/ 673 w 1667"/>
                <a:gd name="T33" fmla="*/ 1518 h 1533"/>
                <a:gd name="T34" fmla="*/ 383 w 1667"/>
                <a:gd name="T35" fmla="*/ 1411 h 1533"/>
                <a:gd name="T36" fmla="*/ 240 w 1667"/>
                <a:gd name="T37" fmla="*/ 1304 h 1533"/>
                <a:gd name="T38" fmla="*/ 74 w 1667"/>
                <a:gd name="T39" fmla="*/ 1082 h 1533"/>
                <a:gd name="T40" fmla="*/ 19 w 1667"/>
                <a:gd name="T41" fmla="*/ 931 h 1533"/>
                <a:gd name="T42" fmla="*/ 269 w 1667"/>
                <a:gd name="T43" fmla="*/ 811 h 1533"/>
                <a:gd name="T44" fmla="*/ 312 w 1667"/>
                <a:gd name="T45" fmla="*/ 963 h 1533"/>
                <a:gd name="T46" fmla="*/ 351 w 1667"/>
                <a:gd name="T47" fmla="*/ 1030 h 1533"/>
                <a:gd name="T48" fmla="*/ 521 w 1667"/>
                <a:gd name="T49" fmla="*/ 1185 h 1533"/>
                <a:gd name="T50" fmla="*/ 596 w 1667"/>
                <a:gd name="T51" fmla="*/ 1221 h 1533"/>
                <a:gd name="T52" fmla="*/ 828 w 1667"/>
                <a:gd name="T53" fmla="*/ 1266 h 1533"/>
                <a:gd name="T54" fmla="*/ 1069 w 1667"/>
                <a:gd name="T55" fmla="*/ 1221 h 1533"/>
                <a:gd name="T56" fmla="*/ 1145 w 1667"/>
                <a:gd name="T57" fmla="*/ 1184 h 1533"/>
                <a:gd name="T58" fmla="*/ 1315 w 1667"/>
                <a:gd name="T59" fmla="*/ 1031 h 1533"/>
                <a:gd name="T60" fmla="*/ 1354 w 1667"/>
                <a:gd name="T61" fmla="*/ 965 h 1533"/>
                <a:gd name="T62" fmla="*/ 1396 w 1667"/>
                <a:gd name="T63" fmla="*/ 823 h 1533"/>
                <a:gd name="T64" fmla="*/ 1392 w 1667"/>
                <a:gd name="T65" fmla="*/ 677 h 1533"/>
                <a:gd name="T66" fmla="*/ 1365 w 1667"/>
                <a:gd name="T67" fmla="*/ 589 h 1533"/>
                <a:gd name="T68" fmla="*/ 1230 w 1667"/>
                <a:gd name="T69" fmla="*/ 408 h 1533"/>
                <a:gd name="T70" fmla="*/ 1166 w 1667"/>
                <a:gd name="T71" fmla="*/ 361 h 1533"/>
                <a:gd name="T72" fmla="*/ 956 w 1667"/>
                <a:gd name="T73" fmla="*/ 278 h 1533"/>
                <a:gd name="T74" fmla="*/ 781 w 1667"/>
                <a:gd name="T75" fmla="*/ 268 h 1533"/>
                <a:gd name="T76" fmla="*/ 619 w 1667"/>
                <a:gd name="T77" fmla="*/ 303 h 1533"/>
                <a:gd name="T78" fmla="*/ 418 w 1667"/>
                <a:gd name="T79" fmla="*/ 425 h 1533"/>
                <a:gd name="T80" fmla="*/ 367 w 1667"/>
                <a:gd name="T81" fmla="*/ 481 h 1533"/>
                <a:gd name="T82" fmla="*/ 293 w 1667"/>
                <a:gd name="T83" fmla="*/ 615 h 1533"/>
                <a:gd name="T84" fmla="*/ 267 w 1667"/>
                <a:gd name="T85" fmla="*/ 758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3">
                  <a:moveTo>
                    <a:pt x="0" y="775"/>
                  </a:moveTo>
                  <a:lnTo>
                    <a:pt x="4" y="693"/>
                  </a:lnTo>
                  <a:lnTo>
                    <a:pt x="16" y="618"/>
                  </a:lnTo>
                  <a:lnTo>
                    <a:pt x="36" y="542"/>
                  </a:lnTo>
                  <a:lnTo>
                    <a:pt x="65" y="469"/>
                  </a:lnTo>
                  <a:cubicBezTo>
                    <a:pt x="68" y="463"/>
                    <a:pt x="71" y="457"/>
                    <a:pt x="74" y="451"/>
                  </a:cubicBezTo>
                  <a:lnTo>
                    <a:pt x="138" y="344"/>
                  </a:lnTo>
                  <a:cubicBezTo>
                    <a:pt x="143" y="336"/>
                    <a:pt x="148" y="329"/>
                    <a:pt x="154" y="322"/>
                  </a:cubicBezTo>
                  <a:lnTo>
                    <a:pt x="240" y="228"/>
                  </a:lnTo>
                  <a:cubicBezTo>
                    <a:pt x="246" y="222"/>
                    <a:pt x="252" y="217"/>
                    <a:pt x="259" y="212"/>
                  </a:cubicBezTo>
                  <a:lnTo>
                    <a:pt x="362" y="135"/>
                  </a:lnTo>
                  <a:cubicBezTo>
                    <a:pt x="368" y="130"/>
                    <a:pt x="376" y="125"/>
                    <a:pt x="383" y="122"/>
                  </a:cubicBezTo>
                  <a:lnTo>
                    <a:pt x="502" y="64"/>
                  </a:lnTo>
                  <a:cubicBezTo>
                    <a:pt x="509" y="60"/>
                    <a:pt x="517" y="57"/>
                    <a:pt x="524" y="55"/>
                  </a:cubicBezTo>
                  <a:lnTo>
                    <a:pt x="656" y="18"/>
                  </a:lnTo>
                  <a:lnTo>
                    <a:pt x="742" y="5"/>
                  </a:lnTo>
                  <a:lnTo>
                    <a:pt x="828" y="0"/>
                  </a:lnTo>
                  <a:lnTo>
                    <a:pt x="910" y="3"/>
                  </a:lnTo>
                  <a:lnTo>
                    <a:pt x="993" y="14"/>
                  </a:lnTo>
                  <a:lnTo>
                    <a:pt x="1142" y="55"/>
                  </a:lnTo>
                  <a:cubicBezTo>
                    <a:pt x="1149" y="57"/>
                    <a:pt x="1157" y="60"/>
                    <a:pt x="1164" y="64"/>
                  </a:cubicBezTo>
                  <a:lnTo>
                    <a:pt x="1283" y="122"/>
                  </a:lnTo>
                  <a:cubicBezTo>
                    <a:pt x="1290" y="125"/>
                    <a:pt x="1297" y="129"/>
                    <a:pt x="1304" y="134"/>
                  </a:cubicBezTo>
                  <a:lnTo>
                    <a:pt x="1408" y="211"/>
                  </a:lnTo>
                  <a:cubicBezTo>
                    <a:pt x="1415" y="217"/>
                    <a:pt x="1421" y="222"/>
                    <a:pt x="1427" y="229"/>
                  </a:cubicBezTo>
                  <a:lnTo>
                    <a:pt x="1512" y="323"/>
                  </a:lnTo>
                  <a:cubicBezTo>
                    <a:pt x="1518" y="329"/>
                    <a:pt x="1523" y="336"/>
                    <a:pt x="1527" y="343"/>
                  </a:cubicBezTo>
                  <a:lnTo>
                    <a:pt x="1592" y="450"/>
                  </a:lnTo>
                  <a:cubicBezTo>
                    <a:pt x="1596" y="457"/>
                    <a:pt x="1600" y="464"/>
                    <a:pt x="1603" y="471"/>
                  </a:cubicBezTo>
                  <a:lnTo>
                    <a:pt x="1626" y="530"/>
                  </a:lnTo>
                  <a:lnTo>
                    <a:pt x="1647" y="600"/>
                  </a:lnTo>
                  <a:lnTo>
                    <a:pt x="1661" y="681"/>
                  </a:lnTo>
                  <a:lnTo>
                    <a:pt x="1667" y="758"/>
                  </a:lnTo>
                  <a:lnTo>
                    <a:pt x="1663" y="840"/>
                  </a:lnTo>
                  <a:lnTo>
                    <a:pt x="1651" y="915"/>
                  </a:lnTo>
                  <a:lnTo>
                    <a:pt x="1629" y="993"/>
                  </a:lnTo>
                  <a:lnTo>
                    <a:pt x="1603" y="1062"/>
                  </a:lnTo>
                  <a:cubicBezTo>
                    <a:pt x="1600" y="1069"/>
                    <a:pt x="1596" y="1076"/>
                    <a:pt x="1592" y="1083"/>
                  </a:cubicBezTo>
                  <a:lnTo>
                    <a:pt x="1527" y="1190"/>
                  </a:lnTo>
                  <a:cubicBezTo>
                    <a:pt x="1523" y="1197"/>
                    <a:pt x="1518" y="1204"/>
                    <a:pt x="1512" y="1210"/>
                  </a:cubicBezTo>
                  <a:lnTo>
                    <a:pt x="1427" y="1304"/>
                  </a:lnTo>
                  <a:cubicBezTo>
                    <a:pt x="1421" y="1310"/>
                    <a:pt x="1415" y="1316"/>
                    <a:pt x="1408" y="1322"/>
                  </a:cubicBezTo>
                  <a:lnTo>
                    <a:pt x="1304" y="1399"/>
                  </a:lnTo>
                  <a:cubicBezTo>
                    <a:pt x="1297" y="1403"/>
                    <a:pt x="1290" y="1408"/>
                    <a:pt x="1283" y="1411"/>
                  </a:cubicBezTo>
                  <a:lnTo>
                    <a:pt x="1164" y="1469"/>
                  </a:lnTo>
                  <a:cubicBezTo>
                    <a:pt x="1157" y="1473"/>
                    <a:pt x="1149" y="1476"/>
                    <a:pt x="1142" y="1478"/>
                  </a:cubicBezTo>
                  <a:lnTo>
                    <a:pt x="1011" y="1515"/>
                  </a:lnTo>
                  <a:lnTo>
                    <a:pt x="923" y="1528"/>
                  </a:lnTo>
                  <a:lnTo>
                    <a:pt x="839" y="1533"/>
                  </a:lnTo>
                  <a:lnTo>
                    <a:pt x="756" y="1530"/>
                  </a:lnTo>
                  <a:lnTo>
                    <a:pt x="673" y="1518"/>
                  </a:lnTo>
                  <a:lnTo>
                    <a:pt x="524" y="1478"/>
                  </a:lnTo>
                  <a:cubicBezTo>
                    <a:pt x="517" y="1476"/>
                    <a:pt x="509" y="1473"/>
                    <a:pt x="502" y="1469"/>
                  </a:cubicBezTo>
                  <a:lnTo>
                    <a:pt x="383" y="1411"/>
                  </a:lnTo>
                  <a:cubicBezTo>
                    <a:pt x="376" y="1408"/>
                    <a:pt x="368" y="1403"/>
                    <a:pt x="362" y="1398"/>
                  </a:cubicBezTo>
                  <a:lnTo>
                    <a:pt x="259" y="1321"/>
                  </a:lnTo>
                  <a:cubicBezTo>
                    <a:pt x="252" y="1316"/>
                    <a:pt x="246" y="1311"/>
                    <a:pt x="240" y="1304"/>
                  </a:cubicBezTo>
                  <a:lnTo>
                    <a:pt x="154" y="1210"/>
                  </a:lnTo>
                  <a:cubicBezTo>
                    <a:pt x="148" y="1204"/>
                    <a:pt x="143" y="1197"/>
                    <a:pt x="138" y="1189"/>
                  </a:cubicBezTo>
                  <a:lnTo>
                    <a:pt x="74" y="1082"/>
                  </a:lnTo>
                  <a:cubicBezTo>
                    <a:pt x="71" y="1076"/>
                    <a:pt x="68" y="1070"/>
                    <a:pt x="65" y="1064"/>
                  </a:cubicBezTo>
                  <a:lnTo>
                    <a:pt x="41" y="1005"/>
                  </a:lnTo>
                  <a:lnTo>
                    <a:pt x="19" y="931"/>
                  </a:lnTo>
                  <a:lnTo>
                    <a:pt x="6" y="852"/>
                  </a:lnTo>
                  <a:lnTo>
                    <a:pt x="0" y="775"/>
                  </a:lnTo>
                  <a:close/>
                  <a:moveTo>
                    <a:pt x="269" y="811"/>
                  </a:moveTo>
                  <a:lnTo>
                    <a:pt x="276" y="858"/>
                  </a:lnTo>
                  <a:lnTo>
                    <a:pt x="288" y="904"/>
                  </a:lnTo>
                  <a:lnTo>
                    <a:pt x="312" y="963"/>
                  </a:lnTo>
                  <a:lnTo>
                    <a:pt x="303" y="945"/>
                  </a:lnTo>
                  <a:lnTo>
                    <a:pt x="367" y="1052"/>
                  </a:lnTo>
                  <a:lnTo>
                    <a:pt x="351" y="1030"/>
                  </a:lnTo>
                  <a:lnTo>
                    <a:pt x="437" y="1124"/>
                  </a:lnTo>
                  <a:lnTo>
                    <a:pt x="418" y="1108"/>
                  </a:lnTo>
                  <a:lnTo>
                    <a:pt x="521" y="1185"/>
                  </a:lnTo>
                  <a:lnTo>
                    <a:pt x="500" y="1172"/>
                  </a:lnTo>
                  <a:lnTo>
                    <a:pt x="619" y="1230"/>
                  </a:lnTo>
                  <a:lnTo>
                    <a:pt x="596" y="1221"/>
                  </a:lnTo>
                  <a:lnTo>
                    <a:pt x="712" y="1255"/>
                  </a:lnTo>
                  <a:lnTo>
                    <a:pt x="767" y="1263"/>
                  </a:lnTo>
                  <a:lnTo>
                    <a:pt x="828" y="1266"/>
                  </a:lnTo>
                  <a:lnTo>
                    <a:pt x="886" y="1264"/>
                  </a:lnTo>
                  <a:lnTo>
                    <a:pt x="938" y="1258"/>
                  </a:lnTo>
                  <a:lnTo>
                    <a:pt x="1069" y="1221"/>
                  </a:lnTo>
                  <a:lnTo>
                    <a:pt x="1047" y="1230"/>
                  </a:lnTo>
                  <a:lnTo>
                    <a:pt x="1166" y="1172"/>
                  </a:lnTo>
                  <a:lnTo>
                    <a:pt x="1145" y="1184"/>
                  </a:lnTo>
                  <a:lnTo>
                    <a:pt x="1249" y="1107"/>
                  </a:lnTo>
                  <a:lnTo>
                    <a:pt x="1230" y="1125"/>
                  </a:lnTo>
                  <a:lnTo>
                    <a:pt x="1315" y="1031"/>
                  </a:lnTo>
                  <a:lnTo>
                    <a:pt x="1300" y="1051"/>
                  </a:lnTo>
                  <a:lnTo>
                    <a:pt x="1365" y="944"/>
                  </a:lnTo>
                  <a:lnTo>
                    <a:pt x="1354" y="965"/>
                  </a:lnTo>
                  <a:lnTo>
                    <a:pt x="1374" y="916"/>
                  </a:lnTo>
                  <a:lnTo>
                    <a:pt x="1388" y="874"/>
                  </a:lnTo>
                  <a:lnTo>
                    <a:pt x="1396" y="823"/>
                  </a:lnTo>
                  <a:lnTo>
                    <a:pt x="1400" y="775"/>
                  </a:lnTo>
                  <a:lnTo>
                    <a:pt x="1398" y="722"/>
                  </a:lnTo>
                  <a:lnTo>
                    <a:pt x="1392" y="677"/>
                  </a:lnTo>
                  <a:lnTo>
                    <a:pt x="1377" y="627"/>
                  </a:lnTo>
                  <a:lnTo>
                    <a:pt x="1354" y="568"/>
                  </a:lnTo>
                  <a:lnTo>
                    <a:pt x="1365" y="589"/>
                  </a:lnTo>
                  <a:lnTo>
                    <a:pt x="1300" y="482"/>
                  </a:lnTo>
                  <a:lnTo>
                    <a:pt x="1315" y="502"/>
                  </a:lnTo>
                  <a:lnTo>
                    <a:pt x="1230" y="408"/>
                  </a:lnTo>
                  <a:lnTo>
                    <a:pt x="1249" y="426"/>
                  </a:lnTo>
                  <a:lnTo>
                    <a:pt x="1145" y="349"/>
                  </a:lnTo>
                  <a:lnTo>
                    <a:pt x="1166" y="361"/>
                  </a:lnTo>
                  <a:lnTo>
                    <a:pt x="1047" y="303"/>
                  </a:lnTo>
                  <a:lnTo>
                    <a:pt x="1069" y="312"/>
                  </a:lnTo>
                  <a:lnTo>
                    <a:pt x="956" y="278"/>
                  </a:lnTo>
                  <a:lnTo>
                    <a:pt x="899" y="270"/>
                  </a:lnTo>
                  <a:lnTo>
                    <a:pt x="839" y="267"/>
                  </a:lnTo>
                  <a:lnTo>
                    <a:pt x="781" y="268"/>
                  </a:lnTo>
                  <a:lnTo>
                    <a:pt x="728" y="275"/>
                  </a:lnTo>
                  <a:lnTo>
                    <a:pt x="596" y="312"/>
                  </a:lnTo>
                  <a:lnTo>
                    <a:pt x="619" y="303"/>
                  </a:lnTo>
                  <a:lnTo>
                    <a:pt x="500" y="361"/>
                  </a:lnTo>
                  <a:lnTo>
                    <a:pt x="521" y="348"/>
                  </a:lnTo>
                  <a:lnTo>
                    <a:pt x="418" y="425"/>
                  </a:lnTo>
                  <a:lnTo>
                    <a:pt x="437" y="408"/>
                  </a:lnTo>
                  <a:lnTo>
                    <a:pt x="351" y="502"/>
                  </a:lnTo>
                  <a:lnTo>
                    <a:pt x="367" y="481"/>
                  </a:lnTo>
                  <a:lnTo>
                    <a:pt x="303" y="588"/>
                  </a:lnTo>
                  <a:lnTo>
                    <a:pt x="312" y="570"/>
                  </a:lnTo>
                  <a:lnTo>
                    <a:pt x="293" y="615"/>
                  </a:lnTo>
                  <a:lnTo>
                    <a:pt x="279" y="659"/>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19" name="Freeform 15"/>
            <p:cNvSpPr>
              <a:spLocks noEditPoints="1"/>
            </p:cNvSpPr>
            <p:nvPr/>
          </p:nvSpPr>
          <p:spPr bwMode="auto">
            <a:xfrm>
              <a:off x="1630" y="2808"/>
              <a:ext cx="444" cy="341"/>
            </a:xfrm>
            <a:custGeom>
              <a:avLst/>
              <a:gdLst>
                <a:gd name="T0" fmla="*/ 81 w 4840"/>
                <a:gd name="T1" fmla="*/ 3720 h 3720"/>
                <a:gd name="T2" fmla="*/ 4776 w 4840"/>
                <a:gd name="T3" fmla="*/ 133 h 3720"/>
                <a:gd name="T4" fmla="*/ 4695 w 4840"/>
                <a:gd name="T5" fmla="*/ 27 h 3720"/>
                <a:gd name="T6" fmla="*/ 0 w 4840"/>
                <a:gd name="T7" fmla="*/ 3614 h 3720"/>
                <a:gd name="T8" fmla="*/ 81 w 4840"/>
                <a:gd name="T9" fmla="*/ 3720 h 3720"/>
                <a:gd name="T10" fmla="*/ 4444 w 4840"/>
                <a:gd name="T11" fmla="*/ 962 h 3720"/>
                <a:gd name="T12" fmla="*/ 4840 w 4840"/>
                <a:gd name="T13" fmla="*/ 0 h 3720"/>
                <a:gd name="T14" fmla="*/ 3808 w 4840"/>
                <a:gd name="T15" fmla="*/ 129 h 3720"/>
                <a:gd name="T16" fmla="*/ 3750 w 4840"/>
                <a:gd name="T17" fmla="*/ 203 h 3720"/>
                <a:gd name="T18" fmla="*/ 3824 w 4840"/>
                <a:gd name="T19" fmla="*/ 261 h 3720"/>
                <a:gd name="T20" fmla="*/ 4743 w 4840"/>
                <a:gd name="T21" fmla="*/ 146 h 3720"/>
                <a:gd name="T22" fmla="*/ 4674 w 4840"/>
                <a:gd name="T23" fmla="*/ 55 h 3720"/>
                <a:gd name="T24" fmla="*/ 4321 w 4840"/>
                <a:gd name="T25" fmla="*/ 911 h 3720"/>
                <a:gd name="T26" fmla="*/ 4357 w 4840"/>
                <a:gd name="T27" fmla="*/ 998 h 3720"/>
                <a:gd name="T28" fmla="*/ 4444 w 4840"/>
                <a:gd name="T29" fmla="*/ 962 h 3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40" h="3720">
                  <a:moveTo>
                    <a:pt x="81" y="3720"/>
                  </a:moveTo>
                  <a:lnTo>
                    <a:pt x="4776" y="133"/>
                  </a:lnTo>
                  <a:lnTo>
                    <a:pt x="4695" y="27"/>
                  </a:lnTo>
                  <a:lnTo>
                    <a:pt x="0" y="3614"/>
                  </a:lnTo>
                  <a:lnTo>
                    <a:pt x="81" y="3720"/>
                  </a:lnTo>
                  <a:close/>
                  <a:moveTo>
                    <a:pt x="4444" y="962"/>
                  </a:moveTo>
                  <a:lnTo>
                    <a:pt x="4840" y="0"/>
                  </a:lnTo>
                  <a:lnTo>
                    <a:pt x="3808" y="129"/>
                  </a:lnTo>
                  <a:cubicBezTo>
                    <a:pt x="3771" y="133"/>
                    <a:pt x="3745" y="167"/>
                    <a:pt x="3750" y="203"/>
                  </a:cubicBezTo>
                  <a:cubicBezTo>
                    <a:pt x="3755" y="240"/>
                    <a:pt x="3788" y="266"/>
                    <a:pt x="3824" y="261"/>
                  </a:cubicBezTo>
                  <a:lnTo>
                    <a:pt x="4743" y="146"/>
                  </a:lnTo>
                  <a:lnTo>
                    <a:pt x="4674" y="55"/>
                  </a:lnTo>
                  <a:lnTo>
                    <a:pt x="4321" y="911"/>
                  </a:lnTo>
                  <a:cubicBezTo>
                    <a:pt x="4307" y="945"/>
                    <a:pt x="4323" y="984"/>
                    <a:pt x="4357" y="998"/>
                  </a:cubicBezTo>
                  <a:cubicBezTo>
                    <a:pt x="4391" y="1012"/>
                    <a:pt x="4430" y="996"/>
                    <a:pt x="4444" y="962"/>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0" name="Freeform 16"/>
            <p:cNvSpPr>
              <a:spLocks noEditPoints="1"/>
            </p:cNvSpPr>
            <p:nvPr/>
          </p:nvSpPr>
          <p:spPr bwMode="auto">
            <a:xfrm>
              <a:off x="1631" y="3255"/>
              <a:ext cx="486" cy="271"/>
            </a:xfrm>
            <a:custGeom>
              <a:avLst/>
              <a:gdLst>
                <a:gd name="T0" fmla="*/ 64 w 5299"/>
                <a:gd name="T1" fmla="*/ 0 h 2957"/>
                <a:gd name="T2" fmla="*/ 5215 w 5299"/>
                <a:gd name="T3" fmla="*/ 2803 h 2957"/>
                <a:gd name="T4" fmla="*/ 5151 w 5299"/>
                <a:gd name="T5" fmla="*/ 2921 h 2957"/>
                <a:gd name="T6" fmla="*/ 0 w 5299"/>
                <a:gd name="T7" fmla="*/ 117 h 2957"/>
                <a:gd name="T8" fmla="*/ 64 w 5299"/>
                <a:gd name="T9" fmla="*/ 0 h 2957"/>
                <a:gd name="T10" fmla="*/ 4760 w 5299"/>
                <a:gd name="T11" fmla="*/ 2035 h 2957"/>
                <a:gd name="T12" fmla="*/ 5299 w 5299"/>
                <a:gd name="T13" fmla="*/ 2925 h 2957"/>
                <a:gd name="T14" fmla="*/ 4259 w 5299"/>
                <a:gd name="T15" fmla="*/ 2956 h 2957"/>
                <a:gd name="T16" fmla="*/ 4190 w 5299"/>
                <a:gd name="T17" fmla="*/ 2891 h 2957"/>
                <a:gd name="T18" fmla="*/ 4255 w 5299"/>
                <a:gd name="T19" fmla="*/ 2823 h 2957"/>
                <a:gd name="T20" fmla="*/ 5181 w 5299"/>
                <a:gd name="T21" fmla="*/ 2795 h 2957"/>
                <a:gd name="T22" fmla="*/ 5126 w 5299"/>
                <a:gd name="T23" fmla="*/ 2897 h 2957"/>
                <a:gd name="T24" fmla="*/ 4646 w 5299"/>
                <a:gd name="T25" fmla="*/ 2104 h 2957"/>
                <a:gd name="T26" fmla="*/ 4669 w 5299"/>
                <a:gd name="T27" fmla="*/ 2013 h 2957"/>
                <a:gd name="T28" fmla="*/ 4760 w 5299"/>
                <a:gd name="T29" fmla="*/ 2035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99" h="2957">
                  <a:moveTo>
                    <a:pt x="64" y="0"/>
                  </a:moveTo>
                  <a:lnTo>
                    <a:pt x="5215" y="2803"/>
                  </a:lnTo>
                  <a:lnTo>
                    <a:pt x="5151" y="2921"/>
                  </a:lnTo>
                  <a:lnTo>
                    <a:pt x="0" y="117"/>
                  </a:lnTo>
                  <a:lnTo>
                    <a:pt x="64" y="0"/>
                  </a:lnTo>
                  <a:close/>
                  <a:moveTo>
                    <a:pt x="4760" y="2035"/>
                  </a:moveTo>
                  <a:lnTo>
                    <a:pt x="5299" y="2925"/>
                  </a:lnTo>
                  <a:lnTo>
                    <a:pt x="4259" y="2956"/>
                  </a:lnTo>
                  <a:cubicBezTo>
                    <a:pt x="4222" y="2957"/>
                    <a:pt x="4192" y="2928"/>
                    <a:pt x="4190" y="2891"/>
                  </a:cubicBezTo>
                  <a:cubicBezTo>
                    <a:pt x="4189" y="2855"/>
                    <a:pt x="4218" y="2824"/>
                    <a:pt x="4255" y="2823"/>
                  </a:cubicBezTo>
                  <a:lnTo>
                    <a:pt x="5181" y="2795"/>
                  </a:lnTo>
                  <a:lnTo>
                    <a:pt x="5126" y="2897"/>
                  </a:lnTo>
                  <a:lnTo>
                    <a:pt x="4646" y="2104"/>
                  </a:lnTo>
                  <a:cubicBezTo>
                    <a:pt x="4627" y="2073"/>
                    <a:pt x="4637" y="2032"/>
                    <a:pt x="4669" y="2013"/>
                  </a:cubicBezTo>
                  <a:cubicBezTo>
                    <a:pt x="4700" y="1994"/>
                    <a:pt x="4741" y="2004"/>
                    <a:pt x="4760" y="2035"/>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1" name="Freeform 17"/>
            <p:cNvSpPr>
              <a:spLocks noEditPoints="1"/>
            </p:cNvSpPr>
            <p:nvPr/>
          </p:nvSpPr>
          <p:spPr bwMode="auto">
            <a:xfrm>
              <a:off x="2074" y="2844"/>
              <a:ext cx="99" cy="649"/>
            </a:xfrm>
            <a:custGeom>
              <a:avLst/>
              <a:gdLst>
                <a:gd name="T0" fmla="*/ 938 w 1082"/>
                <a:gd name="T1" fmla="*/ 7072 h 7072"/>
                <a:gd name="T2" fmla="*/ 898 w 1082"/>
                <a:gd name="T3" fmla="*/ 6540 h 7072"/>
                <a:gd name="T4" fmla="*/ 1030 w 1082"/>
                <a:gd name="T5" fmla="*/ 6530 h 7072"/>
                <a:gd name="T6" fmla="*/ 1071 w 1082"/>
                <a:gd name="T7" fmla="*/ 7062 h 7072"/>
                <a:gd name="T8" fmla="*/ 938 w 1082"/>
                <a:gd name="T9" fmla="*/ 7072 h 7072"/>
                <a:gd name="T10" fmla="*/ 867 w 1082"/>
                <a:gd name="T11" fmla="*/ 6141 h 7072"/>
                <a:gd name="T12" fmla="*/ 827 w 1082"/>
                <a:gd name="T13" fmla="*/ 5609 h 7072"/>
                <a:gd name="T14" fmla="*/ 960 w 1082"/>
                <a:gd name="T15" fmla="*/ 5599 h 7072"/>
                <a:gd name="T16" fmla="*/ 1000 w 1082"/>
                <a:gd name="T17" fmla="*/ 6131 h 7072"/>
                <a:gd name="T18" fmla="*/ 867 w 1082"/>
                <a:gd name="T19" fmla="*/ 6141 h 7072"/>
                <a:gd name="T20" fmla="*/ 797 w 1082"/>
                <a:gd name="T21" fmla="*/ 5210 h 7072"/>
                <a:gd name="T22" fmla="*/ 757 w 1082"/>
                <a:gd name="T23" fmla="*/ 4679 h 7072"/>
                <a:gd name="T24" fmla="*/ 890 w 1082"/>
                <a:gd name="T25" fmla="*/ 4669 h 7072"/>
                <a:gd name="T26" fmla="*/ 930 w 1082"/>
                <a:gd name="T27" fmla="*/ 5200 h 7072"/>
                <a:gd name="T28" fmla="*/ 797 w 1082"/>
                <a:gd name="T29" fmla="*/ 5210 h 7072"/>
                <a:gd name="T30" fmla="*/ 727 w 1082"/>
                <a:gd name="T31" fmla="*/ 4280 h 7072"/>
                <a:gd name="T32" fmla="*/ 687 w 1082"/>
                <a:gd name="T33" fmla="*/ 3748 h 7072"/>
                <a:gd name="T34" fmla="*/ 820 w 1082"/>
                <a:gd name="T35" fmla="*/ 3738 h 7072"/>
                <a:gd name="T36" fmla="*/ 860 w 1082"/>
                <a:gd name="T37" fmla="*/ 4270 h 7072"/>
                <a:gd name="T38" fmla="*/ 727 w 1082"/>
                <a:gd name="T39" fmla="*/ 4280 h 7072"/>
                <a:gd name="T40" fmla="*/ 657 w 1082"/>
                <a:gd name="T41" fmla="*/ 3349 h 7072"/>
                <a:gd name="T42" fmla="*/ 617 w 1082"/>
                <a:gd name="T43" fmla="*/ 2817 h 7072"/>
                <a:gd name="T44" fmla="*/ 750 w 1082"/>
                <a:gd name="T45" fmla="*/ 2807 h 7072"/>
                <a:gd name="T46" fmla="*/ 790 w 1082"/>
                <a:gd name="T47" fmla="*/ 3339 h 7072"/>
                <a:gd name="T48" fmla="*/ 657 w 1082"/>
                <a:gd name="T49" fmla="*/ 3349 h 7072"/>
                <a:gd name="T50" fmla="*/ 586 w 1082"/>
                <a:gd name="T51" fmla="*/ 2418 h 7072"/>
                <a:gd name="T52" fmla="*/ 546 w 1082"/>
                <a:gd name="T53" fmla="*/ 1887 h 7072"/>
                <a:gd name="T54" fmla="*/ 679 w 1082"/>
                <a:gd name="T55" fmla="*/ 1877 h 7072"/>
                <a:gd name="T56" fmla="*/ 719 w 1082"/>
                <a:gd name="T57" fmla="*/ 2408 h 7072"/>
                <a:gd name="T58" fmla="*/ 586 w 1082"/>
                <a:gd name="T59" fmla="*/ 2418 h 7072"/>
                <a:gd name="T60" fmla="*/ 516 w 1082"/>
                <a:gd name="T61" fmla="*/ 1488 h 7072"/>
                <a:gd name="T62" fmla="*/ 476 w 1082"/>
                <a:gd name="T63" fmla="*/ 956 h 7072"/>
                <a:gd name="T64" fmla="*/ 609 w 1082"/>
                <a:gd name="T65" fmla="*/ 946 h 7072"/>
                <a:gd name="T66" fmla="*/ 649 w 1082"/>
                <a:gd name="T67" fmla="*/ 1478 h 7072"/>
                <a:gd name="T68" fmla="*/ 516 w 1082"/>
                <a:gd name="T69" fmla="*/ 1488 h 7072"/>
                <a:gd name="T70" fmla="*/ 446 w 1082"/>
                <a:gd name="T71" fmla="*/ 557 h 7072"/>
                <a:gd name="T72" fmla="*/ 414 w 1082"/>
                <a:gd name="T73" fmla="*/ 137 h 7072"/>
                <a:gd name="T74" fmla="*/ 547 w 1082"/>
                <a:gd name="T75" fmla="*/ 127 h 7072"/>
                <a:gd name="T76" fmla="*/ 579 w 1082"/>
                <a:gd name="T77" fmla="*/ 547 h 7072"/>
                <a:gd name="T78" fmla="*/ 446 w 1082"/>
                <a:gd name="T79" fmla="*/ 557 h 7072"/>
                <a:gd name="T80" fmla="*/ 16 w 1082"/>
                <a:gd name="T81" fmla="*/ 935 h 7072"/>
                <a:gd name="T82" fmla="*/ 471 w 1082"/>
                <a:gd name="T83" fmla="*/ 0 h 7072"/>
                <a:gd name="T84" fmla="*/ 1061 w 1082"/>
                <a:gd name="T85" fmla="*/ 857 h 7072"/>
                <a:gd name="T86" fmla="*/ 1044 w 1082"/>
                <a:gd name="T87" fmla="*/ 949 h 7072"/>
                <a:gd name="T88" fmla="*/ 951 w 1082"/>
                <a:gd name="T89" fmla="*/ 932 h 7072"/>
                <a:gd name="T90" fmla="*/ 426 w 1082"/>
                <a:gd name="T91" fmla="*/ 170 h 7072"/>
                <a:gd name="T92" fmla="*/ 541 w 1082"/>
                <a:gd name="T93" fmla="*/ 161 h 7072"/>
                <a:gd name="T94" fmla="*/ 136 w 1082"/>
                <a:gd name="T95" fmla="*/ 994 h 7072"/>
                <a:gd name="T96" fmla="*/ 46 w 1082"/>
                <a:gd name="T97" fmla="*/ 1025 h 7072"/>
                <a:gd name="T98" fmla="*/ 16 w 1082"/>
                <a:gd name="T99" fmla="*/ 935 h 7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2" h="7072">
                  <a:moveTo>
                    <a:pt x="938" y="7072"/>
                  </a:moveTo>
                  <a:lnTo>
                    <a:pt x="898" y="6540"/>
                  </a:lnTo>
                  <a:lnTo>
                    <a:pt x="1030" y="6530"/>
                  </a:lnTo>
                  <a:lnTo>
                    <a:pt x="1071" y="7062"/>
                  </a:lnTo>
                  <a:lnTo>
                    <a:pt x="938" y="7072"/>
                  </a:lnTo>
                  <a:close/>
                  <a:moveTo>
                    <a:pt x="867" y="6141"/>
                  </a:moveTo>
                  <a:lnTo>
                    <a:pt x="827" y="5609"/>
                  </a:lnTo>
                  <a:lnTo>
                    <a:pt x="960" y="5599"/>
                  </a:lnTo>
                  <a:lnTo>
                    <a:pt x="1000" y="6131"/>
                  </a:lnTo>
                  <a:lnTo>
                    <a:pt x="867" y="6141"/>
                  </a:lnTo>
                  <a:close/>
                  <a:moveTo>
                    <a:pt x="797" y="5210"/>
                  </a:moveTo>
                  <a:lnTo>
                    <a:pt x="757" y="4679"/>
                  </a:lnTo>
                  <a:lnTo>
                    <a:pt x="890" y="4669"/>
                  </a:lnTo>
                  <a:lnTo>
                    <a:pt x="930" y="5200"/>
                  </a:lnTo>
                  <a:lnTo>
                    <a:pt x="797" y="5210"/>
                  </a:lnTo>
                  <a:close/>
                  <a:moveTo>
                    <a:pt x="727" y="4280"/>
                  </a:moveTo>
                  <a:lnTo>
                    <a:pt x="687" y="3748"/>
                  </a:lnTo>
                  <a:lnTo>
                    <a:pt x="820" y="3738"/>
                  </a:lnTo>
                  <a:lnTo>
                    <a:pt x="860" y="4270"/>
                  </a:lnTo>
                  <a:lnTo>
                    <a:pt x="727" y="4280"/>
                  </a:lnTo>
                  <a:close/>
                  <a:moveTo>
                    <a:pt x="657" y="3349"/>
                  </a:moveTo>
                  <a:lnTo>
                    <a:pt x="617" y="2817"/>
                  </a:lnTo>
                  <a:lnTo>
                    <a:pt x="750" y="2807"/>
                  </a:lnTo>
                  <a:lnTo>
                    <a:pt x="790" y="3339"/>
                  </a:lnTo>
                  <a:lnTo>
                    <a:pt x="657" y="3349"/>
                  </a:lnTo>
                  <a:close/>
                  <a:moveTo>
                    <a:pt x="586" y="2418"/>
                  </a:moveTo>
                  <a:lnTo>
                    <a:pt x="546" y="1887"/>
                  </a:lnTo>
                  <a:lnTo>
                    <a:pt x="679" y="1877"/>
                  </a:lnTo>
                  <a:lnTo>
                    <a:pt x="719" y="2408"/>
                  </a:lnTo>
                  <a:lnTo>
                    <a:pt x="586" y="2418"/>
                  </a:lnTo>
                  <a:close/>
                  <a:moveTo>
                    <a:pt x="516" y="1488"/>
                  </a:moveTo>
                  <a:lnTo>
                    <a:pt x="476" y="956"/>
                  </a:lnTo>
                  <a:lnTo>
                    <a:pt x="609" y="946"/>
                  </a:lnTo>
                  <a:lnTo>
                    <a:pt x="649" y="1478"/>
                  </a:lnTo>
                  <a:lnTo>
                    <a:pt x="516" y="1488"/>
                  </a:lnTo>
                  <a:close/>
                  <a:moveTo>
                    <a:pt x="446" y="557"/>
                  </a:moveTo>
                  <a:lnTo>
                    <a:pt x="414" y="137"/>
                  </a:lnTo>
                  <a:lnTo>
                    <a:pt x="547" y="127"/>
                  </a:lnTo>
                  <a:lnTo>
                    <a:pt x="579" y="547"/>
                  </a:lnTo>
                  <a:lnTo>
                    <a:pt x="446" y="557"/>
                  </a:lnTo>
                  <a:close/>
                  <a:moveTo>
                    <a:pt x="16" y="935"/>
                  </a:moveTo>
                  <a:lnTo>
                    <a:pt x="471" y="0"/>
                  </a:lnTo>
                  <a:lnTo>
                    <a:pt x="1061" y="857"/>
                  </a:lnTo>
                  <a:cubicBezTo>
                    <a:pt x="1082" y="887"/>
                    <a:pt x="1074" y="928"/>
                    <a:pt x="1044" y="949"/>
                  </a:cubicBezTo>
                  <a:cubicBezTo>
                    <a:pt x="1014" y="970"/>
                    <a:pt x="972" y="963"/>
                    <a:pt x="951" y="932"/>
                  </a:cubicBezTo>
                  <a:lnTo>
                    <a:pt x="426" y="170"/>
                  </a:lnTo>
                  <a:lnTo>
                    <a:pt x="541" y="161"/>
                  </a:lnTo>
                  <a:lnTo>
                    <a:pt x="136" y="994"/>
                  </a:lnTo>
                  <a:cubicBezTo>
                    <a:pt x="119" y="1027"/>
                    <a:pt x="80" y="1041"/>
                    <a:pt x="46" y="1025"/>
                  </a:cubicBezTo>
                  <a:cubicBezTo>
                    <a:pt x="13" y="1008"/>
                    <a:pt x="0" y="969"/>
                    <a:pt x="16" y="935"/>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2" name="Oval 18"/>
            <p:cNvSpPr>
              <a:spLocks noChangeArrowheads="1"/>
            </p:cNvSpPr>
            <p:nvPr/>
          </p:nvSpPr>
          <p:spPr bwMode="auto">
            <a:xfrm>
              <a:off x="2911" y="2728"/>
              <a:ext cx="128" cy="116"/>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3" name="Freeform 19"/>
            <p:cNvSpPr>
              <a:spLocks noEditPoints="1"/>
            </p:cNvSpPr>
            <p:nvPr/>
          </p:nvSpPr>
          <p:spPr bwMode="auto">
            <a:xfrm>
              <a:off x="2899" y="2716"/>
              <a:ext cx="153" cy="141"/>
            </a:xfrm>
            <a:custGeom>
              <a:avLst/>
              <a:gdLst>
                <a:gd name="T0" fmla="*/ 16 w 1667"/>
                <a:gd name="T1" fmla="*/ 619 h 1534"/>
                <a:gd name="T2" fmla="*/ 75 w 1667"/>
                <a:gd name="T3" fmla="*/ 451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5 h 1534"/>
                <a:gd name="T18" fmla="*/ 1626 w 1667"/>
                <a:gd name="T19" fmla="*/ 529 h 1534"/>
                <a:gd name="T20" fmla="*/ 1667 w 1667"/>
                <a:gd name="T21" fmla="*/ 759 h 1534"/>
                <a:gd name="T22" fmla="*/ 1631 w 1667"/>
                <a:gd name="T23" fmla="*/ 992 h 1534"/>
                <a:gd name="T24" fmla="*/ 1529 w 1667"/>
                <a:gd name="T25" fmla="*/ 1190 h 1534"/>
                <a:gd name="T26" fmla="*/ 1408 w 1667"/>
                <a:gd name="T27" fmla="*/ 1322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5 h 1534"/>
                <a:gd name="T38" fmla="*/ 75 w 1667"/>
                <a:gd name="T39" fmla="*/ 1084 h 1534"/>
                <a:gd name="T40" fmla="*/ 20 w 1667"/>
                <a:gd name="T41" fmla="*/ 934 h 1534"/>
                <a:gd name="T42" fmla="*/ 269 w 1667"/>
                <a:gd name="T43" fmla="*/ 812 h 1534"/>
                <a:gd name="T44" fmla="*/ 313 w 1667"/>
                <a:gd name="T45" fmla="*/ 966 h 1534"/>
                <a:gd name="T46" fmla="*/ 352 w 1667"/>
                <a:gd name="T47" fmla="*/ 1032 h 1534"/>
                <a:gd name="T48" fmla="*/ 522 w 1667"/>
                <a:gd name="T49" fmla="*/ 1185 h 1534"/>
                <a:gd name="T50" fmla="*/ 598 w 1667"/>
                <a:gd name="T51" fmla="*/ 1222 h 1534"/>
                <a:gd name="T52" fmla="*/ 828 w 1667"/>
                <a:gd name="T53" fmla="*/ 1267 h 1534"/>
                <a:gd name="T54" fmla="*/ 1070 w 1667"/>
                <a:gd name="T55" fmla="*/ 1222 h 1534"/>
                <a:gd name="T56" fmla="*/ 1146 w 1667"/>
                <a:gd name="T57" fmla="*/ 1186 h 1534"/>
                <a:gd name="T58" fmla="*/ 1316 w 1667"/>
                <a:gd name="T59" fmla="*/ 1031 h 1534"/>
                <a:gd name="T60" fmla="*/ 1355 w 1667"/>
                <a:gd name="T61" fmla="*/ 964 h 1534"/>
                <a:gd name="T62" fmla="*/ 1396 w 1667"/>
                <a:gd name="T63" fmla="*/ 824 h 1534"/>
                <a:gd name="T64" fmla="*/ 1391 w 1667"/>
                <a:gd name="T65" fmla="*/ 676 h 1534"/>
                <a:gd name="T66" fmla="*/ 1364 w 1667"/>
                <a:gd name="T67" fmla="*/ 589 h 1534"/>
                <a:gd name="T68" fmla="*/ 1230 w 1667"/>
                <a:gd name="T69" fmla="*/ 409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7 w 1667"/>
                <a:gd name="T81" fmla="*/ 483 h 1534"/>
                <a:gd name="T82" fmla="*/ 293 w 1667"/>
                <a:gd name="T83" fmla="*/ 618 h 1534"/>
                <a:gd name="T84" fmla="*/ 267 w 1667"/>
                <a:gd name="T85" fmla="*/ 759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6"/>
                  </a:moveTo>
                  <a:lnTo>
                    <a:pt x="4" y="694"/>
                  </a:lnTo>
                  <a:lnTo>
                    <a:pt x="16" y="619"/>
                  </a:lnTo>
                  <a:lnTo>
                    <a:pt x="38" y="541"/>
                  </a:lnTo>
                  <a:lnTo>
                    <a:pt x="64" y="472"/>
                  </a:lnTo>
                  <a:cubicBezTo>
                    <a:pt x="67" y="465"/>
                    <a:pt x="70" y="458"/>
                    <a:pt x="75" y="451"/>
                  </a:cubicBezTo>
                  <a:lnTo>
                    <a:pt x="140" y="344"/>
                  </a:lnTo>
                  <a:cubicBezTo>
                    <a:pt x="144" y="337"/>
                    <a:pt x="149" y="330"/>
                    <a:pt x="155" y="324"/>
                  </a:cubicBezTo>
                  <a:lnTo>
                    <a:pt x="240" y="230"/>
                  </a:lnTo>
                  <a:cubicBezTo>
                    <a:pt x="245" y="224"/>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4"/>
                    <a:pt x="1427" y="229"/>
                  </a:cubicBezTo>
                  <a:lnTo>
                    <a:pt x="1513" y="323"/>
                  </a:lnTo>
                  <a:cubicBezTo>
                    <a:pt x="1519" y="330"/>
                    <a:pt x="1524" y="337"/>
                    <a:pt x="1529" y="345"/>
                  </a:cubicBezTo>
                  <a:lnTo>
                    <a:pt x="1593" y="452"/>
                  </a:lnTo>
                  <a:cubicBezTo>
                    <a:pt x="1596" y="458"/>
                    <a:pt x="1599" y="464"/>
                    <a:pt x="1602" y="470"/>
                  </a:cubicBezTo>
                  <a:lnTo>
                    <a:pt x="1626" y="529"/>
                  </a:lnTo>
                  <a:lnTo>
                    <a:pt x="1648" y="603"/>
                  </a:lnTo>
                  <a:lnTo>
                    <a:pt x="1661" y="682"/>
                  </a:lnTo>
                  <a:lnTo>
                    <a:pt x="1667" y="759"/>
                  </a:lnTo>
                  <a:lnTo>
                    <a:pt x="1663" y="841"/>
                  </a:lnTo>
                  <a:lnTo>
                    <a:pt x="1651" y="916"/>
                  </a:lnTo>
                  <a:lnTo>
                    <a:pt x="1631" y="992"/>
                  </a:lnTo>
                  <a:lnTo>
                    <a:pt x="1602" y="1065"/>
                  </a:lnTo>
                  <a:cubicBezTo>
                    <a:pt x="1599" y="1071"/>
                    <a:pt x="1596" y="1077"/>
                    <a:pt x="1593" y="1083"/>
                  </a:cubicBezTo>
                  <a:lnTo>
                    <a:pt x="1529" y="1190"/>
                  </a:lnTo>
                  <a:cubicBezTo>
                    <a:pt x="1524" y="1198"/>
                    <a:pt x="1519" y="1205"/>
                    <a:pt x="1513" y="1211"/>
                  </a:cubicBezTo>
                  <a:lnTo>
                    <a:pt x="1427" y="1305"/>
                  </a:lnTo>
                  <a:cubicBezTo>
                    <a:pt x="1421" y="1312"/>
                    <a:pt x="1415" y="1317"/>
                    <a:pt x="1408" y="1322"/>
                  </a:cubicBezTo>
                  <a:lnTo>
                    <a:pt x="1305" y="1399"/>
                  </a:lnTo>
                  <a:cubicBezTo>
                    <a:pt x="1299" y="1404"/>
                    <a:pt x="1291" y="1409"/>
                    <a:pt x="1284" y="1412"/>
                  </a:cubicBezTo>
                  <a:lnTo>
                    <a:pt x="1165" y="1470"/>
                  </a:lnTo>
                  <a:cubicBezTo>
                    <a:pt x="1158" y="1474"/>
                    <a:pt x="1150" y="1477"/>
                    <a:pt x="1142" y="1479"/>
                  </a:cubicBezTo>
                  <a:lnTo>
                    <a:pt x="1010" y="1516"/>
                  </a:lnTo>
                  <a:lnTo>
                    <a:pt x="925" y="1529"/>
                  </a:lnTo>
                  <a:lnTo>
                    <a:pt x="839" y="1534"/>
                  </a:lnTo>
                  <a:lnTo>
                    <a:pt x="757" y="1531"/>
                  </a:lnTo>
                  <a:lnTo>
                    <a:pt x="674" y="1519"/>
                  </a:lnTo>
                  <a:lnTo>
                    <a:pt x="525" y="1479"/>
                  </a:lnTo>
                  <a:cubicBezTo>
                    <a:pt x="518" y="1477"/>
                    <a:pt x="510" y="1474"/>
                    <a:pt x="503" y="1470"/>
                  </a:cubicBezTo>
                  <a:lnTo>
                    <a:pt x="384" y="1412"/>
                  </a:lnTo>
                  <a:cubicBezTo>
                    <a:pt x="377" y="1409"/>
                    <a:pt x="370" y="1404"/>
                    <a:pt x="363" y="1400"/>
                  </a:cubicBezTo>
                  <a:lnTo>
                    <a:pt x="259" y="1323"/>
                  </a:lnTo>
                  <a:cubicBezTo>
                    <a:pt x="252" y="1317"/>
                    <a:pt x="245" y="1311"/>
                    <a:pt x="240" y="1305"/>
                  </a:cubicBezTo>
                  <a:lnTo>
                    <a:pt x="155" y="1211"/>
                  </a:lnTo>
                  <a:cubicBezTo>
                    <a:pt x="149" y="1205"/>
                    <a:pt x="144" y="1198"/>
                    <a:pt x="140" y="1191"/>
                  </a:cubicBezTo>
                  <a:lnTo>
                    <a:pt x="75" y="1084"/>
                  </a:lnTo>
                  <a:cubicBezTo>
                    <a:pt x="70" y="1077"/>
                    <a:pt x="67" y="1070"/>
                    <a:pt x="64" y="1063"/>
                  </a:cubicBezTo>
                  <a:lnTo>
                    <a:pt x="41" y="1004"/>
                  </a:lnTo>
                  <a:lnTo>
                    <a:pt x="20" y="934"/>
                  </a:lnTo>
                  <a:lnTo>
                    <a:pt x="6" y="853"/>
                  </a:lnTo>
                  <a:lnTo>
                    <a:pt x="0" y="776"/>
                  </a:lnTo>
                  <a:close/>
                  <a:moveTo>
                    <a:pt x="269" y="812"/>
                  </a:moveTo>
                  <a:lnTo>
                    <a:pt x="275" y="857"/>
                  </a:lnTo>
                  <a:lnTo>
                    <a:pt x="290" y="907"/>
                  </a:lnTo>
                  <a:lnTo>
                    <a:pt x="313" y="966"/>
                  </a:lnTo>
                  <a:lnTo>
                    <a:pt x="302" y="945"/>
                  </a:lnTo>
                  <a:lnTo>
                    <a:pt x="367" y="1052"/>
                  </a:lnTo>
                  <a:lnTo>
                    <a:pt x="352" y="1032"/>
                  </a:lnTo>
                  <a:lnTo>
                    <a:pt x="437" y="1126"/>
                  </a:lnTo>
                  <a:lnTo>
                    <a:pt x="418" y="1108"/>
                  </a:lnTo>
                  <a:lnTo>
                    <a:pt x="522" y="1185"/>
                  </a:lnTo>
                  <a:lnTo>
                    <a:pt x="501" y="1173"/>
                  </a:lnTo>
                  <a:lnTo>
                    <a:pt x="620" y="1231"/>
                  </a:lnTo>
                  <a:lnTo>
                    <a:pt x="598" y="1222"/>
                  </a:lnTo>
                  <a:lnTo>
                    <a:pt x="711" y="1255"/>
                  </a:lnTo>
                  <a:lnTo>
                    <a:pt x="768" y="1264"/>
                  </a:lnTo>
                  <a:lnTo>
                    <a:pt x="828" y="1267"/>
                  </a:lnTo>
                  <a:lnTo>
                    <a:pt x="886" y="1266"/>
                  </a:lnTo>
                  <a:lnTo>
                    <a:pt x="938" y="1259"/>
                  </a:lnTo>
                  <a:lnTo>
                    <a:pt x="1070" y="1222"/>
                  </a:lnTo>
                  <a:lnTo>
                    <a:pt x="1048" y="1231"/>
                  </a:lnTo>
                  <a:lnTo>
                    <a:pt x="1167" y="1173"/>
                  </a:lnTo>
                  <a:lnTo>
                    <a:pt x="1146" y="1186"/>
                  </a:lnTo>
                  <a:lnTo>
                    <a:pt x="1249" y="1109"/>
                  </a:lnTo>
                  <a:lnTo>
                    <a:pt x="1230" y="1125"/>
                  </a:lnTo>
                  <a:lnTo>
                    <a:pt x="1316" y="1031"/>
                  </a:lnTo>
                  <a:lnTo>
                    <a:pt x="1300" y="1053"/>
                  </a:lnTo>
                  <a:lnTo>
                    <a:pt x="1364" y="946"/>
                  </a:lnTo>
                  <a:lnTo>
                    <a:pt x="1355" y="964"/>
                  </a:lnTo>
                  <a:lnTo>
                    <a:pt x="1374" y="919"/>
                  </a:lnTo>
                  <a:lnTo>
                    <a:pt x="1388" y="875"/>
                  </a:lnTo>
                  <a:lnTo>
                    <a:pt x="1396" y="824"/>
                  </a:lnTo>
                  <a:lnTo>
                    <a:pt x="1400" y="776"/>
                  </a:lnTo>
                  <a:lnTo>
                    <a:pt x="1398" y="723"/>
                  </a:lnTo>
                  <a:lnTo>
                    <a:pt x="1391" y="676"/>
                  </a:lnTo>
                  <a:lnTo>
                    <a:pt x="1379" y="630"/>
                  </a:lnTo>
                  <a:lnTo>
                    <a:pt x="1355" y="571"/>
                  </a:lnTo>
                  <a:lnTo>
                    <a:pt x="1364" y="589"/>
                  </a:lnTo>
                  <a:lnTo>
                    <a:pt x="1300" y="482"/>
                  </a:lnTo>
                  <a:lnTo>
                    <a:pt x="1316" y="503"/>
                  </a:lnTo>
                  <a:lnTo>
                    <a:pt x="1230" y="409"/>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3"/>
                  </a:lnTo>
                  <a:lnTo>
                    <a:pt x="367" y="483"/>
                  </a:lnTo>
                  <a:lnTo>
                    <a:pt x="302" y="590"/>
                  </a:lnTo>
                  <a:lnTo>
                    <a:pt x="313" y="569"/>
                  </a:lnTo>
                  <a:lnTo>
                    <a:pt x="293" y="618"/>
                  </a:lnTo>
                  <a:lnTo>
                    <a:pt x="279" y="660"/>
                  </a:lnTo>
                  <a:lnTo>
                    <a:pt x="271" y="711"/>
                  </a:lnTo>
                  <a:lnTo>
                    <a:pt x="267" y="759"/>
                  </a:lnTo>
                  <a:lnTo>
                    <a:pt x="269" y="812"/>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4" name="Freeform 20"/>
            <p:cNvSpPr>
              <a:spLocks noEditPoints="1"/>
            </p:cNvSpPr>
            <p:nvPr/>
          </p:nvSpPr>
          <p:spPr bwMode="auto">
            <a:xfrm>
              <a:off x="2165" y="2711"/>
              <a:ext cx="795" cy="100"/>
            </a:xfrm>
            <a:custGeom>
              <a:avLst/>
              <a:gdLst>
                <a:gd name="T0" fmla="*/ 3 w 8668"/>
                <a:gd name="T1" fmla="*/ 787 h 1085"/>
                <a:gd name="T2" fmla="*/ 8537 w 8668"/>
                <a:gd name="T3" fmla="*/ 590 h 1085"/>
                <a:gd name="T4" fmla="*/ 8534 w 8668"/>
                <a:gd name="T5" fmla="*/ 457 h 1085"/>
                <a:gd name="T6" fmla="*/ 0 w 8668"/>
                <a:gd name="T7" fmla="*/ 654 h 1085"/>
                <a:gd name="T8" fmla="*/ 3 w 8668"/>
                <a:gd name="T9" fmla="*/ 787 h 1085"/>
                <a:gd name="T10" fmla="*/ 7782 w 8668"/>
                <a:gd name="T11" fmla="*/ 1066 h 1085"/>
                <a:gd name="T12" fmla="*/ 8668 w 8668"/>
                <a:gd name="T13" fmla="*/ 521 h 1085"/>
                <a:gd name="T14" fmla="*/ 7758 w 8668"/>
                <a:gd name="T15" fmla="*/ 17 h 1085"/>
                <a:gd name="T16" fmla="*/ 7667 w 8668"/>
                <a:gd name="T17" fmla="*/ 44 h 1085"/>
                <a:gd name="T18" fmla="*/ 7693 w 8668"/>
                <a:gd name="T19" fmla="*/ 134 h 1085"/>
                <a:gd name="T20" fmla="*/ 7693 w 8668"/>
                <a:gd name="T21" fmla="*/ 134 h 1085"/>
                <a:gd name="T22" fmla="*/ 8504 w 8668"/>
                <a:gd name="T23" fmla="*/ 582 h 1085"/>
                <a:gd name="T24" fmla="*/ 8501 w 8668"/>
                <a:gd name="T25" fmla="*/ 467 h 1085"/>
                <a:gd name="T26" fmla="*/ 7712 w 8668"/>
                <a:gd name="T27" fmla="*/ 952 h 1085"/>
                <a:gd name="T28" fmla="*/ 7690 w 8668"/>
                <a:gd name="T29" fmla="*/ 1044 h 1085"/>
                <a:gd name="T30" fmla="*/ 7782 w 8668"/>
                <a:gd name="T31" fmla="*/ 1066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68" h="1085">
                  <a:moveTo>
                    <a:pt x="3" y="787"/>
                  </a:moveTo>
                  <a:lnTo>
                    <a:pt x="8537" y="590"/>
                  </a:lnTo>
                  <a:lnTo>
                    <a:pt x="8534" y="457"/>
                  </a:lnTo>
                  <a:lnTo>
                    <a:pt x="0" y="654"/>
                  </a:lnTo>
                  <a:lnTo>
                    <a:pt x="3" y="787"/>
                  </a:lnTo>
                  <a:close/>
                  <a:moveTo>
                    <a:pt x="7782" y="1066"/>
                  </a:moveTo>
                  <a:lnTo>
                    <a:pt x="8668" y="521"/>
                  </a:lnTo>
                  <a:lnTo>
                    <a:pt x="7758" y="17"/>
                  </a:lnTo>
                  <a:cubicBezTo>
                    <a:pt x="7725" y="0"/>
                    <a:pt x="7685" y="11"/>
                    <a:pt x="7667" y="44"/>
                  </a:cubicBezTo>
                  <a:cubicBezTo>
                    <a:pt x="7649" y="76"/>
                    <a:pt x="7661" y="116"/>
                    <a:pt x="7693" y="134"/>
                  </a:cubicBezTo>
                  <a:lnTo>
                    <a:pt x="7693" y="134"/>
                  </a:lnTo>
                  <a:lnTo>
                    <a:pt x="8504" y="582"/>
                  </a:lnTo>
                  <a:lnTo>
                    <a:pt x="8501" y="467"/>
                  </a:lnTo>
                  <a:lnTo>
                    <a:pt x="7712" y="952"/>
                  </a:lnTo>
                  <a:cubicBezTo>
                    <a:pt x="7681" y="971"/>
                    <a:pt x="7671" y="1012"/>
                    <a:pt x="7690" y="1044"/>
                  </a:cubicBezTo>
                  <a:cubicBezTo>
                    <a:pt x="7709" y="1075"/>
                    <a:pt x="7750" y="1085"/>
                    <a:pt x="7782" y="1066"/>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5" name="Oval 21"/>
            <p:cNvSpPr>
              <a:spLocks noChangeArrowheads="1"/>
            </p:cNvSpPr>
            <p:nvPr/>
          </p:nvSpPr>
          <p:spPr bwMode="auto">
            <a:xfrm>
              <a:off x="3009" y="3523"/>
              <a:ext cx="128" cy="116"/>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 name="Freeform 22"/>
            <p:cNvSpPr>
              <a:spLocks noEditPoints="1"/>
            </p:cNvSpPr>
            <p:nvPr/>
          </p:nvSpPr>
          <p:spPr bwMode="auto">
            <a:xfrm>
              <a:off x="2997" y="3511"/>
              <a:ext cx="153" cy="140"/>
            </a:xfrm>
            <a:custGeom>
              <a:avLst/>
              <a:gdLst>
                <a:gd name="T0" fmla="*/ 16 w 1667"/>
                <a:gd name="T1" fmla="*/ 618 h 1534"/>
                <a:gd name="T2" fmla="*/ 74 w 1667"/>
                <a:gd name="T3" fmla="*/ 452 h 1534"/>
                <a:gd name="T4" fmla="*/ 240 w 1667"/>
                <a:gd name="T5" fmla="*/ 230 h 1534"/>
                <a:gd name="T6" fmla="*/ 384 w 1667"/>
                <a:gd name="T7" fmla="*/ 122 h 1534"/>
                <a:gd name="T8" fmla="*/ 661 w 1667"/>
                <a:gd name="T9" fmla="*/ 17 h 1534"/>
                <a:gd name="T10" fmla="*/ 911 w 1667"/>
                <a:gd name="T11" fmla="*/ 3 h 1534"/>
                <a:gd name="T12" fmla="*/ 1147 w 1667"/>
                <a:gd name="T13" fmla="*/ 57 h 1534"/>
                <a:gd name="T14" fmla="*/ 1409 w 1667"/>
                <a:gd name="T15" fmla="*/ 213 h 1534"/>
                <a:gd name="T16" fmla="*/ 1529 w 1667"/>
                <a:gd name="T17" fmla="*/ 344 h 1534"/>
                <a:gd name="T18" fmla="*/ 1626 w 1667"/>
                <a:gd name="T19" fmla="*/ 527 h 1534"/>
                <a:gd name="T20" fmla="*/ 1667 w 1667"/>
                <a:gd name="T21" fmla="*/ 758 h 1534"/>
                <a:gd name="T22" fmla="*/ 1631 w 1667"/>
                <a:gd name="T23" fmla="*/ 991 h 1534"/>
                <a:gd name="T24" fmla="*/ 1529 w 1667"/>
                <a:gd name="T25" fmla="*/ 1189 h 1534"/>
                <a:gd name="T26" fmla="*/ 1409 w 1667"/>
                <a:gd name="T27" fmla="*/ 1321 h 1534"/>
                <a:gd name="T28" fmla="*/ 1165 w 1667"/>
                <a:gd name="T29" fmla="*/ 1470 h 1534"/>
                <a:gd name="T30" fmla="*/ 925 w 1667"/>
                <a:gd name="T31" fmla="*/ 1529 h 1534"/>
                <a:gd name="T32" fmla="*/ 674 w 1667"/>
                <a:gd name="T33" fmla="*/ 1519 h 1534"/>
                <a:gd name="T34" fmla="*/ 384 w 1667"/>
                <a:gd name="T35" fmla="*/ 1412 h 1534"/>
                <a:gd name="T36" fmla="*/ 240 w 1667"/>
                <a:gd name="T37" fmla="*/ 1304 h 1534"/>
                <a:gd name="T38" fmla="*/ 75 w 1667"/>
                <a:gd name="T39" fmla="*/ 1083 h 1534"/>
                <a:gd name="T40" fmla="*/ 20 w 1667"/>
                <a:gd name="T41" fmla="*/ 933 h 1534"/>
                <a:gd name="T42" fmla="*/ 269 w 1667"/>
                <a:gd name="T43" fmla="*/ 811 h 1534"/>
                <a:gd name="T44" fmla="*/ 313 w 1667"/>
                <a:gd name="T45" fmla="*/ 965 h 1534"/>
                <a:gd name="T46" fmla="*/ 352 w 1667"/>
                <a:gd name="T47" fmla="*/ 1031 h 1534"/>
                <a:gd name="T48" fmla="*/ 522 w 1667"/>
                <a:gd name="T49" fmla="*/ 1186 h 1534"/>
                <a:gd name="T50" fmla="*/ 656 w 1667"/>
                <a:gd name="T51" fmla="*/ 1242 h 1534"/>
                <a:gd name="T52" fmla="*/ 828 w 1667"/>
                <a:gd name="T53" fmla="*/ 1267 h 1534"/>
                <a:gd name="T54" fmla="*/ 1000 w 1667"/>
                <a:gd name="T55" fmla="*/ 1245 h 1534"/>
                <a:gd name="T56" fmla="*/ 1145 w 1667"/>
                <a:gd name="T57" fmla="*/ 1186 h 1534"/>
                <a:gd name="T58" fmla="*/ 1316 w 1667"/>
                <a:gd name="T59" fmla="*/ 1030 h 1534"/>
                <a:gd name="T60" fmla="*/ 1355 w 1667"/>
                <a:gd name="T61" fmla="*/ 963 h 1534"/>
                <a:gd name="T62" fmla="*/ 1396 w 1667"/>
                <a:gd name="T63" fmla="*/ 823 h 1534"/>
                <a:gd name="T64" fmla="*/ 1391 w 1667"/>
                <a:gd name="T65" fmla="*/ 675 h 1534"/>
                <a:gd name="T66" fmla="*/ 1364 w 1667"/>
                <a:gd name="T67" fmla="*/ 588 h 1534"/>
                <a:gd name="T68" fmla="*/ 1231 w 1667"/>
                <a:gd name="T69" fmla="*/ 410 h 1534"/>
                <a:gd name="T70" fmla="*/ 1167 w 1667"/>
                <a:gd name="T71" fmla="*/ 361 h 1534"/>
                <a:gd name="T72" fmla="*/ 955 w 1667"/>
                <a:gd name="T73" fmla="*/ 278 h 1534"/>
                <a:gd name="T74" fmla="*/ 781 w 1667"/>
                <a:gd name="T75" fmla="*/ 268 h 1534"/>
                <a:gd name="T76" fmla="*/ 620 w 1667"/>
                <a:gd name="T77" fmla="*/ 303 h 1534"/>
                <a:gd name="T78" fmla="*/ 418 w 1667"/>
                <a:gd name="T79" fmla="*/ 426 h 1534"/>
                <a:gd name="T80" fmla="*/ 368 w 1667"/>
                <a:gd name="T81" fmla="*/ 481 h 1534"/>
                <a:gd name="T82" fmla="*/ 293 w 1667"/>
                <a:gd name="T83" fmla="*/ 616 h 1534"/>
                <a:gd name="T84" fmla="*/ 267 w 1667"/>
                <a:gd name="T85" fmla="*/ 758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7" h="1534">
                  <a:moveTo>
                    <a:pt x="0" y="775"/>
                  </a:moveTo>
                  <a:lnTo>
                    <a:pt x="4" y="693"/>
                  </a:lnTo>
                  <a:lnTo>
                    <a:pt x="16" y="618"/>
                  </a:lnTo>
                  <a:lnTo>
                    <a:pt x="38" y="541"/>
                  </a:lnTo>
                  <a:lnTo>
                    <a:pt x="65" y="471"/>
                  </a:lnTo>
                  <a:cubicBezTo>
                    <a:pt x="67" y="465"/>
                    <a:pt x="70" y="458"/>
                    <a:pt x="74" y="452"/>
                  </a:cubicBezTo>
                  <a:lnTo>
                    <a:pt x="139" y="344"/>
                  </a:lnTo>
                  <a:cubicBezTo>
                    <a:pt x="144" y="336"/>
                    <a:pt x="149" y="329"/>
                    <a:pt x="155" y="323"/>
                  </a:cubicBezTo>
                  <a:lnTo>
                    <a:pt x="240" y="230"/>
                  </a:lnTo>
                  <a:cubicBezTo>
                    <a:pt x="246" y="223"/>
                    <a:pt x="252" y="218"/>
                    <a:pt x="258" y="213"/>
                  </a:cubicBezTo>
                  <a:lnTo>
                    <a:pt x="362" y="135"/>
                  </a:lnTo>
                  <a:cubicBezTo>
                    <a:pt x="369" y="130"/>
                    <a:pt x="376" y="125"/>
                    <a:pt x="384" y="122"/>
                  </a:cubicBezTo>
                  <a:lnTo>
                    <a:pt x="503" y="64"/>
                  </a:lnTo>
                  <a:lnTo>
                    <a:pt x="584" y="36"/>
                  </a:lnTo>
                  <a:lnTo>
                    <a:pt x="661" y="17"/>
                  </a:lnTo>
                  <a:lnTo>
                    <a:pt x="744" y="4"/>
                  </a:lnTo>
                  <a:lnTo>
                    <a:pt x="828" y="0"/>
                  </a:lnTo>
                  <a:lnTo>
                    <a:pt x="911" y="3"/>
                  </a:lnTo>
                  <a:lnTo>
                    <a:pt x="994" y="15"/>
                  </a:lnTo>
                  <a:lnTo>
                    <a:pt x="1072" y="33"/>
                  </a:lnTo>
                  <a:lnTo>
                    <a:pt x="1147" y="57"/>
                  </a:lnTo>
                  <a:lnTo>
                    <a:pt x="1284" y="122"/>
                  </a:lnTo>
                  <a:cubicBezTo>
                    <a:pt x="1292" y="125"/>
                    <a:pt x="1299" y="130"/>
                    <a:pt x="1306" y="135"/>
                  </a:cubicBezTo>
                  <a:lnTo>
                    <a:pt x="1409" y="213"/>
                  </a:lnTo>
                  <a:cubicBezTo>
                    <a:pt x="1415" y="218"/>
                    <a:pt x="1421" y="223"/>
                    <a:pt x="1426" y="229"/>
                  </a:cubicBezTo>
                  <a:lnTo>
                    <a:pt x="1512" y="322"/>
                  </a:lnTo>
                  <a:cubicBezTo>
                    <a:pt x="1519" y="329"/>
                    <a:pt x="1524" y="336"/>
                    <a:pt x="1529" y="344"/>
                  </a:cubicBezTo>
                  <a:lnTo>
                    <a:pt x="1593" y="452"/>
                  </a:lnTo>
                  <a:cubicBezTo>
                    <a:pt x="1596" y="458"/>
                    <a:pt x="1599" y="464"/>
                    <a:pt x="1602" y="469"/>
                  </a:cubicBezTo>
                  <a:lnTo>
                    <a:pt x="1626" y="527"/>
                  </a:lnTo>
                  <a:lnTo>
                    <a:pt x="1648" y="604"/>
                  </a:lnTo>
                  <a:lnTo>
                    <a:pt x="1661" y="680"/>
                  </a:lnTo>
                  <a:lnTo>
                    <a:pt x="1667" y="758"/>
                  </a:lnTo>
                  <a:lnTo>
                    <a:pt x="1663" y="840"/>
                  </a:lnTo>
                  <a:lnTo>
                    <a:pt x="1651" y="915"/>
                  </a:lnTo>
                  <a:lnTo>
                    <a:pt x="1631" y="991"/>
                  </a:lnTo>
                  <a:lnTo>
                    <a:pt x="1602" y="1064"/>
                  </a:lnTo>
                  <a:cubicBezTo>
                    <a:pt x="1599" y="1070"/>
                    <a:pt x="1596" y="1076"/>
                    <a:pt x="1593" y="1082"/>
                  </a:cubicBezTo>
                  <a:lnTo>
                    <a:pt x="1529" y="1189"/>
                  </a:lnTo>
                  <a:cubicBezTo>
                    <a:pt x="1524" y="1197"/>
                    <a:pt x="1519" y="1204"/>
                    <a:pt x="1513" y="1210"/>
                  </a:cubicBezTo>
                  <a:lnTo>
                    <a:pt x="1427" y="1304"/>
                  </a:lnTo>
                  <a:cubicBezTo>
                    <a:pt x="1421" y="1310"/>
                    <a:pt x="1415" y="1316"/>
                    <a:pt x="1409" y="1321"/>
                  </a:cubicBezTo>
                  <a:lnTo>
                    <a:pt x="1306" y="1399"/>
                  </a:lnTo>
                  <a:cubicBezTo>
                    <a:pt x="1299" y="1404"/>
                    <a:pt x="1292" y="1409"/>
                    <a:pt x="1284" y="1412"/>
                  </a:cubicBezTo>
                  <a:lnTo>
                    <a:pt x="1165" y="1470"/>
                  </a:lnTo>
                  <a:lnTo>
                    <a:pt x="1082" y="1498"/>
                  </a:lnTo>
                  <a:lnTo>
                    <a:pt x="1005" y="1517"/>
                  </a:lnTo>
                  <a:lnTo>
                    <a:pt x="925" y="1529"/>
                  </a:lnTo>
                  <a:lnTo>
                    <a:pt x="839" y="1534"/>
                  </a:lnTo>
                  <a:lnTo>
                    <a:pt x="757" y="1531"/>
                  </a:lnTo>
                  <a:lnTo>
                    <a:pt x="674" y="1519"/>
                  </a:lnTo>
                  <a:lnTo>
                    <a:pt x="594" y="1501"/>
                  </a:lnTo>
                  <a:lnTo>
                    <a:pt x="520" y="1477"/>
                  </a:lnTo>
                  <a:lnTo>
                    <a:pt x="384" y="1412"/>
                  </a:lnTo>
                  <a:cubicBezTo>
                    <a:pt x="376" y="1409"/>
                    <a:pt x="369" y="1404"/>
                    <a:pt x="362" y="1399"/>
                  </a:cubicBezTo>
                  <a:lnTo>
                    <a:pt x="258" y="1321"/>
                  </a:lnTo>
                  <a:cubicBezTo>
                    <a:pt x="252" y="1316"/>
                    <a:pt x="245" y="1310"/>
                    <a:pt x="240" y="1304"/>
                  </a:cubicBezTo>
                  <a:lnTo>
                    <a:pt x="155" y="1210"/>
                  </a:lnTo>
                  <a:cubicBezTo>
                    <a:pt x="149" y="1204"/>
                    <a:pt x="144" y="1197"/>
                    <a:pt x="140" y="1190"/>
                  </a:cubicBezTo>
                  <a:lnTo>
                    <a:pt x="75" y="1083"/>
                  </a:lnTo>
                  <a:cubicBezTo>
                    <a:pt x="70" y="1076"/>
                    <a:pt x="67" y="1069"/>
                    <a:pt x="64" y="1062"/>
                  </a:cubicBezTo>
                  <a:lnTo>
                    <a:pt x="41" y="1003"/>
                  </a:lnTo>
                  <a:lnTo>
                    <a:pt x="20" y="933"/>
                  </a:lnTo>
                  <a:lnTo>
                    <a:pt x="6" y="852"/>
                  </a:lnTo>
                  <a:lnTo>
                    <a:pt x="0" y="775"/>
                  </a:lnTo>
                  <a:close/>
                  <a:moveTo>
                    <a:pt x="269" y="811"/>
                  </a:moveTo>
                  <a:lnTo>
                    <a:pt x="275" y="856"/>
                  </a:lnTo>
                  <a:lnTo>
                    <a:pt x="290" y="906"/>
                  </a:lnTo>
                  <a:lnTo>
                    <a:pt x="313" y="965"/>
                  </a:lnTo>
                  <a:lnTo>
                    <a:pt x="302" y="944"/>
                  </a:lnTo>
                  <a:lnTo>
                    <a:pt x="367" y="1051"/>
                  </a:lnTo>
                  <a:lnTo>
                    <a:pt x="352" y="1031"/>
                  </a:lnTo>
                  <a:lnTo>
                    <a:pt x="437" y="1125"/>
                  </a:lnTo>
                  <a:lnTo>
                    <a:pt x="418" y="1108"/>
                  </a:lnTo>
                  <a:lnTo>
                    <a:pt x="522" y="1186"/>
                  </a:lnTo>
                  <a:lnTo>
                    <a:pt x="501" y="1173"/>
                  </a:lnTo>
                  <a:lnTo>
                    <a:pt x="603" y="1224"/>
                  </a:lnTo>
                  <a:lnTo>
                    <a:pt x="656" y="1242"/>
                  </a:lnTo>
                  <a:lnTo>
                    <a:pt x="711" y="1255"/>
                  </a:lnTo>
                  <a:lnTo>
                    <a:pt x="768" y="1264"/>
                  </a:lnTo>
                  <a:lnTo>
                    <a:pt x="828" y="1267"/>
                  </a:lnTo>
                  <a:lnTo>
                    <a:pt x="886" y="1266"/>
                  </a:lnTo>
                  <a:lnTo>
                    <a:pt x="943" y="1258"/>
                  </a:lnTo>
                  <a:lnTo>
                    <a:pt x="1000" y="1245"/>
                  </a:lnTo>
                  <a:lnTo>
                    <a:pt x="1048" y="1231"/>
                  </a:lnTo>
                  <a:lnTo>
                    <a:pt x="1167" y="1173"/>
                  </a:lnTo>
                  <a:lnTo>
                    <a:pt x="1145" y="1186"/>
                  </a:lnTo>
                  <a:lnTo>
                    <a:pt x="1248" y="1108"/>
                  </a:lnTo>
                  <a:lnTo>
                    <a:pt x="1230" y="1124"/>
                  </a:lnTo>
                  <a:lnTo>
                    <a:pt x="1316" y="1030"/>
                  </a:lnTo>
                  <a:lnTo>
                    <a:pt x="1300" y="1052"/>
                  </a:lnTo>
                  <a:lnTo>
                    <a:pt x="1364" y="945"/>
                  </a:lnTo>
                  <a:lnTo>
                    <a:pt x="1355" y="963"/>
                  </a:lnTo>
                  <a:lnTo>
                    <a:pt x="1374" y="918"/>
                  </a:lnTo>
                  <a:lnTo>
                    <a:pt x="1388" y="874"/>
                  </a:lnTo>
                  <a:lnTo>
                    <a:pt x="1396" y="823"/>
                  </a:lnTo>
                  <a:lnTo>
                    <a:pt x="1400" y="775"/>
                  </a:lnTo>
                  <a:lnTo>
                    <a:pt x="1398" y="723"/>
                  </a:lnTo>
                  <a:lnTo>
                    <a:pt x="1391" y="675"/>
                  </a:lnTo>
                  <a:lnTo>
                    <a:pt x="1379" y="629"/>
                  </a:lnTo>
                  <a:lnTo>
                    <a:pt x="1355" y="571"/>
                  </a:lnTo>
                  <a:lnTo>
                    <a:pt x="1364" y="588"/>
                  </a:lnTo>
                  <a:lnTo>
                    <a:pt x="1300" y="480"/>
                  </a:lnTo>
                  <a:lnTo>
                    <a:pt x="1317" y="503"/>
                  </a:lnTo>
                  <a:lnTo>
                    <a:pt x="1231" y="410"/>
                  </a:lnTo>
                  <a:lnTo>
                    <a:pt x="1248" y="426"/>
                  </a:lnTo>
                  <a:lnTo>
                    <a:pt x="1145" y="348"/>
                  </a:lnTo>
                  <a:lnTo>
                    <a:pt x="1167" y="361"/>
                  </a:lnTo>
                  <a:lnTo>
                    <a:pt x="1065" y="310"/>
                  </a:lnTo>
                  <a:lnTo>
                    <a:pt x="1010" y="292"/>
                  </a:lnTo>
                  <a:lnTo>
                    <a:pt x="955" y="278"/>
                  </a:lnTo>
                  <a:lnTo>
                    <a:pt x="900" y="270"/>
                  </a:lnTo>
                  <a:lnTo>
                    <a:pt x="839" y="267"/>
                  </a:lnTo>
                  <a:lnTo>
                    <a:pt x="781" y="268"/>
                  </a:lnTo>
                  <a:lnTo>
                    <a:pt x="723" y="276"/>
                  </a:lnTo>
                  <a:lnTo>
                    <a:pt x="667" y="289"/>
                  </a:lnTo>
                  <a:lnTo>
                    <a:pt x="620" y="303"/>
                  </a:lnTo>
                  <a:lnTo>
                    <a:pt x="501" y="361"/>
                  </a:lnTo>
                  <a:lnTo>
                    <a:pt x="522" y="348"/>
                  </a:lnTo>
                  <a:lnTo>
                    <a:pt x="418" y="426"/>
                  </a:lnTo>
                  <a:lnTo>
                    <a:pt x="437" y="409"/>
                  </a:lnTo>
                  <a:lnTo>
                    <a:pt x="352" y="502"/>
                  </a:lnTo>
                  <a:lnTo>
                    <a:pt x="368" y="481"/>
                  </a:lnTo>
                  <a:lnTo>
                    <a:pt x="303" y="589"/>
                  </a:lnTo>
                  <a:lnTo>
                    <a:pt x="312" y="570"/>
                  </a:lnTo>
                  <a:lnTo>
                    <a:pt x="293" y="616"/>
                  </a:lnTo>
                  <a:lnTo>
                    <a:pt x="279" y="661"/>
                  </a:lnTo>
                  <a:lnTo>
                    <a:pt x="271" y="710"/>
                  </a:lnTo>
                  <a:lnTo>
                    <a:pt x="267" y="758"/>
                  </a:lnTo>
                  <a:lnTo>
                    <a:pt x="269" y="811"/>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 name="Freeform 23"/>
            <p:cNvSpPr>
              <a:spLocks noEditPoints="1"/>
            </p:cNvSpPr>
            <p:nvPr/>
          </p:nvSpPr>
          <p:spPr bwMode="auto">
            <a:xfrm>
              <a:off x="2245" y="3521"/>
              <a:ext cx="795" cy="100"/>
            </a:xfrm>
            <a:custGeom>
              <a:avLst/>
              <a:gdLst>
                <a:gd name="T0" fmla="*/ 1 w 8668"/>
                <a:gd name="T1" fmla="*/ 416 h 1085"/>
                <a:gd name="T2" fmla="*/ 8536 w 8668"/>
                <a:gd name="T3" fmla="*/ 482 h 1085"/>
                <a:gd name="T4" fmla="*/ 8535 w 8668"/>
                <a:gd name="T5" fmla="*/ 615 h 1085"/>
                <a:gd name="T6" fmla="*/ 0 w 8668"/>
                <a:gd name="T7" fmla="*/ 549 h 1085"/>
                <a:gd name="T8" fmla="*/ 1 w 8668"/>
                <a:gd name="T9" fmla="*/ 416 h 1085"/>
                <a:gd name="T10" fmla="*/ 7773 w 8668"/>
                <a:gd name="T11" fmla="*/ 18 h 1085"/>
                <a:gd name="T12" fmla="*/ 8668 w 8668"/>
                <a:gd name="T13" fmla="*/ 549 h 1085"/>
                <a:gd name="T14" fmla="*/ 7765 w 8668"/>
                <a:gd name="T15" fmla="*/ 1067 h 1085"/>
                <a:gd name="T16" fmla="*/ 7674 w 8668"/>
                <a:gd name="T17" fmla="*/ 1042 h 1085"/>
                <a:gd name="T18" fmla="*/ 7699 w 8668"/>
                <a:gd name="T19" fmla="*/ 951 h 1085"/>
                <a:gd name="T20" fmla="*/ 8502 w 8668"/>
                <a:gd name="T21" fmla="*/ 491 h 1085"/>
                <a:gd name="T22" fmla="*/ 8501 w 8668"/>
                <a:gd name="T23" fmla="*/ 606 h 1085"/>
                <a:gd name="T24" fmla="*/ 7705 w 8668"/>
                <a:gd name="T25" fmla="*/ 133 h 1085"/>
                <a:gd name="T26" fmla="*/ 7682 w 8668"/>
                <a:gd name="T27" fmla="*/ 42 h 1085"/>
                <a:gd name="T28" fmla="*/ 7773 w 8668"/>
                <a:gd name="T29" fmla="*/ 18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68" h="1085">
                  <a:moveTo>
                    <a:pt x="1" y="416"/>
                  </a:moveTo>
                  <a:lnTo>
                    <a:pt x="8536" y="482"/>
                  </a:lnTo>
                  <a:lnTo>
                    <a:pt x="8535" y="615"/>
                  </a:lnTo>
                  <a:lnTo>
                    <a:pt x="0" y="549"/>
                  </a:lnTo>
                  <a:lnTo>
                    <a:pt x="1" y="416"/>
                  </a:lnTo>
                  <a:close/>
                  <a:moveTo>
                    <a:pt x="7773" y="18"/>
                  </a:moveTo>
                  <a:lnTo>
                    <a:pt x="8668" y="549"/>
                  </a:lnTo>
                  <a:lnTo>
                    <a:pt x="7765" y="1067"/>
                  </a:lnTo>
                  <a:cubicBezTo>
                    <a:pt x="7733" y="1085"/>
                    <a:pt x="7692" y="1074"/>
                    <a:pt x="7674" y="1042"/>
                  </a:cubicBezTo>
                  <a:cubicBezTo>
                    <a:pt x="7656" y="1010"/>
                    <a:pt x="7667" y="969"/>
                    <a:pt x="7699" y="951"/>
                  </a:cubicBezTo>
                  <a:lnTo>
                    <a:pt x="8502" y="491"/>
                  </a:lnTo>
                  <a:lnTo>
                    <a:pt x="8501" y="606"/>
                  </a:lnTo>
                  <a:lnTo>
                    <a:pt x="7705" y="133"/>
                  </a:lnTo>
                  <a:cubicBezTo>
                    <a:pt x="7673" y="114"/>
                    <a:pt x="7663" y="73"/>
                    <a:pt x="7682" y="42"/>
                  </a:cubicBezTo>
                  <a:cubicBezTo>
                    <a:pt x="7701" y="10"/>
                    <a:pt x="7741" y="0"/>
                    <a:pt x="7773" y="18"/>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 name="Oval 24"/>
            <p:cNvSpPr>
              <a:spLocks noChangeArrowheads="1"/>
            </p:cNvSpPr>
            <p:nvPr/>
          </p:nvSpPr>
          <p:spPr bwMode="auto">
            <a:xfrm>
              <a:off x="4078" y="2991"/>
              <a:ext cx="129" cy="116"/>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 name="Freeform 25"/>
            <p:cNvSpPr>
              <a:spLocks noEditPoints="1"/>
            </p:cNvSpPr>
            <p:nvPr/>
          </p:nvSpPr>
          <p:spPr bwMode="auto">
            <a:xfrm>
              <a:off x="4066" y="2979"/>
              <a:ext cx="153" cy="140"/>
            </a:xfrm>
            <a:custGeom>
              <a:avLst/>
              <a:gdLst>
                <a:gd name="T0" fmla="*/ 8 w 833"/>
                <a:gd name="T1" fmla="*/ 309 h 767"/>
                <a:gd name="T2" fmla="*/ 37 w 833"/>
                <a:gd name="T3" fmla="*/ 226 h 767"/>
                <a:gd name="T4" fmla="*/ 120 w 833"/>
                <a:gd name="T5" fmla="*/ 115 h 767"/>
                <a:gd name="T6" fmla="*/ 191 w 833"/>
                <a:gd name="T7" fmla="*/ 61 h 767"/>
                <a:gd name="T8" fmla="*/ 330 w 833"/>
                <a:gd name="T9" fmla="*/ 9 h 767"/>
                <a:gd name="T10" fmla="*/ 455 w 833"/>
                <a:gd name="T11" fmla="*/ 2 h 767"/>
                <a:gd name="T12" fmla="*/ 573 w 833"/>
                <a:gd name="T13" fmla="*/ 29 h 767"/>
                <a:gd name="T14" fmla="*/ 704 w 833"/>
                <a:gd name="T15" fmla="*/ 107 h 767"/>
                <a:gd name="T16" fmla="*/ 764 w 833"/>
                <a:gd name="T17" fmla="*/ 172 h 767"/>
                <a:gd name="T18" fmla="*/ 812 w 833"/>
                <a:gd name="T19" fmla="*/ 265 h 767"/>
                <a:gd name="T20" fmla="*/ 833 w 833"/>
                <a:gd name="T21" fmla="*/ 379 h 767"/>
                <a:gd name="T22" fmla="*/ 814 w 833"/>
                <a:gd name="T23" fmla="*/ 497 h 767"/>
                <a:gd name="T24" fmla="*/ 763 w 833"/>
                <a:gd name="T25" fmla="*/ 595 h 767"/>
                <a:gd name="T26" fmla="*/ 704 w 833"/>
                <a:gd name="T27" fmla="*/ 661 h 767"/>
                <a:gd name="T28" fmla="*/ 582 w 833"/>
                <a:gd name="T29" fmla="*/ 735 h 767"/>
                <a:gd name="T30" fmla="*/ 461 w 833"/>
                <a:gd name="T31" fmla="*/ 765 h 767"/>
                <a:gd name="T32" fmla="*/ 336 w 833"/>
                <a:gd name="T33" fmla="*/ 760 h 767"/>
                <a:gd name="T34" fmla="*/ 191 w 833"/>
                <a:gd name="T35" fmla="*/ 706 h 767"/>
                <a:gd name="T36" fmla="*/ 120 w 833"/>
                <a:gd name="T37" fmla="*/ 652 h 767"/>
                <a:gd name="T38" fmla="*/ 37 w 833"/>
                <a:gd name="T39" fmla="*/ 541 h 767"/>
                <a:gd name="T40" fmla="*/ 9 w 833"/>
                <a:gd name="T41" fmla="*/ 466 h 767"/>
                <a:gd name="T42" fmla="*/ 134 w 833"/>
                <a:gd name="T43" fmla="*/ 406 h 767"/>
                <a:gd name="T44" fmla="*/ 156 w 833"/>
                <a:gd name="T45" fmla="*/ 482 h 767"/>
                <a:gd name="T46" fmla="*/ 175 w 833"/>
                <a:gd name="T47" fmla="*/ 515 h 767"/>
                <a:gd name="T48" fmla="*/ 261 w 833"/>
                <a:gd name="T49" fmla="*/ 593 h 767"/>
                <a:gd name="T50" fmla="*/ 328 w 833"/>
                <a:gd name="T51" fmla="*/ 621 h 767"/>
                <a:gd name="T52" fmla="*/ 414 w 833"/>
                <a:gd name="T53" fmla="*/ 634 h 767"/>
                <a:gd name="T54" fmla="*/ 500 w 833"/>
                <a:gd name="T55" fmla="*/ 623 h 767"/>
                <a:gd name="T56" fmla="*/ 572 w 833"/>
                <a:gd name="T57" fmla="*/ 593 h 767"/>
                <a:gd name="T58" fmla="*/ 657 w 833"/>
                <a:gd name="T59" fmla="*/ 516 h 767"/>
                <a:gd name="T60" fmla="*/ 677 w 833"/>
                <a:gd name="T61" fmla="*/ 483 h 767"/>
                <a:gd name="T62" fmla="*/ 698 w 833"/>
                <a:gd name="T63" fmla="*/ 412 h 767"/>
                <a:gd name="T64" fmla="*/ 696 w 833"/>
                <a:gd name="T65" fmla="*/ 339 h 767"/>
                <a:gd name="T66" fmla="*/ 682 w 833"/>
                <a:gd name="T67" fmla="*/ 295 h 767"/>
                <a:gd name="T68" fmla="*/ 615 w 833"/>
                <a:gd name="T69" fmla="*/ 205 h 767"/>
                <a:gd name="T70" fmla="*/ 583 w 833"/>
                <a:gd name="T71" fmla="*/ 181 h 767"/>
                <a:gd name="T72" fmla="*/ 478 w 833"/>
                <a:gd name="T73" fmla="*/ 139 h 767"/>
                <a:gd name="T74" fmla="*/ 390 w 833"/>
                <a:gd name="T75" fmla="*/ 134 h 767"/>
                <a:gd name="T76" fmla="*/ 309 w 833"/>
                <a:gd name="T77" fmla="*/ 152 h 767"/>
                <a:gd name="T78" fmla="*/ 209 w 833"/>
                <a:gd name="T79" fmla="*/ 213 h 767"/>
                <a:gd name="T80" fmla="*/ 183 w 833"/>
                <a:gd name="T81" fmla="*/ 240 h 767"/>
                <a:gd name="T82" fmla="*/ 146 w 833"/>
                <a:gd name="T83" fmla="*/ 307 h 767"/>
                <a:gd name="T84" fmla="*/ 133 w 833"/>
                <a:gd name="T85" fmla="*/ 379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767">
                  <a:moveTo>
                    <a:pt x="0" y="388"/>
                  </a:moveTo>
                  <a:lnTo>
                    <a:pt x="2" y="347"/>
                  </a:lnTo>
                  <a:lnTo>
                    <a:pt x="8" y="309"/>
                  </a:lnTo>
                  <a:lnTo>
                    <a:pt x="18" y="272"/>
                  </a:lnTo>
                  <a:lnTo>
                    <a:pt x="32" y="235"/>
                  </a:lnTo>
                  <a:cubicBezTo>
                    <a:pt x="34" y="232"/>
                    <a:pt x="35" y="229"/>
                    <a:pt x="37" y="226"/>
                  </a:cubicBezTo>
                  <a:lnTo>
                    <a:pt x="69" y="172"/>
                  </a:lnTo>
                  <a:cubicBezTo>
                    <a:pt x="71" y="168"/>
                    <a:pt x="74" y="165"/>
                    <a:pt x="77" y="161"/>
                  </a:cubicBezTo>
                  <a:lnTo>
                    <a:pt x="120" y="115"/>
                  </a:lnTo>
                  <a:cubicBezTo>
                    <a:pt x="123" y="112"/>
                    <a:pt x="126" y="109"/>
                    <a:pt x="129" y="107"/>
                  </a:cubicBezTo>
                  <a:lnTo>
                    <a:pt x="180" y="68"/>
                  </a:lnTo>
                  <a:cubicBezTo>
                    <a:pt x="184" y="65"/>
                    <a:pt x="187" y="63"/>
                    <a:pt x="191" y="61"/>
                  </a:cubicBezTo>
                  <a:lnTo>
                    <a:pt x="251" y="32"/>
                  </a:lnTo>
                  <a:lnTo>
                    <a:pt x="292" y="18"/>
                  </a:lnTo>
                  <a:lnTo>
                    <a:pt x="330" y="9"/>
                  </a:lnTo>
                  <a:lnTo>
                    <a:pt x="371" y="2"/>
                  </a:lnTo>
                  <a:lnTo>
                    <a:pt x="414" y="0"/>
                  </a:lnTo>
                  <a:lnTo>
                    <a:pt x="455" y="2"/>
                  </a:lnTo>
                  <a:lnTo>
                    <a:pt x="496" y="7"/>
                  </a:lnTo>
                  <a:lnTo>
                    <a:pt x="536" y="17"/>
                  </a:lnTo>
                  <a:lnTo>
                    <a:pt x="573" y="29"/>
                  </a:lnTo>
                  <a:lnTo>
                    <a:pt x="641" y="61"/>
                  </a:lnTo>
                  <a:cubicBezTo>
                    <a:pt x="645" y="63"/>
                    <a:pt x="649" y="65"/>
                    <a:pt x="652" y="68"/>
                  </a:cubicBezTo>
                  <a:lnTo>
                    <a:pt x="704" y="107"/>
                  </a:lnTo>
                  <a:cubicBezTo>
                    <a:pt x="707" y="109"/>
                    <a:pt x="710" y="112"/>
                    <a:pt x="713" y="115"/>
                  </a:cubicBezTo>
                  <a:lnTo>
                    <a:pt x="756" y="161"/>
                  </a:lnTo>
                  <a:cubicBezTo>
                    <a:pt x="759" y="165"/>
                    <a:pt x="761" y="168"/>
                    <a:pt x="764" y="172"/>
                  </a:cubicBezTo>
                  <a:lnTo>
                    <a:pt x="796" y="226"/>
                  </a:lnTo>
                  <a:cubicBezTo>
                    <a:pt x="798" y="229"/>
                    <a:pt x="800" y="232"/>
                    <a:pt x="801" y="236"/>
                  </a:cubicBezTo>
                  <a:lnTo>
                    <a:pt x="812" y="265"/>
                  </a:lnTo>
                  <a:lnTo>
                    <a:pt x="823" y="301"/>
                  </a:lnTo>
                  <a:lnTo>
                    <a:pt x="830" y="340"/>
                  </a:lnTo>
                  <a:lnTo>
                    <a:pt x="833" y="379"/>
                  </a:lnTo>
                  <a:lnTo>
                    <a:pt x="831" y="420"/>
                  </a:lnTo>
                  <a:lnTo>
                    <a:pt x="825" y="458"/>
                  </a:lnTo>
                  <a:lnTo>
                    <a:pt x="814" y="497"/>
                  </a:lnTo>
                  <a:lnTo>
                    <a:pt x="801" y="531"/>
                  </a:lnTo>
                  <a:cubicBezTo>
                    <a:pt x="800" y="535"/>
                    <a:pt x="798" y="538"/>
                    <a:pt x="796" y="542"/>
                  </a:cubicBezTo>
                  <a:lnTo>
                    <a:pt x="763" y="595"/>
                  </a:lnTo>
                  <a:cubicBezTo>
                    <a:pt x="761" y="599"/>
                    <a:pt x="759" y="602"/>
                    <a:pt x="756" y="605"/>
                  </a:cubicBezTo>
                  <a:lnTo>
                    <a:pt x="713" y="652"/>
                  </a:lnTo>
                  <a:cubicBezTo>
                    <a:pt x="711" y="655"/>
                    <a:pt x="707" y="658"/>
                    <a:pt x="704" y="661"/>
                  </a:cubicBezTo>
                  <a:lnTo>
                    <a:pt x="652" y="700"/>
                  </a:lnTo>
                  <a:cubicBezTo>
                    <a:pt x="649" y="702"/>
                    <a:pt x="645" y="705"/>
                    <a:pt x="641" y="706"/>
                  </a:cubicBezTo>
                  <a:lnTo>
                    <a:pt x="582" y="735"/>
                  </a:lnTo>
                  <a:lnTo>
                    <a:pt x="541" y="749"/>
                  </a:lnTo>
                  <a:lnTo>
                    <a:pt x="502" y="759"/>
                  </a:lnTo>
                  <a:lnTo>
                    <a:pt x="461" y="765"/>
                  </a:lnTo>
                  <a:lnTo>
                    <a:pt x="419" y="767"/>
                  </a:lnTo>
                  <a:lnTo>
                    <a:pt x="378" y="766"/>
                  </a:lnTo>
                  <a:lnTo>
                    <a:pt x="336" y="760"/>
                  </a:lnTo>
                  <a:lnTo>
                    <a:pt x="297" y="751"/>
                  </a:lnTo>
                  <a:lnTo>
                    <a:pt x="259" y="739"/>
                  </a:lnTo>
                  <a:lnTo>
                    <a:pt x="191" y="706"/>
                  </a:lnTo>
                  <a:cubicBezTo>
                    <a:pt x="187" y="704"/>
                    <a:pt x="184" y="702"/>
                    <a:pt x="180" y="700"/>
                  </a:cubicBezTo>
                  <a:lnTo>
                    <a:pt x="129" y="661"/>
                  </a:lnTo>
                  <a:cubicBezTo>
                    <a:pt x="125" y="658"/>
                    <a:pt x="122" y="655"/>
                    <a:pt x="120" y="652"/>
                  </a:cubicBezTo>
                  <a:lnTo>
                    <a:pt x="77" y="605"/>
                  </a:lnTo>
                  <a:cubicBezTo>
                    <a:pt x="74" y="602"/>
                    <a:pt x="71" y="599"/>
                    <a:pt x="69" y="595"/>
                  </a:cubicBezTo>
                  <a:lnTo>
                    <a:pt x="37" y="541"/>
                  </a:lnTo>
                  <a:cubicBezTo>
                    <a:pt x="35" y="538"/>
                    <a:pt x="33" y="535"/>
                    <a:pt x="32" y="532"/>
                  </a:cubicBezTo>
                  <a:lnTo>
                    <a:pt x="20" y="503"/>
                  </a:lnTo>
                  <a:lnTo>
                    <a:pt x="9" y="466"/>
                  </a:lnTo>
                  <a:lnTo>
                    <a:pt x="3" y="426"/>
                  </a:lnTo>
                  <a:lnTo>
                    <a:pt x="0" y="388"/>
                  </a:lnTo>
                  <a:close/>
                  <a:moveTo>
                    <a:pt x="134" y="406"/>
                  </a:moveTo>
                  <a:lnTo>
                    <a:pt x="138" y="429"/>
                  </a:lnTo>
                  <a:lnTo>
                    <a:pt x="144" y="452"/>
                  </a:lnTo>
                  <a:lnTo>
                    <a:pt x="156" y="482"/>
                  </a:lnTo>
                  <a:lnTo>
                    <a:pt x="151" y="473"/>
                  </a:lnTo>
                  <a:lnTo>
                    <a:pt x="183" y="526"/>
                  </a:lnTo>
                  <a:lnTo>
                    <a:pt x="175" y="515"/>
                  </a:lnTo>
                  <a:lnTo>
                    <a:pt x="218" y="562"/>
                  </a:lnTo>
                  <a:lnTo>
                    <a:pt x="209" y="554"/>
                  </a:lnTo>
                  <a:lnTo>
                    <a:pt x="261" y="593"/>
                  </a:lnTo>
                  <a:lnTo>
                    <a:pt x="250" y="587"/>
                  </a:lnTo>
                  <a:lnTo>
                    <a:pt x="300" y="612"/>
                  </a:lnTo>
                  <a:lnTo>
                    <a:pt x="328" y="621"/>
                  </a:lnTo>
                  <a:lnTo>
                    <a:pt x="356" y="628"/>
                  </a:lnTo>
                  <a:lnTo>
                    <a:pt x="383" y="632"/>
                  </a:lnTo>
                  <a:lnTo>
                    <a:pt x="414" y="634"/>
                  </a:lnTo>
                  <a:lnTo>
                    <a:pt x="443" y="633"/>
                  </a:lnTo>
                  <a:lnTo>
                    <a:pt x="471" y="629"/>
                  </a:lnTo>
                  <a:lnTo>
                    <a:pt x="500" y="623"/>
                  </a:lnTo>
                  <a:lnTo>
                    <a:pt x="523" y="616"/>
                  </a:lnTo>
                  <a:lnTo>
                    <a:pt x="583" y="587"/>
                  </a:lnTo>
                  <a:lnTo>
                    <a:pt x="572" y="593"/>
                  </a:lnTo>
                  <a:lnTo>
                    <a:pt x="624" y="554"/>
                  </a:lnTo>
                  <a:lnTo>
                    <a:pt x="615" y="563"/>
                  </a:lnTo>
                  <a:lnTo>
                    <a:pt x="657" y="516"/>
                  </a:lnTo>
                  <a:lnTo>
                    <a:pt x="649" y="526"/>
                  </a:lnTo>
                  <a:lnTo>
                    <a:pt x="682" y="472"/>
                  </a:lnTo>
                  <a:lnTo>
                    <a:pt x="677" y="483"/>
                  </a:lnTo>
                  <a:lnTo>
                    <a:pt x="687" y="458"/>
                  </a:lnTo>
                  <a:lnTo>
                    <a:pt x="694" y="437"/>
                  </a:lnTo>
                  <a:lnTo>
                    <a:pt x="698" y="412"/>
                  </a:lnTo>
                  <a:lnTo>
                    <a:pt x="700" y="388"/>
                  </a:lnTo>
                  <a:lnTo>
                    <a:pt x="699" y="362"/>
                  </a:lnTo>
                  <a:lnTo>
                    <a:pt x="696" y="339"/>
                  </a:lnTo>
                  <a:lnTo>
                    <a:pt x="688" y="314"/>
                  </a:lnTo>
                  <a:lnTo>
                    <a:pt x="677" y="285"/>
                  </a:lnTo>
                  <a:lnTo>
                    <a:pt x="682" y="295"/>
                  </a:lnTo>
                  <a:lnTo>
                    <a:pt x="649" y="241"/>
                  </a:lnTo>
                  <a:lnTo>
                    <a:pt x="657" y="251"/>
                  </a:lnTo>
                  <a:lnTo>
                    <a:pt x="615" y="205"/>
                  </a:lnTo>
                  <a:lnTo>
                    <a:pt x="624" y="213"/>
                  </a:lnTo>
                  <a:lnTo>
                    <a:pt x="572" y="174"/>
                  </a:lnTo>
                  <a:lnTo>
                    <a:pt x="583" y="181"/>
                  </a:lnTo>
                  <a:lnTo>
                    <a:pt x="532" y="155"/>
                  </a:lnTo>
                  <a:lnTo>
                    <a:pt x="505" y="146"/>
                  </a:lnTo>
                  <a:lnTo>
                    <a:pt x="478" y="139"/>
                  </a:lnTo>
                  <a:lnTo>
                    <a:pt x="449" y="135"/>
                  </a:lnTo>
                  <a:lnTo>
                    <a:pt x="419" y="134"/>
                  </a:lnTo>
                  <a:lnTo>
                    <a:pt x="390" y="134"/>
                  </a:lnTo>
                  <a:lnTo>
                    <a:pt x="361" y="138"/>
                  </a:lnTo>
                  <a:lnTo>
                    <a:pt x="333" y="145"/>
                  </a:lnTo>
                  <a:lnTo>
                    <a:pt x="309" y="152"/>
                  </a:lnTo>
                  <a:lnTo>
                    <a:pt x="250" y="181"/>
                  </a:lnTo>
                  <a:lnTo>
                    <a:pt x="261" y="174"/>
                  </a:lnTo>
                  <a:lnTo>
                    <a:pt x="209" y="213"/>
                  </a:lnTo>
                  <a:lnTo>
                    <a:pt x="218" y="205"/>
                  </a:lnTo>
                  <a:lnTo>
                    <a:pt x="175" y="252"/>
                  </a:lnTo>
                  <a:lnTo>
                    <a:pt x="183" y="240"/>
                  </a:lnTo>
                  <a:lnTo>
                    <a:pt x="151" y="294"/>
                  </a:lnTo>
                  <a:lnTo>
                    <a:pt x="156" y="286"/>
                  </a:lnTo>
                  <a:lnTo>
                    <a:pt x="146" y="307"/>
                  </a:lnTo>
                  <a:lnTo>
                    <a:pt x="139" y="331"/>
                  </a:lnTo>
                  <a:lnTo>
                    <a:pt x="135" y="355"/>
                  </a:lnTo>
                  <a:lnTo>
                    <a:pt x="133" y="379"/>
                  </a:lnTo>
                  <a:lnTo>
                    <a:pt x="134" y="40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 name="Freeform 26"/>
            <p:cNvSpPr>
              <a:spLocks noEditPoints="1"/>
            </p:cNvSpPr>
            <p:nvPr/>
          </p:nvSpPr>
          <p:spPr bwMode="auto">
            <a:xfrm>
              <a:off x="3038" y="2753"/>
              <a:ext cx="1083" cy="314"/>
            </a:xfrm>
            <a:custGeom>
              <a:avLst/>
              <a:gdLst>
                <a:gd name="T0" fmla="*/ 17 w 5909"/>
                <a:gd name="T1" fmla="*/ 0 h 1711"/>
                <a:gd name="T2" fmla="*/ 5853 w 5909"/>
                <a:gd name="T3" fmla="*/ 1517 h 1711"/>
                <a:gd name="T4" fmla="*/ 5836 w 5909"/>
                <a:gd name="T5" fmla="*/ 1581 h 1711"/>
                <a:gd name="T6" fmla="*/ 0 w 5909"/>
                <a:gd name="T7" fmla="*/ 64 h 1711"/>
                <a:gd name="T8" fmla="*/ 17 w 5909"/>
                <a:gd name="T9" fmla="*/ 0 h 1711"/>
                <a:gd name="T10" fmla="*/ 5540 w 5909"/>
                <a:gd name="T11" fmla="*/ 1199 h 1711"/>
                <a:gd name="T12" fmla="*/ 5909 w 5909"/>
                <a:gd name="T13" fmla="*/ 1566 h 1711"/>
                <a:gd name="T14" fmla="*/ 5408 w 5909"/>
                <a:gd name="T15" fmla="*/ 1706 h 1711"/>
                <a:gd name="T16" fmla="*/ 5367 w 5909"/>
                <a:gd name="T17" fmla="*/ 1683 h 1711"/>
                <a:gd name="T18" fmla="*/ 5390 w 5909"/>
                <a:gd name="T19" fmla="*/ 1642 h 1711"/>
                <a:gd name="T20" fmla="*/ 5836 w 5909"/>
                <a:gd name="T21" fmla="*/ 1517 h 1711"/>
                <a:gd name="T22" fmla="*/ 5821 w 5909"/>
                <a:gd name="T23" fmla="*/ 1573 h 1711"/>
                <a:gd name="T24" fmla="*/ 5493 w 5909"/>
                <a:gd name="T25" fmla="*/ 1246 h 1711"/>
                <a:gd name="T26" fmla="*/ 5492 w 5909"/>
                <a:gd name="T27" fmla="*/ 1199 h 1711"/>
                <a:gd name="T28" fmla="*/ 5540 w 5909"/>
                <a:gd name="T29" fmla="*/ 1199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09" h="1711">
                  <a:moveTo>
                    <a:pt x="17" y="0"/>
                  </a:moveTo>
                  <a:lnTo>
                    <a:pt x="5853" y="1517"/>
                  </a:lnTo>
                  <a:lnTo>
                    <a:pt x="5836" y="1581"/>
                  </a:lnTo>
                  <a:lnTo>
                    <a:pt x="0" y="64"/>
                  </a:lnTo>
                  <a:lnTo>
                    <a:pt x="17" y="0"/>
                  </a:lnTo>
                  <a:close/>
                  <a:moveTo>
                    <a:pt x="5540" y="1199"/>
                  </a:moveTo>
                  <a:lnTo>
                    <a:pt x="5909" y="1566"/>
                  </a:lnTo>
                  <a:lnTo>
                    <a:pt x="5408" y="1706"/>
                  </a:lnTo>
                  <a:cubicBezTo>
                    <a:pt x="5390" y="1711"/>
                    <a:pt x="5372" y="1701"/>
                    <a:pt x="5367" y="1683"/>
                  </a:cubicBezTo>
                  <a:cubicBezTo>
                    <a:pt x="5362" y="1665"/>
                    <a:pt x="5372" y="1647"/>
                    <a:pt x="5390" y="1642"/>
                  </a:cubicBezTo>
                  <a:lnTo>
                    <a:pt x="5836" y="1517"/>
                  </a:lnTo>
                  <a:lnTo>
                    <a:pt x="5821" y="1573"/>
                  </a:lnTo>
                  <a:lnTo>
                    <a:pt x="5493" y="1246"/>
                  </a:lnTo>
                  <a:cubicBezTo>
                    <a:pt x="5480" y="1233"/>
                    <a:pt x="5480" y="1212"/>
                    <a:pt x="5492" y="1199"/>
                  </a:cubicBezTo>
                  <a:cubicBezTo>
                    <a:pt x="5505" y="1186"/>
                    <a:pt x="5527" y="1186"/>
                    <a:pt x="5540" y="119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 name="Freeform 27"/>
            <p:cNvSpPr>
              <a:spLocks noEditPoints="1"/>
            </p:cNvSpPr>
            <p:nvPr/>
          </p:nvSpPr>
          <p:spPr bwMode="auto">
            <a:xfrm>
              <a:off x="3135" y="3065"/>
              <a:ext cx="986" cy="506"/>
            </a:xfrm>
            <a:custGeom>
              <a:avLst/>
              <a:gdLst>
                <a:gd name="T0" fmla="*/ 30 w 5382"/>
                <a:gd name="T1" fmla="*/ 2763 h 2763"/>
                <a:gd name="T2" fmla="*/ 5338 w 5382"/>
                <a:gd name="T3" fmla="*/ 93 h 2763"/>
                <a:gd name="T4" fmla="*/ 5308 w 5382"/>
                <a:gd name="T5" fmla="*/ 33 h 2763"/>
                <a:gd name="T6" fmla="*/ 0 w 5382"/>
                <a:gd name="T7" fmla="*/ 2703 h 2763"/>
                <a:gd name="T8" fmla="*/ 30 w 5382"/>
                <a:gd name="T9" fmla="*/ 2763 h 2763"/>
                <a:gd name="T10" fmla="*/ 5098 w 5382"/>
                <a:gd name="T11" fmla="*/ 469 h 2763"/>
                <a:gd name="T12" fmla="*/ 5382 w 5382"/>
                <a:gd name="T13" fmla="*/ 33 h 2763"/>
                <a:gd name="T14" fmla="*/ 4862 w 5382"/>
                <a:gd name="T15" fmla="*/ 1 h 2763"/>
                <a:gd name="T16" fmla="*/ 4827 w 5382"/>
                <a:gd name="T17" fmla="*/ 32 h 2763"/>
                <a:gd name="T18" fmla="*/ 4858 w 5382"/>
                <a:gd name="T19" fmla="*/ 67 h 2763"/>
                <a:gd name="T20" fmla="*/ 5320 w 5382"/>
                <a:gd name="T21" fmla="*/ 96 h 2763"/>
                <a:gd name="T22" fmla="*/ 5295 w 5382"/>
                <a:gd name="T23" fmla="*/ 45 h 2763"/>
                <a:gd name="T24" fmla="*/ 5042 w 5382"/>
                <a:gd name="T25" fmla="*/ 433 h 2763"/>
                <a:gd name="T26" fmla="*/ 5052 w 5382"/>
                <a:gd name="T27" fmla="*/ 479 h 2763"/>
                <a:gd name="T28" fmla="*/ 5098 w 5382"/>
                <a:gd name="T29" fmla="*/ 469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82" h="2763">
                  <a:moveTo>
                    <a:pt x="30" y="2763"/>
                  </a:moveTo>
                  <a:lnTo>
                    <a:pt x="5338" y="93"/>
                  </a:lnTo>
                  <a:lnTo>
                    <a:pt x="5308" y="33"/>
                  </a:lnTo>
                  <a:lnTo>
                    <a:pt x="0" y="2703"/>
                  </a:lnTo>
                  <a:lnTo>
                    <a:pt x="30" y="2763"/>
                  </a:lnTo>
                  <a:close/>
                  <a:moveTo>
                    <a:pt x="5098" y="469"/>
                  </a:moveTo>
                  <a:lnTo>
                    <a:pt x="5382" y="33"/>
                  </a:lnTo>
                  <a:lnTo>
                    <a:pt x="4862" y="1"/>
                  </a:lnTo>
                  <a:cubicBezTo>
                    <a:pt x="4844" y="0"/>
                    <a:pt x="4828" y="14"/>
                    <a:pt x="4827" y="32"/>
                  </a:cubicBezTo>
                  <a:cubicBezTo>
                    <a:pt x="4826" y="50"/>
                    <a:pt x="4840" y="66"/>
                    <a:pt x="4858" y="67"/>
                  </a:cubicBezTo>
                  <a:lnTo>
                    <a:pt x="5320" y="96"/>
                  </a:lnTo>
                  <a:lnTo>
                    <a:pt x="5295" y="45"/>
                  </a:lnTo>
                  <a:lnTo>
                    <a:pt x="5042" y="433"/>
                  </a:lnTo>
                  <a:cubicBezTo>
                    <a:pt x="5032" y="448"/>
                    <a:pt x="5036" y="469"/>
                    <a:pt x="5052" y="479"/>
                  </a:cubicBezTo>
                  <a:cubicBezTo>
                    <a:pt x="5067" y="489"/>
                    <a:pt x="5088" y="485"/>
                    <a:pt x="5098" y="469"/>
                  </a:cubicBezTo>
                  <a:close/>
                </a:path>
              </a:pathLst>
            </a:custGeom>
            <a:solidFill>
              <a:srgbClr val="FF0000"/>
            </a:solidFill>
            <a:ln w="0" cap="flat">
              <a:solidFill>
                <a:srgbClr val="7030A0"/>
              </a:solid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 name="Rectangle 28"/>
            <p:cNvSpPr>
              <a:spLocks noChangeArrowheads="1"/>
            </p:cNvSpPr>
            <p:nvPr/>
          </p:nvSpPr>
          <p:spPr bwMode="auto">
            <a:xfrm>
              <a:off x="1043" y="3019"/>
              <a:ext cx="15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Α</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29"/>
            <p:cNvSpPr>
              <a:spLocks noChangeArrowheads="1"/>
            </p:cNvSpPr>
            <p:nvPr/>
          </p:nvSpPr>
          <p:spPr bwMode="auto">
            <a:xfrm>
              <a:off x="1121" y="3019"/>
              <a:ext cx="101"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0"/>
            <p:cNvSpPr>
              <a:spLocks noChangeArrowheads="1"/>
            </p:cNvSpPr>
            <p:nvPr/>
          </p:nvSpPr>
          <p:spPr bwMode="auto">
            <a:xfrm>
              <a:off x="1680" y="2815"/>
              <a:ext cx="14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Β</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1"/>
            <p:cNvSpPr>
              <a:spLocks noChangeArrowheads="1"/>
            </p:cNvSpPr>
            <p:nvPr/>
          </p:nvSpPr>
          <p:spPr bwMode="auto">
            <a:xfrm>
              <a:off x="1753" y="2815"/>
              <a:ext cx="10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2"/>
            <p:cNvSpPr>
              <a:spLocks noChangeArrowheads="1"/>
            </p:cNvSpPr>
            <p:nvPr/>
          </p:nvSpPr>
          <p:spPr bwMode="auto">
            <a:xfrm>
              <a:off x="1743" y="3349"/>
              <a:ext cx="127"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Γ</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3"/>
            <p:cNvSpPr>
              <a:spLocks noChangeArrowheads="1"/>
            </p:cNvSpPr>
            <p:nvPr/>
          </p:nvSpPr>
          <p:spPr bwMode="auto">
            <a:xfrm>
              <a:off x="1799" y="3349"/>
              <a:ext cx="101"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4"/>
            <p:cNvSpPr>
              <a:spLocks noChangeArrowheads="1"/>
            </p:cNvSpPr>
            <p:nvPr/>
          </p:nvSpPr>
          <p:spPr bwMode="auto">
            <a:xfrm>
              <a:off x="2503" y="2601"/>
              <a:ext cx="14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Δ</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5"/>
            <p:cNvSpPr>
              <a:spLocks noChangeArrowheads="1"/>
            </p:cNvSpPr>
            <p:nvPr/>
          </p:nvSpPr>
          <p:spPr bwMode="auto">
            <a:xfrm>
              <a:off x="2579" y="2601"/>
              <a:ext cx="10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6"/>
            <p:cNvSpPr>
              <a:spLocks noChangeArrowheads="1"/>
            </p:cNvSpPr>
            <p:nvPr/>
          </p:nvSpPr>
          <p:spPr bwMode="auto">
            <a:xfrm>
              <a:off x="2589" y="3579"/>
              <a:ext cx="13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Ε</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37"/>
            <p:cNvSpPr>
              <a:spLocks noChangeArrowheads="1"/>
            </p:cNvSpPr>
            <p:nvPr/>
          </p:nvSpPr>
          <p:spPr bwMode="auto">
            <a:xfrm>
              <a:off x="2655" y="3579"/>
              <a:ext cx="10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38"/>
            <p:cNvSpPr>
              <a:spLocks noChangeArrowheads="1"/>
            </p:cNvSpPr>
            <p:nvPr/>
          </p:nvSpPr>
          <p:spPr bwMode="auto">
            <a:xfrm>
              <a:off x="3617" y="2749"/>
              <a:ext cx="135"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Ζ</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39"/>
            <p:cNvSpPr>
              <a:spLocks noChangeArrowheads="1"/>
            </p:cNvSpPr>
            <p:nvPr/>
          </p:nvSpPr>
          <p:spPr bwMode="auto">
            <a:xfrm>
              <a:off x="3680" y="2749"/>
              <a:ext cx="10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40"/>
            <p:cNvSpPr>
              <a:spLocks noChangeArrowheads="1"/>
            </p:cNvSpPr>
            <p:nvPr/>
          </p:nvSpPr>
          <p:spPr bwMode="auto">
            <a:xfrm>
              <a:off x="3680" y="3318"/>
              <a:ext cx="15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Η</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1"/>
            <p:cNvSpPr>
              <a:spLocks noChangeArrowheads="1"/>
            </p:cNvSpPr>
            <p:nvPr/>
          </p:nvSpPr>
          <p:spPr bwMode="auto">
            <a:xfrm>
              <a:off x="3764" y="3318"/>
              <a:ext cx="10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700" b="0" i="0" u="none" strike="noStrike" cap="none" normalizeH="0" baseline="0" smtClean="0">
                  <a:ln>
                    <a:noFill/>
                  </a:ln>
                  <a:solidFill>
                    <a:srgbClr val="000000"/>
                  </a:solidFill>
                  <a:effectLst/>
                  <a:latin typeface="Calibri" pitchFamily="34"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3550124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Οι </a:t>
            </a:r>
            <a:r>
              <a:rPr lang="el-GR" dirty="0"/>
              <a:t>ρήτρες και η </a:t>
            </a:r>
            <a:r>
              <a:rPr lang="el-GR" dirty="0" smtClean="0"/>
              <a:t>διάρκεια</a:t>
            </a:r>
            <a:r>
              <a:rPr lang="en-US" dirty="0" smtClean="0"/>
              <a:t> (3) </a:t>
            </a:r>
            <a:r>
              <a:rPr lang="el-GR" dirty="0" smtClean="0"/>
              <a:t/>
            </a:r>
            <a:br>
              <a:rPr lang="el-GR" dirty="0" smtClean="0"/>
            </a:br>
            <a:r>
              <a:rPr lang="en-US" dirty="0" smtClean="0"/>
              <a:t>(1 </a:t>
            </a:r>
            <a:r>
              <a:rPr lang="el-GR" dirty="0" smtClean="0"/>
              <a:t>από 2)</a:t>
            </a:r>
            <a:endParaRPr lang="el-GR" dirty="0">
              <a:latin typeface="+mn-lt"/>
            </a:endParaRPr>
          </a:p>
        </p:txBody>
      </p:sp>
      <p:sp>
        <p:nvSpPr>
          <p:cNvPr id="2" name="Ορθογώνιο 1"/>
          <p:cNvSpPr/>
          <p:nvPr/>
        </p:nvSpPr>
        <p:spPr>
          <a:xfrm>
            <a:off x="467544" y="1484784"/>
            <a:ext cx="8219256" cy="1200329"/>
          </a:xfrm>
          <a:prstGeom prst="rect">
            <a:avLst/>
          </a:prstGeom>
        </p:spPr>
        <p:txBody>
          <a:bodyPr wrap="square">
            <a:spAutoFit/>
          </a:bodyPr>
          <a:lstStyle/>
          <a:p>
            <a:pPr marL="342900" indent="-342900">
              <a:buFont typeface="Wingdings" panose="05000000000000000000" pitchFamily="2" charset="2"/>
              <a:buChar char="§"/>
            </a:pPr>
            <a:r>
              <a:rPr lang="el-GR" sz="2400" dirty="0"/>
              <a:t>Η ύπαρξη ποινικής ρήτρας για κάθε εβδομάδα μετά την 10</a:t>
            </a:r>
            <a:r>
              <a:rPr lang="el-GR" sz="2400" baseline="30000" dirty="0"/>
              <a:t>η</a:t>
            </a:r>
            <a:r>
              <a:rPr lang="el-GR" sz="2400" dirty="0"/>
              <a:t>  θα αρχίσει να επιβαρύνει το κόστος του έργου. Ο παρακάτω πίνακας μας δίνει το τελικό κόστος σε κάθε </a:t>
            </a:r>
            <a:r>
              <a:rPr lang="el-GR" sz="2400" dirty="0" smtClean="0"/>
              <a:t>περίπτωση.</a:t>
            </a:r>
            <a:endParaRPr lang="el-GR" sz="2400" dirty="0"/>
          </a:p>
        </p:txBody>
      </p:sp>
      <p:graphicFrame>
        <p:nvGraphicFramePr>
          <p:cNvPr id="6" name="Πίνακας 5" descr="Στην πρώτη στήλη τοποθετούμε τη διάρκεια του έργου σε εβδομάδες με βάση τις δυνατότητες συντόμευσης που ήδη έχουμε βρει. Οι πιθανές διάρκειες ξεκινούν από 9 εβδομάδες, που είναι η μεγαλύτερη δυνατότητα συντόμευσης της διάρκειας και ανεβαίνουν κατά μια εβδομάδα μέχρι τη διάρκεια των 14 εβδομάδων που είναι η διάρκεια σε κανονικές συνθήκες. Στη δεύτερη στήλη τοποθετούμε το κόστος του έργου όπως το έχουμε ήδη υπολογίσει σε κάθε πιθανή διάρκεια. Η στήλη περιέχει τους αριθμούς 2700 που είναι το κόστος στις 9 εβδομάδες, 2400 που είναι το κόστος στις 10 εβδομάδες, 2100 που είναι το κόστος στις 11 εβδομάδες, 2000 που είναι το κόστος στις 12 εβδομάδες, 1950 στις 13 εβδομάδες και 1900 στις 14 εβδομάδες. Στην τρίτη στήλη βάζουμε την ποινική ρήτρα των 125 χρηματικών μονάδων για κάθε εβδομάδα πέραν των 10 εβδομάδων και στην τέταρτη το τελικό κόστος. Έτσι, για τη διάρκεια των 9 εβδομάδων και των 10 εβδομάδων που είναι εντός των συμβατικών πλαισίων δεν υπάρχει ρήτρα και επομένως στην τέταρτη στήλη μεταφέρουμε αντίστοιχα τις τιμές 2700 και 2400 που είναι το τελικό κόστος του έργου. Για τη διάρκεια των 11 εβδομάδων η ρήτρα είναι 125 χρηματικές μονάδες, για τη διάρκεια των 12 εβδομάδων 250, για τη διάρκεια των 13 εβδομάδων 375 και για τη διάρκεια των 14 εβδομάδων 500 χρηματικές μονάδες. Επομένως, κατ’ αντιστοιχία το τελικό κόστος διαμορφώνεται σε 2225 για τη διάρκεια των 11 εβδομάδων, 2250 για τη διάρκεια των 12 εβδομάδων, 2325 για τη διάρκεια των 13 εβδομάδων και 2400 για τη διάρκεια των 14 εβδομάδων. Από τη στήλη αυτή προκύπτει ότι η πιο οικονομική λύση είναι να γίνει ο χρονικός προγραμματισμός του έργου στις 11 εβδομάδες."/>
          <p:cNvGraphicFramePr>
            <a:graphicFrameLocks noGrp="1"/>
          </p:cNvGraphicFramePr>
          <p:nvPr>
            <p:custDataLst>
              <p:tags r:id="rId2"/>
            </p:custDataLst>
            <p:extLst>
              <p:ext uri="{D42A27DB-BD31-4B8C-83A1-F6EECF244321}">
                <p14:modId xmlns:p14="http://schemas.microsoft.com/office/powerpoint/2010/main" val="588605941"/>
              </p:ext>
            </p:extLst>
          </p:nvPr>
        </p:nvGraphicFramePr>
        <p:xfrm>
          <a:off x="1124607" y="2845527"/>
          <a:ext cx="6831769" cy="3175761"/>
        </p:xfrm>
        <a:graphic>
          <a:graphicData uri="http://schemas.openxmlformats.org/drawingml/2006/table">
            <a:tbl>
              <a:tblPr firstRow="1" bandRow="1">
                <a:tableStyleId>{9D7B26C5-4107-4FEC-AEDC-1716B250A1EF}</a:tableStyleId>
              </a:tblPr>
              <a:tblGrid>
                <a:gridCol w="1626886"/>
                <a:gridCol w="1738531"/>
                <a:gridCol w="1626886"/>
                <a:gridCol w="1839466"/>
              </a:tblGrid>
              <a:tr h="432561">
                <a:tc>
                  <a:txBody>
                    <a:bodyPr/>
                    <a:lstStyle/>
                    <a:p>
                      <a:pPr algn="ctr"/>
                      <a:r>
                        <a:rPr lang="el-GR" dirty="0" smtClean="0"/>
                        <a:t>ΔΙΑΡΚΕΙΑ</a:t>
                      </a:r>
                      <a:endParaRPr lang="el-GR" dirty="0"/>
                    </a:p>
                  </a:txBody>
                  <a:tcPr anchor="ctr"/>
                </a:tc>
                <a:tc>
                  <a:txBody>
                    <a:bodyPr/>
                    <a:lstStyle/>
                    <a:p>
                      <a:pPr algn="ctr"/>
                      <a:r>
                        <a:rPr lang="el-GR" dirty="0" smtClean="0"/>
                        <a:t>ΚΟΣΤΟΣ ΕΡΓΟΥ</a:t>
                      </a:r>
                      <a:endParaRPr lang="el-GR" dirty="0"/>
                    </a:p>
                  </a:txBody>
                  <a:tcPr anchor="ctr"/>
                </a:tc>
                <a:tc>
                  <a:txBody>
                    <a:bodyPr/>
                    <a:lstStyle/>
                    <a:p>
                      <a:pPr algn="ctr"/>
                      <a:r>
                        <a:rPr lang="el-GR" dirty="0" smtClean="0"/>
                        <a:t>ΡΗΤΡΑ</a:t>
                      </a:r>
                      <a:endParaRPr lang="el-GR" dirty="0"/>
                    </a:p>
                  </a:txBody>
                  <a:tcPr anchor="ctr"/>
                </a:tc>
                <a:tc>
                  <a:txBody>
                    <a:bodyPr/>
                    <a:lstStyle/>
                    <a:p>
                      <a:pPr algn="ctr"/>
                      <a:r>
                        <a:rPr lang="el-GR" dirty="0" smtClean="0"/>
                        <a:t>ΤΕΛΙΚΟ</a:t>
                      </a:r>
                      <a:r>
                        <a:rPr lang="el-GR" baseline="0" dirty="0" smtClean="0"/>
                        <a:t> ΚΟΣΤΟΣ</a:t>
                      </a:r>
                      <a:endParaRPr lang="el-GR" dirty="0"/>
                    </a:p>
                  </a:txBody>
                  <a:tcPr anchor="ctr"/>
                </a:tc>
              </a:tr>
              <a:tr h="432561">
                <a:tc>
                  <a:txBody>
                    <a:bodyPr/>
                    <a:lstStyle/>
                    <a:p>
                      <a:pPr algn="ctr"/>
                      <a:r>
                        <a:rPr lang="el-GR" sz="2400" dirty="0" smtClean="0"/>
                        <a:t>9</a:t>
                      </a:r>
                      <a:endParaRPr lang="el-GR" sz="2400" dirty="0"/>
                    </a:p>
                  </a:txBody>
                  <a:tcPr anchor="ctr"/>
                </a:tc>
                <a:tc>
                  <a:txBody>
                    <a:bodyPr/>
                    <a:lstStyle/>
                    <a:p>
                      <a:pPr algn="ctr"/>
                      <a:r>
                        <a:rPr lang="el-GR" sz="2400" dirty="0" smtClean="0"/>
                        <a:t>2700</a:t>
                      </a:r>
                      <a:endParaRPr lang="el-GR" sz="2400" dirty="0"/>
                    </a:p>
                  </a:txBody>
                  <a:tcPr anchor="ctr"/>
                </a:tc>
                <a:tc>
                  <a:txBody>
                    <a:bodyPr/>
                    <a:lstStyle/>
                    <a:p>
                      <a:pPr algn="ctr"/>
                      <a:r>
                        <a:rPr lang="el-GR" sz="2400" dirty="0" smtClean="0"/>
                        <a:t>-</a:t>
                      </a:r>
                      <a:endParaRPr lang="el-GR" sz="2400" dirty="0"/>
                    </a:p>
                  </a:txBody>
                  <a:tcPr anchor="ctr"/>
                </a:tc>
                <a:tc>
                  <a:txBody>
                    <a:bodyPr/>
                    <a:lstStyle/>
                    <a:p>
                      <a:pPr algn="ctr"/>
                      <a:r>
                        <a:rPr lang="el-GR" sz="2400" dirty="0" smtClean="0"/>
                        <a:t>2700</a:t>
                      </a:r>
                      <a:endParaRPr lang="el-GR" sz="2400" dirty="0"/>
                    </a:p>
                  </a:txBody>
                  <a:tcPr anchor="ctr"/>
                </a:tc>
              </a:tr>
              <a:tr h="432561">
                <a:tc>
                  <a:txBody>
                    <a:bodyPr/>
                    <a:lstStyle/>
                    <a:p>
                      <a:pPr algn="ctr"/>
                      <a:r>
                        <a:rPr lang="el-GR" sz="2400" dirty="0" smtClean="0"/>
                        <a:t>10</a:t>
                      </a:r>
                      <a:endParaRPr lang="el-GR" sz="2400" dirty="0"/>
                    </a:p>
                  </a:txBody>
                  <a:tcPr anchor="ctr"/>
                </a:tc>
                <a:tc>
                  <a:txBody>
                    <a:bodyPr/>
                    <a:lstStyle/>
                    <a:p>
                      <a:pPr algn="ctr"/>
                      <a:r>
                        <a:rPr lang="el-GR" sz="2400" dirty="0" smtClean="0"/>
                        <a:t>2400</a:t>
                      </a:r>
                      <a:endParaRPr lang="el-GR" sz="2400" dirty="0"/>
                    </a:p>
                  </a:txBody>
                  <a:tcPr anchor="ctr"/>
                </a:tc>
                <a:tc>
                  <a:txBody>
                    <a:bodyPr/>
                    <a:lstStyle/>
                    <a:p>
                      <a:pPr algn="ctr"/>
                      <a:r>
                        <a:rPr lang="el-GR" sz="2400" dirty="0" smtClean="0"/>
                        <a:t>-</a:t>
                      </a:r>
                      <a:endParaRPr lang="el-GR" sz="2400" dirty="0"/>
                    </a:p>
                  </a:txBody>
                  <a:tcPr anchor="ctr"/>
                </a:tc>
                <a:tc>
                  <a:txBody>
                    <a:bodyPr/>
                    <a:lstStyle/>
                    <a:p>
                      <a:pPr algn="ctr"/>
                      <a:r>
                        <a:rPr lang="el-GR" sz="2400" dirty="0" smtClean="0"/>
                        <a:t>2400</a:t>
                      </a:r>
                      <a:endParaRPr lang="el-GR" sz="2400" dirty="0"/>
                    </a:p>
                  </a:txBody>
                  <a:tcPr anchor="ctr"/>
                </a:tc>
              </a:tr>
              <a:tr h="432561">
                <a:tc>
                  <a:txBody>
                    <a:bodyPr/>
                    <a:lstStyle/>
                    <a:p>
                      <a:pPr algn="ctr"/>
                      <a:r>
                        <a:rPr lang="el-GR" sz="2400" b="1" dirty="0" smtClean="0">
                          <a:solidFill>
                            <a:srgbClr val="7030A0"/>
                          </a:solidFill>
                        </a:rPr>
                        <a:t>11</a:t>
                      </a:r>
                      <a:endParaRPr lang="el-GR" sz="2400" b="1" dirty="0">
                        <a:solidFill>
                          <a:srgbClr val="7030A0"/>
                        </a:solidFill>
                      </a:endParaRPr>
                    </a:p>
                  </a:txBody>
                  <a:tcPr anchor="ctr"/>
                </a:tc>
                <a:tc>
                  <a:txBody>
                    <a:bodyPr/>
                    <a:lstStyle/>
                    <a:p>
                      <a:pPr algn="ctr"/>
                      <a:r>
                        <a:rPr lang="el-GR" sz="2400" b="1" dirty="0" smtClean="0">
                          <a:solidFill>
                            <a:srgbClr val="7030A0"/>
                          </a:solidFill>
                        </a:rPr>
                        <a:t>2100</a:t>
                      </a:r>
                      <a:endParaRPr lang="el-GR" sz="2400" b="1" dirty="0">
                        <a:solidFill>
                          <a:srgbClr val="7030A0"/>
                        </a:solidFill>
                      </a:endParaRPr>
                    </a:p>
                  </a:txBody>
                  <a:tcPr anchor="ctr"/>
                </a:tc>
                <a:tc>
                  <a:txBody>
                    <a:bodyPr/>
                    <a:lstStyle/>
                    <a:p>
                      <a:pPr algn="ctr"/>
                      <a:r>
                        <a:rPr lang="el-GR" sz="2400" b="1" dirty="0" smtClean="0">
                          <a:solidFill>
                            <a:srgbClr val="7030A0"/>
                          </a:solidFill>
                        </a:rPr>
                        <a:t>125</a:t>
                      </a:r>
                      <a:endParaRPr lang="el-GR" sz="2400" b="1" dirty="0">
                        <a:solidFill>
                          <a:srgbClr val="7030A0"/>
                        </a:solidFill>
                      </a:endParaRPr>
                    </a:p>
                  </a:txBody>
                  <a:tcPr anchor="ctr"/>
                </a:tc>
                <a:tc>
                  <a:txBody>
                    <a:bodyPr/>
                    <a:lstStyle/>
                    <a:p>
                      <a:pPr algn="ctr"/>
                      <a:r>
                        <a:rPr lang="el-GR" sz="2400" b="1" dirty="0" smtClean="0">
                          <a:solidFill>
                            <a:srgbClr val="7030A0"/>
                          </a:solidFill>
                        </a:rPr>
                        <a:t>2225</a:t>
                      </a:r>
                      <a:endParaRPr lang="el-GR" sz="2400" b="1" dirty="0">
                        <a:solidFill>
                          <a:srgbClr val="7030A0"/>
                        </a:solidFill>
                      </a:endParaRPr>
                    </a:p>
                  </a:txBody>
                  <a:tcPr anchor="ctr"/>
                </a:tc>
              </a:tr>
              <a:tr h="432561">
                <a:tc>
                  <a:txBody>
                    <a:bodyPr/>
                    <a:lstStyle/>
                    <a:p>
                      <a:pPr algn="ctr"/>
                      <a:r>
                        <a:rPr lang="el-GR" sz="2400" dirty="0" smtClean="0"/>
                        <a:t>12</a:t>
                      </a:r>
                      <a:endParaRPr lang="el-GR" sz="2400" dirty="0"/>
                    </a:p>
                  </a:txBody>
                  <a:tcPr anchor="ctr"/>
                </a:tc>
                <a:tc>
                  <a:txBody>
                    <a:bodyPr/>
                    <a:lstStyle/>
                    <a:p>
                      <a:pPr algn="ctr"/>
                      <a:r>
                        <a:rPr lang="el-GR" sz="2400" dirty="0" smtClean="0"/>
                        <a:t>2000</a:t>
                      </a:r>
                      <a:endParaRPr lang="el-GR" sz="2400" dirty="0"/>
                    </a:p>
                  </a:txBody>
                  <a:tcPr anchor="ctr"/>
                </a:tc>
                <a:tc>
                  <a:txBody>
                    <a:bodyPr/>
                    <a:lstStyle/>
                    <a:p>
                      <a:pPr algn="ctr"/>
                      <a:r>
                        <a:rPr lang="el-GR" sz="2400" dirty="0" smtClean="0"/>
                        <a:t>250</a:t>
                      </a:r>
                      <a:endParaRPr lang="el-GR" sz="2400" dirty="0"/>
                    </a:p>
                  </a:txBody>
                  <a:tcPr anchor="ctr"/>
                </a:tc>
                <a:tc>
                  <a:txBody>
                    <a:bodyPr/>
                    <a:lstStyle/>
                    <a:p>
                      <a:pPr algn="ctr"/>
                      <a:r>
                        <a:rPr lang="el-GR" sz="2400" dirty="0" smtClean="0"/>
                        <a:t>2250</a:t>
                      </a:r>
                      <a:endParaRPr lang="el-GR" sz="2400" dirty="0"/>
                    </a:p>
                  </a:txBody>
                  <a:tcPr anchor="ctr"/>
                </a:tc>
              </a:tr>
              <a:tr h="432561">
                <a:tc>
                  <a:txBody>
                    <a:bodyPr/>
                    <a:lstStyle/>
                    <a:p>
                      <a:pPr algn="ctr"/>
                      <a:r>
                        <a:rPr lang="el-GR" sz="2400" dirty="0" smtClean="0"/>
                        <a:t>13</a:t>
                      </a:r>
                      <a:endParaRPr lang="el-GR" sz="2400" dirty="0"/>
                    </a:p>
                  </a:txBody>
                  <a:tcPr anchor="ctr"/>
                </a:tc>
                <a:tc>
                  <a:txBody>
                    <a:bodyPr/>
                    <a:lstStyle/>
                    <a:p>
                      <a:pPr algn="ctr"/>
                      <a:r>
                        <a:rPr lang="el-GR" sz="2400" dirty="0" smtClean="0"/>
                        <a:t>1950</a:t>
                      </a:r>
                      <a:endParaRPr lang="el-GR" sz="2400" dirty="0"/>
                    </a:p>
                  </a:txBody>
                  <a:tcPr anchor="ctr"/>
                </a:tc>
                <a:tc>
                  <a:txBody>
                    <a:bodyPr/>
                    <a:lstStyle/>
                    <a:p>
                      <a:pPr algn="ctr"/>
                      <a:r>
                        <a:rPr lang="el-GR" sz="2400" dirty="0" smtClean="0"/>
                        <a:t>375</a:t>
                      </a:r>
                      <a:endParaRPr lang="el-GR" sz="2400" dirty="0"/>
                    </a:p>
                  </a:txBody>
                  <a:tcPr anchor="ctr"/>
                </a:tc>
                <a:tc>
                  <a:txBody>
                    <a:bodyPr/>
                    <a:lstStyle/>
                    <a:p>
                      <a:pPr algn="ctr"/>
                      <a:r>
                        <a:rPr lang="el-GR" sz="2400" dirty="0" smtClean="0"/>
                        <a:t>2325</a:t>
                      </a:r>
                      <a:endParaRPr lang="el-GR" sz="2400" dirty="0"/>
                    </a:p>
                  </a:txBody>
                  <a:tcPr anchor="ctr"/>
                </a:tc>
              </a:tr>
              <a:tr h="432561">
                <a:tc>
                  <a:txBody>
                    <a:bodyPr/>
                    <a:lstStyle/>
                    <a:p>
                      <a:pPr algn="ctr"/>
                      <a:r>
                        <a:rPr lang="el-GR" sz="2400" dirty="0" smtClean="0"/>
                        <a:t>14</a:t>
                      </a:r>
                      <a:endParaRPr lang="el-GR" sz="2400" dirty="0"/>
                    </a:p>
                  </a:txBody>
                  <a:tcPr anchor="ctr"/>
                </a:tc>
                <a:tc>
                  <a:txBody>
                    <a:bodyPr/>
                    <a:lstStyle/>
                    <a:p>
                      <a:pPr algn="ctr"/>
                      <a:r>
                        <a:rPr lang="el-GR" sz="2400" dirty="0" smtClean="0"/>
                        <a:t>1900</a:t>
                      </a:r>
                      <a:endParaRPr lang="el-GR" sz="2400" dirty="0"/>
                    </a:p>
                  </a:txBody>
                  <a:tcPr anchor="ctr"/>
                </a:tc>
                <a:tc>
                  <a:txBody>
                    <a:bodyPr/>
                    <a:lstStyle/>
                    <a:p>
                      <a:pPr algn="ctr"/>
                      <a:r>
                        <a:rPr lang="el-GR" sz="2400" dirty="0" smtClean="0"/>
                        <a:t>500</a:t>
                      </a:r>
                      <a:endParaRPr lang="el-GR" sz="2400" dirty="0"/>
                    </a:p>
                  </a:txBody>
                  <a:tcPr anchor="ctr"/>
                </a:tc>
                <a:tc>
                  <a:txBody>
                    <a:bodyPr/>
                    <a:lstStyle/>
                    <a:p>
                      <a:pPr algn="ctr"/>
                      <a:r>
                        <a:rPr lang="el-GR" sz="2400" dirty="0" smtClean="0"/>
                        <a:t>2400</a:t>
                      </a:r>
                      <a:endParaRPr lang="el-GR" sz="2400" dirty="0"/>
                    </a:p>
                  </a:txBody>
                  <a:tcPr anchor="ctr"/>
                </a:tc>
              </a:tr>
            </a:tbl>
          </a:graphicData>
        </a:graphic>
      </p:graphicFrame>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1290739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Οι ρήτρες και η διάρκεια</a:t>
            </a:r>
            <a:r>
              <a:rPr lang="en-US" dirty="0"/>
              <a:t> (3) </a:t>
            </a:r>
            <a:r>
              <a:rPr lang="el-GR" dirty="0"/>
              <a:t/>
            </a:r>
            <a:br>
              <a:rPr lang="el-GR" dirty="0"/>
            </a:br>
            <a:r>
              <a:rPr lang="en-US" dirty="0" smtClean="0"/>
              <a:t>(</a:t>
            </a:r>
            <a:r>
              <a:rPr lang="el-GR" dirty="0" smtClean="0"/>
              <a:t>2</a:t>
            </a:r>
            <a:r>
              <a:rPr lang="en-US" dirty="0" smtClean="0"/>
              <a:t> </a:t>
            </a:r>
            <a:r>
              <a:rPr lang="el-GR" dirty="0"/>
              <a:t>από 2)</a:t>
            </a:r>
            <a:endParaRPr lang="el-GR" dirty="0">
              <a:latin typeface="+mn-lt"/>
            </a:endParaRPr>
          </a:p>
        </p:txBody>
      </p:sp>
      <p:pic>
        <p:nvPicPr>
          <p:cNvPr id="6" name="Picture 3"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643665"/>
            <a:ext cx="7287619" cy="437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1290739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3971653"/>
          </a:xfrm>
        </p:spPr>
        <p:txBody>
          <a:bodyPr>
            <a:noAutofit/>
          </a:bodyPr>
          <a:lstStyle/>
          <a:p>
            <a:pPr>
              <a:buFont typeface="Wingdings" panose="05000000000000000000" pitchFamily="2" charset="2"/>
              <a:buChar char="§"/>
            </a:pPr>
            <a:r>
              <a:rPr lang="el-GR" sz="2800" dirty="0" smtClean="0"/>
              <a:t>Κατανόηση της γραμμικής σχέσης μεταξύ της διάρκειας και του κόστους μιας δραστηριότητας,</a:t>
            </a:r>
          </a:p>
          <a:p>
            <a:pPr>
              <a:buFont typeface="Wingdings" panose="05000000000000000000" pitchFamily="2" charset="2"/>
              <a:buChar char="§"/>
            </a:pPr>
            <a:r>
              <a:rPr lang="el-GR" sz="2800" dirty="0" smtClean="0"/>
              <a:t>Κατανόηση της ανάγκης συντόμευσης της διάρκειας ενός έργου,</a:t>
            </a:r>
          </a:p>
          <a:p>
            <a:pPr>
              <a:buFont typeface="Wingdings" panose="05000000000000000000" pitchFamily="2" charset="2"/>
              <a:buChar char="§"/>
            </a:pPr>
            <a:r>
              <a:rPr lang="el-GR" sz="2800" dirty="0" smtClean="0"/>
              <a:t>Ικανότητα συντόμευσης της διάρκειας με τον πιο οικονομικό τρόπο,</a:t>
            </a:r>
          </a:p>
          <a:p>
            <a:pPr>
              <a:buFont typeface="Wingdings" panose="05000000000000000000" pitchFamily="2" charset="2"/>
              <a:buChar char="§"/>
            </a:pPr>
            <a:r>
              <a:rPr lang="el-GR" sz="2800" dirty="0" smtClean="0"/>
              <a:t>Επιλογή βέλτιστης διάρκειας σε σχέση με το κόστος του έργου.</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descr="Η διάρκεια σε κανονικές συνθήκες και σε συνθήκες συντόμευσης,&#10;Ο αλγόριθμος συντόμευσης της διάρκειας με τον πιο οικονομικό τρόπο βήμα – βήμα,&#10;Υπολογισμός των bonus – penalties ανάλογα με τη διάρκεια.&#10;"/>
          <p:cNvSpPr>
            <a:spLocks noGrp="1"/>
          </p:cNvSpPr>
          <p:nvPr>
            <p:ph idx="1"/>
          </p:nvPr>
        </p:nvSpPr>
        <p:spPr>
          <a:xfrm>
            <a:off x="467544" y="1772816"/>
            <a:ext cx="8208912" cy="4104456"/>
          </a:xfrm>
        </p:spPr>
        <p:txBody>
          <a:bodyPr>
            <a:noAutofit/>
          </a:bodyPr>
          <a:lstStyle/>
          <a:p>
            <a:pPr>
              <a:buFont typeface="Wingdings" panose="05000000000000000000" pitchFamily="2" charset="2"/>
              <a:buChar char="§"/>
            </a:pPr>
            <a:r>
              <a:rPr lang="el-GR" sz="2800" dirty="0" smtClean="0">
                <a:hlinkClick r:id="rId4" action="ppaction://hlinksldjump"/>
              </a:rPr>
              <a:t>Η διάρκεια σε κανονικές συνθήκες και σε συνθήκες συντόμευσης,</a:t>
            </a:r>
            <a:endParaRPr lang="el-GR" sz="2800" dirty="0" smtClean="0"/>
          </a:p>
          <a:p>
            <a:pPr>
              <a:buFont typeface="Wingdings" panose="05000000000000000000" pitchFamily="2" charset="2"/>
              <a:buChar char="§"/>
            </a:pPr>
            <a:r>
              <a:rPr lang="el-GR" sz="2800" dirty="0" smtClean="0">
                <a:hlinkClick r:id="rId5" action="ppaction://hlinksldjump"/>
              </a:rPr>
              <a:t>Ο αλγόριθμος συντόμευσης της διάρκειας με τον πιο οικονομικό τρόπο βήμα – </a:t>
            </a:r>
            <a:r>
              <a:rPr lang="el-GR" sz="2800" dirty="0" smtClean="0">
                <a:hlinkClick r:id="rId5" action="ppaction://hlinksldjump"/>
              </a:rPr>
              <a:t>βήμα</a:t>
            </a:r>
            <a:r>
              <a:rPr lang="en-US" sz="2800" dirty="0" smtClean="0">
                <a:hlinkClick r:id="rId5" action="ppaction://hlinksldjump"/>
              </a:rPr>
              <a:t>,</a:t>
            </a:r>
            <a:endParaRPr lang="el-GR" sz="2800" dirty="0" smtClean="0"/>
          </a:p>
          <a:p>
            <a:pPr>
              <a:buFont typeface="Wingdings" panose="05000000000000000000" pitchFamily="2" charset="2"/>
              <a:buChar char="§"/>
            </a:pPr>
            <a:r>
              <a:rPr lang="el-GR" sz="2800" dirty="0" smtClean="0">
                <a:hlinkClick r:id="rId6" action="ppaction://hlinksldjump"/>
              </a:rPr>
              <a:t>Υπολογισμός των </a:t>
            </a:r>
            <a:r>
              <a:rPr lang="en-US" sz="2800" dirty="0" smtClean="0">
                <a:hlinkClick r:id="rId6" action="ppaction://hlinksldjump"/>
              </a:rPr>
              <a:t>bonus – penalties </a:t>
            </a:r>
            <a:r>
              <a:rPr lang="el-GR" sz="2800" dirty="0" smtClean="0">
                <a:hlinkClick r:id="rId6" action="ppaction://hlinksldjump"/>
              </a:rPr>
              <a:t>ανάλογα με τη διάρκεια.</a:t>
            </a:r>
            <a:endParaRPr lang="el-GR" sz="28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080120"/>
          </a:xfrm>
        </p:spPr>
        <p:txBody>
          <a:bodyPr>
            <a:noAutofit/>
          </a:bodyPr>
          <a:lstStyle/>
          <a:p>
            <a:pPr eaLnBrk="0" hangingPunct="0"/>
            <a:r>
              <a:rPr lang="el-GR" altLang="el-GR" dirty="0">
                <a:latin typeface="+mn-lt"/>
              </a:rPr>
              <a:t>Η σχέση διάρκειας και κόστους</a:t>
            </a:r>
            <a:endParaRPr lang="el-GR" dirty="0">
              <a:latin typeface="+mn-lt"/>
            </a:endParaRPr>
          </a:p>
        </p:txBody>
      </p:sp>
      <p:sp>
        <p:nvSpPr>
          <p:cNvPr id="7" name="Rectangle 330" descr="Ποιο είναι το πρόβλημα;&#10;Η ανάγκη επιτάχυνσης των εργασιών με σκοπό τη μείωση της διάρκειας του έργου.&#10;Πότε προκύπτει;&#10;Επιβολή Συγκεκριμένου Χρόνου Εκτέλεσης.&#10;Λόγοι οικονομικού ενδιαφέροντος- Λειτουργία της αγοράς.&#10;Συμβατικοί λόγοι-Bonus γρηγορότερης ολοκλήρωσης.&#10;Ανάγκη χρήσης ανθρώπινου δυναμικού και εξοπλισμού σε άλλα έργα.&#10;"/>
          <p:cNvSpPr>
            <a:spLocks noChangeArrowheads="1"/>
          </p:cNvSpPr>
          <p:nvPr/>
        </p:nvSpPr>
        <p:spPr bwMode="auto">
          <a:xfrm>
            <a:off x="467544" y="1268760"/>
            <a:ext cx="8219256" cy="478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marL="457200" indent="-457200">
              <a:buSzTx/>
              <a:buFont typeface="Wingdings" panose="05000000000000000000" pitchFamily="2" charset="2"/>
              <a:buChar char="§"/>
            </a:pPr>
            <a:r>
              <a:rPr lang="el-GR" altLang="el-GR" sz="2800" dirty="0" smtClean="0"/>
              <a:t>Ποιο είναι το πρόβλημα;</a:t>
            </a:r>
          </a:p>
          <a:p>
            <a:pPr marL="914400" lvl="1" indent="-457200">
              <a:buFont typeface="Arial" panose="020B0604020202020204" pitchFamily="34" charset="0"/>
              <a:buChar char="•"/>
            </a:pPr>
            <a:r>
              <a:rPr lang="el-GR" altLang="el-GR" sz="2800" dirty="0" smtClean="0"/>
              <a:t>Η ανάγκη επιτάχυνσης των εργασιών με σκοπό τη μείωση της διάρκειας του έργου.</a:t>
            </a:r>
          </a:p>
          <a:p>
            <a:pPr marL="457200" indent="-457200">
              <a:buSzTx/>
              <a:buFont typeface="Wingdings" panose="05000000000000000000" pitchFamily="2" charset="2"/>
              <a:buChar char="§"/>
            </a:pPr>
            <a:r>
              <a:rPr lang="el-GR" altLang="el-GR" sz="2800" dirty="0" smtClean="0"/>
              <a:t>Πότε προκύπτει;</a:t>
            </a:r>
          </a:p>
          <a:p>
            <a:pPr marL="914400" lvl="1" indent="-457200">
              <a:buClr>
                <a:schemeClr val="tx1"/>
              </a:buClr>
              <a:buSzTx/>
              <a:buFont typeface="Arial" panose="020B0604020202020204" pitchFamily="34" charset="0"/>
              <a:buChar char="•"/>
            </a:pPr>
            <a:r>
              <a:rPr lang="el-GR" altLang="el-GR" sz="2800" dirty="0" smtClean="0"/>
              <a:t>Επιβολή Συγκεκριμένου Χρόνου Εκτέλεσης.</a:t>
            </a:r>
          </a:p>
          <a:p>
            <a:pPr marL="914400" lvl="1" indent="-457200">
              <a:buClr>
                <a:schemeClr val="tx1"/>
              </a:buClr>
              <a:buSzTx/>
              <a:buFont typeface="Arial" panose="020B0604020202020204" pitchFamily="34" charset="0"/>
              <a:buChar char="•"/>
            </a:pPr>
            <a:r>
              <a:rPr lang="el-GR" altLang="el-GR" sz="2800" dirty="0" smtClean="0"/>
              <a:t>Λόγοι οικονομικού ενδιαφέροντος- Λειτουργία της αγοράς.</a:t>
            </a:r>
          </a:p>
          <a:p>
            <a:pPr marL="914400" lvl="1" indent="-457200">
              <a:buClr>
                <a:schemeClr val="tx1"/>
              </a:buClr>
              <a:buSzTx/>
              <a:buFont typeface="Arial" panose="020B0604020202020204" pitchFamily="34" charset="0"/>
              <a:buChar char="•"/>
            </a:pPr>
            <a:r>
              <a:rPr lang="el-GR" altLang="el-GR" sz="2800" dirty="0" smtClean="0"/>
              <a:t>Συμβατικοί λόγοι-</a:t>
            </a:r>
            <a:r>
              <a:rPr lang="en-US" altLang="el-GR" sz="2800" dirty="0" smtClean="0"/>
              <a:t>Bonus</a:t>
            </a:r>
            <a:r>
              <a:rPr lang="el-GR" altLang="el-GR" sz="2800" dirty="0" smtClean="0"/>
              <a:t> γρηγορότερης ολοκλήρωσης.</a:t>
            </a:r>
          </a:p>
          <a:p>
            <a:pPr marL="914400" lvl="1" indent="-457200">
              <a:buClr>
                <a:schemeClr val="tx1"/>
              </a:buClr>
              <a:buSzTx/>
              <a:buFont typeface="Arial" panose="020B0604020202020204" pitchFamily="34" charset="0"/>
              <a:buChar char="•"/>
            </a:pPr>
            <a:r>
              <a:rPr lang="el-GR" altLang="el-GR" sz="2800" dirty="0" smtClean="0"/>
              <a:t>Ανάγκη χρήσης ανθρώπινου δυναμικού και εξοπλισμού σε άλλα έργα.</a:t>
            </a:r>
            <a:endParaRPr lang="el-GR" altLang="el-GR" sz="2800" dirty="0"/>
          </a:p>
        </p:txBody>
      </p:sp>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008112"/>
          </a:xfrm>
        </p:spPr>
        <p:txBody>
          <a:bodyPr>
            <a:noAutofit/>
          </a:bodyPr>
          <a:lstStyle/>
          <a:p>
            <a:pPr eaLnBrk="0" hangingPunct="0"/>
            <a:r>
              <a:rPr lang="el-GR" altLang="el-GR" dirty="0">
                <a:latin typeface="+mn-lt"/>
              </a:rPr>
              <a:t>Μείωση Χρόνου Έργου</a:t>
            </a:r>
            <a:endParaRPr lang="el-GR" dirty="0">
              <a:latin typeface="+mn-lt"/>
            </a:endParaRPr>
          </a:p>
        </p:txBody>
      </p:sp>
      <p:sp>
        <p:nvSpPr>
          <p:cNvPr id="20" name="Rectangle 17"/>
          <p:cNvSpPr txBox="1">
            <a:spLocks noChangeArrowheads="1"/>
          </p:cNvSpPr>
          <p:nvPr/>
        </p:nvSpPr>
        <p:spPr>
          <a:xfrm>
            <a:off x="543719" y="980728"/>
            <a:ext cx="8219256" cy="4320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Wingdings" panose="05000000000000000000" pitchFamily="2" charset="2"/>
              <a:buChar char="§"/>
            </a:pPr>
            <a:r>
              <a:rPr lang="el-GR" altLang="el-GR" sz="2800" dirty="0"/>
              <a:t>Κατασκευή Γραφήματος Κόστους – Χρόνου.</a:t>
            </a:r>
          </a:p>
        </p:txBody>
      </p:sp>
      <p:sp>
        <p:nvSpPr>
          <p:cNvPr id="3" name="Ορθογώνιο 2"/>
          <p:cNvSpPr/>
          <p:nvPr/>
        </p:nvSpPr>
        <p:spPr>
          <a:xfrm>
            <a:off x="4176464" y="1785005"/>
            <a:ext cx="4572000" cy="4524315"/>
          </a:xfrm>
          <a:prstGeom prst="rect">
            <a:avLst/>
          </a:prstGeom>
        </p:spPr>
        <p:txBody>
          <a:bodyPr>
            <a:spAutoFit/>
          </a:bodyPr>
          <a:lstStyle/>
          <a:p>
            <a:pPr marL="342900" indent="-342900">
              <a:buClr>
                <a:schemeClr val="tx1"/>
              </a:buClr>
              <a:buFont typeface="Wingdings" panose="05000000000000000000" pitchFamily="2" charset="2"/>
              <a:buChar char="§"/>
            </a:pPr>
            <a:r>
              <a:rPr lang="el-GR" altLang="el-GR" sz="2400" dirty="0"/>
              <a:t>Κανονικός Χρόνος:</a:t>
            </a:r>
          </a:p>
          <a:p>
            <a:pPr marL="742950" lvl="1" indent="-285750">
              <a:buClr>
                <a:schemeClr val="tx1"/>
              </a:buClr>
              <a:buFont typeface="Arial" panose="020B0604020202020204" pitchFamily="34" charset="0"/>
              <a:buChar char="•"/>
            </a:pPr>
            <a:r>
              <a:rPr lang="el-GR" altLang="el-GR" sz="2400" dirty="0"/>
              <a:t>Αντιπροσωπεύει ρεαλιστικές, αποδοτικές μεθόδους με χαμηλό κόστος για την ολοκλήρωση δραστηριότητας υπό κανονικές συνθήκες.</a:t>
            </a:r>
          </a:p>
          <a:p>
            <a:pPr marL="342900" indent="-342900">
              <a:buClr>
                <a:schemeClr val="tx1"/>
              </a:buClr>
              <a:buFont typeface="Wingdings" panose="05000000000000000000" pitchFamily="2" charset="2"/>
              <a:buChar char="§"/>
            </a:pPr>
            <a:r>
              <a:rPr lang="el-GR" altLang="el-GR" sz="2400" dirty="0"/>
              <a:t>Ελάχιστος Χρόνος:</a:t>
            </a:r>
          </a:p>
          <a:p>
            <a:pPr marL="742950" lvl="1" indent="-285750">
              <a:buClr>
                <a:schemeClr val="tx1"/>
              </a:buClr>
              <a:buFont typeface="Arial" panose="020B0604020202020204" pitchFamily="34" charset="0"/>
              <a:buChar char="•"/>
            </a:pPr>
            <a:r>
              <a:rPr lang="el-GR" altLang="el-GR" sz="2400" dirty="0"/>
              <a:t>Ο ελάχιστος δυνατός χρόνος για τη ρεαλιστική ολοκλήρωση δραστηριότητας.</a:t>
            </a:r>
          </a:p>
        </p:txBody>
      </p:sp>
      <p:pic>
        <p:nvPicPr>
          <p:cNvPr id="7" name="Picture 35" descr="Για να κατανοήσουμε τη σχέση του κόστους με τη διάρκεια, τουλάχιστον στη γραμμική εκδοχή τους, σχεδιάζουμε ορθογώνιο σύστημα αξόνων και χρησιμοποιούμε το πρώτο τεταρτημόριό του όπου τόσο η διάρκεια, η οποία αποτυπώνεται στον οριζόντιο άξονα, όσο και το κόστος που αποτυπώνεται στον κατακόρυφο άξονα, λαμβάνουν θετικές τιμές. Για κάθε δραστηριότητα j αποτυπώνουμε στο σύστημα δύο ζεύγη τιμών. Το ένα αντιστοιχεί στη μέγιστη διάρκεια μιας δραστηριότητας την οποία συμβολίζουμε djmax και στην οποία αντιστοιχεί το κόστος cja. όπου μέγιστη διάρκεια εννοούμε τη διάρκεια της δραστηριότητας σε κανονικές συνθήκες, χωρίς δηλαδή να συντρέχει λόγος συντόμευσής της. Το άλλο ζεύγος αντιστοιχεί στην ελάχιστη διάρκεια της δραστηριότητας djmin την οποία αντιστοιχεί το κόστος cjb. Εδώ θα πρέπει να διευκρινίσουμε ότι για να έχει νόημα η συζήτηση θα πρέπει αφενός να υπάρχει, τεχνικά, τρόπος για τη μείωση της διάρκειας της δραστηριότητας j και αφετέρου, το κόστος για τη μείωση αυτή να είναι αναλογικό για τις χρονικές μονάδες που μπορούμε να μειώσουμε τη διάρκεια της δραστηριότητας. Κάτω λοιπόν από τις συνθήκες αυτές η απεικόνιση των δύο σημείων και στη συνέχεια η σύνδεσή τους θα μας δώσει ένα ευθύγραμμο τμήμα με κλίση αρνητική, δηλαδή όσο μειώνεται η διάρκεια τόσο αυξάνεται το κόστος για την εκτέλεση της δραστηριότητας.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386161"/>
            <a:ext cx="5411787"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Το </a:t>
            </a:r>
            <a:r>
              <a:rPr lang="el-GR" dirty="0" smtClean="0"/>
              <a:t>έργο</a:t>
            </a:r>
            <a:endParaRPr lang="el-GR" dirty="0">
              <a:latin typeface="+mn-lt"/>
            </a:endParaRPr>
          </a:p>
        </p:txBody>
      </p:sp>
      <p:graphicFrame>
        <p:nvGraphicFramePr>
          <p:cNvPr id="6" name="Θέση περιεχομένου 3" descr="Σε έναν πίνακα οκτώ γραμμών και έξι στηλών απεικονίζονται οι πληροφορίες για ένα έργο. Στην πρώτη γραμμή έχουμε τις επικεφαλίδες. Η πρώτη στήλη περιέχει τις δραστηριότητες, είναι επτά. Κατά σειρά Α,Β,Γ,Δ,Ε,Ζ και Η. η δεύτερη στήλη έχει τις προαπαιτούμενες. Καμία για την Α η οποία είναι αρχική, η Α είναι προαπαιτούμενη τόσο για τη Β όσο και για τη Γ, η Δ έχει προαπαιτούμενες τη Β και τη Γ, η Ε τη Γ, η Ζ τη Δ και η Η την Ε. Η τρίτη στήλη περιέχει τη διάρκεια (μετρούμενη σε εβδομάδες) σε κανονικές συνθήκες εκτέλεσης των δραστηριοτήτων και η τέταρτη το αντίστοιχο κόστος. Είναι για την Α διάρκεια 5 εβδομάδες με κόστος 100 χρηματικές μονάδες, για τη Β διάρκεια 3 και κόστος 300, για τη Γ διάρκεια 2 και κόστος 200, για τη Δ διάρκεια 2 και κόστος 250, για την Ε διάρκεια 1 εβδομάδα και κόστος 400, για τη Ζ διάρκεια 4 και κόστος 500 και για την Η διάρκεια 4 και κόστος 150. Οι δύο τελευταίες στήλες περιέχουν, η πέμπτη τη διάρκεια και η έκτη το κόστος σε συνθήκες συντόμευσης. Έχουμε για την Α διάρκεια 4 και κόστος 200, για τη Β διάρκεια 2και κόστος 350, για τη Γ διάρκεια 1 εβδομάδας και κόστος 325, για τη Δ διάρκεια 1 εβδομάδας και κόστος 300, για την Ε, η οποία δεν μπορεί να μειωθεί διάρκεια 1 εβδομάδας και κόστος 400, για τη Ζ διάρκεια 2 και κόστος 900 και τέλος για την Η διάρκεια 2 και κόστος 350."/>
          <p:cNvGraphicFramePr>
            <a:graphicFrameLocks noGrp="1"/>
          </p:cNvGraphicFramePr>
          <p:nvPr>
            <p:ph sz="quarter" idx="1"/>
            <p:custDataLst>
              <p:tags r:id="rId2"/>
            </p:custDataLst>
            <p:extLst>
              <p:ext uri="{D42A27DB-BD31-4B8C-83A1-F6EECF244321}">
                <p14:modId xmlns:p14="http://schemas.microsoft.com/office/powerpoint/2010/main" val="4058772064"/>
              </p:ext>
            </p:extLst>
          </p:nvPr>
        </p:nvGraphicFramePr>
        <p:xfrm>
          <a:off x="467544" y="1412776"/>
          <a:ext cx="8187001" cy="4536504"/>
        </p:xfrm>
        <a:graphic>
          <a:graphicData uri="http://schemas.openxmlformats.org/drawingml/2006/table">
            <a:tbl>
              <a:tblPr firstRow="1" bandRow="1">
                <a:tableStyleId>{F5AB1C69-6EDB-4FF4-983F-18BD219EF322}</a:tableStyleId>
              </a:tblPr>
              <a:tblGrid>
                <a:gridCol w="1766039"/>
                <a:gridCol w="1346218"/>
                <a:gridCol w="1069184"/>
                <a:gridCol w="1318172"/>
                <a:gridCol w="1341170"/>
                <a:gridCol w="1346218"/>
              </a:tblGrid>
              <a:tr h="504056">
                <a:tc rowSpan="2">
                  <a:txBody>
                    <a:bodyPr/>
                    <a:lstStyle/>
                    <a:p>
                      <a:pPr algn="ctr">
                        <a:spcBef>
                          <a:spcPts val="0"/>
                        </a:spcBef>
                        <a:spcAft>
                          <a:spcPts val="0"/>
                        </a:spcAft>
                      </a:pPr>
                      <a:r>
                        <a:rPr lang="el-GR" dirty="0" smtClean="0"/>
                        <a:t>ΔΡΑΣΤΗΡΙΟΤΗΤΑ</a:t>
                      </a:r>
                      <a:endParaRPr lang="el-GR" dirty="0"/>
                    </a:p>
                  </a:txBody>
                  <a:tcPr anchor="ctr">
                    <a:solidFill>
                      <a:schemeClr val="accent1"/>
                    </a:solidFill>
                  </a:tcPr>
                </a:tc>
                <a:tc rowSpan="2">
                  <a:txBody>
                    <a:bodyPr/>
                    <a:lstStyle/>
                    <a:p>
                      <a:pPr algn="ctr"/>
                      <a:r>
                        <a:rPr lang="el-GR" dirty="0" smtClean="0"/>
                        <a:t>ΠΡΟΑΠΑΙΤ</a:t>
                      </a:r>
                      <a:endParaRPr lang="el-GR" dirty="0"/>
                    </a:p>
                  </a:txBody>
                  <a:tcPr anchor="ctr">
                    <a:solidFill>
                      <a:schemeClr val="accent1"/>
                    </a:solidFill>
                  </a:tcPr>
                </a:tc>
                <a:tc gridSpan="2">
                  <a:txBody>
                    <a:bodyPr/>
                    <a:lstStyle/>
                    <a:p>
                      <a:pPr algn="ctr"/>
                      <a:r>
                        <a:rPr lang="el-GR" dirty="0" smtClean="0"/>
                        <a:t>ΚΑΝΟΝΙΚΕΣ ΣΥΝΘΗΚΕΣ</a:t>
                      </a:r>
                      <a:endParaRPr lang="el-GR" dirty="0"/>
                    </a:p>
                  </a:txBody>
                  <a:tcPr anchor="ctr">
                    <a:solidFill>
                      <a:schemeClr val="accent1"/>
                    </a:solidFill>
                  </a:tcPr>
                </a:tc>
                <a:tc hMerge="1">
                  <a:txBody>
                    <a:bodyPr/>
                    <a:lstStyle/>
                    <a:p>
                      <a:endParaRPr lang="el-GR" dirty="0"/>
                    </a:p>
                  </a:txBody>
                  <a:tcPr/>
                </a:tc>
                <a:tc gridSpan="2">
                  <a:txBody>
                    <a:bodyPr/>
                    <a:lstStyle/>
                    <a:p>
                      <a:pPr algn="ctr"/>
                      <a:r>
                        <a:rPr lang="el-GR" dirty="0" smtClean="0"/>
                        <a:t>ΣΥΝΘΗΚΕΣ ΣΥΝΤΟΜΕΥΣΗΣ</a:t>
                      </a:r>
                      <a:endParaRPr lang="el-GR" dirty="0"/>
                    </a:p>
                  </a:txBody>
                  <a:tcPr anchor="ctr">
                    <a:solidFill>
                      <a:schemeClr val="accent1"/>
                    </a:solidFill>
                  </a:tcPr>
                </a:tc>
                <a:tc hMerge="1">
                  <a:txBody>
                    <a:bodyPr/>
                    <a:lstStyle/>
                    <a:p>
                      <a:endParaRPr lang="el-GR" dirty="0"/>
                    </a:p>
                  </a:txBody>
                  <a:tcPr/>
                </a:tc>
              </a:tr>
              <a:tr h="504056">
                <a:tc vMerge="1">
                  <a:txBody>
                    <a:bodyPr/>
                    <a:lstStyle/>
                    <a:p>
                      <a:pPr algn="ctr"/>
                      <a:endParaRPr lang="el-GR" dirty="0"/>
                    </a:p>
                  </a:txBody>
                  <a:tcPr/>
                </a:tc>
                <a:tc vMerge="1">
                  <a:txBody>
                    <a:bodyPr/>
                    <a:lstStyle/>
                    <a:p>
                      <a:pPr algn="ctr"/>
                      <a:endParaRPr lang="el-GR" dirty="0"/>
                    </a:p>
                  </a:txBody>
                  <a:tcPr/>
                </a:tc>
                <a:tc>
                  <a:txBody>
                    <a:bodyPr/>
                    <a:lstStyle/>
                    <a:p>
                      <a:pPr algn="ctr"/>
                      <a:r>
                        <a:rPr lang="el-GR" dirty="0" smtClean="0"/>
                        <a:t>ΔΙΑΡΚΕΙΑ</a:t>
                      </a:r>
                      <a:endParaRPr lang="el-GR" dirty="0"/>
                    </a:p>
                  </a:txBody>
                  <a:tcPr anchor="ctr">
                    <a:solidFill>
                      <a:schemeClr val="accent1"/>
                    </a:solidFill>
                  </a:tcPr>
                </a:tc>
                <a:tc>
                  <a:txBody>
                    <a:bodyPr/>
                    <a:lstStyle/>
                    <a:p>
                      <a:pPr algn="ctr"/>
                      <a:r>
                        <a:rPr lang="el-GR" dirty="0" smtClean="0"/>
                        <a:t>ΚΟΣΤΟΣ</a:t>
                      </a:r>
                      <a:endParaRPr lang="el-GR" dirty="0"/>
                    </a:p>
                  </a:txBody>
                  <a:tcPr anchor="ctr">
                    <a:solidFill>
                      <a:schemeClr val="accent1"/>
                    </a:solidFill>
                  </a:tcPr>
                </a:tc>
                <a:tc>
                  <a:txBody>
                    <a:bodyPr/>
                    <a:lstStyle/>
                    <a:p>
                      <a:pPr algn="ctr"/>
                      <a:r>
                        <a:rPr lang="el-GR" dirty="0" smtClean="0"/>
                        <a:t>ΔΙΑΡΚΕΙΑ</a:t>
                      </a:r>
                      <a:endParaRPr lang="el-GR" dirty="0"/>
                    </a:p>
                  </a:txBody>
                  <a:tcPr anchor="ctr">
                    <a:solidFill>
                      <a:schemeClr val="accent1"/>
                    </a:solidFill>
                  </a:tcPr>
                </a:tc>
                <a:tc>
                  <a:txBody>
                    <a:bodyPr/>
                    <a:lstStyle/>
                    <a:p>
                      <a:pPr algn="ctr"/>
                      <a:r>
                        <a:rPr lang="el-GR" dirty="0" smtClean="0"/>
                        <a:t>ΚΟΣΤΟΣ</a:t>
                      </a:r>
                      <a:endParaRPr lang="el-GR" dirty="0"/>
                    </a:p>
                  </a:txBody>
                  <a:tcPr anchor="ctr">
                    <a:solidFill>
                      <a:schemeClr val="accent1"/>
                    </a:solidFill>
                  </a:tcPr>
                </a:tc>
              </a:tr>
              <a:tr h="504056">
                <a:tc>
                  <a:txBody>
                    <a:bodyPr/>
                    <a:lstStyle/>
                    <a:p>
                      <a:pPr algn="ctr"/>
                      <a:r>
                        <a:rPr lang="el-GR" sz="2400" b="1" dirty="0" smtClean="0"/>
                        <a:t>Α</a:t>
                      </a:r>
                      <a:endParaRPr lang="el-GR" sz="2400" b="1" dirty="0"/>
                    </a:p>
                  </a:txBody>
                  <a:tcPr anchor="ctr">
                    <a:solidFill>
                      <a:schemeClr val="accent1"/>
                    </a:solidFill>
                  </a:tcPr>
                </a:tc>
                <a:tc>
                  <a:txBody>
                    <a:bodyPr/>
                    <a:lstStyle/>
                    <a:p>
                      <a:pPr algn="ctr"/>
                      <a:r>
                        <a:rPr lang="el-GR" sz="2400" b="1" dirty="0" smtClean="0"/>
                        <a:t>-</a:t>
                      </a:r>
                      <a:endParaRPr lang="el-GR" sz="2400" b="1" dirty="0"/>
                    </a:p>
                  </a:txBody>
                  <a:tcPr anchor="ctr">
                    <a:solidFill>
                      <a:schemeClr val="accent1"/>
                    </a:solidFill>
                  </a:tcPr>
                </a:tc>
                <a:tc>
                  <a:txBody>
                    <a:bodyPr/>
                    <a:lstStyle/>
                    <a:p>
                      <a:pPr algn="ctr"/>
                      <a:r>
                        <a:rPr lang="el-GR" b="1" dirty="0" smtClean="0"/>
                        <a:t>5</a:t>
                      </a:r>
                      <a:endParaRPr lang="el-GR" b="1" dirty="0"/>
                    </a:p>
                  </a:txBody>
                  <a:tcPr anchor="ctr">
                    <a:solidFill>
                      <a:schemeClr val="accent1"/>
                    </a:solidFill>
                  </a:tcPr>
                </a:tc>
                <a:tc>
                  <a:txBody>
                    <a:bodyPr/>
                    <a:lstStyle/>
                    <a:p>
                      <a:pPr algn="ctr"/>
                      <a:r>
                        <a:rPr lang="el-GR" b="1" dirty="0" smtClean="0"/>
                        <a:t>100</a:t>
                      </a:r>
                      <a:endParaRPr lang="el-GR" b="1" dirty="0"/>
                    </a:p>
                  </a:txBody>
                  <a:tcPr anchor="ctr">
                    <a:solidFill>
                      <a:schemeClr val="accent1"/>
                    </a:solidFill>
                  </a:tcPr>
                </a:tc>
                <a:tc>
                  <a:txBody>
                    <a:bodyPr/>
                    <a:lstStyle/>
                    <a:p>
                      <a:pPr algn="ctr"/>
                      <a:r>
                        <a:rPr lang="el-GR" b="1" dirty="0" smtClean="0"/>
                        <a:t>4</a:t>
                      </a:r>
                      <a:endParaRPr lang="el-GR" b="1" dirty="0"/>
                    </a:p>
                  </a:txBody>
                  <a:tcPr anchor="ctr">
                    <a:solidFill>
                      <a:schemeClr val="accent1"/>
                    </a:solidFill>
                  </a:tcPr>
                </a:tc>
                <a:tc>
                  <a:txBody>
                    <a:bodyPr/>
                    <a:lstStyle/>
                    <a:p>
                      <a:pPr algn="ctr"/>
                      <a:r>
                        <a:rPr lang="el-GR" b="1" dirty="0" smtClean="0"/>
                        <a:t>200</a:t>
                      </a:r>
                      <a:endParaRPr lang="el-GR" b="1" dirty="0"/>
                    </a:p>
                  </a:txBody>
                  <a:tcPr anchor="ctr">
                    <a:solidFill>
                      <a:schemeClr val="accent1"/>
                    </a:solidFill>
                  </a:tcPr>
                </a:tc>
              </a:tr>
              <a:tr h="504056">
                <a:tc>
                  <a:txBody>
                    <a:bodyPr/>
                    <a:lstStyle/>
                    <a:p>
                      <a:pPr algn="ctr"/>
                      <a:r>
                        <a:rPr lang="el-GR" sz="2400" b="1" dirty="0" smtClean="0"/>
                        <a:t>Β</a:t>
                      </a:r>
                      <a:endParaRPr lang="el-GR" sz="2400" b="1" dirty="0"/>
                    </a:p>
                  </a:txBody>
                  <a:tcPr anchor="ctr">
                    <a:solidFill>
                      <a:schemeClr val="accent1"/>
                    </a:solidFill>
                  </a:tcPr>
                </a:tc>
                <a:tc>
                  <a:txBody>
                    <a:bodyPr/>
                    <a:lstStyle/>
                    <a:p>
                      <a:pPr algn="ctr"/>
                      <a:r>
                        <a:rPr lang="el-GR" sz="2400" b="1" dirty="0" smtClean="0"/>
                        <a:t>Α</a:t>
                      </a:r>
                      <a:endParaRPr lang="el-GR" sz="2400" b="1" dirty="0"/>
                    </a:p>
                  </a:txBody>
                  <a:tcPr anchor="ctr">
                    <a:solidFill>
                      <a:schemeClr val="accent1"/>
                    </a:solidFill>
                  </a:tcPr>
                </a:tc>
                <a:tc>
                  <a:txBody>
                    <a:bodyPr/>
                    <a:lstStyle/>
                    <a:p>
                      <a:pPr algn="ctr"/>
                      <a:r>
                        <a:rPr lang="el-GR" b="1" dirty="0" smtClean="0"/>
                        <a:t>3</a:t>
                      </a:r>
                      <a:endParaRPr lang="el-GR" b="1" dirty="0"/>
                    </a:p>
                  </a:txBody>
                  <a:tcPr anchor="ctr">
                    <a:solidFill>
                      <a:schemeClr val="accent1"/>
                    </a:solidFill>
                  </a:tcPr>
                </a:tc>
                <a:tc>
                  <a:txBody>
                    <a:bodyPr/>
                    <a:lstStyle/>
                    <a:p>
                      <a:pPr algn="ctr"/>
                      <a:r>
                        <a:rPr lang="el-GR" b="1" dirty="0" smtClean="0"/>
                        <a:t>300</a:t>
                      </a:r>
                      <a:endParaRPr lang="el-GR" b="1" dirty="0"/>
                    </a:p>
                  </a:txBody>
                  <a:tcPr anchor="ctr">
                    <a:solidFill>
                      <a:schemeClr val="accent1"/>
                    </a:solidFill>
                  </a:tcPr>
                </a:tc>
                <a:tc>
                  <a:txBody>
                    <a:bodyPr/>
                    <a:lstStyle/>
                    <a:p>
                      <a:pPr algn="ctr"/>
                      <a:r>
                        <a:rPr lang="el-GR" b="1" dirty="0" smtClean="0"/>
                        <a:t>2</a:t>
                      </a:r>
                      <a:endParaRPr lang="el-GR" b="1" dirty="0"/>
                    </a:p>
                  </a:txBody>
                  <a:tcPr anchor="ctr">
                    <a:solidFill>
                      <a:schemeClr val="accent1"/>
                    </a:solidFill>
                  </a:tcPr>
                </a:tc>
                <a:tc>
                  <a:txBody>
                    <a:bodyPr/>
                    <a:lstStyle/>
                    <a:p>
                      <a:pPr algn="ctr"/>
                      <a:r>
                        <a:rPr lang="el-GR" b="1" dirty="0" smtClean="0"/>
                        <a:t>350</a:t>
                      </a:r>
                      <a:endParaRPr lang="el-GR" b="1" dirty="0"/>
                    </a:p>
                  </a:txBody>
                  <a:tcPr anchor="ctr">
                    <a:solidFill>
                      <a:schemeClr val="accent1"/>
                    </a:solidFill>
                  </a:tcPr>
                </a:tc>
              </a:tr>
              <a:tr h="504056">
                <a:tc>
                  <a:txBody>
                    <a:bodyPr/>
                    <a:lstStyle/>
                    <a:p>
                      <a:pPr algn="ctr"/>
                      <a:r>
                        <a:rPr lang="el-GR" sz="2400" b="1" dirty="0" smtClean="0"/>
                        <a:t>Γ</a:t>
                      </a:r>
                      <a:endParaRPr lang="el-GR" sz="2400" b="1" dirty="0"/>
                    </a:p>
                  </a:txBody>
                  <a:tcPr anchor="ctr">
                    <a:solidFill>
                      <a:schemeClr val="accent1"/>
                    </a:solidFill>
                  </a:tcPr>
                </a:tc>
                <a:tc>
                  <a:txBody>
                    <a:bodyPr/>
                    <a:lstStyle/>
                    <a:p>
                      <a:pPr algn="ctr"/>
                      <a:r>
                        <a:rPr lang="el-GR" sz="2400" b="1" dirty="0" smtClean="0"/>
                        <a:t>Α</a:t>
                      </a:r>
                      <a:endParaRPr lang="el-GR" sz="2400" b="1" dirty="0"/>
                    </a:p>
                  </a:txBody>
                  <a:tcPr anchor="ctr">
                    <a:solidFill>
                      <a:schemeClr val="accent1"/>
                    </a:solidFill>
                  </a:tcPr>
                </a:tc>
                <a:tc>
                  <a:txBody>
                    <a:bodyPr/>
                    <a:lstStyle/>
                    <a:p>
                      <a:pPr algn="ctr"/>
                      <a:r>
                        <a:rPr lang="el-GR" b="1" dirty="0" smtClean="0"/>
                        <a:t>2</a:t>
                      </a:r>
                      <a:endParaRPr lang="el-GR" b="1" dirty="0"/>
                    </a:p>
                  </a:txBody>
                  <a:tcPr anchor="ctr">
                    <a:solidFill>
                      <a:schemeClr val="accent1"/>
                    </a:solidFill>
                  </a:tcPr>
                </a:tc>
                <a:tc>
                  <a:txBody>
                    <a:bodyPr/>
                    <a:lstStyle/>
                    <a:p>
                      <a:pPr algn="ctr"/>
                      <a:r>
                        <a:rPr lang="el-GR" b="1" dirty="0" smtClean="0"/>
                        <a:t>200</a:t>
                      </a:r>
                      <a:endParaRPr lang="el-GR" b="1" dirty="0"/>
                    </a:p>
                  </a:txBody>
                  <a:tcPr anchor="ctr">
                    <a:solidFill>
                      <a:schemeClr val="accent1"/>
                    </a:solidFill>
                  </a:tcPr>
                </a:tc>
                <a:tc>
                  <a:txBody>
                    <a:bodyPr/>
                    <a:lstStyle/>
                    <a:p>
                      <a:pPr algn="ctr"/>
                      <a:r>
                        <a:rPr lang="el-GR" b="1" dirty="0" smtClean="0"/>
                        <a:t>1</a:t>
                      </a:r>
                      <a:endParaRPr lang="el-GR" b="1" dirty="0"/>
                    </a:p>
                  </a:txBody>
                  <a:tcPr anchor="ctr">
                    <a:solidFill>
                      <a:schemeClr val="accent1"/>
                    </a:solidFill>
                  </a:tcPr>
                </a:tc>
                <a:tc>
                  <a:txBody>
                    <a:bodyPr/>
                    <a:lstStyle/>
                    <a:p>
                      <a:pPr algn="ctr"/>
                      <a:r>
                        <a:rPr lang="el-GR" b="1" dirty="0" smtClean="0"/>
                        <a:t>325</a:t>
                      </a:r>
                      <a:endParaRPr lang="el-GR" b="1" dirty="0"/>
                    </a:p>
                  </a:txBody>
                  <a:tcPr anchor="ctr">
                    <a:solidFill>
                      <a:schemeClr val="accent1"/>
                    </a:solidFill>
                  </a:tcPr>
                </a:tc>
              </a:tr>
              <a:tr h="504056">
                <a:tc>
                  <a:txBody>
                    <a:bodyPr/>
                    <a:lstStyle/>
                    <a:p>
                      <a:pPr algn="ctr"/>
                      <a:r>
                        <a:rPr lang="el-GR" sz="2400" b="1" dirty="0" smtClean="0"/>
                        <a:t>Δ</a:t>
                      </a:r>
                      <a:endParaRPr lang="el-GR" sz="2400" b="1" dirty="0"/>
                    </a:p>
                  </a:txBody>
                  <a:tcPr anchor="ctr">
                    <a:solidFill>
                      <a:schemeClr val="accent1"/>
                    </a:solidFill>
                  </a:tcPr>
                </a:tc>
                <a:tc>
                  <a:txBody>
                    <a:bodyPr/>
                    <a:lstStyle/>
                    <a:p>
                      <a:pPr algn="ctr"/>
                      <a:r>
                        <a:rPr lang="el-GR" sz="2400" b="1" dirty="0" smtClean="0"/>
                        <a:t>Β,Γ</a:t>
                      </a:r>
                      <a:endParaRPr lang="el-GR" sz="2400" b="1" dirty="0"/>
                    </a:p>
                  </a:txBody>
                  <a:tcPr anchor="ctr">
                    <a:solidFill>
                      <a:schemeClr val="accent1"/>
                    </a:solidFill>
                  </a:tcPr>
                </a:tc>
                <a:tc>
                  <a:txBody>
                    <a:bodyPr/>
                    <a:lstStyle/>
                    <a:p>
                      <a:pPr algn="ctr"/>
                      <a:r>
                        <a:rPr lang="el-GR" b="1" dirty="0" smtClean="0"/>
                        <a:t>2</a:t>
                      </a:r>
                      <a:endParaRPr lang="el-GR" b="1" dirty="0"/>
                    </a:p>
                  </a:txBody>
                  <a:tcPr anchor="ctr">
                    <a:solidFill>
                      <a:schemeClr val="accent1"/>
                    </a:solidFill>
                  </a:tcPr>
                </a:tc>
                <a:tc>
                  <a:txBody>
                    <a:bodyPr/>
                    <a:lstStyle/>
                    <a:p>
                      <a:pPr algn="ctr"/>
                      <a:r>
                        <a:rPr lang="el-GR" b="1" dirty="0" smtClean="0"/>
                        <a:t>250</a:t>
                      </a:r>
                      <a:endParaRPr lang="el-GR" b="1" dirty="0"/>
                    </a:p>
                  </a:txBody>
                  <a:tcPr anchor="ctr">
                    <a:solidFill>
                      <a:schemeClr val="accent1"/>
                    </a:solidFill>
                  </a:tcPr>
                </a:tc>
                <a:tc>
                  <a:txBody>
                    <a:bodyPr/>
                    <a:lstStyle/>
                    <a:p>
                      <a:pPr algn="ctr"/>
                      <a:r>
                        <a:rPr lang="el-GR" b="1" dirty="0" smtClean="0"/>
                        <a:t>1</a:t>
                      </a:r>
                      <a:endParaRPr lang="el-GR" b="1" dirty="0"/>
                    </a:p>
                  </a:txBody>
                  <a:tcPr anchor="ctr">
                    <a:solidFill>
                      <a:schemeClr val="accent1"/>
                    </a:solidFill>
                  </a:tcPr>
                </a:tc>
                <a:tc>
                  <a:txBody>
                    <a:bodyPr/>
                    <a:lstStyle/>
                    <a:p>
                      <a:pPr algn="ctr"/>
                      <a:r>
                        <a:rPr lang="el-GR" b="1" dirty="0" smtClean="0"/>
                        <a:t>300</a:t>
                      </a:r>
                      <a:endParaRPr lang="el-GR" b="1" dirty="0"/>
                    </a:p>
                  </a:txBody>
                  <a:tcPr anchor="ctr">
                    <a:solidFill>
                      <a:schemeClr val="accent1"/>
                    </a:solidFill>
                  </a:tcPr>
                </a:tc>
              </a:tr>
              <a:tr h="504056">
                <a:tc>
                  <a:txBody>
                    <a:bodyPr/>
                    <a:lstStyle/>
                    <a:p>
                      <a:pPr algn="ctr"/>
                      <a:r>
                        <a:rPr lang="el-GR" sz="2400" b="1" dirty="0" smtClean="0"/>
                        <a:t>Ε</a:t>
                      </a:r>
                      <a:endParaRPr lang="el-GR" sz="2400" b="1" dirty="0"/>
                    </a:p>
                  </a:txBody>
                  <a:tcPr anchor="ctr">
                    <a:solidFill>
                      <a:schemeClr val="accent1"/>
                    </a:solidFill>
                  </a:tcPr>
                </a:tc>
                <a:tc>
                  <a:txBody>
                    <a:bodyPr/>
                    <a:lstStyle/>
                    <a:p>
                      <a:pPr algn="ctr"/>
                      <a:r>
                        <a:rPr lang="el-GR" sz="2400" b="1" dirty="0" smtClean="0"/>
                        <a:t>Γ</a:t>
                      </a:r>
                      <a:endParaRPr lang="el-GR" sz="2400" b="1" dirty="0"/>
                    </a:p>
                  </a:txBody>
                  <a:tcPr anchor="ctr">
                    <a:solidFill>
                      <a:schemeClr val="accent1"/>
                    </a:solidFill>
                  </a:tcPr>
                </a:tc>
                <a:tc>
                  <a:txBody>
                    <a:bodyPr/>
                    <a:lstStyle/>
                    <a:p>
                      <a:pPr algn="ctr"/>
                      <a:r>
                        <a:rPr lang="el-GR" b="1" dirty="0" smtClean="0"/>
                        <a:t>1</a:t>
                      </a:r>
                      <a:endParaRPr lang="el-GR" b="1" dirty="0"/>
                    </a:p>
                  </a:txBody>
                  <a:tcPr anchor="ctr">
                    <a:solidFill>
                      <a:schemeClr val="accent1"/>
                    </a:solidFill>
                  </a:tcPr>
                </a:tc>
                <a:tc>
                  <a:txBody>
                    <a:bodyPr/>
                    <a:lstStyle/>
                    <a:p>
                      <a:pPr algn="ctr"/>
                      <a:r>
                        <a:rPr lang="el-GR" b="1" dirty="0" smtClean="0"/>
                        <a:t>400</a:t>
                      </a:r>
                      <a:endParaRPr lang="el-GR" b="1" dirty="0"/>
                    </a:p>
                  </a:txBody>
                  <a:tcPr anchor="ctr">
                    <a:solidFill>
                      <a:schemeClr val="accent1"/>
                    </a:solidFill>
                  </a:tcPr>
                </a:tc>
                <a:tc>
                  <a:txBody>
                    <a:bodyPr/>
                    <a:lstStyle/>
                    <a:p>
                      <a:pPr algn="ctr"/>
                      <a:r>
                        <a:rPr lang="el-GR" b="1" dirty="0" smtClean="0"/>
                        <a:t>1</a:t>
                      </a:r>
                      <a:endParaRPr lang="el-GR" b="1" dirty="0"/>
                    </a:p>
                  </a:txBody>
                  <a:tcPr anchor="ctr">
                    <a:solidFill>
                      <a:schemeClr val="accent1"/>
                    </a:solidFill>
                  </a:tcPr>
                </a:tc>
                <a:tc>
                  <a:txBody>
                    <a:bodyPr/>
                    <a:lstStyle/>
                    <a:p>
                      <a:pPr algn="ctr"/>
                      <a:r>
                        <a:rPr lang="el-GR" b="1" dirty="0" smtClean="0"/>
                        <a:t>400</a:t>
                      </a:r>
                      <a:endParaRPr lang="el-GR" b="1" dirty="0"/>
                    </a:p>
                  </a:txBody>
                  <a:tcPr anchor="ctr">
                    <a:solidFill>
                      <a:schemeClr val="accent1"/>
                    </a:solidFill>
                  </a:tcPr>
                </a:tc>
              </a:tr>
              <a:tr h="504056">
                <a:tc>
                  <a:txBody>
                    <a:bodyPr/>
                    <a:lstStyle/>
                    <a:p>
                      <a:pPr algn="ctr"/>
                      <a:r>
                        <a:rPr lang="el-GR" sz="2400" b="1" dirty="0" smtClean="0"/>
                        <a:t>Ζ</a:t>
                      </a:r>
                      <a:endParaRPr lang="el-GR" sz="2400" b="1" dirty="0"/>
                    </a:p>
                  </a:txBody>
                  <a:tcPr anchor="ctr">
                    <a:solidFill>
                      <a:schemeClr val="accent1"/>
                    </a:solidFill>
                  </a:tcPr>
                </a:tc>
                <a:tc>
                  <a:txBody>
                    <a:bodyPr/>
                    <a:lstStyle/>
                    <a:p>
                      <a:pPr algn="ctr"/>
                      <a:r>
                        <a:rPr lang="el-GR" sz="2400" b="1" dirty="0" smtClean="0"/>
                        <a:t>Δ</a:t>
                      </a:r>
                      <a:endParaRPr lang="el-GR" sz="2400" b="1" dirty="0"/>
                    </a:p>
                  </a:txBody>
                  <a:tcPr anchor="ctr">
                    <a:solidFill>
                      <a:schemeClr val="accent1"/>
                    </a:solidFill>
                  </a:tcPr>
                </a:tc>
                <a:tc>
                  <a:txBody>
                    <a:bodyPr/>
                    <a:lstStyle/>
                    <a:p>
                      <a:pPr algn="ctr"/>
                      <a:r>
                        <a:rPr lang="el-GR" b="1" dirty="0" smtClean="0"/>
                        <a:t>4</a:t>
                      </a:r>
                      <a:endParaRPr lang="el-GR" b="1" dirty="0"/>
                    </a:p>
                  </a:txBody>
                  <a:tcPr anchor="ctr">
                    <a:solidFill>
                      <a:schemeClr val="accent1"/>
                    </a:solidFill>
                  </a:tcPr>
                </a:tc>
                <a:tc>
                  <a:txBody>
                    <a:bodyPr/>
                    <a:lstStyle/>
                    <a:p>
                      <a:pPr algn="ctr"/>
                      <a:r>
                        <a:rPr lang="el-GR" b="1" dirty="0" smtClean="0"/>
                        <a:t>500</a:t>
                      </a:r>
                      <a:endParaRPr lang="el-GR" b="1" dirty="0"/>
                    </a:p>
                  </a:txBody>
                  <a:tcPr anchor="ctr">
                    <a:solidFill>
                      <a:schemeClr val="accent1"/>
                    </a:solidFill>
                  </a:tcPr>
                </a:tc>
                <a:tc>
                  <a:txBody>
                    <a:bodyPr/>
                    <a:lstStyle/>
                    <a:p>
                      <a:pPr algn="ctr"/>
                      <a:r>
                        <a:rPr lang="el-GR" b="1" dirty="0" smtClean="0"/>
                        <a:t>2</a:t>
                      </a:r>
                      <a:endParaRPr lang="el-GR" b="1" dirty="0"/>
                    </a:p>
                  </a:txBody>
                  <a:tcPr anchor="ctr">
                    <a:solidFill>
                      <a:schemeClr val="accent1"/>
                    </a:solidFill>
                  </a:tcPr>
                </a:tc>
                <a:tc>
                  <a:txBody>
                    <a:bodyPr/>
                    <a:lstStyle/>
                    <a:p>
                      <a:pPr algn="ctr"/>
                      <a:r>
                        <a:rPr lang="el-GR" b="1" dirty="0" smtClean="0"/>
                        <a:t>900</a:t>
                      </a:r>
                      <a:endParaRPr lang="el-GR" b="1" dirty="0"/>
                    </a:p>
                  </a:txBody>
                  <a:tcPr anchor="ctr">
                    <a:solidFill>
                      <a:schemeClr val="accent1"/>
                    </a:solidFill>
                  </a:tcPr>
                </a:tc>
              </a:tr>
              <a:tr h="504056">
                <a:tc>
                  <a:txBody>
                    <a:bodyPr/>
                    <a:lstStyle/>
                    <a:p>
                      <a:pPr algn="ctr"/>
                      <a:r>
                        <a:rPr lang="el-GR" sz="2400" b="1" dirty="0" smtClean="0"/>
                        <a:t>Η</a:t>
                      </a:r>
                      <a:endParaRPr lang="el-GR" sz="2400" b="1" dirty="0"/>
                    </a:p>
                  </a:txBody>
                  <a:tcPr anchor="ctr">
                    <a:solidFill>
                      <a:schemeClr val="accent1"/>
                    </a:solidFill>
                  </a:tcPr>
                </a:tc>
                <a:tc>
                  <a:txBody>
                    <a:bodyPr/>
                    <a:lstStyle/>
                    <a:p>
                      <a:pPr algn="ctr"/>
                      <a:r>
                        <a:rPr lang="el-GR" sz="2400" b="1" dirty="0" smtClean="0"/>
                        <a:t>Ε</a:t>
                      </a:r>
                      <a:endParaRPr lang="el-GR" sz="2400" b="1" dirty="0"/>
                    </a:p>
                  </a:txBody>
                  <a:tcPr anchor="ctr">
                    <a:solidFill>
                      <a:schemeClr val="accent1"/>
                    </a:solidFill>
                  </a:tcPr>
                </a:tc>
                <a:tc>
                  <a:txBody>
                    <a:bodyPr/>
                    <a:lstStyle/>
                    <a:p>
                      <a:pPr algn="ctr"/>
                      <a:r>
                        <a:rPr lang="el-GR" b="1" dirty="0" smtClean="0"/>
                        <a:t>4</a:t>
                      </a:r>
                      <a:endParaRPr lang="el-GR" b="1" dirty="0"/>
                    </a:p>
                  </a:txBody>
                  <a:tcPr anchor="ctr">
                    <a:solidFill>
                      <a:schemeClr val="accent1"/>
                    </a:solidFill>
                  </a:tcPr>
                </a:tc>
                <a:tc>
                  <a:txBody>
                    <a:bodyPr/>
                    <a:lstStyle/>
                    <a:p>
                      <a:pPr algn="ctr"/>
                      <a:r>
                        <a:rPr lang="el-GR" b="1" dirty="0" smtClean="0"/>
                        <a:t>150</a:t>
                      </a:r>
                      <a:endParaRPr lang="el-GR" b="1" dirty="0"/>
                    </a:p>
                  </a:txBody>
                  <a:tcPr anchor="ctr">
                    <a:solidFill>
                      <a:schemeClr val="accent1"/>
                    </a:solidFill>
                  </a:tcPr>
                </a:tc>
                <a:tc>
                  <a:txBody>
                    <a:bodyPr/>
                    <a:lstStyle/>
                    <a:p>
                      <a:pPr algn="ctr"/>
                      <a:r>
                        <a:rPr lang="el-GR" b="1" dirty="0" smtClean="0"/>
                        <a:t>2</a:t>
                      </a:r>
                      <a:endParaRPr lang="el-GR" b="1" dirty="0"/>
                    </a:p>
                  </a:txBody>
                  <a:tcPr anchor="ctr">
                    <a:solidFill>
                      <a:schemeClr val="accent1"/>
                    </a:solidFill>
                  </a:tcPr>
                </a:tc>
                <a:tc>
                  <a:txBody>
                    <a:bodyPr/>
                    <a:lstStyle/>
                    <a:p>
                      <a:pPr algn="ctr"/>
                      <a:r>
                        <a:rPr lang="el-GR" b="1" dirty="0" smtClean="0"/>
                        <a:t>350</a:t>
                      </a:r>
                      <a:endParaRPr lang="el-GR" b="1" dirty="0"/>
                    </a:p>
                  </a:txBody>
                  <a:tcPr anchor="ctr">
                    <a:solidFill>
                      <a:schemeClr val="accent1"/>
                    </a:solidFill>
                  </a:tcPr>
                </a:tc>
              </a:tr>
            </a:tbl>
          </a:graphicData>
        </a:graphic>
      </p:graphicFrame>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Το </a:t>
            </a:r>
            <a:r>
              <a:rPr lang="el-GR" dirty="0" smtClean="0"/>
              <a:t>πρόβλημα</a:t>
            </a:r>
            <a:endParaRPr lang="el-GR" dirty="0">
              <a:latin typeface="+mn-lt"/>
            </a:endParaRPr>
          </a:p>
        </p:txBody>
      </p:sp>
      <p:sp>
        <p:nvSpPr>
          <p:cNvPr id="2" name="Ορθογώνιο 1" descr="Να υπολογίσετε το κρίσιμο δρομολόγιο, τη διάρκεια και το κόστος του έργου με βάση τις κανονικές συνθήκες υλοποίησης του.&#10;Δώστε ένα πρόγραμμα συντόμευσης του έργου με τον πιο οικονομικό τρόπο.&#10;Αν ο ανάδοχος του έργου έχει ποινική ρήτρα 125 χρηματικών μονάδων για κάθε εβδομάδα καθυστέρησης μετά από την 10η  εβδομάδα, σε πόσο χρόνο πρέπει να στοχεύει την ολοκλήρωση του έργου. &#10;"/>
          <p:cNvSpPr/>
          <p:nvPr/>
        </p:nvSpPr>
        <p:spPr>
          <a:xfrm>
            <a:off x="467544" y="1700808"/>
            <a:ext cx="8219256" cy="3416320"/>
          </a:xfrm>
          <a:prstGeom prst="rect">
            <a:avLst/>
          </a:prstGeom>
        </p:spPr>
        <p:txBody>
          <a:bodyPr wrap="square">
            <a:spAutoFit/>
          </a:bodyPr>
          <a:lstStyle/>
          <a:p>
            <a:pPr marL="457200" indent="-457200">
              <a:buClr>
                <a:schemeClr val="tx1"/>
              </a:buClr>
              <a:buSzPct val="100000"/>
              <a:buFont typeface="+mj-lt"/>
              <a:buAutoNum type="arabicParenR"/>
            </a:pPr>
            <a:r>
              <a:rPr lang="el-GR" sz="2400" dirty="0"/>
              <a:t>Να υπολογίσετε το κρίσιμο δρομολόγιο, τη διάρκεια και το κόστος του έργου με βάση τις κανονικές συνθήκες υλοποίησης του.</a:t>
            </a:r>
          </a:p>
          <a:p>
            <a:pPr marL="457200" indent="-457200">
              <a:buClr>
                <a:schemeClr val="tx1"/>
              </a:buClr>
              <a:buSzPct val="100000"/>
              <a:buFont typeface="+mj-lt"/>
              <a:buAutoNum type="arabicParenR"/>
            </a:pPr>
            <a:r>
              <a:rPr lang="el-GR" sz="2400" dirty="0"/>
              <a:t>Δώστε ένα πρόγραμμα συντόμευσης του έργου με τον πιο οικονομικό τρόπο.</a:t>
            </a:r>
          </a:p>
          <a:p>
            <a:pPr marL="457200" indent="-457200">
              <a:buClr>
                <a:schemeClr val="tx1"/>
              </a:buClr>
              <a:buSzPct val="100000"/>
              <a:buFont typeface="+mj-lt"/>
              <a:buAutoNum type="arabicParenR"/>
            </a:pPr>
            <a:r>
              <a:rPr lang="el-GR" sz="2400" dirty="0"/>
              <a:t>Αν ο ανάδοχος του έργου έχει ποινική ρήτρα 125 </a:t>
            </a:r>
            <a:r>
              <a:rPr lang="el-GR" sz="2400" dirty="0" err="1"/>
              <a:t>χ.μ</a:t>
            </a:r>
            <a:r>
              <a:rPr lang="el-GR" sz="2400" dirty="0"/>
              <a:t>. για κάθε εβδομάδα καθυστέρησης μετά από την 10</a:t>
            </a:r>
            <a:r>
              <a:rPr lang="el-GR" sz="2400" baseline="30000" dirty="0"/>
              <a:t>η</a:t>
            </a:r>
            <a:r>
              <a:rPr lang="el-GR" sz="2400" dirty="0"/>
              <a:t>  εβδομάδα, σε πόσο χρόνο πρέπει να στοχεύει την ολοκλήρωση του έργου. </a:t>
            </a: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Σχέση διάρκειας και κόστους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6065964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5/2/2005 1:01:08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11.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7,6,3,5,9,"/>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7,2,6,5,9,"/>
</p:tagLst>
</file>

<file path=ppt/tags/tag17.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7,2,6,8,10,11,12,5,9,"/>
</p:tagLst>
</file>

<file path=ppt/tags/tag19.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7,2,6,5,9,"/>
</p:tagLst>
</file>

<file path=ppt/tags/tag22.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7,2,3,5,9,"/>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26.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7,2,6,5,9,"/>
</p:tagLst>
</file>

<file path=ppt/tags/tag29.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7,2,3,5,9,"/>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7,6,10,8,5,9,"/>
</p:tagLst>
</file>

<file path=ppt/tags/tag33.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7,2,6,5,9,"/>
</p:tagLst>
</file>

<file path=ppt/tags/tag36.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7,2,3,5,9,"/>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7,2,3,5,9,"/>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7,2,3,5,9,"/>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7,6,8,10,11,12,5,9,"/>
</p:tagLst>
</file>

<file path=ppt/tags/tag41.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7,2,6,5,9,"/>
</p:tagLst>
</file>

<file path=ppt/tags/tag43.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7,2,3,5,9,"/>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7,2,3,5,9,"/>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7,6,8,10,11,12,5,9,"/>
</p:tagLst>
</file>

<file path=ppt/tags/tag47.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7,2,6,5,9,"/>
</p:tagLst>
</file>

<file path=ppt/tags/tag49.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7,2,3,5,9,"/>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7,2,6,5,9,"/>
</p:tagLst>
</file>

<file path=ppt/tags/tag52.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3,7,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9BF3C2F-5F3A-4E5A-A8AA-3DFDF068F9A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6655</TotalTime>
  <Words>2944</Words>
  <Application>Microsoft Office PowerPoint</Application>
  <PresentationFormat>Προβολή στην οθόνη (4:3)</PresentationFormat>
  <Paragraphs>1225</Paragraphs>
  <Slides>38</Slides>
  <Notes>37</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Θέμα του Office</vt:lpstr>
      <vt:lpstr>Χρονικός Προγραμματισμός Έργων</vt:lpstr>
      <vt:lpstr>Άδειες χρήσης </vt:lpstr>
      <vt:lpstr>Χρηματοδότηση </vt:lpstr>
      <vt:lpstr>Σκοποί  ενότητας</vt:lpstr>
      <vt:lpstr>Περιεχόμενα ενότητας</vt:lpstr>
      <vt:lpstr>Η σχέση διάρκειας και κόστους</vt:lpstr>
      <vt:lpstr>Μείωση Χρόνου Έργου</vt:lpstr>
      <vt:lpstr>Το έργο</vt:lpstr>
      <vt:lpstr>Το πρόβλημα</vt:lpstr>
      <vt:lpstr>Σε κανονικές συνθήκες (1) (1 από 2)</vt:lpstr>
      <vt:lpstr>Σε κανονικές συνθήκες (1) (2 από 2)</vt:lpstr>
      <vt:lpstr>Συντόμευση με τον πιο οικονομικό τρόπο (2) (1 από 24)</vt:lpstr>
      <vt:lpstr>Συντόμευση με τον πιο οικονομικό τρόπο (2) (2 από 24)</vt:lpstr>
      <vt:lpstr>Συντόμευση με τον πιο οικονομικό τρόπο (2) (3 από 24)</vt:lpstr>
      <vt:lpstr>Συντόμευση με τον πιο οικονομικό τρόπο (2) (4 από 24)</vt:lpstr>
      <vt:lpstr>Συντόμευση με τον πιο οικονομικό τρόπο (2) (5 από 24)</vt:lpstr>
      <vt:lpstr>Συντόμευση με τον πιο οικονομικό τρόπο (2) (6 από 24)</vt:lpstr>
      <vt:lpstr>Συντόμευση με τον πιο οικονομικό τρόπο (2) (7 από 24)</vt:lpstr>
      <vt:lpstr>Συντόμευση με τον πιο οικονομικό τρόπο (2) (8 από 24)</vt:lpstr>
      <vt:lpstr>Συντόμευση με τον πιο οικονομικό τρόπο (2) (9 από 24)</vt:lpstr>
      <vt:lpstr>Συντόμευση με τον πιο οικονομικό τρόπο (2) (10 από 24)</vt:lpstr>
      <vt:lpstr>Συντόμευση με τον πιο οικονομικό τρόπο (2) (11 από 24)</vt:lpstr>
      <vt:lpstr>Συντόμευση με τον πιο οικονομικό τρόπο (2) (12 από 24)</vt:lpstr>
      <vt:lpstr>Συντόμευση με τον πιο οικονομικό τρόπο (2) (13 από 24)</vt:lpstr>
      <vt:lpstr>Συντόμευση με τον πιο οικονομικό τρόπο (2) (14 από 24)</vt:lpstr>
      <vt:lpstr>Συντόμευση με τον πιο οικονομικό τρόπο (2) (15 από 24)</vt:lpstr>
      <vt:lpstr>Συντόμευση με τον πιο οικονομικό τρόπο (2) (16 από 24)</vt:lpstr>
      <vt:lpstr>Συντόμευση με τον πιο οικονομικό τρόπο (2) (17 από 24)</vt:lpstr>
      <vt:lpstr>Συντόμευση με τον πιο οικονομικό τρόπο (2) (18 από 24)</vt:lpstr>
      <vt:lpstr>Συντόμευση με τον πιο οικονομικό τρόπο (2) (19 από 24)</vt:lpstr>
      <vt:lpstr>Συντόμευση με τον πιο οικονομικό τρόπο (2) (20 από 24)</vt:lpstr>
      <vt:lpstr>Συντόμευση με τον πιο οικονομικό τρόπο (2) (21 από 24)</vt:lpstr>
      <vt:lpstr>Συντόμευση με τον πιο οικονομικό τρόπο (2) (22 από 24)</vt:lpstr>
      <vt:lpstr>Συντόμευση με τον πιο οικονομικό τρόπο (2) (23 από 24)</vt:lpstr>
      <vt:lpstr>Συντόμευση με τον πιο οικονομικό τρόπο (2) (24 από 24)</vt:lpstr>
      <vt:lpstr>Οι ρήτρες και η διάρκεια (3)  (1 από 2)</vt:lpstr>
      <vt:lpstr>Οι ρήτρες και η διάρκεια (3)  (2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Χρονικός Προγραμματισμός Έργων: Σχέση διάρκειας και κόστους.</dc:title>
  <dc:creator>Κλεάνθης Συρακούλης</dc:creator>
  <cp:keywords>Χρονικός Προγραμματισμός Έργων, Σχέση διάρκειας και κόστους, Κατανόηση της γραμμικής σχέσης μεταξύ της διάρκειας και του κόστους μιας δραστηριότητας, Κατανόηση της ανάγκης συντόμευσης της διάρκειας ενός έργου, Ικανότητα συντόμευσης της διάρκειας με τον πιο οικονομικό τρόπο, Επιλογή βέλτιστης διάρκειας σε σχέση με το κόστος του έργου.</cp:keywords>
  <cp:lastModifiedBy>Windows User</cp:lastModifiedBy>
  <cp:revision>548</cp:revision>
  <dcterms:created xsi:type="dcterms:W3CDTF">2012-09-06T09:03:05Z</dcterms:created>
  <dcterms:modified xsi:type="dcterms:W3CDTF">2005-05-01T22:01:28Z</dcterms:modified>
</cp:coreProperties>
</file>