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notesSlides/notesSlide1.xml" ContentType="application/vnd.openxmlformats-officedocument.presentationml.notesSlide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2"/>
  </p:sldMasterIdLst>
  <p:notesMasterIdLst>
    <p:notesMasterId r:id="rId20"/>
  </p:notesMasterIdLst>
  <p:sldIdLst>
    <p:sldId id="257" r:id="rId3"/>
    <p:sldId id="258" r:id="rId4"/>
    <p:sldId id="324" r:id="rId5"/>
    <p:sldId id="261" r:id="rId6"/>
    <p:sldId id="262" r:id="rId7"/>
    <p:sldId id="326" r:id="rId8"/>
    <p:sldId id="327" r:id="rId9"/>
    <p:sldId id="328" r:id="rId10"/>
    <p:sldId id="329" r:id="rId11"/>
    <p:sldId id="330" r:id="rId12"/>
    <p:sldId id="332" r:id="rId13"/>
    <p:sldId id="333" r:id="rId14"/>
    <p:sldId id="334" r:id="rId15"/>
    <p:sldId id="335" r:id="rId16"/>
    <p:sldId id="336" r:id="rId17"/>
    <p:sldId id="337" r:id="rId18"/>
    <p:sldId id="325" r:id="rId19"/>
  </p:sldIdLst>
  <p:sldSz cx="9144000" cy="6858000" type="screen4x3"/>
  <p:notesSz cx="6858000" cy="9144000"/>
  <p:custDataLst>
    <p:tags r:id="rId21"/>
  </p:custDataLst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NPet" initials="N" lastIdx="3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CC"/>
    <a:srgbClr val="663300"/>
    <a:srgbClr val="6600FF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E9639D4-E3E2-4D34-9284-5A2195B3D0D7}" styleName="Φωτεινό στυλ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1" d="100"/>
          <a:sy n="101" d="100"/>
        </p:scale>
        <p:origin x="-180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ableStyles" Target="tableStyles.xml"/><Relationship Id="rId3" Type="http://schemas.openxmlformats.org/officeDocument/2006/relationships/slide" Target="slides/slide1.xml"/><Relationship Id="rId21" Type="http://schemas.openxmlformats.org/officeDocument/2006/relationships/tags" Target="tags/tag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05C097-04B7-44E1-9968-25C5DB2563B3}" type="datetimeFigureOut">
              <a:rPr lang="el-GR" smtClean="0"/>
              <a:pPr/>
              <a:t>5/5/2014</a:t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0EBB63-910B-484B-BBB9-ECB9018BB688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6166338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CCA508-3B63-4BA9-93AF-AA2EFF565143}" type="slidenum">
              <a:rPr lang="el-GR" smtClean="0"/>
              <a:pPr/>
              <a:t>3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8363420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Στυλ κύριου υπότιτλου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27ACE-FA03-481B-A944-F1F9C7A6C06F}" type="datetime1">
              <a:rPr lang="el-GR" smtClean="0"/>
              <a:t>5/5/2014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Αρχιτεκτονική και Μέθοδοι Σχεδίασης</a:t>
            </a:r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3E41E-24DC-44E5-A242-12538B377EB6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6240417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626B94-859F-45E2-B6D8-3F4AFDAAC21C}" type="datetime1">
              <a:rPr lang="el-GR" smtClean="0"/>
              <a:t>5/5/2014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Αρχιτεκτονική και Μέθοδοι Σχεδίασης</a:t>
            </a:r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3E41E-24DC-44E5-A242-12538B377EB6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557663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F0188-CD73-4327-92F5-0C2ACE29070A}" type="datetime1">
              <a:rPr lang="el-GR" smtClean="0"/>
              <a:t>5/5/2014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Αρχιτεκτονική και Μέθοδοι Σχεδίασης</a:t>
            </a:r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3E41E-24DC-44E5-A242-12538B377EB6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9474110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C11A5-92E4-41C3-A138-80175CE53EEE}" type="datetime1">
              <a:rPr lang="el-GR" smtClean="0"/>
              <a:t>5/5/2014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Αρχιτεκτονική και Μέθοδοι Σχεδίασης</a:t>
            </a:r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3E41E-24DC-44E5-A242-12538B377EB6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274036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F53F2-A09B-4F33-86D2-2171A68C2F17}" type="datetime1">
              <a:rPr lang="el-GR" smtClean="0"/>
              <a:t>5/5/2014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Αρχιτεκτονική και Μέθοδοι Σχεδίασης</a:t>
            </a:r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3E41E-24DC-44E5-A242-12538B377EB6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5526510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C4CEF-F073-49D3-932D-0B9F3A7A3387}" type="datetime1">
              <a:rPr lang="el-GR" smtClean="0"/>
              <a:t>5/5/2014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Αρχιτεκτονική και Μέθοδοι Σχεδίασης</a:t>
            </a:r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3E41E-24DC-44E5-A242-12538B377EB6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365944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00F522-D308-4C46-9631-85DCDE932B3B}" type="datetime1">
              <a:rPr lang="el-GR" smtClean="0"/>
              <a:t>5/5/2014</a:t>
            </a:fld>
            <a:endParaRPr lang="el-GR"/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Αρχιτεκτονική και Μέθοδοι Σχεδίασης</a:t>
            </a:r>
            <a:endParaRPr lang="el-GR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3E41E-24DC-44E5-A242-12538B377EB6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746606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64D696-4110-4762-B606-4FBA003638FA}" type="datetime1">
              <a:rPr lang="el-GR" smtClean="0"/>
              <a:t>5/5/2014</a:t>
            </a:fld>
            <a:endParaRPr lang="el-GR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Αρχιτεκτονική και Μέθοδοι Σχεδίασης</a:t>
            </a:r>
            <a:endParaRPr lang="el-GR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3E41E-24DC-44E5-A242-12538B377EB6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782472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8A22E-252A-4435-8A91-0FD7DD753584}" type="datetime1">
              <a:rPr lang="el-GR" smtClean="0"/>
              <a:t>5/5/2014</a:t>
            </a:fld>
            <a:endParaRPr lang="el-GR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Αρχιτεκτονική και Μέθοδοι Σχεδίασης</a:t>
            </a:r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3E41E-24DC-44E5-A242-12538B377EB6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1676870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BB1BFB-F172-4C6C-AD0E-487A054C8E7F}" type="datetime1">
              <a:rPr lang="el-GR" smtClean="0"/>
              <a:t>5/5/2014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Αρχιτεκτονική και Μέθοδοι Σχεδίασης</a:t>
            </a:r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3E41E-24DC-44E5-A242-12538B377EB6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370894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213E7-D3A6-48AC-AE05-509EA4E0676C}" type="datetime1">
              <a:rPr lang="el-GR" smtClean="0"/>
              <a:t>5/5/2014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Αρχιτεκτονική και Μέθοδοι Σχεδίασης</a:t>
            </a:r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3E41E-24DC-44E5-A242-12538B377EB6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953634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08960F-44CE-484C-879C-8FD0FE5CB10F}" type="datetime1">
              <a:rPr lang="el-GR" smtClean="0"/>
              <a:t>5/5/2014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l-GR" smtClean="0"/>
              <a:t>Αρχιτεκτονική και Μέθοδοι Σχεδίασης</a:t>
            </a:r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B3E41E-24DC-44E5-A242-12538B377EB6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162097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hyperlink" Target="http://www.teilar.gr/" TargetMode="External"/><Relationship Id="rId7" Type="http://schemas.openxmlformats.org/officeDocument/2006/relationships/hyperlink" Target="http://www.edulll.gr/" TargetMode="Externa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Relationship Id="rId6" Type="http://schemas.openxmlformats.org/officeDocument/2006/relationships/image" Target="../media/image2.png"/><Relationship Id="rId5" Type="http://schemas.openxmlformats.org/officeDocument/2006/relationships/hyperlink" Target="http://creativecommons.org/licenses/by-nc-nd/3.0/deed.el" TargetMode="External"/><Relationship Id="rId4" Type="http://schemas.openxmlformats.org/officeDocument/2006/relationships/image" Target="../media/image1.jp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.xml"/><Relationship Id="rId5" Type="http://schemas.microsoft.com/office/2007/relationships/hdphoto" Target="../media/hdphoto1.wdp"/><Relationship Id="rId4" Type="http://schemas.openxmlformats.org/officeDocument/2006/relationships/image" Target="../media/image5.jpe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1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gr/url?sa=i&amp;rct=j&amp;q=&amp;esrc=s&amp;frm=1&amp;source=images&amp;cd=&amp;docid=mW6r4JlGles_IM&amp;tbnid=CrFN5-90Ir-LnM:&amp;ved=&amp;url=http://www.geneticmatrix.com/taylor-frederick_winslow-human-design-chart.html&amp;ei=IbLEUb74B8HUswbe7IBg&amp;bvm=bv.48293060,d.Yms&amp;psig=AFQjCNGS75UNit8KYM0PHJds_bsfEE28JA&amp;ust=1371931553360373" TargetMode="External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12.xml"/><Relationship Id="rId4" Type="http://schemas.openxmlformats.org/officeDocument/2006/relationships/image" Target="../media/image8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gr/url?sa=i&amp;rct=j&amp;q=&amp;esrc=s&amp;frm=1&amp;source=images&amp;cd=&amp;docid=mW6r4JlGles_IM&amp;tbnid=CrFN5-90Ir-LnM:&amp;ved=&amp;url=http://www.geneticmatrix.com/taylor-frederick_winslow-human-design-chart.html&amp;ei=IbLEUb74B8HUswbe7IBg&amp;bvm=bv.48293060,d.Yms&amp;psig=AFQjCNGS75UNit8KYM0PHJds_bsfEE28JA&amp;ust=1371931553360373" TargetMode="External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13.xml"/><Relationship Id="rId4" Type="http://schemas.openxmlformats.org/officeDocument/2006/relationships/image" Target="../media/image8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creativecommons.org/licenses/by-nc-nd/3.0/deed.el" TargetMode="Externa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4.xml"/><Relationship Id="rId6" Type="http://schemas.openxmlformats.org/officeDocument/2006/relationships/image" Target="../media/image3.png"/><Relationship Id="rId5" Type="http://schemas.openxmlformats.org/officeDocument/2006/relationships/hyperlink" Target="http://www.edulll.gr/" TargetMode="Externa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creativecommons.org/licenses/by-nc-nd/3.0/deed.el" TargetMode="Externa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Relationship Id="rId5" Type="http://schemas.openxmlformats.org/officeDocument/2006/relationships/image" Target="../media/image4.png"/><Relationship Id="rId4" Type="http://schemas.openxmlformats.org/officeDocument/2006/relationships/hyperlink" Target="http://www.edulll.gr/" TargetMode="Externa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slide" Target="slide14.xml"/><Relationship Id="rId3" Type="http://schemas.openxmlformats.org/officeDocument/2006/relationships/tags" Target="../tags/tag7.xml"/><Relationship Id="rId7" Type="http://schemas.openxmlformats.org/officeDocument/2006/relationships/slide" Target="slide6.xml"/><Relationship Id="rId2" Type="http://schemas.openxmlformats.org/officeDocument/2006/relationships/tags" Target="../tags/tag6.xml"/><Relationship Id="rId1" Type="http://schemas.openxmlformats.org/officeDocument/2006/relationships/tags" Target="../tags/tag5.xml"/><Relationship Id="rId6" Type="http://schemas.openxmlformats.org/officeDocument/2006/relationships/slide" Target="slide8.xml"/><Relationship Id="rId5" Type="http://schemas.openxmlformats.org/officeDocument/2006/relationships/slide" Target="slide5.xml"/><Relationship Id="rId4" Type="http://schemas.openxmlformats.org/officeDocument/2006/relationships/slideLayout" Target="../slideLayouts/slideLayout6.xml"/><Relationship Id="rId9" Type="http://schemas.openxmlformats.org/officeDocument/2006/relationships/slide" Target="slide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Relationship Id="rId5" Type="http://schemas.microsoft.com/office/2007/relationships/hdphoto" Target="../media/hdphoto1.wdp"/><Relationship Id="rId4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gr/url?sa=i&amp;rct=j&amp;q=&amp;esrc=s&amp;frm=1&amp;source=images&amp;cd=&amp;cad=rja&amp;docid=4H07jkSgMoms2M&amp;tbnid=3fWqnyD-UwUFkM:&amp;ved=0CAUQjRw&amp;url=http://veobit.com/products/vbit-hrm/&amp;ei=6K_EUZnQLcvjtQbB54GwDA&amp;psig=AFQjCNErmXtJ3nPAObj0JuG_6EJjBRgXGg&amp;ust=1371930600175235" TargetMode="External"/><Relationship Id="rId7" Type="http://schemas.microsoft.com/office/2007/relationships/hdphoto" Target="../media/hdphoto1.wdp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Relationship Id="rId6" Type="http://schemas.openxmlformats.org/officeDocument/2006/relationships/image" Target="../media/image5.jpeg"/><Relationship Id="rId5" Type="http://schemas.openxmlformats.org/officeDocument/2006/relationships/slide" Target="slide4.xml"/><Relationship Id="rId4" Type="http://schemas.openxmlformats.org/officeDocument/2006/relationships/image" Target="../media/image6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Εικόνα 1" descr="Λογότυπο Τεχνολογικό Εκπαιδευτικό Ίδρυμα Θεσσαλίας.">
            <a:hlinkClick r:id="rId3" tooltip="Μετάβαση στην Ιστοσελίδα του Ιδρύματος"/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188" y="449376"/>
            <a:ext cx="3456432" cy="1146048"/>
          </a:xfrm>
          <a:prstGeom prst="rect">
            <a:avLst/>
          </a:prstGeom>
        </p:spPr>
      </p:pic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755576" y="1628801"/>
            <a:ext cx="7628012" cy="936103"/>
          </a:xfrm>
        </p:spPr>
        <p:txBody>
          <a:bodyPr>
            <a:noAutofit/>
          </a:bodyPr>
          <a:lstStyle/>
          <a:p>
            <a:r>
              <a:rPr lang="el-GR" sz="4100" b="1" dirty="0" smtClean="0">
                <a:solidFill>
                  <a:prstClr val="black"/>
                </a:solidFill>
              </a:rPr>
              <a:t>Διοίκηση </a:t>
            </a:r>
            <a:r>
              <a:rPr lang="el-GR" sz="4100" b="1" dirty="0" smtClean="0">
                <a:solidFill>
                  <a:prstClr val="black"/>
                </a:solidFill>
              </a:rPr>
              <a:t>Ανθρωπίνων Πόρων</a:t>
            </a:r>
            <a:endParaRPr lang="el-GR" sz="4100" dirty="0"/>
          </a:p>
        </p:txBody>
      </p:sp>
      <p:sp>
        <p:nvSpPr>
          <p:cNvPr id="3" name="Θέση περιεχομένου 1"/>
          <p:cNvSpPr>
            <a:spLocks noGrp="1"/>
          </p:cNvSpPr>
          <p:nvPr>
            <p:ph type="subTitle" idx="1"/>
          </p:nvPr>
        </p:nvSpPr>
        <p:spPr>
          <a:xfrm>
            <a:off x="395536" y="2564904"/>
            <a:ext cx="8352928" cy="3092946"/>
          </a:xfrm>
        </p:spPr>
        <p:txBody>
          <a:bodyPr>
            <a:normAutofit/>
          </a:bodyPr>
          <a:lstStyle/>
          <a:p>
            <a:pPr lvl="0">
              <a:lnSpc>
                <a:spcPct val="110000"/>
              </a:lnSpc>
              <a:spcBef>
                <a:spcPts val="0"/>
              </a:spcBef>
              <a:defRPr/>
            </a:pPr>
            <a:r>
              <a:rPr lang="el-GR" sz="3000" b="1" dirty="0">
                <a:solidFill>
                  <a:prstClr val="black"/>
                </a:solidFill>
                <a:cs typeface="Arial" charset="0"/>
              </a:rPr>
              <a:t>Ενότητα </a:t>
            </a:r>
            <a:r>
              <a:rPr lang="en-US" sz="3000" b="1" dirty="0">
                <a:solidFill>
                  <a:prstClr val="black"/>
                </a:solidFill>
                <a:cs typeface="Arial" charset="0"/>
              </a:rPr>
              <a:t>1</a:t>
            </a:r>
            <a:r>
              <a:rPr lang="en-US" sz="3000" b="1" dirty="0" smtClean="0">
                <a:solidFill>
                  <a:prstClr val="black"/>
                </a:solidFill>
                <a:cs typeface="Arial" charset="0"/>
              </a:rPr>
              <a:t>:</a:t>
            </a:r>
            <a:r>
              <a:rPr lang="el-GR" sz="3000" b="1" dirty="0" smtClean="0">
                <a:solidFill>
                  <a:prstClr val="black"/>
                </a:solidFill>
                <a:cs typeface="Arial" charset="0"/>
              </a:rPr>
              <a:t>  </a:t>
            </a:r>
            <a:r>
              <a:rPr lang="el-GR" sz="3000" dirty="0" smtClean="0">
                <a:solidFill>
                  <a:prstClr val="black"/>
                </a:solidFill>
                <a:cs typeface="Arial" charset="0"/>
              </a:rPr>
              <a:t>Εισαγωγή</a:t>
            </a:r>
            <a:r>
              <a:rPr lang="en-US" sz="3000" dirty="0" smtClean="0">
                <a:solidFill>
                  <a:prstClr val="black"/>
                </a:solidFill>
                <a:cs typeface="Arial" charset="0"/>
              </a:rPr>
              <a:t>.</a:t>
            </a:r>
            <a:endParaRPr lang="el-GR" sz="3000" dirty="0">
              <a:solidFill>
                <a:prstClr val="black"/>
              </a:solidFill>
              <a:cs typeface="Arial" charset="0"/>
            </a:endParaRPr>
          </a:p>
          <a:p>
            <a:pPr lvl="0">
              <a:lnSpc>
                <a:spcPct val="110000"/>
              </a:lnSpc>
              <a:spcBef>
                <a:spcPts val="0"/>
              </a:spcBef>
              <a:defRPr/>
            </a:pPr>
            <a:r>
              <a:rPr lang="el-GR" sz="3000" dirty="0" smtClean="0">
                <a:solidFill>
                  <a:prstClr val="black"/>
                </a:solidFill>
                <a:cs typeface="Arial" charset="0"/>
              </a:rPr>
              <a:t>Διδάσκων</a:t>
            </a:r>
            <a:r>
              <a:rPr lang="el-GR" sz="3000" dirty="0">
                <a:solidFill>
                  <a:prstClr val="black"/>
                </a:solidFill>
                <a:cs typeface="Arial" charset="0"/>
              </a:rPr>
              <a:t>: </a:t>
            </a:r>
            <a:r>
              <a:rPr lang="el-GR" sz="3000" dirty="0" smtClean="0">
                <a:solidFill>
                  <a:prstClr val="black"/>
                </a:solidFill>
                <a:cs typeface="Arial" charset="0"/>
              </a:rPr>
              <a:t>Γεώργιος </a:t>
            </a:r>
            <a:r>
              <a:rPr lang="el-GR" sz="3000" dirty="0" err="1" smtClean="0">
                <a:solidFill>
                  <a:prstClr val="black"/>
                </a:solidFill>
                <a:cs typeface="Arial" charset="0"/>
              </a:rPr>
              <a:t>Ασπρίδης</a:t>
            </a:r>
            <a:r>
              <a:rPr lang="el-GR" sz="3000" dirty="0" smtClean="0">
                <a:solidFill>
                  <a:prstClr val="black"/>
                </a:solidFill>
                <a:cs typeface="Arial" charset="0"/>
              </a:rPr>
              <a:t>,</a:t>
            </a:r>
          </a:p>
          <a:p>
            <a:pPr lvl="0">
              <a:lnSpc>
                <a:spcPct val="110000"/>
              </a:lnSpc>
              <a:spcBef>
                <a:spcPts val="0"/>
              </a:spcBef>
              <a:spcAft>
                <a:spcPts val="1200"/>
              </a:spcAft>
              <a:defRPr/>
            </a:pPr>
            <a:r>
              <a:rPr lang="el-GR" sz="3000" dirty="0" smtClean="0">
                <a:solidFill>
                  <a:prstClr val="black"/>
                </a:solidFill>
                <a:cs typeface="Arial" charset="0"/>
              </a:rPr>
              <a:t>Επίκουρος Καθηγητής</a:t>
            </a:r>
            <a:r>
              <a:rPr lang="el-GR" sz="3000" dirty="0">
                <a:solidFill>
                  <a:prstClr val="black"/>
                </a:solidFill>
                <a:cs typeface="Arial" charset="0"/>
              </a:rPr>
              <a:t>.</a:t>
            </a:r>
          </a:p>
          <a:p>
            <a:pPr lvl="0">
              <a:lnSpc>
                <a:spcPct val="110000"/>
              </a:lnSpc>
              <a:spcBef>
                <a:spcPts val="0"/>
              </a:spcBef>
              <a:defRPr/>
            </a:pPr>
            <a:r>
              <a:rPr lang="el-GR" sz="3000" dirty="0">
                <a:solidFill>
                  <a:prstClr val="black"/>
                </a:solidFill>
                <a:cs typeface="Arial" charset="0"/>
              </a:rPr>
              <a:t>Τμήμα </a:t>
            </a:r>
            <a:r>
              <a:rPr lang="el-GR" sz="3000" dirty="0" smtClean="0">
                <a:solidFill>
                  <a:prstClr val="black"/>
                </a:solidFill>
                <a:cs typeface="Arial" charset="0"/>
              </a:rPr>
              <a:t>Διοίκησης Επιχειρήσεων</a:t>
            </a:r>
            <a:r>
              <a:rPr lang="el-GR" sz="2800" dirty="0" smtClean="0">
                <a:solidFill>
                  <a:prstClr val="black"/>
                </a:solidFill>
                <a:cs typeface="Arial" charset="0"/>
              </a:rPr>
              <a:t>. </a:t>
            </a:r>
            <a:endParaRPr lang="en-US" sz="2800" b="1" dirty="0">
              <a:solidFill>
                <a:prstClr val="black"/>
              </a:solidFill>
              <a:cs typeface="Arial" charset="0"/>
            </a:endParaRPr>
          </a:p>
          <a:p>
            <a:endParaRPr lang="el-GR" dirty="0"/>
          </a:p>
        </p:txBody>
      </p:sp>
      <p:pic>
        <p:nvPicPr>
          <p:cNvPr id="7" name="Εικόνα 2" descr="Λογότυπο για Άδειες χρήσης Creative Commons, B Y, NC, ND.">
            <a:hlinkClick r:id="rId5" tooltip="Μετάβαση στην Άδεια Χρήσης"/>
          </p:cNvPr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908175" y="5949950"/>
            <a:ext cx="1584325" cy="554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Εικόνα 3" descr="Λογότυπο Επιχειρησιακού Προγράμματος Εκπαίδευση και Δια βίου Μάθηση του Υπουργείου Παιδείας, ΕΣΠΑ 2007 - 2013, με τη σημαία της Ευρωπαϊκής Ένωσης, το οποίο συγχρηματοδοτείται από την Ευρωπαϊκή Ένωση (Ευρωπαϊκό Κοινωνικό Ταμείο) και από εθνικούς πόρους. ">
            <a:hlinkClick r:id="rId7" tooltip="Μετάβαση σε www.edulll.gr"/>
          </p:cNvPr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3492500" y="5657850"/>
            <a:ext cx="4310063" cy="1030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506603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altLang="el-GR" b="1" dirty="0" smtClean="0"/>
              <a:t>Διαφορές Δ.Π. </a:t>
            </a:r>
            <a:r>
              <a:rPr lang="el-GR" altLang="el-GR" sz="2800" b="1" dirty="0" smtClean="0"/>
              <a:t>(Διοίκησης Προσωπικού)</a:t>
            </a:r>
            <a:r>
              <a:rPr lang="el-GR" altLang="el-GR" b="1" dirty="0" smtClean="0"/>
              <a:t> με Δ.Α.Π. </a:t>
            </a:r>
            <a:r>
              <a:rPr lang="el-GR" altLang="el-GR" sz="2800" b="1" dirty="0" smtClean="0"/>
              <a:t>(Διοίκηση Ανθρωπίνων Πόρων)</a:t>
            </a:r>
            <a:endParaRPr lang="el-GR" sz="2800" b="1" dirty="0"/>
          </a:p>
        </p:txBody>
      </p:sp>
      <p:sp>
        <p:nvSpPr>
          <p:cNvPr id="3" name="Θέση περιεχομένου 1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896544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  <a:spcAft>
                <a:spcPts val="600"/>
              </a:spcAft>
              <a:buSzPct val="100000"/>
            </a:pPr>
            <a:r>
              <a:rPr lang="el-GR" altLang="el-GR" sz="2800" dirty="0"/>
              <a:t>Η </a:t>
            </a:r>
            <a:r>
              <a:rPr lang="el-GR" altLang="el-GR" sz="2800" dirty="0" smtClean="0"/>
              <a:t>Διοίκηση Προσωπικού </a:t>
            </a:r>
            <a:r>
              <a:rPr lang="el-GR" altLang="el-GR" sz="2800" dirty="0"/>
              <a:t>καλείται να αντιμετωπίσει τα υπάρχοντα προβλήματα της επιχείρησης</a:t>
            </a:r>
            <a:r>
              <a:rPr lang="el-GR" altLang="el-GR" sz="2800" dirty="0" smtClean="0"/>
              <a:t>.</a:t>
            </a:r>
          </a:p>
          <a:p>
            <a:pPr>
              <a:spcBef>
                <a:spcPts val="0"/>
              </a:spcBef>
              <a:spcAft>
                <a:spcPts val="600"/>
              </a:spcAft>
              <a:buSzPct val="100000"/>
            </a:pPr>
            <a:endParaRPr lang="el-GR" altLang="el-GR" sz="2800" dirty="0"/>
          </a:p>
          <a:p>
            <a:pPr>
              <a:spcBef>
                <a:spcPts val="0"/>
              </a:spcBef>
              <a:spcAft>
                <a:spcPts val="600"/>
              </a:spcAft>
              <a:buSzPct val="100000"/>
            </a:pPr>
            <a:r>
              <a:rPr lang="el-GR" altLang="el-GR" sz="2800" dirty="0"/>
              <a:t>Η Δ.Α.Π. </a:t>
            </a:r>
            <a:r>
              <a:rPr lang="el-GR" altLang="el-GR" sz="2800" b="1" dirty="0"/>
              <a:t>τονίζει</a:t>
            </a:r>
            <a:r>
              <a:rPr lang="el-GR" altLang="el-GR" sz="2800" dirty="0"/>
              <a:t> τη σημασία  της  ανάπτυξης  των  στελεχών, δίνει  έμφαση  στην  κουλτούρα  και  παράλληλα ενδιαφέρεται για  τη  δημιουργία μίας  συλλογικής  οργάνωσης στην οποία το εγώ εντάσσεται στο  εμείς, </a:t>
            </a:r>
            <a:r>
              <a:rPr lang="el-GR" altLang="el-GR" sz="2800" b="1" dirty="0"/>
              <a:t>είναι δηλαδή πιο γενική έννοια και στοχεύει σε  πολύ  περισσότερα  ζητήματα  στο χώρο  της  ανάπτυξης  του  Ανθρώπινου  δυναμικού σε  μία  επιχείρηση</a:t>
            </a:r>
            <a:r>
              <a:rPr lang="el-GR" altLang="el-GR" sz="2800" dirty="0"/>
              <a:t>.</a:t>
            </a:r>
            <a:endParaRPr lang="el-GR" altLang="el-GR" sz="2800" dirty="0" smtClean="0"/>
          </a:p>
        </p:txBody>
      </p:sp>
      <p:sp>
        <p:nvSpPr>
          <p:cNvPr id="4" name="Θέση υποσέλιδου 1" descr="."/>
          <p:cNvSpPr>
            <a:spLocks noGrp="1"/>
          </p:cNvSpPr>
          <p:nvPr>
            <p:ph type="ftr" sz="quarter" idx="11"/>
          </p:nvPr>
        </p:nvSpPr>
        <p:spPr>
          <a:xfrm>
            <a:off x="3052192" y="6356350"/>
            <a:ext cx="3031976" cy="365125"/>
          </a:xfrm>
        </p:spPr>
        <p:txBody>
          <a:bodyPr/>
          <a:lstStyle/>
          <a:p>
            <a:r>
              <a:rPr lang="el-GR" sz="1400" dirty="0" smtClean="0">
                <a:solidFill>
                  <a:schemeClr val="tx1"/>
                </a:solidFill>
              </a:rPr>
              <a:t>Εισαγωγή</a:t>
            </a:r>
            <a:endParaRPr lang="el-GR" sz="1400" dirty="0">
              <a:solidFill>
                <a:schemeClr val="tx1"/>
              </a:solidFill>
            </a:endParaRPr>
          </a:p>
        </p:txBody>
      </p:sp>
      <p:sp>
        <p:nvSpPr>
          <p:cNvPr id="5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3E41E-24DC-44E5-A242-12538B377EB6}" type="slidenum">
              <a:rPr lang="el-GR" sz="1400" smtClean="0">
                <a:solidFill>
                  <a:schemeClr val="tx1"/>
                </a:solidFill>
              </a:rPr>
              <a:pPr/>
              <a:t>10</a:t>
            </a:fld>
            <a:endParaRPr lang="el-GR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9053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altLang="el-GR" b="1" dirty="0" smtClean="0"/>
              <a:t>Ρόλοι της Διοίκησης Ανθρωπίνων Πόρων (Δ.Α.Π)</a:t>
            </a:r>
            <a:endParaRPr lang="el-GR" sz="2800" b="1" dirty="0"/>
          </a:p>
        </p:txBody>
      </p:sp>
      <p:sp>
        <p:nvSpPr>
          <p:cNvPr id="3" name="Θέση περιεχομένου 1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896544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  <a:spcAft>
                <a:spcPts val="600"/>
              </a:spcAft>
              <a:buSzPct val="100000"/>
            </a:pPr>
            <a:r>
              <a:rPr lang="el-GR" altLang="el-GR" sz="2800" dirty="0"/>
              <a:t>Η </a:t>
            </a:r>
            <a:r>
              <a:rPr lang="el-GR" altLang="el-GR" sz="2800" dirty="0" smtClean="0"/>
              <a:t>Διοίκηση Προσωπικού </a:t>
            </a:r>
            <a:r>
              <a:rPr lang="el-GR" altLang="el-GR" sz="2800" dirty="0"/>
              <a:t>καλείται να αντιμετωπίσει τα υπάρχοντα προβλήματα της επιχείρησης</a:t>
            </a:r>
            <a:r>
              <a:rPr lang="el-GR" altLang="el-GR" sz="2800" dirty="0" smtClean="0"/>
              <a:t>.</a:t>
            </a:r>
          </a:p>
          <a:p>
            <a:pPr>
              <a:spcBef>
                <a:spcPts val="0"/>
              </a:spcBef>
              <a:spcAft>
                <a:spcPts val="600"/>
              </a:spcAft>
              <a:buSzPct val="100000"/>
            </a:pPr>
            <a:endParaRPr lang="el-GR" altLang="el-GR" sz="2800" dirty="0"/>
          </a:p>
          <a:p>
            <a:pPr>
              <a:spcBef>
                <a:spcPts val="0"/>
              </a:spcBef>
              <a:spcAft>
                <a:spcPts val="600"/>
              </a:spcAft>
              <a:buSzPct val="100000"/>
            </a:pPr>
            <a:r>
              <a:rPr lang="el-GR" altLang="el-GR" sz="2800" dirty="0"/>
              <a:t>Η Δ.Α.Π. </a:t>
            </a:r>
            <a:r>
              <a:rPr lang="el-GR" altLang="el-GR" sz="2800" b="1" dirty="0"/>
              <a:t>τονίζει</a:t>
            </a:r>
            <a:r>
              <a:rPr lang="el-GR" altLang="el-GR" sz="2800" dirty="0"/>
              <a:t> τη σημασία  της  ανάπτυξης  των  στελεχών, δίνει  έμφαση  στην  κουλτούρα  και  παράλληλα ενδιαφέρεται για  τη  δημιουργία μίας  συλλογικής  οργάνωσης στην οποία το εγώ εντάσσεται στο  εμείς, </a:t>
            </a:r>
            <a:r>
              <a:rPr lang="el-GR" altLang="el-GR" sz="2800" b="1" dirty="0"/>
              <a:t>είναι δηλαδή πιο γενική έννοια και στοχεύει σε  πολύ  περισσότερα  ζητήματα  στο χώρο  της  ανάπτυξης  του  Ανθρώπινου  δυναμικού σε  μία  επιχείρηση</a:t>
            </a:r>
            <a:r>
              <a:rPr lang="el-GR" altLang="el-GR" sz="2800" dirty="0"/>
              <a:t>.</a:t>
            </a:r>
            <a:endParaRPr lang="el-GR" altLang="el-GR" sz="2800" dirty="0" smtClean="0"/>
          </a:p>
        </p:txBody>
      </p:sp>
      <p:sp>
        <p:nvSpPr>
          <p:cNvPr id="4" name="Θέση υποσέλιδου 1" descr="."/>
          <p:cNvSpPr>
            <a:spLocks noGrp="1"/>
          </p:cNvSpPr>
          <p:nvPr>
            <p:ph type="ftr" sz="quarter" idx="11"/>
          </p:nvPr>
        </p:nvSpPr>
        <p:spPr>
          <a:xfrm>
            <a:off x="3052192" y="6356350"/>
            <a:ext cx="3031976" cy="365125"/>
          </a:xfrm>
        </p:spPr>
        <p:txBody>
          <a:bodyPr/>
          <a:lstStyle/>
          <a:p>
            <a:r>
              <a:rPr lang="el-GR" sz="1400" dirty="0" smtClean="0">
                <a:solidFill>
                  <a:schemeClr val="tx1"/>
                </a:solidFill>
              </a:rPr>
              <a:t>Εισαγωγή</a:t>
            </a:r>
            <a:endParaRPr lang="el-GR" sz="1400" dirty="0">
              <a:solidFill>
                <a:schemeClr val="tx1"/>
              </a:solidFill>
            </a:endParaRPr>
          </a:p>
        </p:txBody>
      </p:sp>
      <p:sp>
        <p:nvSpPr>
          <p:cNvPr id="5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3E41E-24DC-44E5-A242-12538B377EB6}" type="slidenum">
              <a:rPr lang="el-GR" sz="1400" smtClean="0">
                <a:solidFill>
                  <a:schemeClr val="tx1"/>
                </a:solidFill>
              </a:rPr>
              <a:pPr/>
              <a:t>11</a:t>
            </a:fld>
            <a:endParaRPr lang="el-GR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96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altLang="el-GR" b="1" dirty="0" smtClean="0"/>
              <a:t>Ρόλοι της Διοίκησης Ανθρωπίνων Πόρων (Δ.Α.Π)</a:t>
            </a:r>
            <a:endParaRPr lang="el-GR" sz="2800" b="1" dirty="0"/>
          </a:p>
        </p:txBody>
      </p:sp>
      <p:sp>
        <p:nvSpPr>
          <p:cNvPr id="3" name="Θέση περιεχομένου 1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896544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  <a:spcAft>
                <a:spcPts val="1200"/>
              </a:spcAft>
              <a:buSzPct val="100000"/>
            </a:pPr>
            <a:r>
              <a:rPr lang="el-GR" altLang="el-GR" sz="4000" dirty="0"/>
              <a:t>Εποπτεία στο σύνολο του ανθρώπινου δυναμικού.</a:t>
            </a:r>
          </a:p>
          <a:p>
            <a:pPr>
              <a:spcBef>
                <a:spcPts val="0"/>
              </a:spcBef>
              <a:spcAft>
                <a:spcPts val="1200"/>
              </a:spcAft>
              <a:buSzPct val="100000"/>
            </a:pPr>
            <a:r>
              <a:rPr lang="el-GR" altLang="el-GR" sz="4000" dirty="0"/>
              <a:t>Συμβουλευτικό ρόλο.</a:t>
            </a:r>
          </a:p>
          <a:p>
            <a:pPr>
              <a:spcBef>
                <a:spcPts val="0"/>
              </a:spcBef>
              <a:spcAft>
                <a:spcPts val="1200"/>
              </a:spcAft>
              <a:buSzPct val="100000"/>
            </a:pPr>
            <a:r>
              <a:rPr lang="el-GR" altLang="el-GR" sz="4000" dirty="0"/>
              <a:t>Εκτελεστικό ρόλο.</a:t>
            </a:r>
          </a:p>
          <a:p>
            <a:pPr>
              <a:spcBef>
                <a:spcPts val="0"/>
              </a:spcBef>
              <a:spcAft>
                <a:spcPts val="1200"/>
              </a:spcAft>
              <a:buSzPct val="100000"/>
            </a:pPr>
            <a:r>
              <a:rPr lang="el-GR" altLang="el-GR" sz="4000" dirty="0"/>
              <a:t>Επιτελικό χαρακτήρα.</a:t>
            </a:r>
            <a:endParaRPr lang="el-GR" altLang="el-GR" sz="4000" dirty="0" smtClean="0"/>
          </a:p>
        </p:txBody>
      </p:sp>
      <p:pic>
        <p:nvPicPr>
          <p:cNvPr id="6" name="Εικόνα 1" descr="Εικονίδιο μετάβασης στα Περιεχόμενα.">
            <a:hlinkClick r:id="rId3" action="ppaction://hlinksldjump" tooltip="Επιστροφή στα Περιεχόμενα"/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250" y="6021288"/>
            <a:ext cx="576065" cy="651438"/>
          </a:xfrm>
          <a:prstGeom prst="rect">
            <a:avLst/>
          </a:prstGeom>
          <a:scene3d>
            <a:camera prst="isometricOffAxis1Right"/>
            <a:lightRig rig="threePt" dir="t"/>
          </a:scene3d>
        </p:spPr>
      </p:pic>
      <p:sp>
        <p:nvSpPr>
          <p:cNvPr id="4" name="Θέση υποσέλιδου 1" descr="."/>
          <p:cNvSpPr>
            <a:spLocks noGrp="1"/>
          </p:cNvSpPr>
          <p:nvPr>
            <p:ph type="ftr" sz="quarter" idx="11"/>
          </p:nvPr>
        </p:nvSpPr>
        <p:spPr>
          <a:xfrm>
            <a:off x="3052192" y="6356350"/>
            <a:ext cx="3031976" cy="365125"/>
          </a:xfrm>
        </p:spPr>
        <p:txBody>
          <a:bodyPr/>
          <a:lstStyle/>
          <a:p>
            <a:r>
              <a:rPr lang="el-GR" sz="1400" dirty="0" smtClean="0">
                <a:solidFill>
                  <a:schemeClr val="tx1"/>
                </a:solidFill>
              </a:rPr>
              <a:t>Εισαγωγή</a:t>
            </a:r>
            <a:endParaRPr lang="el-GR" sz="1400" dirty="0">
              <a:solidFill>
                <a:schemeClr val="tx1"/>
              </a:solidFill>
            </a:endParaRPr>
          </a:p>
        </p:txBody>
      </p:sp>
      <p:sp>
        <p:nvSpPr>
          <p:cNvPr id="5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3E41E-24DC-44E5-A242-12538B377EB6}" type="slidenum">
              <a:rPr lang="el-GR" sz="1400" smtClean="0">
                <a:solidFill>
                  <a:schemeClr val="tx1"/>
                </a:solidFill>
              </a:rPr>
              <a:pPr/>
              <a:t>12</a:t>
            </a:fld>
            <a:endParaRPr lang="el-GR" sz="1400" dirty="0">
              <a:solidFill>
                <a:schemeClr val="tx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637760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611560" y="1628800"/>
            <a:ext cx="8229600" cy="3024336"/>
          </a:xfrm>
        </p:spPr>
        <p:txBody>
          <a:bodyPr>
            <a:noAutofit/>
          </a:bodyPr>
          <a:lstStyle/>
          <a:p>
            <a:r>
              <a:rPr lang="el-GR" sz="4800" b="1" dirty="0"/>
              <a:t>ΟΙ ΘΕΜΕΛΙΩΤΕΣ ΤΗΣ ΔΙΑΧΕΙΡΙΣΗΣ ΤΟΥ ΑΝΘΡΩΠΙΝΟΥ ΔΥΝΑΜΙΚΟΥ</a:t>
            </a:r>
          </a:p>
        </p:txBody>
      </p:sp>
      <p:sp>
        <p:nvSpPr>
          <p:cNvPr id="4" name="Θέση υποσέλιδου 1" descr="."/>
          <p:cNvSpPr>
            <a:spLocks noGrp="1"/>
          </p:cNvSpPr>
          <p:nvPr>
            <p:ph type="ftr" sz="quarter" idx="11"/>
          </p:nvPr>
        </p:nvSpPr>
        <p:spPr>
          <a:xfrm>
            <a:off x="3052192" y="6356350"/>
            <a:ext cx="3031976" cy="365125"/>
          </a:xfrm>
        </p:spPr>
        <p:txBody>
          <a:bodyPr/>
          <a:lstStyle/>
          <a:p>
            <a:r>
              <a:rPr lang="el-GR" sz="1400" dirty="0" smtClean="0">
                <a:solidFill>
                  <a:schemeClr val="tx1"/>
                </a:solidFill>
              </a:rPr>
              <a:t>Εισαγωγή</a:t>
            </a:r>
            <a:endParaRPr lang="el-GR" sz="1400" dirty="0">
              <a:solidFill>
                <a:schemeClr val="tx1"/>
              </a:solidFill>
            </a:endParaRPr>
          </a:p>
        </p:txBody>
      </p:sp>
      <p:sp>
        <p:nvSpPr>
          <p:cNvPr id="5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3E41E-24DC-44E5-A242-12538B377EB6}" type="slidenum">
              <a:rPr lang="el-GR" sz="1400" smtClean="0">
                <a:solidFill>
                  <a:schemeClr val="tx1"/>
                </a:solidFill>
              </a:rPr>
              <a:pPr/>
              <a:t>13</a:t>
            </a:fld>
            <a:endParaRPr lang="el-GR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5913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>
            <a:noAutofit/>
          </a:bodyPr>
          <a:lstStyle/>
          <a:p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Fayol</a:t>
            </a:r>
            <a:endParaRPr lang="en-US" b="1" dirty="0"/>
          </a:p>
        </p:txBody>
      </p:sp>
      <p:sp>
        <p:nvSpPr>
          <p:cNvPr id="6" name="Θέση περιεχομένου 5"/>
          <p:cNvSpPr>
            <a:spLocks noGrp="1"/>
          </p:cNvSpPr>
          <p:nvPr>
            <p:ph sz="half" idx="1"/>
          </p:nvPr>
        </p:nvSpPr>
        <p:spPr>
          <a:xfrm>
            <a:off x="457200" y="1124744"/>
            <a:ext cx="5987008" cy="5328592"/>
          </a:xfrm>
        </p:spPr>
        <p:txBody>
          <a:bodyPr>
            <a:noAutofit/>
          </a:bodyPr>
          <a:lstStyle/>
          <a:p>
            <a:r>
              <a:rPr lang="el-GR" sz="2400" dirty="0"/>
              <a:t>Καταμερισμός εργασίας</a:t>
            </a:r>
          </a:p>
          <a:p>
            <a:r>
              <a:rPr lang="el-GR" sz="2400" dirty="0"/>
              <a:t>Εξουσία και υπευθυνότητα.</a:t>
            </a:r>
          </a:p>
          <a:p>
            <a:r>
              <a:rPr lang="el-GR" sz="2400" dirty="0"/>
              <a:t>Πειθαρχία.</a:t>
            </a:r>
          </a:p>
          <a:p>
            <a:r>
              <a:rPr lang="el-GR" sz="2400" dirty="0"/>
              <a:t>Ενότητα εντολών</a:t>
            </a:r>
          </a:p>
          <a:p>
            <a:r>
              <a:rPr lang="el-GR" sz="2400" dirty="0"/>
              <a:t>Ενότητα της διοίκησης. </a:t>
            </a:r>
          </a:p>
          <a:p>
            <a:r>
              <a:rPr lang="el-GR" sz="2400" dirty="0"/>
              <a:t>Υπαγωγή του ατομικού συμφέροντος  στο ομαδικό.</a:t>
            </a:r>
          </a:p>
          <a:p>
            <a:r>
              <a:rPr lang="el-GR" sz="2400" dirty="0"/>
              <a:t>Ανταμοιβή του προσωπικού</a:t>
            </a:r>
          </a:p>
          <a:p>
            <a:r>
              <a:rPr lang="el-GR" sz="2400" dirty="0"/>
              <a:t>Συγκέντρωση  εξουσιών και αρμοδιοτήτων.</a:t>
            </a:r>
          </a:p>
          <a:p>
            <a:r>
              <a:rPr lang="el-GR" sz="2400" dirty="0"/>
              <a:t>Μονιμότητα του προσωπικού.</a:t>
            </a:r>
          </a:p>
          <a:p>
            <a:r>
              <a:rPr lang="el-GR" sz="2400" dirty="0"/>
              <a:t>Το αίσθημα συμμετοχής στην ομάδα.</a:t>
            </a:r>
          </a:p>
          <a:p>
            <a:r>
              <a:rPr lang="el-GR" sz="2400" dirty="0"/>
              <a:t>Ιεραρχική κλίμακα (ή ιεραρχική  αλυσίδα).</a:t>
            </a:r>
          </a:p>
          <a:p>
            <a:endParaRPr lang="el-GR" sz="2400" dirty="0"/>
          </a:p>
        </p:txBody>
      </p:sp>
      <p:pic>
        <p:nvPicPr>
          <p:cNvPr id="4098" name="Picture 2" descr="Εικόνα-Πορτραίτο του Φαγιόλ.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200" y="1196752"/>
            <a:ext cx="2584928" cy="25849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Θέση υποσέλιδου 1" descr=".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z="1400" dirty="0" smtClean="0">
                <a:solidFill>
                  <a:schemeClr val="tx1"/>
                </a:solidFill>
              </a:rPr>
              <a:t>Εισαγωγή</a:t>
            </a:r>
            <a:endParaRPr lang="el-GR" sz="1400" dirty="0">
              <a:solidFill>
                <a:schemeClr val="tx1"/>
              </a:solidFill>
            </a:endParaRPr>
          </a:p>
        </p:txBody>
      </p:sp>
      <p:sp>
        <p:nvSpPr>
          <p:cNvPr id="5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3E41E-24DC-44E5-A242-12538B377EB6}" type="slidenum">
              <a:rPr lang="el-GR" sz="1400" smtClean="0">
                <a:solidFill>
                  <a:schemeClr val="tx1"/>
                </a:solidFill>
              </a:rPr>
              <a:pPr/>
              <a:t>14</a:t>
            </a:fld>
            <a:endParaRPr lang="el-GR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0598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>
            <a:noAutofit/>
          </a:bodyPr>
          <a:lstStyle/>
          <a:p>
            <a:r>
              <a:rPr lang="en-US" b="1" dirty="0"/>
              <a:t>Taylor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half" idx="1"/>
          </p:nvPr>
        </p:nvSpPr>
        <p:spPr>
          <a:xfrm>
            <a:off x="457200" y="1124744"/>
            <a:ext cx="6131024" cy="5328592"/>
          </a:xfrm>
        </p:spPr>
        <p:txBody>
          <a:bodyPr>
            <a:noAutofit/>
          </a:bodyPr>
          <a:lstStyle/>
          <a:p>
            <a:r>
              <a:rPr lang="el-GR" sz="2400" dirty="0"/>
              <a:t>Διαχωρισμός μεταξύ χειρωνακτικής και πνευματικής </a:t>
            </a:r>
            <a:r>
              <a:rPr lang="el-GR" sz="2400" dirty="0" smtClean="0"/>
              <a:t>εργασίας.</a:t>
            </a:r>
          </a:p>
          <a:p>
            <a:pPr marL="0" indent="0" algn="ctr">
              <a:buNone/>
            </a:pPr>
            <a:r>
              <a:rPr lang="el-GR" sz="2400" b="1" dirty="0" smtClean="0"/>
              <a:t>ΣΤΕΛΕΧΗ</a:t>
            </a:r>
          </a:p>
          <a:p>
            <a:pPr marL="0" indent="0" algn="ctr">
              <a:buNone/>
            </a:pPr>
            <a:r>
              <a:rPr lang="el-GR" sz="2400" b="1" dirty="0" smtClean="0"/>
              <a:t>Γραμμή</a:t>
            </a:r>
            <a:r>
              <a:rPr lang="el-GR" sz="2400" dirty="0" smtClean="0"/>
              <a:t>                                        </a:t>
            </a:r>
            <a:r>
              <a:rPr lang="el-GR" sz="2400" b="1" dirty="0" smtClean="0"/>
              <a:t>Επιτελείο</a:t>
            </a:r>
            <a:endParaRPr lang="el-GR" sz="2400" b="1" dirty="0"/>
          </a:p>
          <a:p>
            <a:pPr marL="0" indent="0">
              <a:buNone/>
            </a:pPr>
            <a:r>
              <a:rPr lang="el-GR" sz="2400" i="1" dirty="0" smtClean="0"/>
              <a:t>(</a:t>
            </a:r>
            <a:r>
              <a:rPr lang="el-GR" sz="2400" i="1" dirty="0"/>
              <a:t>αποφασίζουν – δημιουργούν) </a:t>
            </a:r>
            <a:r>
              <a:rPr lang="el-GR" sz="2400" dirty="0"/>
              <a:t>    </a:t>
            </a:r>
            <a:r>
              <a:rPr lang="el-GR" sz="2400" i="1" dirty="0"/>
              <a:t>(εκτελούν)</a:t>
            </a:r>
          </a:p>
          <a:p>
            <a:r>
              <a:rPr lang="el-GR" sz="2400" dirty="0"/>
              <a:t>Η εργασία να ανταποκρίνεται σε μία ανταμοιβή που εξαρτάται από τη θέση που έχουμε και τα χρόνια προϋπηρεσίας.</a:t>
            </a:r>
          </a:p>
          <a:p>
            <a:r>
              <a:rPr lang="el-GR" sz="2400" dirty="0"/>
              <a:t>Ρόλος των ειδικών </a:t>
            </a:r>
            <a:r>
              <a:rPr lang="el-GR" sz="2400" dirty="0" smtClean="0"/>
              <a:t>(</a:t>
            </a:r>
            <a:r>
              <a:rPr lang="en-US" sz="2400" dirty="0" smtClean="0"/>
              <a:t>expert</a:t>
            </a:r>
            <a:r>
              <a:rPr lang="el-GR" sz="2400" dirty="0" smtClean="0"/>
              <a:t>) </a:t>
            </a:r>
            <a:r>
              <a:rPr lang="el-GR" sz="2400" dirty="0"/>
              <a:t>μεταξύ εργοδοτών και εργαζομένων.  Θεωρούσε ότι για να έρθουν σε επικοινωνία εργοδότης και εργαζόμενος, πρέπει να υπάρχουν κάποιο ειδικοί που θα τους φέρουν σε επαφή.</a:t>
            </a:r>
          </a:p>
          <a:p>
            <a:endParaRPr lang="el-GR" sz="2400" dirty="0"/>
          </a:p>
        </p:txBody>
      </p:sp>
      <p:pic>
        <p:nvPicPr>
          <p:cNvPr id="8" name="Picture 4" descr="https://encrypted-tbn1.gstatic.com/images?q=tbn:ANd9GcRy-COzwWNMXZLNElbIoHvqThk1szR502KGtkjhw8s3yaoyQprP">
            <a:hlinkClick r:id="rId3"/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176" y="980728"/>
            <a:ext cx="2808312" cy="18722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Θέση υποσέλιδου 1" descr=".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z="1400" dirty="0" smtClean="0">
                <a:solidFill>
                  <a:schemeClr val="tx1"/>
                </a:solidFill>
              </a:rPr>
              <a:t>Εισαγωγή</a:t>
            </a:r>
            <a:endParaRPr lang="el-GR" sz="1400" dirty="0">
              <a:solidFill>
                <a:schemeClr val="tx1"/>
              </a:solidFill>
            </a:endParaRPr>
          </a:p>
        </p:txBody>
      </p:sp>
      <p:sp>
        <p:nvSpPr>
          <p:cNvPr id="5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3E41E-24DC-44E5-A242-12538B377EB6}" type="slidenum">
              <a:rPr lang="el-GR" sz="1400" smtClean="0">
                <a:solidFill>
                  <a:schemeClr val="tx1"/>
                </a:solidFill>
              </a:rPr>
              <a:pPr/>
              <a:t>15</a:t>
            </a:fld>
            <a:endParaRPr lang="el-GR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7731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>
            <a:noAutofit/>
          </a:bodyPr>
          <a:lstStyle/>
          <a:p>
            <a:r>
              <a:rPr lang="en-US" b="1" dirty="0"/>
              <a:t>Taylor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half" idx="1"/>
          </p:nvPr>
        </p:nvSpPr>
        <p:spPr>
          <a:xfrm>
            <a:off x="457200" y="1124744"/>
            <a:ext cx="6131024" cy="5328592"/>
          </a:xfrm>
        </p:spPr>
        <p:txBody>
          <a:bodyPr>
            <a:noAutofit/>
          </a:bodyPr>
          <a:lstStyle/>
          <a:p>
            <a:r>
              <a:rPr lang="el-GR" sz="2400" dirty="0"/>
              <a:t>Διαχωρισμός μεταξύ χειρωνακτικής και πνευματικής </a:t>
            </a:r>
            <a:r>
              <a:rPr lang="el-GR" sz="2400" dirty="0" smtClean="0"/>
              <a:t>εργασίας.</a:t>
            </a:r>
          </a:p>
          <a:p>
            <a:pPr marL="0" indent="0" algn="ctr">
              <a:buNone/>
            </a:pPr>
            <a:r>
              <a:rPr lang="el-GR" sz="2400" b="1" dirty="0" smtClean="0"/>
              <a:t>ΣΤΕΛΕΧΗ</a:t>
            </a:r>
          </a:p>
          <a:p>
            <a:pPr marL="0" indent="0" algn="ctr">
              <a:buNone/>
            </a:pPr>
            <a:r>
              <a:rPr lang="el-GR" sz="2400" b="1" dirty="0" smtClean="0"/>
              <a:t>Γραμμή</a:t>
            </a:r>
            <a:r>
              <a:rPr lang="el-GR" sz="2400" dirty="0" smtClean="0"/>
              <a:t>                                        </a:t>
            </a:r>
            <a:r>
              <a:rPr lang="el-GR" sz="2400" b="1" dirty="0" smtClean="0"/>
              <a:t>Επιτελείο</a:t>
            </a:r>
            <a:endParaRPr lang="el-GR" sz="2400" b="1" dirty="0"/>
          </a:p>
          <a:p>
            <a:pPr marL="0" indent="0">
              <a:buNone/>
            </a:pPr>
            <a:r>
              <a:rPr lang="el-GR" sz="2400" i="1" dirty="0" smtClean="0"/>
              <a:t>(</a:t>
            </a:r>
            <a:r>
              <a:rPr lang="el-GR" sz="2400" i="1" dirty="0"/>
              <a:t>αποφασίζουν – δημιουργούν) </a:t>
            </a:r>
            <a:r>
              <a:rPr lang="el-GR" sz="2400" dirty="0"/>
              <a:t>    </a:t>
            </a:r>
            <a:r>
              <a:rPr lang="el-GR" sz="2400" i="1" dirty="0"/>
              <a:t>(εκτελούν)</a:t>
            </a:r>
          </a:p>
          <a:p>
            <a:r>
              <a:rPr lang="el-GR" sz="2400" dirty="0"/>
              <a:t>Η εργασία να ανταποκρίνεται σε μία ανταμοιβή που εξαρτάται από τη θέση που έχουμε και τα χρόνια προϋπηρεσίας.</a:t>
            </a:r>
          </a:p>
          <a:p>
            <a:r>
              <a:rPr lang="el-GR" sz="2400" dirty="0"/>
              <a:t>Ρόλος των ειδικών </a:t>
            </a:r>
            <a:r>
              <a:rPr lang="el-GR" sz="2400" dirty="0" smtClean="0"/>
              <a:t>(</a:t>
            </a:r>
            <a:r>
              <a:rPr lang="en-US" sz="2400" dirty="0" smtClean="0"/>
              <a:t>expert</a:t>
            </a:r>
            <a:r>
              <a:rPr lang="el-GR" sz="2400" dirty="0" smtClean="0"/>
              <a:t>) </a:t>
            </a:r>
            <a:r>
              <a:rPr lang="el-GR" sz="2400" dirty="0"/>
              <a:t>μεταξύ εργοδοτών και εργαζομένων.  Θεωρούσε ότι για να έρθουν σε επικοινωνία εργοδότης και εργαζόμενος, πρέπει να υπάρχουν κάποιο ειδικοί που θα τους φέρουν σε επαφή.</a:t>
            </a:r>
          </a:p>
          <a:p>
            <a:endParaRPr lang="el-GR" sz="2400" dirty="0"/>
          </a:p>
        </p:txBody>
      </p:sp>
      <p:pic>
        <p:nvPicPr>
          <p:cNvPr id="8" name="Picture 4" descr="https://encrypted-tbn1.gstatic.com/images?q=tbn:ANd9GcRy-COzwWNMXZLNElbIoHvqThk1szR502KGtkjhw8s3yaoyQprP">
            <a:hlinkClick r:id="rId3"/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176" y="980728"/>
            <a:ext cx="2808312" cy="18722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Θέση υποσέλιδου 1" descr=".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z="1400" dirty="0" smtClean="0">
                <a:solidFill>
                  <a:schemeClr val="tx1"/>
                </a:solidFill>
              </a:rPr>
              <a:t>Εισαγωγή</a:t>
            </a:r>
            <a:endParaRPr lang="el-GR" sz="1400" dirty="0">
              <a:solidFill>
                <a:schemeClr val="tx1"/>
              </a:solidFill>
            </a:endParaRPr>
          </a:p>
        </p:txBody>
      </p:sp>
      <p:sp>
        <p:nvSpPr>
          <p:cNvPr id="5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3E41E-24DC-44E5-A242-12538B377EB6}" type="slidenum">
              <a:rPr lang="el-GR" sz="1400" smtClean="0">
                <a:solidFill>
                  <a:schemeClr val="tx1"/>
                </a:solidFill>
              </a:rPr>
              <a:pPr/>
              <a:t>16</a:t>
            </a:fld>
            <a:endParaRPr lang="el-GR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712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l-GR" b="1" dirty="0"/>
              <a:t>Τέλος </a:t>
            </a:r>
            <a:r>
              <a:rPr lang="el-GR" b="1" dirty="0" smtClean="0"/>
              <a:t>ενότητας</a:t>
            </a:r>
            <a:endParaRPr lang="el-GR" b="1" dirty="0"/>
          </a:p>
        </p:txBody>
      </p:sp>
      <p:sp>
        <p:nvSpPr>
          <p:cNvPr id="3" name="Υπότιτλος 1"/>
          <p:cNvSpPr>
            <a:spLocks noGrp="1"/>
          </p:cNvSpPr>
          <p:nvPr>
            <p:ph type="subTitle" idx="1"/>
          </p:nvPr>
        </p:nvSpPr>
        <p:spPr bwMode="gray"/>
        <p:txBody>
          <a:bodyPr>
            <a:normAutofit/>
          </a:bodyPr>
          <a:lstStyle/>
          <a:p>
            <a:pPr algn="r"/>
            <a:endParaRPr lang="el-GR" sz="20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r"/>
            <a:r>
              <a:rPr lang="el-GR" sz="2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Επεξεργασία υλικού: </a:t>
            </a:r>
          </a:p>
          <a:p>
            <a:pPr algn="r"/>
            <a:r>
              <a:rPr lang="el-GR" sz="2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Μέγας Χρήστος</a:t>
            </a:r>
            <a:endParaRPr lang="el-GR" sz="20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pic>
        <p:nvPicPr>
          <p:cNvPr id="6" name="Εικόνα 1" descr="Λογότυπο για Άδειες χρήσης Creative Commons B Y, NC, ND.">
            <a:hlinkClick r:id="rId3" tooltip="Μετάβαση στην Άδεια Χρήσης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908175" y="5949950"/>
            <a:ext cx="1584325" cy="554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Εικόνα 2" descr="Λογότυπο Επιχειρησιακού Προγράμματος Εκπαίδευση και Δια βίου Μάθηση. ">
            <a:hlinkClick r:id="rId5" tooltip="Μετάβαση στο www.edulll.gr/"/>
          </p:cNvPr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492500" y="5638800"/>
            <a:ext cx="4310063" cy="1030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671789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b="1" dirty="0" smtClean="0"/>
              <a:t>Άδειες χρήσης </a:t>
            </a:r>
            <a:endParaRPr lang="el-GR" dirty="0" smtClean="0"/>
          </a:p>
        </p:txBody>
      </p:sp>
      <p:sp>
        <p:nvSpPr>
          <p:cNvPr id="3075" name="Θέση περιεχομένου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spcBef>
                <a:spcPts val="0"/>
              </a:spcBef>
              <a:spcAft>
                <a:spcPts val="1200"/>
              </a:spcAft>
            </a:pPr>
            <a:r>
              <a:rPr lang="el-GR" sz="2800" dirty="0" smtClean="0"/>
              <a:t>Το παρόν εκπαιδευτικό υλικό υπόκειται στην παρακάτω άδεια χρήσ</a:t>
            </a:r>
            <a:r>
              <a:rPr lang="el-GR" sz="2800" dirty="0"/>
              <a:t>η</a:t>
            </a:r>
            <a:r>
              <a:rPr lang="el-GR" sz="2800" dirty="0" smtClean="0"/>
              <a:t>ς </a:t>
            </a:r>
            <a:r>
              <a:rPr lang="en-US" sz="2800" dirty="0" smtClean="0"/>
              <a:t>Creative Commons</a:t>
            </a:r>
            <a:r>
              <a:rPr lang="el-GR" sz="2800" dirty="0" smtClean="0"/>
              <a:t> (</a:t>
            </a:r>
            <a:r>
              <a:rPr lang="en-US" sz="2800" dirty="0" smtClean="0"/>
              <a:t>C C)</a:t>
            </a:r>
            <a:r>
              <a:rPr lang="el-GR" sz="2800" dirty="0" smtClean="0"/>
              <a:t>: </a:t>
            </a:r>
            <a:r>
              <a:rPr lang="el-GR" sz="2400" b="1" dirty="0" smtClean="0"/>
              <a:t>Αναφορά δημιουργού</a:t>
            </a:r>
            <a:r>
              <a:rPr lang="en-US" sz="2400" b="1" dirty="0" smtClean="0"/>
              <a:t> (B</a:t>
            </a:r>
            <a:r>
              <a:rPr lang="el-GR" sz="2400" b="1" dirty="0" smtClean="0"/>
              <a:t> </a:t>
            </a:r>
            <a:r>
              <a:rPr lang="en-US" sz="2400" b="1" dirty="0" smtClean="0"/>
              <a:t>Y)</a:t>
            </a:r>
            <a:r>
              <a:rPr lang="en-US" sz="2400" dirty="0" smtClean="0"/>
              <a:t>,</a:t>
            </a:r>
            <a:r>
              <a:rPr lang="el-GR" sz="2400" dirty="0" smtClean="0"/>
              <a:t> </a:t>
            </a:r>
            <a:r>
              <a:rPr lang="el-GR" sz="2400" b="1" dirty="0" smtClean="0"/>
              <a:t>Μη εμπορική χρήση</a:t>
            </a:r>
            <a:r>
              <a:rPr lang="en-US" sz="2400" b="1" dirty="0" smtClean="0"/>
              <a:t> (N</a:t>
            </a:r>
            <a:r>
              <a:rPr lang="el-GR" sz="2400" b="1" dirty="0" smtClean="0"/>
              <a:t> </a:t>
            </a:r>
            <a:r>
              <a:rPr lang="en-US" sz="2400" b="1" dirty="0" smtClean="0"/>
              <a:t>C)</a:t>
            </a:r>
            <a:r>
              <a:rPr lang="en-US" sz="2400" dirty="0" smtClean="0"/>
              <a:t>,</a:t>
            </a:r>
            <a:r>
              <a:rPr lang="el-GR" sz="2400" dirty="0" smtClean="0"/>
              <a:t> </a:t>
            </a:r>
            <a:r>
              <a:rPr lang="el-GR" sz="2400" b="1" dirty="0" smtClean="0"/>
              <a:t>Μη τροποποίηση</a:t>
            </a:r>
            <a:r>
              <a:rPr lang="en-US" sz="2400" b="1" dirty="0" smtClean="0"/>
              <a:t> (N</a:t>
            </a:r>
            <a:r>
              <a:rPr lang="el-GR" sz="2400" b="1" dirty="0" smtClean="0"/>
              <a:t> </a:t>
            </a:r>
            <a:r>
              <a:rPr lang="en-US" sz="2400" b="1" dirty="0" smtClean="0"/>
              <a:t>D)</a:t>
            </a:r>
            <a:r>
              <a:rPr lang="el-GR" sz="2400" dirty="0"/>
              <a:t>,</a:t>
            </a:r>
            <a:r>
              <a:rPr lang="en-US" sz="2400" dirty="0" smtClean="0"/>
              <a:t> </a:t>
            </a:r>
            <a:r>
              <a:rPr lang="el-GR" sz="2400" b="1" dirty="0" smtClean="0"/>
              <a:t>3.0</a:t>
            </a:r>
            <a:r>
              <a:rPr lang="en-US" sz="2400" b="1" dirty="0" smtClean="0"/>
              <a:t>,</a:t>
            </a:r>
            <a:r>
              <a:rPr lang="el-GR" sz="2400" b="1" dirty="0" smtClean="0"/>
              <a:t> Μη εισαγόμενο</a:t>
            </a:r>
            <a:r>
              <a:rPr lang="en-US" sz="2400" b="1" dirty="0" smtClean="0"/>
              <a:t>.</a:t>
            </a:r>
            <a:r>
              <a:rPr lang="en-US" sz="2400" dirty="0" smtClean="0"/>
              <a:t> </a:t>
            </a:r>
            <a:endParaRPr lang="el-GR" sz="2400" dirty="0" smtClean="0"/>
          </a:p>
          <a:p>
            <a:pPr eaLnBrk="1" hangingPunct="1"/>
            <a:r>
              <a:rPr lang="el-GR" sz="2800" dirty="0" smtClean="0"/>
              <a:t>Για εκπαιδευτικό υλικό, όπως εικόνες, που υπόκειται σε άλλου τύπου άδειας χρήσης, η άδεια χρήσης αναφέρεται ρητώς. </a:t>
            </a:r>
          </a:p>
        </p:txBody>
      </p:sp>
      <p:pic>
        <p:nvPicPr>
          <p:cNvPr id="5" name="Εικόνα 1" descr="  Λογότυπο για Άδειες χρήσης Creative Commons, B Y, NC, ND. ">
            <a:hlinkClick r:id="rId3" tooltip="Μετάβαση στην Άδεια Χρήσης 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779838" y="5516563"/>
            <a:ext cx="1584325" cy="554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034B054-DA0D-4AD9-A3C5-59235BE4FE8B}" type="slidenum">
              <a:rPr lang="el-GR" sz="1400" smtClean="0">
                <a:solidFill>
                  <a:prstClr val="black"/>
                </a:solidFill>
              </a:rPr>
              <a:pPr>
                <a:defRPr/>
              </a:pPr>
              <a:t>2</a:t>
            </a:fld>
            <a:endParaRPr lang="el-GR" sz="1400" dirty="0">
              <a:solidFill>
                <a:prstClr val="black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84690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b="1" dirty="0" smtClean="0"/>
              <a:t>Χρηματοδότηση </a:t>
            </a:r>
          </a:p>
        </p:txBody>
      </p:sp>
      <p:sp>
        <p:nvSpPr>
          <p:cNvPr id="4099" name="Θέση περιεχομένου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spcBef>
                <a:spcPts val="0"/>
              </a:spcBef>
              <a:spcAft>
                <a:spcPts val="600"/>
              </a:spcAft>
            </a:pPr>
            <a:r>
              <a:rPr lang="el-GR" sz="2000" dirty="0" smtClean="0"/>
              <a:t>Το παρόν εκπαιδευτικό υλικό έχει αναπτυχθεί στα πλαίσια του εκπαιδευτικού έργου του διδάσκοντα</a:t>
            </a:r>
            <a:r>
              <a:rPr lang="en-US" sz="2000" dirty="0" smtClean="0"/>
              <a:t>.</a:t>
            </a:r>
            <a:r>
              <a:rPr lang="el-GR" sz="2000" dirty="0" smtClean="0"/>
              <a:t> </a:t>
            </a:r>
            <a:endParaRPr lang="en-US" sz="2000" dirty="0" smtClean="0"/>
          </a:p>
          <a:p>
            <a:pPr lvl="0">
              <a:spcBef>
                <a:spcPts val="0"/>
              </a:spcBef>
              <a:spcAft>
                <a:spcPts val="600"/>
              </a:spcAft>
            </a:pPr>
            <a:r>
              <a:rPr lang="el-GR" sz="2000" dirty="0">
                <a:solidFill>
                  <a:prstClr val="black"/>
                </a:solidFill>
              </a:rPr>
              <a:t>Το έργο «</a:t>
            </a:r>
            <a:r>
              <a:rPr lang="el-GR" sz="2000" b="1" dirty="0">
                <a:solidFill>
                  <a:prstClr val="black"/>
                </a:solidFill>
              </a:rPr>
              <a:t>Ανοικτά Ακαδημαϊκά Μαθήματα στο ΤΕΙ Θεσσαλίας</a:t>
            </a:r>
            <a:r>
              <a:rPr lang="el-GR" sz="2000" dirty="0">
                <a:solidFill>
                  <a:prstClr val="black"/>
                </a:solidFill>
              </a:rPr>
              <a:t>» έχει χρηματοδοτήσει μόνο τη αναδιαμόρφωση του εκπαιδευτικού υλικού</a:t>
            </a:r>
            <a:r>
              <a:rPr lang="el-GR" sz="2000" dirty="0" smtClean="0">
                <a:solidFill>
                  <a:prstClr val="black"/>
                </a:solidFill>
              </a:rPr>
              <a:t>.</a:t>
            </a:r>
            <a:endParaRPr lang="el-GR" sz="2000" dirty="0" smtClean="0"/>
          </a:p>
          <a:p>
            <a:pPr eaLnBrk="1" hangingPunct="1">
              <a:spcBef>
                <a:spcPts val="0"/>
              </a:spcBef>
            </a:pPr>
            <a:r>
              <a:rPr lang="el-GR" sz="2000" dirty="0" smtClean="0"/>
              <a:t>Το έργο υλοποιείται στο πλαίσιο του Επιχειρησιακού Προγράμματος  «Εκπαίδευση και Δια Βίου Μάθηση» και συγχρηματοδοτείται από την Ευρωπαϊκή Ένωση (Ευρωπαϊκό Κοινωνικό Ταμείο) και από εθνικούς πόρους</a:t>
            </a:r>
            <a:r>
              <a:rPr lang="en-US" sz="2000" dirty="0" smtClean="0"/>
              <a:t>. </a:t>
            </a:r>
            <a:endParaRPr lang="el-GR" sz="2000" dirty="0" smtClean="0"/>
          </a:p>
        </p:txBody>
      </p:sp>
      <p:pic>
        <p:nvPicPr>
          <p:cNvPr id="6" name="Εικόνα 1" descr=" Λογότυπο Επιχειρησιακού Προγράμματος Εκπαίδευση και Δια βίου Μάθηση.   ">
            <a:hlinkClick r:id="rId4" tooltip="Μετάβαση σε www.edulll.gr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84213" y="4221163"/>
            <a:ext cx="7848600" cy="2016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034B054-DA0D-4AD9-A3C5-59235BE4FE8B}" type="slidenum">
              <a:rPr lang="el-GR" sz="1400" smtClean="0">
                <a:solidFill>
                  <a:prstClr val="black"/>
                </a:solidFill>
              </a:rPr>
              <a:pPr>
                <a:defRPr/>
              </a:pPr>
              <a:t>3</a:t>
            </a:fld>
            <a:endParaRPr lang="el-GR" sz="1400" dirty="0">
              <a:solidFill>
                <a:prstClr val="black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901819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b="1" dirty="0" smtClean="0"/>
              <a:t>Περιεχόμενα ενότητας</a:t>
            </a:r>
          </a:p>
        </p:txBody>
      </p:sp>
      <p:sp>
        <p:nvSpPr>
          <p:cNvPr id="4" name="Θέση περιεχομένου 1">
            <a:hlinkClick r:id="rId5" action="ppaction://hlinksldjump" tooltip="Μετάβαση στη Διαφάνεια 6"/>
          </p:cNvPr>
          <p:cNvSpPr/>
          <p:nvPr/>
        </p:nvSpPr>
        <p:spPr>
          <a:xfrm>
            <a:off x="809255" y="1906645"/>
            <a:ext cx="7435151" cy="43204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l-GR" sz="2800" i="1" dirty="0">
                <a:solidFill>
                  <a:srgbClr val="0070C0"/>
                </a:solidFill>
                <a:hlinkClick r:id="rId5" action="ppaction://hlinksldjump"/>
              </a:rPr>
              <a:t>1)  </a:t>
            </a:r>
            <a:r>
              <a:rPr lang="el-GR" sz="2800" i="1" dirty="0" smtClean="0">
                <a:solidFill>
                  <a:srgbClr val="0070C0"/>
                </a:solidFill>
                <a:hlinkClick r:id="rId5" action="ppaction://hlinksldjump"/>
              </a:rPr>
              <a:t>Η σημασία του ανθρώπινου παράγοντα</a:t>
            </a:r>
            <a:endParaRPr lang="el-GR" i="1" dirty="0">
              <a:solidFill>
                <a:srgbClr val="0070C0"/>
              </a:solidFill>
            </a:endParaRPr>
          </a:p>
        </p:txBody>
      </p:sp>
      <p:sp>
        <p:nvSpPr>
          <p:cNvPr id="14" name="Θέση περιεχομένου 2">
            <a:hlinkClick r:id="rId6" action="ppaction://hlinksldjump" tooltip="Μετάβαση στη Διαφάνεια 9"/>
          </p:cNvPr>
          <p:cNvSpPr/>
          <p:nvPr>
            <p:custDataLst>
              <p:tags r:id="rId2"/>
            </p:custDataLst>
          </p:nvPr>
        </p:nvSpPr>
        <p:spPr>
          <a:xfrm>
            <a:off x="809258" y="2685952"/>
            <a:ext cx="7435156" cy="43204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i="1" dirty="0">
                <a:solidFill>
                  <a:srgbClr val="0070C0"/>
                </a:solidFill>
                <a:hlinkClick r:id="rId7" action="ppaction://hlinksldjump"/>
              </a:rPr>
              <a:t>2</a:t>
            </a:r>
            <a:r>
              <a:rPr lang="el-GR" sz="2800" i="1" dirty="0" smtClean="0">
                <a:solidFill>
                  <a:srgbClr val="0070C0"/>
                </a:solidFill>
                <a:hlinkClick r:id="rId7" action="ppaction://hlinksldjump"/>
              </a:rPr>
              <a:t>)  Τι είναι η Διοίκηση Ανθρώπινου Δυναμικού</a:t>
            </a:r>
            <a:endParaRPr lang="el-GR" i="1" dirty="0">
              <a:solidFill>
                <a:srgbClr val="0070C0"/>
              </a:solidFill>
            </a:endParaRPr>
          </a:p>
        </p:txBody>
      </p:sp>
      <p:sp>
        <p:nvSpPr>
          <p:cNvPr id="16" name="Θέση περιεχομένου 3">
            <a:hlinkClick r:id="rId8" action="ppaction://hlinksldjump" tooltip="Μετάβαση στη Διαφάνεια 16"/>
          </p:cNvPr>
          <p:cNvSpPr/>
          <p:nvPr>
            <p:custDataLst>
              <p:tags r:id="rId3"/>
            </p:custDataLst>
          </p:nvPr>
        </p:nvSpPr>
        <p:spPr>
          <a:xfrm>
            <a:off x="809254" y="3501008"/>
            <a:ext cx="7435151" cy="43204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l-GR" sz="2800" i="1" dirty="0" smtClean="0">
                <a:solidFill>
                  <a:srgbClr val="0070C0"/>
                </a:solidFill>
                <a:hlinkClick r:id="rId6" action="ppaction://hlinksldjump"/>
              </a:rPr>
              <a:t>3) Βασικές Έννοιες</a:t>
            </a:r>
            <a:endParaRPr lang="el-GR" i="1" dirty="0">
              <a:solidFill>
                <a:srgbClr val="0070C0"/>
              </a:solidFill>
            </a:endParaRPr>
          </a:p>
        </p:txBody>
      </p:sp>
      <p:sp>
        <p:nvSpPr>
          <p:cNvPr id="5" name="Θέση περιεχομένου 4">
            <a:hlinkClick r:id="" action="ppaction://noaction"/>
          </p:cNvPr>
          <p:cNvSpPr/>
          <p:nvPr/>
        </p:nvSpPr>
        <p:spPr>
          <a:xfrm>
            <a:off x="809262" y="4293096"/>
            <a:ext cx="7435152" cy="46529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l-GR" sz="2800" i="1" dirty="0" smtClean="0">
                <a:solidFill>
                  <a:srgbClr val="0070C0"/>
                </a:solidFill>
                <a:hlinkClick r:id="rId9" action="ppaction://hlinksldjump"/>
              </a:rPr>
              <a:t>4) Θεμελιωτές της Διαχείρισης Ανθρώπινου Δυναμικού</a:t>
            </a:r>
            <a:endParaRPr lang="en-US" sz="2800" i="1" dirty="0">
              <a:solidFill>
                <a:srgbClr val="0070C0"/>
              </a:solidFill>
            </a:endParaRPr>
          </a:p>
        </p:txBody>
      </p:sp>
      <p:sp>
        <p:nvSpPr>
          <p:cNvPr id="9" name="Θέση υποσέλιδου 1" descr="."/>
          <p:cNvSpPr>
            <a:spLocks noGrp="1"/>
          </p:cNvSpPr>
          <p:nvPr>
            <p:ph type="ftr" sz="quarter" idx="11"/>
          </p:nvPr>
        </p:nvSpPr>
        <p:spPr>
          <a:xfrm>
            <a:off x="3052192" y="6356350"/>
            <a:ext cx="3031976" cy="365125"/>
          </a:xfrm>
        </p:spPr>
        <p:txBody>
          <a:bodyPr/>
          <a:lstStyle/>
          <a:p>
            <a:r>
              <a:rPr lang="el-GR" sz="1400" dirty="0" smtClean="0">
                <a:solidFill>
                  <a:schemeClr val="tx1"/>
                </a:solidFill>
              </a:rPr>
              <a:t>Εισαγωγή</a:t>
            </a:r>
            <a:endParaRPr lang="el-GR" sz="1400" dirty="0">
              <a:solidFill>
                <a:schemeClr val="tx1"/>
              </a:solidFill>
            </a:endParaRPr>
          </a:p>
        </p:txBody>
      </p:sp>
      <p:sp>
        <p:nvSpPr>
          <p:cNvPr id="6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AE728C-E611-4819-AE43-A6ECB79E445A}" type="slidenum">
              <a:rPr lang="el-GR" sz="1400" smtClean="0">
                <a:solidFill>
                  <a:prstClr val="black"/>
                </a:solidFill>
              </a:rPr>
              <a:pPr>
                <a:defRPr/>
              </a:pPr>
              <a:t>4</a:t>
            </a:fld>
            <a:endParaRPr lang="el-GR" sz="1400" dirty="0">
              <a:solidFill>
                <a:prstClr val="black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075515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altLang="el-GR" b="1" dirty="0"/>
              <a:t>Η σημασία του ανθρώπινου παράγοντα</a:t>
            </a:r>
            <a:endParaRPr lang="el-GR" b="1" dirty="0"/>
          </a:p>
        </p:txBody>
      </p:sp>
      <p:sp>
        <p:nvSpPr>
          <p:cNvPr id="3" name="Θέση περιεχομένου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spcBef>
                <a:spcPts val="0"/>
              </a:spcBef>
              <a:spcAft>
                <a:spcPts val="600"/>
              </a:spcAft>
              <a:buClr>
                <a:srgbClr val="0033CC"/>
              </a:buClr>
              <a:buSzPct val="100000"/>
              <a:buNone/>
            </a:pPr>
            <a:endParaRPr lang="el-GR" altLang="el-GR" sz="2400" i="1" dirty="0" smtClean="0"/>
          </a:p>
          <a:p>
            <a:pPr marL="0" indent="0">
              <a:spcBef>
                <a:spcPts val="0"/>
              </a:spcBef>
              <a:spcAft>
                <a:spcPts val="600"/>
              </a:spcAft>
              <a:buClr>
                <a:srgbClr val="0033CC"/>
              </a:buClr>
              <a:buSzPct val="100000"/>
              <a:buNone/>
            </a:pPr>
            <a:r>
              <a:rPr lang="en-US" altLang="el-GR" sz="2400" i="1" dirty="0" smtClean="0"/>
              <a:t>We </a:t>
            </a:r>
            <a:r>
              <a:rPr lang="en-US" altLang="el-GR" sz="2400" i="1" dirty="0"/>
              <a:t>believe that human resource departments play a pivotal and expanding role in shaping the success of human organizations.</a:t>
            </a:r>
          </a:p>
          <a:p>
            <a:pPr marL="0" indent="0" algn="r">
              <a:spcBef>
                <a:spcPts val="0"/>
              </a:spcBef>
              <a:spcAft>
                <a:spcPts val="600"/>
              </a:spcAft>
              <a:buClr>
                <a:srgbClr val="0033CC"/>
              </a:buClr>
              <a:buSzPct val="100000"/>
              <a:buNone/>
            </a:pPr>
            <a:r>
              <a:rPr lang="en-US" altLang="el-GR" sz="2400" b="1" dirty="0"/>
              <a:t>W. </a:t>
            </a:r>
            <a:r>
              <a:rPr lang="en-US" altLang="el-GR" sz="2400" b="1" dirty="0" err="1"/>
              <a:t>Werther</a:t>
            </a:r>
            <a:r>
              <a:rPr lang="en-US" altLang="el-GR" sz="2400" b="1" dirty="0"/>
              <a:t> Jr. – K. Davis</a:t>
            </a:r>
          </a:p>
          <a:p>
            <a:pPr marL="0" indent="0">
              <a:spcBef>
                <a:spcPts val="0"/>
              </a:spcBef>
              <a:spcAft>
                <a:spcPts val="600"/>
              </a:spcAft>
              <a:buClr>
                <a:srgbClr val="0033CC"/>
              </a:buClr>
              <a:buSzPct val="100000"/>
              <a:buNone/>
            </a:pPr>
            <a:endParaRPr lang="el-GR" altLang="el-GR" sz="2400" dirty="0" smtClean="0"/>
          </a:p>
          <a:p>
            <a:pPr marL="0" indent="0">
              <a:spcBef>
                <a:spcPts val="0"/>
              </a:spcBef>
              <a:spcAft>
                <a:spcPts val="600"/>
              </a:spcAft>
              <a:buClr>
                <a:srgbClr val="0033CC"/>
              </a:buClr>
              <a:buSzPct val="100000"/>
              <a:buNone/>
            </a:pPr>
            <a:endParaRPr lang="en-US" altLang="el-GR" sz="2400" dirty="0"/>
          </a:p>
          <a:p>
            <a:pPr marL="0" indent="0">
              <a:spcBef>
                <a:spcPts val="0"/>
              </a:spcBef>
              <a:spcAft>
                <a:spcPts val="600"/>
              </a:spcAft>
              <a:buClr>
                <a:srgbClr val="0033CC"/>
              </a:buClr>
              <a:buSzPct val="100000"/>
              <a:buNone/>
            </a:pPr>
            <a:r>
              <a:rPr lang="en-US" altLang="el-GR" sz="2400" i="1" dirty="0" smtClean="0"/>
              <a:t>In </a:t>
            </a:r>
            <a:r>
              <a:rPr lang="en-US" altLang="el-GR" sz="2400" i="1" dirty="0"/>
              <a:t>an information society, human resources is at </a:t>
            </a:r>
            <a:r>
              <a:rPr lang="en-US" altLang="el-GR" sz="2400" i="1" dirty="0" smtClean="0"/>
              <a:t>the</a:t>
            </a:r>
          </a:p>
          <a:p>
            <a:pPr marL="0" indent="0">
              <a:spcBef>
                <a:spcPts val="0"/>
              </a:spcBef>
              <a:spcAft>
                <a:spcPts val="600"/>
              </a:spcAft>
              <a:buClr>
                <a:srgbClr val="0033CC"/>
              </a:buClr>
              <a:buSzPct val="100000"/>
              <a:buNone/>
            </a:pPr>
            <a:r>
              <a:rPr lang="en-US" altLang="el-GR" sz="2400" i="1" dirty="0" smtClean="0"/>
              <a:t>cutting edge.  And it means that human resource</a:t>
            </a:r>
            <a:r>
              <a:rPr lang="el-GR" altLang="el-GR" sz="2400" i="1" dirty="0" smtClean="0"/>
              <a:t> </a:t>
            </a:r>
            <a:r>
              <a:rPr lang="en-US" altLang="el-GR" sz="2400" i="1" dirty="0" smtClean="0"/>
              <a:t>professionals </a:t>
            </a:r>
            <a:r>
              <a:rPr lang="en-US" altLang="el-GR" sz="2400" i="1" dirty="0"/>
              <a:t>are becoming much, much </a:t>
            </a:r>
            <a:r>
              <a:rPr lang="en-US" altLang="el-GR" sz="2400" i="1" dirty="0" smtClean="0"/>
              <a:t>more</a:t>
            </a:r>
            <a:r>
              <a:rPr lang="el-GR" altLang="el-GR" sz="2400" i="1" dirty="0" smtClean="0"/>
              <a:t> </a:t>
            </a:r>
            <a:r>
              <a:rPr lang="en-US" altLang="el-GR" sz="2400" i="1" dirty="0" smtClean="0"/>
              <a:t>important </a:t>
            </a:r>
            <a:r>
              <a:rPr lang="en-US" altLang="el-GR" sz="2400" i="1" dirty="0"/>
              <a:t>in their organization.</a:t>
            </a:r>
          </a:p>
          <a:p>
            <a:pPr marL="0" indent="0" algn="r">
              <a:spcBef>
                <a:spcPts val="0"/>
              </a:spcBef>
              <a:spcAft>
                <a:spcPts val="600"/>
              </a:spcAft>
              <a:buClr>
                <a:srgbClr val="0033CC"/>
              </a:buClr>
              <a:buSzPct val="100000"/>
              <a:buNone/>
            </a:pPr>
            <a:r>
              <a:rPr lang="en-US" altLang="el-GR" sz="2400" b="1" dirty="0" smtClean="0"/>
              <a:t>J</a:t>
            </a:r>
            <a:r>
              <a:rPr lang="en-US" altLang="el-GR" sz="2400" b="1" dirty="0"/>
              <a:t>. </a:t>
            </a:r>
            <a:r>
              <a:rPr lang="en-US" altLang="el-GR" sz="2400" b="1" dirty="0" err="1"/>
              <a:t>Naisbitt</a:t>
            </a:r>
            <a:endParaRPr lang="en-US" altLang="el-GR" sz="2400" b="1" dirty="0" smtClean="0"/>
          </a:p>
          <a:p>
            <a:endParaRPr lang="el-GR" sz="2400" dirty="0"/>
          </a:p>
        </p:txBody>
      </p:sp>
      <p:pic>
        <p:nvPicPr>
          <p:cNvPr id="6" name="Εικόνα 1" descr="Εικονίδιο μετάβασης στα Περιεχόμενα.">
            <a:hlinkClick r:id="rId3" action="ppaction://hlinksldjump" tooltip="Επιστροφή στα Περιεχόμενα"/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250" y="6021288"/>
            <a:ext cx="576065" cy="651438"/>
          </a:xfrm>
          <a:prstGeom prst="rect">
            <a:avLst/>
          </a:prstGeom>
          <a:scene3d>
            <a:camera prst="isometricOffAxis1Right"/>
            <a:lightRig rig="threePt" dir="t"/>
          </a:scene3d>
        </p:spPr>
      </p:pic>
      <p:sp>
        <p:nvSpPr>
          <p:cNvPr id="4" name="Θέση υποσέλιδου 1" descr="."/>
          <p:cNvSpPr>
            <a:spLocks noGrp="1"/>
          </p:cNvSpPr>
          <p:nvPr>
            <p:ph type="ftr" sz="quarter" idx="11"/>
          </p:nvPr>
        </p:nvSpPr>
        <p:spPr>
          <a:xfrm>
            <a:off x="3052192" y="6356350"/>
            <a:ext cx="3031976" cy="365125"/>
          </a:xfrm>
        </p:spPr>
        <p:txBody>
          <a:bodyPr/>
          <a:lstStyle/>
          <a:p>
            <a:r>
              <a:rPr lang="el-GR" sz="1400" dirty="0" smtClean="0">
                <a:solidFill>
                  <a:schemeClr val="tx1"/>
                </a:solidFill>
              </a:rPr>
              <a:t>Εισαγωγή</a:t>
            </a:r>
            <a:endParaRPr lang="el-GR" sz="1400" dirty="0">
              <a:solidFill>
                <a:schemeClr val="tx1"/>
              </a:solidFill>
            </a:endParaRPr>
          </a:p>
        </p:txBody>
      </p:sp>
      <p:sp>
        <p:nvSpPr>
          <p:cNvPr id="5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3E41E-24DC-44E5-A242-12538B377EB6}" type="slidenum">
              <a:rPr lang="el-GR" sz="1400" smtClean="0">
                <a:solidFill>
                  <a:schemeClr val="tx1"/>
                </a:solidFill>
              </a:rPr>
              <a:pPr/>
              <a:t>5</a:t>
            </a:fld>
            <a:endParaRPr lang="el-GR" sz="1400" dirty="0">
              <a:solidFill>
                <a:schemeClr val="tx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430275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altLang="el-GR" b="1" dirty="0" smtClean="0"/>
              <a:t>Τι είναι η Διοίκηση Ανθρώπινου Δυναμικού</a:t>
            </a:r>
            <a:endParaRPr lang="el-GR" b="1" dirty="0"/>
          </a:p>
        </p:txBody>
      </p:sp>
      <p:sp>
        <p:nvSpPr>
          <p:cNvPr id="3" name="Θέση περιεχομένου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spcBef>
                <a:spcPts val="0"/>
              </a:spcBef>
              <a:spcAft>
                <a:spcPts val="600"/>
              </a:spcAft>
              <a:buClr>
                <a:srgbClr val="0033CC"/>
              </a:buClr>
              <a:buSzPct val="100000"/>
              <a:buNone/>
            </a:pPr>
            <a:endParaRPr lang="el-GR" altLang="el-GR" sz="2400" i="1" dirty="0" smtClean="0"/>
          </a:p>
          <a:p>
            <a:pPr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00000"/>
            </a:pPr>
            <a:r>
              <a:rPr lang="el-GR" altLang="el-GR" b="1" dirty="0"/>
              <a:t>είναι η διοικητική λειτουργία που υπάρχει σε κάθε οργάνωση και έχει ως στόχο να σχεδιάζει και να εφαρμόζει όλες τις δραστηριότητες που αφορούν τη διαχείριση του ανθρώπινου δυναμικού της.  </a:t>
            </a:r>
            <a:endParaRPr lang="el-GR" altLang="el-GR" b="1" dirty="0" smtClean="0"/>
          </a:p>
          <a:p>
            <a:pPr marL="0" indent="0">
              <a:spcBef>
                <a:spcPts val="0"/>
              </a:spcBef>
              <a:spcAft>
                <a:spcPts val="600"/>
              </a:spcAft>
              <a:buClr>
                <a:srgbClr val="0033CC"/>
              </a:buClr>
              <a:buSzPct val="100000"/>
              <a:buNone/>
            </a:pPr>
            <a:endParaRPr lang="el-GR" altLang="el-GR" b="1" dirty="0"/>
          </a:p>
          <a:p>
            <a:pPr>
              <a:spcBef>
                <a:spcPts val="0"/>
              </a:spcBef>
              <a:spcAft>
                <a:spcPts val="600"/>
              </a:spcAft>
              <a:buSzPct val="100000"/>
            </a:pPr>
            <a:r>
              <a:rPr lang="el-GR" altLang="el-GR" dirty="0" smtClean="0"/>
              <a:t>Η </a:t>
            </a:r>
            <a:r>
              <a:rPr lang="el-GR" altLang="el-GR" dirty="0"/>
              <a:t>διοίκηση δίνει ιδιαίτερη έμφαση στον ανθρώπινο παράγοντα και το θεωρεί μέσο για την επίτευξη των στόχων.</a:t>
            </a:r>
            <a:endParaRPr lang="en-US" altLang="el-GR" dirty="0" smtClean="0"/>
          </a:p>
          <a:p>
            <a:endParaRPr lang="el-GR" sz="2400" dirty="0"/>
          </a:p>
        </p:txBody>
      </p:sp>
      <p:sp>
        <p:nvSpPr>
          <p:cNvPr id="4" name="Θέση υποσέλιδου 1" descr="."/>
          <p:cNvSpPr>
            <a:spLocks noGrp="1"/>
          </p:cNvSpPr>
          <p:nvPr>
            <p:ph type="ftr" sz="quarter" idx="11"/>
          </p:nvPr>
        </p:nvSpPr>
        <p:spPr>
          <a:xfrm>
            <a:off x="3052192" y="6356350"/>
            <a:ext cx="3031976" cy="365125"/>
          </a:xfrm>
        </p:spPr>
        <p:txBody>
          <a:bodyPr/>
          <a:lstStyle/>
          <a:p>
            <a:r>
              <a:rPr lang="el-GR" sz="1400" dirty="0" smtClean="0">
                <a:solidFill>
                  <a:schemeClr val="tx1"/>
                </a:solidFill>
              </a:rPr>
              <a:t>Εισαγωγή</a:t>
            </a:r>
            <a:endParaRPr lang="el-GR" sz="1400" dirty="0">
              <a:solidFill>
                <a:schemeClr val="tx1"/>
              </a:solidFill>
            </a:endParaRPr>
          </a:p>
        </p:txBody>
      </p:sp>
      <p:sp>
        <p:nvSpPr>
          <p:cNvPr id="5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3E41E-24DC-44E5-A242-12538B377EB6}" type="slidenum">
              <a:rPr lang="el-GR" sz="1400" smtClean="0">
                <a:solidFill>
                  <a:schemeClr val="tx1"/>
                </a:solidFill>
              </a:rPr>
              <a:pPr/>
              <a:t>6</a:t>
            </a:fld>
            <a:endParaRPr lang="el-GR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3720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altLang="el-GR" b="1" dirty="0"/>
              <a:t>Η σύγχρονη </a:t>
            </a:r>
            <a:r>
              <a:rPr lang="el-GR" altLang="el-GR" b="1" dirty="0" smtClean="0"/>
              <a:t>Διοίκηση Α</a:t>
            </a:r>
            <a:r>
              <a:rPr lang="el-GR" altLang="el-GR" b="1" dirty="0"/>
              <a:t>ν</a:t>
            </a:r>
            <a:r>
              <a:rPr lang="el-GR" altLang="el-GR" b="1" dirty="0" smtClean="0"/>
              <a:t>θρώπινων Πόρων βασίζεται:</a:t>
            </a:r>
            <a:endParaRPr lang="el-GR" b="1" dirty="0"/>
          </a:p>
        </p:txBody>
      </p:sp>
      <p:sp>
        <p:nvSpPr>
          <p:cNvPr id="3" name="Θέση περιεχομένου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spcBef>
                <a:spcPts val="0"/>
              </a:spcBef>
              <a:spcAft>
                <a:spcPts val="600"/>
              </a:spcAft>
              <a:buClr>
                <a:srgbClr val="0033CC"/>
              </a:buClr>
              <a:buSzPct val="100000"/>
              <a:buNone/>
            </a:pPr>
            <a:endParaRPr lang="el-GR" altLang="el-GR" sz="2400" i="1" dirty="0" smtClean="0"/>
          </a:p>
          <a:p>
            <a:pPr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00000"/>
            </a:pPr>
            <a:r>
              <a:rPr lang="el-GR" altLang="el-GR" dirty="0"/>
              <a:t>στη διοίκηση του ανθρωπίνου </a:t>
            </a:r>
            <a:r>
              <a:rPr lang="el-GR" altLang="el-GR" dirty="0" smtClean="0"/>
              <a:t>δυναμικού.</a:t>
            </a:r>
            <a:endParaRPr lang="el-GR" altLang="el-GR" dirty="0"/>
          </a:p>
          <a:p>
            <a:pPr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00000"/>
            </a:pPr>
            <a:r>
              <a:rPr lang="el-GR" altLang="el-GR" dirty="0"/>
              <a:t>στους δείκτες της απόδοσης των </a:t>
            </a:r>
            <a:r>
              <a:rPr lang="el-GR" altLang="el-GR" dirty="0" smtClean="0"/>
              <a:t>εργαζομένων.</a:t>
            </a:r>
            <a:endParaRPr lang="el-GR" altLang="el-GR" dirty="0"/>
          </a:p>
          <a:p>
            <a:pPr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00000"/>
            </a:pPr>
            <a:r>
              <a:rPr lang="el-GR" altLang="el-GR" dirty="0"/>
              <a:t>στους δείκτες της απόδοσης </a:t>
            </a:r>
            <a:r>
              <a:rPr lang="el-GR" altLang="el-GR" dirty="0" smtClean="0"/>
              <a:t>εταιρείας.</a:t>
            </a:r>
            <a:endParaRPr lang="el-GR" altLang="el-GR" dirty="0"/>
          </a:p>
          <a:p>
            <a:pPr>
              <a:spcBef>
                <a:spcPts val="0"/>
              </a:spcBef>
              <a:spcAft>
                <a:spcPts val="600"/>
              </a:spcAft>
              <a:buSzPct val="100000"/>
            </a:pPr>
            <a:endParaRPr lang="en-US" altLang="el-GR" dirty="0" smtClean="0"/>
          </a:p>
          <a:p>
            <a:endParaRPr lang="el-GR" sz="2400" dirty="0"/>
          </a:p>
        </p:txBody>
      </p:sp>
      <p:pic>
        <p:nvPicPr>
          <p:cNvPr id="6" name="Picture 2" descr="Εικόνα με ένα εικονίδιο που γράφει Human Resources Management.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263" y="4221088"/>
            <a:ext cx="3414712" cy="1989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Εικόνα 1" descr="Εικονίδιο μετάβασης στα Περιεχόμενα.">
            <a:hlinkClick r:id="rId5" action="ppaction://hlinksldjump" tooltip="Επιστροφή στα Περιεχόμενα"/>
          </p:cNvPr>
          <p:cNvPicPr>
            <a:picLocks noChangeAspect="1"/>
          </p:cNvPicPr>
          <p:nvPr/>
        </p:nvPicPr>
        <p:blipFill>
          <a:blip r:embed="rId6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sharpenSoften amoun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250" y="6021288"/>
            <a:ext cx="576065" cy="651438"/>
          </a:xfrm>
          <a:prstGeom prst="rect">
            <a:avLst/>
          </a:prstGeom>
          <a:scene3d>
            <a:camera prst="isometricOffAxis1Right"/>
            <a:lightRig rig="threePt" dir="t"/>
          </a:scene3d>
        </p:spPr>
      </p:pic>
      <p:sp>
        <p:nvSpPr>
          <p:cNvPr id="4" name="Θέση υποσέλιδου 1" descr="."/>
          <p:cNvSpPr>
            <a:spLocks noGrp="1"/>
          </p:cNvSpPr>
          <p:nvPr>
            <p:ph type="ftr" sz="quarter" idx="11"/>
          </p:nvPr>
        </p:nvSpPr>
        <p:spPr>
          <a:xfrm>
            <a:off x="3052192" y="6356350"/>
            <a:ext cx="3031976" cy="365125"/>
          </a:xfrm>
        </p:spPr>
        <p:txBody>
          <a:bodyPr/>
          <a:lstStyle/>
          <a:p>
            <a:r>
              <a:rPr lang="el-GR" sz="1400" dirty="0" smtClean="0">
                <a:solidFill>
                  <a:schemeClr val="tx1"/>
                </a:solidFill>
              </a:rPr>
              <a:t>Εισαγωγή</a:t>
            </a:r>
            <a:endParaRPr lang="el-GR" sz="1400" dirty="0">
              <a:solidFill>
                <a:schemeClr val="tx1"/>
              </a:solidFill>
            </a:endParaRPr>
          </a:p>
        </p:txBody>
      </p:sp>
      <p:sp>
        <p:nvSpPr>
          <p:cNvPr id="5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3E41E-24DC-44E5-A242-12538B377EB6}" type="slidenum">
              <a:rPr lang="el-GR" sz="1400" smtClean="0">
                <a:solidFill>
                  <a:schemeClr val="tx1"/>
                </a:solidFill>
              </a:rPr>
              <a:pPr/>
              <a:t>7</a:t>
            </a:fld>
            <a:endParaRPr lang="el-GR" sz="1400" dirty="0">
              <a:solidFill>
                <a:schemeClr val="tx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868752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altLang="el-GR" b="1" dirty="0" smtClean="0"/>
              <a:t>Βασικές Έννοιες</a:t>
            </a:r>
            <a:endParaRPr lang="el-GR" b="1" dirty="0"/>
          </a:p>
        </p:txBody>
      </p:sp>
      <p:sp>
        <p:nvSpPr>
          <p:cNvPr id="3" name="Θέση περιεχομένου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600"/>
              </a:spcAft>
              <a:buSzPct val="100000"/>
            </a:pPr>
            <a:r>
              <a:rPr lang="el-GR" altLang="el-GR" sz="2400" dirty="0"/>
              <a:t>Οι  </a:t>
            </a:r>
            <a:r>
              <a:rPr lang="el-GR" altLang="el-GR" sz="2400" u="sng" dirty="0"/>
              <a:t>ανθρώπινοι πόροι</a:t>
            </a:r>
            <a:r>
              <a:rPr lang="el-GR" altLang="el-GR" sz="2400" dirty="0"/>
              <a:t> αναφέρονται στο ταλέντο κάθε εργαζομένου.</a:t>
            </a:r>
          </a:p>
          <a:p>
            <a:pPr>
              <a:spcBef>
                <a:spcPts val="0"/>
              </a:spcBef>
              <a:spcAft>
                <a:spcPts val="600"/>
              </a:spcAft>
              <a:buSzPct val="100000"/>
            </a:pPr>
            <a:r>
              <a:rPr lang="el-GR" altLang="el-GR" sz="2400" dirty="0"/>
              <a:t>Η </a:t>
            </a:r>
            <a:r>
              <a:rPr lang="el-GR" altLang="el-GR" sz="2400" u="sng" dirty="0"/>
              <a:t>διοίκηση</a:t>
            </a:r>
            <a:r>
              <a:rPr lang="el-GR" altLang="el-GR" sz="2400" dirty="0"/>
              <a:t> είναι μία έννοια που βασίζεται σε μία σειρά στρατηγικών και λειτουργικών ενεργειών.</a:t>
            </a:r>
          </a:p>
          <a:p>
            <a:pPr>
              <a:spcBef>
                <a:spcPts val="0"/>
              </a:spcBef>
              <a:spcAft>
                <a:spcPts val="600"/>
              </a:spcAft>
              <a:buSzPct val="100000"/>
            </a:pPr>
            <a:r>
              <a:rPr lang="el-GR" altLang="el-GR" sz="2400" dirty="0"/>
              <a:t>Οι </a:t>
            </a:r>
            <a:r>
              <a:rPr lang="el-GR" altLang="el-GR" sz="2400" u="sng" dirty="0"/>
              <a:t>πόροι</a:t>
            </a:r>
            <a:r>
              <a:rPr lang="el-GR" altLang="el-GR" sz="2400" dirty="0"/>
              <a:t> είναι όλα τα μηχανήματα και οι εγκαταστάσεις.</a:t>
            </a:r>
          </a:p>
          <a:p>
            <a:pPr>
              <a:spcBef>
                <a:spcPts val="0"/>
              </a:spcBef>
              <a:spcAft>
                <a:spcPts val="600"/>
              </a:spcAft>
              <a:buSzPct val="100000"/>
            </a:pPr>
            <a:r>
              <a:rPr lang="el-GR" altLang="el-GR" sz="2400" dirty="0"/>
              <a:t>Οι </a:t>
            </a:r>
            <a:r>
              <a:rPr lang="el-GR" altLang="el-GR" sz="2400" u="sng" dirty="0"/>
              <a:t>στρατηγικές ενέργειες</a:t>
            </a:r>
            <a:r>
              <a:rPr lang="el-GR" altLang="el-GR" sz="2400" dirty="0"/>
              <a:t> έχουν άμεσο αποτέλεσμα στους εργαζομένους για την επίτευξη των στόχων της επιχείρησης.</a:t>
            </a:r>
          </a:p>
          <a:p>
            <a:pPr>
              <a:spcBef>
                <a:spcPts val="0"/>
              </a:spcBef>
              <a:spcAft>
                <a:spcPts val="600"/>
              </a:spcAft>
              <a:buSzPct val="100000"/>
            </a:pPr>
            <a:r>
              <a:rPr lang="el-GR" altLang="el-GR" sz="2400" dirty="0"/>
              <a:t>Οι </a:t>
            </a:r>
            <a:r>
              <a:rPr lang="el-GR" altLang="el-GR" sz="2400" u="sng" dirty="0"/>
              <a:t>λειτουργικές ενέργειες</a:t>
            </a:r>
            <a:r>
              <a:rPr lang="el-GR" altLang="el-GR" sz="2400" dirty="0"/>
              <a:t> έχουν μακροπρόθεσμο αποτέλεσμα.</a:t>
            </a:r>
          </a:p>
          <a:p>
            <a:pPr>
              <a:spcBef>
                <a:spcPts val="0"/>
              </a:spcBef>
              <a:spcAft>
                <a:spcPts val="600"/>
              </a:spcAft>
              <a:buSzPct val="100000"/>
            </a:pPr>
            <a:endParaRPr lang="el-GR" altLang="el-GR" sz="2400" dirty="0"/>
          </a:p>
          <a:p>
            <a:pPr>
              <a:spcBef>
                <a:spcPts val="0"/>
              </a:spcBef>
              <a:spcAft>
                <a:spcPts val="600"/>
              </a:spcAft>
              <a:buSzPct val="100000"/>
            </a:pPr>
            <a:endParaRPr lang="el-GR" altLang="el-GR" sz="2400" dirty="0" smtClean="0"/>
          </a:p>
        </p:txBody>
      </p:sp>
      <p:sp>
        <p:nvSpPr>
          <p:cNvPr id="4" name="Θέση υποσέλιδου 1" descr="."/>
          <p:cNvSpPr>
            <a:spLocks noGrp="1"/>
          </p:cNvSpPr>
          <p:nvPr>
            <p:ph type="ftr" sz="quarter" idx="11"/>
          </p:nvPr>
        </p:nvSpPr>
        <p:spPr>
          <a:xfrm>
            <a:off x="3052192" y="6356350"/>
            <a:ext cx="3031976" cy="365125"/>
          </a:xfrm>
        </p:spPr>
        <p:txBody>
          <a:bodyPr/>
          <a:lstStyle/>
          <a:p>
            <a:r>
              <a:rPr lang="el-GR" sz="1400" dirty="0" smtClean="0">
                <a:solidFill>
                  <a:schemeClr val="tx1"/>
                </a:solidFill>
              </a:rPr>
              <a:t>Εισαγωγή</a:t>
            </a:r>
            <a:endParaRPr lang="el-GR" sz="1400" dirty="0">
              <a:solidFill>
                <a:schemeClr val="tx1"/>
              </a:solidFill>
            </a:endParaRPr>
          </a:p>
        </p:txBody>
      </p:sp>
      <p:sp>
        <p:nvSpPr>
          <p:cNvPr id="5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3E41E-24DC-44E5-A242-12538B377EB6}" type="slidenum">
              <a:rPr lang="el-GR" sz="1400" smtClean="0">
                <a:solidFill>
                  <a:schemeClr val="tx1"/>
                </a:solidFill>
              </a:rPr>
              <a:pPr/>
              <a:t>8</a:t>
            </a:fld>
            <a:endParaRPr lang="el-GR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2479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altLang="el-GR" b="1" dirty="0" smtClean="0"/>
              <a:t>Τι Περιλαμβάνει</a:t>
            </a:r>
            <a:endParaRPr lang="el-GR" b="1" dirty="0"/>
          </a:p>
        </p:txBody>
      </p:sp>
      <p:sp>
        <p:nvSpPr>
          <p:cNvPr id="3" name="Θέση περιεχομένου 1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184576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spcAft>
                <a:spcPts val="600"/>
              </a:spcAft>
              <a:buSzPct val="100000"/>
              <a:buNone/>
            </a:pPr>
            <a:r>
              <a:rPr lang="el-GR" altLang="el-GR" sz="2800" b="1" dirty="0" smtClean="0"/>
              <a:t>Περιλαμβάνει </a:t>
            </a:r>
            <a:r>
              <a:rPr lang="el-GR" altLang="el-GR" sz="2800" b="1" dirty="0"/>
              <a:t>την </a:t>
            </a:r>
            <a:endParaRPr lang="el-GR" altLang="el-GR" sz="2800" b="1" dirty="0" smtClean="0"/>
          </a:p>
          <a:p>
            <a:pPr lvl="1">
              <a:spcBef>
                <a:spcPts val="0"/>
              </a:spcBef>
              <a:spcAft>
                <a:spcPts val="600"/>
              </a:spcAft>
              <a:buSzPct val="100000"/>
            </a:pPr>
            <a:r>
              <a:rPr lang="el-GR" altLang="el-GR" dirty="0" smtClean="0"/>
              <a:t>προσέλκυση </a:t>
            </a:r>
            <a:r>
              <a:rPr lang="el-GR" altLang="el-GR" dirty="0"/>
              <a:t>ανθρώπινου δυναμικού, </a:t>
            </a:r>
            <a:endParaRPr lang="el-GR" altLang="el-GR" dirty="0" smtClean="0"/>
          </a:p>
          <a:p>
            <a:pPr lvl="1">
              <a:spcBef>
                <a:spcPts val="0"/>
              </a:spcBef>
              <a:spcAft>
                <a:spcPts val="600"/>
              </a:spcAft>
              <a:buSzPct val="100000"/>
            </a:pPr>
            <a:r>
              <a:rPr lang="el-GR" altLang="el-GR" dirty="0" smtClean="0"/>
              <a:t>την </a:t>
            </a:r>
            <a:r>
              <a:rPr lang="el-GR" altLang="el-GR" dirty="0"/>
              <a:t>επιλογή (βάση της περιγραφής των θέσεων εργασίας), </a:t>
            </a:r>
            <a:endParaRPr lang="el-GR" altLang="el-GR" dirty="0" smtClean="0"/>
          </a:p>
          <a:p>
            <a:pPr lvl="1">
              <a:spcBef>
                <a:spcPts val="0"/>
              </a:spcBef>
              <a:spcAft>
                <a:spcPts val="600"/>
              </a:spcAft>
              <a:buSzPct val="100000"/>
            </a:pPr>
            <a:r>
              <a:rPr lang="el-GR" altLang="el-GR" dirty="0" smtClean="0"/>
              <a:t>την </a:t>
            </a:r>
            <a:r>
              <a:rPr lang="el-GR" altLang="el-GR" dirty="0"/>
              <a:t>εκπαίδευση και ανάπτυξη προσωπικού, </a:t>
            </a:r>
            <a:endParaRPr lang="el-GR" altLang="el-GR" dirty="0" smtClean="0"/>
          </a:p>
          <a:p>
            <a:pPr lvl="1">
              <a:spcBef>
                <a:spcPts val="0"/>
              </a:spcBef>
              <a:spcAft>
                <a:spcPts val="600"/>
              </a:spcAft>
              <a:buSzPct val="100000"/>
            </a:pPr>
            <a:r>
              <a:rPr lang="el-GR" altLang="el-GR" dirty="0" smtClean="0"/>
              <a:t>την </a:t>
            </a:r>
            <a:r>
              <a:rPr lang="el-GR" altLang="el-GR" dirty="0"/>
              <a:t>υγιεινή και ασφάλεια του ανθρώπινου δυναμικού, </a:t>
            </a:r>
            <a:endParaRPr lang="el-GR" altLang="el-GR" dirty="0" smtClean="0"/>
          </a:p>
          <a:p>
            <a:pPr lvl="1">
              <a:spcBef>
                <a:spcPts val="0"/>
              </a:spcBef>
              <a:spcAft>
                <a:spcPts val="600"/>
              </a:spcAft>
              <a:buSzPct val="100000"/>
            </a:pPr>
            <a:r>
              <a:rPr lang="el-GR" altLang="el-GR" dirty="0" smtClean="0"/>
              <a:t>θέματα </a:t>
            </a:r>
            <a:r>
              <a:rPr lang="el-GR" altLang="el-GR" dirty="0"/>
              <a:t>που αφορούν την υποκίνηση και την αμοιβή, </a:t>
            </a:r>
            <a:endParaRPr lang="el-GR" altLang="el-GR" dirty="0" smtClean="0"/>
          </a:p>
          <a:p>
            <a:pPr lvl="1">
              <a:spcBef>
                <a:spcPts val="0"/>
              </a:spcBef>
              <a:spcAft>
                <a:spcPts val="600"/>
              </a:spcAft>
              <a:buSzPct val="100000"/>
            </a:pPr>
            <a:r>
              <a:rPr lang="el-GR" altLang="el-GR" dirty="0" smtClean="0"/>
              <a:t>τα </a:t>
            </a:r>
            <a:r>
              <a:rPr lang="el-GR" altLang="el-GR" dirty="0"/>
              <a:t>θέματα σχετικά με την </a:t>
            </a:r>
            <a:r>
              <a:rPr lang="el-GR" altLang="el-GR" dirty="0" err="1"/>
              <a:t>οργανωσιακή</a:t>
            </a:r>
            <a:r>
              <a:rPr lang="el-GR" altLang="el-GR" dirty="0"/>
              <a:t> κουλτούρα, μάθηση, συνείδηση. </a:t>
            </a:r>
          </a:p>
          <a:p>
            <a:pPr>
              <a:spcBef>
                <a:spcPts val="0"/>
              </a:spcBef>
              <a:spcAft>
                <a:spcPts val="600"/>
              </a:spcAft>
              <a:buSzPct val="100000"/>
            </a:pPr>
            <a:endParaRPr lang="el-GR" altLang="el-GR" sz="2800" dirty="0"/>
          </a:p>
          <a:p>
            <a:pPr>
              <a:spcBef>
                <a:spcPts val="0"/>
              </a:spcBef>
              <a:spcAft>
                <a:spcPts val="600"/>
              </a:spcAft>
              <a:buSzPct val="100000"/>
            </a:pPr>
            <a:endParaRPr lang="el-GR" altLang="el-GR" sz="2800" dirty="0" smtClean="0"/>
          </a:p>
        </p:txBody>
      </p:sp>
      <p:sp>
        <p:nvSpPr>
          <p:cNvPr id="4" name="Θέση υποσέλιδου 1" descr="."/>
          <p:cNvSpPr>
            <a:spLocks noGrp="1"/>
          </p:cNvSpPr>
          <p:nvPr>
            <p:ph type="ftr" sz="quarter" idx="11"/>
          </p:nvPr>
        </p:nvSpPr>
        <p:spPr>
          <a:xfrm>
            <a:off x="3052192" y="6356350"/>
            <a:ext cx="3031976" cy="365125"/>
          </a:xfrm>
        </p:spPr>
        <p:txBody>
          <a:bodyPr/>
          <a:lstStyle/>
          <a:p>
            <a:r>
              <a:rPr lang="el-GR" sz="1400" dirty="0" smtClean="0">
                <a:solidFill>
                  <a:schemeClr val="tx1"/>
                </a:solidFill>
              </a:rPr>
              <a:t>Εισαγωγή</a:t>
            </a:r>
            <a:endParaRPr lang="el-GR" sz="1400" dirty="0">
              <a:solidFill>
                <a:schemeClr val="tx1"/>
              </a:solidFill>
            </a:endParaRPr>
          </a:p>
        </p:txBody>
      </p:sp>
      <p:sp>
        <p:nvSpPr>
          <p:cNvPr id="5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3E41E-24DC-44E5-A242-12538B377EB6}" type="slidenum">
              <a:rPr lang="el-GR" sz="1400" smtClean="0">
                <a:solidFill>
                  <a:schemeClr val="tx1"/>
                </a:solidFill>
              </a:rPr>
              <a:pPr/>
              <a:t>9</a:t>
            </a:fld>
            <a:endParaRPr lang="el-GR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9748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HECKTIMEDATE" val="3/5/2014 12:50:11 μμ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2,3,6,4,5,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ONFIRMEDLANGUAGE" val="msoLanguageIDEnglishUS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ONFIRMEDLANGUAGE" val="msoLanguageIDEnglishUS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ONFIRMEDLANGUAGE" val="msoLanguageIDEnglishUS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2,3,6,7,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9,2,3,7,8,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3074,3075,5,3,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4098,4099,6,3,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6146,4,14,16,5,9,6,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ONFIRMEDLANGUAGE" val="msoLanguageIDEnglishUS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ONFIRMEDLANGUAGE" val="msoLanguageIDEnglishUS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2,3,6,4,5,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2,3,6,7,4,5,"/>
</p:tagLst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��< ? x m l   v e r s i o n = " 1 . 0 "   e n c o d i n g = " u t f - 1 6 " ? > < D o c u m e n t S e t t i n g s   x m l n s : x s d = " h t t p : / / w w w . w 3 . o r g / 2 0 0 1 / X M L S c h e m a "   x m l n s : x s i = " h t t p : / / w w w . w 3 . o r g / 2 0 0 1 / X M L S c h e m a - i n s t a n c e "   x m l n s = " h t t p : / / w w w . z h a w . c h / A c c e s s i b i l i t y A d d I n " >  
     < C h e c k R e a d i n g O r d e r > t r u e < / C h e c k R e a d i n g O r d e r >  
     < C h e c k T a b l e H e a d e r > t r u e < / C h e c k T a b l e H e a d e r >  
     < C h e c k S l i d e T i t l e > t r u e < / C h e c k S l i d e T i t l e >  
     < C h e c k L a n g u a g e S e t t i n g > t r u e < / C h e c k L a n g u a g e S e t t i n g >  
     < C h e c k A l t T e x t > t r u e < / C h e c k A l t T e x t >  
     < C h e c k T e x t S i z e > f a l s e < / C h e c k T e x t S i z e >  
     < C h e c k S c r e e n T i p > f a l s e < / C h e c k S c r e e n T i p >  
     < S h o w S h a p e N a m e C o l u m n > f a l s e < / S h o w S h a p e N a m e C o l u m n >  
     < S h o w I s s u e D e s c r i p t i o n > t r u e < / S h o w I s s u e D e s c r i p t i o n >  
 < / D o c u m e n t S e t t i n g s > 
</file>

<file path=customXml/itemProps1.xml><?xml version="1.0" encoding="utf-8"?>
<ds:datastoreItem xmlns:ds="http://schemas.openxmlformats.org/officeDocument/2006/customXml" ds:itemID="{F4040D8B-59E4-4644-9685-85E73180AA01}">
  <ds:schemaRefs>
    <ds:schemaRef ds:uri="http://www.w3.org/2001/XMLSchema"/>
    <ds:schemaRef ds:uri="http://www.zhaw.ch/AccessibilityAddIn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1173</TotalTime>
  <Words>850</Words>
  <Application>Microsoft Office PowerPoint</Application>
  <PresentationFormat>On-screen Show (4:3)</PresentationFormat>
  <Paragraphs>123</Paragraphs>
  <Slides>17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Θέμα του Office</vt:lpstr>
      <vt:lpstr>Διοίκηση Ανθρωπίνων Πόρων</vt:lpstr>
      <vt:lpstr>Άδειες χρήσης </vt:lpstr>
      <vt:lpstr>Χρηματοδότηση </vt:lpstr>
      <vt:lpstr>Περιεχόμενα ενότητας</vt:lpstr>
      <vt:lpstr>Η σημασία του ανθρώπινου παράγοντα</vt:lpstr>
      <vt:lpstr>Τι είναι η Διοίκηση Ανθρώπινου Δυναμικού</vt:lpstr>
      <vt:lpstr>Η σύγχρονη Διοίκηση Ανθρώπινων Πόρων βασίζεται:</vt:lpstr>
      <vt:lpstr>Βασικές Έννοιες</vt:lpstr>
      <vt:lpstr>Τι Περιλαμβάνει</vt:lpstr>
      <vt:lpstr>Διαφορές Δ.Π. (Διοίκησης Προσωπικού) με Δ.Α.Π. (Διοίκηση Ανθρωπίνων Πόρων)</vt:lpstr>
      <vt:lpstr>Ρόλοι της Διοίκησης Ανθρωπίνων Πόρων (Δ.Α.Π)</vt:lpstr>
      <vt:lpstr>Ρόλοι της Διοίκησης Ανθρωπίνων Πόρων (Δ.Α.Π)</vt:lpstr>
      <vt:lpstr>ΟΙ ΘΕΜΕΛΙΩΤΕΣ ΤΗΣ ΔΙΑΧΕΙΡΙΣΗΣ ΤΟΥ ΑΝΘΡΩΠΙΝΟΥ ΔΥΝΑΜΙΚΟΥ</vt:lpstr>
      <vt:lpstr>Fayol</vt:lpstr>
      <vt:lpstr>Taylor</vt:lpstr>
      <vt:lpstr>Taylor</vt:lpstr>
      <vt:lpstr>Τέλος ενότητας</vt:lpstr>
    </vt:vector>
  </TitlesOfParts>
  <Company>Τ.Ε.Ι. Θεσσαλίας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Διοίκηση Ανθρώπινου Δυναμικού</dc:title>
  <dc:subject>Διοίκηση Ανθρώπινου Δυναμικού</dc:subject>
  <dc:creator>Ασπρίδης Γεώργιος</dc:creator>
  <cp:keywords>Διοίκηση Ανθρώπινου Δυναμικού</cp:keywords>
  <dc:description>Διοίκηση Ανθρώπινου Δυναμικού</dc:description>
  <cp:lastModifiedBy>chris</cp:lastModifiedBy>
  <cp:revision>251</cp:revision>
  <dcterms:created xsi:type="dcterms:W3CDTF">2013-10-22T19:39:27Z</dcterms:created>
  <dcterms:modified xsi:type="dcterms:W3CDTF">2014-05-05T08:18:06Z</dcterms:modified>
  <cp:category>ΑΝΟΙΧΤΑ ΑΚΑΔΗΜΑΙΚΑ ΜΑΘΗΜΑΤΑ</cp:category>
  <cp:contentStatus>Τελικό</cp:contentStatus>
</cp:coreProperties>
</file>