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9"/>
  </p:notesMasterIdLst>
  <p:sldIdLst>
    <p:sldId id="257" r:id="rId3"/>
    <p:sldId id="258" r:id="rId4"/>
    <p:sldId id="324" r:id="rId5"/>
    <p:sldId id="261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25" r:id="rId28"/>
  </p:sldIdLst>
  <p:sldSz cx="9144000" cy="6858000" type="screen4x3"/>
  <p:notesSz cx="6858000" cy="9144000"/>
  <p:custDataLst>
    <p:tags r:id="rId3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5/5/2014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5/5/2014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5/5/2014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5/5/2014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tags" Target="../tags/tag7.xml"/><Relationship Id="rId7" Type="http://schemas.openxmlformats.org/officeDocument/2006/relationships/slide" Target="slide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8.xml"/><Relationship Id="rId11" Type="http://schemas.openxmlformats.org/officeDocument/2006/relationships/slide" Target="slide19.xml"/><Relationship Id="rId5" Type="http://schemas.openxmlformats.org/officeDocument/2006/relationships/slide" Target="slide5.xml"/><Relationship Id="rId10" Type="http://schemas.openxmlformats.org/officeDocument/2006/relationships/slide" Target="slide13.xml"/><Relationship Id="rId4" Type="http://schemas.openxmlformats.org/officeDocument/2006/relationships/slideLayout" Target="../slideLayouts/slideLayout6.xml"/><Relationship Id="rId9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3502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>
                <a:solidFill>
                  <a:prstClr val="black"/>
                </a:solidFill>
              </a:rPr>
              <a:t>Διοίκηση Ανθρωπίνων Πόρων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2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Παράδειγμα Τεστ  Συναισθηματικής Νοημοσύνης (1/3)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dirty="0"/>
              <a:t>Διαβάστε προσεκτικά τις παρακάτω προτάσεις του τεστ και υποδείξετε τον βαθμό συμφωνίας ή διαφωνίας σας επιλέγοντας την εναλλακτική που σας αντιπροσωπεύει περισσότερο . 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SzPct val="100000"/>
              <a:buNone/>
            </a:pPr>
            <a:r>
              <a:rPr lang="el-GR" altLang="el-GR" sz="2400" dirty="0" smtClean="0"/>
              <a:t>-    </a:t>
            </a:r>
            <a:r>
              <a:rPr lang="el-GR" altLang="el-GR" sz="2400" i="1" dirty="0" smtClean="0"/>
              <a:t>Διαφωνώ </a:t>
            </a:r>
            <a:r>
              <a:rPr lang="el-GR" altLang="el-GR" sz="2400" i="1" dirty="0"/>
              <a:t>Απολύτως  </a:t>
            </a:r>
            <a:endParaRPr lang="el-GR" altLang="el-GR" sz="2400" i="1" dirty="0" smtClean="0"/>
          </a:p>
          <a:p>
            <a:pPr>
              <a:spcBef>
                <a:spcPts val="0"/>
              </a:spcBef>
              <a:spcAft>
                <a:spcPts val="400"/>
              </a:spcAft>
              <a:buSzPct val="100000"/>
              <a:buFontTx/>
              <a:buChar char="-"/>
            </a:pPr>
            <a:r>
              <a:rPr lang="el-GR" altLang="el-GR" sz="2400" i="1" dirty="0" smtClean="0"/>
              <a:t>Διαφωνώ </a:t>
            </a:r>
            <a:r>
              <a:rPr lang="el-GR" altLang="el-GR" sz="2400" i="1" dirty="0"/>
              <a:t>Αρκετά  </a:t>
            </a:r>
            <a:endParaRPr lang="el-GR" altLang="el-GR" sz="2400" i="1" dirty="0" smtClean="0"/>
          </a:p>
          <a:p>
            <a:pPr>
              <a:spcBef>
                <a:spcPts val="0"/>
              </a:spcBef>
              <a:spcAft>
                <a:spcPts val="400"/>
              </a:spcAft>
              <a:buSzPct val="100000"/>
              <a:buFontTx/>
              <a:buChar char="-"/>
            </a:pPr>
            <a:r>
              <a:rPr lang="el-GR" altLang="el-GR" sz="2400" i="1" dirty="0" smtClean="0"/>
              <a:t>Μάλλον </a:t>
            </a:r>
            <a:r>
              <a:rPr lang="el-GR" altLang="el-GR" sz="2400" i="1" dirty="0"/>
              <a:t>Διαφωνώ   </a:t>
            </a:r>
            <a:endParaRPr lang="el-GR" altLang="el-GR" sz="2400" i="1" dirty="0" smtClean="0"/>
          </a:p>
          <a:p>
            <a:pPr>
              <a:spcBef>
                <a:spcPts val="0"/>
              </a:spcBef>
              <a:spcAft>
                <a:spcPts val="400"/>
              </a:spcAft>
              <a:buSzPct val="100000"/>
              <a:buFontTx/>
              <a:buChar char="-"/>
            </a:pPr>
            <a:r>
              <a:rPr lang="el-GR" altLang="el-GR" sz="2400" i="1" dirty="0" smtClean="0"/>
              <a:t>Ούτε </a:t>
            </a:r>
            <a:r>
              <a:rPr lang="el-GR" altLang="el-GR" sz="2400" i="1" dirty="0"/>
              <a:t>Διαφωνώ Ούτε Συμφωνώ   </a:t>
            </a:r>
            <a:endParaRPr lang="el-GR" altLang="el-GR" sz="2400" i="1" dirty="0" smtClean="0"/>
          </a:p>
          <a:p>
            <a:pPr>
              <a:spcBef>
                <a:spcPts val="0"/>
              </a:spcBef>
              <a:spcAft>
                <a:spcPts val="400"/>
              </a:spcAft>
              <a:buSzPct val="100000"/>
              <a:buFontTx/>
              <a:buChar char="-"/>
            </a:pPr>
            <a:r>
              <a:rPr lang="el-GR" altLang="el-GR" sz="2400" i="1" dirty="0" smtClean="0"/>
              <a:t>Μάλλον </a:t>
            </a:r>
            <a:r>
              <a:rPr lang="el-GR" altLang="el-GR" sz="2400" i="1" dirty="0"/>
              <a:t>Συμφωνώ   </a:t>
            </a:r>
            <a:endParaRPr lang="el-GR" altLang="el-GR" sz="2400" i="1" dirty="0" smtClean="0"/>
          </a:p>
          <a:p>
            <a:pPr>
              <a:spcBef>
                <a:spcPts val="0"/>
              </a:spcBef>
              <a:spcAft>
                <a:spcPts val="400"/>
              </a:spcAft>
              <a:buSzPct val="100000"/>
              <a:buFontTx/>
              <a:buChar char="-"/>
            </a:pPr>
            <a:r>
              <a:rPr lang="el-GR" altLang="el-GR" sz="2400" i="1" dirty="0" smtClean="0"/>
              <a:t>Συμφωνώ </a:t>
            </a:r>
            <a:r>
              <a:rPr lang="el-GR" altLang="el-GR" sz="2400" i="1" dirty="0"/>
              <a:t>Αρκετά   </a:t>
            </a:r>
            <a:endParaRPr lang="el-GR" altLang="el-GR" sz="2400" i="1" dirty="0" smtClean="0"/>
          </a:p>
          <a:p>
            <a:pPr>
              <a:spcBef>
                <a:spcPts val="0"/>
              </a:spcBef>
              <a:spcAft>
                <a:spcPts val="400"/>
              </a:spcAft>
              <a:buSzPct val="100000"/>
              <a:buFontTx/>
              <a:buChar char="-"/>
            </a:pPr>
            <a:r>
              <a:rPr lang="el-GR" altLang="el-GR" sz="2400" i="1" dirty="0" smtClean="0"/>
              <a:t>Συμφωνώ </a:t>
            </a:r>
            <a:r>
              <a:rPr lang="el-GR" altLang="el-GR" sz="2400" i="1" dirty="0"/>
              <a:t>Απολύτως</a:t>
            </a:r>
            <a:r>
              <a:rPr lang="el-GR" altLang="el-GR" sz="2400" dirty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endParaRPr lang="el-GR" alt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1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>
                <a:latin typeface="Times New Roman" pitchFamily="18" charset="0"/>
                <a:cs typeface="Times New Roman" pitchFamily="18" charset="0"/>
              </a:rPr>
              <a:t>Παράδειγμα Τεστ  Συναισθηματικής </a:t>
            </a:r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Νοημοσύνης (2/3)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sz="2800" dirty="0"/>
              <a:t>Μπορώ να αναγνωρίζω τα συναισθήματα μου 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sz="2800" dirty="0"/>
              <a:t>Ξέρω ακριβώς τι θέλω να πετύχω στην ζωή μου.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sz="2800" dirty="0"/>
              <a:t>Οι γύρω μου μπορούν να με εμπιστευτούν για σημαντικά θέματα χωρίς να φοβούνται ότι θα τους απογοητεύσω. 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sz="2800" dirty="0"/>
              <a:t>Δεν θα αντιμετωπίσω ιδιαιτέρα  προβλήματα αν  αναγκαστώ  να εργαστώ σε μια νέα θέση με συναδέλφους εντελώς αγνώστους.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sz="2800" dirty="0"/>
              <a:t>Μου  αρέσει να ενεργώ με πρωτότυπο και ασυνήθιστο τρόπο.</a:t>
            </a: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4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>
                <a:latin typeface="Times New Roman" pitchFamily="18" charset="0"/>
                <a:cs typeface="Times New Roman" pitchFamily="18" charset="0"/>
              </a:rPr>
              <a:t>Παράδειγμα Τεστ  Συναισθηματικής </a:t>
            </a:r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Νοημοσύνης (3/3)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6"/>
            </a:pPr>
            <a:r>
              <a:rPr lang="el-GR" altLang="el-GR" sz="2800" dirty="0"/>
              <a:t>Όταν χάνω την ψυχραιμία μου μπορώ να ηρεμήσω τον εαυτό μου  σχετικά εύκολα και  γρήγορα.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6"/>
            </a:pPr>
            <a:r>
              <a:rPr lang="el-GR" altLang="el-GR" sz="2800" dirty="0"/>
              <a:t>Μπορώ να υιοθετήσω έναν πολύ δύσκολο και υψηλό στόχο  και να εργαστώ σκληρά για να τον πετύχω.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6"/>
            </a:pPr>
            <a:r>
              <a:rPr lang="el-GR" altLang="el-GR" sz="2800" dirty="0"/>
              <a:t>Μπορώ εύκολα να πείσω κάποιον για την ορθότητα των απόψεων μου.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6"/>
            </a:pPr>
            <a:r>
              <a:rPr lang="el-GR" altLang="el-GR" sz="2800" dirty="0"/>
              <a:t>Όταν αποτελώ μέρος μια ευρύτερης εργασίας ή ομάδας θέλω  να είμαι ο αρχηγός.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74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>
                <a:latin typeface="Times New Roman" pitchFamily="18" charset="0"/>
                <a:cs typeface="Times New Roman" pitchFamily="18" charset="0"/>
              </a:rPr>
              <a:t>Παράδειγμα ερωτήσεων για το  Τεστ Δεξιοτήτων  </a:t>
            </a:r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(1/4)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b="1" dirty="0"/>
              <a:t>1. Τα Κέντρα Εξυπηρέτησης Πολιτών (ΚΕΠ) </a:t>
            </a:r>
            <a:r>
              <a:rPr lang="el-GR" altLang="el-GR" sz="2800" b="1" dirty="0" smtClean="0"/>
              <a:t>αναλαμβάνουν:</a:t>
            </a:r>
            <a:endParaRPr lang="el-GR" altLang="el-GR" sz="2800" b="1" dirty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400" dirty="0"/>
              <a:t>α) </a:t>
            </a:r>
            <a:r>
              <a:rPr lang="el-GR" altLang="el-GR" dirty="0"/>
              <a:t>τη διευθέτηση αντιδικιών </a:t>
            </a:r>
            <a:r>
              <a:rPr lang="el-GR" altLang="el-GR" dirty="0" smtClean="0"/>
              <a:t>μεταξύ </a:t>
            </a:r>
            <a:r>
              <a:rPr lang="el-GR" altLang="el-GR" dirty="0"/>
              <a:t>πολιτών και </a:t>
            </a:r>
            <a:r>
              <a:rPr lang="el-GR" altLang="el-GR" dirty="0" smtClean="0"/>
              <a:t>δημόσιων υπηρεσιών</a:t>
            </a:r>
            <a:r>
              <a:rPr lang="el-GR" altLang="el-GR" dirty="0"/>
              <a:t>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β) τη διεκπεραίωση </a:t>
            </a:r>
            <a:r>
              <a:rPr lang="el-GR" altLang="el-GR" dirty="0" smtClean="0"/>
              <a:t>ορισμένων διοικητικών </a:t>
            </a:r>
            <a:r>
              <a:rPr lang="el-GR" altLang="el-GR" dirty="0"/>
              <a:t>διαδικασιών για </a:t>
            </a:r>
            <a:r>
              <a:rPr lang="el-GR" altLang="el-GR" dirty="0" smtClean="0"/>
              <a:t>λογαριασμό του </a:t>
            </a:r>
            <a:r>
              <a:rPr lang="el-GR" altLang="el-GR" dirty="0"/>
              <a:t>πολίτη. 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γ) την εκπροσώπηση του πολίτη ενώπιον δικαστικών αρχών. 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δ) τη διαβίβαση </a:t>
            </a:r>
            <a:r>
              <a:rPr lang="el-GR" altLang="el-GR" dirty="0" smtClean="0"/>
              <a:t>αιτημάτων πολιτών </a:t>
            </a:r>
            <a:r>
              <a:rPr lang="el-GR" altLang="el-GR" dirty="0"/>
              <a:t>στην πολιτική ηγεσία.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>
                <a:latin typeface="Times New Roman" pitchFamily="18" charset="0"/>
                <a:cs typeface="Times New Roman" pitchFamily="18" charset="0"/>
              </a:rPr>
              <a:t>Παράδειγμα ερωτήσεων για το  Τεστ Δεξιοτήτων  </a:t>
            </a:r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(2/4)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b="1" dirty="0"/>
              <a:t>2. Το Συμβούλιο της Επικρατείας </a:t>
            </a:r>
            <a:r>
              <a:rPr lang="el-GR" altLang="el-GR" sz="2800" b="1" dirty="0" smtClean="0"/>
              <a:t>είναι:</a:t>
            </a:r>
            <a:endParaRPr lang="el-GR" altLang="el-GR" sz="2800" b="1" dirty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400" dirty="0"/>
              <a:t>α) </a:t>
            </a:r>
            <a:r>
              <a:rPr lang="el-GR" altLang="el-GR" dirty="0" smtClean="0"/>
              <a:t>ποινικό </a:t>
            </a:r>
            <a:r>
              <a:rPr lang="el-GR" altLang="el-GR" dirty="0"/>
              <a:t>δικαστήριο.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β) αναθεωρητικό δικαστήριο.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γ) διοικητικό δικαστήριο.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δ) πολιτικό δικαστήριο.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>
                <a:latin typeface="Times New Roman" pitchFamily="18" charset="0"/>
                <a:cs typeface="Times New Roman" pitchFamily="18" charset="0"/>
              </a:rPr>
              <a:t>Παράδειγμα ερωτήσεων για το  Τεστ Δεξιοτήτων  </a:t>
            </a:r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(3/4)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b="1" dirty="0"/>
              <a:t>3. Με το ισχύον </a:t>
            </a:r>
            <a:r>
              <a:rPr lang="el-GR" altLang="el-GR" sz="2800" b="1" dirty="0" smtClean="0"/>
              <a:t>Πρόγραμμα «Καλλικράτης</a:t>
            </a:r>
            <a:r>
              <a:rPr lang="el-GR" altLang="el-GR" sz="2800" b="1" dirty="0"/>
              <a:t>»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400" dirty="0" smtClean="0"/>
              <a:t>α) </a:t>
            </a:r>
            <a:r>
              <a:rPr lang="el-GR" altLang="el-GR" sz="2400" dirty="0"/>
              <a:t>συνενώθηκαν </a:t>
            </a:r>
            <a:r>
              <a:rPr lang="el-GR" altLang="el-GR" sz="2400" dirty="0" smtClean="0"/>
              <a:t>Δήμοι και </a:t>
            </a:r>
            <a:r>
              <a:rPr lang="el-GR" altLang="el-GR" sz="2400" dirty="0"/>
              <a:t>κοινότητες σε </a:t>
            </a:r>
            <a:r>
              <a:rPr lang="el-GR" altLang="el-GR" sz="2400" dirty="0" smtClean="0"/>
              <a:t>μεγαλύτερους δήμους. </a:t>
            </a:r>
            <a:endParaRPr lang="el-GR" altLang="el-GR" sz="2400" dirty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400" dirty="0"/>
              <a:t>β) </a:t>
            </a:r>
            <a:r>
              <a:rPr lang="el-GR" altLang="el-GR" sz="2400" dirty="0" smtClean="0"/>
              <a:t>θεσμοθετήθηκαν </a:t>
            </a:r>
            <a:r>
              <a:rPr lang="el-GR" altLang="el-GR" sz="2400" dirty="0"/>
              <a:t>οι </a:t>
            </a:r>
            <a:r>
              <a:rPr lang="el-GR" altLang="el-GR" sz="2400" dirty="0" smtClean="0"/>
              <a:t>διευρυμένες νομαρχιακές </a:t>
            </a:r>
            <a:r>
              <a:rPr lang="el-GR" altLang="el-GR" sz="2400" dirty="0"/>
              <a:t>αυτοδιοικήσεις. 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400" dirty="0"/>
              <a:t>γ) </a:t>
            </a:r>
            <a:r>
              <a:rPr lang="el-GR" altLang="el-GR" sz="2400" dirty="0" smtClean="0"/>
              <a:t>πραγματοποιήθηκε </a:t>
            </a:r>
            <a:r>
              <a:rPr lang="el-GR" altLang="el-GR" sz="2400" dirty="0"/>
              <a:t>η διοικητική διαίρεση της χώρας σε περιφέρειες. 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400" dirty="0"/>
              <a:t>δ) </a:t>
            </a:r>
            <a:r>
              <a:rPr lang="el-GR" altLang="el-GR" sz="2400" dirty="0" smtClean="0"/>
              <a:t>νουθετήθηκε </a:t>
            </a:r>
            <a:r>
              <a:rPr lang="el-GR" altLang="el-GR" sz="2400" dirty="0"/>
              <a:t>το Εθνικό </a:t>
            </a:r>
            <a:r>
              <a:rPr lang="el-GR" altLang="el-GR" sz="2400" dirty="0" smtClean="0"/>
              <a:t>Δημοτολόγιο.</a:t>
            </a:r>
            <a:endParaRPr lang="el-GR" altLang="el-GR" sz="2400" dirty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>
                <a:latin typeface="Times New Roman" pitchFamily="18" charset="0"/>
                <a:cs typeface="Times New Roman" pitchFamily="18" charset="0"/>
              </a:rPr>
              <a:t>Παράδειγμα ερωτήσεων για το  Τεστ Δεξιοτήτων  </a:t>
            </a:r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(4/4)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b="1" dirty="0"/>
              <a:t>4. </a:t>
            </a:r>
            <a:r>
              <a:rPr lang="el-GR" altLang="el-GR" sz="2400" b="1" dirty="0" smtClean="0"/>
              <a:t>Το ορθογώνιο </a:t>
            </a:r>
            <a:r>
              <a:rPr lang="el-GR" altLang="el-GR" sz="2400" b="1" dirty="0"/>
              <a:t>παραλληλεπίπεδο του </a:t>
            </a:r>
            <a:r>
              <a:rPr lang="el-GR" altLang="el-GR" sz="2400" b="1" dirty="0" smtClean="0"/>
              <a:t>σχήματος </a:t>
            </a:r>
            <a:r>
              <a:rPr lang="el-GR" altLang="el-GR" sz="2400" b="1" dirty="0"/>
              <a:t>αποτελείται από 4 </a:t>
            </a:r>
            <a:r>
              <a:rPr lang="el-GR" altLang="el-GR" sz="2400" b="1" dirty="0" err="1" smtClean="0"/>
              <a:t>κυβάκια</a:t>
            </a:r>
            <a:r>
              <a:rPr lang="el-GR" altLang="el-GR" sz="2400" b="1" dirty="0" smtClean="0"/>
              <a:t> ίσου μεγέθους, </a:t>
            </a:r>
            <a:r>
              <a:rPr lang="el-GR" altLang="el-GR" sz="2400" b="1" dirty="0"/>
              <a:t>καθένα από τα οποία έχει µόνο µία από τις 6 επιφάνειές του </a:t>
            </a:r>
            <a:r>
              <a:rPr lang="el-GR" altLang="el-GR" sz="2400" b="1" dirty="0" smtClean="0"/>
              <a:t>βαμμένη μπλε. </a:t>
            </a:r>
            <a:r>
              <a:rPr lang="el-GR" altLang="el-GR" sz="2400" b="1" dirty="0"/>
              <a:t>Ποιο είναι το </a:t>
            </a:r>
            <a:r>
              <a:rPr lang="el-GR" altLang="el-GR" sz="2400" b="1" dirty="0" smtClean="0"/>
              <a:t>μεγαλύτερο μέρος της </a:t>
            </a:r>
            <a:r>
              <a:rPr lang="el-GR" altLang="el-GR" sz="2400" b="1" dirty="0"/>
              <a:t>συνολικής επιφάνειας του στερεού παραλληλεπίπεδου που θα </a:t>
            </a:r>
            <a:r>
              <a:rPr lang="el-GR" altLang="el-GR" sz="2400" b="1" dirty="0" smtClean="0"/>
              <a:t>μπορούσε να </a:t>
            </a:r>
            <a:r>
              <a:rPr lang="el-GR" altLang="el-GR" sz="2400" b="1" dirty="0"/>
              <a:t>είναι </a:t>
            </a:r>
            <a:r>
              <a:rPr lang="el-GR" altLang="el-GR" sz="2400" b="1" dirty="0" smtClean="0"/>
              <a:t>μπλε;</a:t>
            </a:r>
            <a:endParaRPr lang="el-GR" altLang="el-GR" sz="2400" b="1" dirty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α</a:t>
            </a:r>
            <a:r>
              <a:rPr lang="el-GR" altLang="el-GR" dirty="0" smtClean="0"/>
              <a:t>) Το </a:t>
            </a:r>
            <a:r>
              <a:rPr lang="el-GR" altLang="el-GR" dirty="0"/>
              <a:t>ένα έκτο (1/6)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β) Το ένα τέταρτο (1/4)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γ) Το ένα δεύτερο (</a:t>
            </a:r>
            <a:r>
              <a:rPr lang="el-GR" altLang="el-GR" dirty="0" smtClean="0"/>
              <a:t>1/2)</a:t>
            </a:r>
            <a:endParaRPr lang="el-GR" altLang="el-GR" dirty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δ) Τα δύο τρίτα (2/3)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sz="2800" dirty="0"/>
          </a:p>
        </p:txBody>
      </p:sp>
      <p:pic>
        <p:nvPicPr>
          <p:cNvPr id="6" name="Picture 4" descr="Εικόνα ενός κύβου χωρισμένου σε 4 μικρότερους κύβ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73016"/>
            <a:ext cx="2833688" cy="212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40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Τεστ Ορθογραφίας (1/2)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/>
              <a:t>Για τις επόμενες ερωτήσεις να επιλεγεί η ορθή γραφή της λέξης.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b="1" dirty="0" smtClean="0"/>
              <a:t>1. </a:t>
            </a:r>
            <a:r>
              <a:rPr lang="el-GR" altLang="el-GR" sz="2800" dirty="0" smtClean="0"/>
              <a:t>α</a:t>
            </a:r>
            <a:r>
              <a:rPr lang="el-GR" altLang="el-GR" sz="2800" dirty="0"/>
              <a:t>. κρησφύγετο,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sz="2800" dirty="0"/>
              <a:t>  β. </a:t>
            </a:r>
            <a:r>
              <a:rPr lang="el-GR" altLang="el-GR" sz="2800" dirty="0" err="1"/>
              <a:t>κρυσφήγετο</a:t>
            </a:r>
            <a:r>
              <a:rPr lang="el-GR" altLang="el-GR" sz="2800" dirty="0"/>
              <a:t>, 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sz="2800" dirty="0"/>
              <a:t>  γ. </a:t>
            </a:r>
            <a:r>
              <a:rPr lang="el-GR" altLang="el-GR" sz="2800" dirty="0" err="1"/>
              <a:t>κρησφήγετο</a:t>
            </a:r>
            <a:r>
              <a:rPr lang="el-GR" altLang="el-GR" sz="2800" dirty="0"/>
              <a:t>,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sz="2800" dirty="0"/>
              <a:t>  δ. </a:t>
            </a:r>
            <a:r>
              <a:rPr lang="el-GR" altLang="el-GR" sz="2800" dirty="0" err="1"/>
              <a:t>κρησφίγετο</a:t>
            </a:r>
            <a:endParaRPr lang="el-GR" altLang="el-GR" sz="2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l-GR" altLang="el-GR" sz="2800" dirty="0"/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sz="2800" b="1" dirty="0" smtClean="0"/>
              <a:t>2</a:t>
            </a:r>
            <a:r>
              <a:rPr lang="el-GR" altLang="el-GR" sz="2800" dirty="0" smtClean="0"/>
              <a:t>. </a:t>
            </a:r>
            <a:r>
              <a:rPr lang="el-GR" altLang="el-GR" sz="2800" dirty="0"/>
              <a:t>α. </a:t>
            </a:r>
            <a:r>
              <a:rPr lang="el-GR" altLang="el-GR" sz="2800" dirty="0" err="1"/>
              <a:t>ανέκλιτα</a:t>
            </a:r>
            <a:r>
              <a:rPr lang="el-GR" altLang="el-GR" sz="2800" dirty="0"/>
              <a:t>,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sz="2800" dirty="0"/>
              <a:t>   β. </a:t>
            </a:r>
            <a:r>
              <a:rPr lang="el-GR" altLang="el-GR" sz="2800" dirty="0" err="1"/>
              <a:t>ανέκλιττα</a:t>
            </a:r>
            <a:r>
              <a:rPr lang="el-GR" altLang="el-GR" sz="2800" dirty="0"/>
              <a:t>,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sz="2800" dirty="0"/>
              <a:t>   γ. ανέκκλητα,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sz="2800" dirty="0"/>
              <a:t>   δ. </a:t>
            </a:r>
            <a:r>
              <a:rPr lang="el-GR" altLang="el-GR" sz="2800" dirty="0" err="1"/>
              <a:t>αναίκλητα</a:t>
            </a:r>
            <a:endParaRPr lang="el-GR" altLang="el-GR" sz="2800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9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Τεστ Ορθογραφίας (2/2)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b="1" dirty="0" smtClean="0"/>
              <a:t>3. </a:t>
            </a:r>
            <a:r>
              <a:rPr lang="el-GR" altLang="el-GR" dirty="0"/>
              <a:t>α. </a:t>
            </a:r>
            <a:r>
              <a:rPr lang="el-GR" altLang="el-GR" dirty="0" err="1"/>
              <a:t>αρχαιοκαπηλεία</a:t>
            </a:r>
            <a:r>
              <a:rPr lang="el-GR" altLang="el-GR" dirty="0"/>
              <a:t>,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dirty="0"/>
              <a:t>   β. αρχαιοκαπηλία,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dirty="0"/>
              <a:t>   γ. </a:t>
            </a:r>
            <a:r>
              <a:rPr lang="el-GR" altLang="el-GR" dirty="0" err="1"/>
              <a:t>αρχεοκαπηλεία</a:t>
            </a:r>
            <a:r>
              <a:rPr lang="el-GR" altLang="el-GR" dirty="0"/>
              <a:t>,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dirty="0"/>
              <a:t>   δ. </a:t>
            </a:r>
            <a:r>
              <a:rPr lang="el-GR" altLang="el-GR" dirty="0" err="1"/>
              <a:t>αρχεοκαπηλία</a:t>
            </a:r>
            <a:endParaRPr lang="el-GR" altLang="el-GR" dirty="0"/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el-GR" altLang="el-GR" b="1" dirty="0"/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b="1" dirty="0" smtClean="0"/>
              <a:t>4. </a:t>
            </a:r>
            <a:r>
              <a:rPr lang="el-GR" altLang="el-GR" dirty="0"/>
              <a:t>α) </a:t>
            </a:r>
            <a:r>
              <a:rPr lang="el-GR" altLang="el-GR" dirty="0" err="1"/>
              <a:t>αλληλλέγγυος</a:t>
            </a:r>
            <a:r>
              <a:rPr lang="el-GR" altLang="el-GR" dirty="0"/>
              <a:t>,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dirty="0"/>
              <a:t>   β. </a:t>
            </a:r>
            <a:r>
              <a:rPr lang="el-GR" altLang="el-GR" dirty="0" err="1"/>
              <a:t>αλληλέγκυος</a:t>
            </a:r>
            <a:r>
              <a:rPr lang="el-GR" altLang="el-GR" dirty="0"/>
              <a:t>,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dirty="0"/>
              <a:t>   γ. αλληλέγγυος, 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l-GR" altLang="el-GR" dirty="0"/>
              <a:t>   δ. αλληλέγγυος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sz="2800" dirty="0"/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359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r>
              <a:rPr lang="el-GR" b="1" dirty="0"/>
              <a:t>ΣΥΝΤΑΞΗ ΤΟΥ ΒΙΟΓΡΑΦΙΚΟΥ ΣΗΜΕΙΩΜΑΤΟΣ </a:t>
            </a:r>
            <a:br>
              <a:rPr lang="el-GR" b="1" dirty="0"/>
            </a:br>
            <a:r>
              <a:rPr lang="el-GR" b="1" dirty="0" smtClean="0"/>
              <a:t>[</a:t>
            </a:r>
            <a:r>
              <a:rPr lang="en-US" b="1" dirty="0" smtClean="0"/>
              <a:t>curriculum</a:t>
            </a:r>
            <a:r>
              <a:rPr lang="el-GR" b="1" dirty="0" smtClean="0"/>
              <a:t> </a:t>
            </a:r>
            <a:r>
              <a:rPr lang="en-US" b="1" dirty="0" smtClean="0"/>
              <a:t>vitae</a:t>
            </a:r>
            <a:r>
              <a:rPr lang="el-GR" b="1" dirty="0" smtClean="0"/>
              <a:t>]</a:t>
            </a:r>
            <a:endParaRPr lang="el-GR" b="1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Δημιουργία προσωπικού φακέλου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βιογραφικό σημείωμα είναι </a:t>
            </a:r>
            <a:r>
              <a:rPr lang="el-GR" b="1" dirty="0"/>
              <a:t>απαραίτητο</a:t>
            </a:r>
            <a:r>
              <a:rPr lang="el-GR" dirty="0"/>
              <a:t> για το «κυνήγι» της </a:t>
            </a:r>
            <a:r>
              <a:rPr lang="el-GR" dirty="0" smtClean="0"/>
              <a:t>εργασίας.</a:t>
            </a:r>
            <a:endParaRPr lang="el-GR" dirty="0"/>
          </a:p>
          <a:p>
            <a:r>
              <a:rPr lang="el-GR" dirty="0"/>
              <a:t>Πρέπει να </a:t>
            </a:r>
            <a:r>
              <a:rPr lang="el-GR" b="1" dirty="0" smtClean="0"/>
              <a:t>τεκμηριώνεται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/>
              <a:t>Πρέπει να περιλαμβάνει </a:t>
            </a:r>
            <a:r>
              <a:rPr lang="el-GR" b="1" dirty="0"/>
              <a:t>συστατικές </a:t>
            </a:r>
            <a:r>
              <a:rPr lang="el-GR" b="1" dirty="0" smtClean="0"/>
              <a:t>επιστολές </a:t>
            </a:r>
            <a:r>
              <a:rPr lang="el-GR" dirty="0"/>
              <a:t>και τη </a:t>
            </a:r>
            <a:r>
              <a:rPr lang="el-GR" b="1" dirty="0" smtClean="0"/>
              <a:t>συνοδευτική επιστολή.</a:t>
            </a:r>
            <a:endParaRPr lang="el-GR" b="1" dirty="0"/>
          </a:p>
          <a:p>
            <a:r>
              <a:rPr lang="el-GR" dirty="0"/>
              <a:t>Είναι μια φωτογραφία με λόγια και περιλαμβάνει στοιχεία αληθινά και χωρίς αλλοιώσεις.</a:t>
            </a:r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26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Το βιογραφικό σας &amp; η αναζήτηση </a:t>
            </a:r>
            <a:r>
              <a:rPr lang="el-GR" b="1" dirty="0" smtClean="0"/>
              <a:t>εργασίας (1/2)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αναζήτηση εργασίας είναι μια διαδικασία </a:t>
            </a:r>
            <a:r>
              <a:rPr lang="el-GR" b="1" dirty="0" smtClean="0"/>
              <a:t>μάρκετινγκ.</a:t>
            </a:r>
            <a:endParaRPr lang="el-GR" b="1" dirty="0"/>
          </a:p>
          <a:p>
            <a:r>
              <a:rPr lang="el-GR" dirty="0"/>
              <a:t>Το </a:t>
            </a:r>
            <a:r>
              <a:rPr lang="el-GR" b="1" dirty="0"/>
              <a:t>προϊόν</a:t>
            </a:r>
            <a:r>
              <a:rPr lang="el-GR" dirty="0"/>
              <a:t> είναι οι </a:t>
            </a:r>
            <a:r>
              <a:rPr lang="el-GR" b="1" dirty="0"/>
              <a:t>δεξιότητες και οι εμπειρίες σας</a:t>
            </a:r>
            <a:r>
              <a:rPr lang="el-GR" dirty="0"/>
              <a:t> </a:t>
            </a:r>
            <a:r>
              <a:rPr lang="el-GR" dirty="0" smtClean="0"/>
              <a:t>ενώ </a:t>
            </a:r>
            <a:endParaRPr lang="el-GR" dirty="0"/>
          </a:p>
          <a:p>
            <a:r>
              <a:rPr lang="el-GR" b="1" dirty="0"/>
              <a:t>Καταναλωτής</a:t>
            </a:r>
            <a:r>
              <a:rPr lang="el-GR" dirty="0"/>
              <a:t> είναι ο </a:t>
            </a:r>
            <a:r>
              <a:rPr lang="el-GR" b="1" dirty="0"/>
              <a:t>υποψήφιος </a:t>
            </a:r>
            <a:r>
              <a:rPr lang="el-GR" b="1" dirty="0" smtClean="0"/>
              <a:t>εργοδότης, </a:t>
            </a:r>
            <a:r>
              <a:rPr lang="el-GR" dirty="0"/>
              <a:t>του οποίου πρέπει να κεντρίσουμε το ενδιαφέρον του και να ορίσει την ημερομηνία της συνέντευξης.</a:t>
            </a:r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3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Το βιογραφικό σας &amp; η αναζήτηση </a:t>
            </a:r>
            <a:r>
              <a:rPr lang="el-GR" b="1" dirty="0" smtClean="0"/>
              <a:t>εργασίας (2/2)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Πρέπει να δίνεται έμφαση στις διαφορετικές </a:t>
            </a:r>
          </a:p>
          <a:p>
            <a:pPr marL="0" indent="0">
              <a:buNone/>
            </a:pPr>
            <a:r>
              <a:rPr lang="el-GR" dirty="0"/>
              <a:t>πτυχές της εκπαίδευσης και της προϋπηρεσίας σας. </a:t>
            </a:r>
          </a:p>
          <a:p>
            <a:r>
              <a:rPr lang="el-GR" dirty="0"/>
              <a:t>Πάντοτε να τοποθετούνται οι πιο πρόσφατες πληροφορίες στο επάνω μέρος του βιογραφικού</a:t>
            </a:r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4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Το βιογραφικό σημείωμα πρέπει να </a:t>
            </a:r>
            <a:r>
              <a:rPr lang="el-GR" b="1" dirty="0" smtClean="0"/>
              <a:t>είναι: 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l-GR" dirty="0" smtClean="0"/>
              <a:t>Σύντομο.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dirty="0" smtClean="0"/>
              <a:t>Ευανάγνωστο. 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dirty="0" smtClean="0"/>
              <a:t>Καθαρό.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dirty="0"/>
              <a:t>Οι λέξεις αναφέρονται </a:t>
            </a:r>
            <a:r>
              <a:rPr lang="el-GR" dirty="0" smtClean="0"/>
              <a:t>ολόκληρες.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dirty="0"/>
              <a:t>Επιβάλλεται σωστή στίξη </a:t>
            </a:r>
            <a:r>
              <a:rPr lang="el-GR" dirty="0" smtClean="0"/>
              <a:t>και ορθογραφία.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dirty="0"/>
              <a:t>Επιβάλλεται ειλικρίνεια </a:t>
            </a:r>
            <a:r>
              <a:rPr lang="el-GR" dirty="0" smtClean="0"/>
              <a:t>και σαφήνεια.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5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Αποφεύγετε: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l-GR" dirty="0"/>
              <a:t>Μην εμπλουτίζετε το </a:t>
            </a:r>
            <a:r>
              <a:rPr lang="el-GR" dirty="0" smtClean="0"/>
              <a:t>Βιογραφικό Σημείωμα (Β.Σ.) </a:t>
            </a:r>
            <a:r>
              <a:rPr lang="el-GR" dirty="0"/>
              <a:t>με εικόνες.</a:t>
            </a:r>
          </a:p>
          <a:p>
            <a:pPr>
              <a:spcAft>
                <a:spcPts val="600"/>
              </a:spcAft>
            </a:pPr>
            <a:r>
              <a:rPr lang="el-GR" dirty="0"/>
              <a:t>Μη χρησιμοποιείτε περιττές εκφράσεις.</a:t>
            </a:r>
          </a:p>
          <a:p>
            <a:pPr>
              <a:spcAft>
                <a:spcPts val="600"/>
              </a:spcAft>
            </a:pPr>
            <a:r>
              <a:rPr lang="el-GR" dirty="0"/>
              <a:t>Μην αντιγράφετε το Β.Σ. κάποιου άλλου.</a:t>
            </a:r>
          </a:p>
          <a:p>
            <a:pPr>
              <a:spcAft>
                <a:spcPts val="600"/>
              </a:spcAft>
            </a:pPr>
            <a:r>
              <a:rPr lang="el-GR" dirty="0"/>
              <a:t>Μην περιλάβετε ψευδή στοιχεία.</a:t>
            </a:r>
          </a:p>
          <a:p>
            <a:pPr>
              <a:spcAft>
                <a:spcPts val="600"/>
              </a:spcAft>
            </a:pPr>
            <a:r>
              <a:rPr lang="el-GR" dirty="0"/>
              <a:t>Μη στέλνετε διορθωμένες φωτοτυπίες.</a:t>
            </a:r>
          </a:p>
          <a:p>
            <a:pPr>
              <a:spcAft>
                <a:spcPts val="600"/>
              </a:spcAft>
            </a:pPr>
            <a:r>
              <a:rPr lang="el-GR" dirty="0"/>
              <a:t>Μη χρησιμοποιείτε έγχρωμο χαρτί.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Θεματικές Ενότητες του Βιογραφικού Σημειώματος (Β.Σ.) 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ΠΡΟΣΩΠΙΚΑ ΣΤΟΙΧΕΙΑ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ΣΤΟΧΟΙ ΣΤΑΔΙΟΔΡΟΜΙΑΣ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ΕΚΠΑΙΔΕΥΣΗ ή ΣΠΟΥΔΕΣ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ΣΕΜΙΝΑΡΙΑ - ΣΥΝΕΧΗΣ ΚΑΤΑΡΤΙΣΗ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ΕΠΑΓΓΕΛΜΑΤΙΚΗ ΕΜΠΕΙΡΙΑ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ΞΕΝΕΣ ΓΛΩΣΣΕΣ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ΓΝΩΣΕΙΣ Η/Υ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ΔΙΑΚΡΙΣΕΙΣ/ΣΥΜΜΕΤΟΧΗ ΣΕ ΣΥΛΛΟΓΟΥΣ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ΠΡΟΣΩΠΙΚΑ ΕΝΔΙΑΦΕΡΟΝΤΑ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3400" dirty="0"/>
              <a:t>ΣΥΣΤΑΤΙΚΕΣ ΕΠΙΣΤΟΛΕΣ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521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5" action="ppaction://hlinksldjump"/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  <a:hlinkClick r:id="rId5" action="ppaction://hlinksldjump"/>
              </a:rPr>
              <a:t>Αξιολόγηση Θέσεων Εργασίας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6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  <a:hlinkClick r:id="rId7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7" action="ppaction://hlinksldjump"/>
              </a:rPr>
              <a:t>)  Προγραμματισμός Ανθρώπινου Δυναμικού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rId8" action="ppaction://hlinksldjump" tooltip="Μετάβαση στη Διαφάνεια 16"/>
          </p:cNvPr>
          <p:cNvSpPr/>
          <p:nvPr>
            <p:custDataLst>
              <p:tags r:id="rId3"/>
            </p:custDataLst>
          </p:nvPr>
        </p:nvSpPr>
        <p:spPr>
          <a:xfrm>
            <a:off x="809254" y="3501008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9" action="ppaction://hlinksldjump"/>
              </a:rPr>
              <a:t>3) Επιλογή Ανθρώπινου Δυναμικού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5" name="Θέση περιεχομένου 4">
            <a:hlinkClick r:id="rId10" action="ppaction://hlinksldjump" tooltip="Μετάβαση στη Διαφάνεια 28"/>
          </p:cNvPr>
          <p:cNvSpPr/>
          <p:nvPr/>
        </p:nvSpPr>
        <p:spPr>
          <a:xfrm>
            <a:off x="809262" y="4293096"/>
            <a:ext cx="7435152" cy="465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11" action="ppaction://hlinksldjump"/>
              </a:rPr>
              <a:t>4</a:t>
            </a:r>
            <a:r>
              <a:rPr lang="el-GR" sz="2800" i="1" dirty="0" smtClean="0">
                <a:solidFill>
                  <a:srgbClr val="0070C0"/>
                </a:solidFill>
                <a:hlinkClick r:id="rId11" action="ppaction://hlinksldjump"/>
              </a:rPr>
              <a:t>) Σύνταξη Βιογραφικού Σημειώματος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>
                <a:latin typeface="Times New Roman" pitchFamily="18" charset="0"/>
              </a:rPr>
              <a:t>Η ΑΞΙΟΛΟΓΗΣΗ ΤΩΝ ΘΕΣΕΩΝ ΕΡΓΑΣΙΑΣ </a:t>
            </a:r>
            <a:br>
              <a:rPr lang="el-GR" sz="2800" b="1" dirty="0">
                <a:latin typeface="Times New Roman" pitchFamily="18" charset="0"/>
              </a:rPr>
            </a:br>
            <a:r>
              <a:rPr lang="el-GR" sz="2800" b="1" dirty="0" smtClean="0">
                <a:latin typeface="Times New Roman" pitchFamily="18" charset="0"/>
              </a:rPr>
              <a:t>(</a:t>
            </a:r>
            <a:r>
              <a:rPr lang="en-US" sz="2800" b="1" dirty="0" smtClean="0">
                <a:latin typeface="Times New Roman" pitchFamily="18" charset="0"/>
              </a:rPr>
              <a:t>Job Evaluation</a:t>
            </a:r>
            <a:r>
              <a:rPr lang="el-GR" sz="2800" b="1" dirty="0" smtClean="0">
                <a:latin typeface="Times New Roman" pitchFamily="18" charset="0"/>
              </a:rPr>
              <a:t>)</a:t>
            </a:r>
            <a:endParaRPr lang="el-GR" sz="2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2800" dirty="0"/>
              <a:t>Οι  </a:t>
            </a:r>
            <a:r>
              <a:rPr lang="el-GR" altLang="el-GR" sz="2800" b="1" dirty="0" smtClean="0"/>
              <a:t>απαιτήσεις </a:t>
            </a:r>
            <a:r>
              <a:rPr lang="el-GR" altLang="el-GR" sz="2800" dirty="0" smtClean="0"/>
              <a:t>που </a:t>
            </a:r>
            <a:r>
              <a:rPr lang="el-GR" altLang="el-GR" sz="2800" dirty="0"/>
              <a:t>έχει μία θέση εργασίας για να διεκπεραιωθεί μία εργασία. 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2800" dirty="0" smtClean="0"/>
              <a:t>Διαπιστώνουμε </a:t>
            </a:r>
            <a:r>
              <a:rPr lang="el-GR" altLang="el-GR" sz="2800" dirty="0"/>
              <a:t>τη </a:t>
            </a:r>
            <a:r>
              <a:rPr lang="el-GR" altLang="el-GR" sz="2800" b="1" dirty="0"/>
              <a:t>βαρύτητα της θέσης, την αξία που έχει η θέση</a:t>
            </a:r>
            <a:r>
              <a:rPr lang="el-GR" altLang="el-GR" sz="2800" dirty="0"/>
              <a:t> μέσα στο οργανωτικό διάγραμμα.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el-GR" altLang="el-GR" sz="2400" b="1" dirty="0" smtClean="0"/>
              <a:t>Οργανωτικό Διάγραμμα:</a:t>
            </a:r>
            <a:r>
              <a:rPr lang="el-GR" altLang="el-GR" sz="2400" dirty="0" smtClean="0"/>
              <a:t>  Δείχνει </a:t>
            </a:r>
            <a:r>
              <a:rPr lang="el-GR" altLang="el-GR" sz="2400" dirty="0"/>
              <a:t>τις λεπτομέρειες των θέσεων εργασίας.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el-GR" altLang="el-GR" sz="2400" b="1" dirty="0"/>
              <a:t>Διάγραμμα  </a:t>
            </a:r>
            <a:r>
              <a:rPr lang="el-GR" altLang="el-GR" sz="2400" b="1" dirty="0" smtClean="0"/>
              <a:t>Απογραφής:</a:t>
            </a:r>
            <a:r>
              <a:rPr lang="el-GR" altLang="el-GR" sz="2400" dirty="0" smtClean="0"/>
              <a:t> </a:t>
            </a:r>
            <a:r>
              <a:rPr lang="el-GR" altLang="el-GR" sz="2400" dirty="0"/>
              <a:t>Μας δείχνει τις λεπτομέρειες τόσο της θέσης εργασίας, όσο και τις λεπτομέρειες που αφορούν τον άνθρωπο που κατέχει την συγκεκριμένη </a:t>
            </a:r>
            <a:r>
              <a:rPr lang="el-GR" altLang="el-GR" sz="2400" dirty="0" smtClean="0"/>
              <a:t>θέση </a:t>
            </a:r>
            <a:r>
              <a:rPr lang="el-GR" altLang="el-GR" sz="2400" i="1" dirty="0" smtClean="0"/>
              <a:t>(</a:t>
            </a:r>
            <a:r>
              <a:rPr lang="el-GR" altLang="el-GR" sz="2400" i="1" dirty="0"/>
              <a:t>ως βάση έχει το οργανωτικό διάγραμμα).</a:t>
            </a:r>
            <a:endParaRPr lang="el-GR" altLang="el-GR" sz="2400" i="1" dirty="0" smtClean="0"/>
          </a:p>
        </p:txBody>
      </p:sp>
      <p:pic>
        <p:nvPicPr>
          <p:cNvPr id="8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800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ΠΡΟΓΡΑΜΜΑΤΙΣΜΟΣ </a:t>
            </a:r>
            <a:br>
              <a:rPr lang="el-GR" sz="4000" b="1" dirty="0"/>
            </a:br>
            <a:r>
              <a:rPr lang="el-GR" sz="4000" b="1" dirty="0"/>
              <a:t>ΑΝΘΡΩΠΙΝΟΥ ΔΥΝΑΜΙΚΟΥ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2500" dirty="0"/>
              <a:t>η διαδικασία που επιτυγχάνει τον </a:t>
            </a:r>
            <a:r>
              <a:rPr lang="el-GR" altLang="el-GR" sz="2500" b="1" dirty="0"/>
              <a:t>προσδιορισμό της απόκτησης και την αξιοποίηση του απαιτούμενου προσωπικού</a:t>
            </a:r>
            <a:r>
              <a:rPr lang="el-GR" altLang="el-GR" sz="2500" dirty="0"/>
              <a:t>, ώστε να επιτευχθούν οι στόχοι της οργάνωσης, τόσο σε ποιοτικό όσο και σε ποσοτικό επίπεδο.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2500" dirty="0" smtClean="0"/>
              <a:t>Με </a:t>
            </a:r>
            <a:r>
              <a:rPr lang="el-GR" altLang="el-GR" sz="2500" dirty="0"/>
              <a:t>τον προγραμματισμό διαπιστώνουμε σε </a:t>
            </a:r>
            <a:r>
              <a:rPr lang="el-GR" altLang="el-GR" sz="2500" b="1" dirty="0"/>
              <a:t>ποιο επίπεδο βρισκόμαστε</a:t>
            </a:r>
            <a:r>
              <a:rPr lang="el-GR" altLang="el-GR" sz="2500" dirty="0"/>
              <a:t>, </a:t>
            </a:r>
            <a:r>
              <a:rPr lang="el-GR" altLang="el-GR" sz="2500" b="1" dirty="0" smtClean="0"/>
              <a:t>σε ποιο επίπεδο μπορούμε να φτάσουμε</a:t>
            </a:r>
            <a:r>
              <a:rPr lang="el-GR" altLang="el-GR" sz="2500" dirty="0" smtClean="0"/>
              <a:t> </a:t>
            </a:r>
            <a:r>
              <a:rPr lang="el-GR" altLang="el-GR" sz="2500" dirty="0"/>
              <a:t>και </a:t>
            </a:r>
            <a:r>
              <a:rPr lang="el-GR" altLang="el-GR" sz="2500" dirty="0" smtClean="0"/>
              <a:t>τέλος, </a:t>
            </a:r>
            <a:r>
              <a:rPr lang="el-GR" altLang="el-GR" sz="2500" b="1" dirty="0"/>
              <a:t>τις απαραίτητες ενέργειες </a:t>
            </a:r>
            <a:r>
              <a:rPr lang="el-GR" altLang="el-GR" sz="2500" dirty="0"/>
              <a:t>που πρέπει να γίνουν για την επίτευξη του άριστου επιπέδου</a:t>
            </a:r>
            <a:r>
              <a:rPr lang="el-GR" altLang="el-GR" sz="2500" b="1" dirty="0"/>
              <a:t>, υπολογίζουμε το δείκτη σταθερότητας μέσω στατιστικών ερευνών, </a:t>
            </a:r>
            <a:r>
              <a:rPr lang="el-GR" altLang="el-GR" sz="2500" dirty="0"/>
              <a:t>αποτέλεσμα του οποίου είναι οι θέσεις εργασίας, τη δομή ηλικιών, σχέδια διαλογής και το ποσοστό παραιτήσεων.</a:t>
            </a:r>
            <a:endParaRPr lang="el-GR" altLang="el-GR" sz="2500" i="1" dirty="0" smtClean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70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 smtClean="0"/>
              <a:t>Επιλογή του Ανθρώπινου Δυναμικού</a:t>
            </a:r>
            <a:endParaRPr lang="el-GR" sz="40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2500" dirty="0" smtClean="0"/>
              <a:t>Η </a:t>
            </a:r>
            <a:r>
              <a:rPr lang="el-GR" altLang="el-GR" sz="2500" dirty="0"/>
              <a:t>διαδικασία </a:t>
            </a:r>
            <a:r>
              <a:rPr lang="el-GR" altLang="el-GR" sz="2500" b="1" dirty="0"/>
              <a:t>συγκέντρωσης πληροφοριών και αξιολόγησης των υποψηφίων </a:t>
            </a:r>
            <a:r>
              <a:rPr lang="el-GR" altLang="el-GR" sz="2500" dirty="0"/>
              <a:t>για την επιλογή των πλέον κατάλληλων στις συγκεκριμένες θέσεις εργασίας που η οργάνωση ζητάει προσωπικό. 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2500" dirty="0" smtClean="0"/>
              <a:t>Η </a:t>
            </a:r>
            <a:r>
              <a:rPr lang="el-GR" altLang="el-GR" sz="2500" dirty="0"/>
              <a:t>επιλογή γίνεται με βάση τα </a:t>
            </a:r>
            <a:r>
              <a:rPr lang="el-GR" altLang="el-GR" sz="2500" b="1" dirty="0"/>
              <a:t>προσόντα</a:t>
            </a:r>
            <a:r>
              <a:rPr lang="el-GR" altLang="el-GR" sz="2500" dirty="0"/>
              <a:t> που απαιτεί η θέση εργασίας.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2500" dirty="0" smtClean="0"/>
              <a:t>Η </a:t>
            </a:r>
            <a:r>
              <a:rPr lang="el-GR" altLang="el-GR" sz="2500" dirty="0"/>
              <a:t>επιλογή θα γίνει βάση των </a:t>
            </a:r>
            <a:r>
              <a:rPr lang="el-GR" altLang="el-GR" sz="2500" b="1" dirty="0"/>
              <a:t>βιογραφικών</a:t>
            </a:r>
            <a:r>
              <a:rPr lang="el-GR" altLang="el-GR" sz="2500" dirty="0"/>
              <a:t> όπου θα ακολουθήσουν και οι </a:t>
            </a:r>
            <a:r>
              <a:rPr lang="el-GR" altLang="el-GR" sz="2500" b="1" dirty="0"/>
              <a:t>συνεντεύξεις</a:t>
            </a:r>
            <a:r>
              <a:rPr lang="el-GR" altLang="el-GR" sz="2500" dirty="0"/>
              <a:t>, για να μάθει και η εταιρεία τον υποψήφιο καθώς και ο υποψήφιος την εταιρεία.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endParaRPr lang="el-GR" altLang="el-GR" sz="2500" i="1" dirty="0" smtClean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23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ΤΕΣΤ ΕΠΙΛΟΓΗΣ ΑΝΘΡΩΠΙΝΟΥ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ΔΥΝΑΜΙΚΟΥ (1/2)</a:t>
            </a:r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altLang="el-GR" sz="3800" b="1" dirty="0">
                <a:latin typeface="Times New Roman" pitchFamily="18" charset="0"/>
                <a:cs typeface="Times New Roman" pitchFamily="18" charset="0"/>
              </a:rPr>
            </a:b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dirty="0"/>
              <a:t>α) τεστ συναισθηματικής νοημοσύνης,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dirty="0" smtClean="0"/>
              <a:t>β) </a:t>
            </a:r>
            <a:r>
              <a:rPr lang="el-GR" altLang="el-GR" sz="2800" dirty="0"/>
              <a:t>ψυχολογικά τεστ, 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dirty="0" smtClean="0"/>
              <a:t>γ</a:t>
            </a:r>
            <a:r>
              <a:rPr lang="el-GR" altLang="el-GR" sz="2800" dirty="0"/>
              <a:t>) τεστ ικανοτήτων,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dirty="0" smtClean="0"/>
              <a:t>δ</a:t>
            </a:r>
            <a:r>
              <a:rPr lang="el-GR" altLang="el-GR" sz="2800" dirty="0"/>
              <a:t>) τεστ ορθογραφίας.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endParaRPr lang="el-GR" alt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ΤΕΣΤ ΕΠΙΛΟΓΗΣ ΑΝΘΡΩΠΙΝΟΥ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ΔΥΝΑΜΙΚΟΥ (2/2)</a:t>
            </a:r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altLang="el-GR" sz="3800" b="1" dirty="0">
                <a:latin typeface="Times New Roman" pitchFamily="18" charset="0"/>
                <a:cs typeface="Times New Roman" pitchFamily="18" charset="0"/>
              </a:rPr>
            </a:b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2800" dirty="0"/>
              <a:t>Το γραφείο αξιολόγησης για την πρόσληψη ελέγχει :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Τις </a:t>
            </a:r>
            <a:r>
              <a:rPr lang="el-GR" altLang="el-GR" sz="2400" b="1" dirty="0"/>
              <a:t>γνώσεις και την εμπειρία</a:t>
            </a:r>
            <a:r>
              <a:rPr lang="el-GR" altLang="el-GR" sz="2400" dirty="0"/>
              <a:t> του υποψηφίου.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Τις </a:t>
            </a:r>
            <a:r>
              <a:rPr lang="el-GR" altLang="el-GR" sz="2400" b="1" dirty="0"/>
              <a:t>διοικητικές ικανότητες</a:t>
            </a:r>
            <a:r>
              <a:rPr lang="el-GR" altLang="el-GR" sz="2400" dirty="0"/>
              <a:t> του υποψηφίου.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Τις </a:t>
            </a:r>
            <a:r>
              <a:rPr lang="el-GR" altLang="el-GR" sz="2400" b="1" dirty="0"/>
              <a:t>σχέσεις</a:t>
            </a:r>
            <a:r>
              <a:rPr lang="el-GR" altLang="el-GR" sz="2400" dirty="0"/>
              <a:t> με τους συναδέλφους του (επικοινωνία).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Πως επιλύει και αντιμετωπίζει τα </a:t>
            </a:r>
            <a:r>
              <a:rPr lang="el-GR" altLang="el-GR" sz="2400" b="1" dirty="0"/>
              <a:t>προβλήματα</a:t>
            </a:r>
            <a:r>
              <a:rPr lang="el-GR" altLang="el-GR" sz="2400" dirty="0"/>
              <a:t> που προκύπτουν.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Την </a:t>
            </a:r>
            <a:r>
              <a:rPr lang="el-GR" altLang="el-GR" sz="2400" b="1" dirty="0"/>
              <a:t>ικανότητα στην λήψη απόφασης </a:t>
            </a:r>
            <a:r>
              <a:rPr lang="el-GR" altLang="el-GR" sz="2400" dirty="0"/>
              <a:t>(ανάληψη πρωτοβουλιών - ευθύνης).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400" dirty="0"/>
              <a:t>Νοοτροπία, προσωπικότητα, κουλτούρα υποψηφίου (αποδοχή κουλτούρας της επιχείρησης και εισαγωγή νέων στοιχείων από τον υποψήφιο).</a:t>
            </a:r>
            <a:r>
              <a:rPr lang="el-GR" altLang="el-GR" sz="2800" dirty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endParaRPr lang="el-GR" alt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Προγραμματισμός και Επιλογή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9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9:35:56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6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6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5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5,7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B64428D2-7054-4622-9347-A7AFC8A4A7F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1393</Words>
  <Application>Microsoft Office PowerPoint</Application>
  <PresentationFormat>On-screen Show (4:3)</PresentationFormat>
  <Paragraphs>195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Θέμα του Office</vt:lpstr>
      <vt:lpstr>Διοίκηση Ανθρωπίνων Πόρων</vt:lpstr>
      <vt:lpstr>Άδειες χρήσης </vt:lpstr>
      <vt:lpstr>Χρηματοδότηση </vt:lpstr>
      <vt:lpstr>Περιεχόμενα ενότητας</vt:lpstr>
      <vt:lpstr>Η ΑΞΙΟΛΟΓΗΣΗ ΤΩΝ ΘΕΣΕΩΝ ΕΡΓΑΣΙΑΣ  (Job Evaluation)</vt:lpstr>
      <vt:lpstr>ΠΡΟΓΡΑΜΜΑΤΙΣΜΟΣ  ΑΝΘΡΩΠΙΝΟΥ ΔΥΝΑΜΙΚΟΥ</vt:lpstr>
      <vt:lpstr>Επιλογή του Ανθρώπινου Δυναμικού</vt:lpstr>
      <vt:lpstr>ΤΕΣΤ ΕΠΙΛΟΓΗΣ ΑΝΘΡΩΠΙΝΟΥ ΔΥΝΑΜΙΚΟΥ (1/2) </vt:lpstr>
      <vt:lpstr>ΤΕΣΤ ΕΠΙΛΟΓΗΣ ΑΝΘΡΩΠΙΝΟΥ ΔΥΝΑΜΙΚΟΥ (2/2) </vt:lpstr>
      <vt:lpstr>Παράδειγμα Τεστ  Συναισθηματικής Νοημοσύνης (1/3) </vt:lpstr>
      <vt:lpstr>Παράδειγμα Τεστ  Συναισθηματικής Νοημοσύνης (2/3) </vt:lpstr>
      <vt:lpstr>Παράδειγμα Τεστ  Συναισθηματικής Νοημοσύνης (3/3) </vt:lpstr>
      <vt:lpstr>Παράδειγμα ερωτήσεων για το  Τεστ Δεξιοτήτων  (1/4) </vt:lpstr>
      <vt:lpstr>Παράδειγμα ερωτήσεων για το  Τεστ Δεξιοτήτων  (2/4) </vt:lpstr>
      <vt:lpstr>Παράδειγμα ερωτήσεων για το  Τεστ Δεξιοτήτων  (3/4) </vt:lpstr>
      <vt:lpstr>Παράδειγμα ερωτήσεων για το  Τεστ Δεξιοτήτων  (4/4) </vt:lpstr>
      <vt:lpstr>Τεστ Ορθογραφίας (1/2)</vt:lpstr>
      <vt:lpstr>Τεστ Ορθογραφίας (2/2)</vt:lpstr>
      <vt:lpstr>ΣΥΝΤΑΞΗ ΤΟΥ ΒΙΟΓΡΑΦΙΚΟΥ ΣΗΜΕΙΩΜΑΤΟΣ  [curriculum vitae]</vt:lpstr>
      <vt:lpstr>Δημιουργία προσωπικού φακέλου</vt:lpstr>
      <vt:lpstr>Το βιογραφικό σας &amp; η αναζήτηση εργασίας (1/2)</vt:lpstr>
      <vt:lpstr>Το βιογραφικό σας &amp; η αναζήτηση εργασίας (2/2)</vt:lpstr>
      <vt:lpstr>Το βιογραφικό σημείωμα πρέπει να είναι: </vt:lpstr>
      <vt:lpstr>Αποφεύγετε:</vt:lpstr>
      <vt:lpstr>Θεματικές Ενότητες του Βιογραφικού Σημειώματος (Β.Σ.) 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Αρχιτεκτονική Ενσωματωμένων Συστημάτων και Μέθοδοι Σχεδίασης</dc:subject>
  <dc:creator>Ασπρίδης Γεώργιος</dc:creator>
  <cp:keywords>Διοίκηση Ανθρώπινου Δυναμικού</cp:keywords>
  <dc:description>Ιδιαίτερα χαρακτηριστικά Ενσωματωμένων. Αρχιτεκτονικά χαρακτηριστικά. Στάδια σχεδίασης Ενσωματωμένων Συστημάτων. Τρόποι περιγραφής ενσωματωμένων συστημάτων. Μελέτη ως παράδειγμα του AVR tiny 2313.</dc:description>
  <cp:lastModifiedBy>chris</cp:lastModifiedBy>
  <cp:revision>251</cp:revision>
  <dcterms:created xsi:type="dcterms:W3CDTF">2013-10-22T19:39:27Z</dcterms:created>
  <dcterms:modified xsi:type="dcterms:W3CDTF">2014-05-05T08:18:15Z</dcterms:modified>
  <cp:category>ΑΝΟΙΧΤΑ ΑΚΑΔΗΜΑΙΚΑ ΜΑΘΗΜΑΤΑ</cp:category>
  <cp:contentStatus>Τελικό</cp:contentStatus>
</cp:coreProperties>
</file>