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8.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9"/>
  </p:notesMasterIdLst>
  <p:sldIdLst>
    <p:sldId id="257" r:id="rId3"/>
    <p:sldId id="258" r:id="rId4"/>
    <p:sldId id="324" r:id="rId5"/>
    <p:sldId id="261" r:id="rId6"/>
    <p:sldId id="326" r:id="rId7"/>
    <p:sldId id="336" r:id="rId8"/>
    <p:sldId id="337" r:id="rId9"/>
    <p:sldId id="327" r:id="rId10"/>
    <p:sldId id="328" r:id="rId11"/>
    <p:sldId id="329" r:id="rId12"/>
    <p:sldId id="330" r:id="rId13"/>
    <p:sldId id="331" r:id="rId14"/>
    <p:sldId id="332" r:id="rId15"/>
    <p:sldId id="333" r:id="rId16"/>
    <p:sldId id="334" r:id="rId17"/>
    <p:sldId id="325" r:id="rId18"/>
  </p:sldIdLst>
  <p:sldSz cx="9144000" cy="6858000" type="screen4x3"/>
  <p:notesSz cx="6858000" cy="9144000"/>
  <p:custDataLst>
    <p:tags r:id="rId20"/>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Pet" initials="N"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663300"/>
    <a:srgbClr val="6600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Φωτεινό στυλ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6" y="-89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05C097-04B7-44E1-9968-25C5DB2563B3}" type="datetimeFigureOut">
              <a:rPr lang="el-GR" smtClean="0"/>
              <a:pPr/>
              <a:t>5/5/2014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0EBB63-910B-484B-BBB9-ECB9018BB688}" type="slidenum">
              <a:rPr lang="el-GR" smtClean="0"/>
              <a:pPr/>
              <a:t>‹#›</a:t>
            </a:fld>
            <a:endParaRPr lang="el-GR"/>
          </a:p>
        </p:txBody>
      </p:sp>
    </p:spTree>
    <p:extLst>
      <p:ext uri="{BB962C8B-B14F-4D97-AF65-F5344CB8AC3E}">
        <p14:creationId xmlns:p14="http://schemas.microsoft.com/office/powerpoint/2010/main" val="3616633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6FDEF260-4F1D-49F2-82FF-9783277E9550}" type="slidenum">
              <a:rPr lang="el-GR" altLang="el-GR" smtClean="0">
                <a:latin typeface="Arial" charset="0"/>
              </a:rPr>
              <a:pPr eaLnBrk="1" hangingPunct="1"/>
              <a:t>15</a:t>
            </a:fld>
            <a:endParaRPr lang="el-GR" altLang="el-GR" smtClean="0">
              <a:latin typeface="Arial" charset="0"/>
            </a:endParaRPr>
          </a:p>
        </p:txBody>
      </p:sp>
      <p:sp>
        <p:nvSpPr>
          <p:cNvPr id="118787" name="Rectangle 2"/>
          <p:cNvSpPr>
            <a:spLocks noRot="1" noChangeArrowheads="1" noTextEdit="1"/>
          </p:cNvSpPr>
          <p:nvPr>
            <p:ph type="sldImg"/>
          </p:nvPr>
        </p:nvSpPr>
        <p:spPr>
          <a:ln/>
        </p:spPr>
      </p:sp>
      <p:sp>
        <p:nvSpPr>
          <p:cNvPr id="1187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3CCF7E22-06CB-436A-B98A-BCE35E268284}" type="slidenum">
              <a:rPr lang="el-GR" altLang="el-GR" smtClean="0">
                <a:latin typeface="Arial" charset="0"/>
              </a:rPr>
              <a:pPr eaLnBrk="1" hangingPunct="1"/>
              <a:t>6</a:t>
            </a:fld>
            <a:endParaRPr lang="el-GR" altLang="el-GR" smtClean="0">
              <a:latin typeface="Arial" charset="0"/>
            </a:endParaRPr>
          </a:p>
        </p:txBody>
      </p:sp>
      <p:sp>
        <p:nvSpPr>
          <p:cNvPr id="110595" name="Rectangle 2"/>
          <p:cNvSpPr>
            <a:spLocks noRot="1" noChangeArrowheads="1" noTextEdit="1"/>
          </p:cNvSpPr>
          <p:nvPr>
            <p:ph type="sldImg"/>
          </p:nvPr>
        </p:nvSpPr>
        <p:spPr>
          <a:ln/>
        </p:spPr>
      </p:sp>
      <p:sp>
        <p:nvSpPr>
          <p:cNvPr id="1105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00F3C203-255F-4DB3-B005-5F8715D58FAF}" type="slidenum">
              <a:rPr lang="el-GR" altLang="el-GR" smtClean="0">
                <a:latin typeface="Arial" charset="0"/>
              </a:rPr>
              <a:pPr eaLnBrk="1" hangingPunct="1"/>
              <a:t>8</a:t>
            </a:fld>
            <a:endParaRPr lang="el-GR" altLang="el-GR" smtClean="0">
              <a:latin typeface="Arial" charset="0"/>
            </a:endParaRPr>
          </a:p>
        </p:txBody>
      </p:sp>
      <p:sp>
        <p:nvSpPr>
          <p:cNvPr id="111619" name="Rectangle 2"/>
          <p:cNvSpPr>
            <a:spLocks noRot="1" noChangeArrowheads="1" noTextEdit="1"/>
          </p:cNvSpPr>
          <p:nvPr>
            <p:ph type="sldImg"/>
          </p:nvPr>
        </p:nvSpPr>
        <p:spPr>
          <a:ln/>
        </p:spPr>
      </p:sp>
      <p:sp>
        <p:nvSpPr>
          <p:cNvPr id="111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6ACCC416-A276-4406-894F-177DB241F81A}" type="slidenum">
              <a:rPr lang="el-GR" altLang="el-GR" smtClean="0">
                <a:latin typeface="Arial" charset="0"/>
              </a:rPr>
              <a:pPr eaLnBrk="1" hangingPunct="1"/>
              <a:t>9</a:t>
            </a:fld>
            <a:endParaRPr lang="el-GR" altLang="el-GR" smtClean="0">
              <a:latin typeface="Arial" charset="0"/>
            </a:endParaRPr>
          </a:p>
        </p:txBody>
      </p:sp>
      <p:sp>
        <p:nvSpPr>
          <p:cNvPr id="112643" name="Rectangle 2"/>
          <p:cNvSpPr>
            <a:spLocks noRot="1" noChangeArrowheads="1" noTextEdit="1"/>
          </p:cNvSpPr>
          <p:nvPr>
            <p:ph type="sldImg"/>
          </p:nvPr>
        </p:nvSpPr>
        <p:spPr>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46B9D495-EEA8-4F26-BABD-FB42579C1999}" type="slidenum">
              <a:rPr lang="el-GR" altLang="el-GR" smtClean="0">
                <a:latin typeface="Arial" charset="0"/>
              </a:rPr>
              <a:pPr eaLnBrk="1" hangingPunct="1"/>
              <a:t>10</a:t>
            </a:fld>
            <a:endParaRPr lang="el-GR" altLang="el-GR" smtClean="0">
              <a:latin typeface="Arial" charset="0"/>
            </a:endParaRPr>
          </a:p>
        </p:txBody>
      </p:sp>
      <p:sp>
        <p:nvSpPr>
          <p:cNvPr id="113667" name="Rectangle 2"/>
          <p:cNvSpPr>
            <a:spLocks noRot="1" noChangeArrowheads="1" noTextEdit="1"/>
          </p:cNvSpPr>
          <p:nvPr>
            <p:ph type="sldImg"/>
          </p:nvPr>
        </p:nvSpPr>
        <p:spPr>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8A39F3BE-8572-4B25-BD18-793D50A6747A}" type="slidenum">
              <a:rPr lang="el-GR" altLang="el-GR" smtClean="0">
                <a:latin typeface="Arial" charset="0"/>
              </a:rPr>
              <a:pPr eaLnBrk="1" hangingPunct="1"/>
              <a:t>11</a:t>
            </a:fld>
            <a:endParaRPr lang="el-GR" altLang="el-GR" smtClean="0">
              <a:latin typeface="Arial" charset="0"/>
            </a:endParaRPr>
          </a:p>
        </p:txBody>
      </p:sp>
      <p:sp>
        <p:nvSpPr>
          <p:cNvPr id="114691" name="Rectangle 2"/>
          <p:cNvSpPr>
            <a:spLocks noRot="1" noChangeArrowheads="1" noTextEdit="1"/>
          </p:cNvSpPr>
          <p:nvPr>
            <p:ph type="sldImg"/>
          </p:nvPr>
        </p:nvSpPr>
        <p:spPr>
          <a:ln/>
        </p:spPr>
      </p:sp>
      <p:sp>
        <p:nvSpPr>
          <p:cNvPr id="114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4C2EF77A-D094-4724-901F-24E65C31C2E4}" type="slidenum">
              <a:rPr lang="el-GR" altLang="el-GR" smtClean="0">
                <a:latin typeface="Arial" charset="0"/>
              </a:rPr>
              <a:pPr eaLnBrk="1" hangingPunct="1"/>
              <a:t>12</a:t>
            </a:fld>
            <a:endParaRPr lang="el-GR" altLang="el-GR" smtClean="0">
              <a:latin typeface="Arial" charset="0"/>
            </a:endParaRPr>
          </a:p>
        </p:txBody>
      </p:sp>
      <p:sp>
        <p:nvSpPr>
          <p:cNvPr id="115715" name="Rectangle 2"/>
          <p:cNvSpPr>
            <a:spLocks noRot="1" noChangeArrowheads="1" noTextEdit="1"/>
          </p:cNvSpPr>
          <p:nvPr>
            <p:ph type="sldImg"/>
          </p:nvPr>
        </p:nvSpPr>
        <p:spPr>
          <a:ln/>
        </p:spPr>
      </p:sp>
      <p:sp>
        <p:nvSpPr>
          <p:cNvPr id="1157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0C06E266-98A2-411A-8E09-3BBDDD11A2C8}" type="slidenum">
              <a:rPr lang="el-GR" altLang="el-GR" smtClean="0">
                <a:latin typeface="Arial" charset="0"/>
              </a:rPr>
              <a:pPr eaLnBrk="1" hangingPunct="1"/>
              <a:t>13</a:t>
            </a:fld>
            <a:endParaRPr lang="el-GR" altLang="el-GR" smtClean="0">
              <a:latin typeface="Arial" charset="0"/>
            </a:endParaRPr>
          </a:p>
        </p:txBody>
      </p:sp>
      <p:sp>
        <p:nvSpPr>
          <p:cNvPr id="116739" name="Rectangle 2"/>
          <p:cNvSpPr>
            <a:spLocks noRot="1" noChangeArrowheads="1" noTextEdit="1"/>
          </p:cNvSpPr>
          <p:nvPr>
            <p:ph type="sldImg"/>
          </p:nvPr>
        </p:nvSpPr>
        <p:spPr>
          <a:ln/>
        </p:spPr>
      </p:sp>
      <p:sp>
        <p:nvSpPr>
          <p:cNvPr id="1167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A48004F8-8550-4F3C-B153-06E466310C46}" type="slidenum">
              <a:rPr lang="el-GR" altLang="el-GR" smtClean="0">
                <a:latin typeface="Arial" charset="0"/>
              </a:rPr>
              <a:pPr eaLnBrk="1" hangingPunct="1"/>
              <a:t>14</a:t>
            </a:fld>
            <a:endParaRPr lang="el-GR" altLang="el-GR" smtClean="0">
              <a:latin typeface="Arial" charset="0"/>
            </a:endParaRPr>
          </a:p>
        </p:txBody>
      </p:sp>
      <p:sp>
        <p:nvSpPr>
          <p:cNvPr id="117763" name="Rectangle 2"/>
          <p:cNvSpPr>
            <a:spLocks noRot="1" noChangeArrowheads="1" noTextEdit="1"/>
          </p:cNvSpPr>
          <p:nvPr>
            <p:ph type="sldImg"/>
          </p:nvPr>
        </p:nvSpPr>
        <p:spPr>
          <a:ln/>
        </p:spPr>
      </p:sp>
      <p:sp>
        <p:nvSpPr>
          <p:cNvPr id="117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DC27ACE-FA03-481B-A944-F1F9C7A6C06F}"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624041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D626B94-859F-45E2-B6D8-3F4AFDAAC21C}"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055766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9CF0188-CD73-4327-92F5-0C2ACE29070A}"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1947411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7813"/>
            <a:ext cx="8229600" cy="1143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457200" y="1600200"/>
            <a:ext cx="4038600" cy="4530725"/>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30725"/>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9 - Θέση ημερομηνίας"/>
          <p:cNvSpPr>
            <a:spLocks noGrp="1"/>
          </p:cNvSpPr>
          <p:nvPr>
            <p:ph type="dt" sz="half" idx="10"/>
          </p:nvPr>
        </p:nvSpPr>
        <p:spPr/>
        <p:txBody>
          <a:bodyPr/>
          <a:lstStyle>
            <a:lvl1pPr>
              <a:defRPr/>
            </a:lvl1pPr>
          </a:lstStyle>
          <a:p>
            <a:pPr>
              <a:defRPr/>
            </a:pPr>
            <a:endParaRPr lang="el-GR"/>
          </a:p>
        </p:txBody>
      </p:sp>
      <p:sp>
        <p:nvSpPr>
          <p:cNvPr id="6" name="21 - Θέση υποσέλιδου"/>
          <p:cNvSpPr>
            <a:spLocks noGrp="1"/>
          </p:cNvSpPr>
          <p:nvPr>
            <p:ph type="ftr" sz="quarter" idx="11"/>
          </p:nvPr>
        </p:nvSpPr>
        <p:spPr/>
        <p:txBody>
          <a:bodyPr/>
          <a:lstStyle>
            <a:lvl1pPr>
              <a:defRPr/>
            </a:lvl1pPr>
          </a:lstStyle>
          <a:p>
            <a:pPr>
              <a:defRPr/>
            </a:pPr>
            <a:endParaRPr lang="el-GR"/>
          </a:p>
        </p:txBody>
      </p:sp>
      <p:sp>
        <p:nvSpPr>
          <p:cNvPr id="7" name="17 - Θέση αριθμού διαφάνειας"/>
          <p:cNvSpPr>
            <a:spLocks noGrp="1"/>
          </p:cNvSpPr>
          <p:nvPr>
            <p:ph type="sldNum" sz="quarter" idx="12"/>
          </p:nvPr>
        </p:nvSpPr>
        <p:spPr/>
        <p:txBody>
          <a:bodyPr/>
          <a:lstStyle>
            <a:lvl1pPr>
              <a:defRPr/>
            </a:lvl1pPr>
          </a:lstStyle>
          <a:p>
            <a:pPr>
              <a:defRPr/>
            </a:pPr>
            <a:fld id="{6D67F975-C33D-4253-BAF3-08A53AA5ECEE}" type="slidenum">
              <a:rPr lang="el-GR"/>
              <a:pPr>
                <a:defRPr/>
              </a:pPr>
              <a:t>‹#›</a:t>
            </a:fld>
            <a:endParaRPr lang="el-GR"/>
          </a:p>
        </p:txBody>
      </p:sp>
    </p:spTree>
    <p:extLst>
      <p:ext uri="{BB962C8B-B14F-4D97-AF65-F5344CB8AC3E}">
        <p14:creationId xmlns:p14="http://schemas.microsoft.com/office/powerpoint/2010/main" val="1439953212"/>
      </p:ext>
    </p:extLst>
  </p:cSld>
  <p:clrMapOvr>
    <a:masterClrMapping/>
  </p:clrMapOvr>
  <p:transition>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ACC11A5-92E4-41C3-A138-80175CE53EEE}"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27403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1B3F53F2-A09B-4F33-86D2-2171A68C2F17}"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552651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B2AC4CEF-F073-49D3-932D-0B9F3A7A3387}" type="datetime1">
              <a:rPr lang="el-GR" smtClean="0"/>
              <a:t>5/5/2014</a:t>
            </a:fld>
            <a:endParaRPr lang="el-GR"/>
          </a:p>
        </p:txBody>
      </p:sp>
      <p:sp>
        <p:nvSpPr>
          <p:cNvPr id="6" name="Θέση υποσέλιδου 5"/>
          <p:cNvSpPr>
            <a:spLocks noGrp="1"/>
          </p:cNvSpPr>
          <p:nvPr>
            <p:ph type="ftr" sz="quarter" idx="11"/>
          </p:nvPr>
        </p:nvSpPr>
        <p:spPr/>
        <p:txBody>
          <a:bodyPr/>
          <a:lstStyle/>
          <a:p>
            <a:r>
              <a:rPr lang="el-GR" smtClean="0"/>
              <a:t>Αρχιτεκτονική και Μέθοδοι Σχεδίασης</a:t>
            </a:r>
            <a:endParaRPr lang="el-GR"/>
          </a:p>
        </p:txBody>
      </p:sp>
      <p:sp>
        <p:nvSpPr>
          <p:cNvPr id="7" name="Θέση αριθμού διαφάνειας 6"/>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036594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F400F522-D308-4C46-9631-85DCDE932B3B}" type="datetime1">
              <a:rPr lang="el-GR" smtClean="0"/>
              <a:t>5/5/2014</a:t>
            </a:fld>
            <a:endParaRPr lang="el-GR"/>
          </a:p>
        </p:txBody>
      </p:sp>
      <p:sp>
        <p:nvSpPr>
          <p:cNvPr id="8" name="Θέση υποσέλιδου 7"/>
          <p:cNvSpPr>
            <a:spLocks noGrp="1"/>
          </p:cNvSpPr>
          <p:nvPr>
            <p:ph type="ftr" sz="quarter" idx="11"/>
          </p:nvPr>
        </p:nvSpPr>
        <p:spPr/>
        <p:txBody>
          <a:bodyPr/>
          <a:lstStyle/>
          <a:p>
            <a:r>
              <a:rPr lang="el-GR" smtClean="0"/>
              <a:t>Αρχιτεκτονική και Μέθοδοι Σχεδίασης</a:t>
            </a:r>
            <a:endParaRPr lang="el-GR"/>
          </a:p>
        </p:txBody>
      </p:sp>
      <p:sp>
        <p:nvSpPr>
          <p:cNvPr id="9" name="Θέση αριθμού διαφάνειας 8"/>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074660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4D64D696-4110-4762-B606-4FBA003638FA}" type="datetime1">
              <a:rPr lang="el-GR" smtClean="0"/>
              <a:t>5/5/2014</a:t>
            </a:fld>
            <a:endParaRPr lang="el-GR"/>
          </a:p>
        </p:txBody>
      </p:sp>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778247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9B8A22E-252A-4435-8A91-0FD7DD753584}" type="datetime1">
              <a:rPr lang="el-GR" smtClean="0"/>
              <a:t>5/5/2014</a:t>
            </a:fld>
            <a:endParaRPr lang="el-GR"/>
          </a:p>
        </p:txBody>
      </p:sp>
      <p:sp>
        <p:nvSpPr>
          <p:cNvPr id="3" name="Θέση υποσέλιδου 2"/>
          <p:cNvSpPr>
            <a:spLocks noGrp="1"/>
          </p:cNvSpPr>
          <p:nvPr>
            <p:ph type="ftr" sz="quarter" idx="11"/>
          </p:nvPr>
        </p:nvSpPr>
        <p:spPr/>
        <p:txBody>
          <a:bodyPr/>
          <a:lstStyle/>
          <a:p>
            <a:r>
              <a:rPr lang="el-GR" smtClean="0"/>
              <a:t>Αρχιτεκτονική και Μέθοδοι Σχεδίασης</a:t>
            </a:r>
            <a:endParaRPr lang="el-GR"/>
          </a:p>
        </p:txBody>
      </p:sp>
      <p:sp>
        <p:nvSpPr>
          <p:cNvPr id="4" name="Θέση αριθμού διαφάνειας 3"/>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1167687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6BB1BFB-F172-4C6C-AD0E-487A054C8E7F}" type="datetime1">
              <a:rPr lang="el-GR" smtClean="0"/>
              <a:t>5/5/2014</a:t>
            </a:fld>
            <a:endParaRPr lang="el-GR"/>
          </a:p>
        </p:txBody>
      </p:sp>
      <p:sp>
        <p:nvSpPr>
          <p:cNvPr id="6" name="Θέση υποσέλιδου 5"/>
          <p:cNvSpPr>
            <a:spLocks noGrp="1"/>
          </p:cNvSpPr>
          <p:nvPr>
            <p:ph type="ftr" sz="quarter" idx="11"/>
          </p:nvPr>
        </p:nvSpPr>
        <p:spPr/>
        <p:txBody>
          <a:bodyPr/>
          <a:lstStyle/>
          <a:p>
            <a:r>
              <a:rPr lang="el-GR" smtClean="0"/>
              <a:t>Αρχιτεκτονική και Μέθοδοι Σχεδίασης</a:t>
            </a:r>
            <a:endParaRPr lang="el-GR"/>
          </a:p>
        </p:txBody>
      </p:sp>
      <p:sp>
        <p:nvSpPr>
          <p:cNvPr id="7" name="Θέση αριθμού διαφάνειας 6"/>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437089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C1213E7-D3A6-48AC-AE05-509EA4E0676C}" type="datetime1">
              <a:rPr lang="el-GR" smtClean="0"/>
              <a:t>5/5/2014</a:t>
            </a:fld>
            <a:endParaRPr lang="el-GR"/>
          </a:p>
        </p:txBody>
      </p:sp>
      <p:sp>
        <p:nvSpPr>
          <p:cNvPr id="6" name="Θέση υποσέλιδου 5"/>
          <p:cNvSpPr>
            <a:spLocks noGrp="1"/>
          </p:cNvSpPr>
          <p:nvPr>
            <p:ph type="ftr" sz="quarter" idx="11"/>
          </p:nvPr>
        </p:nvSpPr>
        <p:spPr/>
        <p:txBody>
          <a:bodyPr/>
          <a:lstStyle/>
          <a:p>
            <a:r>
              <a:rPr lang="el-GR" smtClean="0"/>
              <a:t>Αρχιτεκτονική και Μέθοδοι Σχεδίασης</a:t>
            </a:r>
            <a:endParaRPr lang="el-GR"/>
          </a:p>
        </p:txBody>
      </p:sp>
      <p:sp>
        <p:nvSpPr>
          <p:cNvPr id="7" name="Θέση αριθμού διαφάνειας 6"/>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895363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08960F-44CE-484C-879C-8FD0FE5CB10F}" type="datetime1">
              <a:rPr lang="el-GR" smtClean="0"/>
              <a:t>5/5/2014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B3E41E-24DC-44E5-A242-12538B377EB6}" type="slidenum">
              <a:rPr lang="el-GR" smtClean="0"/>
              <a:pPr/>
              <a:t>‹#›</a:t>
            </a:fld>
            <a:endParaRPr lang="el-GR"/>
          </a:p>
        </p:txBody>
      </p:sp>
    </p:spTree>
    <p:extLst>
      <p:ext uri="{BB962C8B-B14F-4D97-AF65-F5344CB8AC3E}">
        <p14:creationId xmlns:p14="http://schemas.microsoft.com/office/powerpoint/2010/main" val="4216209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microsoft.com/office/2007/relationships/hdphoto" Target="../media/hdphoto1.wdp"/><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image" Target="../media/image5.jpeg"/><Relationship Id="rId5" Type="http://schemas.openxmlformats.org/officeDocument/2006/relationships/slide" Target="slide4.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xml"/><Relationship Id="rId1" Type="http://schemas.openxmlformats.org/officeDocument/2006/relationships/tags" Target="../tags/tag10.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 Target="slide7.xml"/><Relationship Id="rId5" Type="http://schemas.openxmlformats.org/officeDocument/2006/relationships/slide" Target="slide9.xml"/><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7.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Εικόνα 1" descr="Λογότυπο Τεχνολογικό Εκπαιδευτικό Ίδρυμα Θεσσαλίας.">
            <a:hlinkClick r:id="rId3" tooltip="Μετάβαση στην Ιστοσελίδα του Ιδρύματος"/>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1188" y="449376"/>
            <a:ext cx="3456432" cy="1146048"/>
          </a:xfrm>
          <a:prstGeom prst="rect">
            <a:avLst/>
          </a:prstGeom>
        </p:spPr>
      </p:pic>
      <p:sp>
        <p:nvSpPr>
          <p:cNvPr id="2" name="Τίτλος 1"/>
          <p:cNvSpPr>
            <a:spLocks noGrp="1"/>
          </p:cNvSpPr>
          <p:nvPr>
            <p:ph type="ctrTitle"/>
          </p:nvPr>
        </p:nvSpPr>
        <p:spPr>
          <a:xfrm>
            <a:off x="755576" y="1628801"/>
            <a:ext cx="7628012" cy="936103"/>
          </a:xfrm>
        </p:spPr>
        <p:txBody>
          <a:bodyPr>
            <a:noAutofit/>
          </a:bodyPr>
          <a:lstStyle/>
          <a:p>
            <a:r>
              <a:rPr lang="el-GR" sz="4100" b="1" dirty="0" smtClean="0">
                <a:solidFill>
                  <a:prstClr val="black"/>
                </a:solidFill>
              </a:rPr>
              <a:t>Οργάνωση και Διοίκηση Επιχειρήσεων</a:t>
            </a:r>
            <a:endParaRPr lang="el-GR" sz="4100" dirty="0"/>
          </a:p>
        </p:txBody>
      </p:sp>
      <p:sp>
        <p:nvSpPr>
          <p:cNvPr id="3" name="Θέση περιεχομένου 1"/>
          <p:cNvSpPr>
            <a:spLocks noGrp="1"/>
          </p:cNvSpPr>
          <p:nvPr>
            <p:ph type="subTitle" idx="1"/>
          </p:nvPr>
        </p:nvSpPr>
        <p:spPr>
          <a:xfrm>
            <a:off x="395536" y="2708920"/>
            <a:ext cx="8352928" cy="2948930"/>
          </a:xfrm>
        </p:spPr>
        <p:txBody>
          <a:bodyPr>
            <a:normAutofit/>
          </a:bodyPr>
          <a:lstStyle/>
          <a:p>
            <a:pPr lvl="0">
              <a:lnSpc>
                <a:spcPct val="110000"/>
              </a:lnSpc>
              <a:spcBef>
                <a:spcPts val="0"/>
              </a:spcBef>
              <a:defRPr/>
            </a:pPr>
            <a:r>
              <a:rPr lang="el-GR" sz="3000" b="1" dirty="0">
                <a:solidFill>
                  <a:prstClr val="black"/>
                </a:solidFill>
                <a:cs typeface="Arial" charset="0"/>
              </a:rPr>
              <a:t>Ενότητα </a:t>
            </a:r>
            <a:r>
              <a:rPr lang="en-US" sz="3000" b="1" dirty="0">
                <a:solidFill>
                  <a:prstClr val="black"/>
                </a:solidFill>
                <a:cs typeface="Arial" charset="0"/>
              </a:rPr>
              <a:t>1</a:t>
            </a:r>
            <a:r>
              <a:rPr lang="en-US" sz="3000" b="1" dirty="0" smtClean="0">
                <a:solidFill>
                  <a:prstClr val="black"/>
                </a:solidFill>
                <a:cs typeface="Arial" charset="0"/>
              </a:rPr>
              <a:t>:</a:t>
            </a:r>
            <a:r>
              <a:rPr lang="el-GR" sz="3000" b="1" dirty="0" smtClean="0">
                <a:solidFill>
                  <a:prstClr val="black"/>
                </a:solidFill>
                <a:cs typeface="Arial" charset="0"/>
              </a:rPr>
              <a:t>  </a:t>
            </a:r>
            <a:r>
              <a:rPr lang="el-GR" sz="3000" dirty="0" smtClean="0">
                <a:solidFill>
                  <a:prstClr val="black"/>
                </a:solidFill>
                <a:cs typeface="Arial" charset="0"/>
              </a:rPr>
              <a:t>Εισαγωγή</a:t>
            </a:r>
            <a:r>
              <a:rPr lang="en-US" sz="3000" dirty="0" smtClean="0">
                <a:solidFill>
                  <a:prstClr val="black"/>
                </a:solidFill>
                <a:cs typeface="Arial" charset="0"/>
              </a:rPr>
              <a:t>.</a:t>
            </a:r>
            <a:endParaRPr lang="el-GR" sz="3000" dirty="0">
              <a:solidFill>
                <a:prstClr val="black"/>
              </a:solidFill>
              <a:cs typeface="Arial" charset="0"/>
            </a:endParaRPr>
          </a:p>
          <a:p>
            <a:pPr lvl="0">
              <a:lnSpc>
                <a:spcPct val="110000"/>
              </a:lnSpc>
              <a:spcBef>
                <a:spcPts val="0"/>
              </a:spcBef>
              <a:defRPr/>
            </a:pPr>
            <a:r>
              <a:rPr lang="el-GR" sz="3000" dirty="0" smtClean="0">
                <a:solidFill>
                  <a:prstClr val="black"/>
                </a:solidFill>
                <a:cs typeface="Arial" charset="0"/>
              </a:rPr>
              <a:t>Διδάσκων</a:t>
            </a:r>
            <a:r>
              <a:rPr lang="el-GR" sz="3000" dirty="0">
                <a:solidFill>
                  <a:prstClr val="black"/>
                </a:solidFill>
                <a:cs typeface="Arial" charset="0"/>
              </a:rPr>
              <a:t>: </a:t>
            </a:r>
            <a:r>
              <a:rPr lang="el-GR" sz="3000" dirty="0" smtClean="0">
                <a:solidFill>
                  <a:prstClr val="black"/>
                </a:solidFill>
                <a:cs typeface="Arial" charset="0"/>
              </a:rPr>
              <a:t>Γεώργιος </a:t>
            </a:r>
            <a:r>
              <a:rPr lang="el-GR" sz="3000" dirty="0" err="1" smtClean="0">
                <a:solidFill>
                  <a:prstClr val="black"/>
                </a:solidFill>
                <a:cs typeface="Arial" charset="0"/>
              </a:rPr>
              <a:t>Ασπρίδης</a:t>
            </a:r>
            <a:r>
              <a:rPr lang="el-GR" sz="3000" dirty="0" smtClean="0">
                <a:solidFill>
                  <a:prstClr val="black"/>
                </a:solidFill>
                <a:cs typeface="Arial" charset="0"/>
              </a:rPr>
              <a:t>,</a:t>
            </a:r>
          </a:p>
          <a:p>
            <a:pPr lvl="0">
              <a:lnSpc>
                <a:spcPct val="110000"/>
              </a:lnSpc>
              <a:spcBef>
                <a:spcPts val="0"/>
              </a:spcBef>
              <a:spcAft>
                <a:spcPts val="1200"/>
              </a:spcAft>
              <a:defRPr/>
            </a:pPr>
            <a:r>
              <a:rPr lang="el-GR" sz="3000" dirty="0" smtClean="0">
                <a:solidFill>
                  <a:prstClr val="black"/>
                </a:solidFill>
                <a:cs typeface="Arial" charset="0"/>
              </a:rPr>
              <a:t>Επίκουρος Καθηγητής</a:t>
            </a:r>
            <a:r>
              <a:rPr lang="el-GR" sz="3000" dirty="0">
                <a:solidFill>
                  <a:prstClr val="black"/>
                </a:solidFill>
                <a:cs typeface="Arial" charset="0"/>
              </a:rPr>
              <a:t>.</a:t>
            </a:r>
          </a:p>
          <a:p>
            <a:pPr lvl="0">
              <a:lnSpc>
                <a:spcPct val="110000"/>
              </a:lnSpc>
              <a:spcBef>
                <a:spcPts val="0"/>
              </a:spcBef>
              <a:defRPr/>
            </a:pPr>
            <a:r>
              <a:rPr lang="el-GR" sz="3000" dirty="0">
                <a:solidFill>
                  <a:prstClr val="black"/>
                </a:solidFill>
                <a:cs typeface="Arial" charset="0"/>
              </a:rPr>
              <a:t>Τμήμα </a:t>
            </a:r>
            <a:r>
              <a:rPr lang="el-GR" sz="3000" dirty="0" smtClean="0">
                <a:solidFill>
                  <a:prstClr val="black"/>
                </a:solidFill>
                <a:cs typeface="Arial" charset="0"/>
              </a:rPr>
              <a:t>Διοίκησης Επιχειρήσεων</a:t>
            </a:r>
            <a:r>
              <a:rPr lang="el-GR" sz="2800" dirty="0" smtClean="0">
                <a:solidFill>
                  <a:prstClr val="black"/>
                </a:solidFill>
                <a:cs typeface="Arial" charset="0"/>
              </a:rPr>
              <a:t>. </a:t>
            </a:r>
            <a:endParaRPr lang="en-US" sz="2800" b="1" dirty="0">
              <a:solidFill>
                <a:prstClr val="black"/>
              </a:solidFill>
              <a:cs typeface="Arial" charset="0"/>
            </a:endParaRPr>
          </a:p>
          <a:p>
            <a:endParaRPr lang="el-GR" dirty="0"/>
          </a:p>
        </p:txBody>
      </p:sp>
      <p:pic>
        <p:nvPicPr>
          <p:cNvPr id="7" name="Εικόνα 2" descr="Λογότυπο για Άδειες χρήσης Creative Commons, B Y, NC, ND.">
            <a:hlinkClick r:id="rId5" tooltip="Μετάβαση στην Άδεια Χρήσης"/>
          </p:cNvPr>
          <p:cNvPicPr>
            <a:picLocks noChangeAspect="1" noChangeArrowheads="1"/>
          </p:cNvPicPr>
          <p:nvPr/>
        </p:nvPicPr>
        <p:blipFill>
          <a:blip r:embed="rId6" cstate="print"/>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a:hlinkClick r:id="rId7" tooltip="Μετάβαση σε www.edulll.gr"/>
          </p:cNvPr>
          <p:cNvPicPr>
            <a:picLocks noChangeAspect="1" noChangeArrowheads="1"/>
          </p:cNvPicPr>
          <p:nvPr/>
        </p:nvPicPr>
        <p:blipFill>
          <a:blip r:embed="rId8" cstate="print"/>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5066032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algn="ctr" eaLnBrk="1" fontAlgn="auto" hangingPunct="1">
              <a:spcAft>
                <a:spcPts val="0"/>
              </a:spcAft>
              <a:defRPr/>
            </a:pPr>
            <a:r>
              <a:rPr lang="el-GR" dirty="0" smtClean="0">
                <a:solidFill>
                  <a:schemeClr val="tx1"/>
                </a:solidFill>
                <a:latin typeface="Times New Roman" pitchFamily="18" charset="0"/>
                <a:cs typeface="Times New Roman" pitchFamily="18" charset="0"/>
              </a:rPr>
              <a:t>Η ΘΕΩΡΙΑ ΠΕΡΙ ΤΩΝ ΒΑΣΙΚΩΝ ΛΕΙΤΟΥΡΓΙΩΝ [3]</a:t>
            </a:r>
          </a:p>
        </p:txBody>
      </p:sp>
      <p:sp>
        <p:nvSpPr>
          <p:cNvPr id="21506" name="Rectangle 3"/>
          <p:cNvSpPr>
            <a:spLocks noGrp="1" noChangeArrowheads="1"/>
          </p:cNvSpPr>
          <p:nvPr>
            <p:ph idx="1"/>
          </p:nvPr>
        </p:nvSpPr>
        <p:spPr/>
        <p:txBody>
          <a:bodyPr/>
          <a:lstStyle/>
          <a:p>
            <a:pPr algn="ctr" eaLnBrk="1" hangingPunct="1">
              <a:buFont typeface="Wingdings 3" pitchFamily="18" charset="2"/>
              <a:buNone/>
            </a:pPr>
            <a:r>
              <a:rPr lang="el-GR" altLang="el-GR" sz="2800" b="1" dirty="0" smtClean="0">
                <a:latin typeface="Times New Roman" pitchFamily="18" charset="0"/>
                <a:cs typeface="Times New Roman" pitchFamily="18" charset="0"/>
              </a:rPr>
              <a:t>D. </a:t>
            </a:r>
            <a:r>
              <a:rPr lang="el-GR" altLang="el-GR" sz="2800" b="1" dirty="0" err="1" smtClean="0">
                <a:latin typeface="Times New Roman" pitchFamily="18" charset="0"/>
                <a:cs typeface="Times New Roman" pitchFamily="18" charset="0"/>
              </a:rPr>
              <a:t>Easton</a:t>
            </a:r>
            <a:endParaRPr lang="el-GR" altLang="el-GR" sz="2800" b="1" u="sng" dirty="0" smtClean="0">
              <a:latin typeface="Times New Roman" pitchFamily="18" charset="0"/>
              <a:cs typeface="Times New Roman" pitchFamily="18" charset="0"/>
            </a:endParaRPr>
          </a:p>
          <a:p>
            <a:pPr algn="just" eaLnBrk="1" hangingPunct="1"/>
            <a:r>
              <a:rPr lang="el-GR" altLang="el-GR" sz="2800" b="1" dirty="0" smtClean="0">
                <a:latin typeface="Times New Roman" pitchFamily="18" charset="0"/>
                <a:cs typeface="Times New Roman" pitchFamily="18" charset="0"/>
              </a:rPr>
              <a:t>Θεωρία του Μαύρου Κουτιού</a:t>
            </a:r>
            <a:r>
              <a:rPr lang="el-GR" altLang="el-GR" sz="2800" dirty="0" smtClean="0">
                <a:latin typeface="Times New Roman" pitchFamily="18" charset="0"/>
                <a:cs typeface="Times New Roman" pitchFamily="18" charset="0"/>
              </a:rPr>
              <a:t>: δεν μπορούμε να παρατηρήσουμε τί συμβαίνει στο εσωτερικό της οργάνωσης (</a:t>
            </a:r>
            <a:r>
              <a:rPr lang="el-GR" altLang="el-GR" sz="2800" i="1" dirty="0" smtClean="0">
                <a:latin typeface="Times New Roman" pitchFamily="18" charset="0"/>
                <a:cs typeface="Times New Roman" pitchFamily="18" charset="0"/>
              </a:rPr>
              <a:t>για παράδειγμα, στην επεξεργασία</a:t>
            </a:r>
            <a:r>
              <a:rPr lang="el-GR" altLang="el-GR" sz="2800" dirty="0" smtClean="0">
                <a:latin typeface="Times New Roman" pitchFamily="18" charset="0"/>
                <a:cs typeface="Times New Roman" pitchFamily="18" charset="0"/>
              </a:rPr>
              <a:t>). </a:t>
            </a:r>
            <a:endParaRPr lang="el-GR" altLang="el-GR" sz="2800" u="sng" dirty="0" smtClean="0">
              <a:latin typeface="Times New Roman" pitchFamily="18" charset="0"/>
              <a:cs typeface="Times New Roman" pitchFamily="18" charset="0"/>
            </a:endParaRPr>
          </a:p>
          <a:p>
            <a:pPr algn="just" eaLnBrk="1" hangingPunct="1"/>
            <a:r>
              <a:rPr lang="el-GR" altLang="el-GR" sz="2800" dirty="0" smtClean="0">
                <a:latin typeface="Times New Roman" pitchFamily="18" charset="0"/>
                <a:cs typeface="Times New Roman" pitchFamily="18" charset="0"/>
              </a:rPr>
              <a:t>Αποτέλεσμα </a:t>
            </a:r>
            <a:r>
              <a:rPr lang="el-GR" altLang="el-GR" sz="2800" b="1" dirty="0" smtClean="0">
                <a:latin typeface="Times New Roman" pitchFamily="18" charset="0"/>
                <a:cs typeface="Times New Roman" pitchFamily="18" charset="0"/>
              </a:rPr>
              <a:t>→</a:t>
            </a:r>
            <a:r>
              <a:rPr lang="el-GR" altLang="el-GR" sz="2800" dirty="0" smtClean="0">
                <a:latin typeface="Times New Roman" pitchFamily="18" charset="0"/>
                <a:cs typeface="Times New Roman" pitchFamily="18" charset="0"/>
              </a:rPr>
              <a:t> ο παρατηρητής αναγκάζεται να ενταχθεί στην οργάνωση.</a:t>
            </a:r>
          </a:p>
          <a:p>
            <a:pPr eaLnBrk="1" hangingPunct="1"/>
            <a:endParaRPr lang="el-GR" altLang="el-GR" dirty="0" smtClean="0"/>
          </a:p>
        </p:txBody>
      </p:sp>
      <p:pic>
        <p:nvPicPr>
          <p:cNvPr id="21508" name="Picture 4" descr="Αναπαράσταση ενός μαύρου κουτιού."/>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613" y="4652963"/>
            <a:ext cx="5327650"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Εισαγωγή</a:t>
            </a:r>
            <a:endParaRPr lang="el-GR" sz="1400" dirty="0">
              <a:solidFill>
                <a:schemeClr val="tx1"/>
              </a:solidFill>
            </a:endParaRPr>
          </a:p>
        </p:txBody>
      </p:sp>
      <p:sp>
        <p:nvSpPr>
          <p:cNvPr id="6"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10</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519169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p:txBody>
          <a:bodyPr/>
          <a:lstStyle/>
          <a:p>
            <a:pPr algn="just" eaLnBrk="1" hangingPunct="1">
              <a:lnSpc>
                <a:spcPct val="80000"/>
              </a:lnSpc>
              <a:buFont typeface="Wingdings" pitchFamily="2" charset="2"/>
              <a:buNone/>
            </a:pPr>
            <a:endParaRPr lang="el-GR" altLang="el-GR" sz="2800" smtClean="0">
              <a:latin typeface="Times New Roman" pitchFamily="18" charset="0"/>
              <a:cs typeface="Times New Roman" pitchFamily="18" charset="0"/>
            </a:endParaRPr>
          </a:p>
          <a:p>
            <a:pPr algn="just" eaLnBrk="1" hangingPunct="1">
              <a:lnSpc>
                <a:spcPct val="80000"/>
              </a:lnSpc>
              <a:buFont typeface="Wingdings" pitchFamily="2" charset="2"/>
              <a:buNone/>
            </a:pPr>
            <a:endParaRPr lang="el-GR" altLang="el-GR" sz="2800" smtClean="0">
              <a:latin typeface="Times New Roman" pitchFamily="18" charset="0"/>
              <a:cs typeface="Times New Roman" pitchFamily="18" charset="0"/>
            </a:endParaRPr>
          </a:p>
          <a:p>
            <a:pPr algn="just" eaLnBrk="1" hangingPunct="1">
              <a:lnSpc>
                <a:spcPct val="80000"/>
              </a:lnSpc>
              <a:buFont typeface="Wingdings" pitchFamily="2" charset="2"/>
              <a:buNone/>
            </a:pPr>
            <a:r>
              <a:rPr lang="el-GR" altLang="el-GR" sz="2800" smtClean="0">
                <a:latin typeface="Times New Roman" pitchFamily="18" charset="0"/>
                <a:cs typeface="Times New Roman" pitchFamily="18" charset="0"/>
              </a:rPr>
              <a:t>	Ως </a:t>
            </a:r>
            <a:r>
              <a:rPr lang="el-GR" altLang="el-GR" sz="2800" b="1" u="sng" smtClean="0">
                <a:latin typeface="Times New Roman" pitchFamily="18" charset="0"/>
                <a:cs typeface="Times New Roman" pitchFamily="18" charset="0"/>
              </a:rPr>
              <a:t>σύστημα</a:t>
            </a:r>
            <a:r>
              <a:rPr lang="el-GR" altLang="el-GR" sz="2800" smtClean="0">
                <a:latin typeface="Times New Roman" pitchFamily="18" charset="0"/>
                <a:cs typeface="Times New Roman" pitchFamily="18" charset="0"/>
              </a:rPr>
              <a:t> εννοούμε μια δομημένη ολότητα έτσι ώστε όλα της τα μέρη να βρίσκονται σε πλήρη εξάρτηση μεταξύ τους. Κάθε σύστημα μπορεί να είναι και υποσύστημα και υπερσύστημα κάποιων άλλων. Χαρακτηρίζεται από την πολυπλοκότητά του, δηλαδή την ποιότητα και την ποσότητα των σχέσεων.  Περιλαμβάνει την εντροπία και τη συνέργια.</a:t>
            </a:r>
            <a:endParaRPr lang="en-US" altLang="el-GR" sz="2800" smtClean="0">
              <a:latin typeface="Times New Roman" pitchFamily="18" charset="0"/>
              <a:cs typeface="Times New Roman" pitchFamily="18" charset="0"/>
            </a:endParaRPr>
          </a:p>
        </p:txBody>
      </p:sp>
      <p:sp>
        <p:nvSpPr>
          <p:cNvPr id="47106" name="Rectangle 2"/>
          <p:cNvSpPr>
            <a:spLocks noGrp="1" noChangeArrowheads="1"/>
          </p:cNvSpPr>
          <p:nvPr>
            <p:ph type="title"/>
          </p:nvPr>
        </p:nvSpPr>
        <p:spPr/>
        <p:txBody>
          <a:bodyPr/>
          <a:lstStyle/>
          <a:p>
            <a:pPr algn="ctr" eaLnBrk="1" fontAlgn="auto" hangingPunct="1">
              <a:spcAft>
                <a:spcPts val="0"/>
              </a:spcAft>
              <a:defRPr/>
            </a:pPr>
            <a:r>
              <a:rPr lang="el-GR" dirty="0" smtClean="0">
                <a:solidFill>
                  <a:schemeClr val="tx1"/>
                </a:solidFill>
                <a:latin typeface="Times New Roman" pitchFamily="18" charset="0"/>
                <a:cs typeface="Times New Roman" pitchFamily="18" charset="0"/>
              </a:rPr>
              <a:t>ΟΡΙΣΜΟΣ ΣΥΣΤΗΜΑΤΟΣ</a:t>
            </a: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Εισαγωγή</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11</a:t>
            </a:fld>
            <a:endParaRPr lang="el-GR" sz="1400" dirty="0">
              <a:solidFill>
                <a:prstClr val="black"/>
              </a:solidFill>
            </a:endParaRPr>
          </a:p>
        </p:txBody>
      </p:sp>
    </p:spTree>
    <p:extLst>
      <p:ext uri="{BB962C8B-B14F-4D97-AF65-F5344CB8AC3E}">
        <p14:creationId xmlns:p14="http://schemas.microsoft.com/office/powerpoint/2010/main" val="27212460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pPr algn="ctr" eaLnBrk="1" fontAlgn="auto" hangingPunct="1">
              <a:spcAft>
                <a:spcPts val="0"/>
              </a:spcAft>
              <a:defRPr/>
            </a:pPr>
            <a:r>
              <a:rPr lang="el-GR" dirty="0" smtClean="0">
                <a:solidFill>
                  <a:schemeClr val="tx1"/>
                </a:solidFill>
                <a:latin typeface="Times New Roman" pitchFamily="18" charset="0"/>
                <a:cs typeface="Times New Roman" pitchFamily="18" charset="0"/>
              </a:rPr>
              <a:t>ΧΑΡΑΚΤΗΡΙΣΤΙΚΑ ΤΩΝ ΣΥΣΤΗΜΑΤΩΝ [1]</a:t>
            </a:r>
            <a:endParaRPr lang="en-US" dirty="0" smtClean="0">
              <a:solidFill>
                <a:schemeClr val="tx1"/>
              </a:solidFill>
              <a:latin typeface="Times New Roman" pitchFamily="18" charset="0"/>
              <a:cs typeface="Times New Roman" pitchFamily="18" charset="0"/>
            </a:endParaRPr>
          </a:p>
        </p:txBody>
      </p:sp>
      <p:sp>
        <p:nvSpPr>
          <p:cNvPr id="23555" name="Rectangle 3"/>
          <p:cNvSpPr>
            <a:spLocks noGrp="1" noChangeArrowheads="1"/>
          </p:cNvSpPr>
          <p:nvPr>
            <p:ph type="body" sz="half" idx="1"/>
          </p:nvPr>
        </p:nvSpPr>
        <p:spPr>
          <a:xfrm>
            <a:off x="457200" y="1600200"/>
            <a:ext cx="4040188" cy="4530725"/>
          </a:xfrm>
        </p:spPr>
        <p:txBody>
          <a:bodyPr/>
          <a:lstStyle/>
          <a:p>
            <a:pPr eaLnBrk="1" hangingPunct="1"/>
            <a:endParaRPr lang="el-GR" altLang="el-GR" sz="2800" b="1" u="sng" smtClean="0"/>
          </a:p>
          <a:p>
            <a:pPr algn="just" eaLnBrk="1" hangingPunct="1"/>
            <a:r>
              <a:rPr lang="el-GR" altLang="el-GR" sz="2800" u="sng" smtClean="0">
                <a:latin typeface="Times New Roman" pitchFamily="18" charset="0"/>
                <a:cs typeface="Times New Roman" pitchFamily="18" charset="0"/>
              </a:rPr>
              <a:t>1η βασική έννοια</a:t>
            </a:r>
            <a:r>
              <a:rPr lang="el-GR" altLang="el-GR" sz="2800" smtClean="0">
                <a:latin typeface="Times New Roman" pitchFamily="18" charset="0"/>
                <a:cs typeface="Times New Roman" pitchFamily="18" charset="0"/>
              </a:rPr>
              <a:t> : αλληλεξάρτηση μεταξύ των μερών του συστήματος.</a:t>
            </a:r>
            <a:endParaRPr lang="el-GR" altLang="el-GR" sz="2800" b="1" u="sng" smtClean="0">
              <a:latin typeface="Times New Roman" pitchFamily="18" charset="0"/>
              <a:cs typeface="Times New Roman" pitchFamily="18" charset="0"/>
            </a:endParaRPr>
          </a:p>
          <a:p>
            <a:pPr algn="just" eaLnBrk="1" hangingPunct="1"/>
            <a:r>
              <a:rPr lang="el-GR" altLang="el-GR" sz="2800" u="sng" smtClean="0">
                <a:latin typeface="Times New Roman" pitchFamily="18" charset="0"/>
                <a:cs typeface="Times New Roman" pitchFamily="18" charset="0"/>
              </a:rPr>
              <a:t>2η βασική έννοια</a:t>
            </a:r>
            <a:r>
              <a:rPr lang="el-GR" altLang="el-GR" sz="2800" smtClean="0">
                <a:latin typeface="Times New Roman" pitchFamily="18" charset="0"/>
                <a:cs typeface="Times New Roman" pitchFamily="18" charset="0"/>
              </a:rPr>
              <a:t> : υποσυστήματα.</a:t>
            </a:r>
            <a:endParaRPr lang="el-GR" altLang="el-GR" sz="2800" b="1" u="sng" smtClean="0">
              <a:latin typeface="Times New Roman" pitchFamily="18" charset="0"/>
              <a:cs typeface="Times New Roman" pitchFamily="18" charset="0"/>
            </a:endParaRPr>
          </a:p>
          <a:p>
            <a:pPr eaLnBrk="1" hangingPunct="1"/>
            <a:endParaRPr lang="en-US" altLang="el-GR" sz="2800" smtClean="0"/>
          </a:p>
        </p:txBody>
      </p:sp>
      <p:pic>
        <p:nvPicPr>
          <p:cNvPr id="23556" name="Picture 4" descr="Σχήμα το οποίο παρουσιάζει την αλληλοεξάρτηση μεταξύ συστημάτων."/>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953000" y="2208213"/>
            <a:ext cx="3476625" cy="2894012"/>
          </a:xfrm>
          <a:noFill/>
        </p:spPr>
      </p:pic>
      <p:sp>
        <p:nvSpPr>
          <p:cNvPr id="5"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Εισαγωγή</a:t>
            </a:r>
            <a:endParaRPr lang="el-GR" sz="1400" dirty="0">
              <a:solidFill>
                <a:schemeClr val="tx1"/>
              </a:solidFill>
            </a:endParaRPr>
          </a:p>
        </p:txBody>
      </p:sp>
      <p:sp>
        <p:nvSpPr>
          <p:cNvPr id="6"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12</a:t>
            </a:fld>
            <a:endParaRPr lang="el-GR" sz="1400" dirty="0">
              <a:solidFill>
                <a:prstClr val="black"/>
              </a:solidFill>
            </a:endParaRPr>
          </a:p>
        </p:txBody>
      </p:sp>
    </p:spTree>
    <p:extLst>
      <p:ext uri="{BB962C8B-B14F-4D97-AF65-F5344CB8AC3E}">
        <p14:creationId xmlns:p14="http://schemas.microsoft.com/office/powerpoint/2010/main" val="2696485577"/>
      </p:ext>
    </p:extLst>
  </p:cSld>
  <p:clrMapOvr>
    <a:masterClrMapping/>
  </p:clrMapOvr>
  <p:transition>
    <p:wheel spokes="8"/>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algn="ctr" eaLnBrk="1" fontAlgn="auto" hangingPunct="1">
              <a:spcAft>
                <a:spcPts val="0"/>
              </a:spcAft>
              <a:defRPr/>
            </a:pPr>
            <a:r>
              <a:rPr lang="el-GR" dirty="0" smtClean="0">
                <a:solidFill>
                  <a:schemeClr val="tx1"/>
                </a:solidFill>
                <a:latin typeface="Times New Roman" pitchFamily="18" charset="0"/>
                <a:cs typeface="Times New Roman" pitchFamily="18" charset="0"/>
              </a:rPr>
              <a:t>ΧΑΡΑΚΤΗΡΙΣΤΙΚΑ ΤΩΝ ΣΥΣΤΗΜΑΤΩΝ [2]</a:t>
            </a:r>
          </a:p>
        </p:txBody>
      </p:sp>
      <p:pic>
        <p:nvPicPr>
          <p:cNvPr id="24578" name="Picture 3" descr="Σχήμα το οποίο παρουσιάζει ένα διάγραμμα ενός υπερσυστήματος και τα συστήματα και υποσυστήματα του."/>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57200" y="1981200"/>
            <a:ext cx="8001000" cy="3962400"/>
          </a:xfrm>
          <a:noFill/>
        </p:spPr>
      </p:pic>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Εισαγωγή</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13</a:t>
            </a:fld>
            <a:endParaRPr lang="el-GR" sz="1400" dirty="0">
              <a:solidFill>
                <a:prstClr val="black"/>
              </a:solidFill>
            </a:endParaRPr>
          </a:p>
        </p:txBody>
      </p:sp>
    </p:spTree>
    <p:extLst>
      <p:ext uri="{BB962C8B-B14F-4D97-AF65-F5344CB8AC3E}">
        <p14:creationId xmlns:p14="http://schemas.microsoft.com/office/powerpoint/2010/main" val="19444870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ctr" eaLnBrk="1" fontAlgn="auto" hangingPunct="1">
              <a:spcAft>
                <a:spcPts val="0"/>
              </a:spcAft>
              <a:defRPr/>
            </a:pPr>
            <a:r>
              <a:rPr lang="el-GR" sz="2800" dirty="0" smtClean="0">
                <a:solidFill>
                  <a:schemeClr val="tx1"/>
                </a:solidFill>
                <a:latin typeface="Times New Roman" pitchFamily="18" charset="0"/>
                <a:cs typeface="Times New Roman" pitchFamily="18" charset="0"/>
              </a:rPr>
              <a:t>ΧΑΡΑΚΤΗΡΙΣΤΙΚΑ ΤΩΝ ΣΥΣΤΗΜΑΤΩΝ [</a:t>
            </a:r>
            <a:r>
              <a:rPr lang="en-US" sz="2800" dirty="0" smtClean="0">
                <a:solidFill>
                  <a:schemeClr val="tx1"/>
                </a:solidFill>
                <a:latin typeface="Times New Roman" pitchFamily="18" charset="0"/>
                <a:cs typeface="Times New Roman" pitchFamily="18" charset="0"/>
              </a:rPr>
              <a:t>3</a:t>
            </a:r>
            <a:r>
              <a:rPr lang="el-GR" sz="2800" dirty="0" smtClean="0">
                <a:solidFill>
                  <a:schemeClr val="tx1"/>
                </a:solidFill>
                <a:latin typeface="Times New Roman" pitchFamily="18" charset="0"/>
                <a:cs typeface="Times New Roman" pitchFamily="18" charset="0"/>
              </a:rPr>
              <a:t>]</a:t>
            </a:r>
            <a:endParaRPr lang="en-US" sz="2800" dirty="0" smtClean="0">
              <a:solidFill>
                <a:schemeClr val="tx1"/>
              </a:solidFill>
              <a:latin typeface="Times New Roman" pitchFamily="18" charset="0"/>
              <a:cs typeface="Times New Roman" pitchFamily="18" charset="0"/>
            </a:endParaRPr>
          </a:p>
        </p:txBody>
      </p:sp>
      <p:sp>
        <p:nvSpPr>
          <p:cNvPr id="25603" name="Rectangle 3"/>
          <p:cNvSpPr>
            <a:spLocks noGrp="1" noChangeArrowheads="1"/>
          </p:cNvSpPr>
          <p:nvPr>
            <p:ph type="body" sz="half" idx="1"/>
          </p:nvPr>
        </p:nvSpPr>
        <p:spPr>
          <a:xfrm>
            <a:off x="457200" y="1600200"/>
            <a:ext cx="4040188" cy="4530725"/>
          </a:xfrm>
        </p:spPr>
        <p:txBody>
          <a:bodyPr/>
          <a:lstStyle/>
          <a:p>
            <a:pPr algn="just" eaLnBrk="1" hangingPunct="1"/>
            <a:r>
              <a:rPr lang="el-GR" altLang="el-GR" sz="2800" smtClean="0">
                <a:latin typeface="Times New Roman" pitchFamily="18" charset="0"/>
                <a:cs typeface="Times New Roman" pitchFamily="18" charset="0"/>
              </a:rPr>
              <a:t>Το περιβάλλον του συστήματος, είναι οτιδήποτε βρίσκεται πέρα από το σύστημα -το σύνολο των άλλων συστημάτων από τα οποία το σύστημα επηρεάζεται, αλλά και τα επηρεάζει.</a:t>
            </a:r>
            <a:endParaRPr lang="en-US" altLang="el-GR" sz="2800" smtClean="0">
              <a:latin typeface="Times New Roman" pitchFamily="18" charset="0"/>
              <a:cs typeface="Times New Roman" pitchFamily="18" charset="0"/>
            </a:endParaRPr>
          </a:p>
        </p:txBody>
      </p:sp>
      <p:pic>
        <p:nvPicPr>
          <p:cNvPr id="25604" name="Picture 4" descr="Σχήμα το οποίο παρουσιάζει το Πανεπιστήμιο Αθηνών σαν σύστημα και την Νομική του σχολή αλληλοεξαρτώμενη από τα άλλα μέρη του συστήματος."/>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752975" y="1773238"/>
            <a:ext cx="3829050" cy="3671887"/>
          </a:xfrm>
          <a:solidFill>
            <a:srgbClr val="CCFFFF"/>
          </a:solidFill>
        </p:spPr>
      </p:pic>
      <p:sp>
        <p:nvSpPr>
          <p:cNvPr id="5"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Εισαγωγή</a:t>
            </a:r>
            <a:endParaRPr lang="el-GR" sz="1400" dirty="0">
              <a:solidFill>
                <a:schemeClr val="tx1"/>
              </a:solidFill>
            </a:endParaRPr>
          </a:p>
        </p:txBody>
      </p:sp>
      <p:sp>
        <p:nvSpPr>
          <p:cNvPr id="6"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14</a:t>
            </a:fld>
            <a:endParaRPr lang="el-GR" sz="1400" dirty="0">
              <a:solidFill>
                <a:prstClr val="black"/>
              </a:solidFill>
            </a:endParaRPr>
          </a:p>
        </p:txBody>
      </p:sp>
    </p:spTree>
    <p:extLst>
      <p:ext uri="{BB962C8B-B14F-4D97-AF65-F5344CB8AC3E}">
        <p14:creationId xmlns:p14="http://schemas.microsoft.com/office/powerpoint/2010/main" val="458145658"/>
      </p:ext>
    </p:extLst>
  </p:cSld>
  <p:clrMapOvr>
    <a:masterClrMapping/>
  </p:clrMapOvr>
  <p:transition>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normAutofit fontScale="90000"/>
          </a:bodyPr>
          <a:lstStyle/>
          <a:p>
            <a:pPr algn="ctr" eaLnBrk="1" fontAlgn="auto" hangingPunct="1">
              <a:spcAft>
                <a:spcPts val="0"/>
              </a:spcAft>
              <a:defRPr/>
            </a:pPr>
            <a:r>
              <a:rPr lang="el-GR" dirty="0" smtClean="0">
                <a:solidFill>
                  <a:schemeClr val="tx1"/>
                </a:solidFill>
                <a:latin typeface="Times New Roman" pitchFamily="18" charset="0"/>
                <a:cs typeface="Times New Roman" pitchFamily="18" charset="0"/>
              </a:rPr>
              <a:t>ΧΑΡΑΚΤΗΡΙΣΤΙΚΑ ΤΩΝ ΣΥΣΤΗΜΑΤΩΝ [</a:t>
            </a:r>
            <a:r>
              <a:rPr lang="en-US" dirty="0" smtClean="0">
                <a:solidFill>
                  <a:schemeClr val="tx1"/>
                </a:solidFill>
                <a:latin typeface="Times New Roman" pitchFamily="18" charset="0"/>
                <a:cs typeface="Times New Roman" pitchFamily="18" charset="0"/>
              </a:rPr>
              <a:t>4</a:t>
            </a:r>
            <a:r>
              <a:rPr lang="el-GR" dirty="0" smtClean="0">
                <a:solidFill>
                  <a:schemeClr val="tx1"/>
                </a:solidFill>
                <a:latin typeface="Times New Roman" pitchFamily="18" charset="0"/>
                <a:cs typeface="Times New Roman" pitchFamily="18" charset="0"/>
              </a:rPr>
              <a:t>]</a:t>
            </a:r>
          </a:p>
        </p:txBody>
      </p:sp>
      <p:pic>
        <p:nvPicPr>
          <p:cNvPr id="26629" name="Picture 5" descr="Σχεδιάγραμμα με τις εισροές νέων ιδεών, την επεξεργασία τους και τις εκροές (αλλαγές) σε μια επιχείρηση."/>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1557338"/>
            <a:ext cx="8153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6"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Εισαγωγή</a:t>
            </a:r>
            <a:endParaRPr lang="el-GR" sz="1400" dirty="0">
              <a:solidFill>
                <a:schemeClr val="tx1"/>
              </a:solidFill>
            </a:endParaRPr>
          </a:p>
        </p:txBody>
      </p:sp>
      <p:sp>
        <p:nvSpPr>
          <p:cNvPr id="7"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2329976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2000" dirty="0" smtClean="0">
              <a:solidFill>
                <a:schemeClr val="tx1">
                  <a:lumMod val="65000"/>
                  <a:lumOff val="35000"/>
                </a:schemeClr>
              </a:solidFill>
            </a:endParaRPr>
          </a:p>
          <a:p>
            <a:pPr algn="r"/>
            <a:r>
              <a:rPr lang="el-GR" sz="2000" dirty="0" smtClean="0">
                <a:solidFill>
                  <a:schemeClr val="tx1">
                    <a:lumMod val="65000"/>
                    <a:lumOff val="35000"/>
                  </a:schemeClr>
                </a:solidFill>
              </a:rPr>
              <a:t>Επεξεργασία υλικού: </a:t>
            </a:r>
          </a:p>
          <a:p>
            <a:pPr algn="r"/>
            <a:r>
              <a:rPr lang="el-GR" sz="2000" dirty="0" smtClean="0">
                <a:solidFill>
                  <a:schemeClr val="tx1">
                    <a:lumMod val="65000"/>
                    <a:lumOff val="35000"/>
                  </a:schemeClr>
                </a:solidFill>
              </a:rPr>
              <a:t>Μέγας Χρήστος</a:t>
            </a:r>
            <a:endParaRPr lang="el-GR" sz="2000" dirty="0">
              <a:solidFill>
                <a:schemeClr val="tx1">
                  <a:lumMod val="65000"/>
                  <a:lumOff val="35000"/>
                </a:schemeClr>
              </a:solidFill>
            </a:endParaRPr>
          </a:p>
        </p:txBody>
      </p:sp>
      <p:pic>
        <p:nvPicPr>
          <p:cNvPr id="6" name="Εικόνα 1" descr="Λογότυπο για Άδειες χρήσης Creative Commons B Y, NC, ND.">
            <a:hlinkClick r:id="rId3" tooltip="Μετάβαση στην Άδεια Χρήσης"/>
          </p:cNvPr>
          <p:cNvPicPr>
            <a:picLocks noChangeAspect="1" noChangeArrowheads="1"/>
          </p:cNvPicPr>
          <p:nvPr/>
        </p:nvPicPr>
        <p:blipFill>
          <a:blip r:embed="rId4" cstate="print"/>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a:hlinkClick r:id="rId5" tooltip="Μετάβαση στο www.edulll.gr/"/>
          </p:cNvPr>
          <p:cNvPicPr>
            <a:picLocks noChangeAspect="1" noChangeArrowheads="1"/>
          </p:cNvPicPr>
          <p:nvPr/>
        </p:nvPicPr>
        <p:blipFill>
          <a:blip r:embed="rId6"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6717893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spcBef>
                <a:spcPts val="0"/>
              </a:spcBef>
              <a:spcAft>
                <a:spcPts val="1200"/>
              </a:spcAft>
            </a:pPr>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a:hlinkClick r:id="rId3" tooltip="Μετάβαση στην Άδεια Χρήσης "/>
          </p:cNvPr>
          <p:cNvPicPr>
            <a:picLocks noChangeAspect="1" noChangeArrowheads="1"/>
          </p:cNvPicPr>
          <p:nvPr/>
        </p:nvPicPr>
        <p:blipFill>
          <a:blip r:embed="rId4" cstate="print"/>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84690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t>Το παρόν εκπαιδευτικό υλικό έχει αναπτυχθεί στα πλαίσια του εκπαιδευτικού έργου του διδάσκοντα</a:t>
            </a:r>
            <a:r>
              <a:rPr lang="en-US" sz="2000" dirty="0" smtClean="0"/>
              <a:t>.</a:t>
            </a:r>
            <a:r>
              <a:rPr lang="el-GR" sz="2000" dirty="0" smtClean="0"/>
              <a:t> </a:t>
            </a:r>
            <a:endParaRPr lang="en-US" sz="2000" dirty="0" smtClean="0"/>
          </a:p>
          <a:p>
            <a:pPr lvl="0">
              <a:spcBef>
                <a:spcPts val="0"/>
              </a:spcBef>
              <a:spcAft>
                <a:spcPts val="600"/>
              </a:spcAft>
            </a:pPr>
            <a:r>
              <a:rPr lang="el-GR" sz="2000" dirty="0">
                <a:solidFill>
                  <a:prstClr val="black"/>
                </a:solidFill>
              </a:rPr>
              <a:t>Το έργο «</a:t>
            </a:r>
            <a:r>
              <a:rPr lang="el-GR" sz="2000" b="1" dirty="0">
                <a:solidFill>
                  <a:prstClr val="black"/>
                </a:solidFill>
              </a:rPr>
              <a:t>Ανοικτά Ακαδημαϊκά Μαθήματα στο ΤΕΙ Θεσσαλίας</a:t>
            </a:r>
            <a:r>
              <a:rPr lang="el-GR" sz="2000" dirty="0">
                <a:solidFill>
                  <a:prstClr val="black"/>
                </a:solidFill>
              </a:rPr>
              <a:t>» έχει χρηματοδοτήσει μόνο τη αναδιαμόρφωση του εκπαιδευτικού υλικού</a:t>
            </a:r>
            <a:r>
              <a:rPr lang="el-GR" sz="2000" dirty="0" smtClean="0">
                <a:solidFill>
                  <a:prstClr val="black"/>
                </a:solidFill>
              </a:rPr>
              <a:t>.</a:t>
            </a:r>
            <a:endParaRPr lang="el-GR" sz="2000" dirty="0" smtClean="0"/>
          </a:p>
          <a:p>
            <a:pPr eaLnBrk="1" hangingPunct="1">
              <a:spcBef>
                <a:spcPts val="0"/>
              </a:spcBef>
            </a:pPr>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t>. </a:t>
            </a:r>
            <a:endParaRPr lang="el-GR" sz="2000" dirty="0" smtClean="0"/>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901819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4" name="Θέση περιεχομένου 1">
            <a:hlinkClick r:id="rId4" action="ppaction://hlinksldjump" tooltip="Μετάβαση στη Διαφάνεια 6"/>
          </p:cNvPr>
          <p:cNvSpPr/>
          <p:nvPr/>
        </p:nvSpPr>
        <p:spPr>
          <a:xfrm>
            <a:off x="809255" y="1906645"/>
            <a:ext cx="743515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smtClean="0">
                <a:solidFill>
                  <a:srgbClr val="0070C0"/>
                </a:solidFill>
                <a:hlinkClick r:id="rId4" action="ppaction://hlinksldjump"/>
              </a:rPr>
              <a:t>1) Εισαγωγικές Σκέψεις</a:t>
            </a:r>
            <a:endParaRPr lang="el-GR" i="1" dirty="0">
              <a:solidFill>
                <a:srgbClr val="0070C0"/>
              </a:solidFill>
            </a:endParaRPr>
          </a:p>
        </p:txBody>
      </p:sp>
      <p:sp>
        <p:nvSpPr>
          <p:cNvPr id="14" name="Θέση περιεχομένου 2">
            <a:hlinkClick r:id="rId5" action="ppaction://hlinksldjump" tooltip="Μετάβαση στη Διαφάνεια 9"/>
          </p:cNvPr>
          <p:cNvSpPr/>
          <p:nvPr>
            <p:custDataLst>
              <p:tags r:id="rId2"/>
            </p:custDataLst>
          </p:nvPr>
        </p:nvSpPr>
        <p:spPr>
          <a:xfrm>
            <a:off x="809258" y="2685952"/>
            <a:ext cx="74351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smtClean="0">
                <a:solidFill>
                  <a:srgbClr val="0070C0"/>
                </a:solidFill>
                <a:hlinkClick r:id="rId6" action="ppaction://hlinksldjump"/>
              </a:rPr>
              <a:t>2) </a:t>
            </a:r>
            <a:r>
              <a:rPr lang="el-GR" sz="2800" i="1" dirty="0" err="1" smtClean="0">
                <a:solidFill>
                  <a:srgbClr val="0070C0"/>
                </a:solidFill>
                <a:hlinkClick r:id="rId6" action="ppaction://hlinksldjump"/>
              </a:rPr>
              <a:t>Συστημική</a:t>
            </a:r>
            <a:r>
              <a:rPr lang="el-GR" sz="2800" i="1" dirty="0" smtClean="0">
                <a:solidFill>
                  <a:srgbClr val="0070C0"/>
                </a:solidFill>
                <a:hlinkClick r:id="rId6" action="ppaction://hlinksldjump"/>
              </a:rPr>
              <a:t> Θεωρία</a:t>
            </a:r>
            <a:endParaRPr lang="el-GR" sz="2800" i="1" dirty="0">
              <a:solidFill>
                <a:srgbClr val="0070C0"/>
              </a:solidFill>
            </a:endParaRPr>
          </a:p>
        </p:txBody>
      </p:sp>
      <p:sp>
        <p:nvSpPr>
          <p:cNvPr id="9"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Εισαγωγή</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4</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4075515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916832"/>
            <a:ext cx="8229600" cy="1143000"/>
          </a:xfrm>
        </p:spPr>
        <p:txBody>
          <a:bodyPr>
            <a:normAutofit fontScale="90000"/>
          </a:bodyPr>
          <a:lstStyle/>
          <a:p>
            <a:r>
              <a:rPr lang="el-GR" altLang="el-GR" b="1" dirty="0">
                <a:latin typeface="Times New Roman" pitchFamily="18" charset="0"/>
                <a:cs typeface="Times New Roman" pitchFamily="18" charset="0"/>
              </a:rPr>
              <a:t>ΕΙΣΑΓΩΓΙΚΕΣ ΣΚΕΨΕΙΣ</a:t>
            </a:r>
            <a:br>
              <a:rPr lang="el-GR" altLang="el-GR" b="1" dirty="0">
                <a:latin typeface="Times New Roman" pitchFamily="18" charset="0"/>
                <a:cs typeface="Times New Roman" pitchFamily="18" charset="0"/>
              </a:rPr>
            </a:br>
            <a:endParaRPr lang="el-GR" dirty="0"/>
          </a:p>
        </p:txBody>
      </p:sp>
      <p:sp>
        <p:nvSpPr>
          <p:cNvPr id="5"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Εισαγωγή</a:t>
            </a:r>
            <a:endParaRPr lang="el-GR" sz="1400" dirty="0">
              <a:solidFill>
                <a:schemeClr val="tx1"/>
              </a:solidFill>
            </a:endParaRPr>
          </a:p>
        </p:txBody>
      </p:sp>
      <p:sp>
        <p:nvSpPr>
          <p:cNvPr id="6"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extLst>
      <p:ext uri="{BB962C8B-B14F-4D97-AF65-F5344CB8AC3E}">
        <p14:creationId xmlns:p14="http://schemas.microsoft.com/office/powerpoint/2010/main" val="29409191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p:txBody>
          <a:bodyPr/>
          <a:lstStyle/>
          <a:p>
            <a:pPr algn="just" eaLnBrk="1" hangingPunct="1">
              <a:lnSpc>
                <a:spcPct val="80000"/>
              </a:lnSpc>
            </a:pPr>
            <a:r>
              <a:rPr lang="el-GR" altLang="el-GR" sz="2400" smtClean="0">
                <a:latin typeface="Times New Roman" pitchFamily="18" charset="0"/>
                <a:cs typeface="Times New Roman" pitchFamily="18" charset="0"/>
              </a:rPr>
              <a:t>Η </a:t>
            </a:r>
            <a:r>
              <a:rPr lang="el-GR" altLang="el-GR" sz="2400" b="1" smtClean="0">
                <a:latin typeface="Times New Roman" pitchFamily="18" charset="0"/>
                <a:cs typeface="Times New Roman" pitchFamily="18" charset="0"/>
              </a:rPr>
              <a:t>Διοικητική Επιστήμη</a:t>
            </a:r>
            <a:r>
              <a:rPr lang="el-GR" altLang="el-GR" sz="2400" smtClean="0">
                <a:latin typeface="Times New Roman" pitchFamily="18" charset="0"/>
                <a:cs typeface="Times New Roman" pitchFamily="18" charset="0"/>
              </a:rPr>
              <a:t> είναι αυτόνομη επιστήμη.  Δηλαδή τα πορίσματά της και οι αρχές της λαμβάνονται υπόψη στην πρακτική λειτουργία της διοίκησης, ενώ παράλληλα συνεργάζεται και με τις λοιπές επιστήμες.  </a:t>
            </a:r>
          </a:p>
          <a:p>
            <a:pPr algn="just" eaLnBrk="1" hangingPunct="1">
              <a:lnSpc>
                <a:spcPct val="80000"/>
              </a:lnSpc>
            </a:pPr>
            <a:r>
              <a:rPr lang="el-GR" altLang="el-GR" sz="2400" smtClean="0">
                <a:latin typeface="Times New Roman" pitchFamily="18" charset="0"/>
                <a:cs typeface="Times New Roman" pitchFamily="18" charset="0"/>
              </a:rPr>
              <a:t>Ως </a:t>
            </a:r>
            <a:r>
              <a:rPr lang="el-GR" altLang="el-GR" sz="2400" b="1" smtClean="0">
                <a:latin typeface="Times New Roman" pitchFamily="18" charset="0"/>
                <a:cs typeface="Times New Roman" pitchFamily="18" charset="0"/>
              </a:rPr>
              <a:t>Διοικητική Επιστήμη</a:t>
            </a:r>
            <a:r>
              <a:rPr lang="el-GR" altLang="el-GR" sz="2400" smtClean="0">
                <a:latin typeface="Times New Roman" pitchFamily="18" charset="0"/>
                <a:cs typeface="Times New Roman" pitchFamily="18" charset="0"/>
              </a:rPr>
              <a:t> εννοούμε τον κλάδο εκείνο των κοινωνικών επιστημών που στηρίζεται στην κοινωνιολογική μέθοδο προσέγγισης, για να μελετήσει τη δομή και τη λειτουργία του διοικητικού φαινομένου στο σύνολό του.  </a:t>
            </a:r>
          </a:p>
          <a:p>
            <a:pPr algn="just" eaLnBrk="1" hangingPunct="1">
              <a:lnSpc>
                <a:spcPct val="80000"/>
              </a:lnSpc>
            </a:pPr>
            <a:r>
              <a:rPr lang="el-GR" altLang="el-GR" sz="2400" smtClean="0">
                <a:latin typeface="Times New Roman" pitchFamily="18" charset="0"/>
                <a:cs typeface="Times New Roman" pitchFamily="18" charset="0"/>
              </a:rPr>
              <a:t>Ο όρος αυτός περιλαμβάνει δύο επιμέρους έννοιες τη λειτουργική και την οργανική.</a:t>
            </a:r>
            <a:endParaRPr lang="en-US" altLang="el-GR" sz="2400" smtClean="0">
              <a:latin typeface="Times New Roman" pitchFamily="18" charset="0"/>
              <a:cs typeface="Times New Roman" pitchFamily="18" charset="0"/>
            </a:endParaRPr>
          </a:p>
        </p:txBody>
      </p:sp>
      <p:sp>
        <p:nvSpPr>
          <p:cNvPr id="10242" name="Rectangle 2"/>
          <p:cNvSpPr>
            <a:spLocks noGrp="1" noChangeArrowheads="1"/>
          </p:cNvSpPr>
          <p:nvPr>
            <p:ph type="title"/>
          </p:nvPr>
        </p:nvSpPr>
        <p:spPr/>
        <p:txBody>
          <a:bodyPr/>
          <a:lstStyle/>
          <a:p>
            <a:pPr algn="ctr" eaLnBrk="1" fontAlgn="auto" hangingPunct="1">
              <a:spcAft>
                <a:spcPts val="0"/>
              </a:spcAft>
              <a:defRPr/>
            </a:pPr>
            <a:r>
              <a:rPr lang="el-GR" dirty="0" smtClean="0">
                <a:solidFill>
                  <a:schemeClr val="tx1"/>
                </a:solidFill>
                <a:latin typeface="Times New Roman" pitchFamily="18" charset="0"/>
                <a:cs typeface="Times New Roman" pitchFamily="18" charset="0"/>
              </a:rPr>
              <a:t>Η ΔΙΟΙΚΗΤΙΚΗ ΕΠΙΣΤΗΜΗ</a:t>
            </a:r>
            <a:endParaRPr lang="en-US" dirty="0" smtClean="0">
              <a:solidFill>
                <a:schemeClr val="tx1"/>
              </a:solidFill>
              <a:latin typeface="Times New Roman" pitchFamily="18" charset="0"/>
              <a:cs typeface="Times New Roman" pitchFamily="18" charset="0"/>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Εισαγωγή</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6</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5046690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060848"/>
            <a:ext cx="8229600" cy="1143000"/>
          </a:xfrm>
        </p:spPr>
        <p:txBody>
          <a:bodyPr>
            <a:normAutofit fontScale="90000"/>
          </a:bodyPr>
          <a:lstStyle/>
          <a:p>
            <a:r>
              <a:rPr lang="el-GR" altLang="el-GR" b="1" dirty="0">
                <a:latin typeface="Times New Roman" pitchFamily="18" charset="0"/>
                <a:cs typeface="Times New Roman" pitchFamily="18" charset="0"/>
              </a:rPr>
              <a:t>ΣΥΣΤΗΜΙΚΗ ΘΕΩΡΙΑ</a:t>
            </a:r>
            <a:br>
              <a:rPr lang="el-GR" altLang="el-GR" b="1" dirty="0">
                <a:latin typeface="Times New Roman" pitchFamily="18" charset="0"/>
                <a:cs typeface="Times New Roman" pitchFamily="18" charset="0"/>
              </a:rPr>
            </a:br>
            <a:endParaRPr lang="el-GR" dirty="0"/>
          </a:p>
        </p:txBody>
      </p:sp>
      <p:sp>
        <p:nvSpPr>
          <p:cNvPr id="18434" name="1 - Θέση περιεχομένου"/>
          <p:cNvSpPr>
            <a:spLocks noGrp="1"/>
          </p:cNvSpPr>
          <p:nvPr>
            <p:ph idx="4294967295"/>
          </p:nvPr>
        </p:nvSpPr>
        <p:spPr>
          <a:xfrm>
            <a:off x="0" y="1600200"/>
            <a:ext cx="8229600" cy="4525963"/>
          </a:xfrm>
        </p:spPr>
        <p:txBody>
          <a:bodyPr/>
          <a:lstStyle/>
          <a:p>
            <a:pPr algn="ctr">
              <a:buFont typeface="Wingdings 3" pitchFamily="18" charset="2"/>
              <a:buNone/>
            </a:pPr>
            <a:endParaRPr lang="el-GR" altLang="el-GR" b="1" dirty="0" smtClean="0">
              <a:latin typeface="Times New Roman" pitchFamily="18" charset="0"/>
              <a:cs typeface="Times New Roman" pitchFamily="18" charset="0"/>
            </a:endParaRPr>
          </a:p>
          <a:p>
            <a:pPr algn="ctr">
              <a:buFont typeface="Wingdings 3" pitchFamily="18" charset="2"/>
              <a:buNone/>
            </a:pPr>
            <a:endParaRPr lang="el-GR" altLang="el-GR" b="1" dirty="0" smtClean="0">
              <a:latin typeface="Times New Roman" pitchFamily="18" charset="0"/>
              <a:cs typeface="Times New Roman" pitchFamily="18" charset="0"/>
            </a:endParaRPr>
          </a:p>
          <a:p>
            <a:pPr algn="ctr">
              <a:buFont typeface="Wingdings 3" pitchFamily="18" charset="2"/>
              <a:buNone/>
            </a:pPr>
            <a:endParaRPr lang="el-GR" altLang="el-GR" b="1" dirty="0" smtClean="0">
              <a:latin typeface="Times New Roman" pitchFamily="18" charset="0"/>
              <a:cs typeface="Times New Roman" pitchFamily="18" charset="0"/>
            </a:endParaRPr>
          </a:p>
          <a:p>
            <a:pPr algn="ctr">
              <a:buFont typeface="Wingdings 3" pitchFamily="18" charset="2"/>
              <a:buNone/>
            </a:pPr>
            <a:endParaRPr lang="el-GR" altLang="el-GR" b="1" dirty="0" smtClean="0">
              <a:latin typeface="Times New Roman" pitchFamily="18" charset="0"/>
              <a:cs typeface="Times New Roman" pitchFamily="18" charset="0"/>
            </a:endParaRPr>
          </a:p>
        </p:txBody>
      </p:sp>
      <p:sp>
        <p:nvSpPr>
          <p:cNvPr id="5"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Εισαγωγή</a:t>
            </a:r>
            <a:endParaRPr lang="el-GR" sz="1400" dirty="0">
              <a:solidFill>
                <a:schemeClr val="tx1"/>
              </a:solidFill>
            </a:endParaRPr>
          </a:p>
        </p:txBody>
      </p:sp>
      <p:sp>
        <p:nvSpPr>
          <p:cNvPr id="6"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7</a:t>
            </a:fld>
            <a:endParaRPr lang="el-GR" sz="1400" dirty="0">
              <a:solidFill>
                <a:prstClr val="black"/>
              </a:solidFill>
            </a:endParaRPr>
          </a:p>
        </p:txBody>
      </p:sp>
    </p:spTree>
    <p:extLst>
      <p:ext uri="{BB962C8B-B14F-4D97-AF65-F5344CB8AC3E}">
        <p14:creationId xmlns:p14="http://schemas.microsoft.com/office/powerpoint/2010/main" val="37937537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p:txBody>
          <a:bodyPr/>
          <a:lstStyle/>
          <a:p>
            <a:pPr marL="812800" indent="-812800" algn="ctr" eaLnBrk="1" hangingPunct="1">
              <a:lnSpc>
                <a:spcPct val="80000"/>
              </a:lnSpc>
              <a:buFont typeface="Wingdings 3" pitchFamily="18" charset="2"/>
              <a:buNone/>
            </a:pPr>
            <a:r>
              <a:rPr lang="el-GR" altLang="el-GR" sz="4000" b="1" dirty="0" smtClean="0">
                <a:latin typeface="Times New Roman" pitchFamily="18" charset="0"/>
                <a:cs typeface="Times New Roman" pitchFamily="18" charset="0"/>
              </a:rPr>
              <a:t>T. </a:t>
            </a:r>
            <a:r>
              <a:rPr lang="el-GR" altLang="el-GR" sz="4000" b="1" dirty="0" err="1" smtClean="0">
                <a:latin typeface="Times New Roman" pitchFamily="18" charset="0"/>
                <a:cs typeface="Times New Roman" pitchFamily="18" charset="0"/>
              </a:rPr>
              <a:t>Parsons</a:t>
            </a:r>
            <a:endParaRPr lang="el-GR" altLang="el-GR" sz="4000" dirty="0" smtClean="0">
              <a:latin typeface="Times New Roman" pitchFamily="18" charset="0"/>
              <a:cs typeface="Times New Roman" pitchFamily="18" charset="0"/>
            </a:endParaRPr>
          </a:p>
          <a:p>
            <a:pPr marL="812800" indent="-812800" algn="just" eaLnBrk="1" hangingPunct="1">
              <a:lnSpc>
                <a:spcPct val="80000"/>
              </a:lnSpc>
              <a:buFont typeface="Wingdings 3" pitchFamily="18" charset="2"/>
              <a:buNone/>
            </a:pPr>
            <a:r>
              <a:rPr lang="el-GR" altLang="el-GR" sz="2000" dirty="0" smtClean="0">
                <a:latin typeface="Times New Roman" pitchFamily="18" charset="0"/>
                <a:cs typeface="Times New Roman" pitchFamily="18" charset="0"/>
              </a:rPr>
              <a:t>Τα συστήματα επιτελούν 4 βασικές λειτουργίες :</a:t>
            </a:r>
            <a:endParaRPr lang="el-GR" altLang="el-GR" sz="2000" b="1" dirty="0" smtClean="0">
              <a:latin typeface="Times New Roman" pitchFamily="18" charset="0"/>
              <a:cs typeface="Times New Roman" pitchFamily="18" charset="0"/>
            </a:endParaRPr>
          </a:p>
          <a:p>
            <a:pPr marL="812800" indent="-812800" algn="just" eaLnBrk="1" hangingPunct="1">
              <a:lnSpc>
                <a:spcPct val="80000"/>
              </a:lnSpc>
              <a:buFont typeface="Wingdings 3" pitchFamily="18" charset="2"/>
              <a:buNone/>
            </a:pPr>
            <a:r>
              <a:rPr lang="el-GR" altLang="el-GR" sz="2000" b="1" dirty="0" smtClean="0">
                <a:latin typeface="Times New Roman" pitchFamily="18" charset="0"/>
                <a:cs typeface="Times New Roman" pitchFamily="18" charset="0"/>
              </a:rPr>
              <a:t>Α</a:t>
            </a:r>
            <a:r>
              <a:rPr lang="el-GR" altLang="el-GR" sz="2000" dirty="0" smtClean="0">
                <a:latin typeface="Times New Roman" pitchFamily="18" charset="0"/>
                <a:cs typeface="Times New Roman" pitchFamily="18" charset="0"/>
              </a:rPr>
              <a:t> ~ </a:t>
            </a:r>
            <a:r>
              <a:rPr lang="el-GR" altLang="el-GR" sz="2000" dirty="0" err="1" smtClean="0">
                <a:latin typeface="Times New Roman" pitchFamily="18" charset="0"/>
                <a:cs typeface="Times New Roman" pitchFamily="18" charset="0"/>
              </a:rPr>
              <a:t>Adaptation</a:t>
            </a:r>
            <a:r>
              <a:rPr lang="el-GR" altLang="el-GR" sz="2000" dirty="0" smtClean="0">
                <a:latin typeface="Times New Roman" pitchFamily="18" charset="0"/>
                <a:cs typeface="Times New Roman" pitchFamily="18" charset="0"/>
              </a:rPr>
              <a:t> ~ Προσαρμογή (</a:t>
            </a:r>
            <a:r>
              <a:rPr lang="el-GR" altLang="el-GR" sz="2000" i="1" dirty="0" smtClean="0">
                <a:latin typeface="Times New Roman" pitchFamily="18" charset="0"/>
                <a:cs typeface="Times New Roman" pitchFamily="18" charset="0"/>
              </a:rPr>
              <a:t>συνδέεται με την επιβίωση</a:t>
            </a:r>
            <a:r>
              <a:rPr lang="el-GR" altLang="el-GR" sz="2000" dirty="0" smtClean="0">
                <a:latin typeface="Times New Roman" pitchFamily="18" charset="0"/>
                <a:cs typeface="Times New Roman" pitchFamily="18" charset="0"/>
              </a:rPr>
              <a:t>). Αν το σύστημα</a:t>
            </a:r>
          </a:p>
          <a:p>
            <a:pPr marL="812800" indent="-812800" algn="just" eaLnBrk="1" hangingPunct="1">
              <a:lnSpc>
                <a:spcPct val="80000"/>
              </a:lnSpc>
              <a:buFont typeface="Wingdings 3" pitchFamily="18" charset="2"/>
              <a:buNone/>
            </a:pPr>
            <a:r>
              <a:rPr lang="el-GR" altLang="el-GR" sz="2000" dirty="0" smtClean="0">
                <a:latin typeface="Times New Roman" pitchFamily="18" charset="0"/>
                <a:cs typeface="Times New Roman" pitchFamily="18" charset="0"/>
              </a:rPr>
              <a:t>δεν προσαρμοστεί δε θα επιβιώσει.</a:t>
            </a:r>
            <a:endParaRPr lang="el-GR" altLang="el-GR" sz="2000" b="1" dirty="0" smtClean="0">
              <a:latin typeface="Times New Roman" pitchFamily="18" charset="0"/>
              <a:cs typeface="Times New Roman" pitchFamily="18" charset="0"/>
            </a:endParaRPr>
          </a:p>
          <a:p>
            <a:pPr marL="812800" indent="-812800" algn="just" eaLnBrk="1" hangingPunct="1">
              <a:lnSpc>
                <a:spcPct val="80000"/>
              </a:lnSpc>
              <a:buFont typeface="Wingdings 3" pitchFamily="18" charset="2"/>
              <a:buNone/>
            </a:pPr>
            <a:r>
              <a:rPr lang="el-GR" altLang="el-GR" sz="2000" b="1" dirty="0" smtClean="0">
                <a:latin typeface="Times New Roman" pitchFamily="18" charset="0"/>
                <a:cs typeface="Times New Roman" pitchFamily="18" charset="0"/>
              </a:rPr>
              <a:t>G</a:t>
            </a:r>
            <a:r>
              <a:rPr lang="el-GR" altLang="el-GR" sz="2000" dirty="0" smtClean="0">
                <a:latin typeface="Times New Roman" pitchFamily="18" charset="0"/>
                <a:cs typeface="Times New Roman" pitchFamily="18" charset="0"/>
              </a:rPr>
              <a:t> ~ </a:t>
            </a:r>
            <a:r>
              <a:rPr lang="el-GR" altLang="el-GR" sz="2000" dirty="0" err="1" smtClean="0">
                <a:latin typeface="Times New Roman" pitchFamily="18" charset="0"/>
                <a:cs typeface="Times New Roman" pitchFamily="18" charset="0"/>
              </a:rPr>
              <a:t>Goal</a:t>
            </a:r>
            <a:r>
              <a:rPr lang="el-GR" altLang="el-GR" sz="2000" dirty="0" smtClean="0">
                <a:latin typeface="Times New Roman" pitchFamily="18" charset="0"/>
                <a:cs typeface="Times New Roman" pitchFamily="18" charset="0"/>
              </a:rPr>
              <a:t> </a:t>
            </a:r>
            <a:r>
              <a:rPr lang="el-GR" altLang="el-GR" sz="2000" dirty="0" err="1" smtClean="0">
                <a:latin typeface="Times New Roman" pitchFamily="18" charset="0"/>
                <a:cs typeface="Times New Roman" pitchFamily="18" charset="0"/>
              </a:rPr>
              <a:t>attainment</a:t>
            </a:r>
            <a:r>
              <a:rPr lang="el-GR" altLang="el-GR" sz="2000" dirty="0" smtClean="0">
                <a:latin typeface="Times New Roman" pitchFamily="18" charset="0"/>
                <a:cs typeface="Times New Roman" pitchFamily="18" charset="0"/>
              </a:rPr>
              <a:t> ~ Επίτευξη σκοπών/αξιών – </a:t>
            </a:r>
            <a:r>
              <a:rPr lang="el-GR" altLang="el-GR" sz="2000" dirty="0" err="1" smtClean="0">
                <a:latin typeface="Times New Roman" pitchFamily="18" charset="0"/>
                <a:cs typeface="Times New Roman" pitchFamily="18" charset="0"/>
              </a:rPr>
              <a:t>Στοχοθεσία</a:t>
            </a:r>
            <a:r>
              <a:rPr lang="el-GR" altLang="el-GR" sz="2000" dirty="0" smtClean="0">
                <a:latin typeface="Times New Roman" pitchFamily="18" charset="0"/>
                <a:cs typeface="Times New Roman" pitchFamily="18" charset="0"/>
              </a:rPr>
              <a:t>.</a:t>
            </a:r>
            <a:endParaRPr lang="el-GR" altLang="el-GR" sz="2000" b="1" dirty="0" smtClean="0">
              <a:latin typeface="Times New Roman" pitchFamily="18" charset="0"/>
              <a:cs typeface="Times New Roman" pitchFamily="18" charset="0"/>
            </a:endParaRPr>
          </a:p>
          <a:p>
            <a:pPr marL="812800" indent="-812800" algn="just" eaLnBrk="1" hangingPunct="1">
              <a:lnSpc>
                <a:spcPct val="80000"/>
              </a:lnSpc>
              <a:buFont typeface="Wingdings 3" pitchFamily="18" charset="2"/>
              <a:buNone/>
            </a:pPr>
            <a:r>
              <a:rPr lang="el-GR" altLang="el-GR" sz="2000" b="1" dirty="0" smtClean="0">
                <a:latin typeface="Times New Roman" pitchFamily="18" charset="0"/>
                <a:cs typeface="Times New Roman" pitchFamily="18" charset="0"/>
              </a:rPr>
              <a:t>I </a:t>
            </a:r>
            <a:r>
              <a:rPr lang="el-GR" altLang="el-GR" sz="2000" dirty="0" smtClean="0">
                <a:latin typeface="Times New Roman" pitchFamily="18" charset="0"/>
                <a:cs typeface="Times New Roman" pitchFamily="18" charset="0"/>
              </a:rPr>
              <a:t>~ </a:t>
            </a:r>
            <a:r>
              <a:rPr lang="el-GR" altLang="el-GR" sz="2000" dirty="0" err="1" smtClean="0">
                <a:latin typeface="Times New Roman" pitchFamily="18" charset="0"/>
                <a:cs typeface="Times New Roman" pitchFamily="18" charset="0"/>
              </a:rPr>
              <a:t>Integration</a:t>
            </a:r>
            <a:r>
              <a:rPr lang="el-GR" altLang="el-GR" sz="2000" dirty="0" smtClean="0">
                <a:latin typeface="Times New Roman" pitchFamily="18" charset="0"/>
                <a:cs typeface="Times New Roman" pitchFamily="18" charset="0"/>
              </a:rPr>
              <a:t> ~ Συνοχή. Το σύστημα θέλει να έχει ένα βαθμό ταυτότητας και</a:t>
            </a:r>
          </a:p>
          <a:p>
            <a:pPr marL="812800" indent="-812800" algn="just" eaLnBrk="1" hangingPunct="1">
              <a:lnSpc>
                <a:spcPct val="80000"/>
              </a:lnSpc>
              <a:buFont typeface="Wingdings 3" pitchFamily="18" charset="2"/>
              <a:buNone/>
            </a:pPr>
            <a:r>
              <a:rPr lang="el-GR" altLang="el-GR" sz="2000" dirty="0" smtClean="0">
                <a:latin typeface="Times New Roman" pitchFamily="18" charset="0"/>
                <a:cs typeface="Times New Roman" pitchFamily="18" charset="0"/>
              </a:rPr>
              <a:t>ελέγχου (</a:t>
            </a:r>
            <a:r>
              <a:rPr lang="el-GR" altLang="el-GR" sz="2000" i="1" dirty="0" smtClean="0">
                <a:latin typeface="Times New Roman" pitchFamily="18" charset="0"/>
                <a:cs typeface="Times New Roman" pitchFamily="18" charset="0"/>
              </a:rPr>
              <a:t>δέσιμο</a:t>
            </a:r>
            <a:r>
              <a:rPr lang="el-GR" altLang="el-GR" sz="2000" dirty="0" smtClean="0">
                <a:latin typeface="Times New Roman" pitchFamily="18" charset="0"/>
                <a:cs typeface="Times New Roman" pitchFamily="18" charset="0"/>
              </a:rPr>
              <a:t>) μεταξύ των μερών του.</a:t>
            </a:r>
            <a:endParaRPr lang="el-GR" altLang="el-GR" sz="2000" b="1" dirty="0" smtClean="0">
              <a:latin typeface="Times New Roman" pitchFamily="18" charset="0"/>
              <a:cs typeface="Times New Roman" pitchFamily="18" charset="0"/>
            </a:endParaRPr>
          </a:p>
          <a:p>
            <a:pPr marL="812800" indent="-812800" algn="just" eaLnBrk="1" hangingPunct="1">
              <a:lnSpc>
                <a:spcPct val="80000"/>
              </a:lnSpc>
              <a:buFont typeface="Wingdings 3" pitchFamily="18" charset="2"/>
              <a:buNone/>
            </a:pPr>
            <a:r>
              <a:rPr lang="el-GR" altLang="el-GR" sz="2000" b="1" dirty="0" smtClean="0">
                <a:latin typeface="Times New Roman" pitchFamily="18" charset="0"/>
                <a:cs typeface="Times New Roman" pitchFamily="18" charset="0"/>
              </a:rPr>
              <a:t>L </a:t>
            </a:r>
            <a:r>
              <a:rPr lang="el-GR" altLang="el-GR" sz="2000" dirty="0" smtClean="0">
                <a:latin typeface="Times New Roman" pitchFamily="18" charset="0"/>
                <a:cs typeface="Times New Roman" pitchFamily="18" charset="0"/>
              </a:rPr>
              <a:t>~ </a:t>
            </a:r>
            <a:r>
              <a:rPr lang="el-GR" altLang="el-GR" sz="2000" dirty="0" err="1" smtClean="0">
                <a:latin typeface="Times New Roman" pitchFamily="18" charset="0"/>
                <a:cs typeface="Times New Roman" pitchFamily="18" charset="0"/>
              </a:rPr>
              <a:t>Latency</a:t>
            </a:r>
            <a:r>
              <a:rPr lang="el-GR" altLang="el-GR" sz="2000" dirty="0" smtClean="0">
                <a:latin typeface="Times New Roman" pitchFamily="18" charset="0"/>
                <a:cs typeface="Times New Roman" pitchFamily="18" charset="0"/>
              </a:rPr>
              <a:t> ~ Κουλτούρα – Νοοτροπία – Ύφος – Διατήρηση της</a:t>
            </a:r>
          </a:p>
          <a:p>
            <a:pPr marL="812800" indent="-812800" algn="just" eaLnBrk="1" hangingPunct="1">
              <a:lnSpc>
                <a:spcPct val="80000"/>
              </a:lnSpc>
              <a:buFont typeface="Wingdings 3" pitchFamily="18" charset="2"/>
              <a:buNone/>
            </a:pPr>
            <a:r>
              <a:rPr lang="el-GR" altLang="el-GR" sz="2000" dirty="0" smtClean="0">
                <a:latin typeface="Times New Roman" pitchFamily="18" charset="0"/>
                <a:cs typeface="Times New Roman" pitchFamily="18" charset="0"/>
              </a:rPr>
              <a:t>πολιτισμικής ταυτότητας της οργάνωσης.</a:t>
            </a:r>
            <a:endParaRPr lang="el-GR" altLang="el-GR" sz="2000" b="1" dirty="0" smtClean="0">
              <a:latin typeface="Times New Roman" pitchFamily="18" charset="0"/>
              <a:cs typeface="Times New Roman" pitchFamily="18" charset="0"/>
            </a:endParaRPr>
          </a:p>
          <a:p>
            <a:pPr marL="812800" indent="-812800" algn="just" eaLnBrk="1" hangingPunct="1">
              <a:lnSpc>
                <a:spcPct val="80000"/>
              </a:lnSpc>
              <a:buFont typeface="Wingdings 3" pitchFamily="18" charset="2"/>
              <a:buNone/>
            </a:pPr>
            <a:r>
              <a:rPr lang="el-GR" altLang="el-GR" sz="2000" b="1" dirty="0" smtClean="0">
                <a:latin typeface="Times New Roman" pitchFamily="18" charset="0"/>
                <a:cs typeface="Times New Roman" pitchFamily="18" charset="0"/>
              </a:rPr>
              <a:t>A G I L</a:t>
            </a:r>
            <a:r>
              <a:rPr lang="el-GR" altLang="el-GR" sz="2000" dirty="0" smtClean="0">
                <a:latin typeface="Times New Roman" pitchFamily="18" charset="0"/>
                <a:cs typeface="Times New Roman" pitchFamily="18" charset="0"/>
              </a:rPr>
              <a:t>: </a:t>
            </a:r>
            <a:r>
              <a:rPr lang="el-GR" altLang="el-GR" sz="2000" dirty="0" err="1" smtClean="0">
                <a:latin typeface="Times New Roman" pitchFamily="18" charset="0"/>
                <a:cs typeface="Times New Roman" pitchFamily="18" charset="0"/>
              </a:rPr>
              <a:t>functional</a:t>
            </a:r>
            <a:r>
              <a:rPr lang="el-GR" altLang="el-GR" sz="2000" dirty="0" smtClean="0">
                <a:latin typeface="Times New Roman" pitchFamily="18" charset="0"/>
                <a:cs typeface="Times New Roman" pitchFamily="18" charset="0"/>
              </a:rPr>
              <a:t> </a:t>
            </a:r>
            <a:r>
              <a:rPr lang="el-GR" altLang="el-GR" sz="2000" dirty="0" err="1" smtClean="0">
                <a:latin typeface="Times New Roman" pitchFamily="18" charset="0"/>
                <a:cs typeface="Times New Roman" pitchFamily="18" charset="0"/>
              </a:rPr>
              <a:t>prerequisites</a:t>
            </a:r>
            <a:r>
              <a:rPr lang="el-GR" altLang="el-GR" sz="2000" dirty="0" smtClean="0">
                <a:latin typeface="Times New Roman" pitchFamily="18" charset="0"/>
                <a:cs typeface="Times New Roman" pitchFamily="18" charset="0"/>
              </a:rPr>
              <a:t> ~ λειτουργικά προαπαιτούμενα. Ανάμεσα</a:t>
            </a:r>
          </a:p>
          <a:p>
            <a:pPr marL="812800" indent="-812800" algn="just" eaLnBrk="1" hangingPunct="1">
              <a:lnSpc>
                <a:spcPct val="80000"/>
              </a:lnSpc>
              <a:buFont typeface="Wingdings 3" pitchFamily="18" charset="2"/>
              <a:buNone/>
            </a:pPr>
            <a:r>
              <a:rPr lang="el-GR" altLang="el-GR" sz="2000" dirty="0" smtClean="0">
                <a:latin typeface="Times New Roman" pitchFamily="18" charset="0"/>
                <a:cs typeface="Times New Roman" pitchFamily="18" charset="0"/>
              </a:rPr>
              <a:t>στο </a:t>
            </a:r>
            <a:r>
              <a:rPr lang="el-GR" altLang="el-GR" sz="2000" b="1" dirty="0" smtClean="0">
                <a:latin typeface="Times New Roman" pitchFamily="18" charset="0"/>
                <a:cs typeface="Times New Roman" pitchFamily="18" charset="0"/>
              </a:rPr>
              <a:t>Α</a:t>
            </a:r>
            <a:r>
              <a:rPr lang="el-GR" altLang="el-GR" sz="2000" dirty="0" smtClean="0">
                <a:latin typeface="Times New Roman" pitchFamily="18" charset="0"/>
                <a:cs typeface="Times New Roman" pitchFamily="18" charset="0"/>
              </a:rPr>
              <a:t> και στο </a:t>
            </a:r>
            <a:r>
              <a:rPr lang="el-GR" altLang="el-GR" sz="2000" b="1" dirty="0" smtClean="0">
                <a:latin typeface="Times New Roman" pitchFamily="18" charset="0"/>
                <a:cs typeface="Times New Roman" pitchFamily="18" charset="0"/>
              </a:rPr>
              <a:t>L</a:t>
            </a:r>
            <a:r>
              <a:rPr lang="el-GR" altLang="el-GR" sz="2000" dirty="0" smtClean="0">
                <a:latin typeface="Times New Roman" pitchFamily="18" charset="0"/>
                <a:cs typeface="Times New Roman" pitchFamily="18" charset="0"/>
              </a:rPr>
              <a:t> υπάρχει αντιθετική σχέση. Όλα τα συστήματα επιτελούν</a:t>
            </a:r>
          </a:p>
          <a:p>
            <a:pPr marL="812800" indent="-812800" algn="just" eaLnBrk="1" hangingPunct="1">
              <a:lnSpc>
                <a:spcPct val="80000"/>
              </a:lnSpc>
              <a:buFont typeface="Wingdings 3" pitchFamily="18" charset="2"/>
              <a:buNone/>
            </a:pPr>
            <a:r>
              <a:rPr lang="el-GR" altLang="el-GR" sz="2000" dirty="0" smtClean="0">
                <a:latin typeface="Times New Roman" pitchFamily="18" charset="0"/>
                <a:cs typeface="Times New Roman" pitchFamily="18" charset="0"/>
              </a:rPr>
              <a:t>αυτές τις θεμελιώδεις λειτουργίες και διαφοροποιούνται για να ικανοποιήσουν</a:t>
            </a:r>
          </a:p>
          <a:p>
            <a:pPr marL="812800" indent="-812800" algn="just" eaLnBrk="1" hangingPunct="1">
              <a:lnSpc>
                <a:spcPct val="80000"/>
              </a:lnSpc>
              <a:buFont typeface="Wingdings 3" pitchFamily="18" charset="2"/>
              <a:buNone/>
            </a:pPr>
            <a:r>
              <a:rPr lang="el-GR" altLang="el-GR" sz="2000" dirty="0" smtClean="0">
                <a:latin typeface="Times New Roman" pitchFamily="18" charset="0"/>
                <a:cs typeface="Times New Roman" pitchFamily="18" charset="0"/>
              </a:rPr>
              <a:t>το </a:t>
            </a:r>
            <a:r>
              <a:rPr lang="el-GR" altLang="el-GR" sz="2000" b="1" dirty="0" smtClean="0">
                <a:latin typeface="Times New Roman" pitchFamily="18" charset="0"/>
                <a:cs typeface="Times New Roman" pitchFamily="18" charset="0"/>
              </a:rPr>
              <a:t>A G I L</a:t>
            </a:r>
            <a:r>
              <a:rPr lang="el-GR" altLang="el-GR" sz="2000" dirty="0" smtClean="0">
                <a:latin typeface="Times New Roman" pitchFamily="18" charset="0"/>
                <a:cs typeface="Times New Roman" pitchFamily="18" charset="0"/>
              </a:rPr>
              <a:t>. </a:t>
            </a:r>
            <a:endParaRPr lang="el-GR" altLang="el-GR" sz="2000" dirty="0" smtClean="0">
              <a:latin typeface="Times New Roman" pitchFamily="18" charset="0"/>
              <a:cs typeface="Times New Roman" pitchFamily="18" charset="0"/>
            </a:endParaRPr>
          </a:p>
        </p:txBody>
      </p:sp>
      <p:sp>
        <p:nvSpPr>
          <p:cNvPr id="12290" name="Rectangle 2"/>
          <p:cNvSpPr>
            <a:spLocks noGrp="1" noChangeArrowheads="1"/>
          </p:cNvSpPr>
          <p:nvPr>
            <p:ph type="title"/>
          </p:nvPr>
        </p:nvSpPr>
        <p:spPr/>
        <p:txBody>
          <a:bodyPr>
            <a:normAutofit fontScale="90000"/>
          </a:bodyPr>
          <a:lstStyle/>
          <a:p>
            <a:pPr algn="ctr" eaLnBrk="1" fontAlgn="auto" hangingPunct="1">
              <a:spcAft>
                <a:spcPts val="0"/>
              </a:spcAft>
              <a:defRPr/>
            </a:pPr>
            <a:r>
              <a:rPr lang="el-GR" dirty="0" smtClean="0">
                <a:solidFill>
                  <a:schemeClr val="tx1"/>
                </a:solidFill>
                <a:latin typeface="Times New Roman" pitchFamily="18" charset="0"/>
                <a:cs typeface="Times New Roman" pitchFamily="18" charset="0"/>
              </a:rPr>
              <a:t>Η ΘΕΩΡΙΑ ΠΕΡΙ ΤΩΝ ΒΑΣΙΚΩΝ ΛΕΙΤΟΥΡΓΙΩΝ [1]</a:t>
            </a:r>
            <a:endParaRPr lang="en-US" dirty="0" smtClean="0">
              <a:solidFill>
                <a:schemeClr val="tx1"/>
              </a:solidFill>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Εισαγωγή</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8</a:t>
            </a:fld>
            <a:endParaRPr lang="el-GR" sz="1400" dirty="0">
              <a:solidFill>
                <a:prstClr val="black"/>
              </a:solidFill>
            </a:endParaRPr>
          </a:p>
        </p:txBody>
      </p:sp>
    </p:spTree>
    <p:extLst>
      <p:ext uri="{BB962C8B-B14F-4D97-AF65-F5344CB8AC3E}">
        <p14:creationId xmlns:p14="http://schemas.microsoft.com/office/powerpoint/2010/main" val="18405925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nodeType="with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fade">
                                      <p:cBhvr>
                                        <p:cTn id="7" dur="800" decel="100000"/>
                                        <p:tgtEl>
                                          <p:spTgt spid="12290"/>
                                        </p:tgtEl>
                                      </p:cBhvr>
                                    </p:animEffect>
                                    <p:anim calcmode="lin" valueType="num">
                                      <p:cBhvr>
                                        <p:cTn id="8" dur="800" decel="100000" fill="hold"/>
                                        <p:tgtEl>
                                          <p:spTgt spid="12290"/>
                                        </p:tgtEl>
                                        <p:attrNameLst>
                                          <p:attrName>style.rotation</p:attrName>
                                        </p:attrNameLst>
                                      </p:cBhvr>
                                      <p:tavLst>
                                        <p:tav tm="0">
                                          <p:val>
                                            <p:fltVal val="-90"/>
                                          </p:val>
                                        </p:tav>
                                        <p:tav tm="100000">
                                          <p:val>
                                            <p:fltVal val="0"/>
                                          </p:val>
                                        </p:tav>
                                      </p:tavLst>
                                    </p:anim>
                                    <p:anim calcmode="lin" valueType="num">
                                      <p:cBhvr>
                                        <p:cTn id="9" dur="800" decel="100000" fill="hold"/>
                                        <p:tgtEl>
                                          <p:spTgt spid="12290"/>
                                        </p:tgtEl>
                                        <p:attrNameLst>
                                          <p:attrName>ppt_x</p:attrName>
                                        </p:attrNameLst>
                                      </p:cBhvr>
                                      <p:tavLst>
                                        <p:tav tm="0">
                                          <p:val>
                                            <p:strVal val="#ppt_x+0.4"/>
                                          </p:val>
                                        </p:tav>
                                        <p:tav tm="100000">
                                          <p:val>
                                            <p:strVal val="#ppt_x-0.05"/>
                                          </p:val>
                                        </p:tav>
                                      </p:tavLst>
                                    </p:anim>
                                    <p:anim calcmode="lin" valueType="num">
                                      <p:cBhvr>
                                        <p:cTn id="10" dur="800" decel="100000" fill="hold"/>
                                        <p:tgtEl>
                                          <p:spTgt spid="1229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229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2290"/>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2291">
                                            <p:txEl>
                                              <p:pRg st="0" end="0"/>
                                            </p:txEl>
                                          </p:spTgt>
                                        </p:tgtEl>
                                        <p:attrNameLst>
                                          <p:attrName>style.visibility</p:attrName>
                                        </p:attrNameLst>
                                      </p:cBhvr>
                                      <p:to>
                                        <p:strVal val="visible"/>
                                      </p:to>
                                    </p:set>
                                    <p:animEffect transition="in" filter="fade">
                                      <p:cBhvr>
                                        <p:cTn id="17" dur="1000"/>
                                        <p:tgtEl>
                                          <p:spTgt spid="12291">
                                            <p:txEl>
                                              <p:pRg st="0" end="0"/>
                                            </p:txEl>
                                          </p:spTgt>
                                        </p:tgtEl>
                                      </p:cBhvr>
                                    </p:animEffect>
                                    <p:anim calcmode="lin" valueType="num">
                                      <p:cBhvr>
                                        <p:cTn id="18" dur="10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122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12291">
                                            <p:txEl>
                                              <p:pRg st="1" end="1"/>
                                            </p:txEl>
                                          </p:spTgt>
                                        </p:tgtEl>
                                        <p:attrNameLst>
                                          <p:attrName>style.visibility</p:attrName>
                                        </p:attrNameLst>
                                      </p:cBhvr>
                                      <p:to>
                                        <p:strVal val="visible"/>
                                      </p:to>
                                    </p:set>
                                    <p:animEffect transition="in" filter="fade">
                                      <p:cBhvr>
                                        <p:cTn id="24" dur="1000"/>
                                        <p:tgtEl>
                                          <p:spTgt spid="12291">
                                            <p:txEl>
                                              <p:pRg st="1" end="1"/>
                                            </p:txEl>
                                          </p:spTgt>
                                        </p:tgtEl>
                                      </p:cBhvr>
                                    </p:animEffect>
                                    <p:anim calcmode="lin" valueType="num">
                                      <p:cBhvr>
                                        <p:cTn id="25" dur="10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122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12291">
                                            <p:txEl>
                                              <p:pRg st="2" end="2"/>
                                            </p:txEl>
                                          </p:spTgt>
                                        </p:tgtEl>
                                        <p:attrNameLst>
                                          <p:attrName>style.visibility</p:attrName>
                                        </p:attrNameLst>
                                      </p:cBhvr>
                                      <p:to>
                                        <p:strVal val="visible"/>
                                      </p:to>
                                    </p:set>
                                    <p:animEffect transition="in" filter="fade">
                                      <p:cBhvr>
                                        <p:cTn id="31" dur="1000"/>
                                        <p:tgtEl>
                                          <p:spTgt spid="12291">
                                            <p:txEl>
                                              <p:pRg st="2" end="2"/>
                                            </p:txEl>
                                          </p:spTgt>
                                        </p:tgtEl>
                                      </p:cBhvr>
                                    </p:animEffect>
                                    <p:anim calcmode="lin" valueType="num">
                                      <p:cBhvr>
                                        <p:cTn id="32" dur="10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1229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12291">
                                            <p:txEl>
                                              <p:pRg st="3" end="3"/>
                                            </p:txEl>
                                          </p:spTgt>
                                        </p:tgtEl>
                                        <p:attrNameLst>
                                          <p:attrName>style.visibility</p:attrName>
                                        </p:attrNameLst>
                                      </p:cBhvr>
                                      <p:to>
                                        <p:strVal val="visible"/>
                                      </p:to>
                                    </p:set>
                                    <p:animEffect transition="in" filter="fade">
                                      <p:cBhvr>
                                        <p:cTn id="38" dur="1000"/>
                                        <p:tgtEl>
                                          <p:spTgt spid="12291">
                                            <p:txEl>
                                              <p:pRg st="3" end="3"/>
                                            </p:txEl>
                                          </p:spTgt>
                                        </p:tgtEl>
                                      </p:cBhvr>
                                    </p:animEffect>
                                    <p:anim calcmode="lin" valueType="num">
                                      <p:cBhvr>
                                        <p:cTn id="39" dur="10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1229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47" presetClass="entr" presetSubtype="0" fill="hold" grpId="0" nodeType="clickEffect">
                                  <p:stCondLst>
                                    <p:cond delay="0"/>
                                  </p:stCondLst>
                                  <p:childTnLst>
                                    <p:set>
                                      <p:cBhvr>
                                        <p:cTn id="44" dur="1" fill="hold">
                                          <p:stCondLst>
                                            <p:cond delay="0"/>
                                          </p:stCondLst>
                                        </p:cTn>
                                        <p:tgtEl>
                                          <p:spTgt spid="12291">
                                            <p:txEl>
                                              <p:pRg st="4" end="4"/>
                                            </p:txEl>
                                          </p:spTgt>
                                        </p:tgtEl>
                                        <p:attrNameLst>
                                          <p:attrName>style.visibility</p:attrName>
                                        </p:attrNameLst>
                                      </p:cBhvr>
                                      <p:to>
                                        <p:strVal val="visible"/>
                                      </p:to>
                                    </p:set>
                                    <p:animEffect transition="in" filter="fade">
                                      <p:cBhvr>
                                        <p:cTn id="45" dur="1000"/>
                                        <p:tgtEl>
                                          <p:spTgt spid="12291">
                                            <p:txEl>
                                              <p:pRg st="4" end="4"/>
                                            </p:txEl>
                                          </p:spTgt>
                                        </p:tgtEl>
                                      </p:cBhvr>
                                    </p:animEffect>
                                    <p:anim calcmode="lin" valueType="num">
                                      <p:cBhvr>
                                        <p:cTn id="46" dur="10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p:cTn id="47" dur="1000" fill="hold"/>
                                        <p:tgtEl>
                                          <p:spTgt spid="1229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47" presetClass="entr" presetSubtype="0" fill="hold" grpId="0" nodeType="clickEffect">
                                  <p:stCondLst>
                                    <p:cond delay="0"/>
                                  </p:stCondLst>
                                  <p:childTnLst>
                                    <p:set>
                                      <p:cBhvr>
                                        <p:cTn id="51" dur="1" fill="hold">
                                          <p:stCondLst>
                                            <p:cond delay="0"/>
                                          </p:stCondLst>
                                        </p:cTn>
                                        <p:tgtEl>
                                          <p:spTgt spid="12291">
                                            <p:txEl>
                                              <p:pRg st="5" end="5"/>
                                            </p:txEl>
                                          </p:spTgt>
                                        </p:tgtEl>
                                        <p:attrNameLst>
                                          <p:attrName>style.visibility</p:attrName>
                                        </p:attrNameLst>
                                      </p:cBhvr>
                                      <p:to>
                                        <p:strVal val="visible"/>
                                      </p:to>
                                    </p:set>
                                    <p:animEffect transition="in" filter="fade">
                                      <p:cBhvr>
                                        <p:cTn id="52" dur="1000"/>
                                        <p:tgtEl>
                                          <p:spTgt spid="12291">
                                            <p:txEl>
                                              <p:pRg st="5" end="5"/>
                                            </p:txEl>
                                          </p:spTgt>
                                        </p:tgtEl>
                                      </p:cBhvr>
                                    </p:animEffect>
                                    <p:anim calcmode="lin" valueType="num">
                                      <p:cBhvr>
                                        <p:cTn id="53" dur="1000" fill="hold"/>
                                        <p:tgtEl>
                                          <p:spTgt spid="12291">
                                            <p:txEl>
                                              <p:pRg st="5" end="5"/>
                                            </p:txEl>
                                          </p:spTgt>
                                        </p:tgtEl>
                                        <p:attrNameLst>
                                          <p:attrName>ppt_x</p:attrName>
                                        </p:attrNameLst>
                                      </p:cBhvr>
                                      <p:tavLst>
                                        <p:tav tm="0">
                                          <p:val>
                                            <p:strVal val="#ppt_x"/>
                                          </p:val>
                                        </p:tav>
                                        <p:tav tm="100000">
                                          <p:val>
                                            <p:strVal val="#ppt_x"/>
                                          </p:val>
                                        </p:tav>
                                      </p:tavLst>
                                    </p:anim>
                                    <p:anim calcmode="lin" valueType="num">
                                      <p:cBhvr>
                                        <p:cTn id="54" dur="1000" fill="hold"/>
                                        <p:tgtEl>
                                          <p:spTgt spid="1229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47" presetClass="entr" presetSubtype="0" fill="hold" grpId="0" nodeType="clickEffect">
                                  <p:stCondLst>
                                    <p:cond delay="0"/>
                                  </p:stCondLst>
                                  <p:childTnLst>
                                    <p:set>
                                      <p:cBhvr>
                                        <p:cTn id="58" dur="1" fill="hold">
                                          <p:stCondLst>
                                            <p:cond delay="0"/>
                                          </p:stCondLst>
                                        </p:cTn>
                                        <p:tgtEl>
                                          <p:spTgt spid="12291">
                                            <p:txEl>
                                              <p:pRg st="6" end="6"/>
                                            </p:txEl>
                                          </p:spTgt>
                                        </p:tgtEl>
                                        <p:attrNameLst>
                                          <p:attrName>style.visibility</p:attrName>
                                        </p:attrNameLst>
                                      </p:cBhvr>
                                      <p:to>
                                        <p:strVal val="visible"/>
                                      </p:to>
                                    </p:set>
                                    <p:animEffect transition="in" filter="fade">
                                      <p:cBhvr>
                                        <p:cTn id="59" dur="1000"/>
                                        <p:tgtEl>
                                          <p:spTgt spid="12291">
                                            <p:txEl>
                                              <p:pRg st="6" end="6"/>
                                            </p:txEl>
                                          </p:spTgt>
                                        </p:tgtEl>
                                      </p:cBhvr>
                                    </p:animEffect>
                                    <p:anim calcmode="lin" valueType="num">
                                      <p:cBhvr>
                                        <p:cTn id="60" dur="1000" fill="hold"/>
                                        <p:tgtEl>
                                          <p:spTgt spid="12291">
                                            <p:txEl>
                                              <p:pRg st="6" end="6"/>
                                            </p:txEl>
                                          </p:spTgt>
                                        </p:tgtEl>
                                        <p:attrNameLst>
                                          <p:attrName>ppt_x</p:attrName>
                                        </p:attrNameLst>
                                      </p:cBhvr>
                                      <p:tavLst>
                                        <p:tav tm="0">
                                          <p:val>
                                            <p:strVal val="#ppt_x"/>
                                          </p:val>
                                        </p:tav>
                                        <p:tav tm="100000">
                                          <p:val>
                                            <p:strVal val="#ppt_x"/>
                                          </p:val>
                                        </p:tav>
                                      </p:tavLst>
                                    </p:anim>
                                    <p:anim calcmode="lin" valueType="num">
                                      <p:cBhvr>
                                        <p:cTn id="61" dur="1000" fill="hold"/>
                                        <p:tgtEl>
                                          <p:spTgt spid="12291">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47" presetClass="entr" presetSubtype="0" fill="hold" grpId="0" nodeType="clickEffect">
                                  <p:stCondLst>
                                    <p:cond delay="0"/>
                                  </p:stCondLst>
                                  <p:childTnLst>
                                    <p:set>
                                      <p:cBhvr>
                                        <p:cTn id="65" dur="1" fill="hold">
                                          <p:stCondLst>
                                            <p:cond delay="0"/>
                                          </p:stCondLst>
                                        </p:cTn>
                                        <p:tgtEl>
                                          <p:spTgt spid="12291">
                                            <p:txEl>
                                              <p:pRg st="7" end="7"/>
                                            </p:txEl>
                                          </p:spTgt>
                                        </p:tgtEl>
                                        <p:attrNameLst>
                                          <p:attrName>style.visibility</p:attrName>
                                        </p:attrNameLst>
                                      </p:cBhvr>
                                      <p:to>
                                        <p:strVal val="visible"/>
                                      </p:to>
                                    </p:set>
                                    <p:animEffect transition="in" filter="fade">
                                      <p:cBhvr>
                                        <p:cTn id="66" dur="1000"/>
                                        <p:tgtEl>
                                          <p:spTgt spid="12291">
                                            <p:txEl>
                                              <p:pRg st="7" end="7"/>
                                            </p:txEl>
                                          </p:spTgt>
                                        </p:tgtEl>
                                      </p:cBhvr>
                                    </p:animEffect>
                                    <p:anim calcmode="lin" valueType="num">
                                      <p:cBhvr>
                                        <p:cTn id="67" dur="1000" fill="hold"/>
                                        <p:tgtEl>
                                          <p:spTgt spid="12291">
                                            <p:txEl>
                                              <p:pRg st="7" end="7"/>
                                            </p:txEl>
                                          </p:spTgt>
                                        </p:tgtEl>
                                        <p:attrNameLst>
                                          <p:attrName>ppt_x</p:attrName>
                                        </p:attrNameLst>
                                      </p:cBhvr>
                                      <p:tavLst>
                                        <p:tav tm="0">
                                          <p:val>
                                            <p:strVal val="#ppt_x"/>
                                          </p:val>
                                        </p:tav>
                                        <p:tav tm="100000">
                                          <p:val>
                                            <p:strVal val="#ppt_x"/>
                                          </p:val>
                                        </p:tav>
                                      </p:tavLst>
                                    </p:anim>
                                    <p:anim calcmode="lin" valueType="num">
                                      <p:cBhvr>
                                        <p:cTn id="68" dur="1000" fill="hold"/>
                                        <p:tgtEl>
                                          <p:spTgt spid="12291">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47" presetClass="entr" presetSubtype="0" fill="hold" grpId="0" nodeType="clickEffect">
                                  <p:stCondLst>
                                    <p:cond delay="0"/>
                                  </p:stCondLst>
                                  <p:childTnLst>
                                    <p:set>
                                      <p:cBhvr>
                                        <p:cTn id="72" dur="1" fill="hold">
                                          <p:stCondLst>
                                            <p:cond delay="0"/>
                                          </p:stCondLst>
                                        </p:cTn>
                                        <p:tgtEl>
                                          <p:spTgt spid="12291">
                                            <p:txEl>
                                              <p:pRg st="8" end="8"/>
                                            </p:txEl>
                                          </p:spTgt>
                                        </p:tgtEl>
                                        <p:attrNameLst>
                                          <p:attrName>style.visibility</p:attrName>
                                        </p:attrNameLst>
                                      </p:cBhvr>
                                      <p:to>
                                        <p:strVal val="visible"/>
                                      </p:to>
                                    </p:set>
                                    <p:animEffect transition="in" filter="fade">
                                      <p:cBhvr>
                                        <p:cTn id="73" dur="1000"/>
                                        <p:tgtEl>
                                          <p:spTgt spid="12291">
                                            <p:txEl>
                                              <p:pRg st="8" end="8"/>
                                            </p:txEl>
                                          </p:spTgt>
                                        </p:tgtEl>
                                      </p:cBhvr>
                                    </p:animEffect>
                                    <p:anim calcmode="lin" valueType="num">
                                      <p:cBhvr>
                                        <p:cTn id="74" dur="1000" fill="hold"/>
                                        <p:tgtEl>
                                          <p:spTgt spid="12291">
                                            <p:txEl>
                                              <p:pRg st="8" end="8"/>
                                            </p:txEl>
                                          </p:spTgt>
                                        </p:tgtEl>
                                        <p:attrNameLst>
                                          <p:attrName>ppt_x</p:attrName>
                                        </p:attrNameLst>
                                      </p:cBhvr>
                                      <p:tavLst>
                                        <p:tav tm="0">
                                          <p:val>
                                            <p:strVal val="#ppt_x"/>
                                          </p:val>
                                        </p:tav>
                                        <p:tav tm="100000">
                                          <p:val>
                                            <p:strVal val="#ppt_x"/>
                                          </p:val>
                                        </p:tav>
                                      </p:tavLst>
                                    </p:anim>
                                    <p:anim calcmode="lin" valueType="num">
                                      <p:cBhvr>
                                        <p:cTn id="75" dur="1000" fill="hold"/>
                                        <p:tgtEl>
                                          <p:spTgt spid="12291">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6" fill="hold" nodeType="clickPar">
                      <p:stCondLst>
                        <p:cond delay="indefinite"/>
                      </p:stCondLst>
                      <p:childTnLst>
                        <p:par>
                          <p:cTn id="77" fill="hold" nodeType="withGroup">
                            <p:stCondLst>
                              <p:cond delay="0"/>
                            </p:stCondLst>
                            <p:childTnLst>
                              <p:par>
                                <p:cTn id="78" presetID="47" presetClass="entr" presetSubtype="0" fill="hold" grpId="0" nodeType="clickEffect">
                                  <p:stCondLst>
                                    <p:cond delay="0"/>
                                  </p:stCondLst>
                                  <p:childTnLst>
                                    <p:set>
                                      <p:cBhvr>
                                        <p:cTn id="79" dur="1" fill="hold">
                                          <p:stCondLst>
                                            <p:cond delay="0"/>
                                          </p:stCondLst>
                                        </p:cTn>
                                        <p:tgtEl>
                                          <p:spTgt spid="12291">
                                            <p:txEl>
                                              <p:pRg st="9" end="9"/>
                                            </p:txEl>
                                          </p:spTgt>
                                        </p:tgtEl>
                                        <p:attrNameLst>
                                          <p:attrName>style.visibility</p:attrName>
                                        </p:attrNameLst>
                                      </p:cBhvr>
                                      <p:to>
                                        <p:strVal val="visible"/>
                                      </p:to>
                                    </p:set>
                                    <p:animEffect transition="in" filter="fade">
                                      <p:cBhvr>
                                        <p:cTn id="80" dur="1000"/>
                                        <p:tgtEl>
                                          <p:spTgt spid="12291">
                                            <p:txEl>
                                              <p:pRg st="9" end="9"/>
                                            </p:txEl>
                                          </p:spTgt>
                                        </p:tgtEl>
                                      </p:cBhvr>
                                    </p:animEffect>
                                    <p:anim calcmode="lin" valueType="num">
                                      <p:cBhvr>
                                        <p:cTn id="81" dur="1000" fill="hold"/>
                                        <p:tgtEl>
                                          <p:spTgt spid="12291">
                                            <p:txEl>
                                              <p:pRg st="9" end="9"/>
                                            </p:txEl>
                                          </p:spTgt>
                                        </p:tgtEl>
                                        <p:attrNameLst>
                                          <p:attrName>ppt_x</p:attrName>
                                        </p:attrNameLst>
                                      </p:cBhvr>
                                      <p:tavLst>
                                        <p:tav tm="0">
                                          <p:val>
                                            <p:strVal val="#ppt_x"/>
                                          </p:val>
                                        </p:tav>
                                        <p:tav tm="100000">
                                          <p:val>
                                            <p:strVal val="#ppt_x"/>
                                          </p:val>
                                        </p:tav>
                                      </p:tavLst>
                                    </p:anim>
                                    <p:anim calcmode="lin" valueType="num">
                                      <p:cBhvr>
                                        <p:cTn id="82" dur="1000" fill="hold"/>
                                        <p:tgtEl>
                                          <p:spTgt spid="12291">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47" presetClass="entr" presetSubtype="0" fill="hold" grpId="0" nodeType="clickEffect">
                                  <p:stCondLst>
                                    <p:cond delay="0"/>
                                  </p:stCondLst>
                                  <p:childTnLst>
                                    <p:set>
                                      <p:cBhvr>
                                        <p:cTn id="86" dur="1" fill="hold">
                                          <p:stCondLst>
                                            <p:cond delay="0"/>
                                          </p:stCondLst>
                                        </p:cTn>
                                        <p:tgtEl>
                                          <p:spTgt spid="12291">
                                            <p:txEl>
                                              <p:pRg st="10" end="10"/>
                                            </p:txEl>
                                          </p:spTgt>
                                        </p:tgtEl>
                                        <p:attrNameLst>
                                          <p:attrName>style.visibility</p:attrName>
                                        </p:attrNameLst>
                                      </p:cBhvr>
                                      <p:to>
                                        <p:strVal val="visible"/>
                                      </p:to>
                                    </p:set>
                                    <p:animEffect transition="in" filter="fade">
                                      <p:cBhvr>
                                        <p:cTn id="87" dur="1000"/>
                                        <p:tgtEl>
                                          <p:spTgt spid="12291">
                                            <p:txEl>
                                              <p:pRg st="10" end="10"/>
                                            </p:txEl>
                                          </p:spTgt>
                                        </p:tgtEl>
                                      </p:cBhvr>
                                    </p:animEffect>
                                    <p:anim calcmode="lin" valueType="num">
                                      <p:cBhvr>
                                        <p:cTn id="88" dur="1000" fill="hold"/>
                                        <p:tgtEl>
                                          <p:spTgt spid="12291">
                                            <p:txEl>
                                              <p:pRg st="10" end="10"/>
                                            </p:txEl>
                                          </p:spTgt>
                                        </p:tgtEl>
                                        <p:attrNameLst>
                                          <p:attrName>ppt_x</p:attrName>
                                        </p:attrNameLst>
                                      </p:cBhvr>
                                      <p:tavLst>
                                        <p:tav tm="0">
                                          <p:val>
                                            <p:strVal val="#ppt_x"/>
                                          </p:val>
                                        </p:tav>
                                        <p:tav tm="100000">
                                          <p:val>
                                            <p:strVal val="#ppt_x"/>
                                          </p:val>
                                        </p:tav>
                                      </p:tavLst>
                                    </p:anim>
                                    <p:anim calcmode="lin" valueType="num">
                                      <p:cBhvr>
                                        <p:cTn id="89" dur="1000" fill="hold"/>
                                        <p:tgtEl>
                                          <p:spTgt spid="12291">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90" fill="hold" nodeType="clickPar">
                      <p:stCondLst>
                        <p:cond delay="indefinite"/>
                      </p:stCondLst>
                      <p:childTnLst>
                        <p:par>
                          <p:cTn id="91" fill="hold" nodeType="withGroup">
                            <p:stCondLst>
                              <p:cond delay="0"/>
                            </p:stCondLst>
                            <p:childTnLst>
                              <p:par>
                                <p:cTn id="92" presetID="47" presetClass="entr" presetSubtype="0" fill="hold" grpId="0" nodeType="clickEffect">
                                  <p:stCondLst>
                                    <p:cond delay="0"/>
                                  </p:stCondLst>
                                  <p:childTnLst>
                                    <p:set>
                                      <p:cBhvr>
                                        <p:cTn id="93" dur="1" fill="hold">
                                          <p:stCondLst>
                                            <p:cond delay="0"/>
                                          </p:stCondLst>
                                        </p:cTn>
                                        <p:tgtEl>
                                          <p:spTgt spid="12291">
                                            <p:txEl>
                                              <p:pRg st="11" end="11"/>
                                            </p:txEl>
                                          </p:spTgt>
                                        </p:tgtEl>
                                        <p:attrNameLst>
                                          <p:attrName>style.visibility</p:attrName>
                                        </p:attrNameLst>
                                      </p:cBhvr>
                                      <p:to>
                                        <p:strVal val="visible"/>
                                      </p:to>
                                    </p:set>
                                    <p:animEffect transition="in" filter="fade">
                                      <p:cBhvr>
                                        <p:cTn id="94" dur="1000"/>
                                        <p:tgtEl>
                                          <p:spTgt spid="12291">
                                            <p:txEl>
                                              <p:pRg st="11" end="11"/>
                                            </p:txEl>
                                          </p:spTgt>
                                        </p:tgtEl>
                                      </p:cBhvr>
                                    </p:animEffect>
                                    <p:anim calcmode="lin" valueType="num">
                                      <p:cBhvr>
                                        <p:cTn id="95" dur="1000" fill="hold"/>
                                        <p:tgtEl>
                                          <p:spTgt spid="12291">
                                            <p:txEl>
                                              <p:pRg st="11" end="11"/>
                                            </p:txEl>
                                          </p:spTgt>
                                        </p:tgtEl>
                                        <p:attrNameLst>
                                          <p:attrName>ppt_x</p:attrName>
                                        </p:attrNameLst>
                                      </p:cBhvr>
                                      <p:tavLst>
                                        <p:tav tm="0">
                                          <p:val>
                                            <p:strVal val="#ppt_x"/>
                                          </p:val>
                                        </p:tav>
                                        <p:tav tm="100000">
                                          <p:val>
                                            <p:strVal val="#ppt_x"/>
                                          </p:val>
                                        </p:tav>
                                      </p:tavLst>
                                    </p:anim>
                                    <p:anim calcmode="lin" valueType="num">
                                      <p:cBhvr>
                                        <p:cTn id="96" dur="1000" fill="hold"/>
                                        <p:tgtEl>
                                          <p:spTgt spid="12291">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97" fill="hold" nodeType="clickPar">
                      <p:stCondLst>
                        <p:cond delay="indefinite"/>
                      </p:stCondLst>
                      <p:childTnLst>
                        <p:par>
                          <p:cTn id="98" fill="hold" nodeType="withGroup">
                            <p:stCondLst>
                              <p:cond delay="0"/>
                            </p:stCondLst>
                            <p:childTnLst>
                              <p:par>
                                <p:cTn id="99" presetID="47" presetClass="entr" presetSubtype="0" fill="hold" grpId="0" nodeType="clickEffect">
                                  <p:stCondLst>
                                    <p:cond delay="0"/>
                                  </p:stCondLst>
                                  <p:childTnLst>
                                    <p:set>
                                      <p:cBhvr>
                                        <p:cTn id="100" dur="1" fill="hold">
                                          <p:stCondLst>
                                            <p:cond delay="0"/>
                                          </p:stCondLst>
                                        </p:cTn>
                                        <p:tgtEl>
                                          <p:spTgt spid="12291">
                                            <p:txEl>
                                              <p:pRg st="12" end="12"/>
                                            </p:txEl>
                                          </p:spTgt>
                                        </p:tgtEl>
                                        <p:attrNameLst>
                                          <p:attrName>style.visibility</p:attrName>
                                        </p:attrNameLst>
                                      </p:cBhvr>
                                      <p:to>
                                        <p:strVal val="visible"/>
                                      </p:to>
                                    </p:set>
                                    <p:animEffect transition="in" filter="fade">
                                      <p:cBhvr>
                                        <p:cTn id="101" dur="1000"/>
                                        <p:tgtEl>
                                          <p:spTgt spid="12291">
                                            <p:txEl>
                                              <p:pRg st="12" end="12"/>
                                            </p:txEl>
                                          </p:spTgt>
                                        </p:tgtEl>
                                      </p:cBhvr>
                                    </p:animEffect>
                                    <p:anim calcmode="lin" valueType="num">
                                      <p:cBhvr>
                                        <p:cTn id="102" dur="1000" fill="hold"/>
                                        <p:tgtEl>
                                          <p:spTgt spid="12291">
                                            <p:txEl>
                                              <p:pRg st="12" end="12"/>
                                            </p:txEl>
                                          </p:spTgt>
                                        </p:tgtEl>
                                        <p:attrNameLst>
                                          <p:attrName>ppt_x</p:attrName>
                                        </p:attrNameLst>
                                      </p:cBhvr>
                                      <p:tavLst>
                                        <p:tav tm="0">
                                          <p:val>
                                            <p:strVal val="#ppt_x"/>
                                          </p:val>
                                        </p:tav>
                                        <p:tav tm="100000">
                                          <p:val>
                                            <p:strVal val="#ppt_x"/>
                                          </p:val>
                                        </p:tav>
                                      </p:tavLst>
                                    </p:anim>
                                    <p:anim calcmode="lin" valueType="num">
                                      <p:cBhvr>
                                        <p:cTn id="103" dur="1000" fill="hold"/>
                                        <p:tgtEl>
                                          <p:spTgt spid="12291">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p:txBody>
          <a:bodyPr/>
          <a:lstStyle/>
          <a:p>
            <a:pPr eaLnBrk="1" hangingPunct="1"/>
            <a:r>
              <a:rPr lang="el-GR" altLang="el-GR" b="1" dirty="0" smtClean="0">
                <a:latin typeface="Times New Roman" pitchFamily="18" charset="0"/>
                <a:cs typeface="Times New Roman" pitchFamily="18" charset="0"/>
              </a:rPr>
              <a:t>N. </a:t>
            </a:r>
            <a:r>
              <a:rPr lang="en-US" altLang="el-GR" b="1" dirty="0" err="1" smtClean="0">
                <a:latin typeface="Times New Roman" pitchFamily="18" charset="0"/>
                <a:cs typeface="Times New Roman" pitchFamily="18" charset="0"/>
              </a:rPr>
              <a:t>Luhmann</a:t>
            </a:r>
            <a:endParaRPr lang="en-US" altLang="el-GR" dirty="0" smtClean="0">
              <a:latin typeface="Times New Roman" pitchFamily="18" charset="0"/>
              <a:cs typeface="Times New Roman" pitchFamily="18" charset="0"/>
            </a:endParaRPr>
          </a:p>
          <a:p>
            <a:pPr algn="just" eaLnBrk="1" hangingPunct="1">
              <a:buFont typeface="Wingdings 3" pitchFamily="18" charset="2"/>
              <a:buNone/>
            </a:pPr>
            <a:r>
              <a:rPr lang="el-GR" altLang="el-GR" dirty="0" smtClean="0">
                <a:latin typeface="Times New Roman" pitchFamily="18" charset="0"/>
                <a:cs typeface="Times New Roman" pitchFamily="18" charset="0"/>
              </a:rPr>
              <a:t>	Όλα τα συστήματα (</a:t>
            </a:r>
            <a:r>
              <a:rPr lang="el-GR" altLang="el-GR" i="1" dirty="0" smtClean="0">
                <a:latin typeface="Times New Roman" pitchFamily="18" charset="0"/>
                <a:cs typeface="Times New Roman" pitchFamily="18" charset="0"/>
              </a:rPr>
              <a:t>κυρίως τα ανοικτά – </a:t>
            </a:r>
            <a:r>
              <a:rPr lang="el-GR" altLang="el-GR" i="1" dirty="0" err="1" smtClean="0">
                <a:latin typeface="Times New Roman" pitchFamily="18" charset="0"/>
                <a:cs typeface="Times New Roman" pitchFamily="18" charset="0"/>
              </a:rPr>
              <a:t>αυτοποιητικά</a:t>
            </a:r>
            <a:r>
              <a:rPr lang="el-GR" altLang="el-GR" dirty="0" smtClean="0">
                <a:latin typeface="Times New Roman" pitchFamily="18" charset="0"/>
                <a:cs typeface="Times New Roman" pitchFamily="18" charset="0"/>
              </a:rPr>
              <a:t>) χρησιμοποιούν την επικοινωνία και γενικότερα τις επικοινωνιακές διαδικασίες για να εξελιχθούν.</a:t>
            </a:r>
            <a:endParaRPr lang="el-GR" altLang="el-GR" dirty="0" smtClean="0">
              <a:latin typeface="Times New Roman" pitchFamily="18" charset="0"/>
              <a:cs typeface="Times New Roman" pitchFamily="18" charset="0"/>
            </a:endParaRPr>
          </a:p>
        </p:txBody>
      </p:sp>
      <p:sp>
        <p:nvSpPr>
          <p:cNvPr id="14338" name="Rectangle 2"/>
          <p:cNvSpPr>
            <a:spLocks noGrp="1" noChangeArrowheads="1"/>
          </p:cNvSpPr>
          <p:nvPr>
            <p:ph type="title"/>
          </p:nvPr>
        </p:nvSpPr>
        <p:spPr/>
        <p:txBody>
          <a:bodyPr>
            <a:normAutofit fontScale="90000"/>
          </a:bodyPr>
          <a:lstStyle/>
          <a:p>
            <a:pPr algn="ctr" eaLnBrk="1" fontAlgn="auto" hangingPunct="1">
              <a:spcAft>
                <a:spcPts val="0"/>
              </a:spcAft>
              <a:defRPr/>
            </a:pPr>
            <a:r>
              <a:rPr lang="el-GR" dirty="0" smtClean="0">
                <a:solidFill>
                  <a:schemeClr val="tx1"/>
                </a:solidFill>
                <a:latin typeface="Times New Roman" pitchFamily="18" charset="0"/>
                <a:cs typeface="Times New Roman" pitchFamily="18" charset="0"/>
              </a:rPr>
              <a:t>Η ΘΕΩΡΙΑ ΠΕΡΙ ΤΩΝ ΒΑΣΙΚΩΝ ΛΕΙΤΟΥΡΓΙΩΝ [2]</a:t>
            </a: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Εισαγωγή</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9</a:t>
            </a:fld>
            <a:endParaRPr lang="el-GR" sz="1400" dirty="0">
              <a:solidFill>
                <a:prstClr val="black"/>
              </a:solidFill>
            </a:endParaRPr>
          </a:p>
        </p:txBody>
      </p:sp>
    </p:spTree>
    <p:extLst>
      <p:ext uri="{BB962C8B-B14F-4D97-AF65-F5344CB8AC3E}">
        <p14:creationId xmlns:p14="http://schemas.microsoft.com/office/powerpoint/2010/main" val="2685444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5/5/2014 11:59:47 π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2,3,6,7,"/>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9,2,3,7,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9,6,"/>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17410,10242,6,4,5,"/>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16386,21506,21508,5,6,"/>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2,26629,8,6,7,"/>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3FC22322-1D89-4BC6-A543-EAC2496A875D}">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1145</TotalTime>
  <Words>546</Words>
  <Application>Microsoft Office PowerPoint</Application>
  <PresentationFormat>On-screen Show (4:3)</PresentationFormat>
  <Paragraphs>96</Paragraphs>
  <Slides>16</Slides>
  <Notes>10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Θέμα του Office</vt:lpstr>
      <vt:lpstr>Οργάνωση και Διοίκηση Επιχειρήσεων</vt:lpstr>
      <vt:lpstr>Άδειες χρήσης </vt:lpstr>
      <vt:lpstr>Χρηματοδότηση </vt:lpstr>
      <vt:lpstr>Περιεχόμενα ενότητας</vt:lpstr>
      <vt:lpstr>ΕΙΣΑΓΩΓΙΚΕΣ ΣΚΕΨΕΙΣ </vt:lpstr>
      <vt:lpstr>Η ΔΙΟΙΚΗΤΙΚΗ ΕΠΙΣΤΗΜΗ</vt:lpstr>
      <vt:lpstr>ΣΥΣΤΗΜΙΚΗ ΘΕΩΡΙΑ </vt:lpstr>
      <vt:lpstr>Η ΘΕΩΡΙΑ ΠΕΡΙ ΤΩΝ ΒΑΣΙΚΩΝ ΛΕΙΤΟΥΡΓΙΩΝ [1]</vt:lpstr>
      <vt:lpstr>Η ΘΕΩΡΙΑ ΠΕΡΙ ΤΩΝ ΒΑΣΙΚΩΝ ΛΕΙΤΟΥΡΓΙΩΝ [2]</vt:lpstr>
      <vt:lpstr>Η ΘΕΩΡΙΑ ΠΕΡΙ ΤΩΝ ΒΑΣΙΚΩΝ ΛΕΙΤΟΥΡΓΙΩΝ [3]</vt:lpstr>
      <vt:lpstr>ΟΡΙΣΜΟΣ ΣΥΣΤΗΜΑΤΟΣ</vt:lpstr>
      <vt:lpstr>ΧΑΡΑΚΤΗΡΙΣΤΙΚΑ ΤΩΝ ΣΥΣΤΗΜΑΤΩΝ [1]</vt:lpstr>
      <vt:lpstr>ΧΑΡΑΚΤΗΡΙΣΤΙΚΑ ΤΩΝ ΣΥΣΤΗΜΑΤΩΝ [2]</vt:lpstr>
      <vt:lpstr>ΧΑΡΑΚΤΗΡΙΣΤΙΚΑ ΤΩΝ ΣΥΣΤΗΜΑΤΩΝ [3]</vt:lpstr>
      <vt:lpstr>ΧΑΡΑΚΤΗΡΙΣΤΙΚΑ ΤΩΝ ΣΥΣΤΗΜΑΤΩΝ [4]</vt:lpstr>
      <vt:lpstr>Τέλος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Οργάνωση και Διοίκηση Επιχειρήσεων</dc:title>
  <dc:subject>Οργάνωση και Διοίκηση Επιχειρήσεων</dc:subject>
  <dc:creator>Ασπρίδης Γεώργιος</dc:creator>
  <cp:keywords/>
  <dc:description>Οργάνωση και Διοίκηση Επιχειρήσεων</dc:description>
  <cp:lastModifiedBy>chris</cp:lastModifiedBy>
  <cp:revision>280</cp:revision>
  <dcterms:created xsi:type="dcterms:W3CDTF">2013-10-22T19:39:27Z</dcterms:created>
  <dcterms:modified xsi:type="dcterms:W3CDTF">2014-05-05T09:00:07Z</dcterms:modified>
  <cp:category>ΑΝΟΙΧΤΑ ΑΚΑΔΗΜΑΙΚΑ ΜΑΘΗΜΑΤΑ </cp:category>
  <cp:contentStatus>Τελικό</cp:contentStatus>
</cp:coreProperties>
</file>