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40"/>
  </p:notesMasterIdLst>
  <p:sldIdLst>
    <p:sldId id="257" r:id="rId3"/>
    <p:sldId id="258" r:id="rId4"/>
    <p:sldId id="324" r:id="rId5"/>
    <p:sldId id="326"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39" r:id="rId19"/>
    <p:sldId id="340" r:id="rId20"/>
    <p:sldId id="341" r:id="rId21"/>
    <p:sldId id="342" r:id="rId22"/>
    <p:sldId id="343" r:id="rId23"/>
    <p:sldId id="344" r:id="rId24"/>
    <p:sldId id="345" r:id="rId25"/>
    <p:sldId id="346" r:id="rId26"/>
    <p:sldId id="347" r:id="rId27"/>
    <p:sldId id="348" r:id="rId28"/>
    <p:sldId id="349" r:id="rId29"/>
    <p:sldId id="350" r:id="rId30"/>
    <p:sldId id="351" r:id="rId31"/>
    <p:sldId id="352" r:id="rId32"/>
    <p:sldId id="353" r:id="rId33"/>
    <p:sldId id="354" r:id="rId34"/>
    <p:sldId id="355" r:id="rId35"/>
    <p:sldId id="356" r:id="rId36"/>
    <p:sldId id="357" r:id="rId37"/>
    <p:sldId id="358" r:id="rId38"/>
    <p:sldId id="325" r:id="rId39"/>
  </p:sldIdLst>
  <p:sldSz cx="9144000" cy="6858000" type="screen4x3"/>
  <p:notesSz cx="6858000" cy="9144000"/>
  <p:custDataLst>
    <p:tags r:id="rId4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Pet" initials="N"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663300"/>
    <a:srgbClr val="6600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Φωτεινό στυλ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9" d="100"/>
          <a:sy n="89" d="100"/>
        </p:scale>
        <p:origin x="-147" y="-65"/>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commentAuthors" Target="commentAuthor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0" Type="http://schemas.openxmlformats.org/officeDocument/2006/relationships/slide" Target="slides/slide18.xml"/><Relationship Id="rId41"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05C097-04B7-44E1-9968-25C5DB2563B3}" type="datetimeFigureOut">
              <a:rPr lang="el-GR" smtClean="0"/>
              <a:pPr/>
              <a:t>16/3/2016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D0EBB63-910B-484B-BBB9-ECB9018BB688}" type="slidenum">
              <a:rPr lang="el-GR" smtClean="0"/>
              <a:pPr/>
              <a:t>‹#›</a:t>
            </a:fld>
            <a:endParaRPr lang="el-GR"/>
          </a:p>
        </p:txBody>
      </p:sp>
    </p:spTree>
    <p:extLst>
      <p:ext uri="{BB962C8B-B14F-4D97-AF65-F5344CB8AC3E}">
        <p14:creationId xmlns:p14="http://schemas.microsoft.com/office/powerpoint/2010/main" val="361663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13</a:t>
            </a:fld>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14</a:t>
            </a:fld>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15</a:t>
            </a:fld>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16</a:t>
            </a:fld>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17</a:t>
            </a:fld>
            <a:endParaRPr lang="el-G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Maylor page 48 </a:t>
            </a:r>
            <a:endParaRPr lang="el-GR" smtClean="0"/>
          </a:p>
        </p:txBody>
      </p:sp>
      <p:sp>
        <p:nvSpPr>
          <p:cNvPr id="267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02D2061-00C9-4F5F-97E0-94CD550A3B28}" type="slidenum">
              <a:rPr lang="el-GR" smtClean="0"/>
              <a:pPr>
                <a:defRPr/>
              </a:pPr>
              <a:t>18</a:t>
            </a:fld>
            <a:endParaRPr lang="el-G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DC27ACE-FA03-481B-A944-F1F9C7A6C06F}"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62404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D626B94-859F-45E2-B6D8-3F4AFDAAC21C}"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55766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9CF0188-CD73-4327-92F5-0C2ACE29070A}"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947411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Τίτλος και Πίνακας">
    <p:spTree>
      <p:nvGrpSpPr>
        <p:cNvPr id="1" name=""/>
        <p:cNvGrpSpPr/>
        <p:nvPr/>
      </p:nvGrpSpPr>
      <p:grpSpPr>
        <a:xfrm>
          <a:off x="0" y="0"/>
          <a:ext cx="0" cy="0"/>
          <a:chOff x="0" y="0"/>
          <a:chExt cx="0" cy="0"/>
        </a:xfrm>
      </p:grpSpPr>
      <p:sp>
        <p:nvSpPr>
          <p:cNvPr id="2" name="Τίτλος 1"/>
          <p:cNvSpPr>
            <a:spLocks noGrp="1"/>
          </p:cNvSpPr>
          <p:nvPr>
            <p:ph type="title"/>
          </p:nvPr>
        </p:nvSpPr>
        <p:spPr>
          <a:xfrm>
            <a:off x="301625" y="228600"/>
            <a:ext cx="8540750" cy="1143000"/>
          </a:xfrm>
        </p:spPr>
        <p:txBody>
          <a:bodyPr/>
          <a:lstStyle/>
          <a:p>
            <a:r>
              <a:rPr lang="el-GR" smtClean="0"/>
              <a:t>Στυλ κύριου τίτλου</a:t>
            </a:r>
            <a:endParaRPr lang="el-GR"/>
          </a:p>
        </p:txBody>
      </p:sp>
      <p:sp>
        <p:nvSpPr>
          <p:cNvPr id="3" name="Θέση πίνακα 2"/>
          <p:cNvSpPr>
            <a:spLocks noGrp="1"/>
          </p:cNvSpPr>
          <p:nvPr>
            <p:ph type="tbl" idx="1"/>
          </p:nvPr>
        </p:nvSpPr>
        <p:spPr>
          <a:xfrm>
            <a:off x="301625" y="1600200"/>
            <a:ext cx="8540750" cy="4498975"/>
          </a:xfrm>
        </p:spPr>
        <p:txBody>
          <a:bodyPr/>
          <a:lstStyle/>
          <a:p>
            <a:endParaRPr lang="el-GR"/>
          </a:p>
        </p:txBody>
      </p:sp>
      <p:sp>
        <p:nvSpPr>
          <p:cNvPr id="4" name="Θέση ημερομηνίας 3"/>
          <p:cNvSpPr>
            <a:spLocks noGrp="1"/>
          </p:cNvSpPr>
          <p:nvPr>
            <p:ph type="dt" sz="half" idx="10"/>
          </p:nvPr>
        </p:nvSpPr>
        <p:spPr>
          <a:xfrm>
            <a:off x="301625" y="6245225"/>
            <a:ext cx="2289175" cy="476250"/>
          </a:xfrm>
        </p:spPr>
        <p:txBody>
          <a:bodyPr/>
          <a:lstStyle>
            <a:lvl1pPr>
              <a:defRPr/>
            </a:lvl1pPr>
          </a:lstStyle>
          <a:p>
            <a:endParaRPr lang="el-GR"/>
          </a:p>
        </p:txBody>
      </p:sp>
      <p:sp>
        <p:nvSpPr>
          <p:cNvPr id="5" name="Θέση υποσέλιδου 4"/>
          <p:cNvSpPr>
            <a:spLocks noGrp="1"/>
          </p:cNvSpPr>
          <p:nvPr>
            <p:ph type="ftr" sz="quarter" idx="11"/>
          </p:nvPr>
        </p:nvSpPr>
        <p:spPr>
          <a:xfrm>
            <a:off x="3124200" y="6245225"/>
            <a:ext cx="2895600" cy="476250"/>
          </a:xfrm>
        </p:spPr>
        <p:txBody>
          <a:bodyPr/>
          <a:lstStyle>
            <a:lvl1pPr>
              <a:defRPr/>
            </a:lvl1pPr>
          </a:lstStyle>
          <a:p>
            <a:endParaRPr lang="el-GR"/>
          </a:p>
        </p:txBody>
      </p:sp>
      <p:sp>
        <p:nvSpPr>
          <p:cNvPr id="6" name="Θέση αριθμού διαφάνειας 5"/>
          <p:cNvSpPr>
            <a:spLocks noGrp="1"/>
          </p:cNvSpPr>
          <p:nvPr>
            <p:ph type="sldNum" sz="quarter" idx="12"/>
          </p:nvPr>
        </p:nvSpPr>
        <p:spPr>
          <a:xfrm>
            <a:off x="6553200" y="6245225"/>
            <a:ext cx="2289175" cy="476250"/>
          </a:xfrm>
        </p:spPr>
        <p:txBody>
          <a:bodyPr/>
          <a:lstStyle>
            <a:lvl1pPr>
              <a:defRPr/>
            </a:lvl1pPr>
          </a:lstStyle>
          <a:p>
            <a:fld id="{D3491FD9-B08E-4D0E-9ECA-86A716F8524A}" type="slidenum">
              <a:rPr lang="el-GR"/>
              <a:pPr/>
              <a:t>‹#›</a:t>
            </a:fld>
            <a:endParaRPr lang="el-GR"/>
          </a:p>
        </p:txBody>
      </p:sp>
    </p:spTree>
    <p:extLst>
      <p:ext uri="{BB962C8B-B14F-4D97-AF65-F5344CB8AC3E}">
        <p14:creationId xmlns:p14="http://schemas.microsoft.com/office/powerpoint/2010/main" val="268970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FACC11A5-92E4-41C3-A138-80175CE53EEE}"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27403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1B3F53F2-A09B-4F33-86D2-2171A68C2F17}" type="datetime1">
              <a:rPr lang="el-GR" smtClean="0"/>
              <a:t>16/3/2016</a:t>
            </a:fld>
            <a:endParaRPr lang="el-GR"/>
          </a:p>
        </p:txBody>
      </p:sp>
      <p:sp>
        <p:nvSpPr>
          <p:cNvPr id="5" name="Θέση υποσέλιδου 4"/>
          <p:cNvSpPr>
            <a:spLocks noGrp="1"/>
          </p:cNvSpPr>
          <p:nvPr>
            <p:ph type="ftr" sz="quarter" idx="11"/>
          </p:nvPr>
        </p:nvSpPr>
        <p:spPr/>
        <p:txBody>
          <a:body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552651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B2AC4CEF-F073-49D3-932D-0B9F3A7A3387}"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365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F400F522-D308-4C46-9631-85DCDE932B3B}" type="datetime1">
              <a:rPr lang="el-GR" smtClean="0"/>
              <a:t>16/3/2016</a:t>
            </a:fld>
            <a:endParaRPr lang="el-GR"/>
          </a:p>
        </p:txBody>
      </p:sp>
      <p:sp>
        <p:nvSpPr>
          <p:cNvPr id="8" name="Θέση υποσέλιδου 7"/>
          <p:cNvSpPr>
            <a:spLocks noGrp="1"/>
          </p:cNvSpPr>
          <p:nvPr>
            <p:ph type="ftr" sz="quarter" idx="11"/>
          </p:nvPr>
        </p:nvSpPr>
        <p:spPr/>
        <p:txBody>
          <a:bodyPr/>
          <a:lstStyle/>
          <a:p>
            <a:r>
              <a:rPr lang="el-GR" smtClean="0"/>
              <a:t>Αρχιτεκτονική και Μέθοδοι Σχεδίασης</a:t>
            </a:r>
            <a:endParaRPr lang="el-GR"/>
          </a:p>
        </p:txBody>
      </p:sp>
      <p:sp>
        <p:nvSpPr>
          <p:cNvPr id="9" name="Θέση αριθμού διαφάνειας 8"/>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074660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4D64D696-4110-4762-B606-4FBA003638FA}" type="datetime1">
              <a:rPr lang="el-GR" smtClean="0"/>
              <a:t>16/3/2016</a:t>
            </a:fld>
            <a:endParaRPr lang="el-GR"/>
          </a:p>
        </p:txBody>
      </p:sp>
      <p:sp>
        <p:nvSpPr>
          <p:cNvPr id="4" name="Θέση υποσέλιδου 3"/>
          <p:cNvSpPr>
            <a:spLocks noGrp="1"/>
          </p:cNvSpPr>
          <p:nvPr>
            <p:ph type="ftr" sz="quarter" idx="11"/>
          </p:nvPr>
        </p:nvSpPr>
        <p:spPr/>
        <p:txBody>
          <a:bodyPr/>
          <a:lstStyle/>
          <a:p>
            <a:r>
              <a:rPr lang="el-GR" smtClean="0"/>
              <a:t>Αρχιτεκτονική και Μέθοδοι Σχεδίασης</a:t>
            </a:r>
            <a:endParaRPr lang="el-GR"/>
          </a:p>
        </p:txBody>
      </p:sp>
      <p:sp>
        <p:nvSpPr>
          <p:cNvPr id="5" name="Θέση αριθμού διαφάνειας 4"/>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3778247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09B8A22E-252A-4435-8A91-0FD7DD753584}" type="datetime1">
              <a:rPr lang="el-GR" smtClean="0"/>
              <a:t>16/3/2016</a:t>
            </a:fld>
            <a:endParaRPr lang="el-GR"/>
          </a:p>
        </p:txBody>
      </p:sp>
      <p:sp>
        <p:nvSpPr>
          <p:cNvPr id="3" name="Θέση υποσέλιδου 2"/>
          <p:cNvSpPr>
            <a:spLocks noGrp="1"/>
          </p:cNvSpPr>
          <p:nvPr>
            <p:ph type="ftr" sz="quarter" idx="11"/>
          </p:nvPr>
        </p:nvSpPr>
        <p:spPr/>
        <p:txBody>
          <a:bodyPr/>
          <a:lstStyle/>
          <a:p>
            <a:r>
              <a:rPr lang="el-GR" smtClean="0"/>
              <a:t>Αρχιτεκτονική και Μέθοδοι Σχεδίασης</a:t>
            </a:r>
            <a:endParaRPr lang="el-GR"/>
          </a:p>
        </p:txBody>
      </p:sp>
      <p:sp>
        <p:nvSpPr>
          <p:cNvPr id="4" name="Θέση αριθμού διαφάνειας 3"/>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116768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36BB1BFB-F172-4C6C-AD0E-487A054C8E7F}"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4370894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C1213E7-D3A6-48AC-AE05-509EA4E0676C}" type="datetime1">
              <a:rPr lang="el-GR" smtClean="0"/>
              <a:t>16/3/2016</a:t>
            </a:fld>
            <a:endParaRPr lang="el-GR"/>
          </a:p>
        </p:txBody>
      </p:sp>
      <p:sp>
        <p:nvSpPr>
          <p:cNvPr id="6" name="Θέση υποσέλιδου 5"/>
          <p:cNvSpPr>
            <a:spLocks noGrp="1"/>
          </p:cNvSpPr>
          <p:nvPr>
            <p:ph type="ftr" sz="quarter" idx="11"/>
          </p:nvPr>
        </p:nvSpPr>
        <p:spPr/>
        <p:txBody>
          <a:bodyPr/>
          <a:lstStyle/>
          <a:p>
            <a:r>
              <a:rPr lang="el-GR" smtClean="0"/>
              <a:t>Αρχιτεκτονική και Μέθοδοι Σχεδίασης</a:t>
            </a:r>
            <a:endParaRPr lang="el-GR"/>
          </a:p>
        </p:txBody>
      </p:sp>
      <p:sp>
        <p:nvSpPr>
          <p:cNvPr id="7" name="Θέση αριθμού διαφάνειας 6"/>
          <p:cNvSpPr>
            <a:spLocks noGrp="1"/>
          </p:cNvSpPr>
          <p:nvPr>
            <p:ph type="sldNum" sz="quarter" idx="12"/>
          </p:nvPr>
        </p:nvSpPr>
        <p:spPr/>
        <p:txBody>
          <a:bodyPr/>
          <a:lstStyle/>
          <a:p>
            <a:fld id="{74B3E41E-24DC-44E5-A242-12538B377EB6}" type="slidenum">
              <a:rPr lang="el-GR" smtClean="0"/>
              <a:pPr/>
              <a:t>‹#›</a:t>
            </a:fld>
            <a:endParaRPr lang="el-GR"/>
          </a:p>
        </p:txBody>
      </p:sp>
    </p:spTree>
    <p:extLst>
      <p:ext uri="{BB962C8B-B14F-4D97-AF65-F5344CB8AC3E}">
        <p14:creationId xmlns:p14="http://schemas.microsoft.com/office/powerpoint/2010/main" val="2895363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08960F-44CE-484C-879C-8FD0FE5CB10F}" type="datetime1">
              <a:rPr lang="el-GR" smtClean="0"/>
              <a:t>16/3/2016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Αρχιτεκτονική και Μέθοδοι Σχεδίασης</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3E41E-24DC-44E5-A242-12538B377EB6}" type="slidenum">
              <a:rPr lang="el-GR" smtClean="0"/>
              <a:pPr/>
              <a:t>‹#›</a:t>
            </a:fld>
            <a:endParaRPr lang="el-GR"/>
          </a:p>
        </p:txBody>
      </p:sp>
    </p:spTree>
    <p:extLst>
      <p:ext uri="{BB962C8B-B14F-4D97-AF65-F5344CB8AC3E}">
        <p14:creationId xmlns:p14="http://schemas.microsoft.com/office/powerpoint/2010/main" val="4216209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nc-nd/3.0/deed.el" TargetMode="Externa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creativecommons.org/licenses/by-nc-nd/3.0/deed.el" TargetMode="External"/><Relationship Id="rId2" Type="http://schemas.openxmlformats.org/officeDocument/2006/relationships/slideLayout" Target="../slideLayouts/slideLayout1.xml"/><Relationship Id="rId1" Type="http://schemas.openxmlformats.org/officeDocument/2006/relationships/tags" Target="../tags/tag5.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188" y="449376"/>
            <a:ext cx="3456432" cy="1146048"/>
          </a:xfrm>
          <a:prstGeom prst="rect">
            <a:avLst/>
          </a:prstGeom>
        </p:spPr>
      </p:pic>
      <p:sp>
        <p:nvSpPr>
          <p:cNvPr id="2" name="Τίτλος 1"/>
          <p:cNvSpPr>
            <a:spLocks noGrp="1"/>
          </p:cNvSpPr>
          <p:nvPr>
            <p:ph type="ctrTitle"/>
          </p:nvPr>
        </p:nvSpPr>
        <p:spPr>
          <a:xfrm>
            <a:off x="755576" y="1628801"/>
            <a:ext cx="7628012" cy="936103"/>
          </a:xfrm>
        </p:spPr>
        <p:txBody>
          <a:bodyPr>
            <a:noAutofit/>
          </a:bodyPr>
          <a:lstStyle/>
          <a:p>
            <a:r>
              <a:rPr lang="el-GR" sz="4100" b="1" dirty="0" smtClean="0">
                <a:solidFill>
                  <a:prstClr val="black"/>
                </a:solidFill>
              </a:rPr>
              <a:t>Αρχές Διοίκησης και Διαχείρισης Έργων</a:t>
            </a:r>
            <a:endParaRPr lang="el-GR" sz="4100" dirty="0"/>
          </a:p>
        </p:txBody>
      </p:sp>
      <p:sp>
        <p:nvSpPr>
          <p:cNvPr id="3" name="Θέση περιεχομένου 1"/>
          <p:cNvSpPr>
            <a:spLocks noGrp="1"/>
          </p:cNvSpPr>
          <p:nvPr>
            <p:ph type="subTitle" idx="1"/>
          </p:nvPr>
        </p:nvSpPr>
        <p:spPr>
          <a:xfrm>
            <a:off x="395536" y="2780928"/>
            <a:ext cx="8352928" cy="2876922"/>
          </a:xfrm>
        </p:spPr>
        <p:txBody>
          <a:bodyPr>
            <a:normAutofit/>
          </a:bodyPr>
          <a:lstStyle/>
          <a:p>
            <a:pPr lvl="0">
              <a:lnSpc>
                <a:spcPct val="110000"/>
              </a:lnSpc>
              <a:spcBef>
                <a:spcPts val="0"/>
              </a:spcBef>
              <a:defRPr/>
            </a:pPr>
            <a:r>
              <a:rPr lang="el-GR" sz="3000" b="1" dirty="0">
                <a:solidFill>
                  <a:prstClr val="black"/>
                </a:solidFill>
                <a:cs typeface="Arial" charset="0"/>
              </a:rPr>
              <a:t>Ενότητα </a:t>
            </a:r>
            <a:r>
              <a:rPr lang="el-GR" sz="3000" b="1" dirty="0" smtClean="0">
                <a:solidFill>
                  <a:prstClr val="black"/>
                </a:solidFill>
                <a:cs typeface="Arial" charset="0"/>
              </a:rPr>
              <a:t>10</a:t>
            </a:r>
            <a:r>
              <a:rPr lang="en-US" sz="3000" b="1" dirty="0" smtClean="0">
                <a:solidFill>
                  <a:prstClr val="black"/>
                </a:solidFill>
                <a:cs typeface="Arial" charset="0"/>
              </a:rPr>
              <a:t>:</a:t>
            </a:r>
            <a:r>
              <a:rPr lang="el-GR" sz="3000" b="1" dirty="0" smtClean="0">
                <a:solidFill>
                  <a:prstClr val="black"/>
                </a:solidFill>
                <a:cs typeface="Arial" charset="0"/>
              </a:rPr>
              <a:t>  </a:t>
            </a:r>
            <a:r>
              <a:rPr lang="el-GR" sz="3000" dirty="0" smtClean="0">
                <a:solidFill>
                  <a:prstClr val="black"/>
                </a:solidFill>
                <a:cs typeface="Arial" charset="0"/>
              </a:rPr>
              <a:t>Οικονομική Ανάλυση Έργου</a:t>
            </a:r>
            <a:r>
              <a:rPr lang="en-US" sz="3000" dirty="0" smtClean="0">
                <a:solidFill>
                  <a:prstClr val="black"/>
                </a:solidFill>
                <a:cs typeface="Arial" charset="0"/>
              </a:rPr>
              <a:t>.</a:t>
            </a:r>
            <a:endParaRPr lang="el-GR" sz="3000" dirty="0" smtClean="0">
              <a:solidFill>
                <a:prstClr val="black"/>
              </a:solidFill>
              <a:cs typeface="Arial" charset="0"/>
            </a:endParaRPr>
          </a:p>
          <a:p>
            <a:pPr lvl="0">
              <a:lnSpc>
                <a:spcPct val="110000"/>
              </a:lnSpc>
              <a:spcBef>
                <a:spcPts val="0"/>
              </a:spcBef>
              <a:defRPr/>
            </a:pPr>
            <a:r>
              <a:rPr lang="el-GR" sz="3000" dirty="0" smtClean="0">
                <a:solidFill>
                  <a:prstClr val="black"/>
                </a:solidFill>
                <a:cs typeface="Arial" charset="0"/>
              </a:rPr>
              <a:t>Διδάσκων</a:t>
            </a:r>
            <a:r>
              <a:rPr lang="el-GR" sz="3000" dirty="0">
                <a:solidFill>
                  <a:prstClr val="black"/>
                </a:solidFill>
                <a:cs typeface="Arial" charset="0"/>
              </a:rPr>
              <a:t>: </a:t>
            </a:r>
            <a:r>
              <a:rPr lang="el-GR" sz="3000" dirty="0" err="1" smtClean="0">
                <a:solidFill>
                  <a:prstClr val="black"/>
                </a:solidFill>
                <a:cs typeface="Arial" charset="0"/>
              </a:rPr>
              <a:t>Φιτσιλής</a:t>
            </a:r>
            <a:r>
              <a:rPr lang="el-GR" sz="3000" dirty="0" smtClean="0">
                <a:solidFill>
                  <a:prstClr val="black"/>
                </a:solidFill>
                <a:cs typeface="Arial" charset="0"/>
              </a:rPr>
              <a:t> Παναγιώτης,</a:t>
            </a:r>
          </a:p>
          <a:p>
            <a:pPr lvl="0">
              <a:lnSpc>
                <a:spcPct val="110000"/>
              </a:lnSpc>
              <a:spcBef>
                <a:spcPts val="0"/>
              </a:spcBef>
              <a:spcAft>
                <a:spcPts val="1200"/>
              </a:spcAft>
              <a:defRPr/>
            </a:pPr>
            <a:r>
              <a:rPr lang="el-GR" sz="3000" dirty="0" smtClean="0">
                <a:solidFill>
                  <a:prstClr val="black"/>
                </a:solidFill>
                <a:cs typeface="Arial" charset="0"/>
              </a:rPr>
              <a:t>Καθηγητής</a:t>
            </a:r>
            <a:r>
              <a:rPr lang="el-GR" sz="3000" dirty="0">
                <a:solidFill>
                  <a:prstClr val="black"/>
                </a:solidFill>
                <a:cs typeface="Arial" charset="0"/>
              </a:rPr>
              <a:t>.</a:t>
            </a:r>
          </a:p>
          <a:p>
            <a:pPr lvl="0">
              <a:lnSpc>
                <a:spcPct val="110000"/>
              </a:lnSpc>
              <a:spcBef>
                <a:spcPts val="0"/>
              </a:spcBef>
              <a:defRPr/>
            </a:pPr>
            <a:r>
              <a:rPr lang="el-GR" sz="3000" dirty="0">
                <a:solidFill>
                  <a:prstClr val="black"/>
                </a:solidFill>
                <a:cs typeface="Arial" charset="0"/>
              </a:rPr>
              <a:t>Τμήμα </a:t>
            </a:r>
            <a:r>
              <a:rPr lang="el-GR" sz="3000" dirty="0" smtClean="0">
                <a:solidFill>
                  <a:prstClr val="black"/>
                </a:solidFill>
                <a:cs typeface="Arial" charset="0"/>
              </a:rPr>
              <a:t>Διοίκησης Επιχειρήσεων</a:t>
            </a:r>
            <a:r>
              <a:rPr lang="el-GR" sz="2800" dirty="0" smtClean="0">
                <a:solidFill>
                  <a:prstClr val="black"/>
                </a:solidFill>
                <a:cs typeface="Arial" charset="0"/>
              </a:rPr>
              <a:t>. </a:t>
            </a:r>
            <a:endParaRPr lang="en-US" sz="2800" b="1" dirty="0">
              <a:solidFill>
                <a:prstClr val="black"/>
              </a:solidFill>
              <a:cs typeface="Arial" charset="0"/>
            </a:endParaRPr>
          </a:p>
          <a:p>
            <a:endParaRPr lang="el-GR" dirty="0"/>
          </a:p>
        </p:txBody>
      </p:sp>
      <p:pic>
        <p:nvPicPr>
          <p:cNvPr id="7" name="Εικόνα 2" descr="Λογότυπο για Άδειες χρήσης Creative Commons, B Y, NC, ND.">
            <a:hlinkClick r:id="rId5" tooltip="Μετάβαση στην Άδεια Χρήσης"/>
          </p:cNvPr>
          <p:cNvPicPr>
            <a:picLocks noChangeAspect="1" noChangeArrowheads="1"/>
          </p:cNvPicPr>
          <p:nvPr/>
        </p:nvPicPr>
        <p:blipFill>
          <a:blip r:embed="rId6"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a:hlinkClick r:id="rId7" tooltip="Μετάβαση σε www.edulll.gr"/>
          </p:cNvPr>
          <p:cNvPicPr>
            <a:picLocks noChangeAspect="1" noChangeArrowheads="1"/>
          </p:cNvPicPr>
          <p:nvPr/>
        </p:nvPicPr>
        <p:blipFill>
          <a:blip r:embed="rId8" cstate="print"/>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506603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Πρόταση </a:t>
            </a:r>
            <a:r>
              <a:rPr lang="el-GR" dirty="0" smtClean="0"/>
              <a:t>#3</a:t>
            </a:r>
            <a:endParaRPr lang="el-GR"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10</a:t>
            </a:fld>
            <a:endParaRPr lang="en-GB"/>
          </a:p>
        </p:txBody>
      </p:sp>
      <p:graphicFrame>
        <p:nvGraphicFramePr>
          <p:cNvPr id="8" name="Group 49"/>
          <p:cNvGraphicFramePr>
            <a:graphicFrameLocks noGrp="1"/>
          </p:cNvGraphicFramePr>
          <p:nvPr/>
        </p:nvGraphicFramePr>
        <p:xfrm>
          <a:off x="323850" y="1557338"/>
          <a:ext cx="8567738" cy="2768600"/>
        </p:xfrm>
        <a:graphic>
          <a:graphicData uri="http://schemas.openxmlformats.org/drawingml/2006/table">
            <a:tbl>
              <a:tblPr/>
              <a:tblGrid>
                <a:gridCol w="3097213"/>
                <a:gridCol w="1871662"/>
                <a:gridCol w="3598863"/>
              </a:tblGrid>
              <a:tr h="6950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Χρονικό διάστημα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(ετησίως</a:t>
                      </a:r>
                    </a:p>
                  </a:txBody>
                  <a:tcPr marT="45726" marB="45726"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Χρηματικές ροές (000€)</a:t>
                      </a:r>
                    </a:p>
                  </a:txBody>
                  <a:tcPr marT="45726" marB="4572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Περιγραφή</a:t>
                      </a:r>
                    </a:p>
                  </a:txBody>
                  <a:tcPr marT="45726" marB="45726"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3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6" marB="45726"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6" marB="45726"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Καθαρισμού</a:t>
                      </a:r>
                    </a:p>
                  </a:txBody>
                  <a:tcPr marT="45726" marB="45726"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057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6" marB="45726"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Ευκαιρίας</a:t>
                      </a:r>
                    </a:p>
                  </a:txBody>
                  <a:tcPr marT="45726" marB="45726"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3503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 (μετά από ένα έτος)</a:t>
                      </a:r>
                    </a:p>
                  </a:txBody>
                  <a:tcPr marT="45726" marB="45726"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κατασκευής</a:t>
                      </a:r>
                    </a:p>
                  </a:txBody>
                  <a:tcPr marT="45726" marB="45726"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48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a:t>
                      </a:r>
                    </a:p>
                  </a:txBody>
                  <a:tcPr marT="45726" marB="45726"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a:t>
                      </a:r>
                    </a:p>
                  </a:txBody>
                  <a:tcPr marT="45726" marB="45726"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26" marB="45726"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477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3 και μετά</a:t>
                      </a:r>
                    </a:p>
                  </a:txBody>
                  <a:tcPr marT="45726" marB="45726"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6" marB="45726"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Έσοδα από αύξηση πωλήσεων</a:t>
                      </a:r>
                    </a:p>
                  </a:txBody>
                  <a:tcPr marT="45726" marB="45726"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3091079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92696"/>
            <a:ext cx="8229600" cy="914400"/>
          </a:xfrm>
        </p:spPr>
        <p:txBody>
          <a:bodyPr/>
          <a:lstStyle/>
          <a:p>
            <a:r>
              <a:rPr lang="el-GR" dirty="0"/>
              <a:t>Πρόταση </a:t>
            </a:r>
            <a:r>
              <a:rPr lang="el-GR" dirty="0" smtClean="0"/>
              <a:t>#3</a:t>
            </a:r>
            <a:endParaRPr lang="el-GR"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11</a:t>
            </a:fld>
            <a:endParaRPr lang="en-GB"/>
          </a:p>
        </p:txBody>
      </p:sp>
      <p:sp>
        <p:nvSpPr>
          <p:cNvPr id="9" name="Rectangle 4"/>
          <p:cNvSpPr>
            <a:spLocks noChangeArrowheads="1"/>
          </p:cNvSpPr>
          <p:nvPr/>
        </p:nvSpPr>
        <p:spPr bwMode="auto">
          <a:xfrm>
            <a:off x="467544" y="1082040"/>
            <a:ext cx="799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l-GR" sz="2000" dirty="0">
                <a:latin typeface="Arial" charset="0"/>
              </a:rPr>
              <a:t>Προεξόφληση των ροών με βάση το κόστος ευκαιρίας του κεφαλαίου</a:t>
            </a:r>
            <a:endParaRPr lang="en-US" sz="2000" dirty="0">
              <a:latin typeface="Arial" charset="0"/>
            </a:endParaRPr>
          </a:p>
        </p:txBody>
      </p:sp>
      <p:graphicFrame>
        <p:nvGraphicFramePr>
          <p:cNvPr id="8" name="Group 1087"/>
          <p:cNvGraphicFramePr>
            <a:graphicFrameLocks noGrp="1"/>
          </p:cNvGraphicFramePr>
          <p:nvPr>
            <p:extLst>
              <p:ext uri="{D42A27DB-BD31-4B8C-83A1-F6EECF244321}">
                <p14:modId xmlns:p14="http://schemas.microsoft.com/office/powerpoint/2010/main" val="1538963175"/>
              </p:ext>
            </p:extLst>
          </p:nvPr>
        </p:nvGraphicFramePr>
        <p:xfrm>
          <a:off x="456974" y="1844824"/>
          <a:ext cx="7921625" cy="3826217"/>
        </p:xfrm>
        <a:graphic>
          <a:graphicData uri="http://schemas.openxmlformats.org/drawingml/2006/table">
            <a:tbl>
              <a:tblPr/>
              <a:tblGrid>
                <a:gridCol w="2376488"/>
                <a:gridCol w="1728787"/>
                <a:gridCol w="1728788"/>
                <a:gridCol w="2087562"/>
              </a:tblGrid>
              <a:tr h="6948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Χρονικό διάστημα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(ετησίως</a:t>
                      </a:r>
                    </a:p>
                  </a:txBody>
                  <a:tcPr marT="45715" marB="45715"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Χρηματικές ροές (000€)</a:t>
                      </a:r>
                    </a:p>
                  </a:txBody>
                  <a:tcPr marT="45715" marB="45715"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Προεξοφλημένες ταμιακές ροές</a:t>
                      </a:r>
                    </a:p>
                  </a:txBody>
                  <a:tcPr marT="45715" marB="45715"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l-GR"/>
                    </a:p>
                  </a:txBody>
                  <a:tcPr/>
                </a:tc>
              </a:tr>
              <a:tr h="3657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15" marB="45715"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-11</a:t>
                      </a:r>
                    </a:p>
                  </a:txBody>
                  <a:tcPr marT="45715" marB="4571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-11</a:t>
                      </a:r>
                    </a:p>
                  </a:txBody>
                  <a:tcPr marT="45715" marB="45715"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-11</a:t>
                      </a:r>
                    </a:p>
                  </a:txBody>
                  <a:tcPr marT="45715" marB="45715"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698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 (μετά από ένα έτος)</a:t>
                      </a:r>
                    </a:p>
                  </a:txBody>
                  <a:tcPr marT="45715" marB="45715"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a:t>
                      </a: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-10/(1,15)</a:t>
                      </a: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-8,7</a:t>
                      </a:r>
                    </a:p>
                  </a:txBody>
                  <a:tcPr marT="45715" marB="45715"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7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a:t>
                      </a:r>
                    </a:p>
                  </a:txBody>
                  <a:tcPr marT="45715" marB="45715"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a:t>
                      </a: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a:t>
                      </a:r>
                    </a:p>
                  </a:txBody>
                  <a:tcPr marT="45715" marB="45715"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129829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smtClean="0">
                          <a:ln>
                            <a:noFill/>
                          </a:ln>
                          <a:solidFill>
                            <a:schemeClr val="tx1"/>
                          </a:solidFill>
                          <a:effectLst/>
                          <a:latin typeface="Arial" charset="0"/>
                        </a:rPr>
                        <a:t>3 </a:t>
                      </a:r>
                      <a:r>
                        <a:rPr kumimoji="0" lang="el-GR" sz="1800" b="0" i="0" u="none" strike="noStrike" cap="none" normalizeH="0" baseline="0" smtClean="0">
                          <a:ln>
                            <a:noFill/>
                          </a:ln>
                          <a:solidFill>
                            <a:schemeClr val="tx1"/>
                          </a:solidFill>
                          <a:effectLst/>
                          <a:latin typeface="Arial" charset="0"/>
                        </a:rPr>
                        <a:t>και μετά</a:t>
                      </a:r>
                    </a:p>
                  </a:txBody>
                  <a:tcPr marT="45715" marB="45715"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Αξία διηνεκούς σταθερής ροής στον χρόνο 2</a:t>
                      </a:r>
                      <a:br>
                        <a:rPr kumimoji="0" lang="el-GR" sz="1800" b="0" i="0" u="none" strike="noStrike" cap="none" normalizeH="0" baseline="0" dirty="0" smtClean="0">
                          <a:ln>
                            <a:noFill/>
                          </a:ln>
                          <a:solidFill>
                            <a:schemeClr val="tx1"/>
                          </a:solidFill>
                          <a:effectLst/>
                          <a:latin typeface="Arial" charset="0"/>
                        </a:rPr>
                      </a:br>
                      <a:r>
                        <a:rPr kumimoji="0" lang="en-GB" sz="1800" b="0" i="0" u="none" strike="noStrike" cap="none" normalizeH="0" baseline="0" dirty="0" smtClean="0">
                          <a:ln>
                            <a:noFill/>
                          </a:ln>
                          <a:solidFill>
                            <a:schemeClr val="tx1"/>
                          </a:solidFill>
                          <a:effectLst/>
                          <a:latin typeface="Arial" charset="0"/>
                        </a:rPr>
                        <a:t>P=</a:t>
                      </a:r>
                      <a:r>
                        <a:rPr kumimoji="0" lang="el-GR" sz="1800" b="0" i="0" u="none" strike="noStrike" cap="none" normalizeH="0" baseline="0" dirty="0" smtClean="0">
                          <a:ln>
                            <a:noFill/>
                          </a:ln>
                          <a:solidFill>
                            <a:schemeClr val="tx1"/>
                          </a:solidFill>
                          <a:effectLst/>
                          <a:latin typeface="Arial" charset="0"/>
                        </a:rPr>
                        <a:t> </a:t>
                      </a:r>
                      <a:r>
                        <a:rPr kumimoji="0" lang="en-GB" sz="1800" b="0" i="0" u="none" strike="noStrike" cap="none" normalizeH="0" baseline="0" dirty="0" err="1" smtClean="0">
                          <a:ln>
                            <a:noFill/>
                          </a:ln>
                          <a:solidFill>
                            <a:schemeClr val="tx1"/>
                          </a:solidFill>
                          <a:effectLst/>
                          <a:latin typeface="Arial" charset="0"/>
                        </a:rPr>
                        <a:t>A/r</a:t>
                      </a:r>
                      <a:r>
                        <a:rPr kumimoji="0" lang="el-GR" sz="1800" b="0" i="0" u="none" strike="noStrike" cap="none" normalizeH="0" baseline="0" dirty="0" smtClean="0">
                          <a:ln>
                            <a:noFill/>
                          </a:ln>
                          <a:solidFill>
                            <a:schemeClr val="tx1"/>
                          </a:solidFill>
                          <a:effectLst/>
                          <a:latin typeface="Arial" charset="0"/>
                        </a:rPr>
                        <a:t> </a:t>
                      </a:r>
                      <a:r>
                        <a:rPr kumimoji="0" lang="en-GB" sz="1800" b="0" i="0" u="none" strike="noStrike" cap="none" normalizeH="0" baseline="0" dirty="0" smtClean="0">
                          <a:ln>
                            <a:noFill/>
                          </a:ln>
                          <a:solidFill>
                            <a:schemeClr val="tx1"/>
                          </a:solidFill>
                          <a:effectLst/>
                          <a:latin typeface="Arial" charset="0"/>
                        </a:rPr>
                        <a:t>=</a:t>
                      </a:r>
                      <a:r>
                        <a:rPr kumimoji="0" lang="el-GR" sz="1800" b="0" i="0" u="none" strike="noStrike" cap="none" normalizeH="0" baseline="0" dirty="0" smtClean="0">
                          <a:ln>
                            <a:noFill/>
                          </a:ln>
                          <a:solidFill>
                            <a:schemeClr val="tx1"/>
                          </a:solidFill>
                          <a:effectLst/>
                          <a:latin typeface="Arial" charset="0"/>
                        </a:rPr>
                        <a:t> </a:t>
                      </a:r>
                      <a:r>
                        <a:rPr kumimoji="0" lang="en-GB" sz="1800" b="0" i="0" u="none" strike="noStrike" cap="none" normalizeH="0" baseline="0" dirty="0" smtClean="0">
                          <a:ln>
                            <a:noFill/>
                          </a:ln>
                          <a:solidFill>
                            <a:schemeClr val="tx1"/>
                          </a:solidFill>
                          <a:effectLst/>
                          <a:latin typeface="Arial" charset="0"/>
                        </a:rPr>
                        <a:t>5 / 0,15</a:t>
                      </a:r>
                      <a:r>
                        <a:rPr kumimoji="0" lang="el-GR" sz="1800" b="0" i="0" u="none" strike="noStrike" cap="none" normalizeH="0" baseline="0" dirty="0" smtClean="0">
                          <a:ln>
                            <a:noFill/>
                          </a:ln>
                          <a:solidFill>
                            <a:schemeClr val="tx1"/>
                          </a:solidFill>
                          <a:effectLst/>
                          <a:latin typeface="Arial" charset="0"/>
                        </a:rPr>
                        <a:t>  =  </a:t>
                      </a:r>
                      <a:r>
                        <a:rPr kumimoji="0" lang="en-GB" sz="1800" b="0" i="0" u="none" strike="noStrike" cap="none" normalizeH="0" baseline="0" dirty="0" smtClean="0">
                          <a:ln>
                            <a:noFill/>
                          </a:ln>
                          <a:solidFill>
                            <a:schemeClr val="tx1"/>
                          </a:solidFill>
                          <a:effectLst/>
                          <a:latin typeface="Arial" charset="0"/>
                        </a:rPr>
                        <a:t>33,33</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Προεξόφληση 2 ετών</a:t>
                      </a:r>
                      <a:endParaRPr kumimoji="0" lang="en-GB" sz="18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sz="1800" b="0" i="0" u="none" strike="noStrike" cap="none" normalizeH="0" baseline="0" dirty="0" smtClean="0">
                          <a:ln>
                            <a:noFill/>
                          </a:ln>
                          <a:solidFill>
                            <a:schemeClr val="tx1"/>
                          </a:solidFill>
                          <a:effectLst/>
                          <a:latin typeface="Arial" charset="0"/>
                        </a:rPr>
                        <a:t>        </a:t>
                      </a:r>
                      <a:r>
                        <a:rPr kumimoji="0" lang="el-GR" sz="1800" b="0" i="0" u="none" strike="noStrike" cap="none" normalizeH="0" baseline="0" dirty="0" smtClean="0">
                          <a:ln>
                            <a:noFill/>
                          </a:ln>
                          <a:solidFill>
                            <a:schemeClr val="tx1"/>
                          </a:solidFill>
                          <a:effectLst/>
                          <a:latin typeface="Arial" charset="0"/>
                        </a:rPr>
                        <a:t>33,33/(1,15)</a:t>
                      </a:r>
                      <a:r>
                        <a:rPr kumimoji="0" lang="el-GR" sz="1800" b="0" i="0" u="none" strike="noStrike" cap="none" normalizeH="0" baseline="30000" dirty="0" smtClean="0">
                          <a:ln>
                            <a:noFill/>
                          </a:ln>
                          <a:solidFill>
                            <a:schemeClr val="tx1"/>
                          </a:solidFill>
                          <a:effectLst/>
                          <a:latin typeface="Arial" charset="0"/>
                        </a:rPr>
                        <a:t>2</a:t>
                      </a:r>
                      <a:r>
                        <a:rPr kumimoji="0" lang="en-GB" sz="1800" b="0" i="0" u="none" strike="noStrike" cap="none" normalizeH="0" baseline="30000" dirty="0" smtClean="0">
                          <a:ln>
                            <a:noFill/>
                          </a:ln>
                          <a:solidFill>
                            <a:schemeClr val="tx1"/>
                          </a:solidFill>
                          <a:effectLst/>
                          <a:latin typeface="Arial" charset="0"/>
                        </a:rPr>
                        <a:t> </a:t>
                      </a:r>
                      <a:r>
                        <a:rPr kumimoji="0" lang="en-GB" sz="1800" b="0" i="0" u="none" strike="noStrike" cap="none" normalizeH="0" baseline="0" dirty="0" smtClean="0">
                          <a:ln>
                            <a:noFill/>
                          </a:ln>
                          <a:solidFill>
                            <a:schemeClr val="tx1"/>
                          </a:solidFill>
                          <a:effectLst/>
                          <a:latin typeface="Arial" charset="0"/>
                        </a:rPr>
                        <a:t>=                                 25,20</a:t>
                      </a:r>
                      <a:endParaRPr kumimoji="0" lang="el-GR" sz="1800" b="0" i="0" u="none" strike="noStrike" cap="none" normalizeH="0" baseline="0" dirty="0" smtClean="0">
                        <a:ln>
                          <a:noFill/>
                        </a:ln>
                        <a:solidFill>
                          <a:schemeClr val="tx1"/>
                        </a:solidFill>
                        <a:effectLst/>
                        <a:latin typeface="Arial" charset="0"/>
                      </a:endParaRPr>
                    </a:p>
                  </a:txBody>
                  <a:tcPr marT="45715" marB="45715"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l-GR"/>
                    </a:p>
                  </a:txBody>
                  <a:tcPr/>
                </a:tc>
                <a:tc hMerge="1">
                  <a:txBody>
                    <a:bodyPr/>
                    <a:lstStyle/>
                    <a:p>
                      <a:endParaRPr lang="el-GR"/>
                    </a:p>
                  </a:txBody>
                  <a:tcPr/>
                </a:tc>
              </a:tr>
              <a:tr h="3657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30000" smtClean="0">
                        <a:ln>
                          <a:noFill/>
                        </a:ln>
                        <a:solidFill>
                          <a:schemeClr val="tx1"/>
                        </a:solidFill>
                        <a:effectLst/>
                        <a:latin typeface="Arial" charset="0"/>
                      </a:endParaRPr>
                    </a:p>
                  </a:txBody>
                  <a:tcPr marT="45715" marB="45715"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7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Σύνολο</a:t>
                      </a:r>
                    </a:p>
                  </a:txBody>
                  <a:tcPr marT="45715" marB="45715"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15" marB="45715"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+5,40</a:t>
                      </a:r>
                    </a:p>
                  </a:txBody>
                  <a:tcPr marT="45715" marB="45715"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3534607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Άσκηση </a:t>
            </a:r>
            <a:r>
              <a:rPr lang="el-GR" sz="2000" dirty="0" smtClean="0">
                <a:solidFill>
                  <a:schemeClr val="tx1"/>
                </a:solidFill>
              </a:rPr>
              <a:t>(</a:t>
            </a:r>
            <a:r>
              <a:rPr lang="en-GB" sz="2000" dirty="0" err="1" smtClean="0">
                <a:solidFill>
                  <a:schemeClr val="tx1"/>
                </a:solidFill>
              </a:rPr>
              <a:t>Maylor</a:t>
            </a:r>
            <a:r>
              <a:rPr lang="en-GB" sz="2000" dirty="0" smtClean="0">
                <a:solidFill>
                  <a:schemeClr val="tx1"/>
                </a:solidFill>
              </a:rPr>
              <a:t>, </a:t>
            </a:r>
            <a:r>
              <a:rPr lang="el-GR" sz="2000" dirty="0" smtClean="0">
                <a:solidFill>
                  <a:schemeClr val="tx1"/>
                </a:solidFill>
              </a:rPr>
              <a:t>Διαχείριση Έργων, σελ. 264, άσκηση 3.)</a:t>
            </a:r>
            <a:endParaRPr lang="el-GR" dirty="0"/>
          </a:p>
        </p:txBody>
      </p:sp>
      <p:sp>
        <p:nvSpPr>
          <p:cNvPr id="3" name="Θέση περιεχομένου 2"/>
          <p:cNvSpPr>
            <a:spLocks noGrp="1"/>
          </p:cNvSpPr>
          <p:nvPr>
            <p:ph idx="1"/>
          </p:nvPr>
        </p:nvSpPr>
        <p:spPr>
          <a:xfrm>
            <a:off x="457200" y="1556792"/>
            <a:ext cx="8229600" cy="4297363"/>
          </a:xfrm>
        </p:spPr>
        <p:txBody>
          <a:bodyPr>
            <a:normAutofit/>
          </a:bodyPr>
          <a:lstStyle/>
          <a:p>
            <a:pPr marL="0" indent="0">
              <a:buNone/>
            </a:pPr>
            <a:r>
              <a:rPr lang="el-GR" sz="2000" dirty="0" smtClean="0"/>
              <a:t>Χρησιμοποιώντας τις τεχνικές της προεξόφλησης, αξιολογήστε ποια επιλογή – η αγορά ή η χρηματοδοτική μίσθωση – είναι πιο επωφελής από οικονομική άποψη στο παρακάτω σενάριο. </a:t>
            </a:r>
            <a:br>
              <a:rPr lang="el-GR" sz="2000" dirty="0" smtClean="0"/>
            </a:br>
            <a:r>
              <a:rPr lang="el-GR" sz="2000" dirty="0" smtClean="0"/>
              <a:t>Θεωρήστε προεξοφλητικό επιτόκιο 10% και διάρκεια πέντε χρόνια</a:t>
            </a:r>
            <a:endParaRPr lang="el-GR" sz="2000"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12</a:t>
            </a:fld>
            <a:endParaRPr lang="en-GB"/>
          </a:p>
        </p:txBody>
      </p:sp>
      <p:graphicFrame>
        <p:nvGraphicFramePr>
          <p:cNvPr id="7" name="Group 104"/>
          <p:cNvGraphicFramePr>
            <a:graphicFrameLocks noGrp="1"/>
          </p:cNvGraphicFramePr>
          <p:nvPr>
            <p:extLst>
              <p:ext uri="{D42A27DB-BD31-4B8C-83A1-F6EECF244321}">
                <p14:modId xmlns:p14="http://schemas.microsoft.com/office/powerpoint/2010/main" val="1761212979"/>
              </p:ext>
            </p:extLst>
          </p:nvPr>
        </p:nvGraphicFramePr>
        <p:xfrm>
          <a:off x="179512" y="2996952"/>
          <a:ext cx="8640960" cy="3163592"/>
        </p:xfrm>
        <a:graphic>
          <a:graphicData uri="http://schemas.openxmlformats.org/drawingml/2006/table">
            <a:tbl>
              <a:tblPr>
                <a:tableStyleId>{8EC20E35-A176-4012-BC5E-935CFFF8708E}</a:tableStyleId>
              </a:tblPr>
              <a:tblGrid>
                <a:gridCol w="3600400"/>
                <a:gridCol w="2304256"/>
                <a:gridCol w="2736304"/>
              </a:tblGrid>
              <a:tr h="58109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2000" b="1" i="0" u="none" strike="noStrike" cap="none" normalizeH="0" baseline="0" dirty="0" smtClean="0">
                        <a:ln>
                          <a:noFill/>
                        </a:ln>
                        <a:solidFill>
                          <a:schemeClr val="tx1"/>
                        </a:solidFill>
                        <a:effectLst/>
                        <a:latin typeface="+mn-lt"/>
                      </a:endParaRPr>
                    </a:p>
                  </a:txBody>
                  <a:tcPr marT="45726" marB="45726"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Αγορά</a:t>
                      </a:r>
                      <a:endParaRPr kumimoji="0" lang="el-GR" sz="2000" b="1" i="0" u="none" strike="noStrike" cap="none" normalizeH="0" baseline="0" dirty="0" smtClean="0">
                        <a:ln>
                          <a:noFill/>
                        </a:ln>
                        <a:solidFill>
                          <a:schemeClr val="tx1"/>
                        </a:solidFill>
                        <a:effectLst/>
                        <a:latin typeface="+mn-lt"/>
                      </a:endParaRPr>
                    </a:p>
                  </a:txBody>
                  <a:tcPr marT="45726" marB="45726"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u="none" strike="noStrike" cap="none" normalizeH="0" baseline="0" dirty="0" smtClean="0">
                          <a:ln>
                            <a:noFill/>
                          </a:ln>
                          <a:effectLst/>
                        </a:rPr>
                        <a:t>Χρηματοδοτική Μίσθωση</a:t>
                      </a:r>
                      <a:endParaRPr kumimoji="0" lang="el-GR" sz="2000" b="1" i="0" u="none" strike="noStrike" cap="none" normalizeH="0" baseline="0" dirty="0" smtClean="0">
                        <a:ln>
                          <a:noFill/>
                        </a:ln>
                        <a:solidFill>
                          <a:schemeClr val="tx1"/>
                        </a:solidFill>
                        <a:effectLst/>
                        <a:latin typeface="+mn-lt"/>
                      </a:endParaRPr>
                    </a:p>
                  </a:txBody>
                  <a:tcPr marT="45726" marB="45726" anchor="ctr" horzOverflow="overflow">
                    <a:lnB w="12700" cap="flat" cmpd="sng" algn="ctr">
                      <a:solidFill>
                        <a:schemeClr val="tx1"/>
                      </a:solidFill>
                      <a:prstDash val="solid"/>
                      <a:round/>
                      <a:headEnd type="none" w="med" len="med"/>
                      <a:tailEnd type="none" w="med" len="med"/>
                    </a:lnB>
                  </a:tcPr>
                </a:tc>
              </a:tr>
              <a:tr h="6671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Κόστος Αγοράς / Χρηματοδοτικής Μίσθωσης</a:t>
                      </a:r>
                    </a:p>
                  </a:txBody>
                  <a:tcPr marT="45726" marB="45726" anchor="ctr" horzOverflow="overflow">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50.000€ στην αρχή</a:t>
                      </a:r>
                    </a:p>
                  </a:txBody>
                  <a:tcPr marT="45726" marB="45726" anchor="ctr" horzOverflow="overflow">
                    <a:lnT w="12700" cap="flat" cmpd="sng" algn="ctr">
                      <a:solidFill>
                        <a:schemeClr val="tx1"/>
                      </a:solidFill>
                      <a:prstDash val="solid"/>
                      <a:round/>
                      <a:headEnd type="none" w="med" len="med"/>
                      <a:tailEnd type="none" w="med" len="med"/>
                    </a:lnT>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10.000€ το χρόνο</a:t>
                      </a:r>
                    </a:p>
                  </a:txBody>
                  <a:tcPr marT="45726" marB="45726" anchor="ctr" horzOverflow="overflow">
                    <a:lnT w="12700" cap="flat" cmpd="sng" algn="ctr">
                      <a:solidFill>
                        <a:schemeClr val="tx1"/>
                      </a:solidFill>
                      <a:prstDash val="solid"/>
                      <a:round/>
                      <a:headEnd type="none" w="med" len="med"/>
                      <a:tailEnd type="none" w="med" len="med"/>
                    </a:lnT>
                    <a:solidFill>
                      <a:schemeClr val="bg1">
                        <a:lumMod val="95000"/>
                      </a:schemeClr>
                    </a:solidFill>
                  </a:tcPr>
                </a:tc>
              </a:tr>
              <a:tr h="4203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Ετήσιο Κόστος Λειτουργίας</a:t>
                      </a:r>
                    </a:p>
                  </a:txBody>
                  <a:tcPr marT="45726" marB="45726" anchor="ctr" horzOverflow="overflow">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4.000€ το χρόνο</a:t>
                      </a:r>
                    </a:p>
                  </a:txBody>
                  <a:tcPr marT="45726" marB="45726" anchor="ctr" horzOverflow="overflow">
                    <a:solidFill>
                      <a:schemeClr val="bg1">
                        <a:lumMod val="95000"/>
                      </a:schemeClr>
                    </a:solidFill>
                  </a:tcPr>
                </a:tc>
                <a:tc>
                  <a:txBody>
                    <a:bodyPr/>
                    <a:lstStyle/>
                    <a:p>
                      <a:pPr marL="357188" marR="0" lvl="0" indent="-357188" algn="ctr" defTabSz="914400" rtl="0" eaLnBrk="1" fontAlgn="base" latinLnBrk="0" hangingPunct="1">
                        <a:lnSpc>
                          <a:spcPct val="100000"/>
                        </a:lnSpc>
                        <a:spcBef>
                          <a:spcPct val="20000"/>
                        </a:spcBef>
                        <a:spcAft>
                          <a:spcPct val="0"/>
                        </a:spcAft>
                        <a:buClrTx/>
                        <a:buSzTx/>
                        <a:buFontTx/>
                        <a:buNone/>
                        <a:tabLst/>
                        <a:defRPr/>
                      </a:pPr>
                      <a:r>
                        <a:rPr kumimoji="0" lang="el-GR" sz="2000" b="0" i="0" u="none" strike="noStrike" cap="none" normalizeH="0" baseline="0" dirty="0" smtClean="0">
                          <a:ln>
                            <a:noFill/>
                          </a:ln>
                          <a:solidFill>
                            <a:schemeClr val="tx1"/>
                          </a:solidFill>
                          <a:effectLst/>
                          <a:latin typeface="+mn-lt"/>
                        </a:rPr>
                        <a:t>4.000€ το χρόνο</a:t>
                      </a:r>
                    </a:p>
                  </a:txBody>
                  <a:tcPr marT="45726" marB="45726" anchor="ctr" horzOverflow="overflow">
                    <a:solidFill>
                      <a:schemeClr val="bg1">
                        <a:lumMod val="95000"/>
                      </a:schemeClr>
                    </a:solidFill>
                  </a:tcPr>
                </a:tc>
              </a:tr>
              <a:tr h="407246">
                <a:tc>
                  <a:txBody>
                    <a:bodyPr/>
                    <a:lstStyle/>
                    <a:p>
                      <a:r>
                        <a:rPr lang="el-GR" sz="2000" dirty="0" smtClean="0"/>
                        <a:t>Κόστος Συντήρησης</a:t>
                      </a:r>
                      <a:endParaRPr lang="el-GR" sz="2000" dirty="0"/>
                    </a:p>
                  </a:txBody>
                  <a:tcPr marT="45726" marB="45726" anchor="ctr" horzOverflow="overflow">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2.000€ το χρόνο</a:t>
                      </a:r>
                    </a:p>
                  </a:txBody>
                  <a:tcPr marT="45726" marB="45726" anchor="ctr" horzOverflow="overflow">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mn-lt"/>
                        </a:rPr>
                        <a:t>Το αναλαμβάνει η εκμισθώτρια εταιρεία</a:t>
                      </a:r>
                    </a:p>
                  </a:txBody>
                  <a:tcPr marT="45726" marB="45726" anchor="ctr" horzOverflow="overflow">
                    <a:solidFill>
                      <a:schemeClr val="bg1">
                        <a:lumMod val="95000"/>
                      </a:schemeClr>
                    </a:solidFill>
                  </a:tcPr>
                </a:tc>
              </a:tr>
              <a:tr h="411612">
                <a:tc>
                  <a:txBody>
                    <a:bodyPr/>
                    <a:lstStyle/>
                    <a:p>
                      <a:r>
                        <a:rPr lang="el-GR" sz="2000" dirty="0" smtClean="0"/>
                        <a:t>Υπολειμματική</a:t>
                      </a:r>
                      <a:r>
                        <a:rPr lang="el-GR" sz="2000" baseline="0" dirty="0" smtClean="0"/>
                        <a:t> Αξία στο τέλος της πενταετίας</a:t>
                      </a:r>
                      <a:endParaRPr lang="el-GR" sz="2000" dirty="0"/>
                    </a:p>
                  </a:txBody>
                  <a:tcPr marT="45726" marB="45726" anchor="ctr" horzOverflow="overflow">
                    <a:solidFill>
                      <a:schemeClr val="bg1">
                        <a:lumMod val="9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20.000€</a:t>
                      </a:r>
                    </a:p>
                  </a:txBody>
                  <a:tcPr marT="45726" marB="45726" anchor="ctr" horzOverflow="overflow">
                    <a:solidFill>
                      <a:schemeClr val="bg1">
                        <a:lumMod val="95000"/>
                      </a:schemeClr>
                    </a:solidFill>
                  </a:tcPr>
                </a:tc>
                <a:tc>
                  <a:txBody>
                    <a:bodyPr/>
                    <a:lstStyle/>
                    <a:p>
                      <a:pPr marL="357188" marR="0" lvl="0" indent="-357188" algn="ctr" defTabSz="914400" rtl="0" eaLnBrk="1" fontAlgn="base" latinLnBrk="0" hangingPunct="1">
                        <a:lnSpc>
                          <a:spcPct val="100000"/>
                        </a:lnSpc>
                        <a:spcBef>
                          <a:spcPct val="20000"/>
                        </a:spcBef>
                        <a:spcAft>
                          <a:spcPct val="0"/>
                        </a:spcAft>
                        <a:buClrTx/>
                        <a:buSzTx/>
                        <a:buFontTx/>
                        <a:buNone/>
                        <a:tabLst/>
                      </a:pPr>
                      <a:r>
                        <a:rPr kumimoji="0" lang="el-GR" sz="2000" b="0" i="0" u="none" strike="noStrike" cap="none" normalizeH="0" baseline="0" dirty="0" smtClean="0">
                          <a:ln>
                            <a:noFill/>
                          </a:ln>
                          <a:solidFill>
                            <a:schemeClr val="tx1"/>
                          </a:solidFill>
                          <a:effectLst/>
                          <a:latin typeface="+mn-lt"/>
                        </a:rPr>
                        <a:t>Δεν υπάρχει</a:t>
                      </a:r>
                    </a:p>
                  </a:txBody>
                  <a:tcPr marT="45726" marB="45726" anchor="ctr" horzOverflow="overflow">
                    <a:solidFill>
                      <a:schemeClr val="bg1">
                        <a:lumMod val="95000"/>
                      </a:schemeClr>
                    </a:solidFill>
                  </a:tcPr>
                </a:tc>
              </a:tr>
            </a:tbl>
          </a:graphicData>
        </a:graphic>
      </p:graphicFrame>
    </p:spTree>
    <p:extLst>
      <p:ext uri="{BB962C8B-B14F-4D97-AF65-F5344CB8AC3E}">
        <p14:creationId xmlns:p14="http://schemas.microsoft.com/office/powerpoint/2010/main" val="1685807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p:sp>
        <p:nvSpPr>
          <p:cNvPr id="35843" name="Content Placeholder 2"/>
          <p:cNvSpPr>
            <a:spLocks noGrp="1"/>
          </p:cNvSpPr>
          <p:nvPr>
            <p:ph idx="1"/>
          </p:nvPr>
        </p:nvSpPr>
        <p:spPr>
          <a:xfrm>
            <a:off x="250825" y="1196975"/>
            <a:ext cx="8435975" cy="5661025"/>
          </a:xfrm>
        </p:spPr>
        <p:txBody>
          <a:bodyPr>
            <a:normAutofit fontScale="92500" lnSpcReduction="10000"/>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1</a:t>
            </a:r>
          </a:p>
          <a:p>
            <a:pPr marL="0" indent="0">
              <a:buFont typeface="Arial" charset="0"/>
              <a:buNone/>
              <a:defRPr/>
            </a:pPr>
            <a:r>
              <a:rPr lang="el-GR" sz="1900" dirty="0"/>
              <a:t>Ποια είναι η παρούσα αξία αν ένας οργανισμός προσδοκά να κερδίσει 100.000 σε τέσσερα χρόνια από σήμερα και το προεξοφλητικό επιτόκιο είναι 6</a:t>
            </a:r>
            <a:r>
              <a:rPr lang="el-GR" sz="1900" dirty="0" smtClean="0"/>
              <a:t>%</a:t>
            </a:r>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100.000</a:t>
            </a:r>
          </a:p>
          <a:p>
            <a:pPr marL="361950" indent="-361950">
              <a:lnSpc>
                <a:spcPct val="90000"/>
              </a:lnSpc>
              <a:buClr>
                <a:srgbClr val="558ED5"/>
              </a:buClr>
              <a:buFont typeface="Arial" charset="0"/>
              <a:buNone/>
              <a:defRPr/>
            </a:pPr>
            <a:r>
              <a:rPr lang="el-GR" sz="1900" i="1" dirty="0"/>
              <a:t>β.	58.000</a:t>
            </a:r>
          </a:p>
          <a:p>
            <a:pPr marL="361950" indent="-361950">
              <a:lnSpc>
                <a:spcPct val="90000"/>
              </a:lnSpc>
              <a:buClr>
                <a:srgbClr val="558ED5"/>
              </a:buClr>
              <a:buFont typeface="Arial" charset="0"/>
              <a:buNone/>
              <a:defRPr/>
            </a:pPr>
            <a:r>
              <a:rPr lang="el-GR" sz="1900" i="1" dirty="0"/>
              <a:t>γ.	25.000</a:t>
            </a:r>
          </a:p>
          <a:p>
            <a:pPr marL="361950" indent="-361950">
              <a:lnSpc>
                <a:spcPct val="90000"/>
              </a:lnSpc>
              <a:buClr>
                <a:srgbClr val="558ED5"/>
              </a:buClr>
              <a:buFont typeface="Arial" charset="0"/>
              <a:buNone/>
              <a:defRPr/>
            </a:pPr>
            <a:r>
              <a:rPr lang="el-GR" sz="1900" i="1" dirty="0"/>
              <a:t>δ.	Μηδέν</a:t>
            </a:r>
          </a:p>
          <a:p>
            <a:pPr marL="0" indent="0">
              <a:lnSpc>
                <a:spcPct val="80000"/>
              </a:lnSpc>
              <a:buClr>
                <a:srgbClr val="558ED5"/>
              </a:buClr>
              <a:buFont typeface="Arial" charset="0"/>
              <a:buNone/>
              <a:defRPr/>
            </a:pPr>
            <a:endParaRPr lang="el-GR" sz="1900" i="1" dirty="0" smtClean="0"/>
          </a:p>
          <a:p>
            <a:pPr marL="0" indent="0">
              <a:lnSpc>
                <a:spcPct val="80000"/>
              </a:lnSpc>
              <a:buClr>
                <a:srgbClr val="558ED5"/>
              </a:buClr>
              <a:buFont typeface="Arial" charset="0"/>
              <a:buNone/>
              <a:defRPr/>
            </a:pPr>
            <a:r>
              <a:rPr lang="el-GR" sz="1900" b="1" i="1" dirty="0" smtClean="0"/>
              <a:t>Ερώτηση 2</a:t>
            </a:r>
          </a:p>
          <a:p>
            <a:pPr marL="0" indent="0">
              <a:lnSpc>
                <a:spcPct val="90000"/>
              </a:lnSpc>
              <a:buClr>
                <a:srgbClr val="558ED5"/>
              </a:buClr>
              <a:buFont typeface="Arial" charset="0"/>
              <a:buNone/>
              <a:defRPr/>
            </a:pPr>
            <a:r>
              <a:rPr lang="el-GR" sz="1900" dirty="0"/>
              <a:t>Είστε ο διαχειριστής του έργου ΑΒΓ. Το έργο θα κοστίσει στην εταιρεία σας 250.000€ για να υλοποιηθεί μέσα στους επόμενους οκτώ μήνες. Με την ολοκλήρωση του έργου τα παραδοτέα θα συνεισφέρουν στη δημιουργία εσόδων 3.500€ το μήνα. Η περίοδος ανάκτησης του κόστους του έργου είναι: </a:t>
            </a:r>
            <a:endParaRPr lang="el-GR" sz="1900" dirty="0" smtClean="0"/>
          </a:p>
          <a:p>
            <a:pPr marL="0" indent="0">
              <a:lnSpc>
                <a:spcPct val="80000"/>
              </a:lnSpc>
              <a:buClr>
                <a:srgbClr val="558ED5"/>
              </a:buClr>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Δεν υπάρχουν αρκετές πληροφορίες για να υπολογισθεί</a:t>
            </a:r>
          </a:p>
          <a:p>
            <a:pPr marL="361950" indent="-361950">
              <a:lnSpc>
                <a:spcPct val="90000"/>
              </a:lnSpc>
              <a:buClr>
                <a:srgbClr val="558ED5"/>
              </a:buClr>
              <a:buFont typeface="Arial" charset="0"/>
              <a:buNone/>
              <a:defRPr/>
            </a:pPr>
            <a:r>
              <a:rPr lang="el-GR" sz="1900" i="1" dirty="0"/>
              <a:t>β.	Οκτώ μήνες</a:t>
            </a:r>
          </a:p>
          <a:p>
            <a:pPr marL="361950" indent="-361950">
              <a:lnSpc>
                <a:spcPct val="90000"/>
              </a:lnSpc>
              <a:buClr>
                <a:srgbClr val="558ED5"/>
              </a:buClr>
              <a:buFont typeface="Arial" charset="0"/>
              <a:buNone/>
              <a:defRPr/>
            </a:pPr>
            <a:r>
              <a:rPr lang="el-GR" sz="1900" i="1" dirty="0"/>
              <a:t>γ.	Εβδομήντα δύο μήνες</a:t>
            </a:r>
          </a:p>
          <a:p>
            <a:pPr marL="361950" indent="-361950">
              <a:lnSpc>
                <a:spcPct val="90000"/>
              </a:lnSpc>
              <a:buClr>
                <a:srgbClr val="558ED5"/>
              </a:buClr>
              <a:buFont typeface="Arial" charset="0"/>
              <a:buNone/>
              <a:defRPr/>
            </a:pPr>
            <a:r>
              <a:rPr lang="el-GR" sz="1900" i="1" dirty="0"/>
              <a:t>δ.	5 </a:t>
            </a:r>
            <a:r>
              <a:rPr lang="el-GR" sz="1900" i="1" dirty="0" smtClean="0"/>
              <a:t>έτη</a:t>
            </a:r>
            <a:endParaRPr lang="el-GR" sz="1900" i="1" dirty="0"/>
          </a:p>
        </p:txBody>
      </p:sp>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13</a:t>
            </a:fld>
            <a:endParaRPr lang="en-GB"/>
          </a:p>
        </p:txBody>
      </p:sp>
    </p:spTree>
    <p:extLst>
      <p:ext uri="{BB962C8B-B14F-4D97-AF65-F5344CB8AC3E}">
        <p14:creationId xmlns:p14="http://schemas.microsoft.com/office/powerpoint/2010/main" val="289041698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p:sp>
        <p:nvSpPr>
          <p:cNvPr id="35843" name="Content Placeholder 2"/>
          <p:cNvSpPr>
            <a:spLocks noGrp="1"/>
          </p:cNvSpPr>
          <p:nvPr>
            <p:ph idx="1"/>
          </p:nvPr>
        </p:nvSpPr>
        <p:spPr>
          <a:xfrm>
            <a:off x="250825" y="1196975"/>
            <a:ext cx="8435975" cy="5661025"/>
          </a:xfrm>
        </p:spPr>
        <p:txBody>
          <a:bodyPr>
            <a:normAutofit/>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3</a:t>
            </a:r>
          </a:p>
          <a:p>
            <a:pPr marL="0" indent="0">
              <a:buFont typeface="Arial" charset="0"/>
              <a:buNone/>
              <a:defRPr/>
            </a:pPr>
            <a:r>
              <a:rPr lang="el-GR" sz="1900" dirty="0"/>
              <a:t>Είστε ο διαχειριστής του έργου για μια εταιρεία συμβούλων. Η Εταιρεία σας έχει 2 πιθανά έργα να διαχειρισθεί, αλλά πρέπει να επιλέξει μόνον το ένα. Το έργο ΧΥΖ αξίζει 17.000€, ενώ το έργο ΑΒΓ αξίζει 22.000€. Η διοίκηση αποφασίζει να επιλέξει το έργο ΑΒΓ. Ποιο από τα παρακάτω είναι το κόστος ευκαιρίας αυτής της επιλογής </a:t>
            </a:r>
            <a:r>
              <a:rPr lang="el-GR" sz="1900" dirty="0" smtClean="0"/>
              <a:t>?</a:t>
            </a:r>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5.000</a:t>
            </a:r>
          </a:p>
          <a:p>
            <a:pPr marL="361950" indent="-361950">
              <a:lnSpc>
                <a:spcPct val="90000"/>
              </a:lnSpc>
              <a:buClr>
                <a:srgbClr val="558ED5"/>
              </a:buClr>
              <a:buFont typeface="Arial" charset="0"/>
              <a:buNone/>
              <a:defRPr/>
            </a:pPr>
            <a:r>
              <a:rPr lang="el-GR" sz="1900" i="1" dirty="0"/>
              <a:t>β.	17.000</a:t>
            </a:r>
          </a:p>
          <a:p>
            <a:pPr marL="361950" indent="-361950">
              <a:lnSpc>
                <a:spcPct val="90000"/>
              </a:lnSpc>
              <a:buClr>
                <a:srgbClr val="558ED5"/>
              </a:buClr>
              <a:buFont typeface="Arial" charset="0"/>
              <a:buNone/>
              <a:defRPr/>
            </a:pPr>
            <a:r>
              <a:rPr lang="el-GR" sz="1900" i="1" dirty="0"/>
              <a:t>γ.	22.000</a:t>
            </a:r>
          </a:p>
          <a:p>
            <a:pPr marL="361950" indent="-361950">
              <a:lnSpc>
                <a:spcPct val="90000"/>
              </a:lnSpc>
              <a:buClr>
                <a:srgbClr val="558ED5"/>
              </a:buClr>
              <a:buFont typeface="Arial" charset="0"/>
              <a:buNone/>
              <a:defRPr/>
            </a:pPr>
            <a:r>
              <a:rPr lang="el-GR" sz="1900" i="1" dirty="0"/>
              <a:t>δ.	Μηδέν εφόσον η αξία του έργου ΑΒΓ είναι μεγαλύτερη αυτής του έργου ΧΥΖ</a:t>
            </a:r>
          </a:p>
          <a:p>
            <a:pPr marL="0" indent="0">
              <a:lnSpc>
                <a:spcPct val="80000"/>
              </a:lnSpc>
              <a:buClr>
                <a:srgbClr val="558ED5"/>
              </a:buClr>
              <a:buFont typeface="Arial" charset="0"/>
              <a:buNone/>
              <a:defRPr/>
            </a:pPr>
            <a:endParaRPr lang="el-GR" sz="1900" i="1" dirty="0" smtClean="0"/>
          </a:p>
        </p:txBody>
      </p:sp>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14</a:t>
            </a:fld>
            <a:endParaRPr lang="en-GB"/>
          </a:p>
        </p:txBody>
      </p:sp>
    </p:spTree>
    <p:extLst>
      <p:ext uri="{BB962C8B-B14F-4D97-AF65-F5344CB8AC3E}">
        <p14:creationId xmlns:p14="http://schemas.microsoft.com/office/powerpoint/2010/main" val="4185475017"/>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mc:AlternateContent xmlns:mc="http://schemas.openxmlformats.org/markup-compatibility/2006" xmlns:a14="http://schemas.microsoft.com/office/drawing/2010/main">
        <mc:Choice Requires="a14">
          <p:sp>
            <p:nvSpPr>
              <p:cNvPr id="35843" name="Content Placeholder 2"/>
              <p:cNvSpPr>
                <a:spLocks noGrp="1"/>
              </p:cNvSpPr>
              <p:nvPr>
                <p:ph idx="1"/>
              </p:nvPr>
            </p:nvSpPr>
            <p:spPr>
              <a:xfrm>
                <a:off x="250825" y="980728"/>
                <a:ext cx="8435975" cy="5661025"/>
              </a:xfrm>
            </p:spPr>
            <p:txBody>
              <a:bodyPr>
                <a:normAutofit fontScale="92500" lnSpcReduction="20000"/>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4</a:t>
                </a:r>
              </a:p>
              <a:p>
                <a:pPr marL="0" indent="0">
                  <a:spcBef>
                    <a:spcPts val="0"/>
                  </a:spcBef>
                  <a:buFont typeface="Arial" charset="0"/>
                  <a:buNone/>
                  <a:defRPr/>
                </a:pPr>
                <a:r>
                  <a:rPr lang="el-GR" sz="1900" dirty="0"/>
                  <a:t>Χρησιμοποιώντας τον τύπο: Παρούσα Αξία = </a:t>
                </a:r>
                <a14:m>
                  <m:oMath xmlns:m="http://schemas.openxmlformats.org/officeDocument/2006/math">
                    <m:f>
                      <m:fPr>
                        <m:ctrlPr>
                          <a:rPr lang="el-GR" sz="1900" i="1" smtClean="0">
                            <a:latin typeface="Cambria Math"/>
                          </a:rPr>
                        </m:ctrlPr>
                      </m:fPr>
                      <m:num>
                        <m:r>
                          <a:rPr lang="el-GR" sz="1900" b="0" i="1" smtClean="0">
                            <a:latin typeface="Cambria Math"/>
                          </a:rPr>
                          <m:t>1</m:t>
                        </m:r>
                      </m:num>
                      <m:den>
                        <m:sSup>
                          <m:sSupPr>
                            <m:ctrlPr>
                              <a:rPr lang="el-GR" sz="1900" i="1" smtClean="0">
                                <a:latin typeface="Cambria Math"/>
                              </a:rPr>
                            </m:ctrlPr>
                          </m:sSupPr>
                          <m:e>
                            <m:r>
                              <a:rPr lang="el-GR" sz="1900" b="0" i="1" smtClean="0">
                                <a:latin typeface="Cambria Math"/>
                              </a:rPr>
                              <m:t>(1+</m:t>
                            </m:r>
                            <m:r>
                              <a:rPr lang="en-GB" sz="1900" b="0" i="1" smtClean="0">
                                <a:latin typeface="Cambria Math"/>
                              </a:rPr>
                              <m:t>𝑟</m:t>
                            </m:r>
                            <m:r>
                              <a:rPr lang="en-GB" sz="1900" b="0" i="1" smtClean="0">
                                <a:latin typeface="Cambria Math"/>
                              </a:rPr>
                              <m:t>)</m:t>
                            </m:r>
                          </m:e>
                          <m:sup>
                            <m:r>
                              <a:rPr lang="en-GB" sz="1900" b="0" i="1" smtClean="0">
                                <a:latin typeface="Cambria Math"/>
                              </a:rPr>
                              <m:t>𝑛</m:t>
                            </m:r>
                          </m:sup>
                        </m:sSup>
                      </m:den>
                    </m:f>
                  </m:oMath>
                </a14:m>
                <a:r>
                  <a:rPr lang="el-GR" sz="1900" dirty="0" smtClean="0"/>
                  <a:t> </a:t>
                </a:r>
                <a:r>
                  <a:rPr lang="el-GR" sz="1900" dirty="0"/>
                  <a:t>όπου </a:t>
                </a:r>
                <a:r>
                  <a:rPr lang="en-GB" sz="1900" dirty="0" smtClean="0"/>
                  <a:t/>
                </a:r>
                <a:br>
                  <a:rPr lang="en-GB" sz="1900" dirty="0" smtClean="0"/>
                </a:br>
                <a:r>
                  <a:rPr lang="el-GR" sz="1900" dirty="0" smtClean="0"/>
                  <a:t>‘‘</a:t>
                </a:r>
                <a:r>
                  <a:rPr lang="el-GR" sz="1900" dirty="0"/>
                  <a:t>r’’ είναι το προεξοφλητικό επιτόκιο, </a:t>
                </a:r>
                <a:r>
                  <a:rPr lang="en-GB" sz="1900" dirty="0" smtClean="0"/>
                  <a:t/>
                </a:r>
                <a:br>
                  <a:rPr lang="en-GB" sz="1900" dirty="0" smtClean="0"/>
                </a:br>
                <a:r>
                  <a:rPr lang="el-GR" sz="1900" dirty="0" smtClean="0"/>
                  <a:t>‘‘</a:t>
                </a:r>
                <a:r>
                  <a:rPr lang="el-GR" sz="1900" dirty="0"/>
                  <a:t>n’’ ο αριθμός των περιόδων και </a:t>
                </a:r>
                <a:r>
                  <a:rPr lang="en-GB" sz="1900" dirty="0" smtClean="0"/>
                  <a:t/>
                </a:r>
                <a:br>
                  <a:rPr lang="en-GB" sz="1900" dirty="0" smtClean="0"/>
                </a:br>
                <a:r>
                  <a:rPr lang="el-GR" sz="1900" dirty="0" smtClean="0"/>
                  <a:t>‘‘</a:t>
                </a:r>
                <a:r>
                  <a:rPr lang="el-GR" sz="1900" dirty="0"/>
                  <a:t>F’’ το ποσό στην περίοδο n</a:t>
                </a:r>
                <a:r>
                  <a:rPr lang="el-GR" sz="1900" dirty="0" smtClean="0"/>
                  <a:t>,</a:t>
                </a:r>
                <a:r>
                  <a:rPr lang="en-GB" sz="1900" dirty="0" smtClean="0"/>
                  <a:t/>
                </a:r>
                <a:br>
                  <a:rPr lang="en-GB" sz="1900" dirty="0" smtClean="0"/>
                </a:br>
                <a:r>
                  <a:rPr lang="el-GR" sz="1900" dirty="0" smtClean="0"/>
                  <a:t> </a:t>
                </a:r>
                <a:r>
                  <a:rPr lang="el-GR" sz="1900" dirty="0"/>
                  <a:t>έχουμε </a:t>
                </a:r>
                <a:r>
                  <a:rPr lang="el-GR" sz="1900" dirty="0" smtClean="0"/>
                  <a:t>το διπλανό πίνακα </a:t>
                </a:r>
                <a:r>
                  <a:rPr lang="en-GB" sz="1900" dirty="0" smtClean="0"/>
                  <a:t/>
                </a:r>
                <a:br>
                  <a:rPr lang="en-GB" sz="1900" dirty="0" smtClean="0"/>
                </a:br>
                <a:r>
                  <a:rPr lang="el-GR" sz="1900" dirty="0" smtClean="0"/>
                  <a:t>παρούσας </a:t>
                </a:r>
                <a:r>
                  <a:rPr lang="el-GR" sz="1900" dirty="0"/>
                  <a:t>αξίας </a:t>
                </a:r>
                <a:r>
                  <a:rPr lang="el-GR" sz="1900" dirty="0" smtClean="0"/>
                  <a:t>μίας </a:t>
                </a:r>
                <a:r>
                  <a:rPr lang="el-GR" sz="1900" dirty="0"/>
                  <a:t>νομισματικής </a:t>
                </a:r>
                <a:r>
                  <a:rPr lang="en-GB" sz="1900" dirty="0" smtClean="0"/>
                  <a:t/>
                </a:r>
                <a:br>
                  <a:rPr lang="en-GB" sz="1900" dirty="0" smtClean="0"/>
                </a:br>
                <a:r>
                  <a:rPr lang="el-GR" sz="1900" dirty="0" smtClean="0"/>
                  <a:t>μονάδας </a:t>
                </a:r>
                <a:r>
                  <a:rPr lang="el-GR" sz="1900" dirty="0"/>
                  <a:t>τη χρονική περίοδο </a:t>
                </a:r>
                <a:r>
                  <a:rPr lang="el-GR" sz="1900" dirty="0" smtClean="0"/>
                  <a:t>n=0</a:t>
                </a:r>
                <a:r>
                  <a:rPr lang="en-GB" sz="1900" dirty="0" smtClean="0"/>
                  <a:t>.</a:t>
                </a:r>
                <a:r>
                  <a:rPr lang="el-GR" sz="1900" dirty="0" smtClean="0"/>
                  <a:t> </a:t>
                </a:r>
                <a:endParaRPr lang="en-GB" sz="1900" dirty="0" smtClean="0"/>
              </a:p>
              <a:p>
                <a:pPr marL="0" indent="0">
                  <a:buFont typeface="Arial" charset="0"/>
                  <a:buNone/>
                  <a:defRPr/>
                </a:pPr>
                <a:r>
                  <a:rPr lang="el-GR" sz="1900" dirty="0"/>
                  <a:t>Με βάση τον παραπάνω πίνακα ποια η παρούσα αξία ετησίου εσόδου 1.300€ για τα επόμενα τρία χρόνια με επιτόκιο 12%; </a:t>
                </a:r>
                <a:endParaRPr lang="en-GB" sz="1900" dirty="0"/>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3.122,60</a:t>
                </a:r>
              </a:p>
              <a:p>
                <a:pPr marL="361950" indent="-361950">
                  <a:lnSpc>
                    <a:spcPct val="90000"/>
                  </a:lnSpc>
                  <a:buClr>
                    <a:srgbClr val="558ED5"/>
                  </a:buClr>
                  <a:buFont typeface="Arial" charset="0"/>
                  <a:buNone/>
                  <a:defRPr/>
                </a:pPr>
                <a:r>
                  <a:rPr lang="el-GR" sz="1900" i="1" dirty="0"/>
                  <a:t>β.	3.900,00</a:t>
                </a:r>
              </a:p>
              <a:p>
                <a:pPr marL="361950" indent="-361950">
                  <a:lnSpc>
                    <a:spcPct val="90000"/>
                  </a:lnSpc>
                  <a:buClr>
                    <a:srgbClr val="558ED5"/>
                  </a:buClr>
                  <a:buFont typeface="Arial" charset="0"/>
                  <a:buNone/>
                  <a:defRPr/>
                </a:pPr>
                <a:r>
                  <a:rPr lang="el-GR" sz="1900" i="1" dirty="0"/>
                  <a:t>γ.	3.497,00</a:t>
                </a:r>
              </a:p>
              <a:p>
                <a:pPr marL="361950" indent="-361950">
                  <a:lnSpc>
                    <a:spcPct val="90000"/>
                  </a:lnSpc>
                  <a:buClr>
                    <a:srgbClr val="558ED5"/>
                  </a:buClr>
                  <a:buFont typeface="Arial" charset="0"/>
                  <a:buNone/>
                  <a:defRPr/>
                </a:pPr>
                <a:r>
                  <a:rPr lang="el-GR" sz="1900" i="1" dirty="0"/>
                  <a:t>δ.	36%</a:t>
                </a:r>
              </a:p>
              <a:p>
                <a:pPr marL="0" indent="0">
                  <a:lnSpc>
                    <a:spcPct val="80000"/>
                  </a:lnSpc>
                  <a:buClr>
                    <a:srgbClr val="558ED5"/>
                  </a:buClr>
                  <a:buFont typeface="Arial" charset="0"/>
                  <a:buNone/>
                  <a:defRPr/>
                </a:pPr>
                <a:endParaRPr lang="el-GR" sz="1900" i="1" dirty="0" smtClean="0"/>
              </a:p>
            </p:txBody>
          </p:sp>
        </mc:Choice>
        <mc:Fallback xmlns="">
          <p:sp>
            <p:nvSpPr>
              <p:cNvPr id="35843" name="Content Placeholder 2"/>
              <p:cNvSpPr>
                <a:spLocks noGrp="1" noRot="1" noChangeAspect="1" noMove="1" noResize="1" noEditPoints="1" noAdjustHandles="1" noChangeArrowheads="1" noChangeShapeType="1" noTextEdit="1"/>
              </p:cNvSpPr>
              <p:nvPr>
                <p:ph idx="1"/>
              </p:nvPr>
            </p:nvSpPr>
            <p:spPr>
              <a:xfrm>
                <a:off x="250825" y="980728"/>
                <a:ext cx="8435975" cy="5661025"/>
              </a:xfrm>
              <a:blipFill rotWithShape="1">
                <a:blip r:embed="rId3"/>
                <a:stretch>
                  <a:fillRect l="-578" t="-1938" r="-217"/>
                </a:stretch>
              </a:blipFill>
            </p:spPr>
            <p:txBody>
              <a:bodyPr/>
              <a:lstStyle/>
              <a:p>
                <a:r>
                  <a:rPr lang="el-GR">
                    <a:noFill/>
                  </a:rPr>
                  <a:t> </a:t>
                </a:r>
              </a:p>
            </p:txBody>
          </p:sp>
        </mc:Fallback>
      </mc:AlternateContent>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15</a:t>
            </a:fld>
            <a:endParaRPr lang="en-GB"/>
          </a:p>
        </p:txBody>
      </p:sp>
      <p:graphicFrame>
        <p:nvGraphicFramePr>
          <p:cNvPr id="3" name="Πίνακας 2"/>
          <p:cNvGraphicFramePr>
            <a:graphicFrameLocks noGrp="1"/>
          </p:cNvGraphicFramePr>
          <p:nvPr>
            <p:extLst>
              <p:ext uri="{D42A27DB-BD31-4B8C-83A1-F6EECF244321}">
                <p14:modId xmlns:p14="http://schemas.microsoft.com/office/powerpoint/2010/main" val="2019900622"/>
              </p:ext>
            </p:extLst>
          </p:nvPr>
        </p:nvGraphicFramePr>
        <p:xfrm>
          <a:off x="4355976" y="2564904"/>
          <a:ext cx="4498340" cy="1682496"/>
        </p:xfrm>
        <a:graphic>
          <a:graphicData uri="http://schemas.openxmlformats.org/drawingml/2006/table">
            <a:tbl>
              <a:tblPr firstRow="1" firstCol="1" bandRow="1">
                <a:tableStyleId>{5C22544A-7EE6-4342-B048-85BDC9FD1C3A}</a:tableStyleId>
              </a:tblPr>
              <a:tblGrid>
                <a:gridCol w="1124585"/>
                <a:gridCol w="1124585"/>
                <a:gridCol w="1124585"/>
                <a:gridCol w="1124585"/>
              </a:tblGrid>
              <a:tr h="0">
                <a:tc>
                  <a:txBody>
                    <a:bodyPr/>
                    <a:lstStyle/>
                    <a:p>
                      <a:pPr algn="ctr">
                        <a:lnSpc>
                          <a:spcPct val="115000"/>
                        </a:lnSpc>
                        <a:spcAft>
                          <a:spcPts val="0"/>
                        </a:spcAft>
                      </a:pPr>
                      <a:r>
                        <a:rPr lang="el-GR" sz="1600">
                          <a:effectLst/>
                        </a:rPr>
                        <a:t>Περίοδος</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10%</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12%</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14%</a:t>
                      </a:r>
                      <a:endParaRPr lang="el-GR" sz="16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n-US" sz="1600">
                          <a:effectLst/>
                        </a:rPr>
                        <a:t>1</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0.909</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0.893</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0.877</a:t>
                      </a:r>
                      <a:endParaRPr lang="el-GR" sz="16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n-US" sz="1600" dirty="0">
                          <a:effectLst/>
                        </a:rPr>
                        <a:t>2</a:t>
                      </a:r>
                      <a:endParaRPr lang="el-G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dirty="0">
                          <a:effectLst/>
                        </a:rPr>
                        <a:t>0.826</a:t>
                      </a:r>
                      <a:endParaRPr lang="el-G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dirty="0">
                          <a:effectLst/>
                        </a:rPr>
                        <a:t>0.797</a:t>
                      </a:r>
                      <a:endParaRPr lang="el-G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dirty="0">
                          <a:effectLst/>
                        </a:rPr>
                        <a:t>0.769</a:t>
                      </a:r>
                      <a:endParaRPr lang="el-GR" sz="1600" dirty="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n-US" sz="1600">
                          <a:effectLst/>
                        </a:rPr>
                        <a:t>3</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dirty="0">
                          <a:effectLst/>
                        </a:rPr>
                        <a:t>0.751</a:t>
                      </a:r>
                      <a:endParaRPr lang="el-GR" sz="16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0.712</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0.675</a:t>
                      </a:r>
                      <a:endParaRPr lang="el-GR" sz="16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n-US" sz="1600">
                          <a:effectLst/>
                        </a:rPr>
                        <a:t>4</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0.683</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0.636</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0.592</a:t>
                      </a:r>
                      <a:endParaRPr lang="el-GR" sz="1600">
                        <a:effectLst/>
                        <a:latin typeface="Calibri"/>
                        <a:ea typeface="Calibri"/>
                        <a:cs typeface="Times New Roman"/>
                      </a:endParaRPr>
                    </a:p>
                  </a:txBody>
                  <a:tcPr marL="68580" marR="68580" marT="0" marB="0"/>
                </a:tc>
              </a:tr>
              <a:tr h="0">
                <a:tc>
                  <a:txBody>
                    <a:bodyPr/>
                    <a:lstStyle/>
                    <a:p>
                      <a:pPr algn="ctr">
                        <a:lnSpc>
                          <a:spcPct val="115000"/>
                        </a:lnSpc>
                        <a:spcAft>
                          <a:spcPts val="0"/>
                        </a:spcAft>
                      </a:pPr>
                      <a:r>
                        <a:rPr lang="en-US" sz="1600">
                          <a:effectLst/>
                        </a:rPr>
                        <a:t>5</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0.621</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a:effectLst/>
                        </a:rPr>
                        <a:t>0.597</a:t>
                      </a:r>
                      <a:endParaRPr lang="el-GR" sz="16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600" dirty="0">
                          <a:effectLst/>
                        </a:rPr>
                        <a:t>0.519</a:t>
                      </a:r>
                      <a:endParaRPr lang="el-GR" sz="16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52380970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p:sp>
        <p:nvSpPr>
          <p:cNvPr id="35843" name="Content Placeholder 2"/>
          <p:cNvSpPr>
            <a:spLocks noGrp="1"/>
          </p:cNvSpPr>
          <p:nvPr>
            <p:ph idx="1"/>
          </p:nvPr>
        </p:nvSpPr>
        <p:spPr>
          <a:xfrm>
            <a:off x="250825" y="980728"/>
            <a:ext cx="8893175" cy="5661025"/>
          </a:xfrm>
        </p:spPr>
        <p:txBody>
          <a:bodyPr>
            <a:normAutofit fontScale="92500" lnSpcReduction="10000"/>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5</a:t>
            </a:r>
          </a:p>
          <a:p>
            <a:pPr marL="0" indent="0">
              <a:spcBef>
                <a:spcPts val="0"/>
              </a:spcBef>
              <a:buFont typeface="Arial" charset="0"/>
              <a:buNone/>
              <a:defRPr/>
            </a:pPr>
            <a:r>
              <a:rPr lang="el-GR" sz="1900" dirty="0"/>
              <a:t>Ένα από πράγματα που πρέπει να κάνει ένας διαχειριστής του έργου ο οποίος ανέλαβε το έργο πολύ νωρίς στον κύκλο ζωής του, είναι η οικονομική αιτιολόγηση του προγράμματος. Επειδή δεν υπάρχουν παρά μόνον λιγοστές πληροφορίες για το έργο, οι αρχικές εκτιμήσεις των ταμιακών ροών για τα επόμενα χρόνια έχουν όπως παρακάτω</a:t>
            </a:r>
            <a:r>
              <a:rPr lang="el-GR" sz="1900" dirty="0" smtClean="0"/>
              <a:t>:</a:t>
            </a:r>
          </a:p>
          <a:p>
            <a:pPr marL="0" indent="0">
              <a:buFont typeface="Arial" charset="0"/>
              <a:buNone/>
              <a:defRPr/>
            </a:pPr>
            <a:endParaRPr lang="el-GR" sz="1900" dirty="0" smtClean="0"/>
          </a:p>
          <a:p>
            <a:pPr marL="0" indent="0">
              <a:buFont typeface="Arial" charset="0"/>
              <a:buNone/>
              <a:defRPr/>
            </a:pPr>
            <a:r>
              <a:rPr lang="el-GR" sz="1900" dirty="0" smtClean="0"/>
              <a:t>Ποια η περίοδος αποπληρωμής</a:t>
            </a:r>
            <a:br>
              <a:rPr lang="el-GR" sz="1900" dirty="0" smtClean="0"/>
            </a:br>
            <a:r>
              <a:rPr lang="el-GR" sz="1900" dirty="0" smtClean="0"/>
              <a:t>του κόστους του έργου;</a:t>
            </a:r>
            <a:endParaRPr lang="el-GR" sz="1900" dirty="0"/>
          </a:p>
          <a:p>
            <a:pPr marL="0" indent="0">
              <a:buFont typeface="Arial" charset="0"/>
              <a:buNone/>
              <a:defRPr/>
            </a:pPr>
            <a:endParaRPr lang="el-GR" sz="1900" b="1" i="1" dirty="0" smtClean="0"/>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Ένας χρόνος</a:t>
            </a:r>
          </a:p>
          <a:p>
            <a:pPr marL="361950" indent="-361950">
              <a:lnSpc>
                <a:spcPct val="90000"/>
              </a:lnSpc>
              <a:buClr>
                <a:srgbClr val="558ED5"/>
              </a:buClr>
              <a:buFont typeface="Arial" charset="0"/>
              <a:buNone/>
              <a:defRPr/>
            </a:pPr>
            <a:r>
              <a:rPr lang="el-GR" sz="1900" i="1" dirty="0"/>
              <a:t>β.	Δύο χρόνια</a:t>
            </a:r>
          </a:p>
          <a:p>
            <a:pPr marL="361950" indent="-361950">
              <a:lnSpc>
                <a:spcPct val="90000"/>
              </a:lnSpc>
              <a:buClr>
                <a:srgbClr val="558ED5"/>
              </a:buClr>
              <a:buFont typeface="Arial" charset="0"/>
              <a:buNone/>
              <a:defRPr/>
            </a:pPr>
            <a:r>
              <a:rPr lang="el-GR" sz="1900" i="1" dirty="0"/>
              <a:t>γ.	Τρία χρόνια</a:t>
            </a:r>
          </a:p>
          <a:p>
            <a:pPr marL="361950" indent="-361950">
              <a:lnSpc>
                <a:spcPct val="90000"/>
              </a:lnSpc>
              <a:buClr>
                <a:srgbClr val="558ED5"/>
              </a:buClr>
              <a:buFont typeface="Arial" charset="0"/>
              <a:buNone/>
              <a:defRPr/>
            </a:pPr>
            <a:r>
              <a:rPr lang="el-GR" sz="1900" i="1" dirty="0"/>
              <a:t>δ.	Τέσσερα χρόνια</a:t>
            </a:r>
          </a:p>
          <a:p>
            <a:pPr marL="0" indent="0">
              <a:lnSpc>
                <a:spcPct val="80000"/>
              </a:lnSpc>
              <a:buClr>
                <a:srgbClr val="558ED5"/>
              </a:buClr>
              <a:buFont typeface="Arial" charset="0"/>
              <a:buNone/>
              <a:defRPr/>
            </a:pPr>
            <a:endParaRPr lang="el-GR" sz="1900" i="1" dirty="0" smtClean="0"/>
          </a:p>
        </p:txBody>
      </p:sp>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16</a:t>
            </a:fld>
            <a:endParaRPr lang="en-GB"/>
          </a:p>
        </p:txBody>
      </p:sp>
      <p:graphicFrame>
        <p:nvGraphicFramePr>
          <p:cNvPr id="3" name="Πίνακας 2"/>
          <p:cNvGraphicFramePr>
            <a:graphicFrameLocks noGrp="1"/>
          </p:cNvGraphicFramePr>
          <p:nvPr>
            <p:extLst>
              <p:ext uri="{D42A27DB-BD31-4B8C-83A1-F6EECF244321}">
                <p14:modId xmlns:p14="http://schemas.microsoft.com/office/powerpoint/2010/main" val="1093423745"/>
              </p:ext>
            </p:extLst>
          </p:nvPr>
        </p:nvGraphicFramePr>
        <p:xfrm>
          <a:off x="4211960" y="3717032"/>
          <a:ext cx="4464495" cy="2088234"/>
        </p:xfrm>
        <a:graphic>
          <a:graphicData uri="http://schemas.openxmlformats.org/drawingml/2006/table">
            <a:tbl>
              <a:tblPr firstRow="1" firstCol="1" bandRow="1">
                <a:tableStyleId>{5C22544A-7EE6-4342-B048-85BDC9FD1C3A}</a:tableStyleId>
              </a:tblPr>
              <a:tblGrid>
                <a:gridCol w="1488165"/>
                <a:gridCol w="1488165"/>
                <a:gridCol w="1488165"/>
              </a:tblGrid>
              <a:tr h="348039">
                <a:tc>
                  <a:txBody>
                    <a:bodyPr/>
                    <a:lstStyle/>
                    <a:p>
                      <a:pPr algn="ctr">
                        <a:lnSpc>
                          <a:spcPct val="115000"/>
                        </a:lnSpc>
                        <a:spcAft>
                          <a:spcPts val="0"/>
                        </a:spcAft>
                      </a:pPr>
                      <a:r>
                        <a:rPr lang="el-GR" sz="1800" dirty="0" smtClean="0">
                          <a:solidFill>
                            <a:srgbClr val="000000"/>
                          </a:solidFill>
                          <a:effectLst/>
                          <a:latin typeface="Calibri"/>
                          <a:ea typeface="Calibri"/>
                          <a:cs typeface="Times New Roman"/>
                        </a:rPr>
                        <a:t>Έτος</a:t>
                      </a:r>
                      <a:endParaRPr lang="el-G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800">
                          <a:solidFill>
                            <a:srgbClr val="000000"/>
                          </a:solidFill>
                          <a:effectLst/>
                          <a:latin typeface="Calibri"/>
                          <a:ea typeface="Calibri"/>
                          <a:cs typeface="Times New Roman"/>
                        </a:rPr>
                        <a:t>Εισροές</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800">
                          <a:solidFill>
                            <a:srgbClr val="000000"/>
                          </a:solidFill>
                          <a:effectLst/>
                          <a:latin typeface="Calibri"/>
                          <a:ea typeface="Calibri"/>
                          <a:cs typeface="Times New Roman"/>
                        </a:rPr>
                        <a:t>Εκροές</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1</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500,000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2</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300,000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90,000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3</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400,000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100,000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4</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175,000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5</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50,000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dirty="0">
                          <a:solidFill>
                            <a:srgbClr val="000000"/>
                          </a:solidFill>
                          <a:effectLst/>
                          <a:latin typeface="Calibri"/>
                          <a:ea typeface="Calibri"/>
                          <a:cs typeface="Times New Roman"/>
                        </a:rPr>
                        <a:t>35,000</a:t>
                      </a:r>
                      <a:endParaRPr lang="el-GR"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777990548"/>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p:sp>
        <p:nvSpPr>
          <p:cNvPr id="35843" name="Content Placeholder 2"/>
          <p:cNvSpPr>
            <a:spLocks noGrp="1"/>
          </p:cNvSpPr>
          <p:nvPr>
            <p:ph idx="1"/>
          </p:nvPr>
        </p:nvSpPr>
        <p:spPr>
          <a:xfrm>
            <a:off x="250825" y="908720"/>
            <a:ext cx="8893175" cy="5661025"/>
          </a:xfrm>
        </p:spPr>
        <p:txBody>
          <a:bodyPr>
            <a:normAutofit fontScale="92500" lnSpcReduction="10000"/>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6</a:t>
            </a:r>
          </a:p>
          <a:p>
            <a:pPr marL="0" indent="0">
              <a:spcBef>
                <a:spcPts val="0"/>
              </a:spcBef>
              <a:buFont typeface="Arial" charset="0"/>
              <a:buNone/>
              <a:defRPr/>
            </a:pPr>
            <a:r>
              <a:rPr lang="el-GR" sz="1900" dirty="0"/>
              <a:t>Ένα από πράγματα που πρέπει να κάνει ένας διαχειριστής του έργου ο οποίος ανέλαβε το έργο πολύ νωρίς στον κύκλο ζωής του, είναι η οικονομική αιτιολόγηση του προγράμματος. Επειδή δεν υπάρχουν παρά μόνον λιγοστές πληροφορίες για το έργο, οι αρχικές εκτιμήσεις των ταμιακών ροών για τα επόμενα χρόνια έχουν όπως παρακάτω</a:t>
            </a:r>
            <a:r>
              <a:rPr lang="el-GR" sz="1900" dirty="0" smtClean="0"/>
              <a:t>:</a:t>
            </a:r>
          </a:p>
          <a:p>
            <a:pPr marL="0" indent="0">
              <a:buFont typeface="Arial" charset="0"/>
              <a:buNone/>
              <a:defRPr/>
            </a:pPr>
            <a:endParaRPr lang="el-GR" sz="1900" dirty="0" smtClean="0"/>
          </a:p>
          <a:p>
            <a:pPr marL="0" indent="0">
              <a:buFont typeface="Arial" charset="0"/>
              <a:buNone/>
              <a:defRPr/>
            </a:pPr>
            <a:r>
              <a:rPr lang="el-GR" sz="1900" dirty="0"/>
              <a:t>Ποια η καθαρή ταμιακή ροή </a:t>
            </a:r>
            <a:r>
              <a:rPr lang="el-GR" sz="1900" dirty="0" smtClean="0"/>
              <a:t>στο</a:t>
            </a:r>
            <a:br>
              <a:rPr lang="el-GR" sz="1900" dirty="0" smtClean="0"/>
            </a:br>
            <a:r>
              <a:rPr lang="el-GR" sz="1900" dirty="0" smtClean="0"/>
              <a:t> </a:t>
            </a:r>
            <a:r>
              <a:rPr lang="el-GR" sz="1900" dirty="0"/>
              <a:t>τέλος της πενταετίας;</a:t>
            </a:r>
            <a:endParaRPr lang="el-GR" sz="1900" b="1" i="1" dirty="0" smtClean="0"/>
          </a:p>
          <a:p>
            <a:pPr marL="0" indent="0">
              <a:buFont typeface="Arial" charset="0"/>
              <a:buNone/>
              <a:defRPr/>
            </a:pPr>
            <a:endParaRPr lang="el-GR" sz="1900" b="1" i="1" dirty="0" smtClean="0"/>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50.000</a:t>
            </a:r>
          </a:p>
          <a:p>
            <a:pPr marL="361950" indent="-361950">
              <a:lnSpc>
                <a:spcPct val="90000"/>
              </a:lnSpc>
              <a:buClr>
                <a:srgbClr val="558ED5"/>
              </a:buClr>
              <a:buFont typeface="Arial" charset="0"/>
              <a:buNone/>
              <a:defRPr/>
            </a:pPr>
            <a:r>
              <a:rPr lang="el-GR" sz="1900" i="1" dirty="0"/>
              <a:t>β.	-50.000</a:t>
            </a:r>
          </a:p>
          <a:p>
            <a:pPr marL="361950" indent="-361950">
              <a:lnSpc>
                <a:spcPct val="90000"/>
              </a:lnSpc>
              <a:buClr>
                <a:srgbClr val="558ED5"/>
              </a:buClr>
              <a:buFont typeface="Arial" charset="0"/>
              <a:buNone/>
              <a:defRPr/>
            </a:pPr>
            <a:r>
              <a:rPr lang="el-GR" sz="1900" i="1" dirty="0"/>
              <a:t>γ.	850.000</a:t>
            </a:r>
          </a:p>
          <a:p>
            <a:pPr marL="361950" indent="-361950">
              <a:lnSpc>
                <a:spcPct val="90000"/>
              </a:lnSpc>
              <a:buClr>
                <a:srgbClr val="558ED5"/>
              </a:buClr>
              <a:buFont typeface="Arial" charset="0"/>
              <a:buNone/>
              <a:defRPr/>
            </a:pPr>
            <a:r>
              <a:rPr lang="el-GR" sz="1900" i="1" dirty="0"/>
              <a:t>δ.	100.000</a:t>
            </a:r>
          </a:p>
          <a:p>
            <a:pPr marL="0" indent="0">
              <a:lnSpc>
                <a:spcPct val="80000"/>
              </a:lnSpc>
              <a:buClr>
                <a:srgbClr val="558ED5"/>
              </a:buClr>
              <a:buFont typeface="Arial" charset="0"/>
              <a:buNone/>
              <a:defRPr/>
            </a:pPr>
            <a:endParaRPr lang="el-GR" sz="1900" i="1" dirty="0" smtClean="0"/>
          </a:p>
        </p:txBody>
      </p:sp>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17</a:t>
            </a:fld>
            <a:endParaRPr lang="en-GB"/>
          </a:p>
        </p:txBody>
      </p:sp>
      <p:graphicFrame>
        <p:nvGraphicFramePr>
          <p:cNvPr id="11" name="Πίνακας 10"/>
          <p:cNvGraphicFramePr>
            <a:graphicFrameLocks noGrp="1"/>
          </p:cNvGraphicFramePr>
          <p:nvPr>
            <p:extLst>
              <p:ext uri="{D42A27DB-BD31-4B8C-83A1-F6EECF244321}">
                <p14:modId xmlns:p14="http://schemas.microsoft.com/office/powerpoint/2010/main" val="3102272924"/>
              </p:ext>
            </p:extLst>
          </p:nvPr>
        </p:nvGraphicFramePr>
        <p:xfrm>
          <a:off x="4211960" y="3717032"/>
          <a:ext cx="4464495" cy="2088234"/>
        </p:xfrm>
        <a:graphic>
          <a:graphicData uri="http://schemas.openxmlformats.org/drawingml/2006/table">
            <a:tbl>
              <a:tblPr firstRow="1" firstCol="1" bandRow="1">
                <a:tableStyleId>{5C22544A-7EE6-4342-B048-85BDC9FD1C3A}</a:tableStyleId>
              </a:tblPr>
              <a:tblGrid>
                <a:gridCol w="1488165"/>
                <a:gridCol w="1488165"/>
                <a:gridCol w="1488165"/>
              </a:tblGrid>
              <a:tr h="348039">
                <a:tc>
                  <a:txBody>
                    <a:bodyPr/>
                    <a:lstStyle/>
                    <a:p>
                      <a:pPr algn="ctr">
                        <a:lnSpc>
                          <a:spcPct val="115000"/>
                        </a:lnSpc>
                        <a:spcAft>
                          <a:spcPts val="0"/>
                        </a:spcAft>
                      </a:pPr>
                      <a:r>
                        <a:rPr lang="el-GR" sz="1800" dirty="0" smtClean="0">
                          <a:solidFill>
                            <a:srgbClr val="000000"/>
                          </a:solidFill>
                          <a:effectLst/>
                          <a:latin typeface="Calibri"/>
                          <a:ea typeface="Calibri"/>
                          <a:cs typeface="Times New Roman"/>
                        </a:rPr>
                        <a:t>Έτος</a:t>
                      </a:r>
                      <a:endParaRPr lang="el-G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800">
                          <a:solidFill>
                            <a:srgbClr val="000000"/>
                          </a:solidFill>
                          <a:effectLst/>
                          <a:latin typeface="Calibri"/>
                          <a:ea typeface="Calibri"/>
                          <a:cs typeface="Times New Roman"/>
                        </a:rPr>
                        <a:t>Εισροές</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l-GR" sz="1800">
                          <a:solidFill>
                            <a:srgbClr val="000000"/>
                          </a:solidFill>
                          <a:effectLst/>
                          <a:latin typeface="Calibri"/>
                          <a:ea typeface="Calibri"/>
                          <a:cs typeface="Times New Roman"/>
                        </a:rPr>
                        <a:t>Εκροές</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1</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500,000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2</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300,000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90,000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3</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400,000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100,000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4</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100,000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175,000</a:t>
                      </a:r>
                      <a:endParaRPr lang="el-GR" sz="1800">
                        <a:effectLst/>
                        <a:latin typeface="Calibri"/>
                        <a:ea typeface="Calibri"/>
                        <a:cs typeface="Times New Roman"/>
                      </a:endParaRPr>
                    </a:p>
                  </a:txBody>
                  <a:tcPr marL="68580" marR="68580" marT="0" marB="0"/>
                </a:tc>
              </a:tr>
              <a:tr h="348039">
                <a:tc>
                  <a:txBody>
                    <a:bodyPr/>
                    <a:lstStyle/>
                    <a:p>
                      <a:pPr algn="ctr">
                        <a:lnSpc>
                          <a:spcPct val="115000"/>
                        </a:lnSpc>
                        <a:spcAft>
                          <a:spcPts val="0"/>
                        </a:spcAft>
                      </a:pPr>
                      <a:r>
                        <a:rPr lang="en-US" sz="1800">
                          <a:solidFill>
                            <a:srgbClr val="000000"/>
                          </a:solidFill>
                          <a:effectLst/>
                          <a:latin typeface="Calibri"/>
                          <a:ea typeface="Calibri"/>
                          <a:cs typeface="Times New Roman"/>
                        </a:rPr>
                        <a:t>5</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a:solidFill>
                            <a:srgbClr val="000000"/>
                          </a:solidFill>
                          <a:effectLst/>
                          <a:latin typeface="Calibri"/>
                          <a:ea typeface="Calibri"/>
                          <a:cs typeface="Times New Roman"/>
                        </a:rPr>
                        <a:t>50,000</a:t>
                      </a:r>
                      <a:endParaRPr lang="el-G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en-US" sz="1800" dirty="0">
                          <a:solidFill>
                            <a:srgbClr val="000000"/>
                          </a:solidFill>
                          <a:effectLst/>
                          <a:latin typeface="Calibri"/>
                          <a:ea typeface="Calibri"/>
                          <a:cs typeface="Times New Roman"/>
                        </a:rPr>
                        <a:t>35,000</a:t>
                      </a:r>
                      <a:endParaRPr lang="el-GR"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97407289"/>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260350"/>
            <a:ext cx="7561263" cy="777875"/>
          </a:xfrm>
        </p:spPr>
        <p:txBody>
          <a:bodyPr>
            <a:noAutofit/>
          </a:bodyPr>
          <a:lstStyle/>
          <a:p>
            <a:pPr>
              <a:defRPr/>
            </a:pPr>
            <a:r>
              <a:rPr lang="el-GR" sz="2800" dirty="0" smtClean="0"/>
              <a:t>Οικονομική Αξιολόγηση του Έργου</a:t>
            </a:r>
            <a:endParaRPr lang="el-GR" sz="2800" dirty="0"/>
          </a:p>
        </p:txBody>
      </p:sp>
      <p:sp>
        <p:nvSpPr>
          <p:cNvPr id="35843" name="Content Placeholder 2"/>
          <p:cNvSpPr>
            <a:spLocks noGrp="1"/>
          </p:cNvSpPr>
          <p:nvPr>
            <p:ph idx="1"/>
          </p:nvPr>
        </p:nvSpPr>
        <p:spPr>
          <a:xfrm>
            <a:off x="250825" y="836712"/>
            <a:ext cx="8893175" cy="5661025"/>
          </a:xfrm>
        </p:spPr>
        <p:txBody>
          <a:bodyPr>
            <a:normAutofit fontScale="92500"/>
          </a:bodyPr>
          <a:lstStyle/>
          <a:p>
            <a:pPr marL="0" indent="0">
              <a:lnSpc>
                <a:spcPct val="80000"/>
              </a:lnSpc>
              <a:buClr>
                <a:srgbClr val="558ED5"/>
              </a:buClr>
              <a:buFont typeface="Arial" charset="0"/>
              <a:buNone/>
              <a:defRPr/>
            </a:pPr>
            <a:r>
              <a:rPr lang="el-GR" sz="1800" dirty="0" smtClean="0">
                <a:solidFill>
                  <a:srgbClr val="C00000"/>
                </a:solidFill>
              </a:rPr>
              <a:t>ΕΡΩΤΗΣΕΙΣ (</a:t>
            </a:r>
            <a:r>
              <a:rPr lang="el-GR" sz="1800" i="1" dirty="0" smtClean="0">
                <a:solidFill>
                  <a:srgbClr val="C00000"/>
                </a:solidFill>
              </a:rPr>
              <a:t>επιδέχονται πολλαπλές απαντήσεις, από καμία έως όλες</a:t>
            </a:r>
            <a:r>
              <a:rPr lang="el-GR" sz="1800" dirty="0" smtClean="0">
                <a:solidFill>
                  <a:srgbClr val="C00000"/>
                </a:solidFill>
              </a:rPr>
              <a:t>)                          1/8</a:t>
            </a:r>
          </a:p>
          <a:p>
            <a:pPr marL="0" indent="0">
              <a:lnSpc>
                <a:spcPct val="80000"/>
              </a:lnSpc>
              <a:buClr>
                <a:srgbClr val="558ED5"/>
              </a:buClr>
              <a:buFont typeface="Arial" charset="0"/>
              <a:buNone/>
              <a:defRPr/>
            </a:pPr>
            <a:endParaRPr lang="el-GR" sz="1100" dirty="0" smtClean="0">
              <a:solidFill>
                <a:srgbClr val="C00000"/>
              </a:solidFill>
            </a:endParaRPr>
          </a:p>
          <a:p>
            <a:pPr marL="0" indent="0">
              <a:lnSpc>
                <a:spcPct val="90000"/>
              </a:lnSpc>
              <a:buClr>
                <a:srgbClr val="558ED5"/>
              </a:buClr>
              <a:buFont typeface="Arial" charset="0"/>
              <a:buNone/>
              <a:defRPr/>
            </a:pPr>
            <a:r>
              <a:rPr lang="el-GR" sz="1900" b="1" i="1" dirty="0" smtClean="0"/>
              <a:t>Ερώτηση 7</a:t>
            </a:r>
          </a:p>
          <a:p>
            <a:pPr marL="0" indent="0">
              <a:spcBef>
                <a:spcPts val="0"/>
              </a:spcBef>
              <a:buFont typeface="Arial" charset="0"/>
              <a:buNone/>
              <a:defRPr/>
            </a:pPr>
            <a:r>
              <a:rPr lang="el-GR" sz="1900" dirty="0"/>
              <a:t>Ένα από πράγματα που πρέπει να κάνει ένας διαχειριστής του έργου ο οποίος ανέλαβε το έργο πολύ νωρίς στον κύκλο ζωής του, είναι η οικονομική αιτιολόγηση του προγράμματος. Επειδή δεν υπάρχουν παρά μόνον λιγοστές πληροφορίες για το έργο, οι αρχικές εκτιμήσεις των ταμιακών ροών για τα επόμενα χρόνια έχουν όπως παρακάτω</a:t>
            </a:r>
            <a:r>
              <a:rPr lang="el-GR" sz="1900" dirty="0" smtClean="0"/>
              <a:t>:</a:t>
            </a:r>
          </a:p>
          <a:p>
            <a:pPr marL="0" indent="0">
              <a:spcBef>
                <a:spcPts val="1200"/>
              </a:spcBef>
              <a:buFont typeface="Arial" charset="0"/>
              <a:buNone/>
              <a:defRPr/>
            </a:pPr>
            <a:r>
              <a:rPr lang="el-GR" sz="1900" dirty="0" smtClean="0"/>
              <a:t>Αν </a:t>
            </a:r>
            <a:r>
              <a:rPr lang="el-GR" sz="1900" dirty="0"/>
              <a:t>η καθαρά παρούσα αξία όλων </a:t>
            </a:r>
            <a:r>
              <a:rPr lang="el-GR" sz="1900" dirty="0" smtClean="0"/>
              <a:t> των </a:t>
            </a:r>
            <a:r>
              <a:rPr lang="el-GR" sz="1900" dirty="0"/>
              <a:t>ταμιακών ροών υπολογισθεί </a:t>
            </a:r>
            <a:r>
              <a:rPr lang="el-GR" sz="1900" dirty="0" smtClean="0"/>
              <a:t> με </a:t>
            </a:r>
            <a:r>
              <a:rPr lang="el-GR" sz="1900" dirty="0"/>
              <a:t>προεξοφλητικό επιτόκιο 10%, </a:t>
            </a:r>
            <a:r>
              <a:rPr lang="el-GR" sz="1900" dirty="0" smtClean="0"/>
              <a:t>η καθαρή </a:t>
            </a:r>
            <a:r>
              <a:rPr lang="el-GR" sz="1900" dirty="0"/>
              <a:t>παρούσα αξία του έργου </a:t>
            </a:r>
            <a:r>
              <a:rPr lang="el-GR" sz="1900" dirty="0" smtClean="0"/>
              <a:t>στη </a:t>
            </a:r>
            <a:r>
              <a:rPr lang="el-GR" sz="1900" dirty="0"/>
              <a:t>πενταετία θα είναι :</a:t>
            </a:r>
            <a:endParaRPr lang="el-GR" sz="1900" b="1" i="1" dirty="0" smtClean="0"/>
          </a:p>
          <a:p>
            <a:pPr marL="0" indent="0">
              <a:buFont typeface="Arial" charset="0"/>
              <a:buNone/>
              <a:defRPr/>
            </a:pPr>
            <a:r>
              <a:rPr lang="el-GR" sz="1900" b="1" i="1" dirty="0" smtClean="0"/>
              <a:t>Απαντήσεις</a:t>
            </a:r>
          </a:p>
          <a:p>
            <a:pPr marL="361950" indent="-361950">
              <a:lnSpc>
                <a:spcPct val="90000"/>
              </a:lnSpc>
              <a:buClr>
                <a:srgbClr val="558ED5"/>
              </a:buClr>
              <a:buFont typeface="Arial" charset="0"/>
              <a:buNone/>
              <a:defRPr/>
            </a:pPr>
            <a:r>
              <a:rPr lang="el-GR" sz="1900" i="1" dirty="0"/>
              <a:t>α.	Μεγαλύτερη από την καθαρή ταμιακή ροή που υπολογίσθηκε χωρίς προεξόφληση</a:t>
            </a:r>
          </a:p>
          <a:p>
            <a:pPr marL="361950" indent="-361950">
              <a:lnSpc>
                <a:spcPct val="90000"/>
              </a:lnSpc>
              <a:buClr>
                <a:srgbClr val="558ED5"/>
              </a:buClr>
              <a:buFont typeface="Arial" charset="0"/>
              <a:buNone/>
              <a:defRPr/>
            </a:pPr>
            <a:r>
              <a:rPr lang="el-GR" sz="1900" i="1" dirty="0"/>
              <a:t>β.	Μικρότερη από την καθαρή ταμιακή ροή που υπολογίσθηκε χωρίς προεξόφληση</a:t>
            </a:r>
          </a:p>
          <a:p>
            <a:pPr marL="361950" indent="-361950">
              <a:lnSpc>
                <a:spcPct val="90000"/>
              </a:lnSpc>
              <a:buClr>
                <a:srgbClr val="558ED5"/>
              </a:buClr>
              <a:buFont typeface="Arial" charset="0"/>
              <a:buNone/>
              <a:defRPr/>
            </a:pPr>
            <a:r>
              <a:rPr lang="el-GR" sz="1900" i="1" dirty="0"/>
              <a:t>γ.	Ίδια από την καθαρή ταμιακή ροή που υπολογίσθηκε χωρίς προεξόφληση</a:t>
            </a:r>
          </a:p>
          <a:p>
            <a:pPr marL="361950" indent="-361950">
              <a:lnSpc>
                <a:spcPct val="90000"/>
              </a:lnSpc>
              <a:buClr>
                <a:srgbClr val="558ED5"/>
              </a:buClr>
              <a:buFont typeface="Arial" charset="0"/>
              <a:buNone/>
              <a:defRPr/>
            </a:pPr>
            <a:r>
              <a:rPr lang="el-GR" sz="1900" i="1" dirty="0"/>
              <a:t>δ.	Δεν μπορεί να υπολογισθεί με τα δεδομένα που έχουμε</a:t>
            </a:r>
          </a:p>
          <a:p>
            <a:pPr marL="0" indent="0">
              <a:lnSpc>
                <a:spcPct val="80000"/>
              </a:lnSpc>
              <a:buClr>
                <a:srgbClr val="558ED5"/>
              </a:buClr>
              <a:buFont typeface="Arial" charset="0"/>
              <a:buNone/>
              <a:defRPr/>
            </a:pPr>
            <a:endParaRPr lang="el-GR" sz="1900" i="1" dirty="0" smtClean="0"/>
          </a:p>
        </p:txBody>
      </p:sp>
      <p:sp>
        <p:nvSpPr>
          <p:cNvPr id="8" name="Date Placeholder 3"/>
          <p:cNvSpPr>
            <a:spLocks noGrp="1"/>
          </p:cNvSpPr>
          <p:nvPr>
            <p:ph type="dt" sz="quarter" idx="10"/>
          </p:nvPr>
        </p:nvSpPr>
        <p:spPr/>
        <p:txBody>
          <a:bodyPr/>
          <a:lstStyle/>
          <a:p>
            <a:pPr>
              <a:defRPr/>
            </a:pPr>
            <a:r>
              <a:rPr lang="en-GB" smtClean="0"/>
              <a:t>P. G. Ipsilanids</a:t>
            </a:r>
            <a:endParaRPr lang="en-GB"/>
          </a:p>
        </p:txBody>
      </p:sp>
      <p:sp>
        <p:nvSpPr>
          <p:cNvPr id="9" name="Footer Placeholder 4"/>
          <p:cNvSpPr>
            <a:spLocks noGrp="1"/>
          </p:cNvSpPr>
          <p:nvPr>
            <p:ph type="ftr" sz="quarter" idx="11"/>
          </p:nvPr>
        </p:nvSpPr>
        <p:spPr/>
        <p:txBody>
          <a:bodyPr/>
          <a:lstStyle/>
          <a:p>
            <a:pPr>
              <a:defRPr/>
            </a:pPr>
            <a:endParaRPr lang="en-GB"/>
          </a:p>
        </p:txBody>
      </p:sp>
      <p:sp>
        <p:nvSpPr>
          <p:cNvPr id="10" name="Slide Number Placeholder 5"/>
          <p:cNvSpPr>
            <a:spLocks noGrp="1"/>
          </p:cNvSpPr>
          <p:nvPr>
            <p:ph type="sldNum" sz="quarter" idx="12"/>
          </p:nvPr>
        </p:nvSpPr>
        <p:spPr/>
        <p:txBody>
          <a:bodyPr/>
          <a:lstStyle/>
          <a:p>
            <a:pPr>
              <a:defRPr/>
            </a:pPr>
            <a:fld id="{C3AA94E5-7D5D-45B4-A4B6-431722862690}" type="slidenum">
              <a:rPr lang="en-GB" smtClean="0"/>
              <a:pPr>
                <a:defRPr/>
              </a:pPr>
              <a:t>18</a:t>
            </a:fld>
            <a:endParaRPr lang="en-GB"/>
          </a:p>
        </p:txBody>
      </p:sp>
    </p:spTree>
    <p:extLst>
      <p:ext uri="{BB962C8B-B14F-4D97-AF65-F5344CB8AC3E}">
        <p14:creationId xmlns:p14="http://schemas.microsoft.com/office/powerpoint/2010/main" val="10819131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sp>
        <p:nvSpPr>
          <p:cNvPr id="3" name="Θέση περιεχομένου 2"/>
          <p:cNvSpPr>
            <a:spLocks noGrp="1"/>
          </p:cNvSpPr>
          <p:nvPr>
            <p:ph idx="1"/>
          </p:nvPr>
        </p:nvSpPr>
        <p:spPr>
          <a:xfrm>
            <a:off x="457200" y="836712"/>
            <a:ext cx="8229600" cy="5760640"/>
          </a:xfrm>
        </p:spPr>
        <p:txBody>
          <a:bodyPr>
            <a:normAutofit fontScale="85000" lnSpcReduction="10000"/>
          </a:bodyPr>
          <a:lstStyle/>
          <a:p>
            <a:pPr marL="0" indent="0">
              <a:buNone/>
            </a:pPr>
            <a:r>
              <a:rPr lang="el-GR" sz="2000" b="1" dirty="0" smtClean="0"/>
              <a:t>Σκοπός</a:t>
            </a:r>
            <a:r>
              <a:rPr lang="el-GR" sz="2000" dirty="0" smtClean="0"/>
              <a:t>: Η αξιολόγηση </a:t>
            </a:r>
            <a:r>
              <a:rPr lang="el-GR" sz="2000" dirty="0"/>
              <a:t>της επένδυσης για το έργο κατασκευής ενός ιατρικού κέντρου σε μία απομακρυσμένη ζώνη της Ελλάδος. Στην περιοχή αυτή ζουν περίπου 30.000 άνθρωποι. </a:t>
            </a:r>
            <a:endParaRPr lang="el-GR" sz="2000" dirty="0" smtClean="0"/>
          </a:p>
          <a:p>
            <a:pPr marL="0" indent="0">
              <a:buNone/>
            </a:pPr>
            <a:r>
              <a:rPr lang="el-GR" sz="2000" dirty="0" smtClean="0"/>
              <a:t>Μια </a:t>
            </a:r>
            <a:r>
              <a:rPr lang="el-GR" sz="2000" dirty="0"/>
              <a:t>πρόσφατη έρευνα του Υπουργείου Υγείας έδειξε ότι οι υγειονομικές συνθήκες στη συγκεκριμένη περιοχή βρίσκονται σε εξαιρετικά χαμηλό επίπεδο. Έτσι, οι εργαζόμενοι εξαιτίας διαφόρων ασθενειών χάνουν κατά μέσο όρο περίπου 60 εργάσιμες ημέρες κάθε χρόνο, πράγμα το οποίο αντιστοιχεί περίπου στο 1/4 του συνολικού αριθμού των εργάσιμων ημερών. Τα περιστατικά θανάτου, από την άλλη μεριά, ανάμεσα σε παιδιά κάτω των 5 ετών είναι διπλάσια από τον εθνικό μέσο όρο. Η περιοχή παράγει περίπου 20.000 μονάδες ενός δεδομένου προϊόντος το χρόνο. </a:t>
            </a:r>
            <a:endParaRPr lang="el-GR" sz="2000" dirty="0" smtClean="0"/>
          </a:p>
          <a:p>
            <a:pPr marL="0" indent="0">
              <a:buNone/>
            </a:pPr>
            <a:r>
              <a:rPr lang="el-GR" sz="2000" dirty="0" smtClean="0"/>
              <a:t>Προκειμένου </a:t>
            </a:r>
            <a:r>
              <a:rPr lang="el-GR" sz="2000" dirty="0"/>
              <a:t>να διευκολυνθεί η παραγωγή, επενδύσεις όπως δρόμοι, γέφυρες, κ.λπ. έχουν προηγηθεί. </a:t>
            </a:r>
            <a:r>
              <a:rPr lang="el-GR" sz="2000" dirty="0" smtClean="0"/>
              <a:t>Τα</a:t>
            </a:r>
          </a:p>
          <a:p>
            <a:pPr marL="0" indent="0">
              <a:buNone/>
            </a:pPr>
            <a:r>
              <a:rPr lang="el-GR" sz="2000" dirty="0" smtClean="0"/>
              <a:t>ο </a:t>
            </a:r>
            <a:r>
              <a:rPr lang="el-GR" sz="2000" dirty="0"/>
              <a:t>υγειονομικό κέντρο καθώς επίσης και 3 ακόμα οικήματα εκτιμάται ότι μπορούν να χτιστούν σε 1 χρόνο και υπολογίζεται ότι έχουν 30 χρόνια λειτουργικής ζωής, με την προϋπόθεση όμως της σωστής συντήρησης.</a:t>
            </a:r>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19</a:t>
            </a:fld>
            <a:endParaRPr lang="en-GB"/>
          </a:p>
        </p:txBody>
      </p:sp>
    </p:spTree>
    <p:extLst>
      <p:ext uri="{BB962C8B-B14F-4D97-AF65-F5344CB8AC3E}">
        <p14:creationId xmlns:p14="http://schemas.microsoft.com/office/powerpoint/2010/main" val="38225264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pPr eaLnBrk="1" hangingPunct="1"/>
            <a:r>
              <a:rPr lang="el-GR" b="1" dirty="0" smtClean="0"/>
              <a:t>Άδειες χρήσης </a:t>
            </a:r>
            <a:endParaRPr lang="el-GR" dirty="0" smtClean="0"/>
          </a:p>
        </p:txBody>
      </p:sp>
      <p:sp>
        <p:nvSpPr>
          <p:cNvPr id="3075" name="Θέση περιεχομένου 1"/>
          <p:cNvSpPr>
            <a:spLocks noGrp="1"/>
          </p:cNvSpPr>
          <p:nvPr>
            <p:ph idx="1"/>
          </p:nvPr>
        </p:nvSpPr>
        <p:spPr/>
        <p:txBody>
          <a:bodyPr/>
          <a:lstStyle/>
          <a:p>
            <a:pPr eaLnBrk="1" hangingPunct="1">
              <a:spcBef>
                <a:spcPts val="0"/>
              </a:spcBef>
              <a:spcAft>
                <a:spcPts val="1200"/>
              </a:spcAft>
            </a:pPr>
            <a:r>
              <a:rPr lang="el-GR" sz="2800" dirty="0" smtClean="0"/>
              <a:t>Το παρόν εκπαιδευτικό υλικό υπόκειται στην παρακάτω άδεια χρήσ</a:t>
            </a:r>
            <a:r>
              <a:rPr lang="el-GR" sz="2800" dirty="0"/>
              <a:t>η</a:t>
            </a:r>
            <a:r>
              <a:rPr lang="el-GR" sz="2800" dirty="0" smtClean="0"/>
              <a:t>ς </a:t>
            </a:r>
            <a:r>
              <a:rPr lang="en-US" sz="2800" dirty="0" smtClean="0"/>
              <a:t>Creative Commons</a:t>
            </a:r>
            <a:r>
              <a:rPr lang="el-GR" sz="2800" dirty="0" smtClean="0"/>
              <a:t> (</a:t>
            </a:r>
            <a:r>
              <a:rPr lang="en-US" sz="2800" dirty="0" smtClean="0"/>
              <a:t>C C)</a:t>
            </a:r>
            <a:r>
              <a:rPr lang="el-GR" sz="2800" dirty="0" smtClean="0"/>
              <a:t>: </a:t>
            </a:r>
            <a:r>
              <a:rPr lang="el-GR" sz="2400" b="1" dirty="0" smtClean="0"/>
              <a:t>Αναφορά δημιουργού</a:t>
            </a:r>
            <a:r>
              <a:rPr lang="en-US" sz="2400" b="1" dirty="0" smtClean="0"/>
              <a:t> (B</a:t>
            </a:r>
            <a:r>
              <a:rPr lang="el-GR" sz="2400" b="1" dirty="0" smtClean="0"/>
              <a:t> </a:t>
            </a:r>
            <a:r>
              <a:rPr lang="en-US" sz="2400" b="1" dirty="0" smtClean="0"/>
              <a:t>Y)</a:t>
            </a:r>
            <a:r>
              <a:rPr lang="en-US" sz="2400" dirty="0" smtClean="0"/>
              <a:t>,</a:t>
            </a:r>
            <a:r>
              <a:rPr lang="el-GR" sz="2400" dirty="0" smtClean="0"/>
              <a:t> </a:t>
            </a:r>
            <a:r>
              <a:rPr lang="el-GR" sz="2400" b="1" dirty="0" smtClean="0"/>
              <a:t>Μη εμπορική χρήση</a:t>
            </a:r>
            <a:r>
              <a:rPr lang="en-US" sz="2400" b="1" dirty="0" smtClean="0"/>
              <a:t> (N</a:t>
            </a:r>
            <a:r>
              <a:rPr lang="el-GR" sz="2400" b="1" dirty="0" smtClean="0"/>
              <a:t> </a:t>
            </a:r>
            <a:r>
              <a:rPr lang="en-US" sz="2400" b="1" dirty="0" smtClean="0"/>
              <a:t>C)</a:t>
            </a:r>
            <a:r>
              <a:rPr lang="en-US" sz="2400" dirty="0" smtClean="0"/>
              <a:t>,</a:t>
            </a:r>
            <a:r>
              <a:rPr lang="el-GR" sz="2400" dirty="0" smtClean="0"/>
              <a:t> </a:t>
            </a:r>
            <a:r>
              <a:rPr lang="el-GR" sz="2400" b="1" dirty="0" smtClean="0"/>
              <a:t>Μη τροποποίηση</a:t>
            </a:r>
            <a:r>
              <a:rPr lang="en-US" sz="2400" b="1" dirty="0" smtClean="0"/>
              <a:t> (N</a:t>
            </a:r>
            <a:r>
              <a:rPr lang="el-GR" sz="2400" b="1" dirty="0" smtClean="0"/>
              <a:t> </a:t>
            </a:r>
            <a:r>
              <a:rPr lang="en-US" sz="2400" b="1" dirty="0" smtClean="0"/>
              <a:t>D)</a:t>
            </a:r>
            <a:r>
              <a:rPr lang="el-GR" sz="2400" dirty="0"/>
              <a:t>,</a:t>
            </a:r>
            <a:r>
              <a:rPr lang="en-US" sz="2400" dirty="0" smtClean="0"/>
              <a:t> </a:t>
            </a:r>
            <a:r>
              <a:rPr lang="el-GR" sz="2400" b="1" dirty="0" smtClean="0"/>
              <a:t>3.0</a:t>
            </a:r>
            <a:r>
              <a:rPr lang="en-US" sz="2400" b="1" dirty="0" smtClean="0"/>
              <a:t>,</a:t>
            </a:r>
            <a:r>
              <a:rPr lang="el-GR" sz="2400" b="1" dirty="0" smtClean="0"/>
              <a:t> Μη εισαγόμενο</a:t>
            </a:r>
            <a:r>
              <a:rPr lang="en-US" sz="2400" b="1" dirty="0" smtClean="0"/>
              <a:t>.</a:t>
            </a:r>
            <a:r>
              <a:rPr lang="en-US" sz="2400" dirty="0" smtClean="0"/>
              <a:t> </a:t>
            </a:r>
            <a:endParaRPr lang="el-GR" sz="2400" dirty="0" smtClean="0"/>
          </a:p>
          <a:p>
            <a:pPr eaLnBrk="1" hangingPunct="1"/>
            <a:r>
              <a:rPr lang="el-GR" sz="2800" dirty="0" smtClean="0"/>
              <a:t>Για εκπαιδευτικό υλικό, όπως εικόνες, που υπόκειται σε άλλου τύπου άδειας χρήσης, η άδεια χρήσης αναφέρεται ρητώς. </a:t>
            </a:r>
          </a:p>
        </p:txBody>
      </p:sp>
      <p:pic>
        <p:nvPicPr>
          <p:cNvPr id="5" name="Εικόνα 1" descr="  Λογότυπο για Άδειες χρήσης Creative Commons, B Y, NC, ND. ">
            <a:hlinkClick r:id="rId3" tooltip="Μετάβαση στην Άδεια Χρήσης "/>
          </p:cNvPr>
          <p:cNvPicPr>
            <a:picLocks noChangeAspect="1" noChangeArrowheads="1"/>
          </p:cNvPicPr>
          <p:nvPr/>
        </p:nvPicPr>
        <p:blipFill>
          <a:blip r:embed="rId4" cstate="print"/>
          <a:srcRect/>
          <a:stretch>
            <a:fillRect/>
          </a:stretch>
        </p:blipFill>
        <p:spPr bwMode="auto">
          <a:xfrm>
            <a:off x="3779838" y="5516563"/>
            <a:ext cx="1584325" cy="554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2</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2846900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sp>
        <p:nvSpPr>
          <p:cNvPr id="3" name="Θέση περιεχομένου 2"/>
          <p:cNvSpPr>
            <a:spLocks noGrp="1"/>
          </p:cNvSpPr>
          <p:nvPr>
            <p:ph idx="1"/>
          </p:nvPr>
        </p:nvSpPr>
        <p:spPr>
          <a:xfrm>
            <a:off x="457200" y="836712"/>
            <a:ext cx="8229600" cy="5760640"/>
          </a:xfrm>
        </p:spPr>
        <p:txBody>
          <a:bodyPr>
            <a:normAutofit fontScale="85000" lnSpcReduction="10000"/>
          </a:bodyPr>
          <a:lstStyle/>
          <a:p>
            <a:pPr marL="0" indent="0">
              <a:buNone/>
            </a:pPr>
            <a:r>
              <a:rPr lang="el-GR" sz="2000" dirty="0"/>
              <a:t>Τα οικονομικά δεδομένα του έργου </a:t>
            </a:r>
            <a:r>
              <a:rPr lang="el-GR" sz="2000" dirty="0" smtClean="0"/>
              <a:t>είναι (σε ευρώ):</a:t>
            </a:r>
          </a:p>
          <a:p>
            <a:pPr marL="0" indent="0">
              <a:buNone/>
            </a:pPr>
            <a:endParaRPr lang="el-GR" sz="2000" dirty="0"/>
          </a:p>
          <a:p>
            <a:pPr marL="0" indent="0">
              <a:buNone/>
            </a:pPr>
            <a:endParaRPr lang="el-GR" sz="2000" dirty="0" smtClean="0"/>
          </a:p>
          <a:p>
            <a:pPr marL="0" indent="0">
              <a:buNone/>
            </a:pPr>
            <a:endParaRPr lang="el-GR" sz="2000" dirty="0"/>
          </a:p>
          <a:p>
            <a:pPr marL="0" indent="0">
              <a:buNone/>
            </a:pPr>
            <a:endParaRPr lang="el-GR" sz="2000" dirty="0" smtClean="0"/>
          </a:p>
          <a:p>
            <a:pPr marL="0" indent="0">
              <a:buNone/>
            </a:pPr>
            <a:r>
              <a:rPr lang="el-GR" sz="2000" b="1" dirty="0"/>
              <a:t>Να υπολογισθούν:</a:t>
            </a:r>
          </a:p>
          <a:p>
            <a:pPr marL="536575" indent="-536575">
              <a:buNone/>
            </a:pPr>
            <a:r>
              <a:rPr lang="el-GR" sz="2000" dirty="0"/>
              <a:t>(α)	Το κόστος και οι ωφέλειες για μια περίοδο 5 ετών από την κατασκευή του υγειονομικού κέντρου. Πρέπει να ληφθεί υπόψη ότι η ύπαρξη του κέντρου στην περιοχή έχει σαν αποτέλεσμα τη μείωση των χαμένων εργάσιμων ημερών κατά 2/3. </a:t>
            </a:r>
          </a:p>
          <a:p>
            <a:pPr marL="536575" indent="-536575">
              <a:buNone/>
            </a:pPr>
            <a:r>
              <a:rPr lang="el-GR" sz="2000" dirty="0"/>
              <a:t>(β)	Το κόστος και οι ωφέλειες, στην περίπτωση της παραπάνω ερώτησης, όταν το κόστος κατασκευής αυξηθεί κατά 50%.</a:t>
            </a:r>
          </a:p>
          <a:p>
            <a:pPr marL="536575" indent="-536575">
              <a:buNone/>
            </a:pPr>
            <a:r>
              <a:rPr lang="el-GR" sz="2000" dirty="0"/>
              <a:t>(γ)	Το κόστος και οι ωφέλειες στην περίπτωση που το καθαρό κέρδος ανά μονάδα προϊόντος διπλασιασθεί.</a:t>
            </a:r>
          </a:p>
          <a:p>
            <a:pPr marL="536575" indent="0">
              <a:buNone/>
            </a:pPr>
            <a:r>
              <a:rPr lang="el-GR" sz="2000" dirty="0"/>
              <a:t>Σε όλα τα παραπάνω να βρεθεί η Καθαρή Παρούσα Αξία  (ΚΠΑ) του έργου.</a:t>
            </a:r>
          </a:p>
          <a:p>
            <a:pPr marL="0" indent="0">
              <a:buNone/>
            </a:pPr>
            <a:endParaRPr lang="el-GR" sz="2000" dirty="0"/>
          </a:p>
          <a:p>
            <a:pPr marL="0" indent="0">
              <a:buNone/>
            </a:pPr>
            <a:endParaRPr lang="el-GR" sz="2000"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20</a:t>
            </a:fld>
            <a:endParaRPr lang="en-GB"/>
          </a:p>
        </p:txBody>
      </p:sp>
      <p:graphicFrame>
        <p:nvGraphicFramePr>
          <p:cNvPr id="9" name="Πίνακας 8"/>
          <p:cNvGraphicFramePr>
            <a:graphicFrameLocks noGrp="1"/>
          </p:cNvGraphicFramePr>
          <p:nvPr>
            <p:extLst>
              <p:ext uri="{D42A27DB-BD31-4B8C-83A1-F6EECF244321}">
                <p14:modId xmlns:p14="http://schemas.microsoft.com/office/powerpoint/2010/main" val="4134944736"/>
              </p:ext>
            </p:extLst>
          </p:nvPr>
        </p:nvGraphicFramePr>
        <p:xfrm>
          <a:off x="539552" y="1340768"/>
          <a:ext cx="6696744" cy="1224136"/>
        </p:xfrm>
        <a:graphic>
          <a:graphicData uri="http://schemas.openxmlformats.org/drawingml/2006/table">
            <a:tbl>
              <a:tblPr firstRow="1" firstCol="1" bandRow="1" bandCol="1"/>
              <a:tblGrid>
                <a:gridCol w="5121649"/>
                <a:gridCol w="1575095"/>
              </a:tblGrid>
              <a:tr h="401855">
                <a:tc>
                  <a:txBody>
                    <a:bodyPr/>
                    <a:lstStyle/>
                    <a:p>
                      <a:pPr algn="just">
                        <a:spcAft>
                          <a:spcPts val="0"/>
                        </a:spcAft>
                      </a:pPr>
                      <a:r>
                        <a:rPr lang="el-GR" sz="2000" dirty="0">
                          <a:effectLst/>
                          <a:latin typeface="+mn-lt"/>
                          <a:ea typeface="Times New Roman"/>
                        </a:rPr>
                        <a:t>Κόστος κατασκευής υγειονομικού κέντρου</a:t>
                      </a:r>
                    </a:p>
                  </a:txBody>
                  <a:tcPr marL="68580" marR="68580" marT="0" marB="0">
                    <a:lnL w="12700" cap="flat" cmpd="sng" algn="ctr">
                      <a:solidFill>
                        <a:srgbClr val="000000"/>
                      </a:solidFill>
                      <a:prstDash val="solid"/>
                      <a:round/>
                      <a:headEnd type="none" w="med" len="med"/>
                      <a:tailEnd type="none" w="med" len="med"/>
                    </a:lnL>
                    <a:lnR>
                      <a:noFill/>
                    </a:lnR>
                    <a:lnT w="19050" cap="flat" cmpd="sng" algn="ctr">
                      <a:solidFill>
                        <a:srgbClr val="000000"/>
                      </a:solidFill>
                      <a:prstDash val="solid"/>
                      <a:round/>
                      <a:headEnd type="none" w="med" len="med"/>
                      <a:tailEnd type="none" w="med" len="med"/>
                    </a:lnT>
                    <a:lnB>
                      <a:noFill/>
                    </a:lnB>
                  </a:tcPr>
                </a:tc>
                <a:tc>
                  <a:txBody>
                    <a:bodyPr/>
                    <a:lstStyle/>
                    <a:p>
                      <a:pPr algn="r">
                        <a:spcAft>
                          <a:spcPts val="0"/>
                        </a:spcAft>
                      </a:pPr>
                      <a:r>
                        <a:rPr lang="el-GR" sz="2000">
                          <a:effectLst/>
                          <a:latin typeface="+mn-lt"/>
                          <a:ea typeface="Times New Roman"/>
                        </a:rPr>
                        <a:t>100.000</a:t>
                      </a:r>
                    </a:p>
                  </a:txBody>
                  <a:tcPr marL="68580" marR="68580" marT="0" marB="0">
                    <a:lnL>
                      <a:noFill/>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r>
              <a:tr h="334880">
                <a:tc>
                  <a:txBody>
                    <a:bodyPr/>
                    <a:lstStyle/>
                    <a:p>
                      <a:pPr algn="just">
                        <a:spcAft>
                          <a:spcPts val="0"/>
                        </a:spcAft>
                      </a:pPr>
                      <a:r>
                        <a:rPr lang="el-GR" sz="2000" dirty="0">
                          <a:effectLst/>
                          <a:latin typeface="+mn-lt"/>
                          <a:ea typeface="Times New Roman"/>
                        </a:rPr>
                        <a:t>Μισθοί, φάρμακα, </a:t>
                      </a:r>
                      <a:r>
                        <a:rPr lang="el-GR" sz="2000" dirty="0" smtClean="0">
                          <a:effectLst/>
                          <a:latin typeface="+mn-lt"/>
                          <a:ea typeface="Times New Roman"/>
                        </a:rPr>
                        <a:t>επισκευές (ετησίως)</a:t>
                      </a:r>
                      <a:endParaRPr lang="el-GR" sz="2000" dirty="0">
                        <a:effectLst/>
                        <a:latin typeface="+mn-lt"/>
                        <a:ea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spcAft>
                          <a:spcPts val="0"/>
                        </a:spcAft>
                      </a:pPr>
                      <a:r>
                        <a:rPr lang="el-GR" sz="2000">
                          <a:effectLst/>
                          <a:latin typeface="+mn-lt"/>
                          <a:ea typeface="Times New Roman"/>
                        </a:rPr>
                        <a:t>25.000</a:t>
                      </a: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487401">
                <a:tc>
                  <a:txBody>
                    <a:bodyPr/>
                    <a:lstStyle/>
                    <a:p>
                      <a:pPr algn="just">
                        <a:spcAft>
                          <a:spcPts val="0"/>
                        </a:spcAft>
                      </a:pPr>
                      <a:r>
                        <a:rPr lang="el-GR" sz="2000" dirty="0">
                          <a:effectLst/>
                          <a:latin typeface="+mn-lt"/>
                          <a:ea typeface="Times New Roman"/>
                        </a:rPr>
                        <a:t>Καθαρό κέρδος ανά μονάδα προϊόντος</a:t>
                      </a:r>
                    </a:p>
                  </a:txBody>
                  <a:tcPr marL="68580" marR="68580" marT="0" marB="0">
                    <a:lnL w="12700" cap="flat" cmpd="sng" algn="ctr">
                      <a:solidFill>
                        <a:srgbClr val="000000"/>
                      </a:solidFill>
                      <a:prstDash val="solid"/>
                      <a:round/>
                      <a:headEnd type="none" w="med" len="med"/>
                      <a:tailEnd type="none" w="med" len="med"/>
                    </a:lnL>
                    <a:lnR>
                      <a:noFill/>
                    </a:lnR>
                    <a:lnT>
                      <a:noFill/>
                    </a:lnT>
                    <a:lnB w="19050" cap="flat" cmpd="sng" algn="ctr">
                      <a:solidFill>
                        <a:srgbClr val="000000"/>
                      </a:solidFill>
                      <a:prstDash val="solid"/>
                      <a:round/>
                      <a:headEnd type="none" w="med" len="med"/>
                      <a:tailEnd type="none" w="med" len="med"/>
                    </a:lnB>
                  </a:tcPr>
                </a:tc>
                <a:tc>
                  <a:txBody>
                    <a:bodyPr/>
                    <a:lstStyle/>
                    <a:p>
                      <a:pPr algn="r">
                        <a:spcAft>
                          <a:spcPts val="0"/>
                        </a:spcAft>
                      </a:pPr>
                      <a:r>
                        <a:rPr lang="el-GR" sz="2000" dirty="0">
                          <a:effectLst/>
                          <a:latin typeface="+mn-lt"/>
                          <a:ea typeface="Times New Roman"/>
                        </a:rPr>
                        <a:t>10</a:t>
                      </a:r>
                    </a:p>
                  </a:txBody>
                  <a:tcPr marL="68580" marR="68580" marT="0" marB="0">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979156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2760853698"/>
              </p:ext>
            </p:extLst>
          </p:nvPr>
        </p:nvGraphicFramePr>
        <p:xfrm>
          <a:off x="179512" y="1844824"/>
          <a:ext cx="8784978" cy="4937760"/>
        </p:xfrm>
        <a:graphic>
          <a:graphicData uri="http://schemas.openxmlformats.org/drawingml/2006/table">
            <a:tbl>
              <a:tblPr firstRow="1" firstCol="1" bandRow="1" bandCol="1">
                <a:tableStyleId>{5C22544A-7EE6-4342-B048-85BDC9FD1C3A}</a:tableStyleId>
              </a:tblPr>
              <a:tblGrid>
                <a:gridCol w="1512168"/>
                <a:gridCol w="997825"/>
                <a:gridCol w="1254997"/>
                <a:gridCol w="1254997"/>
                <a:gridCol w="1254997"/>
                <a:gridCol w="1254997"/>
                <a:gridCol w="1254997"/>
              </a:tblGrid>
              <a:tr h="0">
                <a:tc>
                  <a:txBody>
                    <a:bodyPr/>
                    <a:lstStyle/>
                    <a:p>
                      <a:pPr>
                        <a:spcAft>
                          <a:spcPts val="0"/>
                        </a:spcAft>
                      </a:pPr>
                      <a:r>
                        <a:rPr lang="el-GR" sz="1800" b="0" dirty="0">
                          <a:effectLst/>
                        </a:rPr>
                        <a:t>Περίοδοι</a:t>
                      </a:r>
                      <a:endParaRPr lang="el-GR" sz="18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0</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1</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2</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3</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4</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800" dirty="0">
                          <a:effectLst/>
                        </a:rPr>
                        <a:t>5</a:t>
                      </a:r>
                      <a:endParaRPr lang="el-GR" sz="18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800" b="1" dirty="0">
                          <a:solidFill>
                            <a:srgbClr val="C00000"/>
                          </a:solidFill>
                          <a:effectLst/>
                        </a:rPr>
                        <a:t>Κόστος κατασκευής κέντρου</a:t>
                      </a:r>
                      <a:endParaRPr lang="el-GR" sz="1800" b="1" dirty="0">
                        <a:solidFill>
                          <a:srgbClr val="C00000"/>
                        </a:solidFill>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dirty="0">
                          <a:effectLst/>
                        </a:rPr>
                        <a:t>-100.000</a:t>
                      </a:r>
                      <a:endParaRPr lang="el-GR" sz="18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800" b="1" dirty="0">
                          <a:solidFill>
                            <a:srgbClr val="C00000"/>
                          </a:solidFill>
                          <a:effectLst/>
                        </a:rPr>
                        <a:t>Λειτουργικό κόστος</a:t>
                      </a:r>
                      <a:endParaRPr lang="el-GR" sz="18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800">
                          <a:effectLst/>
                        </a:rPr>
                        <a:t>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a:effectLst/>
                        </a:rPr>
                        <a:t>-25.000</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a:effectLst/>
                        </a:rPr>
                        <a:t>-25.000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-25.000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-25.000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-25.000</a:t>
                      </a:r>
                      <a:endParaRPr lang="el-GR" sz="1800">
                        <a:effectLst/>
                        <a:latin typeface="Times New Roman"/>
                        <a:ea typeface="Times New Roman"/>
                      </a:endParaRPr>
                    </a:p>
                  </a:txBody>
                  <a:tcPr marL="19050" marR="19050" marT="0" marB="0" anchor="ctr"/>
                </a:tc>
              </a:tr>
              <a:tr h="0">
                <a:tc>
                  <a:txBody>
                    <a:bodyPr/>
                    <a:lstStyle/>
                    <a:p>
                      <a:pPr>
                        <a:spcAft>
                          <a:spcPts val="0"/>
                        </a:spcAft>
                      </a:pPr>
                      <a:r>
                        <a:rPr lang="el-GR" sz="1800" b="0" dirty="0">
                          <a:effectLst/>
                        </a:rPr>
                        <a:t>Αύξηση προϊόντος / χρόνο </a:t>
                      </a:r>
                      <a:endParaRPr lang="el-GR" sz="1800" b="0" dirty="0">
                        <a:effectLst/>
                        <a:latin typeface="Times New Roman"/>
                        <a:ea typeface="Times New Roman"/>
                      </a:endParaRPr>
                    </a:p>
                  </a:txBody>
                  <a:tcPr marL="19050" marR="19050" marT="0" marB="0"/>
                </a:tc>
                <a:tc>
                  <a:txBody>
                    <a:bodyPr/>
                    <a:lstStyle/>
                    <a:p>
                      <a:pPr algn="r">
                        <a:spcAft>
                          <a:spcPts val="0"/>
                        </a:spcAft>
                      </a:pPr>
                      <a:r>
                        <a:rPr lang="el-GR" sz="1800">
                          <a:effectLst/>
                        </a:rPr>
                        <a:t>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a:t>
                      </a:r>
                      <a:endParaRPr lang="el-GR" sz="1800" dirty="0">
                        <a:effectLst/>
                        <a:latin typeface="Times New Roman"/>
                        <a:ea typeface="Times New Roman"/>
                      </a:endParaRPr>
                    </a:p>
                  </a:txBody>
                  <a:tcPr marL="19050" marR="19050" marT="0" marB="0" anchor="ctr"/>
                </a:tc>
              </a:tr>
              <a:tr h="0">
                <a:tc>
                  <a:txBody>
                    <a:bodyPr/>
                    <a:lstStyle/>
                    <a:p>
                      <a:pPr>
                        <a:spcAft>
                          <a:spcPts val="0"/>
                        </a:spcAft>
                      </a:pPr>
                      <a:r>
                        <a:rPr lang="el-GR" sz="1800" b="0" dirty="0">
                          <a:effectLst/>
                        </a:rPr>
                        <a:t>Κέρδος / μονάδα προϊόντος</a:t>
                      </a:r>
                      <a:endParaRPr lang="el-GR" sz="1800" b="0" dirty="0">
                        <a:effectLst/>
                        <a:latin typeface="Times New Roman"/>
                        <a:ea typeface="Times New Roman"/>
                      </a:endParaRPr>
                    </a:p>
                  </a:txBody>
                  <a:tcPr marL="19050" marR="19050" marT="0" marB="0"/>
                </a:tc>
                <a:tc>
                  <a:txBody>
                    <a:bodyPr/>
                    <a:lstStyle/>
                    <a:p>
                      <a:pPr algn="r">
                        <a:spcAft>
                          <a:spcPts val="0"/>
                        </a:spcAft>
                      </a:pPr>
                      <a:r>
                        <a:rPr lang="el-GR" sz="1800">
                          <a:effectLst/>
                        </a:rPr>
                        <a:t>10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a:effectLst/>
                        </a:rPr>
                        <a:t>10</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a:effectLst/>
                        </a:rPr>
                        <a:t>10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10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10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10</a:t>
                      </a:r>
                      <a:endParaRPr lang="el-GR" sz="1800">
                        <a:effectLst/>
                        <a:latin typeface="Times New Roman"/>
                        <a:ea typeface="Times New Roman"/>
                      </a:endParaRPr>
                    </a:p>
                  </a:txBody>
                  <a:tcPr marL="19050" marR="19050" marT="0" marB="0" anchor="ctr"/>
                </a:tc>
              </a:tr>
              <a:tr h="0">
                <a:tc>
                  <a:txBody>
                    <a:bodyPr/>
                    <a:lstStyle/>
                    <a:p>
                      <a:pPr>
                        <a:spcAft>
                          <a:spcPts val="0"/>
                        </a:spcAft>
                      </a:pPr>
                      <a:r>
                        <a:rPr lang="el-GR" sz="1800" b="1" dirty="0" smtClean="0">
                          <a:solidFill>
                            <a:srgbClr val="C00000"/>
                          </a:solidFill>
                          <a:effectLst/>
                        </a:rPr>
                        <a:t>Ωφέλειες</a:t>
                      </a:r>
                      <a:endParaRPr lang="el-GR" sz="18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800">
                          <a:effectLst/>
                        </a:rPr>
                        <a:t>0</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44.444</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dirty="0" smtClean="0">
                          <a:effectLst/>
                        </a:rPr>
                        <a:t>44.444</a:t>
                      </a:r>
                      <a:endParaRPr lang="el-GR" sz="1800" dirty="0">
                        <a:effectLst/>
                        <a:latin typeface="Times New Roman"/>
                        <a:ea typeface="Times New Roman"/>
                      </a:endParaRPr>
                    </a:p>
                  </a:txBody>
                  <a:tcPr marL="19050" marR="19050" marT="0" marB="0" anchor="ctr"/>
                </a:tc>
              </a:tr>
              <a:tr h="0">
                <a:tc>
                  <a:txBody>
                    <a:bodyPr/>
                    <a:lstStyle/>
                    <a:p>
                      <a:pPr>
                        <a:spcAft>
                          <a:spcPts val="0"/>
                        </a:spcAft>
                      </a:pPr>
                      <a:r>
                        <a:rPr lang="el-GR" sz="1800" b="1" dirty="0" smtClean="0">
                          <a:solidFill>
                            <a:srgbClr val="C00000"/>
                          </a:solidFill>
                          <a:effectLst/>
                        </a:rPr>
                        <a:t>Υπολειμματική </a:t>
                      </a:r>
                      <a:r>
                        <a:rPr lang="el-GR" sz="1800" b="1" dirty="0">
                          <a:solidFill>
                            <a:srgbClr val="C00000"/>
                          </a:solidFill>
                          <a:effectLst/>
                        </a:rPr>
                        <a:t>αξία</a:t>
                      </a:r>
                      <a:endParaRPr lang="el-GR" sz="1800" b="1" dirty="0">
                        <a:solidFill>
                          <a:srgbClr val="C00000"/>
                        </a:solidFill>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a:effectLst/>
                        </a:rPr>
                        <a:t>0</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800" dirty="0" smtClean="0">
                          <a:effectLst/>
                        </a:rPr>
                        <a:t>84.444</a:t>
                      </a:r>
                      <a:endParaRPr lang="el-GR" sz="18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800" b="0" dirty="0">
                          <a:effectLst/>
                        </a:rPr>
                        <a:t>Χρηματοροή</a:t>
                      </a:r>
                      <a:endParaRPr lang="el-GR" sz="18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dirty="0">
                          <a:effectLst/>
                        </a:rPr>
                        <a:t>-100.000</a:t>
                      </a:r>
                      <a:endParaRPr lang="el-GR" sz="18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8.333</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8.333</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8.333</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a:effectLst/>
                        </a:rPr>
                        <a:t>8.333</a:t>
                      </a:r>
                      <a:endParaRPr lang="el-GR" sz="18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800" dirty="0">
                          <a:effectLst/>
                        </a:rPr>
                        <a:t>91.666</a:t>
                      </a:r>
                      <a:endParaRPr lang="el-GR" sz="18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endParaRPr lang="el-GR"/>
                    </a:p>
                  </a:txBody>
                  <a:tcPr marL="19050" marR="19050" marT="0" marB="0"/>
                </a:tc>
                <a:tc>
                  <a:txBody>
                    <a:bodyPr/>
                    <a:lstStyle/>
                    <a:p>
                      <a:endParaRPr lang="el-GR" dirty="0"/>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tc>
              </a:tr>
              <a:tr h="0">
                <a:tc>
                  <a:txBody>
                    <a:bodyPr/>
                    <a:lstStyle/>
                    <a:p>
                      <a:pPr>
                        <a:spcAft>
                          <a:spcPts val="0"/>
                        </a:spcAft>
                      </a:pPr>
                      <a:r>
                        <a:rPr lang="el-GR" sz="1800" b="0" dirty="0">
                          <a:effectLst/>
                        </a:rPr>
                        <a:t>ΚΠΑ</a:t>
                      </a:r>
                      <a:endParaRPr lang="el-GR" sz="1800" b="0" dirty="0">
                        <a:effectLst/>
                        <a:latin typeface="Times New Roman"/>
                        <a:ea typeface="Times New Roman"/>
                      </a:endParaRPr>
                    </a:p>
                  </a:txBody>
                  <a:tcPr marL="19050" marR="19050" marT="0" marB="0"/>
                </a:tc>
                <a:tc>
                  <a:txBody>
                    <a:bodyPr/>
                    <a:lstStyle/>
                    <a:p>
                      <a:pPr algn="r">
                        <a:spcAft>
                          <a:spcPts val="0"/>
                        </a:spcAft>
                      </a:pPr>
                      <a:r>
                        <a:rPr lang="el-GR" sz="1800" dirty="0">
                          <a:effectLst/>
                        </a:rPr>
                        <a:t>-16.668</a:t>
                      </a:r>
                      <a:endParaRPr lang="el-GR" sz="1800" dirty="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a:effectLst/>
                        </a:rPr>
                        <a:t> </a:t>
                      </a:r>
                      <a:endParaRPr lang="el-GR" sz="1800">
                        <a:effectLst/>
                        <a:latin typeface="Times New Roman"/>
                        <a:ea typeface="Times New Roman"/>
                      </a:endParaRPr>
                    </a:p>
                  </a:txBody>
                  <a:tcPr marL="19050" marR="19050" marT="0" marB="0" anchor="ctr"/>
                </a:tc>
                <a:tc>
                  <a:txBody>
                    <a:bodyPr/>
                    <a:lstStyle/>
                    <a:p>
                      <a:pPr algn="r">
                        <a:spcAft>
                          <a:spcPts val="0"/>
                        </a:spcAft>
                      </a:pPr>
                      <a:r>
                        <a:rPr lang="el-GR" sz="1800" dirty="0">
                          <a:effectLst/>
                        </a:rPr>
                        <a:t> </a:t>
                      </a:r>
                      <a:endParaRPr lang="el-GR" sz="1800" dirty="0">
                        <a:effectLst/>
                        <a:latin typeface="Times New Roman"/>
                        <a:ea typeface="Times New Roman"/>
                      </a:endParaRPr>
                    </a:p>
                  </a:txBody>
                  <a:tcPr marL="19050" marR="19050" marT="0" marB="0" anchor="ctr"/>
                </a:tc>
              </a:tr>
            </a:tbl>
          </a:graphicData>
        </a:graphic>
      </p:graphicFrame>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21</a:t>
            </a:fld>
            <a:endParaRPr lang="en-GB"/>
          </a:p>
        </p:txBody>
      </p:sp>
      <p:sp>
        <p:nvSpPr>
          <p:cNvPr id="8" name="Θέση περιεχομένου 2"/>
          <p:cNvSpPr txBox="1">
            <a:spLocks/>
          </p:cNvSpPr>
          <p:nvPr/>
        </p:nvSpPr>
        <p:spPr bwMode="auto">
          <a:xfrm>
            <a:off x="457200" y="836712"/>
            <a:ext cx="8229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0000" lnSpcReduction="20000"/>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endParaRPr lang="el-GR" sz="2000" dirty="0" smtClean="0"/>
          </a:p>
          <a:p>
            <a:pPr marL="0" indent="0">
              <a:buFont typeface="Arial" pitchFamily="34" charset="0"/>
              <a:buNone/>
            </a:pPr>
            <a:r>
              <a:rPr lang="el-GR" sz="2000" dirty="0" smtClean="0"/>
              <a:t>1. Τι δεδομένα θα χρειαστούμε;</a:t>
            </a:r>
          </a:p>
          <a:p>
            <a:pPr marL="0" indent="0">
              <a:buFont typeface="Arial" pitchFamily="34" charset="0"/>
              <a:buNone/>
            </a:pPr>
            <a:r>
              <a:rPr lang="el-GR" sz="2000" dirty="0" smtClean="0"/>
              <a:t>2. Πως θα τα υπολογίσουμε</a:t>
            </a:r>
          </a:p>
          <a:p>
            <a:pPr marL="0" indent="0">
              <a:buFont typeface="Arial" pitchFamily="34" charset="0"/>
              <a:buNone/>
            </a:pPr>
            <a:endParaRPr lang="el-GR" sz="2000" dirty="0"/>
          </a:p>
        </p:txBody>
      </p:sp>
    </p:spTree>
    <p:extLst>
      <p:ext uri="{BB962C8B-B14F-4D97-AF65-F5344CB8AC3E}">
        <p14:creationId xmlns:p14="http://schemas.microsoft.com/office/powerpoint/2010/main" val="357687466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Εργασία: Αξιολόγηση Επένδυσης για την κατασκευή Ιατρικού Κέντρου</a:t>
            </a:r>
            <a:endParaRPr lang="el-GR"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sz="2100" b="1" dirty="0" smtClean="0"/>
              <a:t>1. Υπολογισμός της ωφέλειας που θα προκύψει</a:t>
            </a:r>
          </a:p>
          <a:p>
            <a:r>
              <a:rPr lang="el-GR" dirty="0" smtClean="0"/>
              <a:t>Προκειμένου να προσδιοριστούν οι ωφέλειες, πρέπει υπολογιστεί η αύξηση του προϊόντος, ως αποτέλεσμα της μείωσης των χαμένων ημερών εργασίας λόγω ασθένειας. </a:t>
            </a:r>
          </a:p>
          <a:p>
            <a:r>
              <a:rPr lang="el-GR" dirty="0" smtClean="0"/>
              <a:t>Το σύνολο των εργάσιμων ημερών σε ένα έτος είναι περίπου </a:t>
            </a:r>
            <a:r>
              <a:rPr lang="en-US" dirty="0" smtClean="0"/>
              <a:t>24</a:t>
            </a:r>
            <a:r>
              <a:rPr lang="el-GR" dirty="0" smtClean="0"/>
              <a:t>0. Από αυτές χάνονταν 60 επομένως ο παραγωγικός χρόνος περιορίζονταν σε </a:t>
            </a:r>
            <a:r>
              <a:rPr lang="en-US" dirty="0" smtClean="0"/>
              <a:t>18</a:t>
            </a:r>
            <a:r>
              <a:rPr lang="el-GR" dirty="0" smtClean="0"/>
              <a:t>0.</a:t>
            </a:r>
          </a:p>
          <a:p>
            <a:r>
              <a:rPr lang="el-GR" dirty="0" smtClean="0"/>
              <a:t>Η κατασκευή του ιατρικού κέντρου μειώνει κατά τα 2/3 τις χαμένες αυτές ημέρες (60). Επομένως οι χαμένες ημέρες μειώνονται κατά 60*(2/3)=40. Αντίστοιχα αυξάνονται οι εργάσιμες ημέρες κατά 40 ημέρες. </a:t>
            </a:r>
          </a:p>
          <a:p>
            <a:r>
              <a:rPr lang="el-GR" dirty="0" smtClean="0"/>
              <a:t>Αν, λοιπόν, στις </a:t>
            </a:r>
            <a:r>
              <a:rPr lang="en-US" dirty="0" smtClean="0"/>
              <a:t>18</a:t>
            </a:r>
            <a:r>
              <a:rPr lang="el-GR" dirty="0" smtClean="0"/>
              <a:t>0 ημέρες παράγονταν 20.000 μονάδες προϊόντος, τώρα η επιπλέον παραγωγή είναι : 40*(20.000/2</a:t>
            </a:r>
            <a:r>
              <a:rPr lang="en-US" dirty="0" smtClean="0"/>
              <a:t>2</a:t>
            </a:r>
            <a:r>
              <a:rPr lang="el-GR" dirty="0" smtClean="0"/>
              <a:t>0) = </a:t>
            </a:r>
            <a:r>
              <a:rPr lang="en-US" dirty="0" smtClean="0"/>
              <a:t>4</a:t>
            </a:r>
            <a:r>
              <a:rPr lang="el-GR" dirty="0" smtClean="0"/>
              <a:t>.</a:t>
            </a:r>
            <a:r>
              <a:rPr lang="en-US" dirty="0" smtClean="0"/>
              <a:t>444</a:t>
            </a:r>
            <a:r>
              <a:rPr lang="el-GR" dirty="0" smtClean="0"/>
              <a:t> μονάδες</a:t>
            </a:r>
          </a:p>
          <a:p>
            <a:r>
              <a:rPr lang="en-GB" dirty="0" err="1" smtClean="0"/>
              <a:t>Το</a:t>
            </a:r>
            <a:r>
              <a:rPr lang="en-GB" dirty="0" smtClean="0"/>
              <a:t> καθα</a:t>
            </a:r>
            <a:r>
              <a:rPr lang="en-GB" dirty="0" err="1" smtClean="0"/>
              <a:t>ρό</a:t>
            </a:r>
            <a:r>
              <a:rPr lang="en-GB" dirty="0" smtClean="0"/>
              <a:t> </a:t>
            </a:r>
            <a:r>
              <a:rPr lang="el-GR" dirty="0" smtClean="0"/>
              <a:t>όφελος </a:t>
            </a:r>
            <a:r>
              <a:rPr lang="en-GB" dirty="0" smtClean="0"/>
              <a:t>θα </a:t>
            </a:r>
            <a:r>
              <a:rPr lang="en-GB" dirty="0" err="1" smtClean="0"/>
              <a:t>είν</a:t>
            </a:r>
            <a:r>
              <a:rPr lang="en-GB" dirty="0" smtClean="0"/>
              <a:t>αι: 4.444 * 10 (κέρδος/μονάδα) = 44.444 €. </a:t>
            </a:r>
            <a:endParaRPr lang="el-GR" dirty="0"/>
          </a:p>
        </p:txBody>
      </p:sp>
      <p:sp>
        <p:nvSpPr>
          <p:cNvPr id="4" name="Θέση ημερομηνίας 3"/>
          <p:cNvSpPr>
            <a:spLocks noGrp="1"/>
          </p:cNvSpPr>
          <p:nvPr>
            <p:ph type="dt" sz="half" idx="10"/>
          </p:nvPr>
        </p:nvSpPr>
        <p:spPr/>
        <p:txBody>
          <a:bodyPr/>
          <a:lstStyle/>
          <a:p>
            <a:r>
              <a:rPr lang="en-GB" smtClean="0"/>
              <a:t>P. G. Ipsilanids</a:t>
            </a:r>
            <a:endParaRPr lang="en-GB"/>
          </a:p>
        </p:txBody>
      </p:sp>
      <p:sp>
        <p:nvSpPr>
          <p:cNvPr id="5" name="Θέση υποσέλιδου 4"/>
          <p:cNvSpPr>
            <a:spLocks noGrp="1"/>
          </p:cNvSpPr>
          <p:nvPr>
            <p:ph type="ftr" sz="quarter" idx="11"/>
          </p:nvPr>
        </p:nvSpPr>
        <p:spPr/>
        <p:txBody>
          <a:bodyPr/>
          <a:lstStyle/>
          <a:p>
            <a:endParaRPr lang="en-GB"/>
          </a:p>
        </p:txBody>
      </p:sp>
      <p:sp>
        <p:nvSpPr>
          <p:cNvPr id="6" name="Θέση αριθμού διαφάνειας 5"/>
          <p:cNvSpPr>
            <a:spLocks noGrp="1"/>
          </p:cNvSpPr>
          <p:nvPr>
            <p:ph type="sldNum" sz="quarter" idx="12"/>
          </p:nvPr>
        </p:nvSpPr>
        <p:spPr/>
        <p:txBody>
          <a:bodyPr/>
          <a:lstStyle/>
          <a:p>
            <a:fld id="{981E2BD9-1E51-4A33-8953-17976F96DFCF}" type="slidenum">
              <a:rPr lang="en-GB" smtClean="0"/>
              <a:pPr/>
              <a:t>22</a:t>
            </a:fld>
            <a:endParaRPr lang="en-GB"/>
          </a:p>
        </p:txBody>
      </p:sp>
    </p:spTree>
    <p:extLst>
      <p:ext uri="{BB962C8B-B14F-4D97-AF65-F5344CB8AC3E}">
        <p14:creationId xmlns:p14="http://schemas.microsoft.com/office/powerpoint/2010/main" val="27441766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2906216667"/>
              </p:ext>
            </p:extLst>
          </p:nvPr>
        </p:nvGraphicFramePr>
        <p:xfrm>
          <a:off x="179512" y="1412776"/>
          <a:ext cx="8784978" cy="3901440"/>
        </p:xfrm>
        <a:graphic>
          <a:graphicData uri="http://schemas.openxmlformats.org/drawingml/2006/table">
            <a:tbl>
              <a:tblPr firstRow="1" firstCol="1" bandRow="1" bandCol="1">
                <a:tableStyleId>{5C22544A-7EE6-4342-B048-85BDC9FD1C3A}</a:tableStyleId>
              </a:tblPr>
              <a:tblGrid>
                <a:gridCol w="1800200"/>
                <a:gridCol w="709793"/>
                <a:gridCol w="1254997"/>
                <a:gridCol w="1254997"/>
                <a:gridCol w="1254997"/>
                <a:gridCol w="1254997"/>
                <a:gridCol w="1254997"/>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600" b="1" dirty="0">
                          <a:solidFill>
                            <a:srgbClr val="C00000"/>
                          </a:solidFill>
                          <a:effectLst/>
                        </a:rPr>
                        <a:t>Κόστος κατασκευής κέντρου</a:t>
                      </a:r>
                      <a:endParaRPr lang="el-GR" sz="1600" b="1" dirty="0">
                        <a:solidFill>
                          <a:srgbClr val="C00000"/>
                        </a:solidFill>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1" dirty="0">
                          <a:solidFill>
                            <a:srgbClr val="C00000"/>
                          </a:solidFill>
                          <a:effectLst/>
                        </a:rPr>
                        <a:t>Λειτουργικό κόστος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Αύξηση προϊόντος / χρόνο </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Κέρδος / μονάδα προϊόντος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10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r>
              <a:tr h="0">
                <a:tc>
                  <a:txBody>
                    <a:bodyPr/>
                    <a:lstStyle/>
                    <a:p>
                      <a:pPr>
                        <a:spcAft>
                          <a:spcPts val="0"/>
                        </a:spcAft>
                      </a:pPr>
                      <a:r>
                        <a:rPr lang="el-GR" sz="1600" b="1" dirty="0" smtClean="0">
                          <a:solidFill>
                            <a:srgbClr val="C00000"/>
                          </a:solidFill>
                          <a:effectLst/>
                        </a:rPr>
                        <a:t>Ωφέλειες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dirty="0">
                          <a:effectLst/>
                        </a:rPr>
                        <a:t>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1" dirty="0" smtClean="0">
                          <a:solidFill>
                            <a:srgbClr val="C00000"/>
                          </a:solidFill>
                          <a:effectLst/>
                        </a:rPr>
                        <a:t>Υπολειμματική </a:t>
                      </a:r>
                      <a:r>
                        <a:rPr lang="el-GR" sz="1600" b="1" dirty="0">
                          <a:solidFill>
                            <a:srgbClr val="C00000"/>
                          </a:solidFill>
                          <a:effectLst/>
                        </a:rPr>
                        <a:t>αξία</a:t>
                      </a:r>
                      <a:endParaRPr lang="el-GR" sz="1600" b="1" dirty="0">
                        <a:solidFill>
                          <a:srgbClr val="C00000"/>
                        </a:solidFill>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endParaRPr lang="el-GR" sz="1600"/>
                    </a:p>
                  </a:txBody>
                  <a:tcPr marL="19050" marR="19050" marT="0" marB="0"/>
                </a:tc>
                <a:tc>
                  <a:txBody>
                    <a:bodyPr/>
                    <a:lstStyle/>
                    <a:p>
                      <a:endParaRPr lang="el-GR" sz="1600" dirty="0"/>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ΚΠΑ</a:t>
                      </a:r>
                      <a:endParaRPr lang="el-GR" sz="1600" b="0" dirty="0">
                        <a:effectLst/>
                        <a:latin typeface="Times New Roman"/>
                        <a:ea typeface="Times New Roman"/>
                      </a:endParaRPr>
                    </a:p>
                  </a:txBody>
                  <a:tcPr marL="19050" marR="19050" marT="0" marB="0"/>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bl>
          </a:graphicData>
        </a:graphic>
      </p:graphicFrame>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23</a:t>
            </a:fld>
            <a:endParaRPr lang="en-GB"/>
          </a:p>
        </p:txBody>
      </p:sp>
      <p:sp>
        <p:nvSpPr>
          <p:cNvPr id="8" name="Θέση περιεχομένου 2"/>
          <p:cNvSpPr txBox="1">
            <a:spLocks/>
          </p:cNvSpPr>
          <p:nvPr/>
        </p:nvSpPr>
        <p:spPr bwMode="auto">
          <a:xfrm>
            <a:off x="457200" y="836712"/>
            <a:ext cx="8229600" cy="720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l-GR" sz="2000" b="1" dirty="0" smtClean="0"/>
              <a:t>Ωφέλειες από το έργο:</a:t>
            </a:r>
          </a:p>
          <a:p>
            <a:pPr marL="0" indent="0">
              <a:buFont typeface="Arial" pitchFamily="34" charset="0"/>
              <a:buNone/>
            </a:pPr>
            <a:endParaRPr lang="el-GR" sz="2000" dirty="0"/>
          </a:p>
        </p:txBody>
      </p:sp>
    </p:spTree>
    <p:extLst>
      <p:ext uri="{BB962C8B-B14F-4D97-AF65-F5344CB8AC3E}">
        <p14:creationId xmlns:p14="http://schemas.microsoft.com/office/powerpoint/2010/main" val="1582599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44624"/>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121032964"/>
              </p:ext>
            </p:extLst>
          </p:nvPr>
        </p:nvGraphicFramePr>
        <p:xfrm>
          <a:off x="179512" y="2379672"/>
          <a:ext cx="8784978" cy="4389120"/>
        </p:xfrm>
        <a:graphic>
          <a:graphicData uri="http://schemas.openxmlformats.org/drawingml/2006/table">
            <a:tbl>
              <a:tblPr firstRow="1" firstCol="1" bandRow="1" bandCol="1">
                <a:tableStyleId>{5C22544A-7EE6-4342-B048-85BDC9FD1C3A}</a:tableStyleId>
              </a:tblPr>
              <a:tblGrid>
                <a:gridCol w="1512168"/>
                <a:gridCol w="997825"/>
                <a:gridCol w="1254997"/>
                <a:gridCol w="1254997"/>
                <a:gridCol w="1254997"/>
                <a:gridCol w="1254997"/>
                <a:gridCol w="1254997"/>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600" b="1" dirty="0">
                          <a:solidFill>
                            <a:srgbClr val="C00000"/>
                          </a:solidFill>
                          <a:effectLst/>
                        </a:rPr>
                        <a:t>Κόστος κατασκευής κέντρου</a:t>
                      </a:r>
                      <a:endParaRPr lang="el-GR" sz="1600" b="1" dirty="0">
                        <a:solidFill>
                          <a:srgbClr val="C00000"/>
                        </a:solidFill>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1" dirty="0">
                          <a:solidFill>
                            <a:srgbClr val="C00000"/>
                          </a:solidFill>
                          <a:effectLst/>
                        </a:rPr>
                        <a:t>Λειτουργικό κόστος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Αύξηση προϊόντος / χρόνο </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Κέρδος / μονάδα προϊόντος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10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r>
              <a:tr h="0">
                <a:tc>
                  <a:txBody>
                    <a:bodyPr/>
                    <a:lstStyle/>
                    <a:p>
                      <a:pPr>
                        <a:spcAft>
                          <a:spcPts val="0"/>
                        </a:spcAft>
                      </a:pPr>
                      <a:r>
                        <a:rPr lang="el-GR" sz="1600" b="1" dirty="0" smtClean="0">
                          <a:solidFill>
                            <a:srgbClr val="C00000"/>
                          </a:solidFill>
                          <a:effectLst/>
                        </a:rPr>
                        <a:t>Ωφέλειες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dirty="0">
                          <a:effectLst/>
                        </a:rPr>
                        <a:t>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1" dirty="0" smtClean="0">
                          <a:solidFill>
                            <a:srgbClr val="C00000"/>
                          </a:solidFill>
                          <a:effectLst/>
                        </a:rPr>
                        <a:t>Υπολειμματική </a:t>
                      </a:r>
                      <a:r>
                        <a:rPr lang="el-GR" sz="1600" b="1" dirty="0">
                          <a:solidFill>
                            <a:srgbClr val="C00000"/>
                          </a:solidFill>
                          <a:effectLst/>
                        </a:rPr>
                        <a:t>αξία</a:t>
                      </a:r>
                      <a:endParaRPr lang="el-GR" sz="1600" b="1" dirty="0">
                        <a:solidFill>
                          <a:srgbClr val="C00000"/>
                        </a:solidFill>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kern="1200" dirty="0" smtClean="0">
                          <a:solidFill>
                            <a:schemeClr val="dk1"/>
                          </a:solidFill>
                          <a:effectLst/>
                          <a:latin typeface="+mn-lt"/>
                          <a:ea typeface="+mn-ea"/>
                          <a:cs typeface="+mn-cs"/>
                        </a:rPr>
                        <a:t>8</a:t>
                      </a:r>
                      <a:r>
                        <a:rPr lang="en-US" sz="1600" kern="1200" dirty="0" smtClean="0">
                          <a:solidFill>
                            <a:schemeClr val="dk1"/>
                          </a:solidFill>
                          <a:effectLst/>
                          <a:latin typeface="+mn-lt"/>
                          <a:ea typeface="+mn-ea"/>
                          <a:cs typeface="+mn-cs"/>
                        </a:rPr>
                        <a:t>3.333</a:t>
                      </a:r>
                      <a:endParaRPr lang="el-GR" sz="1600" kern="1200" dirty="0">
                        <a:solidFill>
                          <a:schemeClr val="dk1"/>
                        </a:solidFill>
                        <a:effectLst/>
                        <a:latin typeface="+mn-lt"/>
                        <a:ea typeface="+mn-ea"/>
                        <a:cs typeface="+mn-cs"/>
                      </a:endParaRPr>
                    </a:p>
                  </a:txBody>
                  <a:tcPr marL="19050" marR="19050" marT="0" marB="0" anchor="ctr">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endParaRPr lang="el-GR" sz="1600"/>
                    </a:p>
                  </a:txBody>
                  <a:tcPr marL="19050" marR="19050" marT="0" marB="0"/>
                </a:tc>
                <a:tc>
                  <a:txBody>
                    <a:bodyPr/>
                    <a:lstStyle/>
                    <a:p>
                      <a:endParaRPr lang="el-GR" sz="1600" dirty="0"/>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ΚΠΑ</a:t>
                      </a:r>
                      <a:endParaRPr lang="el-GR" sz="1600" b="0" dirty="0">
                        <a:effectLst/>
                        <a:latin typeface="Times New Roman"/>
                        <a:ea typeface="Times New Roman"/>
                      </a:endParaRPr>
                    </a:p>
                  </a:txBody>
                  <a:tcPr marL="19050" marR="19050" marT="0" marB="0"/>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endParaRPr lang="el-GR" sz="1600" dirty="0">
                        <a:effectLst/>
                        <a:latin typeface="Times New Roman"/>
                        <a:ea typeface="Times New Roman"/>
                      </a:endParaRPr>
                    </a:p>
                  </a:txBody>
                  <a:tcPr marL="19050" marR="19050" marT="0" marB="0" anchor="ctr"/>
                </a:tc>
              </a:tr>
            </a:tbl>
          </a:graphicData>
        </a:graphic>
      </p:graphicFrame>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24</a:t>
            </a:fld>
            <a:endParaRPr lang="en-GB"/>
          </a:p>
        </p:txBody>
      </p:sp>
      <p:sp>
        <p:nvSpPr>
          <p:cNvPr id="8" name="Θέση περιεχομένου 2"/>
          <p:cNvSpPr txBox="1">
            <a:spLocks/>
          </p:cNvSpPr>
          <p:nvPr/>
        </p:nvSpPr>
        <p:spPr bwMode="auto">
          <a:xfrm>
            <a:off x="179512" y="692696"/>
            <a:ext cx="8712968"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buFont typeface="Arial" pitchFamily="34" charset="0"/>
              <a:buNone/>
            </a:pPr>
            <a:r>
              <a:rPr lang="el-GR" sz="1800" b="1" dirty="0" smtClean="0"/>
              <a:t>Υπολειμματική αξία:</a:t>
            </a:r>
          </a:p>
          <a:p>
            <a:pPr marL="0" indent="0">
              <a:lnSpc>
                <a:spcPct val="120000"/>
              </a:lnSpc>
              <a:buNone/>
            </a:pPr>
            <a:r>
              <a:rPr lang="el-GR" sz="1800" dirty="0" smtClean="0"/>
              <a:t>Η αξιολόγηση της επένδυσης γίνεται για 5 χρόνια. Τα κτήρια έχουν χρόνο απόσβεσης 30 χρόνια. Επομένως μετά από 5 έτη χάνεται το 1/6 (5/30) της αξίας ή 16.667€ (100.000*(1/6)). Επομένως η</a:t>
            </a:r>
            <a:r>
              <a:rPr lang="en-GB" sz="1800" dirty="0" smtClean="0"/>
              <a:t> </a:t>
            </a:r>
            <a:r>
              <a:rPr lang="en-GB" sz="1800" dirty="0"/>
              <a:t>υπ</a:t>
            </a:r>
            <a:r>
              <a:rPr lang="en-GB" sz="1800" dirty="0" err="1"/>
              <a:t>ολειμμ</a:t>
            </a:r>
            <a:r>
              <a:rPr lang="en-GB" sz="1800" dirty="0"/>
              <a:t>ατική αξία των κτιρίων υπολογίζεται </a:t>
            </a:r>
            <a:r>
              <a:rPr lang="el-GR" sz="1800" dirty="0" smtClean="0"/>
              <a:t>σε </a:t>
            </a:r>
            <a:r>
              <a:rPr lang="en-GB" sz="1800" dirty="0" smtClean="0"/>
              <a:t>84.444 €</a:t>
            </a:r>
            <a:r>
              <a:rPr lang="el-GR" sz="1800" dirty="0" smtClean="0"/>
              <a:t>.</a:t>
            </a:r>
            <a:endParaRPr lang="el-GR" sz="1800" dirty="0"/>
          </a:p>
        </p:txBody>
      </p:sp>
    </p:spTree>
    <p:extLst>
      <p:ext uri="{BB962C8B-B14F-4D97-AF65-F5344CB8AC3E}">
        <p14:creationId xmlns:p14="http://schemas.microsoft.com/office/powerpoint/2010/main" val="38653878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07504" y="44624"/>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3589886655"/>
              </p:ext>
            </p:extLst>
          </p:nvPr>
        </p:nvGraphicFramePr>
        <p:xfrm>
          <a:off x="179512" y="1844824"/>
          <a:ext cx="8784978" cy="4389120"/>
        </p:xfrm>
        <a:graphic>
          <a:graphicData uri="http://schemas.openxmlformats.org/drawingml/2006/table">
            <a:tbl>
              <a:tblPr firstRow="1" firstCol="1" bandRow="1" bandCol="1">
                <a:tableStyleId>{5C22544A-7EE6-4342-B048-85BDC9FD1C3A}</a:tableStyleId>
              </a:tblPr>
              <a:tblGrid>
                <a:gridCol w="1460482"/>
                <a:gridCol w="1049511"/>
                <a:gridCol w="1254997"/>
                <a:gridCol w="1254997"/>
                <a:gridCol w="1254997"/>
                <a:gridCol w="1254997"/>
                <a:gridCol w="1254997"/>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600" b="0" dirty="0">
                          <a:effectLst/>
                        </a:rPr>
                        <a:t>Κόστος κατασκευής κέντρου</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dirty="0">
                          <a:effectLst/>
                        </a:rPr>
                        <a:t>-100.000</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0" dirty="0">
                          <a:effectLst/>
                        </a:rPr>
                        <a:t>Λειτουργικό κόστος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-25.000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a:effectLst/>
                        </a:rPr>
                        <a:t>-25.000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-25.000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-25.000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-25.000</a:t>
                      </a:r>
                      <a:endParaRPr lang="el-GR" sz="160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Αύξηση προϊόντος / χρόνο </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Κέρδος / μονάδα προϊόντος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10</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10</a:t>
                      </a:r>
                      <a:endParaRPr lang="el-GR" sz="1600">
                        <a:effectLst/>
                        <a:latin typeface="Times New Roman"/>
                        <a:ea typeface="Times New Roman"/>
                      </a:endParaRPr>
                    </a:p>
                  </a:txBody>
                  <a:tcPr marL="19050" marR="19050" marT="0" marB="0" anchor="ctr"/>
                </a:tc>
              </a:tr>
              <a:tr h="0">
                <a:tc>
                  <a:txBody>
                    <a:bodyPr/>
                    <a:lstStyle/>
                    <a:p>
                      <a:pPr>
                        <a:spcAft>
                          <a:spcPts val="0"/>
                        </a:spcAft>
                      </a:pPr>
                      <a:r>
                        <a:rPr lang="el-GR" sz="1600" b="0" dirty="0">
                          <a:effectLst/>
                        </a:rPr>
                        <a:t>ΩΦΕΛΕΙΕΣ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rPr>
                        <a:t>0</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dirty="0" smtClean="0">
                          <a:effectLst/>
                        </a:rPr>
                        <a:t>44.444</a:t>
                      </a:r>
                      <a:endParaRPr lang="el-GR" sz="1600" dirty="0">
                        <a:effectLst/>
                        <a:latin typeface="Times New Roman"/>
                        <a:ea typeface="Times New Roman"/>
                      </a:endParaRPr>
                    </a:p>
                  </a:txBody>
                  <a:tcPr marL="19050" marR="19050" marT="0" marB="0" anchor="ctr"/>
                </a:tc>
              </a:tr>
              <a:tr h="0">
                <a:tc>
                  <a:txBody>
                    <a:bodyPr/>
                    <a:lstStyle/>
                    <a:p>
                      <a:pPr>
                        <a:spcAft>
                          <a:spcPts val="0"/>
                        </a:spcAft>
                      </a:pPr>
                      <a:r>
                        <a:rPr lang="el-GR" sz="1600" b="0" dirty="0" smtClean="0">
                          <a:effectLst/>
                        </a:rPr>
                        <a:t>Υπολειμματική </a:t>
                      </a:r>
                      <a:r>
                        <a:rPr lang="el-GR" sz="1600" b="0" dirty="0">
                          <a:effectLst/>
                        </a:rPr>
                        <a:t>αξία</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a:effectLst/>
                        </a:rPr>
                        <a:t>0</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smtClean="0">
                          <a:effectLst/>
                        </a:rPr>
                        <a:t>8</a:t>
                      </a:r>
                      <a:r>
                        <a:rPr lang="en-US" sz="1600" dirty="0" smtClean="0">
                          <a:effectLst/>
                        </a:rPr>
                        <a:t>3</a:t>
                      </a:r>
                      <a:r>
                        <a:rPr lang="el-GR" sz="1600" dirty="0" smtClean="0">
                          <a:effectLst/>
                        </a:rPr>
                        <a:t>.</a:t>
                      </a:r>
                      <a:r>
                        <a:rPr lang="en-US" sz="1600" dirty="0" smtClean="0">
                          <a:effectLst/>
                        </a:rPr>
                        <a:t>333</a:t>
                      </a:r>
                      <a:endParaRPr lang="el-GR" sz="1600" dirty="0">
                        <a:effectLst/>
                        <a:latin typeface="Times New Roman"/>
                        <a:ea typeface="Times New Roman"/>
                      </a:endParaRPr>
                    </a:p>
                  </a:txBody>
                  <a:tcPr marL="19050" marR="19050" marT="0" marB="0" anchor="ctr">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dirty="0">
                          <a:effectLst/>
                        </a:rPr>
                        <a:t>-100.000</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102.777</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endParaRPr lang="el-GR" sz="1600"/>
                    </a:p>
                  </a:txBody>
                  <a:tcPr marL="19050" marR="19050" marT="0" marB="0"/>
                </a:tc>
                <a:tc>
                  <a:txBody>
                    <a:bodyPr/>
                    <a:lstStyle/>
                    <a:p>
                      <a:endParaRPr lang="el-GR" sz="1600" dirty="0"/>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tc>
              </a:tr>
              <a:tr h="0">
                <a:tc>
                  <a:txBody>
                    <a:bodyPr/>
                    <a:lstStyle/>
                    <a:p>
                      <a:pPr>
                        <a:spcAft>
                          <a:spcPts val="0"/>
                        </a:spcAft>
                      </a:pPr>
                      <a:endParaRPr lang="el-GR" sz="1600" b="0" dirty="0">
                        <a:effectLst/>
                        <a:latin typeface="Times New Roman"/>
                        <a:ea typeface="Times New Roman"/>
                      </a:endParaRPr>
                    </a:p>
                  </a:txBody>
                  <a:tcPr marL="19050" marR="19050" marT="0" marB="0"/>
                </a:tc>
                <a:tc>
                  <a:txBody>
                    <a:bodyPr/>
                    <a:lstStyle/>
                    <a:p>
                      <a:pPr algn="r">
                        <a:spcAft>
                          <a:spcPts val="0"/>
                        </a:spcAft>
                      </a:pPr>
                      <a:endParaRPr lang="el-GR" sz="1600" dirty="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a:effectLst/>
                        </a:rPr>
                        <a:t> </a:t>
                      </a:r>
                      <a:endParaRPr lang="el-GR" sz="1600">
                        <a:effectLst/>
                        <a:latin typeface="Times New Roman"/>
                        <a:ea typeface="Times New Roman"/>
                      </a:endParaRPr>
                    </a:p>
                  </a:txBody>
                  <a:tcPr marL="19050" marR="19050" marT="0" marB="0" anchor="ctr"/>
                </a:tc>
                <a:tc>
                  <a:txBody>
                    <a:bodyPr/>
                    <a:lstStyle/>
                    <a:p>
                      <a:pPr algn="r">
                        <a:spcAft>
                          <a:spcPts val="0"/>
                        </a:spcAft>
                      </a:pPr>
                      <a:r>
                        <a:rPr lang="el-GR" sz="1600" dirty="0">
                          <a:effectLst/>
                        </a:rPr>
                        <a:t> </a:t>
                      </a:r>
                      <a:endParaRPr lang="el-GR" sz="1600" dirty="0">
                        <a:effectLst/>
                        <a:latin typeface="Times New Roman"/>
                        <a:ea typeface="Times New Roman"/>
                      </a:endParaRPr>
                    </a:p>
                  </a:txBody>
                  <a:tcPr marL="19050" marR="19050" marT="0" marB="0" anchor="ctr"/>
                </a:tc>
              </a:tr>
            </a:tbl>
          </a:graphicData>
        </a:graphic>
      </p:graphicFrame>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25</a:t>
            </a:fld>
            <a:endParaRPr lang="en-GB"/>
          </a:p>
        </p:txBody>
      </p:sp>
      <p:sp>
        <p:nvSpPr>
          <p:cNvPr id="8" name="Θέση περιεχομένου 2"/>
          <p:cNvSpPr txBox="1">
            <a:spLocks/>
          </p:cNvSpPr>
          <p:nvPr/>
        </p:nvSpPr>
        <p:spPr bwMode="auto">
          <a:xfrm>
            <a:off x="179512" y="692696"/>
            <a:ext cx="8712968"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buFont typeface="Arial" pitchFamily="34" charset="0"/>
              <a:buNone/>
            </a:pPr>
            <a:r>
              <a:rPr lang="el-GR" sz="1800" b="1" dirty="0" smtClean="0"/>
              <a:t>Κόστος: </a:t>
            </a:r>
            <a:r>
              <a:rPr lang="el-GR" sz="1800" dirty="0" smtClean="0"/>
              <a:t>Το κόστος κατασκευής και το λειτουργικό κόστος δίνονται. Ο συνολικός </a:t>
            </a:r>
            <a:br>
              <a:rPr lang="el-GR" sz="1800" dirty="0" smtClean="0"/>
            </a:br>
            <a:r>
              <a:rPr lang="el-GR" sz="1800" dirty="0" smtClean="0"/>
              <a:t>πίνακας δεδομένων για την αξιολόγηση της επένδυσης έχει ως εξής: </a:t>
            </a:r>
            <a:endParaRPr lang="el-GR" sz="1800" b="1" dirty="0" smtClean="0"/>
          </a:p>
          <a:p>
            <a:pPr marL="0" indent="0">
              <a:lnSpc>
                <a:spcPct val="120000"/>
              </a:lnSpc>
              <a:buNone/>
            </a:pPr>
            <a:r>
              <a:rPr lang="el-GR" sz="1800" dirty="0" smtClean="0"/>
              <a:t>Υπολογίζουμε Συνολικές </a:t>
            </a:r>
            <a:r>
              <a:rPr lang="el-GR" sz="1800" dirty="0" err="1" smtClean="0"/>
              <a:t>Χρηματοροές</a:t>
            </a:r>
            <a:endParaRPr lang="el-GR" sz="1800" dirty="0"/>
          </a:p>
        </p:txBody>
      </p:sp>
    </p:spTree>
    <p:extLst>
      <p:ext uri="{BB962C8B-B14F-4D97-AF65-F5344CB8AC3E}">
        <p14:creationId xmlns:p14="http://schemas.microsoft.com/office/powerpoint/2010/main" val="39130959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3749410910"/>
              </p:ext>
            </p:extLst>
          </p:nvPr>
        </p:nvGraphicFramePr>
        <p:xfrm>
          <a:off x="107502" y="2774424"/>
          <a:ext cx="8784978" cy="1950720"/>
        </p:xfrm>
        <a:graphic>
          <a:graphicData uri="http://schemas.openxmlformats.org/drawingml/2006/table">
            <a:tbl>
              <a:tblPr firstRow="1" firstCol="1" bandRow="1" bandCol="1">
                <a:tableStyleId>{5C22544A-7EE6-4342-B048-85BDC9FD1C3A}</a:tableStyleId>
              </a:tblPr>
              <a:tblGrid>
                <a:gridCol w="1460482"/>
                <a:gridCol w="1049511"/>
                <a:gridCol w="1254997"/>
                <a:gridCol w="1254997"/>
                <a:gridCol w="1254997"/>
                <a:gridCol w="1254997"/>
                <a:gridCol w="1254997"/>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dirty="0">
                          <a:effectLst/>
                        </a:rPr>
                        <a:t>-100.000</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9.444</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n-US" sz="1600" dirty="0" smtClean="0">
                          <a:effectLst/>
                        </a:rPr>
                        <a:t>102.777</a:t>
                      </a:r>
                      <a:endParaRPr lang="el-GR" sz="1600" dirty="0">
                        <a:effectLst/>
                        <a:latin typeface="Times New Roman"/>
                        <a:ea typeface="Times New Roman"/>
                      </a:endParaRPr>
                    </a:p>
                  </a:txBody>
                  <a:tcPr marL="19050" marR="19050" marT="0" marB="0" anchor="ctr">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0" dirty="0" smtClean="0">
                          <a:effectLst/>
                          <a:latin typeface="Times New Roman"/>
                          <a:ea typeface="Times New Roman"/>
                        </a:rPr>
                        <a:t>Συντελεστής Προεξόφλησης (10%)</a:t>
                      </a:r>
                      <a:endParaRPr lang="el-GR" sz="1600" b="0" dirty="0">
                        <a:effectLst/>
                        <a:latin typeface="Times New Roman"/>
                        <a:ea typeface="Times New Roman"/>
                      </a:endParaRPr>
                    </a:p>
                  </a:txBody>
                  <a:tcPr marL="19050" marR="19050" marT="0" marB="0"/>
                </a:tc>
                <a:tc>
                  <a:txBody>
                    <a:bodyPr/>
                    <a:lstStyle/>
                    <a:p>
                      <a:pPr algn="ctr">
                        <a:spcAft>
                          <a:spcPts val="0"/>
                        </a:spcAft>
                      </a:pPr>
                      <a:r>
                        <a:rPr lang="el-GR" sz="1400" b="0" i="1" dirty="0" smtClean="0">
                          <a:effectLst/>
                          <a:latin typeface="Times New Roman"/>
                          <a:ea typeface="Times New Roman"/>
                        </a:rPr>
                        <a:t>1</a:t>
                      </a:r>
                      <a:endParaRPr lang="el-GR" sz="1400" b="0" i="1" dirty="0">
                        <a:effectLst/>
                        <a:latin typeface="Times New Roman"/>
                        <a:ea typeface="Times New Roman"/>
                      </a:endParaRPr>
                    </a:p>
                  </a:txBody>
                  <a:tcPr marL="19050" marR="19050" marT="0" marB="0" anchor="ctr"/>
                </a:tc>
                <a:tc>
                  <a:txBody>
                    <a:bodyPr/>
                    <a:lstStyle/>
                    <a:p>
                      <a:pPr algn="ctr">
                        <a:spcAft>
                          <a:spcPts val="0"/>
                        </a:spcAft>
                      </a:pPr>
                      <a:r>
                        <a:rPr lang="el-GR" sz="1400" b="0" i="1" dirty="0" smtClean="0">
                          <a:effectLst/>
                          <a:latin typeface="Times New Roman"/>
                          <a:ea typeface="Times New Roman"/>
                        </a:rPr>
                        <a:t>1/1,1=</a:t>
                      </a:r>
                    </a:p>
                    <a:p>
                      <a:pPr algn="ctr">
                        <a:spcAft>
                          <a:spcPts val="0"/>
                        </a:spcAft>
                      </a:pPr>
                      <a:r>
                        <a:rPr lang="el-GR" sz="1400" b="0" i="1" dirty="0" smtClean="0">
                          <a:effectLst/>
                          <a:latin typeface="Times New Roman"/>
                          <a:ea typeface="Times New Roman"/>
                        </a:rPr>
                        <a:t> 0,909</a:t>
                      </a:r>
                      <a:endParaRPr lang="el-GR" sz="1400" b="0" i="1" dirty="0">
                        <a:effectLst/>
                        <a:latin typeface="Times New Roman"/>
                        <a:ea typeface="Times New Roman"/>
                      </a:endParaRPr>
                    </a:p>
                  </a:txBody>
                  <a:tcPr marL="19050" marR="19050" marT="0" marB="0" anchor="ctr"/>
                </a:tc>
                <a:tc>
                  <a:txBody>
                    <a:bodyPr/>
                    <a:lstStyle/>
                    <a:p>
                      <a:pPr algn="ctr">
                        <a:spcAft>
                          <a:spcPts val="0"/>
                        </a:spcAft>
                      </a:pPr>
                      <a:r>
                        <a:rPr lang="el-GR" sz="1400" b="0" i="1" dirty="0" smtClean="0">
                          <a:effectLst/>
                          <a:latin typeface="Times New Roman"/>
                          <a:ea typeface="Times New Roman"/>
                        </a:rPr>
                        <a:t>1/(1,1)</a:t>
                      </a:r>
                      <a:r>
                        <a:rPr lang="el-GR" sz="1400" b="0" i="1" baseline="30000" dirty="0" smtClean="0">
                          <a:effectLst/>
                          <a:latin typeface="Times New Roman"/>
                          <a:ea typeface="Times New Roman"/>
                        </a:rPr>
                        <a:t>2</a:t>
                      </a:r>
                      <a:r>
                        <a:rPr lang="el-GR" sz="1400" b="0" i="1" baseline="0" dirty="0" smtClean="0">
                          <a:effectLst/>
                          <a:latin typeface="Times New Roman"/>
                          <a:ea typeface="Times New Roman"/>
                        </a:rPr>
                        <a:t>=</a:t>
                      </a:r>
                    </a:p>
                    <a:p>
                      <a:pPr algn="ctr">
                        <a:spcAft>
                          <a:spcPts val="0"/>
                        </a:spcAft>
                      </a:pPr>
                      <a:r>
                        <a:rPr lang="el-GR" sz="1400" b="0" i="1" baseline="0" dirty="0" smtClean="0">
                          <a:effectLst/>
                          <a:latin typeface="Times New Roman"/>
                          <a:ea typeface="Times New Roman"/>
                        </a:rPr>
                        <a:t>0,8264</a:t>
                      </a:r>
                      <a:endParaRPr lang="el-GR" sz="1400" b="0" i="1" dirty="0">
                        <a:effectLst/>
                        <a:latin typeface="Times New Roman"/>
                        <a:ea typeface="Times New Roman"/>
                      </a:endParaRPr>
                    </a:p>
                  </a:txBody>
                  <a:tcPr marL="19050" marR="19050" marT="0" marB="0" anchor="ctr"/>
                </a:tc>
                <a:tc>
                  <a:txBody>
                    <a:bodyPr/>
                    <a:lstStyle/>
                    <a:p>
                      <a:pPr algn="ctr">
                        <a:spcAft>
                          <a:spcPts val="0"/>
                        </a:spcAft>
                      </a:pPr>
                      <a:r>
                        <a:rPr lang="el-GR" sz="1400" b="0" i="1" dirty="0" smtClean="0">
                          <a:effectLst/>
                          <a:latin typeface="Times New Roman"/>
                          <a:ea typeface="Times New Roman"/>
                        </a:rPr>
                        <a:t>1/(1,1)</a:t>
                      </a:r>
                      <a:r>
                        <a:rPr lang="el-GR" sz="1400" b="0" i="1" baseline="30000" dirty="0" smtClean="0">
                          <a:effectLst/>
                          <a:latin typeface="Times New Roman"/>
                          <a:ea typeface="Times New Roman"/>
                        </a:rPr>
                        <a:t>2</a:t>
                      </a:r>
                      <a:r>
                        <a:rPr lang="el-GR" sz="1400" b="0" i="1" baseline="0" dirty="0" smtClean="0">
                          <a:effectLst/>
                          <a:latin typeface="Times New Roman"/>
                          <a:ea typeface="Times New Roman"/>
                        </a:rPr>
                        <a:t>=</a:t>
                      </a:r>
                    </a:p>
                    <a:p>
                      <a:pPr algn="ctr">
                        <a:spcAft>
                          <a:spcPts val="0"/>
                        </a:spcAft>
                      </a:pPr>
                      <a:r>
                        <a:rPr lang="el-GR" sz="1400" b="0" i="1" baseline="0" dirty="0" smtClean="0">
                          <a:effectLst/>
                          <a:latin typeface="Times New Roman"/>
                          <a:ea typeface="Times New Roman"/>
                        </a:rPr>
                        <a:t>0,7513</a:t>
                      </a:r>
                      <a:endParaRPr lang="el-GR" sz="1400" b="0" i="1" dirty="0">
                        <a:effectLst/>
                        <a:latin typeface="Times New Roman"/>
                        <a:ea typeface="Times New Roman"/>
                      </a:endParaRPr>
                    </a:p>
                  </a:txBody>
                  <a:tcPr marL="19050" marR="19050" marT="0" marB="0" anchor="ctr"/>
                </a:tc>
                <a:tc>
                  <a:txBody>
                    <a:bodyPr/>
                    <a:lstStyle/>
                    <a:p>
                      <a:pPr algn="ctr">
                        <a:spcAft>
                          <a:spcPts val="0"/>
                        </a:spcAft>
                      </a:pPr>
                      <a:r>
                        <a:rPr lang="el-GR" sz="1400" b="0" i="1" dirty="0" smtClean="0">
                          <a:effectLst/>
                          <a:latin typeface="Times New Roman"/>
                          <a:ea typeface="Times New Roman"/>
                        </a:rPr>
                        <a:t>1/(1,1)</a:t>
                      </a:r>
                      <a:r>
                        <a:rPr lang="el-GR" sz="1400" b="0" i="1" baseline="30000" dirty="0" smtClean="0">
                          <a:effectLst/>
                          <a:latin typeface="Times New Roman"/>
                          <a:ea typeface="Times New Roman"/>
                        </a:rPr>
                        <a:t>2</a:t>
                      </a:r>
                      <a:r>
                        <a:rPr lang="el-GR" sz="1400" b="0" i="1" baseline="0" dirty="0" smtClean="0">
                          <a:effectLst/>
                          <a:latin typeface="Times New Roman"/>
                          <a:ea typeface="Times New Roman"/>
                        </a:rPr>
                        <a:t>=</a:t>
                      </a:r>
                    </a:p>
                    <a:p>
                      <a:pPr algn="ctr">
                        <a:spcAft>
                          <a:spcPts val="0"/>
                        </a:spcAft>
                      </a:pPr>
                      <a:r>
                        <a:rPr lang="el-GR" sz="1400" b="0" i="1" baseline="0" dirty="0" smtClean="0">
                          <a:effectLst/>
                          <a:latin typeface="Times New Roman"/>
                          <a:ea typeface="Times New Roman"/>
                        </a:rPr>
                        <a:t>0,6830</a:t>
                      </a:r>
                      <a:endParaRPr lang="el-GR" sz="1400" b="0" i="1" dirty="0">
                        <a:effectLst/>
                        <a:latin typeface="Times New Roman"/>
                        <a:ea typeface="Times New Roman"/>
                      </a:endParaRPr>
                    </a:p>
                  </a:txBody>
                  <a:tcPr marL="19050" marR="19050" marT="0" marB="0" anchor="ctr"/>
                </a:tc>
                <a:tc>
                  <a:txBody>
                    <a:bodyPr/>
                    <a:lstStyle/>
                    <a:p>
                      <a:pPr algn="ctr">
                        <a:spcAft>
                          <a:spcPts val="0"/>
                        </a:spcAft>
                      </a:pPr>
                      <a:r>
                        <a:rPr lang="el-GR" sz="1400" b="0" i="1" dirty="0" smtClean="0">
                          <a:effectLst/>
                          <a:latin typeface="Times New Roman"/>
                          <a:ea typeface="Times New Roman"/>
                        </a:rPr>
                        <a:t>1/(1,1)</a:t>
                      </a:r>
                      <a:r>
                        <a:rPr lang="el-GR" sz="1400" b="0" i="1" baseline="30000" dirty="0" smtClean="0">
                          <a:effectLst/>
                          <a:latin typeface="Times New Roman"/>
                          <a:ea typeface="Times New Roman"/>
                        </a:rPr>
                        <a:t>2</a:t>
                      </a:r>
                      <a:r>
                        <a:rPr lang="el-GR" sz="1400" b="0" i="1" baseline="0" dirty="0" smtClean="0">
                          <a:effectLst/>
                          <a:latin typeface="Times New Roman"/>
                          <a:ea typeface="Times New Roman"/>
                        </a:rPr>
                        <a:t>=</a:t>
                      </a:r>
                    </a:p>
                    <a:p>
                      <a:pPr algn="ctr">
                        <a:spcAft>
                          <a:spcPts val="0"/>
                        </a:spcAft>
                      </a:pPr>
                      <a:r>
                        <a:rPr lang="el-GR" sz="1400" b="0" i="1" baseline="0" dirty="0" smtClean="0">
                          <a:effectLst/>
                          <a:latin typeface="Times New Roman"/>
                          <a:ea typeface="Times New Roman"/>
                        </a:rPr>
                        <a:t>0,6209</a:t>
                      </a:r>
                      <a:endParaRPr lang="el-GR" sz="1400" b="0" i="1" dirty="0">
                        <a:effectLst/>
                        <a:latin typeface="Times New Roman"/>
                        <a:ea typeface="Times New Roman"/>
                      </a:endParaRPr>
                    </a:p>
                  </a:txBody>
                  <a:tcPr marL="19050" marR="19050" marT="0" marB="0" anchor="ctr"/>
                </a:tc>
              </a:tr>
              <a:tr h="0">
                <a:tc>
                  <a:txBody>
                    <a:bodyPr/>
                    <a:lstStyle/>
                    <a:p>
                      <a:pPr>
                        <a:spcAft>
                          <a:spcPts val="0"/>
                        </a:spcAft>
                      </a:pPr>
                      <a:r>
                        <a:rPr lang="el-GR" sz="1600" b="0" dirty="0" smtClean="0">
                          <a:effectLst/>
                          <a:latin typeface="Times New Roman"/>
                          <a:ea typeface="Times New Roman"/>
                        </a:rPr>
                        <a:t>ΚΠΑ Χρηματοροής</a:t>
                      </a:r>
                      <a:endParaRPr lang="el-GR" sz="1600" b="0" dirty="0">
                        <a:effectLst/>
                        <a:latin typeface="Times New Roman"/>
                        <a:ea typeface="Times New Roman"/>
                      </a:endParaRPr>
                    </a:p>
                  </a:txBody>
                  <a:tcPr marL="19050" marR="19050" marT="0" marB="0"/>
                </a:tc>
                <a:tc>
                  <a:txBody>
                    <a:bodyPr/>
                    <a:lstStyle/>
                    <a:p>
                      <a:pPr algn="ctr">
                        <a:spcAft>
                          <a:spcPts val="0"/>
                        </a:spcAft>
                      </a:pPr>
                      <a:r>
                        <a:rPr lang="el-GR" sz="1600" b="1" dirty="0" smtClean="0">
                          <a:effectLst/>
                          <a:latin typeface="Times New Roman"/>
                          <a:ea typeface="Times New Roman"/>
                        </a:rPr>
                        <a:t>-100.000</a:t>
                      </a:r>
                      <a:endParaRPr lang="el-GR" sz="1600" b="1" dirty="0">
                        <a:effectLst/>
                        <a:latin typeface="Times New Roman"/>
                        <a:ea typeface="Times New Roman"/>
                      </a:endParaRPr>
                    </a:p>
                  </a:txBody>
                  <a:tcPr marL="19050" marR="19050" marT="0" marB="0" anchor="ctr"/>
                </a:tc>
                <a:tc>
                  <a:txBody>
                    <a:bodyPr/>
                    <a:lstStyle/>
                    <a:p>
                      <a:pPr algn="ctr">
                        <a:spcAft>
                          <a:spcPts val="0"/>
                        </a:spcAft>
                      </a:pPr>
                      <a:r>
                        <a:rPr lang="el-GR" sz="1600" b="1" dirty="0" smtClean="0">
                          <a:effectLst/>
                          <a:latin typeface="Times New Roman"/>
                          <a:ea typeface="Times New Roman"/>
                        </a:rPr>
                        <a:t>8584,</a:t>
                      </a:r>
                      <a:r>
                        <a:rPr lang="en-US" sz="1600" b="1" dirty="0" smtClean="0">
                          <a:effectLst/>
                          <a:latin typeface="Times New Roman"/>
                          <a:ea typeface="Times New Roman"/>
                        </a:rPr>
                        <a:t>6</a:t>
                      </a:r>
                      <a:endParaRPr lang="el-GR" sz="1600" b="1" dirty="0">
                        <a:effectLst/>
                        <a:latin typeface="Times New Roman"/>
                        <a:ea typeface="Times New Roman"/>
                      </a:endParaRPr>
                    </a:p>
                  </a:txBody>
                  <a:tcPr marL="19050" marR="19050" marT="0" marB="0" anchor="ctr"/>
                </a:tc>
                <a:tc>
                  <a:txBody>
                    <a:bodyPr/>
                    <a:lstStyle/>
                    <a:p>
                      <a:pPr algn="ctr">
                        <a:spcAft>
                          <a:spcPts val="0"/>
                        </a:spcAft>
                      </a:pPr>
                      <a:r>
                        <a:rPr lang="el-GR" sz="1600" b="1" dirty="0" smtClean="0">
                          <a:effectLst/>
                          <a:latin typeface="Times New Roman"/>
                          <a:ea typeface="Times New Roman"/>
                        </a:rPr>
                        <a:t>7804,5</a:t>
                      </a:r>
                      <a:endParaRPr lang="el-GR" sz="1600" b="1" dirty="0">
                        <a:effectLst/>
                        <a:latin typeface="Times New Roman"/>
                        <a:ea typeface="Times New Roman"/>
                      </a:endParaRPr>
                    </a:p>
                  </a:txBody>
                  <a:tcPr marL="19050" marR="19050" marT="0" marB="0" anchor="ctr"/>
                </a:tc>
                <a:tc>
                  <a:txBody>
                    <a:bodyPr/>
                    <a:lstStyle/>
                    <a:p>
                      <a:pPr algn="ctr">
                        <a:spcAft>
                          <a:spcPts val="0"/>
                        </a:spcAft>
                      </a:pPr>
                      <a:r>
                        <a:rPr lang="el-GR" sz="1600" b="1" dirty="0" smtClean="0">
                          <a:effectLst/>
                          <a:latin typeface="Times New Roman"/>
                          <a:ea typeface="Times New Roman"/>
                        </a:rPr>
                        <a:t>7095,</a:t>
                      </a:r>
                      <a:r>
                        <a:rPr lang="en-US" sz="1600" b="1" dirty="0" smtClean="0">
                          <a:effectLst/>
                          <a:latin typeface="Times New Roman"/>
                          <a:ea typeface="Times New Roman"/>
                        </a:rPr>
                        <a:t>3</a:t>
                      </a:r>
                      <a:endParaRPr lang="el-GR" sz="1600" b="1" dirty="0">
                        <a:effectLst/>
                        <a:latin typeface="Times New Roman"/>
                        <a:ea typeface="Times New Roman"/>
                      </a:endParaRPr>
                    </a:p>
                  </a:txBody>
                  <a:tcPr marL="19050" marR="19050" marT="0" marB="0" anchor="ctr"/>
                </a:tc>
                <a:tc>
                  <a:txBody>
                    <a:bodyPr/>
                    <a:lstStyle/>
                    <a:p>
                      <a:pPr algn="ctr">
                        <a:spcAft>
                          <a:spcPts val="0"/>
                        </a:spcAft>
                      </a:pPr>
                      <a:r>
                        <a:rPr lang="el-GR" sz="1600" b="1" dirty="0" smtClean="0">
                          <a:effectLst/>
                          <a:latin typeface="Times New Roman"/>
                          <a:ea typeface="Times New Roman"/>
                        </a:rPr>
                        <a:t>6450,</a:t>
                      </a:r>
                      <a:r>
                        <a:rPr lang="en-US" sz="1600" b="1" dirty="0" smtClean="0">
                          <a:effectLst/>
                          <a:latin typeface="Times New Roman"/>
                          <a:ea typeface="Times New Roman"/>
                        </a:rPr>
                        <a:t>3</a:t>
                      </a:r>
                      <a:endParaRPr lang="el-GR" sz="1600" b="1" dirty="0">
                        <a:effectLst/>
                        <a:latin typeface="Times New Roman"/>
                        <a:ea typeface="Times New Roman"/>
                      </a:endParaRPr>
                    </a:p>
                  </a:txBody>
                  <a:tcPr marL="19050" marR="19050" marT="0" marB="0" anchor="ctr"/>
                </a:tc>
                <a:tc>
                  <a:txBody>
                    <a:bodyPr/>
                    <a:lstStyle/>
                    <a:p>
                      <a:pPr algn="ctr">
                        <a:spcAft>
                          <a:spcPts val="0"/>
                        </a:spcAft>
                      </a:pPr>
                      <a:r>
                        <a:rPr lang="el-GR" sz="1600" b="1" dirty="0" smtClean="0">
                          <a:effectLst/>
                          <a:latin typeface="Times New Roman"/>
                          <a:ea typeface="Times New Roman"/>
                        </a:rPr>
                        <a:t>63814,2</a:t>
                      </a:r>
                      <a:endParaRPr lang="el-GR" sz="1600" b="1" dirty="0">
                        <a:effectLst/>
                        <a:latin typeface="Times New Roman"/>
                        <a:ea typeface="Times New Roman"/>
                      </a:endParaRPr>
                    </a:p>
                  </a:txBody>
                  <a:tcPr marL="19050" marR="19050" marT="0" marB="0" anchor="ctr"/>
                </a:tc>
              </a:tr>
              <a:tr h="0">
                <a:tc>
                  <a:txBody>
                    <a:bodyPr/>
                    <a:lstStyle/>
                    <a:p>
                      <a:pPr>
                        <a:spcAft>
                          <a:spcPts val="0"/>
                        </a:spcAft>
                      </a:pPr>
                      <a:r>
                        <a:rPr lang="el-GR" sz="1600" b="0" dirty="0" smtClean="0">
                          <a:effectLst/>
                          <a:latin typeface="Times New Roman"/>
                          <a:ea typeface="Times New Roman"/>
                        </a:rPr>
                        <a:t>ΚΠΑ</a:t>
                      </a:r>
                      <a:endParaRPr lang="el-GR" sz="1600" b="0" dirty="0">
                        <a:effectLst/>
                        <a:latin typeface="Times New Roman"/>
                        <a:ea typeface="Times New Roman"/>
                      </a:endParaRPr>
                    </a:p>
                  </a:txBody>
                  <a:tcPr marL="19050" marR="19050" marT="0" marB="0"/>
                </a:tc>
                <a:tc>
                  <a:txBody>
                    <a:bodyPr/>
                    <a:lstStyle/>
                    <a:p>
                      <a:pPr algn="ctr">
                        <a:spcAft>
                          <a:spcPts val="0"/>
                        </a:spcAft>
                      </a:pPr>
                      <a:r>
                        <a:rPr lang="el-GR" sz="1600" b="1" dirty="0" smtClean="0">
                          <a:effectLst/>
                          <a:latin typeface="Times New Roman"/>
                          <a:ea typeface="Times New Roman"/>
                        </a:rPr>
                        <a:t>-6253,1</a:t>
                      </a:r>
                      <a:endParaRPr lang="el-GR" sz="1600" b="1" dirty="0">
                        <a:effectLst/>
                        <a:latin typeface="Times New Roman"/>
                        <a:ea typeface="Times New Roman"/>
                      </a:endParaRPr>
                    </a:p>
                  </a:txBody>
                  <a:tcPr marL="19050" marR="19050" marT="0" marB="0" anchor="ctr"/>
                </a:tc>
                <a:tc>
                  <a:txBody>
                    <a:bodyPr/>
                    <a:lstStyle/>
                    <a:p>
                      <a:pPr algn="ctr">
                        <a:spcAft>
                          <a:spcPts val="0"/>
                        </a:spcAft>
                      </a:pPr>
                      <a:endParaRPr lang="el-GR" sz="1600" b="1" dirty="0">
                        <a:effectLst/>
                        <a:latin typeface="Times New Roman"/>
                        <a:ea typeface="Times New Roman"/>
                      </a:endParaRPr>
                    </a:p>
                  </a:txBody>
                  <a:tcPr marL="19050" marR="19050" marT="0" marB="0" anchor="ctr"/>
                </a:tc>
                <a:tc>
                  <a:txBody>
                    <a:bodyPr/>
                    <a:lstStyle/>
                    <a:p>
                      <a:pPr algn="ctr">
                        <a:spcAft>
                          <a:spcPts val="0"/>
                        </a:spcAft>
                      </a:pPr>
                      <a:endParaRPr lang="el-GR" sz="1600" b="1" dirty="0">
                        <a:effectLst/>
                        <a:latin typeface="Times New Roman"/>
                        <a:ea typeface="Times New Roman"/>
                      </a:endParaRPr>
                    </a:p>
                  </a:txBody>
                  <a:tcPr marL="19050" marR="19050" marT="0" marB="0" anchor="ctr"/>
                </a:tc>
                <a:tc>
                  <a:txBody>
                    <a:bodyPr/>
                    <a:lstStyle/>
                    <a:p>
                      <a:pPr algn="ctr">
                        <a:spcAft>
                          <a:spcPts val="0"/>
                        </a:spcAft>
                      </a:pPr>
                      <a:endParaRPr lang="el-GR" sz="1600" b="1" dirty="0">
                        <a:effectLst/>
                        <a:latin typeface="Times New Roman"/>
                        <a:ea typeface="Times New Roman"/>
                      </a:endParaRPr>
                    </a:p>
                  </a:txBody>
                  <a:tcPr marL="19050" marR="19050" marT="0" marB="0" anchor="ctr"/>
                </a:tc>
                <a:tc>
                  <a:txBody>
                    <a:bodyPr/>
                    <a:lstStyle/>
                    <a:p>
                      <a:pPr algn="ctr">
                        <a:spcAft>
                          <a:spcPts val="0"/>
                        </a:spcAft>
                      </a:pPr>
                      <a:endParaRPr lang="el-GR" sz="1600" b="1" dirty="0">
                        <a:effectLst/>
                        <a:latin typeface="Times New Roman"/>
                        <a:ea typeface="Times New Roman"/>
                      </a:endParaRPr>
                    </a:p>
                  </a:txBody>
                  <a:tcPr marL="19050" marR="19050" marT="0" marB="0" anchor="ctr"/>
                </a:tc>
                <a:tc>
                  <a:txBody>
                    <a:bodyPr/>
                    <a:lstStyle/>
                    <a:p>
                      <a:pPr algn="ctr">
                        <a:spcAft>
                          <a:spcPts val="0"/>
                        </a:spcAft>
                      </a:pPr>
                      <a:endParaRPr lang="el-GR" sz="1600" b="1" dirty="0">
                        <a:effectLst/>
                        <a:latin typeface="Times New Roman"/>
                        <a:ea typeface="Times New Roman"/>
                      </a:endParaRPr>
                    </a:p>
                  </a:txBody>
                  <a:tcPr marL="19050" marR="19050" marT="0" marB="0" anchor="ctr"/>
                </a:tc>
              </a:tr>
            </a:tbl>
          </a:graphicData>
        </a:graphic>
      </p:graphicFrame>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26</a:t>
            </a:fld>
            <a:endParaRPr lang="en-GB"/>
          </a:p>
        </p:txBody>
      </p:sp>
      <p:sp>
        <p:nvSpPr>
          <p:cNvPr id="8" name="Θέση περιεχομένου 2"/>
          <p:cNvSpPr txBox="1">
            <a:spLocks/>
          </p:cNvSpPr>
          <p:nvPr/>
        </p:nvSpPr>
        <p:spPr bwMode="auto">
          <a:xfrm>
            <a:off x="179512" y="1190248"/>
            <a:ext cx="8712968"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nSpc>
                <a:spcPct val="120000"/>
              </a:lnSpc>
              <a:buFont typeface="Arial" pitchFamily="34" charset="0"/>
              <a:buNone/>
            </a:pPr>
            <a:r>
              <a:rPr lang="el-GR" sz="1800" b="1" dirty="0" smtClean="0"/>
              <a:t>Υπολογισμός Καθαρής Παρούσας Αξίας: </a:t>
            </a:r>
            <a:r>
              <a:rPr lang="el-GR" sz="1800" dirty="0" smtClean="0"/>
              <a:t>Το κόστος κατασκευής και το λειτουργικό κόστος δίνονται. Ο συνολικός </a:t>
            </a:r>
            <a:br>
              <a:rPr lang="el-GR" sz="1800" dirty="0" smtClean="0"/>
            </a:br>
            <a:r>
              <a:rPr lang="el-GR" sz="1800" dirty="0" smtClean="0"/>
              <a:t>πίνακας δεδομένων για την αξιολόγηση της επένδυσης έχει ως εξής: </a:t>
            </a:r>
            <a:endParaRPr lang="el-GR" sz="1800" b="1" dirty="0" smtClean="0"/>
          </a:p>
          <a:p>
            <a:pPr marL="0" indent="0">
              <a:lnSpc>
                <a:spcPct val="120000"/>
              </a:lnSpc>
              <a:buNone/>
            </a:pPr>
            <a:r>
              <a:rPr lang="el-GR" sz="1800" dirty="0" smtClean="0"/>
              <a:t>Υπολογίζουμε Συνολικές </a:t>
            </a:r>
            <a:r>
              <a:rPr lang="el-GR" sz="1800" dirty="0" err="1" smtClean="0"/>
              <a:t>Χρηματοροές</a:t>
            </a:r>
            <a:endParaRPr lang="el-GR" sz="1800" dirty="0"/>
          </a:p>
        </p:txBody>
      </p:sp>
    </p:spTree>
    <p:extLst>
      <p:ext uri="{BB962C8B-B14F-4D97-AF65-F5344CB8AC3E}">
        <p14:creationId xmlns:p14="http://schemas.microsoft.com/office/powerpoint/2010/main" val="261501478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dirty="0" smtClean="0"/>
              <a:t>Εργασία: Αξιολόγηση Επένδυσης για την κατασκευή Ιατρικού Κέντρου</a:t>
            </a:r>
            <a:endParaRPr lang="el-GR" sz="2000" b="1" dirty="0"/>
          </a:p>
        </p:txBody>
      </p:sp>
      <p:sp>
        <p:nvSpPr>
          <p:cNvPr id="4" name="Θέση ημερομηνίας 3"/>
          <p:cNvSpPr>
            <a:spLocks noGrp="1"/>
          </p:cNvSpPr>
          <p:nvPr>
            <p:ph type="dt" sz="half" idx="10"/>
          </p:nvPr>
        </p:nvSpPr>
        <p:spPr/>
        <p:txBody>
          <a:bodyPr/>
          <a:lstStyle/>
          <a:p>
            <a:pPr>
              <a:defRPr/>
            </a:pPr>
            <a:r>
              <a:rPr lang="en-GB" dirty="0" smtClean="0"/>
              <a:t>P. G. </a:t>
            </a:r>
            <a:r>
              <a:rPr lang="en-GB" dirty="0" err="1" smtClean="0"/>
              <a:t>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27</a:t>
            </a:fld>
            <a:endParaRPr lang="en-GB"/>
          </a:p>
        </p:txBody>
      </p:sp>
      <p:sp>
        <p:nvSpPr>
          <p:cNvPr id="8" name="Θέση περιεχομένου 2"/>
          <p:cNvSpPr txBox="1">
            <a:spLocks/>
          </p:cNvSpPr>
          <p:nvPr/>
        </p:nvSpPr>
        <p:spPr bwMode="auto">
          <a:xfrm>
            <a:off x="457200" y="836712"/>
            <a:ext cx="8229600" cy="15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2500" lnSpcReduction="10000"/>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l-GR" sz="2000" b="1" dirty="0" smtClean="0"/>
              <a:t>Σενάριο ΙΙ</a:t>
            </a:r>
          </a:p>
          <a:p>
            <a:pPr marL="0" indent="0">
              <a:buFont typeface="Arial" pitchFamily="34" charset="0"/>
              <a:buNone/>
            </a:pPr>
            <a:r>
              <a:rPr lang="el-GR" sz="2000" dirty="0" smtClean="0"/>
              <a:t>Τι θα γίνει αν το κόστος της επένδυσης αυξηθεί κατά 50%</a:t>
            </a:r>
          </a:p>
          <a:p>
            <a:pPr marL="0" indent="0">
              <a:buNone/>
            </a:pPr>
            <a:r>
              <a:rPr lang="el-GR" sz="2000" dirty="0"/>
              <a:t>Τ</a:t>
            </a:r>
            <a:r>
              <a:rPr lang="el-GR" sz="2000" dirty="0" smtClean="0"/>
              <a:t>ο </a:t>
            </a:r>
            <a:r>
              <a:rPr lang="el-GR" sz="2000" dirty="0"/>
              <a:t>κόστος κατασκευής </a:t>
            </a:r>
            <a:r>
              <a:rPr lang="el-GR" sz="2000" dirty="0" smtClean="0"/>
              <a:t>αυξάνεται κατά </a:t>
            </a:r>
            <a:r>
              <a:rPr lang="el-GR" sz="2000" dirty="0"/>
              <a:t>50%, δηλαδή από 100.000 € αυξάνει σε 150.000 €. </a:t>
            </a:r>
            <a:r>
              <a:rPr lang="el-GR" sz="2000" dirty="0" smtClean="0"/>
              <a:t>Αυτό επηρεάζει και την υπολειμματική αξία.</a:t>
            </a:r>
          </a:p>
          <a:p>
            <a:pPr marL="0" indent="0">
              <a:buNone/>
            </a:pPr>
            <a:r>
              <a:rPr lang="el-GR" sz="2000" dirty="0" smtClean="0"/>
              <a:t>Τα υπόλοιπα στοιχεία παραμένουν ως  έχουν. Νέα ΚΠΑ</a:t>
            </a:r>
            <a:endParaRPr lang="el-GR" sz="2000" dirty="0"/>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3463480908"/>
              </p:ext>
            </p:extLst>
          </p:nvPr>
        </p:nvGraphicFramePr>
        <p:xfrm>
          <a:off x="32409" y="2456439"/>
          <a:ext cx="8784980" cy="3901440"/>
        </p:xfrm>
        <a:graphic>
          <a:graphicData uri="http://schemas.openxmlformats.org/drawingml/2006/table">
            <a:tbl>
              <a:tblPr firstRow="1" firstCol="1" bandRow="1" bandCol="1">
                <a:tableStyleId>{5C22544A-7EE6-4342-B048-85BDC9FD1C3A}</a:tableStyleId>
              </a:tblPr>
              <a:tblGrid>
                <a:gridCol w="1800200"/>
                <a:gridCol w="1164130"/>
                <a:gridCol w="1164130"/>
                <a:gridCol w="1164130"/>
                <a:gridCol w="1164130"/>
                <a:gridCol w="1164130"/>
                <a:gridCol w="1164130"/>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600" b="1" dirty="0">
                          <a:solidFill>
                            <a:srgbClr val="C00000"/>
                          </a:solidFill>
                          <a:effectLst/>
                        </a:rPr>
                        <a:t>Κόστος κατασκευής κέντρου</a:t>
                      </a:r>
                      <a:endParaRPr lang="el-GR" sz="1600" b="1" dirty="0">
                        <a:solidFill>
                          <a:srgbClr val="C00000"/>
                        </a:solidFill>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-150.000</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1" dirty="0">
                          <a:solidFill>
                            <a:srgbClr val="C00000"/>
                          </a:solidFill>
                          <a:effectLst/>
                        </a:rPr>
                        <a:t>Λειτουργικό κόστος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r>
              <a:tr h="0">
                <a:tc>
                  <a:txBody>
                    <a:bodyPr/>
                    <a:lstStyle/>
                    <a:p>
                      <a:pPr>
                        <a:spcAft>
                          <a:spcPts val="0"/>
                        </a:spcAft>
                      </a:pPr>
                      <a:r>
                        <a:rPr lang="el-GR" sz="1600" b="0" dirty="0">
                          <a:effectLst/>
                        </a:rPr>
                        <a:t>Αύξηση προϊόντος / χρόνο </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r>
              <a:tr h="0">
                <a:tc>
                  <a:txBody>
                    <a:bodyPr/>
                    <a:lstStyle/>
                    <a:p>
                      <a:pPr>
                        <a:spcAft>
                          <a:spcPts val="0"/>
                        </a:spcAft>
                      </a:pPr>
                      <a:r>
                        <a:rPr lang="el-GR" sz="1600" b="0" dirty="0">
                          <a:effectLst/>
                        </a:rPr>
                        <a:t>Κέρδος / μονάδα προϊόντος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c>
                  <a:txBody>
                    <a:bodyPr/>
                    <a:lstStyle/>
                    <a:p>
                      <a:pPr algn="r">
                        <a:spcAft>
                          <a:spcPts val="0"/>
                        </a:spcAft>
                      </a:pPr>
                      <a:r>
                        <a:rPr lang="el-GR" sz="1600">
                          <a:effectLst/>
                          <a:latin typeface="+mn-lt"/>
                          <a:ea typeface="Times New Roman"/>
                        </a:rPr>
                        <a:t>10</a:t>
                      </a:r>
                    </a:p>
                  </a:txBody>
                  <a:tcPr marL="19050" marR="19050" marT="0" marB="0"/>
                </a:tc>
              </a:tr>
              <a:tr h="0">
                <a:tc>
                  <a:txBody>
                    <a:bodyPr/>
                    <a:lstStyle/>
                    <a:p>
                      <a:pPr>
                        <a:spcAft>
                          <a:spcPts val="0"/>
                        </a:spcAft>
                      </a:pPr>
                      <a:r>
                        <a:rPr lang="el-GR" sz="1600" b="1" dirty="0" smtClean="0">
                          <a:solidFill>
                            <a:srgbClr val="C00000"/>
                          </a:solidFill>
                          <a:effectLst/>
                        </a:rPr>
                        <a:t>Ωφέλειες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dirty="0" smtClean="0">
                          <a:effectLst/>
                          <a:latin typeface="+mn-lt"/>
                          <a:ea typeface="Times New Roman"/>
                        </a:rPr>
                        <a:t>44.444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44.444</a:t>
                      </a:r>
                      <a:endParaRPr lang="el-GR" sz="1600" dirty="0">
                        <a:effectLst/>
                        <a:latin typeface="+mn-lt"/>
                        <a:ea typeface="Times New Roman"/>
                      </a:endParaRPr>
                    </a:p>
                  </a:txBody>
                  <a:tcPr marL="19050" marR="19050" marT="0" marB="0"/>
                </a:tc>
              </a:tr>
              <a:tr h="0">
                <a:tc>
                  <a:txBody>
                    <a:bodyPr/>
                    <a:lstStyle/>
                    <a:p>
                      <a:pPr>
                        <a:spcAft>
                          <a:spcPts val="0"/>
                        </a:spcAft>
                      </a:pPr>
                      <a:r>
                        <a:rPr lang="el-GR" sz="1600" b="1" dirty="0" smtClean="0">
                          <a:solidFill>
                            <a:srgbClr val="C00000"/>
                          </a:solidFill>
                          <a:effectLst/>
                        </a:rPr>
                        <a:t>Υπολειμματική </a:t>
                      </a:r>
                      <a:r>
                        <a:rPr lang="el-GR" sz="1600" b="1" dirty="0">
                          <a:solidFill>
                            <a:srgbClr val="C00000"/>
                          </a:solidFill>
                          <a:effectLst/>
                        </a:rPr>
                        <a:t>αξία</a:t>
                      </a:r>
                      <a:endParaRPr lang="el-GR" sz="1600" b="1" dirty="0">
                        <a:solidFill>
                          <a:srgbClr val="C00000"/>
                        </a:solidFill>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0</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125.000</a:t>
                      </a: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-150.000</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8.333</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8.333</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8.333</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8.333</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dirty="0" smtClean="0">
                          <a:effectLst/>
                          <a:latin typeface="+mn-lt"/>
                          <a:ea typeface="Times New Roman"/>
                        </a:rPr>
                        <a:t>144.444</a:t>
                      </a:r>
                      <a:endParaRPr lang="el-GR" sz="1600" dirty="0">
                        <a:effectLst/>
                        <a:latin typeface="+mn-lt"/>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r>
              <a:tr h="0">
                <a:tc>
                  <a:txBody>
                    <a:bodyPr/>
                    <a:lstStyle/>
                    <a:p>
                      <a:endParaRPr lang="el-GR" sz="1600"/>
                    </a:p>
                  </a:txBody>
                  <a:tcPr marL="19050" marR="19050" marT="0" marB="0"/>
                </a:tc>
                <a:tc>
                  <a:txBody>
                    <a:bodyPr/>
                    <a:lstStyle/>
                    <a:p>
                      <a:pPr algn="r">
                        <a:spcAft>
                          <a:spcPts val="0"/>
                        </a:spcAft>
                      </a:pPr>
                      <a:endParaRPr lang="el-GR" sz="1600" dirty="0">
                        <a:effectLst/>
                        <a:latin typeface="+mn-lt"/>
                        <a:ea typeface="Times New Roman"/>
                      </a:endParaRP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r>
              <a:tr h="0">
                <a:tc>
                  <a:txBody>
                    <a:bodyPr/>
                    <a:lstStyle/>
                    <a:p>
                      <a:pPr>
                        <a:spcAft>
                          <a:spcPts val="0"/>
                        </a:spcAft>
                      </a:pPr>
                      <a:r>
                        <a:rPr lang="el-GR" sz="1600" b="0" dirty="0">
                          <a:effectLst/>
                        </a:rPr>
                        <a:t>ΚΠΑ</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-40.796</a:t>
                      </a:r>
                      <a:endParaRPr lang="el-GR" sz="1600" dirty="0">
                        <a:effectLst/>
                        <a:latin typeface="+mn-lt"/>
                        <a:ea typeface="Times New Roman"/>
                      </a:endParaRP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dirty="0">
                          <a:effectLst/>
                          <a:latin typeface="+mn-lt"/>
                          <a:ea typeface="Times New Roman"/>
                        </a:rPr>
                        <a:t> </a:t>
                      </a:r>
                    </a:p>
                  </a:txBody>
                  <a:tcPr marL="19050" marR="19050" marT="0" marB="0"/>
                </a:tc>
              </a:tr>
            </a:tbl>
          </a:graphicData>
        </a:graphic>
      </p:graphicFrame>
    </p:spTree>
    <p:extLst>
      <p:ext uri="{BB962C8B-B14F-4D97-AF65-F5344CB8AC3E}">
        <p14:creationId xmlns:p14="http://schemas.microsoft.com/office/powerpoint/2010/main" val="2027663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5496" y="274638"/>
            <a:ext cx="7704856" cy="346050"/>
          </a:xfrm>
        </p:spPr>
        <p:txBody>
          <a:bodyPr>
            <a:noAutofit/>
          </a:bodyPr>
          <a:lstStyle/>
          <a:p>
            <a:r>
              <a:rPr lang="el-GR" sz="2000" b="1" smtClean="0"/>
              <a:t>Εργασία: Αξιολόγηση Επένδυσης για την κατασκευή Ιατρικού Κέντρου</a:t>
            </a:r>
            <a:endParaRPr lang="el-GR" sz="2000" b="1"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dirty="0"/>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28</a:t>
            </a:fld>
            <a:endParaRPr lang="en-GB"/>
          </a:p>
        </p:txBody>
      </p:sp>
      <p:sp>
        <p:nvSpPr>
          <p:cNvPr id="8" name="Θέση περιεχομένου 2"/>
          <p:cNvSpPr txBox="1">
            <a:spLocks/>
          </p:cNvSpPr>
          <p:nvPr/>
        </p:nvSpPr>
        <p:spPr bwMode="auto">
          <a:xfrm>
            <a:off x="457200" y="836712"/>
            <a:ext cx="8229600" cy="144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chemeClr val="tx2">
                  <a:lumMod val="60000"/>
                  <a:lumOff val="40000"/>
                </a:schemeClr>
              </a:buClr>
              <a:buFont typeface="Arial" pitchFamily="34" charset="0"/>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lumMod val="40000"/>
                  <a:lumOff val="60000"/>
                </a:schemeClr>
              </a:buClr>
              <a:buSzPct val="75000"/>
              <a:buFont typeface="Wingdings" pitchFamily="2" charset="2"/>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18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l-GR" sz="2000" b="1" dirty="0" smtClean="0"/>
              <a:t>Σενάριο ΙΙΙ</a:t>
            </a:r>
          </a:p>
          <a:p>
            <a:pPr marL="0" indent="0">
              <a:buNone/>
            </a:pPr>
            <a:r>
              <a:rPr lang="el-GR" sz="2000" dirty="0" smtClean="0"/>
              <a:t>Εάν </a:t>
            </a:r>
            <a:r>
              <a:rPr lang="el-GR" sz="2000" dirty="0"/>
              <a:t>διπλασιαστεί το καθαρό κέρδος ανά μονάδα προϊόντος (δηλαδή αν από 10 € αυξηθεί σε 20 €), διπλασιάζονται και οι ωφέλειες. Γίνονται δηλαδή, 66.666 €, όπως φαίνεται και </a:t>
            </a:r>
            <a:r>
              <a:rPr lang="el-GR" sz="2000" dirty="0" smtClean="0"/>
              <a:t>στον </a:t>
            </a:r>
            <a:r>
              <a:rPr lang="el-GR" sz="2000" dirty="0"/>
              <a:t>Πίνακα </a:t>
            </a:r>
          </a:p>
        </p:txBody>
      </p:sp>
      <p:graphicFrame>
        <p:nvGraphicFramePr>
          <p:cNvPr id="7" name="Θέση περιεχομένου 6"/>
          <p:cNvGraphicFramePr>
            <a:graphicFrameLocks noGrp="1"/>
          </p:cNvGraphicFramePr>
          <p:nvPr>
            <p:ph idx="1"/>
            <p:extLst>
              <p:ext uri="{D42A27DB-BD31-4B8C-83A1-F6EECF244321}">
                <p14:modId xmlns:p14="http://schemas.microsoft.com/office/powerpoint/2010/main" val="970236233"/>
              </p:ext>
            </p:extLst>
          </p:nvPr>
        </p:nvGraphicFramePr>
        <p:xfrm>
          <a:off x="32409" y="2456439"/>
          <a:ext cx="8784980" cy="3901440"/>
        </p:xfrm>
        <a:graphic>
          <a:graphicData uri="http://schemas.openxmlformats.org/drawingml/2006/table">
            <a:tbl>
              <a:tblPr firstRow="1" firstCol="1" bandRow="1" bandCol="1">
                <a:tableStyleId>{5C22544A-7EE6-4342-B048-85BDC9FD1C3A}</a:tableStyleId>
              </a:tblPr>
              <a:tblGrid>
                <a:gridCol w="1800200"/>
                <a:gridCol w="1164130"/>
                <a:gridCol w="1164130"/>
                <a:gridCol w="1164130"/>
                <a:gridCol w="1164130"/>
                <a:gridCol w="1164130"/>
                <a:gridCol w="1164130"/>
              </a:tblGrid>
              <a:tr h="0">
                <a:tc>
                  <a:txBody>
                    <a:bodyPr/>
                    <a:lstStyle/>
                    <a:p>
                      <a:pPr>
                        <a:spcAft>
                          <a:spcPts val="0"/>
                        </a:spcAft>
                      </a:pPr>
                      <a:r>
                        <a:rPr lang="el-GR" sz="1600" b="0" dirty="0">
                          <a:effectLst/>
                        </a:rPr>
                        <a:t>Περίοδοι</a:t>
                      </a:r>
                      <a:endParaRPr lang="el-GR" sz="1600" b="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0</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1</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2</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3</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4</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ctr">
                        <a:spcAft>
                          <a:spcPts val="0"/>
                        </a:spcAft>
                      </a:pPr>
                      <a:r>
                        <a:rPr lang="el-GR" sz="1600" dirty="0">
                          <a:effectLst/>
                        </a:rPr>
                        <a:t>5</a:t>
                      </a:r>
                      <a:endParaRPr lang="el-GR" sz="1600" dirty="0">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tabLst>
                          <a:tab pos="2637155" algn="ctr"/>
                          <a:tab pos="5274310" algn="r"/>
                          <a:tab pos="457200" algn="l"/>
                        </a:tabLst>
                      </a:pPr>
                      <a:r>
                        <a:rPr lang="el-GR" sz="1600" b="1" dirty="0">
                          <a:solidFill>
                            <a:srgbClr val="C00000"/>
                          </a:solidFill>
                          <a:effectLst/>
                        </a:rPr>
                        <a:t>Κόστος κατασκευής κέντρου</a:t>
                      </a:r>
                      <a:endParaRPr lang="el-GR" sz="1600" b="1" dirty="0">
                        <a:solidFill>
                          <a:srgbClr val="C00000"/>
                        </a:solidFill>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-100.000</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 </a:t>
                      </a:r>
                    </a:p>
                  </a:txBody>
                  <a:tcPr marL="19050" marR="19050" marT="0" marB="0">
                    <a:lnT w="12700" cap="flat" cmpd="sng" algn="ctr">
                      <a:solidFill>
                        <a:schemeClr val="tx2">
                          <a:lumMod val="75000"/>
                        </a:schemeClr>
                      </a:solidFill>
                      <a:prstDash val="solid"/>
                      <a:round/>
                      <a:headEnd type="none" w="med" len="med"/>
                      <a:tailEnd type="none" w="med" len="med"/>
                    </a:lnT>
                  </a:tcPr>
                </a:tc>
              </a:tr>
              <a:tr h="0">
                <a:tc>
                  <a:txBody>
                    <a:bodyPr/>
                    <a:lstStyle/>
                    <a:p>
                      <a:pPr>
                        <a:spcAft>
                          <a:spcPts val="0"/>
                        </a:spcAft>
                      </a:pPr>
                      <a:r>
                        <a:rPr lang="el-GR" sz="1600" b="1" dirty="0">
                          <a:solidFill>
                            <a:srgbClr val="C00000"/>
                          </a:solidFill>
                          <a:effectLst/>
                        </a:rPr>
                        <a:t>Λειτουργικό κόστος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c>
                  <a:txBody>
                    <a:bodyPr/>
                    <a:lstStyle/>
                    <a:p>
                      <a:pPr algn="r">
                        <a:spcAft>
                          <a:spcPts val="0"/>
                        </a:spcAft>
                      </a:pPr>
                      <a:r>
                        <a:rPr lang="el-GR" sz="1600">
                          <a:effectLst/>
                          <a:latin typeface="+mn-lt"/>
                          <a:ea typeface="Times New Roman"/>
                        </a:rPr>
                        <a:t>-25.000</a:t>
                      </a:r>
                    </a:p>
                  </a:txBody>
                  <a:tcPr marL="19050" marR="19050" marT="0" marB="0"/>
                </a:tc>
              </a:tr>
              <a:tr h="0">
                <a:tc>
                  <a:txBody>
                    <a:bodyPr/>
                    <a:lstStyle/>
                    <a:p>
                      <a:pPr>
                        <a:spcAft>
                          <a:spcPts val="0"/>
                        </a:spcAft>
                      </a:pPr>
                      <a:r>
                        <a:rPr lang="el-GR" sz="1600" b="0" dirty="0">
                          <a:effectLst/>
                        </a:rPr>
                        <a:t>Αύξηση προϊόντος / χρόνο </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c>
                  <a:txBody>
                    <a:bodyPr/>
                    <a:lstStyle/>
                    <a:p>
                      <a:pPr algn="r">
                        <a:spcAft>
                          <a:spcPts val="0"/>
                        </a:spcAft>
                      </a:pPr>
                      <a:r>
                        <a:rPr lang="el-GR" sz="1600" dirty="0" smtClean="0">
                          <a:effectLst/>
                          <a:latin typeface="+mn-lt"/>
                          <a:ea typeface="Times New Roman"/>
                        </a:rPr>
                        <a:t>4.444</a:t>
                      </a:r>
                      <a:endParaRPr lang="el-GR" sz="1600" dirty="0">
                        <a:effectLst/>
                        <a:latin typeface="+mn-lt"/>
                        <a:ea typeface="Times New Roman"/>
                      </a:endParaRPr>
                    </a:p>
                  </a:txBody>
                  <a:tcPr marL="19050" marR="19050" marT="0" marB="0"/>
                </a:tc>
              </a:tr>
              <a:tr h="0">
                <a:tc>
                  <a:txBody>
                    <a:bodyPr/>
                    <a:lstStyle/>
                    <a:p>
                      <a:pPr>
                        <a:spcAft>
                          <a:spcPts val="0"/>
                        </a:spcAft>
                      </a:pPr>
                      <a:r>
                        <a:rPr lang="el-GR" sz="1600" b="0" dirty="0">
                          <a:effectLst/>
                        </a:rPr>
                        <a:t>Κέρδος / μονάδα προϊόντος</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c>
                  <a:txBody>
                    <a:bodyPr/>
                    <a:lstStyle/>
                    <a:p>
                      <a:pPr algn="r">
                        <a:spcAft>
                          <a:spcPts val="0"/>
                        </a:spcAft>
                      </a:pPr>
                      <a:r>
                        <a:rPr lang="el-GR" sz="1600">
                          <a:effectLst/>
                          <a:latin typeface="+mn-lt"/>
                          <a:ea typeface="Times New Roman"/>
                        </a:rPr>
                        <a:t>20</a:t>
                      </a:r>
                    </a:p>
                  </a:txBody>
                  <a:tcPr marL="19050" marR="19050" marT="0" marB="0"/>
                </a:tc>
              </a:tr>
              <a:tr h="0">
                <a:tc>
                  <a:txBody>
                    <a:bodyPr/>
                    <a:lstStyle/>
                    <a:p>
                      <a:pPr>
                        <a:spcAft>
                          <a:spcPts val="0"/>
                        </a:spcAft>
                      </a:pPr>
                      <a:r>
                        <a:rPr lang="el-GR" sz="1600" b="1" dirty="0" smtClean="0">
                          <a:solidFill>
                            <a:srgbClr val="C00000"/>
                          </a:solidFill>
                          <a:effectLst/>
                        </a:rPr>
                        <a:t>Ωφέλειες</a:t>
                      </a:r>
                      <a:endParaRPr lang="el-GR" sz="1600" b="1" dirty="0">
                        <a:solidFill>
                          <a:srgbClr val="C00000"/>
                        </a:solidFill>
                        <a:effectLst/>
                        <a:latin typeface="Times New Roman"/>
                        <a:ea typeface="Times New Roman"/>
                      </a:endParaRPr>
                    </a:p>
                  </a:txBody>
                  <a:tcPr marL="19050" marR="19050" marT="0" marB="0"/>
                </a:tc>
                <a:tc>
                  <a:txBody>
                    <a:bodyPr/>
                    <a:lstStyle/>
                    <a:p>
                      <a:pPr algn="r">
                        <a:spcAft>
                          <a:spcPts val="0"/>
                        </a:spcAft>
                      </a:pPr>
                      <a:r>
                        <a:rPr lang="el-GR" sz="1600">
                          <a:effectLst/>
                          <a:latin typeface="+mn-lt"/>
                          <a:ea typeface="Times New Roman"/>
                        </a:rPr>
                        <a:t>0</a:t>
                      </a:r>
                    </a:p>
                  </a:txBody>
                  <a:tcPr marL="19050" marR="19050" marT="0" marB="0"/>
                </a:tc>
                <a:tc>
                  <a:txBody>
                    <a:bodyPr/>
                    <a:lstStyle/>
                    <a:p>
                      <a:pPr algn="r">
                        <a:spcAft>
                          <a:spcPts val="0"/>
                        </a:spcAft>
                      </a:pPr>
                      <a:r>
                        <a:rPr lang="el-GR" sz="1600">
                          <a:effectLst/>
                          <a:latin typeface="+mn-lt"/>
                          <a:ea typeface="Times New Roman"/>
                        </a:rPr>
                        <a:t>66.666</a:t>
                      </a:r>
                    </a:p>
                  </a:txBody>
                  <a:tcPr marL="19050" marR="19050" marT="0" marB="0"/>
                </a:tc>
                <a:tc>
                  <a:txBody>
                    <a:bodyPr/>
                    <a:lstStyle/>
                    <a:p>
                      <a:pPr algn="r">
                        <a:spcAft>
                          <a:spcPts val="0"/>
                        </a:spcAft>
                      </a:pPr>
                      <a:r>
                        <a:rPr lang="el-GR" sz="1600">
                          <a:effectLst/>
                          <a:latin typeface="+mn-lt"/>
                          <a:ea typeface="Times New Roman"/>
                        </a:rPr>
                        <a:t>66.666</a:t>
                      </a:r>
                    </a:p>
                  </a:txBody>
                  <a:tcPr marL="19050" marR="19050" marT="0" marB="0"/>
                </a:tc>
                <a:tc>
                  <a:txBody>
                    <a:bodyPr/>
                    <a:lstStyle/>
                    <a:p>
                      <a:pPr algn="r">
                        <a:spcAft>
                          <a:spcPts val="0"/>
                        </a:spcAft>
                      </a:pPr>
                      <a:r>
                        <a:rPr lang="el-GR" sz="1600">
                          <a:effectLst/>
                          <a:latin typeface="+mn-lt"/>
                          <a:ea typeface="Times New Roman"/>
                        </a:rPr>
                        <a:t>66.666</a:t>
                      </a:r>
                    </a:p>
                  </a:txBody>
                  <a:tcPr marL="19050" marR="19050" marT="0" marB="0"/>
                </a:tc>
                <a:tc>
                  <a:txBody>
                    <a:bodyPr/>
                    <a:lstStyle/>
                    <a:p>
                      <a:pPr algn="r">
                        <a:spcAft>
                          <a:spcPts val="0"/>
                        </a:spcAft>
                      </a:pPr>
                      <a:r>
                        <a:rPr lang="el-GR" sz="1600">
                          <a:effectLst/>
                          <a:latin typeface="+mn-lt"/>
                          <a:ea typeface="Times New Roman"/>
                        </a:rPr>
                        <a:t>66.666</a:t>
                      </a:r>
                    </a:p>
                  </a:txBody>
                  <a:tcPr marL="19050" marR="19050" marT="0" marB="0"/>
                </a:tc>
                <a:tc>
                  <a:txBody>
                    <a:bodyPr/>
                    <a:lstStyle/>
                    <a:p>
                      <a:pPr algn="r">
                        <a:spcAft>
                          <a:spcPts val="0"/>
                        </a:spcAft>
                      </a:pPr>
                      <a:r>
                        <a:rPr lang="el-GR" sz="1600">
                          <a:effectLst/>
                          <a:latin typeface="+mn-lt"/>
                          <a:ea typeface="Times New Roman"/>
                        </a:rPr>
                        <a:t>66.666</a:t>
                      </a:r>
                    </a:p>
                  </a:txBody>
                  <a:tcPr marL="19050" marR="19050" marT="0" marB="0"/>
                </a:tc>
              </a:tr>
              <a:tr h="0">
                <a:tc>
                  <a:txBody>
                    <a:bodyPr/>
                    <a:lstStyle/>
                    <a:p>
                      <a:pPr>
                        <a:spcAft>
                          <a:spcPts val="0"/>
                        </a:spcAft>
                      </a:pPr>
                      <a:r>
                        <a:rPr lang="el-GR" sz="1600" b="1" dirty="0" smtClean="0">
                          <a:solidFill>
                            <a:srgbClr val="C00000"/>
                          </a:solidFill>
                          <a:effectLst/>
                        </a:rPr>
                        <a:t>Υπολειμματική </a:t>
                      </a:r>
                      <a:r>
                        <a:rPr lang="el-GR" sz="1600" b="1" dirty="0">
                          <a:solidFill>
                            <a:srgbClr val="C00000"/>
                          </a:solidFill>
                          <a:effectLst/>
                        </a:rPr>
                        <a:t>αξία</a:t>
                      </a:r>
                      <a:endParaRPr lang="el-GR" sz="1600" b="1" dirty="0">
                        <a:solidFill>
                          <a:srgbClr val="C00000"/>
                        </a:solidFill>
                        <a:effectLst/>
                        <a:latin typeface="Times New Roman"/>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0</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a:effectLst/>
                          <a:latin typeface="+mn-lt"/>
                          <a:ea typeface="Times New Roman"/>
                        </a:rPr>
                        <a:t> </a:t>
                      </a:r>
                    </a:p>
                  </a:txBody>
                  <a:tcPr marL="19050" marR="19050" marT="0" marB="0">
                    <a:lnB w="12700" cap="flat" cmpd="sng" algn="ctr">
                      <a:solidFill>
                        <a:schemeClr val="tx2">
                          <a:lumMod val="75000"/>
                        </a:schemeClr>
                      </a:solidFill>
                      <a:prstDash val="solid"/>
                      <a:round/>
                      <a:headEnd type="none" w="med" len="med"/>
                      <a:tailEnd type="none" w="med" len="med"/>
                    </a:lnB>
                  </a:tcPr>
                </a:tc>
                <a:tc>
                  <a:txBody>
                    <a:bodyPr/>
                    <a:lstStyle/>
                    <a:p>
                      <a:pPr algn="r">
                        <a:spcAft>
                          <a:spcPts val="0"/>
                        </a:spcAft>
                      </a:pPr>
                      <a:r>
                        <a:rPr lang="el-GR" sz="1600" dirty="0" smtClean="0">
                          <a:effectLst/>
                          <a:latin typeface="+mn-lt"/>
                          <a:ea typeface="Times New Roman"/>
                        </a:rPr>
                        <a:t>84.444</a:t>
                      </a:r>
                      <a:endParaRPr lang="el-GR" sz="1600" dirty="0">
                        <a:effectLst/>
                        <a:latin typeface="+mn-lt"/>
                        <a:ea typeface="Times New Roman"/>
                      </a:endParaRPr>
                    </a:p>
                  </a:txBody>
                  <a:tcPr marL="19050" marR="19050" marT="0" marB="0">
                    <a:lnB w="12700" cap="flat" cmpd="sng" algn="ctr">
                      <a:solidFill>
                        <a:schemeClr val="tx2">
                          <a:lumMod val="75000"/>
                        </a:schemeClr>
                      </a:solidFill>
                      <a:prstDash val="solid"/>
                      <a:round/>
                      <a:headEnd type="none" w="med" len="med"/>
                      <a:tailEnd type="none" w="med" len="med"/>
                    </a:lnB>
                  </a:tcPr>
                </a:tc>
              </a:tr>
              <a:tr h="0">
                <a:tc>
                  <a:txBody>
                    <a:bodyPr/>
                    <a:lstStyle/>
                    <a:p>
                      <a:pPr>
                        <a:spcAft>
                          <a:spcPts val="0"/>
                        </a:spcAft>
                      </a:pPr>
                      <a:r>
                        <a:rPr lang="el-GR" sz="1600" b="0" dirty="0">
                          <a:effectLst/>
                        </a:rPr>
                        <a:t>Χρηματοροή</a:t>
                      </a:r>
                      <a:endParaRPr lang="el-GR" sz="1600" b="0" dirty="0">
                        <a:effectLst/>
                        <a:latin typeface="Times New Roman"/>
                        <a:ea typeface="Times New Roman"/>
                      </a:endParaRP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-100.000</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41.666</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41.666</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41.666</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41.666</a:t>
                      </a:r>
                    </a:p>
                  </a:txBody>
                  <a:tcPr marL="19050" marR="19050" marT="0" marB="0">
                    <a:lnT w="12700" cap="flat" cmpd="sng" algn="ctr">
                      <a:solidFill>
                        <a:schemeClr val="tx2">
                          <a:lumMod val="75000"/>
                        </a:schemeClr>
                      </a:solidFill>
                      <a:prstDash val="solid"/>
                      <a:round/>
                      <a:headEnd type="none" w="med" len="med"/>
                      <a:tailEnd type="none" w="med" len="med"/>
                    </a:lnT>
                  </a:tcPr>
                </a:tc>
                <a:tc>
                  <a:txBody>
                    <a:bodyPr/>
                    <a:lstStyle/>
                    <a:p>
                      <a:pPr algn="r">
                        <a:spcAft>
                          <a:spcPts val="0"/>
                        </a:spcAft>
                      </a:pPr>
                      <a:r>
                        <a:rPr lang="el-GR" sz="1600">
                          <a:effectLst/>
                          <a:latin typeface="+mn-lt"/>
                          <a:ea typeface="Times New Roman"/>
                        </a:rPr>
                        <a:t>124.999</a:t>
                      </a:r>
                    </a:p>
                  </a:txBody>
                  <a:tcPr marL="19050" marR="19050" marT="0" marB="0">
                    <a:lnT w="12700" cap="flat" cmpd="sng" algn="ctr">
                      <a:solidFill>
                        <a:schemeClr val="tx2">
                          <a:lumMod val="75000"/>
                        </a:schemeClr>
                      </a:solidFill>
                      <a:prstDash val="solid"/>
                      <a:round/>
                      <a:headEnd type="none" w="med" len="med"/>
                      <a:tailEnd type="none" w="med" len="med"/>
                    </a:lnT>
                  </a:tcPr>
                </a:tc>
              </a:tr>
              <a:tr h="0">
                <a:tc>
                  <a:txBody>
                    <a:bodyPr/>
                    <a:lstStyle/>
                    <a:p>
                      <a:endParaRPr lang="el-GR" sz="1600"/>
                    </a:p>
                  </a:txBody>
                  <a:tcPr marL="19050" marR="19050" marT="0" marB="0"/>
                </a:tc>
                <a:tc>
                  <a:txBody>
                    <a:bodyPr/>
                    <a:lstStyle/>
                    <a:p>
                      <a:pPr algn="r">
                        <a:spcAft>
                          <a:spcPts val="0"/>
                        </a:spcAft>
                      </a:pPr>
                      <a:endParaRPr lang="el-GR" sz="1600" dirty="0">
                        <a:effectLst/>
                        <a:latin typeface="+mn-lt"/>
                        <a:ea typeface="Times New Roman"/>
                      </a:endParaRP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r>
              <a:tr h="0">
                <a:tc>
                  <a:txBody>
                    <a:bodyPr/>
                    <a:lstStyle/>
                    <a:p>
                      <a:pPr>
                        <a:spcAft>
                          <a:spcPts val="0"/>
                        </a:spcAft>
                      </a:pPr>
                      <a:r>
                        <a:rPr lang="el-GR" sz="1600" b="0" dirty="0">
                          <a:effectLst/>
                        </a:rPr>
                        <a:t>ΚΠΑ</a:t>
                      </a:r>
                      <a:endParaRPr lang="el-GR" sz="1600" b="0" dirty="0">
                        <a:effectLst/>
                        <a:latin typeface="Times New Roman"/>
                        <a:ea typeface="Times New Roman"/>
                      </a:endParaRPr>
                    </a:p>
                  </a:txBody>
                  <a:tcPr marL="19050" marR="19050" marT="0" marB="0"/>
                </a:tc>
                <a:tc>
                  <a:txBody>
                    <a:bodyPr/>
                    <a:lstStyle/>
                    <a:p>
                      <a:pPr algn="r">
                        <a:spcAft>
                          <a:spcPts val="0"/>
                        </a:spcAft>
                      </a:pPr>
                      <a:r>
                        <a:rPr lang="el-GR" sz="1600" dirty="0" smtClean="0">
                          <a:effectLst/>
                          <a:latin typeface="+mn-lt"/>
                          <a:ea typeface="Times New Roman"/>
                        </a:rPr>
                        <a:t>109.690</a:t>
                      </a:r>
                      <a:endParaRPr lang="el-GR" sz="1600" dirty="0">
                        <a:effectLst/>
                        <a:latin typeface="+mn-lt"/>
                        <a:ea typeface="Times New Roman"/>
                      </a:endParaRP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a:effectLst/>
                          <a:latin typeface="+mn-lt"/>
                          <a:ea typeface="Times New Roman"/>
                        </a:rPr>
                        <a:t> </a:t>
                      </a:r>
                    </a:p>
                  </a:txBody>
                  <a:tcPr marL="19050" marR="19050" marT="0" marB="0"/>
                </a:tc>
                <a:tc>
                  <a:txBody>
                    <a:bodyPr/>
                    <a:lstStyle/>
                    <a:p>
                      <a:pPr algn="r">
                        <a:spcAft>
                          <a:spcPts val="0"/>
                        </a:spcAft>
                      </a:pPr>
                      <a:r>
                        <a:rPr lang="el-GR" sz="1600" dirty="0">
                          <a:effectLst/>
                          <a:latin typeface="+mn-lt"/>
                          <a:ea typeface="Times New Roman"/>
                        </a:rPr>
                        <a:t> </a:t>
                      </a:r>
                    </a:p>
                  </a:txBody>
                  <a:tcPr marL="19050" marR="19050" marT="0" marB="0"/>
                </a:tc>
              </a:tr>
            </a:tbl>
          </a:graphicData>
        </a:graphic>
      </p:graphicFrame>
    </p:spTree>
    <p:extLst>
      <p:ext uri="{BB962C8B-B14F-4D97-AF65-F5344CB8AC3E}">
        <p14:creationId xmlns:p14="http://schemas.microsoft.com/office/powerpoint/2010/main" val="24726188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rrowheads="1"/>
          </p:cNvSpPr>
          <p:nvPr>
            <p:ph type="title"/>
          </p:nvPr>
        </p:nvSpPr>
        <p:spPr/>
        <p:txBody>
          <a:bodyPr/>
          <a:lstStyle/>
          <a:p>
            <a:r>
              <a:rPr lang="el-GR" smtClean="0"/>
              <a:t>Άλλες Ασκήσεις</a:t>
            </a:r>
            <a:endParaRPr lang="el-GR" dirty="0"/>
          </a:p>
        </p:txBody>
      </p:sp>
      <p:sp>
        <p:nvSpPr>
          <p:cNvPr id="22531" name="Rectangle 3"/>
          <p:cNvSpPr>
            <a:spLocks noGrp="1" noRot="1" noChangeArrowheads="1"/>
          </p:cNvSpPr>
          <p:nvPr>
            <p:ph type="body" idx="1"/>
          </p:nvPr>
        </p:nvSpPr>
        <p:spPr/>
        <p:txBody>
          <a:bodyPr>
            <a:normAutofit fontScale="92500" lnSpcReduction="10000"/>
          </a:bodyPr>
          <a:lstStyle/>
          <a:p>
            <a:r>
              <a:rPr lang="el-GR" smtClean="0"/>
              <a:t>Η επιχείρηση «ΚΘ» αγόρασε έναν ηλεκτρονικό υπολογιστή προς 15.000 €. Ο Η/Υ θα χρησιμοποιηθεί για 4 έτη και κατόπιν θα πωληθεί προς 5.000 €. </a:t>
            </a:r>
          </a:p>
          <a:p>
            <a:r>
              <a:rPr lang="el-GR" smtClean="0"/>
              <a:t>Η δαπάνη λειτουργίας, συντήρησης και αγοράς λογισμικού θα είναι 5.000 € ανά έτος για την περίοδο των 4 ετών. </a:t>
            </a:r>
          </a:p>
          <a:p>
            <a:r>
              <a:rPr lang="el-GR" smtClean="0"/>
              <a:t>Ο νέος Η/Υ θα αντικαταστήσει ένα παλαιότερο χειροκίνητο σύστημα, το οποίο κοστίζει στην επιχείρηση 12.000 € ανά έτος. </a:t>
            </a:r>
          </a:p>
          <a:p>
            <a:r>
              <a:rPr lang="el-GR" smtClean="0"/>
              <a:t>Εάν το προεξοφλητικό επιτόκιο είναι 10% και χρησιμοποιώντας στην ανάλυσή σας τον δείκτη ΚΠΑ, σχολιάστε εάν η αγορά του νέου Η/Υ θα είναι συμφέρουσα για την επιχείρηση.</a:t>
            </a:r>
            <a:endParaRPr lang="el-GR" dirty="0"/>
          </a:p>
        </p:txBody>
      </p:sp>
    </p:spTree>
    <p:extLst>
      <p:ext uri="{BB962C8B-B14F-4D97-AF65-F5344CB8AC3E}">
        <p14:creationId xmlns:p14="http://schemas.microsoft.com/office/powerpoint/2010/main" val="2964709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ΤΕΙ Θεσσαλίας</a:t>
            </a:r>
            <a:r>
              <a:rPr lang="el-GR" sz="2000" dirty="0">
                <a:solidFill>
                  <a:prstClr val="black"/>
                </a:solidFill>
              </a:rPr>
              <a:t>» έχει χρηματοδοτήσει μόνο τη 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901819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rrowheads="1"/>
          </p:cNvSpPr>
          <p:nvPr>
            <p:ph type="title"/>
          </p:nvPr>
        </p:nvSpPr>
        <p:spPr/>
        <p:txBody>
          <a:bodyPr/>
          <a:lstStyle/>
          <a:p>
            <a:r>
              <a:rPr lang="el-GR" smtClean="0"/>
              <a:t>ΛΥΣΗ</a:t>
            </a:r>
            <a:endParaRPr lang="el-GR"/>
          </a:p>
        </p:txBody>
      </p:sp>
      <p:sp>
        <p:nvSpPr>
          <p:cNvPr id="23555" name="Rectangle 3"/>
          <p:cNvSpPr>
            <a:spLocks noGrp="1" noRot="1" noChangeArrowheads="1"/>
          </p:cNvSpPr>
          <p:nvPr>
            <p:ph type="body" idx="1"/>
          </p:nvPr>
        </p:nvSpPr>
        <p:spPr/>
        <p:txBody>
          <a:bodyPr>
            <a:normAutofit fontScale="77500" lnSpcReduction="20000"/>
          </a:bodyPr>
          <a:lstStyle/>
          <a:p>
            <a:r>
              <a:rPr lang="el-GR" smtClean="0"/>
              <a:t>Ο ηλεκτρονικός υπολογιστής θα αγοραστεί αντί 15.000 € και στο τέλος του τετάρτου έτους θα πωληθεί προς 5.000 €. Επομένως η υπολειμματική του αξία θα είναι ίση με 5.000 €. </a:t>
            </a:r>
          </a:p>
          <a:p>
            <a:r>
              <a:rPr lang="el-GR" smtClean="0"/>
              <a:t>Με τον όρο «υπολειμματική αξία» αναφερόμαστε στην αξία που παραμένει σε ένα αγαθό μετά τη λήξη της διάρκειας της οικονομικής ζωής του.</a:t>
            </a:r>
          </a:p>
          <a:p>
            <a:r>
              <a:rPr lang="el-GR" smtClean="0"/>
              <a:t>Στη προκειμένη περίπτωση ο ηλεκτρονικός υπολογιστής έχει υπολειμματική αξία ίση με 5.000 €, δηλαδή υπάρχει η δυνατότητα μεταπώλησής του στο τέλος του 4ου έτους. </a:t>
            </a:r>
          </a:p>
          <a:p>
            <a:r>
              <a:rPr lang="el-GR" smtClean="0"/>
              <a:t>Για αυτό εμφανίζεται στο πίνακα του έργου στη ροή του κόστους με αρνητικό πρόσημο κατά το τέταρτο έτος. </a:t>
            </a:r>
          </a:p>
          <a:p>
            <a:r>
              <a:rPr lang="el-GR" smtClean="0"/>
              <a:t>Πέρα από το κόστος αγοράς, ο ηλεκτρονικός υπολογιστής έχει και ένα λειτουργικό κόστος για καθένα από τα τέσσερα χρόνια. Το γεγονός ότι θα αντικαταστήσει ένα χειροκίνητο σύστημα που κόστιζε 12.000 € το έτος μεταφράζεται σε όφελος για την επιχείρηση ίσο με το διαφυγόν κόστος. </a:t>
            </a:r>
            <a:endParaRPr lang="el-GR"/>
          </a:p>
        </p:txBody>
      </p:sp>
    </p:spTree>
    <p:extLst>
      <p:ext uri="{BB962C8B-B14F-4D97-AF65-F5344CB8AC3E}">
        <p14:creationId xmlns:p14="http://schemas.microsoft.com/office/powerpoint/2010/main" val="2220820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rrowheads="1"/>
          </p:cNvSpPr>
          <p:nvPr>
            <p:ph type="title"/>
          </p:nvPr>
        </p:nvSpPr>
        <p:spPr/>
        <p:txBody>
          <a:bodyPr/>
          <a:lstStyle/>
          <a:p>
            <a:r>
              <a:rPr lang="el-GR" smtClean="0"/>
              <a:t>ΛΥΣΗ</a:t>
            </a:r>
            <a:br>
              <a:rPr lang="el-GR" smtClean="0"/>
            </a:br>
            <a:r>
              <a:rPr lang="en-US" smtClean="0"/>
              <a:t> </a:t>
            </a:r>
            <a:endParaRPr lang="el-GR" dirty="0"/>
          </a:p>
        </p:txBody>
      </p:sp>
      <p:graphicFrame>
        <p:nvGraphicFramePr>
          <p:cNvPr id="24822" name="Group 246"/>
          <p:cNvGraphicFramePr>
            <a:graphicFrameLocks noGrp="1"/>
          </p:cNvGraphicFramePr>
          <p:nvPr>
            <p:ph idx="1"/>
            <p:extLst>
              <p:ext uri="{D42A27DB-BD31-4B8C-83A1-F6EECF244321}">
                <p14:modId xmlns:p14="http://schemas.microsoft.com/office/powerpoint/2010/main" val="1567608221"/>
              </p:ext>
            </p:extLst>
          </p:nvPr>
        </p:nvGraphicFramePr>
        <p:xfrm>
          <a:off x="301625" y="1600200"/>
          <a:ext cx="8540750" cy="4259263"/>
        </p:xfrm>
        <a:graphic>
          <a:graphicData uri="http://schemas.openxmlformats.org/drawingml/2006/table">
            <a:tbl>
              <a:tblPr/>
              <a:tblGrid>
                <a:gridCol w="4076700"/>
                <a:gridCol w="1249363"/>
                <a:gridCol w="1397000"/>
                <a:gridCol w="1817687"/>
              </a:tblGrid>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el-GR" sz="2400" b="1" i="0" u="none" strike="noStrike" cap="none" normalizeH="0" baseline="0" dirty="0" smtClean="0">
                          <a:ln>
                            <a:noFill/>
                          </a:ln>
                          <a:solidFill>
                            <a:schemeClr val="tx1"/>
                          </a:solidFill>
                          <a:effectLst/>
                          <a:latin typeface="Times New Roman" pitchFamily="18" charset="0"/>
                          <a:cs typeface="Times New Roman" pitchFamily="18" charset="0"/>
                        </a:rPr>
                        <a:t>ΕΤΗ</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l-GR" sz="24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1-3</a:t>
                      </a:r>
                      <a:endParaRPr kumimoji="0" lang="el-GR" sz="24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l-GR" sz="24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Α) Επενδύσεις</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Κόστος Αγοράς</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-15.000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5.000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Β) Λειτουργικό Κόστος</a:t>
                      </a:r>
                      <a:endParaRPr kumimoji="0" lang="el-GR" sz="2400" b="1" i="0" u="sng"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2546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Λειτουργικά Έξοδα  - λογισμ.</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-5.000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-5.000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Γ) Ωφέλειες</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Αξία παλαιού συστήματος</a:t>
                      </a:r>
                      <a:endParaRPr kumimoji="0" lang="el-GR" sz="2400" b="1" i="0" u="sng"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12.000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12.000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1" i="0" u="none" strike="noStrike" cap="none" normalizeH="0" baseline="0" smtClean="0">
                          <a:ln>
                            <a:noFill/>
                          </a:ln>
                          <a:solidFill>
                            <a:schemeClr val="tx1"/>
                          </a:solidFill>
                          <a:effectLst/>
                          <a:latin typeface="Times New Roman" pitchFamily="18" charset="0"/>
                          <a:cs typeface="Times New Roman" pitchFamily="18" charset="0"/>
                        </a:rPr>
                        <a:t>Δ) Καθαρή Ροή Πόρων</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24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533400">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Γ - Α – Β</a:t>
                      </a:r>
                      <a:endParaRPr kumimoji="0" lang="el-GR" sz="24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-15.000</a:t>
                      </a:r>
                      <a:endParaRPr kumimoji="0" lang="el-GR" sz="24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smtClean="0">
                          <a:ln>
                            <a:noFill/>
                          </a:ln>
                          <a:solidFill>
                            <a:schemeClr val="tx1"/>
                          </a:solidFill>
                          <a:effectLst/>
                          <a:latin typeface="Times New Roman" pitchFamily="18" charset="0"/>
                          <a:cs typeface="Times New Roman" pitchFamily="18" charset="0"/>
                        </a:rPr>
                        <a:t>7.000</a:t>
                      </a:r>
                      <a:endParaRPr kumimoji="0" lang="el-GR" sz="24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2400" b="0" i="0" u="none" strike="noStrike" cap="none" normalizeH="0" baseline="0" dirty="0" smtClean="0">
                          <a:ln>
                            <a:noFill/>
                          </a:ln>
                          <a:solidFill>
                            <a:schemeClr val="tx1"/>
                          </a:solidFill>
                          <a:effectLst/>
                          <a:latin typeface="Times New Roman" pitchFamily="18" charset="0"/>
                          <a:cs typeface="Times New Roman" pitchFamily="18" charset="0"/>
                        </a:rPr>
                        <a:t>12.000</a:t>
                      </a:r>
                      <a:endParaRPr kumimoji="0" lang="el-GR" sz="2400" b="0" i="0" u="none" strike="noStrike" cap="none" normalizeH="0" baseline="0" dirty="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4581" name="Rectangle 5"/>
          <p:cNvSpPr>
            <a:spLocks noChangeArrowheads="1"/>
          </p:cNvSpPr>
          <p:nvPr/>
        </p:nvSpPr>
        <p:spPr bwMode="auto">
          <a:xfrm>
            <a:off x="0" y="31623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
        <p:nvSpPr>
          <p:cNvPr id="24583" name="Rectangle 7"/>
          <p:cNvSpPr>
            <a:spLocks noChangeArrowheads="1"/>
          </p:cNvSpPr>
          <p:nvPr/>
        </p:nvSpPr>
        <p:spPr bwMode="auto">
          <a:xfrm>
            <a:off x="0" y="28575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
        <p:nvSpPr>
          <p:cNvPr id="24585" name="Rectangle 9"/>
          <p:cNvSpPr>
            <a:spLocks noChangeArrowheads="1"/>
          </p:cNvSpPr>
          <p:nvPr/>
        </p:nvSpPr>
        <p:spPr bwMode="auto">
          <a:xfrm>
            <a:off x="0" y="30908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
        <p:nvSpPr>
          <p:cNvPr id="2" name="Ορθογώνιο 1"/>
          <p:cNvSpPr/>
          <p:nvPr/>
        </p:nvSpPr>
        <p:spPr>
          <a:xfrm>
            <a:off x="251520" y="5879013"/>
            <a:ext cx="4572000" cy="646331"/>
          </a:xfrm>
          <a:prstGeom prst="rect">
            <a:avLst/>
          </a:prstGeom>
        </p:spPr>
        <p:txBody>
          <a:bodyPr>
            <a:spAutoFit/>
          </a:bodyPr>
          <a:lstStyle/>
          <a:p>
            <a:r>
              <a:rPr lang="el-GR" b="1" u="sng" dirty="0"/>
              <a:t>ΚΡΙΤΗΡΙΑ</a:t>
            </a:r>
            <a:endParaRPr lang="el-GR" dirty="0"/>
          </a:p>
          <a:p>
            <a:pPr>
              <a:buFont typeface="Arial" pitchFamily="34" charset="0"/>
              <a:buNone/>
            </a:pPr>
            <a:r>
              <a:rPr lang="el-GR" dirty="0"/>
              <a:t>Καθαρά Παρούσα Αξία = 10.604 € (&gt;0)</a:t>
            </a:r>
          </a:p>
        </p:txBody>
      </p:sp>
    </p:spTree>
    <p:extLst>
      <p:ext uri="{BB962C8B-B14F-4D97-AF65-F5344CB8AC3E}">
        <p14:creationId xmlns:p14="http://schemas.microsoft.com/office/powerpoint/2010/main" val="279951489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rrowheads="1"/>
          </p:cNvSpPr>
          <p:nvPr>
            <p:ph type="title"/>
          </p:nvPr>
        </p:nvSpPr>
        <p:spPr/>
        <p:txBody>
          <a:bodyPr/>
          <a:lstStyle/>
          <a:p>
            <a:r>
              <a:rPr lang="el-GR" smtClean="0"/>
              <a:t>ΑΣΚΗΣΗ 2</a:t>
            </a:r>
            <a:endParaRPr lang="el-GR"/>
          </a:p>
        </p:txBody>
      </p:sp>
      <p:sp>
        <p:nvSpPr>
          <p:cNvPr id="25603" name="Rectangle 3"/>
          <p:cNvSpPr>
            <a:spLocks noGrp="1" noRot="1" noChangeArrowheads="1"/>
          </p:cNvSpPr>
          <p:nvPr>
            <p:ph type="body" idx="1"/>
          </p:nvPr>
        </p:nvSpPr>
        <p:spPr/>
        <p:txBody>
          <a:bodyPr>
            <a:normAutofit fontScale="92500" lnSpcReduction="10000"/>
          </a:bodyPr>
          <a:lstStyle/>
          <a:p>
            <a:r>
              <a:rPr lang="el-GR" smtClean="0"/>
              <a:t>Ένας επενδυτής σκέφτεται να κατασκευάσει ένα νέο ξενοδοχείο 200 κλινών στο κέντρο ανερχόμενης πόλης. </a:t>
            </a:r>
          </a:p>
          <a:p>
            <a:r>
              <a:rPr lang="el-GR" smtClean="0"/>
              <a:t>Το παρόν κόστος κατασκευής ανέρχεται στα 8.000.000 € και συμπεριλαμβάνει το κόστος αγοράς του οικοπέδου στο οποίο θα χτιστεί το ξενοδοχείο. </a:t>
            </a:r>
          </a:p>
          <a:p>
            <a:r>
              <a:rPr lang="el-GR" smtClean="0"/>
              <a:t>Επίσης, το κόστος εξοπλισμού θα ανέλθει στα 800.000 € και ο εξοπλισμός αυτός θα πρέπει να αντικαθίσταται κάθε 5 έτη. </a:t>
            </a:r>
          </a:p>
          <a:p>
            <a:r>
              <a:rPr lang="el-GR" smtClean="0"/>
              <a:t>Το ετήσιο κόστος λειτουργίας και συντήρησης του νέου ξενοδοχείου υπολογίζεται να είναι 800.000 €. </a:t>
            </a:r>
          </a:p>
          <a:p>
            <a:r>
              <a:rPr lang="el-GR" smtClean="0"/>
              <a:t>Το μέσο κόστος διαμονής θα είναι 60 € ημερησίως. </a:t>
            </a:r>
            <a:endParaRPr lang="el-GR" dirty="0"/>
          </a:p>
        </p:txBody>
      </p:sp>
    </p:spTree>
    <p:extLst>
      <p:ext uri="{BB962C8B-B14F-4D97-AF65-F5344CB8AC3E}">
        <p14:creationId xmlns:p14="http://schemas.microsoft.com/office/powerpoint/2010/main" val="3338240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p:txBody>
          <a:bodyPr/>
          <a:lstStyle/>
          <a:p>
            <a:r>
              <a:rPr lang="el-GR" smtClean="0"/>
              <a:t>ΑΣΚΗΣΗ 2</a:t>
            </a:r>
            <a:endParaRPr lang="el-GR"/>
          </a:p>
        </p:txBody>
      </p:sp>
      <p:sp>
        <p:nvSpPr>
          <p:cNvPr id="38915" name="Rectangle 3"/>
          <p:cNvSpPr>
            <a:spLocks noGrp="1" noRot="1" noChangeArrowheads="1"/>
          </p:cNvSpPr>
          <p:nvPr>
            <p:ph type="body" idx="1"/>
          </p:nvPr>
        </p:nvSpPr>
        <p:spPr/>
        <p:txBody>
          <a:bodyPr>
            <a:normAutofit fontScale="85000" lnSpcReduction="10000"/>
          </a:bodyPr>
          <a:lstStyle/>
          <a:p>
            <a:r>
              <a:rPr lang="el-GR" smtClean="0"/>
              <a:t>Ο επενδυτής έχει θέσει έναν δεκαπενταετή χρονικό ορίζοντα για την επένδυση, στον οποίο περιλαμβάνει ως υπολειμματική αξία το 15% του συνολικού κόστους κατασκευής, καθώς και ότι ο εξοπλισμός πρέπει να αντικαθίσταται κάθε 5 έτη. </a:t>
            </a:r>
          </a:p>
          <a:p>
            <a:r>
              <a:rPr lang="el-GR" smtClean="0"/>
              <a:t>Η υπολειμματική αξία του εξοπλισμού κατά το έτος αντικατάστασής του είναι μηδενική. </a:t>
            </a:r>
          </a:p>
          <a:p>
            <a:r>
              <a:rPr lang="el-GR" smtClean="0"/>
              <a:t>Υποθέτοντας μέση ημερήσια πληρότητα 50%, 60%, 70%, 80%, για τα έτη 1 έως 4 αντίστοιχα, και 90% από το 5º έτος και έπειτα (365 εργάσιμες ημέρες το χρόνο), απαντήστε εάν πρέπει να αναληφθεί η επένδυση αυτή. </a:t>
            </a:r>
          </a:p>
          <a:p>
            <a:r>
              <a:rPr lang="el-GR" smtClean="0"/>
              <a:t>Για την απάντησή σας βασιστείτε στον δείκτη ΚΠΑ λαμβάνοντας υπ’ όψιν ότι το προεξοφλητικό επιτόκιο είναι 12%.</a:t>
            </a:r>
            <a:endParaRPr lang="el-GR" dirty="0"/>
          </a:p>
        </p:txBody>
      </p:sp>
    </p:spTree>
    <p:extLst>
      <p:ext uri="{BB962C8B-B14F-4D97-AF65-F5344CB8AC3E}">
        <p14:creationId xmlns:p14="http://schemas.microsoft.com/office/powerpoint/2010/main" val="125414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p:txBody>
          <a:bodyPr/>
          <a:lstStyle/>
          <a:p>
            <a:r>
              <a:rPr lang="el-GR" smtClean="0"/>
              <a:t>ΛΥΣΗ</a:t>
            </a:r>
            <a:endParaRPr lang="el-GR"/>
          </a:p>
        </p:txBody>
      </p:sp>
      <p:sp>
        <p:nvSpPr>
          <p:cNvPr id="26627" name="Rectangle 3"/>
          <p:cNvSpPr>
            <a:spLocks noGrp="1" noRot="1" noChangeArrowheads="1"/>
          </p:cNvSpPr>
          <p:nvPr>
            <p:ph type="body" idx="1"/>
          </p:nvPr>
        </p:nvSpPr>
        <p:spPr/>
        <p:txBody>
          <a:bodyPr>
            <a:normAutofit fontScale="92500" lnSpcReduction="20000"/>
          </a:bodyPr>
          <a:lstStyle/>
          <a:p>
            <a:r>
              <a:rPr lang="el-GR" smtClean="0"/>
              <a:t>Προκειμένου να υπολογίσουμε τα έσοδα του ξενοδοχείου εργαζόμαστε ως εξής:</a:t>
            </a:r>
          </a:p>
          <a:p>
            <a:r>
              <a:rPr lang="el-GR" smtClean="0"/>
              <a:t>Πολλαπλασιάζουμε τον αριθμό των εργάσιμων ημερών με το μέσο κόστος διαμονής, τον αριθμό των κλινών και το ποσοστό πληρότητας. </a:t>
            </a:r>
          </a:p>
          <a:p>
            <a:r>
              <a:rPr lang="el-GR" smtClean="0"/>
              <a:t>Για το πρώτο έτος όπου η μέση ημερήσια πληρότητα θα είναι ίση με 50%, έχουμε:</a:t>
            </a:r>
          </a:p>
          <a:p>
            <a:r>
              <a:rPr lang="el-GR" smtClean="0"/>
              <a:t>Έσοδα 1ου έτους = 365*60*200*0,5=2.190.000 €.</a:t>
            </a:r>
          </a:p>
          <a:p>
            <a:r>
              <a:rPr lang="el-GR" smtClean="0"/>
              <a:t>Για το δεύτερο έτος με μέση ημερήσια πληρότητα 60% έχουμε:</a:t>
            </a:r>
          </a:p>
          <a:p>
            <a:r>
              <a:rPr lang="el-GR" smtClean="0"/>
              <a:t>Έσοδα 2ου έτους = 365*60*200*0,6=2.628.000 €. </a:t>
            </a:r>
          </a:p>
          <a:p>
            <a:endParaRPr lang="el-GR" smtClean="0"/>
          </a:p>
          <a:p>
            <a:r>
              <a:rPr lang="el-GR" smtClean="0"/>
              <a:t>Ομοίως και για τα επόμενα χρόνια. </a:t>
            </a:r>
            <a:endParaRPr lang="el-GR"/>
          </a:p>
        </p:txBody>
      </p:sp>
      <p:sp>
        <p:nvSpPr>
          <p:cNvPr id="26629" name="Rectangle 5"/>
          <p:cNvSpPr>
            <a:spLocks noChangeArrowheads="1"/>
          </p:cNvSpPr>
          <p:nvPr/>
        </p:nvSpPr>
        <p:spPr bwMode="auto">
          <a:xfrm>
            <a:off x="0" y="32908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
        <p:nvSpPr>
          <p:cNvPr id="26633" name="Rectangle 9"/>
          <p:cNvSpPr>
            <a:spLocks noChangeArrowheads="1"/>
          </p:cNvSpPr>
          <p:nvPr/>
        </p:nvSpPr>
        <p:spPr bwMode="auto">
          <a:xfrm>
            <a:off x="0" y="32337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l-GR"/>
          </a:p>
        </p:txBody>
      </p:sp>
    </p:spTree>
    <p:extLst>
      <p:ext uri="{BB962C8B-B14F-4D97-AF65-F5344CB8AC3E}">
        <p14:creationId xmlns:p14="http://schemas.microsoft.com/office/powerpoint/2010/main" val="4202567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rrowheads="1"/>
          </p:cNvSpPr>
          <p:nvPr>
            <p:ph type="title"/>
          </p:nvPr>
        </p:nvSpPr>
        <p:spPr>
          <a:xfrm>
            <a:off x="301625" y="228600"/>
            <a:ext cx="8540750" cy="536575"/>
          </a:xfrm>
        </p:spPr>
        <p:txBody>
          <a:bodyPr/>
          <a:lstStyle/>
          <a:p>
            <a:pPr algn="l"/>
            <a:r>
              <a:rPr lang="el-GR" sz="3600" i="1"/>
              <a:t>ΛΥΣΗ</a:t>
            </a:r>
          </a:p>
        </p:txBody>
      </p:sp>
      <p:graphicFrame>
        <p:nvGraphicFramePr>
          <p:cNvPr id="40973" name="Group 1037"/>
          <p:cNvGraphicFramePr>
            <a:graphicFrameLocks noGrp="1"/>
          </p:cNvGraphicFramePr>
          <p:nvPr>
            <p:ph idx="1"/>
          </p:nvPr>
        </p:nvGraphicFramePr>
        <p:xfrm>
          <a:off x="34925" y="836613"/>
          <a:ext cx="9145588" cy="5113340"/>
        </p:xfrm>
        <a:graphic>
          <a:graphicData uri="http://schemas.openxmlformats.org/drawingml/2006/table">
            <a:tbl>
              <a:tblPr/>
              <a:tblGrid>
                <a:gridCol w="1638300"/>
                <a:gridCol w="1058863"/>
                <a:gridCol w="842962"/>
                <a:gridCol w="800100"/>
                <a:gridCol w="684213"/>
                <a:gridCol w="617537"/>
                <a:gridCol w="641350"/>
                <a:gridCol w="639763"/>
                <a:gridCol w="641350"/>
                <a:gridCol w="801687"/>
                <a:gridCol w="779463"/>
              </a:tblGrid>
              <a:tr h="42545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ΕΤΟΣ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1</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5</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6-9</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10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11-14</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15</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500" b="1" i="0" u="sng" strike="noStrike" cap="none" normalizeH="0" baseline="0" smtClean="0">
                          <a:ln>
                            <a:noFill/>
                          </a:ln>
                          <a:solidFill>
                            <a:schemeClr val="tx1"/>
                          </a:solidFill>
                          <a:effectLst/>
                          <a:latin typeface="Times New Roman" pitchFamily="18" charset="0"/>
                          <a:cs typeface="Times New Roman" pitchFamily="18" charset="0"/>
                        </a:rPr>
                        <a:t>Πληρότητα</a:t>
                      </a: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50%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60%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70%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6238">
                <a:tc gridSpan="11">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Α) Επενδύσεις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778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Κόστος κτιρίου</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-1.200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Αγορά εξοπλισμού</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7825">
                <a:tc gridSpan="11">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Β) Λειτουργικό Κόστος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646113">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Ετήσιος κόστος </a:t>
                      </a:r>
                    </a:p>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λειτουργίας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47700">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Κόστος </a:t>
                      </a:r>
                    </a:p>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αντικατάστασης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7825">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Γ) Ωφέλειες</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Έσοδα</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2.190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2628</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3.066</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3.504</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3.942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3.942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3.942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3.942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3.942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77825">
                <a:tc gridSpan="4">
                  <a:txBody>
                    <a:bodyPr/>
                    <a:lstStyle/>
                    <a:p>
                      <a:pPr marL="342900" marR="0" lvl="0" indent="-342900" algn="just" defTabSz="914400" rtl="0" eaLnBrk="1" fontAlgn="base" latinLnBrk="0" hangingPunct="1">
                        <a:lnSpc>
                          <a:spcPct val="100000"/>
                        </a:lnSpc>
                        <a:spcBef>
                          <a:spcPct val="0"/>
                        </a:spcBef>
                        <a:spcAft>
                          <a:spcPct val="0"/>
                        </a:spcAft>
                        <a:buClrTx/>
                        <a:buSzTx/>
                        <a:buFontTx/>
                        <a:buNone/>
                        <a:tabLst/>
                      </a:pPr>
                      <a:r>
                        <a:rPr kumimoji="0" lang="el-GR" sz="1500" b="1" i="0" u="none" strike="noStrike" cap="none" normalizeH="0" baseline="0" smtClean="0">
                          <a:ln>
                            <a:noFill/>
                          </a:ln>
                          <a:solidFill>
                            <a:schemeClr val="tx1"/>
                          </a:solidFill>
                          <a:effectLst/>
                          <a:latin typeface="Times New Roman" pitchFamily="18" charset="0"/>
                          <a:cs typeface="Times New Roman" pitchFamily="18" charset="0"/>
                        </a:rPr>
                        <a:t>Δ) Καθαρή Ροή Πόρων</a:t>
                      </a:r>
                      <a:endParaRPr kumimoji="0" lang="el-GR" sz="15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gridSpan="7">
                  <a:txBody>
                    <a:bodyPr/>
                    <a:lstStyle/>
                    <a:p>
                      <a:pPr marL="0" marR="0" lvl="0" indent="0" algn="l" defTabSz="914400" rtl="0" eaLnBrk="1" fontAlgn="base" latinLnBrk="0" hangingPunct="1">
                        <a:lnSpc>
                          <a:spcPct val="100000"/>
                        </a:lnSpc>
                        <a:spcBef>
                          <a:spcPct val="20000"/>
                        </a:spcBef>
                        <a:spcAft>
                          <a:spcPct val="0"/>
                        </a:spcAft>
                        <a:buClr>
                          <a:schemeClr val="hlink"/>
                        </a:buClr>
                        <a:buSzPct val="80000"/>
                        <a:buFont typeface="Arial" pitchFamily="34" charset="0"/>
                        <a:buNone/>
                        <a:tabLst/>
                      </a:pPr>
                      <a:endParaRPr kumimoji="0" lang="el-GR" sz="1500" b="0" i="0" u="none" strike="noStrike" cap="none" normalizeH="0" baseline="0" smtClean="0">
                        <a:ln>
                          <a:noFill/>
                        </a:ln>
                        <a:solidFill>
                          <a:schemeClr val="tx1"/>
                        </a:solidFill>
                        <a:effectLst>
                          <a:outerShdw blurRad="38100" dist="38100" dir="2700000" algn="tl">
                            <a:srgbClr val="000000"/>
                          </a:outerShdw>
                        </a:effectLst>
                        <a:latin typeface="Tahoma"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c hMerge="1">
                  <a:txBody>
                    <a:bodyPr/>
                    <a:lstStyle/>
                    <a:p>
                      <a:endParaRPr lang="el-GR"/>
                    </a:p>
                  </a:txBody>
                  <a:tcPr/>
                </a:tc>
              </a:tr>
              <a:tr h="376238">
                <a:tc>
                  <a:txBody>
                    <a:bodyPr/>
                    <a:lstStyle/>
                    <a:p>
                      <a:pPr marL="342900" marR="0" lvl="0" indent="-342900" algn="l"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Γ - Α - Β</a:t>
                      </a:r>
                      <a:endParaRPr kumimoji="0" lang="el-GR" sz="1500" b="1" i="0" u="sng" strike="noStrike" cap="none" normalizeH="0" baseline="0" smtClean="0">
                        <a:ln>
                          <a:noFill/>
                        </a:ln>
                        <a:solidFill>
                          <a:schemeClr val="tx1"/>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-8.800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1.390</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1.828</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2.266</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2.704</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2.342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3.142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2.342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3.142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pPr>
                      <a:r>
                        <a:rPr kumimoji="0" lang="el-GR" sz="1500" b="0" i="0" u="none" strike="noStrike" cap="none" normalizeH="0" baseline="0" smtClean="0">
                          <a:ln>
                            <a:noFill/>
                          </a:ln>
                          <a:solidFill>
                            <a:schemeClr val="tx1"/>
                          </a:solidFill>
                          <a:effectLst/>
                          <a:latin typeface="Times New Roman" pitchFamily="18" charset="0"/>
                          <a:cs typeface="Times New Roman" pitchFamily="18" charset="0"/>
                        </a:rPr>
                        <a:t>4.342</a:t>
                      </a:r>
                      <a:endParaRPr kumimoji="0" lang="el-GR" sz="1500" b="0" i="0" u="none" strike="noStrike" cap="none" normalizeH="0" baseline="0" smtClean="0">
                        <a:ln>
                          <a:noFill/>
                        </a:ln>
                        <a:solidFill>
                          <a:schemeClr val="tx1"/>
                        </a:solidFill>
                        <a:effectLst/>
                        <a:latin typeface="Arial" pitchFamily="34" charset="0"/>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6079233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r>
              <a:rPr lang="el-GR" smtClean="0"/>
              <a:t>ΛΥΣΗ</a:t>
            </a:r>
            <a:endParaRPr lang="el-GR" dirty="0"/>
          </a:p>
        </p:txBody>
      </p:sp>
      <p:sp>
        <p:nvSpPr>
          <p:cNvPr id="28675" name="Rectangle 3"/>
          <p:cNvSpPr>
            <a:spLocks noGrp="1" noRot="1" noChangeArrowheads="1"/>
          </p:cNvSpPr>
          <p:nvPr>
            <p:ph type="body" idx="1"/>
          </p:nvPr>
        </p:nvSpPr>
        <p:spPr/>
        <p:txBody>
          <a:bodyPr/>
          <a:lstStyle/>
          <a:p>
            <a:r>
              <a:rPr lang="el-GR" smtClean="0"/>
              <a:t>Προχωρώντας στο υπολογισμό των επενδυτικών κριτηρίων βρίσκουμε:</a:t>
            </a:r>
          </a:p>
          <a:p>
            <a:r>
              <a:rPr lang="el-GR" smtClean="0"/>
              <a:t>Καθαρά Παρούσα Αξία = 8.593.776 € (&gt;0)</a:t>
            </a:r>
          </a:p>
          <a:p>
            <a:r>
              <a:rPr lang="el-GR" smtClean="0"/>
              <a:t>Εφόσον ΚΠΑ &gt; 0 πρέπει να γίνει η επένδυση.</a:t>
            </a:r>
            <a:endParaRPr lang="el-GR" dirty="0"/>
          </a:p>
        </p:txBody>
      </p:sp>
    </p:spTree>
    <p:extLst>
      <p:ext uri="{BB962C8B-B14F-4D97-AF65-F5344CB8AC3E}">
        <p14:creationId xmlns:p14="http://schemas.microsoft.com/office/powerpoint/2010/main" val="88290510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a:t>Τέλος </a:t>
            </a:r>
            <a:r>
              <a:rPr lang="el-GR" b="1" dirty="0" smtClean="0"/>
              <a:t>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20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υλικού: </a:t>
            </a:r>
          </a:p>
          <a:p>
            <a:pPr algn="r"/>
            <a:r>
              <a:rPr lang="el-GR" sz="2000" dirty="0" smtClean="0">
                <a:solidFill>
                  <a:schemeClr val="tx1">
                    <a:lumMod val="65000"/>
                    <a:lumOff val="35000"/>
                  </a:schemeClr>
                </a:solidFill>
              </a:rPr>
              <a:t>Μέγας Χρήστος</a:t>
            </a:r>
            <a:endParaRPr lang="el-GR" sz="2000" dirty="0">
              <a:solidFill>
                <a:schemeClr val="tx1">
                  <a:lumMod val="65000"/>
                  <a:lumOff val="35000"/>
                </a:schemeClr>
              </a:solidFill>
            </a:endParaRPr>
          </a:p>
        </p:txBody>
      </p:sp>
      <p:pic>
        <p:nvPicPr>
          <p:cNvPr id="6" name="Εικόνα 1" descr="Λογότυπο για Άδειες χρήσης Creative Commons B Y, NC, ND.">
            <a:hlinkClick r:id="rId3" tooltip="Μετάβαση στην Άδεια Χρήσης"/>
          </p:cNvPr>
          <p:cNvPicPr>
            <a:picLocks noChangeAspect="1" noChangeArrowheads="1"/>
          </p:cNvPicPr>
          <p:nvPr/>
        </p:nvPicPr>
        <p:blipFill>
          <a:blip r:embed="rId4" cstate="print"/>
          <a:srcRect/>
          <a:stretch>
            <a:fillRect/>
          </a:stretch>
        </p:blipFill>
        <p:spPr bwMode="auto">
          <a:xfrm>
            <a:off x="1908175" y="5949950"/>
            <a:ext cx="1584325" cy="5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6717893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95536" y="332656"/>
            <a:ext cx="8229600" cy="6120680"/>
          </a:xfrm>
        </p:spPr>
        <p:txBody>
          <a:bodyPr>
            <a:normAutofit lnSpcReduction="10000"/>
          </a:bodyPr>
          <a:lstStyle/>
          <a:p>
            <a:pPr marL="6350" lvl="0" indent="-6350" defTabSz="193675" eaLnBrk="1" hangingPunct="1">
              <a:spcBef>
                <a:spcPct val="60000"/>
              </a:spcBef>
              <a:buClrTx/>
              <a:buNone/>
              <a:tabLst>
                <a:tab pos="185738" algn="l"/>
              </a:tabLst>
            </a:pPr>
            <a:endParaRPr lang="el-GR" sz="2200" b="1" dirty="0" smtClean="0">
              <a:solidFill>
                <a:srgbClr val="000000"/>
              </a:solidFill>
              <a:latin typeface="Arial" charset="0"/>
            </a:endParaRPr>
          </a:p>
          <a:p>
            <a:pPr marL="6350" lvl="0" indent="-6350" defTabSz="193675" eaLnBrk="1" hangingPunct="1">
              <a:spcBef>
                <a:spcPct val="60000"/>
              </a:spcBef>
              <a:buClrTx/>
              <a:buNone/>
              <a:tabLst>
                <a:tab pos="185738" algn="l"/>
              </a:tabLst>
            </a:pPr>
            <a:r>
              <a:rPr lang="el-GR" sz="2200" b="1" dirty="0" smtClean="0">
                <a:solidFill>
                  <a:srgbClr val="000000"/>
                </a:solidFill>
                <a:latin typeface="Arial" charset="0"/>
              </a:rPr>
              <a:t>Πρόταση </a:t>
            </a:r>
            <a:r>
              <a:rPr lang="el-GR" sz="2200" b="1" dirty="0">
                <a:solidFill>
                  <a:srgbClr val="000000"/>
                </a:solidFill>
                <a:latin typeface="Arial" charset="0"/>
              </a:rPr>
              <a:t>#</a:t>
            </a:r>
            <a:r>
              <a:rPr lang="en-GB" sz="2200" b="1" dirty="0">
                <a:solidFill>
                  <a:srgbClr val="000000"/>
                </a:solidFill>
                <a:latin typeface="Arial" charset="0"/>
              </a:rPr>
              <a:t>1</a:t>
            </a:r>
            <a:r>
              <a:rPr lang="en-GB" sz="2200" dirty="0">
                <a:solidFill>
                  <a:srgbClr val="000000"/>
                </a:solidFill>
                <a:latin typeface="Arial" charset="0"/>
              </a:rPr>
              <a:t>: </a:t>
            </a:r>
            <a:r>
              <a:rPr lang="el-GR" sz="2200" dirty="0">
                <a:solidFill>
                  <a:srgbClr val="000000"/>
                </a:solidFill>
                <a:latin typeface="Arial" charset="0"/>
              </a:rPr>
              <a:t>Καθαρισμός και Πώληση</a:t>
            </a:r>
            <a:r>
              <a:rPr lang="en-GB" sz="2200" dirty="0">
                <a:solidFill>
                  <a:srgbClr val="000000"/>
                </a:solidFill>
                <a:latin typeface="Arial" charset="0"/>
              </a:rPr>
              <a:t> – </a:t>
            </a:r>
            <a:r>
              <a:rPr lang="el-GR" sz="2200" dirty="0">
                <a:solidFill>
                  <a:srgbClr val="000000"/>
                </a:solidFill>
                <a:latin typeface="Arial" charset="0"/>
              </a:rPr>
              <a:t>Εκτιμήσεις</a:t>
            </a:r>
            <a:endParaRPr lang="en-GB" sz="2200" dirty="0">
              <a:solidFill>
                <a:srgbClr val="000000"/>
              </a:solidFill>
              <a:latin typeface="Arial" charset="0"/>
            </a:endParaRPr>
          </a:p>
          <a:p>
            <a:pPr marL="6350" lvl="0" indent="-6350" defTabSz="193675" eaLnBrk="1" hangingPunct="1">
              <a:spcBef>
                <a:spcPct val="60000"/>
              </a:spcBef>
              <a:buClrTx/>
              <a:buNone/>
              <a:tabLst>
                <a:tab pos="185738" algn="l"/>
              </a:tabLst>
            </a:pPr>
            <a:r>
              <a:rPr lang="el-GR" sz="2200" dirty="0" smtClean="0">
                <a:solidFill>
                  <a:srgbClr val="000000"/>
                </a:solidFill>
                <a:latin typeface="Arial" charset="0"/>
              </a:rPr>
              <a:t>Δαπάνες </a:t>
            </a:r>
            <a:r>
              <a:rPr lang="el-GR" sz="2200" dirty="0">
                <a:solidFill>
                  <a:srgbClr val="000000"/>
                </a:solidFill>
                <a:latin typeface="Arial" charset="0"/>
              </a:rPr>
              <a:t>καθαρισμού χώρων και απολύμανση </a:t>
            </a:r>
            <a:br>
              <a:rPr lang="el-GR" sz="2200" dirty="0">
                <a:solidFill>
                  <a:srgbClr val="000000"/>
                </a:solidFill>
                <a:latin typeface="Arial" charset="0"/>
              </a:rPr>
            </a:br>
            <a:r>
              <a:rPr lang="el-GR" sz="2200" dirty="0">
                <a:solidFill>
                  <a:srgbClr val="000000"/>
                </a:solidFill>
                <a:latin typeface="Arial" charset="0"/>
              </a:rPr>
              <a:t>πληρωτέες σε χρόνο </a:t>
            </a:r>
            <a:r>
              <a:rPr lang="en-GB" sz="2200" dirty="0">
                <a:solidFill>
                  <a:srgbClr val="000000"/>
                </a:solidFill>
                <a:latin typeface="Arial" charset="0"/>
              </a:rPr>
              <a:t>t</a:t>
            </a:r>
            <a:r>
              <a:rPr lang="en-GB" sz="2200" baseline="-25000" dirty="0">
                <a:solidFill>
                  <a:srgbClr val="000000"/>
                </a:solidFill>
                <a:latin typeface="Arial" charset="0"/>
              </a:rPr>
              <a:t>0</a:t>
            </a:r>
            <a:r>
              <a:rPr lang="el-GR" sz="2200" baseline="-25000" dirty="0">
                <a:solidFill>
                  <a:srgbClr val="000000"/>
                </a:solidFill>
                <a:latin typeface="Arial" charset="0"/>
              </a:rPr>
              <a:t>		    														</a:t>
            </a:r>
            <a:r>
              <a:rPr lang="en-GB" sz="2200" dirty="0">
                <a:solidFill>
                  <a:srgbClr val="000000"/>
                </a:solidFill>
                <a:latin typeface="Arial" charset="0"/>
              </a:rPr>
              <a:t>					–5m</a:t>
            </a:r>
          </a:p>
          <a:p>
            <a:pPr marL="6350" lvl="0" indent="-6350" defTabSz="193675" eaLnBrk="1" hangingPunct="1">
              <a:spcBef>
                <a:spcPct val="60000"/>
              </a:spcBef>
              <a:buClrTx/>
              <a:buNone/>
              <a:tabLst>
                <a:tab pos="185738" algn="l"/>
              </a:tabLst>
            </a:pPr>
            <a:r>
              <a:rPr lang="el-GR" sz="2200" dirty="0">
                <a:solidFill>
                  <a:srgbClr val="000000"/>
                </a:solidFill>
                <a:latin typeface="Arial" charset="0"/>
              </a:rPr>
              <a:t>Πώληση του χώρου μετά από ένα χρόνο</a:t>
            </a:r>
            <a:r>
              <a:rPr lang="en-GB" sz="2200" dirty="0">
                <a:solidFill>
                  <a:srgbClr val="000000"/>
                </a:solidFill>
                <a:latin typeface="Arial" charset="0"/>
              </a:rPr>
              <a:t>, t</a:t>
            </a:r>
            <a:r>
              <a:rPr lang="en-GB" sz="2200" baseline="-25000" dirty="0">
                <a:solidFill>
                  <a:srgbClr val="000000"/>
                </a:solidFill>
                <a:latin typeface="Arial" charset="0"/>
              </a:rPr>
              <a:t>1</a:t>
            </a:r>
            <a:r>
              <a:rPr lang="en-GB" sz="2200" dirty="0">
                <a:solidFill>
                  <a:srgbClr val="000000"/>
                </a:solidFill>
                <a:latin typeface="Arial" charset="0"/>
              </a:rPr>
              <a:t>									12m</a:t>
            </a:r>
          </a:p>
          <a:p>
            <a:pPr marL="6350" lvl="0" indent="-6350" defTabSz="193675" eaLnBrk="1" hangingPunct="1">
              <a:spcBef>
                <a:spcPct val="60000"/>
              </a:spcBef>
              <a:buClrTx/>
              <a:buNone/>
              <a:tabLst>
                <a:tab pos="185738" algn="l"/>
              </a:tabLst>
            </a:pPr>
            <a:r>
              <a:rPr lang="el-GR" sz="2200" dirty="0">
                <a:solidFill>
                  <a:srgbClr val="000000"/>
                </a:solidFill>
                <a:latin typeface="Arial" charset="0"/>
              </a:rPr>
              <a:t>Κέρδος</a:t>
            </a:r>
            <a:r>
              <a:rPr lang="en-GB" sz="2200" dirty="0">
                <a:solidFill>
                  <a:srgbClr val="000000"/>
                </a:solidFill>
                <a:latin typeface="Arial" charset="0"/>
              </a:rPr>
              <a:t>																			  													</a:t>
            </a:r>
            <a:r>
              <a:rPr lang="el-GR" sz="2200" i="1" dirty="0">
                <a:solidFill>
                  <a:srgbClr val="000000"/>
                </a:solidFill>
                <a:latin typeface="Arial" charset="0"/>
              </a:rPr>
              <a:t>  </a:t>
            </a:r>
            <a:r>
              <a:rPr lang="en-GB" sz="2200" dirty="0" smtClean="0">
                <a:solidFill>
                  <a:srgbClr val="000000"/>
                </a:solidFill>
                <a:latin typeface="Arial" charset="0"/>
              </a:rPr>
              <a:t>7m</a:t>
            </a:r>
            <a:endParaRPr lang="el-GR" sz="2200" dirty="0" smtClean="0">
              <a:solidFill>
                <a:srgbClr val="000000"/>
              </a:solidFill>
              <a:latin typeface="Arial" charset="0"/>
            </a:endParaRPr>
          </a:p>
          <a:p>
            <a:pPr marL="6350" lvl="0" indent="-6350" defTabSz="193675" eaLnBrk="1" hangingPunct="1">
              <a:spcBef>
                <a:spcPct val="60000"/>
              </a:spcBef>
              <a:buClrTx/>
              <a:buNone/>
              <a:tabLst>
                <a:tab pos="185738" algn="l"/>
              </a:tabLst>
            </a:pPr>
            <a:r>
              <a:rPr lang="el-GR" sz="2200" b="1" dirty="0" smtClean="0">
                <a:solidFill>
                  <a:srgbClr val="FF0000"/>
                </a:solidFill>
                <a:latin typeface="Arial" charset="0"/>
              </a:rPr>
              <a:t>Είναι τόσο απλό;</a:t>
            </a:r>
          </a:p>
          <a:p>
            <a:pPr marL="6350" lvl="0" indent="-6350" defTabSz="193675" eaLnBrk="1" hangingPunct="1">
              <a:spcBef>
                <a:spcPct val="60000"/>
              </a:spcBef>
              <a:buClrTx/>
              <a:buNone/>
              <a:tabLst>
                <a:tab pos="185738" algn="l"/>
              </a:tabLst>
            </a:pPr>
            <a:r>
              <a:rPr lang="el-GR" sz="2200" dirty="0" smtClean="0">
                <a:solidFill>
                  <a:srgbClr val="000000"/>
                </a:solidFill>
                <a:latin typeface="Arial" charset="0"/>
              </a:rPr>
              <a:t>ΠΡΟΣΟΧΗ ΣΤΑ ΕΞΗΣ ΣΗΜΕΙΑ:</a:t>
            </a:r>
            <a:endParaRPr lang="en-GB" sz="2200" dirty="0">
              <a:solidFill>
                <a:srgbClr val="000000"/>
              </a:solidFill>
              <a:latin typeface="Arial" charset="0"/>
            </a:endParaRPr>
          </a:p>
          <a:p>
            <a:pPr marL="12700" lvl="1" indent="317500" defTabSz="193675" eaLnBrk="1" hangingPunct="1">
              <a:lnSpc>
                <a:spcPct val="80000"/>
              </a:lnSpc>
              <a:spcBef>
                <a:spcPct val="60000"/>
              </a:spcBef>
              <a:buClrTx/>
              <a:buSzTx/>
              <a:buFontTx/>
              <a:buChar char="•"/>
              <a:tabLst>
                <a:tab pos="185738" algn="l"/>
              </a:tabLst>
            </a:pPr>
            <a:r>
              <a:rPr lang="el-GR" sz="2200" dirty="0">
                <a:solidFill>
                  <a:srgbClr val="CC3300"/>
                </a:solidFill>
                <a:latin typeface="Arial" charset="0"/>
              </a:rPr>
              <a:t>Σημείο</a:t>
            </a:r>
            <a:r>
              <a:rPr lang="en-GB" sz="2200" dirty="0">
                <a:solidFill>
                  <a:srgbClr val="CC3300"/>
                </a:solidFill>
                <a:latin typeface="Arial" charset="0"/>
              </a:rPr>
              <a:t> 1</a:t>
            </a:r>
          </a:p>
          <a:p>
            <a:pPr marL="661988" lvl="2" indent="330200" defTabSz="193675" eaLnBrk="1" hangingPunct="1">
              <a:spcBef>
                <a:spcPct val="60000"/>
              </a:spcBef>
              <a:buFontTx/>
              <a:buChar char="–"/>
              <a:tabLst>
                <a:tab pos="185738" algn="l"/>
              </a:tabLst>
            </a:pPr>
            <a:r>
              <a:rPr lang="el-GR" sz="2000" dirty="0" smtClean="0">
                <a:latin typeface="Arial" charset="0"/>
              </a:rPr>
              <a:t>Δεν λάβαμε υπ όψη το </a:t>
            </a:r>
            <a:r>
              <a:rPr lang="el-GR" sz="2000" b="1" dirty="0">
                <a:latin typeface="Arial" charset="0"/>
              </a:rPr>
              <a:t>κόστος ευκαιρίας των </a:t>
            </a:r>
            <a:r>
              <a:rPr lang="el-GR" sz="2000" b="1" dirty="0" smtClean="0">
                <a:latin typeface="Arial" charset="0"/>
              </a:rPr>
              <a:t>επενδυτών</a:t>
            </a:r>
            <a:r>
              <a:rPr lang="el-GR" sz="2000" dirty="0" smtClean="0">
                <a:latin typeface="Arial" charset="0"/>
              </a:rPr>
              <a:t>,  </a:t>
            </a:r>
            <a:br>
              <a:rPr lang="el-GR" sz="2000" dirty="0" smtClean="0">
                <a:latin typeface="Arial" charset="0"/>
              </a:rPr>
            </a:br>
            <a:r>
              <a:rPr lang="el-GR" sz="2000" dirty="0" smtClean="0">
                <a:latin typeface="Arial" charset="0"/>
              </a:rPr>
              <a:t>     </a:t>
            </a:r>
            <a:r>
              <a:rPr lang="el-GR" sz="2000" b="1" dirty="0" smtClean="0">
                <a:latin typeface="Arial" charset="0"/>
              </a:rPr>
              <a:t>κόστος ευκαιρίας κεφαλαίου</a:t>
            </a:r>
            <a:r>
              <a:rPr lang="el-GR" sz="2000" dirty="0" smtClean="0">
                <a:latin typeface="Arial" charset="0"/>
              </a:rPr>
              <a:t/>
            </a:r>
            <a:br>
              <a:rPr lang="el-GR" sz="2000" dirty="0" smtClean="0">
                <a:latin typeface="Arial" charset="0"/>
              </a:rPr>
            </a:br>
            <a:r>
              <a:rPr lang="el-GR" sz="2000" dirty="0" smtClean="0">
                <a:latin typeface="Arial" charset="0"/>
              </a:rPr>
              <a:t>      </a:t>
            </a:r>
            <a:r>
              <a:rPr lang="el-GR" sz="2000" dirty="0" smtClean="0">
                <a:solidFill>
                  <a:srgbClr val="1F497D"/>
                </a:solidFill>
                <a:latin typeface="Arial" charset="0"/>
              </a:rPr>
              <a:t>Αν τα ίδια χρήματα επενδύονταν αλλού τι απόδοση θα</a:t>
            </a:r>
            <a:br>
              <a:rPr lang="el-GR" sz="2000" dirty="0" smtClean="0">
                <a:solidFill>
                  <a:srgbClr val="1F497D"/>
                </a:solidFill>
                <a:latin typeface="Arial" charset="0"/>
              </a:rPr>
            </a:br>
            <a:r>
              <a:rPr lang="el-GR" sz="2000" dirty="0" smtClean="0">
                <a:solidFill>
                  <a:srgbClr val="1F497D"/>
                </a:solidFill>
                <a:latin typeface="Arial" charset="0"/>
              </a:rPr>
              <a:t>     είχαν; </a:t>
            </a:r>
            <a:br>
              <a:rPr lang="el-GR" sz="2000" dirty="0" smtClean="0">
                <a:solidFill>
                  <a:srgbClr val="1F497D"/>
                </a:solidFill>
                <a:latin typeface="Arial" charset="0"/>
              </a:rPr>
            </a:br>
            <a:r>
              <a:rPr lang="el-GR" sz="2000" dirty="0" smtClean="0">
                <a:latin typeface="Arial" charset="0"/>
              </a:rPr>
              <a:t>     Ας υποθέσουμε ότι είναι 15</a:t>
            </a:r>
            <a:r>
              <a:rPr lang="el-GR" sz="2000" dirty="0">
                <a:latin typeface="Arial" charset="0"/>
              </a:rPr>
              <a:t>%</a:t>
            </a:r>
            <a:endParaRPr lang="en-GB" sz="2000" dirty="0">
              <a:latin typeface="Arial" charset="0"/>
            </a:endParaRPr>
          </a:p>
          <a:p>
            <a:endParaRPr lang="el-GR" dirty="0"/>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4</a:t>
            </a:fld>
            <a:endParaRPr lang="en-GB"/>
          </a:p>
        </p:txBody>
      </p:sp>
    </p:spTree>
    <p:extLst>
      <p:ext uri="{BB962C8B-B14F-4D97-AF65-F5344CB8AC3E}">
        <p14:creationId xmlns:p14="http://schemas.microsoft.com/office/powerpoint/2010/main" val="8303737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5</a:t>
            </a:fld>
            <a:endParaRPr lang="en-GB"/>
          </a:p>
        </p:txBody>
      </p:sp>
      <p:sp>
        <p:nvSpPr>
          <p:cNvPr id="8" name="Θέση περιεχομένου 2"/>
          <p:cNvSpPr>
            <a:spLocks noGrp="1"/>
          </p:cNvSpPr>
          <p:nvPr>
            <p:ph idx="1"/>
          </p:nvPr>
        </p:nvSpPr>
        <p:spPr>
          <a:xfrm>
            <a:off x="395536" y="332656"/>
            <a:ext cx="8229600" cy="3240360"/>
          </a:xfrm>
        </p:spPr>
        <p:txBody>
          <a:bodyPr>
            <a:normAutofit/>
          </a:bodyPr>
          <a:lstStyle/>
          <a:p>
            <a:pPr marL="6350" lvl="0" indent="-6350" defTabSz="193675" eaLnBrk="1" hangingPunct="1">
              <a:spcBef>
                <a:spcPct val="60000"/>
              </a:spcBef>
              <a:buClrTx/>
              <a:buNone/>
              <a:tabLst>
                <a:tab pos="185738" algn="l"/>
              </a:tabLst>
            </a:pPr>
            <a:endParaRPr lang="el-GR" sz="2200" b="1" dirty="0" smtClean="0">
              <a:solidFill>
                <a:srgbClr val="000000"/>
              </a:solidFill>
              <a:latin typeface="Arial" charset="0"/>
            </a:endParaRPr>
          </a:p>
          <a:p>
            <a:pPr marL="6350" lvl="0" indent="-6350" defTabSz="193675" eaLnBrk="1" hangingPunct="1">
              <a:spcBef>
                <a:spcPct val="60000"/>
              </a:spcBef>
              <a:buClrTx/>
              <a:buNone/>
              <a:tabLst>
                <a:tab pos="185738" algn="l"/>
              </a:tabLst>
            </a:pPr>
            <a:r>
              <a:rPr lang="el-GR" sz="2200" b="1" dirty="0" smtClean="0">
                <a:solidFill>
                  <a:srgbClr val="000000"/>
                </a:solidFill>
                <a:latin typeface="Arial" charset="0"/>
              </a:rPr>
              <a:t>Πρόταση </a:t>
            </a:r>
            <a:r>
              <a:rPr lang="el-GR" sz="2200" b="1" dirty="0">
                <a:solidFill>
                  <a:srgbClr val="000000"/>
                </a:solidFill>
                <a:latin typeface="Arial" charset="0"/>
              </a:rPr>
              <a:t>#</a:t>
            </a:r>
            <a:r>
              <a:rPr lang="en-GB" sz="2200" b="1" dirty="0">
                <a:solidFill>
                  <a:srgbClr val="000000"/>
                </a:solidFill>
                <a:latin typeface="Arial" charset="0"/>
              </a:rPr>
              <a:t>1</a:t>
            </a:r>
            <a:r>
              <a:rPr lang="en-GB" sz="2200" dirty="0">
                <a:solidFill>
                  <a:srgbClr val="000000"/>
                </a:solidFill>
                <a:latin typeface="Arial" charset="0"/>
              </a:rPr>
              <a:t>: </a:t>
            </a:r>
            <a:r>
              <a:rPr lang="el-GR" sz="2200" dirty="0">
                <a:solidFill>
                  <a:srgbClr val="000000"/>
                </a:solidFill>
                <a:latin typeface="Arial" charset="0"/>
              </a:rPr>
              <a:t>Καθαρισμός και Πώληση</a:t>
            </a:r>
            <a:r>
              <a:rPr lang="en-GB" sz="2200" dirty="0">
                <a:solidFill>
                  <a:srgbClr val="000000"/>
                </a:solidFill>
                <a:latin typeface="Arial" charset="0"/>
              </a:rPr>
              <a:t> – </a:t>
            </a:r>
            <a:r>
              <a:rPr lang="el-GR" sz="2200" dirty="0">
                <a:solidFill>
                  <a:srgbClr val="000000"/>
                </a:solidFill>
                <a:latin typeface="Arial" charset="0"/>
              </a:rPr>
              <a:t>Εκτιμήσεις</a:t>
            </a:r>
            <a:endParaRPr lang="en-GB" sz="2200" dirty="0">
              <a:solidFill>
                <a:srgbClr val="000000"/>
              </a:solidFill>
              <a:latin typeface="Arial" charset="0"/>
            </a:endParaRPr>
          </a:p>
          <a:p>
            <a:pPr marL="12700" lvl="1" indent="317500" defTabSz="193675" eaLnBrk="1" hangingPunct="1">
              <a:lnSpc>
                <a:spcPct val="80000"/>
              </a:lnSpc>
              <a:spcBef>
                <a:spcPct val="60000"/>
              </a:spcBef>
              <a:buClrTx/>
              <a:buSzTx/>
              <a:buFontTx/>
              <a:buChar char="•"/>
              <a:tabLst>
                <a:tab pos="185738" algn="l"/>
              </a:tabLst>
            </a:pPr>
            <a:r>
              <a:rPr lang="el-GR" sz="2200" dirty="0" smtClean="0">
                <a:solidFill>
                  <a:srgbClr val="CC3300"/>
                </a:solidFill>
                <a:latin typeface="Arial" charset="0"/>
              </a:rPr>
              <a:t>Σημείο</a:t>
            </a:r>
            <a:r>
              <a:rPr lang="en-GB" sz="2200" dirty="0" smtClean="0">
                <a:solidFill>
                  <a:srgbClr val="CC3300"/>
                </a:solidFill>
                <a:latin typeface="Arial" charset="0"/>
              </a:rPr>
              <a:t> </a:t>
            </a:r>
            <a:r>
              <a:rPr lang="el-GR" sz="2200" dirty="0" smtClean="0">
                <a:solidFill>
                  <a:srgbClr val="CC3300"/>
                </a:solidFill>
                <a:latin typeface="Arial" charset="0"/>
              </a:rPr>
              <a:t>2</a:t>
            </a:r>
            <a:endParaRPr lang="en-GB" sz="2200" dirty="0">
              <a:solidFill>
                <a:srgbClr val="CC3300"/>
              </a:solidFill>
              <a:latin typeface="Arial" charset="0"/>
            </a:endParaRPr>
          </a:p>
          <a:p>
            <a:pPr marL="661988" lvl="2" indent="330200" defTabSz="193675" eaLnBrk="1" hangingPunct="1">
              <a:spcBef>
                <a:spcPct val="60000"/>
              </a:spcBef>
              <a:buFontTx/>
              <a:buChar char="–"/>
              <a:tabLst>
                <a:tab pos="185738" algn="l"/>
              </a:tabLst>
            </a:pPr>
            <a:r>
              <a:rPr lang="el-GR" sz="2000" b="1" dirty="0" smtClean="0">
                <a:latin typeface="Arial" charset="0"/>
              </a:rPr>
              <a:t>Κόστος </a:t>
            </a:r>
            <a:r>
              <a:rPr lang="el-GR" sz="2000" b="1" dirty="0">
                <a:latin typeface="Arial" charset="0"/>
              </a:rPr>
              <a:t>ευκαιρίας </a:t>
            </a:r>
            <a:r>
              <a:rPr lang="el-GR" sz="2000" b="1" dirty="0" smtClean="0">
                <a:latin typeface="Arial" charset="0"/>
              </a:rPr>
              <a:t>του χώρου</a:t>
            </a:r>
            <a:r>
              <a:rPr lang="el-GR" sz="2000" dirty="0" smtClean="0">
                <a:latin typeface="Arial" charset="0"/>
              </a:rPr>
              <a:t>,  </a:t>
            </a:r>
            <a:br>
              <a:rPr lang="el-GR" sz="2000" dirty="0" smtClean="0">
                <a:latin typeface="Arial" charset="0"/>
              </a:rPr>
            </a:br>
            <a:r>
              <a:rPr lang="el-GR" sz="2000" dirty="0" smtClean="0">
                <a:latin typeface="Arial" charset="0"/>
              </a:rPr>
              <a:t>      </a:t>
            </a:r>
            <a:r>
              <a:rPr lang="el-GR" sz="2000" dirty="0" smtClean="0">
                <a:solidFill>
                  <a:srgbClr val="1F497D"/>
                </a:solidFill>
                <a:latin typeface="Arial" charset="0"/>
              </a:rPr>
              <a:t>Αν δεν γίνει καμία επέμβαση στο χώρο ποια είναι η αξία του;</a:t>
            </a:r>
            <a:br>
              <a:rPr lang="el-GR" sz="2000" dirty="0" smtClean="0">
                <a:solidFill>
                  <a:srgbClr val="1F497D"/>
                </a:solidFill>
                <a:latin typeface="Arial" charset="0"/>
              </a:rPr>
            </a:br>
            <a:r>
              <a:rPr lang="el-GR" sz="2000" dirty="0" smtClean="0">
                <a:solidFill>
                  <a:srgbClr val="1F497D"/>
                </a:solidFill>
                <a:latin typeface="Arial" charset="0"/>
              </a:rPr>
              <a:t>      (τι μπορεί να πάρει ο επενδυτής σήμερα, και όχι τι επιθυμεί </a:t>
            </a:r>
            <a:br>
              <a:rPr lang="el-GR" sz="2000" dirty="0" smtClean="0">
                <a:solidFill>
                  <a:srgbClr val="1F497D"/>
                </a:solidFill>
                <a:latin typeface="Arial" charset="0"/>
              </a:rPr>
            </a:br>
            <a:r>
              <a:rPr lang="el-GR" sz="2000" dirty="0" smtClean="0">
                <a:solidFill>
                  <a:srgbClr val="1F497D"/>
                </a:solidFill>
                <a:latin typeface="Arial" charset="0"/>
              </a:rPr>
              <a:t>        ή τι νομίζει για την αξία του χώρου)</a:t>
            </a:r>
            <a:br>
              <a:rPr lang="el-GR" sz="2000" dirty="0" smtClean="0">
                <a:solidFill>
                  <a:srgbClr val="1F497D"/>
                </a:solidFill>
                <a:latin typeface="Arial" charset="0"/>
              </a:rPr>
            </a:br>
            <a:r>
              <a:rPr lang="el-GR" sz="2000" dirty="0" smtClean="0">
                <a:latin typeface="Arial" charset="0"/>
              </a:rPr>
              <a:t>     Ας υποθέσουμε ότι η αξία</a:t>
            </a:r>
            <a:r>
              <a:rPr lang="en-GB" sz="2000" dirty="0" smtClean="0">
                <a:latin typeface="Arial" charset="0"/>
              </a:rPr>
              <a:t> </a:t>
            </a:r>
            <a:r>
              <a:rPr lang="el-GR" sz="2000" dirty="0" smtClean="0">
                <a:latin typeface="Arial" charset="0"/>
              </a:rPr>
              <a:t>της ‘άμεσης πώλησης είναι 6</a:t>
            </a:r>
            <a:r>
              <a:rPr lang="en-GB" sz="2000" dirty="0" smtClean="0">
                <a:latin typeface="Arial" charset="0"/>
              </a:rPr>
              <a:t>m</a:t>
            </a:r>
            <a:endParaRPr lang="en-GB" sz="2000" dirty="0">
              <a:latin typeface="Arial" charset="0"/>
            </a:endParaRPr>
          </a:p>
          <a:p>
            <a:endParaRPr lang="el-GR" dirty="0"/>
          </a:p>
        </p:txBody>
      </p:sp>
      <p:sp>
        <p:nvSpPr>
          <p:cNvPr id="10" name="Rectangle 11"/>
          <p:cNvSpPr>
            <a:spLocks noChangeArrowheads="1"/>
          </p:cNvSpPr>
          <p:nvPr/>
        </p:nvSpPr>
        <p:spPr bwMode="auto">
          <a:xfrm>
            <a:off x="643240" y="3690602"/>
            <a:ext cx="8274050" cy="25467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350" indent="-6350" defTabSz="193675">
              <a:spcBef>
                <a:spcPct val="60000"/>
              </a:spcBef>
              <a:tabLst>
                <a:tab pos="185738" algn="l"/>
              </a:tabLst>
            </a:pPr>
            <a:r>
              <a:rPr lang="el-GR" sz="2200" b="1" dirty="0" smtClean="0">
                <a:latin typeface="Arial" charset="0"/>
              </a:rPr>
              <a:t>Πρόταση</a:t>
            </a:r>
            <a:r>
              <a:rPr lang="en-GB" sz="2200" b="1" dirty="0" smtClean="0">
                <a:latin typeface="Arial" charset="0"/>
              </a:rPr>
              <a:t> </a:t>
            </a:r>
            <a:r>
              <a:rPr lang="el-GR" sz="2200" b="1" dirty="0">
                <a:latin typeface="Arial" charset="0"/>
              </a:rPr>
              <a:t>#</a:t>
            </a:r>
            <a:r>
              <a:rPr lang="en-GB" sz="2200" b="1" dirty="0">
                <a:latin typeface="Arial" charset="0"/>
              </a:rPr>
              <a:t>1</a:t>
            </a:r>
            <a:r>
              <a:rPr lang="en-GB" sz="2200" dirty="0">
                <a:latin typeface="Arial" charset="0"/>
              </a:rPr>
              <a:t>: </a:t>
            </a:r>
            <a:r>
              <a:rPr lang="el-GR" sz="2200" dirty="0">
                <a:latin typeface="Arial" charset="0"/>
              </a:rPr>
              <a:t>Καθαρισμός και πώληση</a:t>
            </a:r>
            <a:r>
              <a:rPr lang="en-GB" sz="2200" dirty="0">
                <a:latin typeface="Arial" charset="0"/>
              </a:rPr>
              <a:t> – </a:t>
            </a:r>
            <a:r>
              <a:rPr lang="el-GR" sz="2200" dirty="0">
                <a:latin typeface="Arial" charset="0"/>
              </a:rPr>
              <a:t>Ροές Έτους </a:t>
            </a:r>
            <a:r>
              <a:rPr lang="en-GB" sz="2200" dirty="0">
                <a:latin typeface="Arial" charset="0"/>
              </a:rPr>
              <a:t>t</a:t>
            </a:r>
            <a:r>
              <a:rPr lang="en-GB" baseline="-25000" dirty="0">
                <a:latin typeface="Arial" charset="0"/>
              </a:rPr>
              <a:t>0</a:t>
            </a:r>
            <a:r>
              <a:rPr lang="en-GB" sz="2200" dirty="0">
                <a:latin typeface="Arial" charset="0"/>
              </a:rPr>
              <a:t> </a:t>
            </a:r>
          </a:p>
          <a:p>
            <a:pPr marL="6350" indent="-6350" defTabSz="193675">
              <a:lnSpc>
                <a:spcPct val="80000"/>
              </a:lnSpc>
              <a:spcBef>
                <a:spcPct val="60000"/>
              </a:spcBef>
              <a:tabLst>
                <a:tab pos="185738" algn="l"/>
              </a:tabLst>
            </a:pPr>
            <a:endParaRPr lang="en-GB" sz="2200" dirty="0">
              <a:latin typeface="Arial" charset="0"/>
            </a:endParaRPr>
          </a:p>
          <a:p>
            <a:pPr marL="6350" indent="-6350" defTabSz="193675">
              <a:spcBef>
                <a:spcPct val="60000"/>
              </a:spcBef>
              <a:tabLst>
                <a:tab pos="185738" algn="l"/>
              </a:tabLst>
            </a:pPr>
            <a:r>
              <a:rPr lang="el-GR" sz="2200" dirty="0">
                <a:latin typeface="Arial" charset="0"/>
              </a:rPr>
              <a:t>Αξία άμεσης πώλησης </a:t>
            </a:r>
            <a:r>
              <a:rPr lang="en-GB" sz="2200" dirty="0">
                <a:latin typeface="Arial" charset="0"/>
              </a:rPr>
              <a:t>(</a:t>
            </a:r>
            <a:r>
              <a:rPr lang="el-GR" sz="2200" dirty="0">
                <a:latin typeface="Arial" charset="0"/>
              </a:rPr>
              <a:t>κόστος ευκαιρίας</a:t>
            </a:r>
            <a:r>
              <a:rPr lang="en-GB" sz="2200" dirty="0">
                <a:latin typeface="Arial" charset="0"/>
              </a:rPr>
              <a:t>)										  6m</a:t>
            </a:r>
          </a:p>
          <a:p>
            <a:pPr marL="6350" indent="-6350" defTabSz="193675">
              <a:spcBef>
                <a:spcPct val="60000"/>
              </a:spcBef>
              <a:tabLst>
                <a:tab pos="185738" algn="l"/>
              </a:tabLst>
            </a:pPr>
            <a:r>
              <a:rPr lang="el-GR" sz="2200" dirty="0">
                <a:latin typeface="Arial" charset="0"/>
              </a:rPr>
              <a:t>Καθαρισμός κλπ</a:t>
            </a:r>
            <a:r>
              <a:rPr lang="en-GB" sz="2200" dirty="0">
                <a:latin typeface="Arial" charset="0"/>
              </a:rPr>
              <a:t>.																									</a:t>
            </a:r>
            <a:r>
              <a:rPr lang="el-GR" sz="2200" dirty="0">
                <a:latin typeface="Arial" charset="0"/>
              </a:rPr>
              <a:t>  </a:t>
            </a:r>
            <a:r>
              <a:rPr lang="en-GB" sz="2200" dirty="0">
                <a:latin typeface="Arial" charset="0"/>
              </a:rPr>
              <a:t>5m</a:t>
            </a:r>
          </a:p>
          <a:p>
            <a:pPr marL="6350" indent="-6350" defTabSz="193675">
              <a:spcBef>
                <a:spcPct val="60000"/>
              </a:spcBef>
              <a:tabLst>
                <a:tab pos="185738" algn="l"/>
              </a:tabLst>
            </a:pPr>
            <a:r>
              <a:rPr lang="el-GR" sz="2200" dirty="0">
                <a:latin typeface="Arial" charset="0"/>
              </a:rPr>
              <a:t>Συνολική «δαπάνη» στον χρόνο </a:t>
            </a:r>
            <a:r>
              <a:rPr lang="en-GB" sz="2200" dirty="0">
                <a:latin typeface="Arial" charset="0"/>
              </a:rPr>
              <a:t>t</a:t>
            </a:r>
            <a:r>
              <a:rPr lang="en-GB" sz="2200" baseline="-25000" dirty="0">
                <a:latin typeface="Arial" charset="0"/>
              </a:rPr>
              <a:t>0</a:t>
            </a:r>
            <a:r>
              <a:rPr lang="en-GB" sz="2200" dirty="0">
                <a:latin typeface="Arial" charset="0"/>
              </a:rPr>
              <a:t>		  									</a:t>
            </a:r>
            <a:r>
              <a:rPr lang="el-GR" sz="2200" dirty="0">
                <a:latin typeface="Arial" charset="0"/>
              </a:rPr>
              <a:t>	</a:t>
            </a:r>
            <a:r>
              <a:rPr lang="en-GB" sz="2200" dirty="0">
                <a:latin typeface="Arial" charset="0"/>
              </a:rPr>
              <a:t>			11m</a:t>
            </a:r>
          </a:p>
          <a:p>
            <a:pPr marL="6350" indent="-6350" defTabSz="193675">
              <a:spcBef>
                <a:spcPct val="60000"/>
              </a:spcBef>
              <a:tabLst>
                <a:tab pos="185738" algn="l"/>
              </a:tabLst>
            </a:pPr>
            <a:endParaRPr lang="en-GB" sz="2000" dirty="0">
              <a:latin typeface="Arial" charset="0"/>
            </a:endParaRPr>
          </a:p>
        </p:txBody>
      </p:sp>
    </p:spTree>
    <p:extLst>
      <p:ext uri="{BB962C8B-B14F-4D97-AF65-F5344CB8AC3E}">
        <p14:creationId xmlns:p14="http://schemas.microsoft.com/office/powerpoint/2010/main" val="238977472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6</a:t>
            </a:fld>
            <a:endParaRPr lang="en-GB"/>
          </a:p>
        </p:txBody>
      </p:sp>
      <p:sp>
        <p:nvSpPr>
          <p:cNvPr id="10" name="Rectangle 11"/>
          <p:cNvSpPr>
            <a:spLocks noChangeArrowheads="1"/>
          </p:cNvSpPr>
          <p:nvPr/>
        </p:nvSpPr>
        <p:spPr bwMode="auto">
          <a:xfrm>
            <a:off x="629920" y="404664"/>
            <a:ext cx="8274050" cy="52565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6350" indent="-6350" defTabSz="193675">
              <a:spcBef>
                <a:spcPct val="60000"/>
              </a:spcBef>
              <a:tabLst>
                <a:tab pos="185738" algn="l"/>
              </a:tabLst>
            </a:pPr>
            <a:endParaRPr lang="el-GR" sz="2200" b="1" dirty="0" smtClean="0">
              <a:latin typeface="Arial" charset="0"/>
            </a:endParaRPr>
          </a:p>
          <a:p>
            <a:pPr marL="6350" indent="-6350" defTabSz="193675">
              <a:spcBef>
                <a:spcPct val="60000"/>
              </a:spcBef>
              <a:tabLst>
                <a:tab pos="185738" algn="l"/>
              </a:tabLst>
            </a:pPr>
            <a:r>
              <a:rPr lang="el-GR" sz="2200" b="1" dirty="0" smtClean="0">
                <a:latin typeface="Arial" charset="0"/>
              </a:rPr>
              <a:t>Πρόταση</a:t>
            </a:r>
            <a:r>
              <a:rPr lang="en-GB" sz="2200" b="1" dirty="0" smtClean="0">
                <a:latin typeface="Arial" charset="0"/>
              </a:rPr>
              <a:t> </a:t>
            </a:r>
            <a:r>
              <a:rPr lang="el-GR" sz="2200" b="1" dirty="0">
                <a:latin typeface="Arial" charset="0"/>
              </a:rPr>
              <a:t>#</a:t>
            </a:r>
            <a:r>
              <a:rPr lang="en-GB" sz="2200" b="1" dirty="0">
                <a:latin typeface="Arial" charset="0"/>
              </a:rPr>
              <a:t>1</a:t>
            </a:r>
            <a:r>
              <a:rPr lang="en-GB" sz="2200" dirty="0">
                <a:latin typeface="Arial" charset="0"/>
              </a:rPr>
              <a:t>: </a:t>
            </a:r>
            <a:r>
              <a:rPr lang="el-GR" sz="2200" dirty="0">
                <a:latin typeface="Arial" charset="0"/>
              </a:rPr>
              <a:t>Καθαρισμός και πώληση</a:t>
            </a:r>
            <a:r>
              <a:rPr lang="en-GB" sz="2200" dirty="0">
                <a:latin typeface="Arial" charset="0"/>
              </a:rPr>
              <a:t> – </a:t>
            </a:r>
            <a:r>
              <a:rPr lang="el-GR" sz="2200" dirty="0">
                <a:latin typeface="Arial" charset="0"/>
              </a:rPr>
              <a:t>Ροές Έτους </a:t>
            </a:r>
            <a:r>
              <a:rPr lang="en-GB" sz="2200" dirty="0">
                <a:latin typeface="Arial" charset="0"/>
              </a:rPr>
              <a:t>t</a:t>
            </a:r>
            <a:r>
              <a:rPr lang="en-GB" baseline="-25000" dirty="0">
                <a:latin typeface="Arial" charset="0"/>
              </a:rPr>
              <a:t>0</a:t>
            </a:r>
            <a:r>
              <a:rPr lang="en-GB" sz="2200" dirty="0">
                <a:latin typeface="Arial" charset="0"/>
              </a:rPr>
              <a:t> </a:t>
            </a:r>
          </a:p>
          <a:p>
            <a:pPr marL="12700" lvl="1" indent="317500" defTabSz="193675">
              <a:lnSpc>
                <a:spcPct val="80000"/>
              </a:lnSpc>
              <a:spcBef>
                <a:spcPct val="60000"/>
              </a:spcBef>
              <a:buFontTx/>
              <a:buChar char="•"/>
              <a:tabLst>
                <a:tab pos="185738" algn="l"/>
              </a:tabLst>
            </a:pPr>
            <a:r>
              <a:rPr lang="el-GR" sz="2200" dirty="0" smtClean="0">
                <a:solidFill>
                  <a:srgbClr val="CC3300"/>
                </a:solidFill>
                <a:latin typeface="Arial" charset="0"/>
              </a:rPr>
              <a:t>Σημείο </a:t>
            </a:r>
            <a:r>
              <a:rPr lang="en-GB" sz="2200" dirty="0">
                <a:solidFill>
                  <a:srgbClr val="CC3300"/>
                </a:solidFill>
                <a:latin typeface="Arial" charset="0"/>
              </a:rPr>
              <a:t>3</a:t>
            </a:r>
          </a:p>
          <a:p>
            <a:pPr marL="661988" lvl="2" indent="330200" defTabSz="193675">
              <a:spcBef>
                <a:spcPct val="60000"/>
              </a:spcBef>
              <a:buFontTx/>
              <a:buChar char="–"/>
              <a:tabLst>
                <a:tab pos="185738" algn="l"/>
              </a:tabLst>
            </a:pPr>
            <a:r>
              <a:rPr lang="el-GR" sz="2000" dirty="0">
                <a:latin typeface="Arial" charset="0"/>
              </a:rPr>
              <a:t>Σύγκριση της αρχικής δαπάνης απ’ ευθείας με την τελική </a:t>
            </a:r>
            <a:r>
              <a:rPr lang="en-GB" sz="2000" dirty="0" smtClean="0">
                <a:latin typeface="Arial" charset="0"/>
              </a:rPr>
              <a:t/>
            </a:r>
            <a:br>
              <a:rPr lang="en-GB" sz="2000" dirty="0" smtClean="0">
                <a:latin typeface="Arial" charset="0"/>
              </a:rPr>
            </a:br>
            <a:r>
              <a:rPr lang="en-GB" sz="2000" dirty="0" smtClean="0">
                <a:latin typeface="Arial" charset="0"/>
              </a:rPr>
              <a:t>     </a:t>
            </a:r>
            <a:r>
              <a:rPr lang="el-GR" sz="2000" dirty="0" smtClean="0">
                <a:latin typeface="Arial" charset="0"/>
              </a:rPr>
              <a:t>ταμιακή </a:t>
            </a:r>
            <a:r>
              <a:rPr lang="el-GR" sz="2000" dirty="0">
                <a:latin typeface="Arial" charset="0"/>
              </a:rPr>
              <a:t>ροή σε ονομαστικές τιμές</a:t>
            </a:r>
            <a:r>
              <a:rPr lang="en-GB" sz="2000" dirty="0" smtClean="0">
                <a:latin typeface="Arial" charset="0"/>
              </a:rPr>
              <a:t>:</a:t>
            </a:r>
            <a:br>
              <a:rPr lang="en-GB" sz="2000" dirty="0" smtClean="0">
                <a:latin typeface="Arial" charset="0"/>
              </a:rPr>
            </a:br>
            <a:r>
              <a:rPr lang="en-GB" sz="2000" dirty="0" smtClean="0">
                <a:latin typeface="Arial" charset="0"/>
              </a:rPr>
              <a:t>     </a:t>
            </a:r>
            <a:r>
              <a:rPr lang="el-GR" sz="2000" dirty="0" smtClean="0">
                <a:solidFill>
                  <a:srgbClr val="1F497D"/>
                </a:solidFill>
                <a:latin typeface="Arial" charset="0"/>
              </a:rPr>
              <a:t>Η σύγκριση πρέπει να γίνει με προεξοφλημένες αξίες</a:t>
            </a:r>
            <a:endParaRPr lang="en-GB" sz="2000" dirty="0">
              <a:solidFill>
                <a:srgbClr val="CC3300"/>
              </a:solidFill>
              <a:latin typeface="Arial" charset="0"/>
            </a:endParaRPr>
          </a:p>
          <a:p>
            <a:pPr marL="12700" lvl="1" indent="317500" defTabSz="193675">
              <a:spcBef>
                <a:spcPct val="60000"/>
              </a:spcBef>
              <a:tabLst>
                <a:tab pos="185738" algn="l"/>
              </a:tabLst>
            </a:pPr>
            <a:r>
              <a:rPr lang="el-GR" sz="2200" i="1" dirty="0" smtClean="0">
                <a:latin typeface="Arial" charset="0"/>
              </a:rPr>
              <a:t>Για ένα έτος </a:t>
            </a:r>
            <a:r>
              <a:rPr lang="en-GB" sz="2200" i="1" dirty="0" smtClean="0">
                <a:latin typeface="Arial" charset="0"/>
              </a:rPr>
              <a:t>P</a:t>
            </a:r>
            <a:r>
              <a:rPr lang="en-GB" sz="2200" dirty="0" smtClean="0">
                <a:latin typeface="Arial" charset="0"/>
              </a:rPr>
              <a:t> </a:t>
            </a:r>
            <a:r>
              <a:rPr lang="en-GB" sz="2200" dirty="0">
                <a:latin typeface="Arial" charset="0"/>
              </a:rPr>
              <a:t>= </a:t>
            </a:r>
            <a:r>
              <a:rPr lang="en-GB" sz="2200" i="1" dirty="0" smtClean="0">
                <a:latin typeface="Arial" charset="0"/>
              </a:rPr>
              <a:t>F / </a:t>
            </a:r>
            <a:r>
              <a:rPr lang="en-GB" sz="2200" dirty="0" smtClean="0">
                <a:latin typeface="Arial" charset="0"/>
              </a:rPr>
              <a:t> </a:t>
            </a:r>
            <a:r>
              <a:rPr lang="en-GB" sz="2200" dirty="0">
                <a:latin typeface="Arial" charset="0"/>
              </a:rPr>
              <a:t>(1 + </a:t>
            </a:r>
            <a:r>
              <a:rPr lang="en-GB" sz="2200" i="1" dirty="0" smtClean="0">
                <a:latin typeface="Arial" charset="0"/>
              </a:rPr>
              <a:t>r</a:t>
            </a:r>
            <a:r>
              <a:rPr lang="en-GB" sz="2200" dirty="0" smtClean="0">
                <a:latin typeface="Arial" charset="0"/>
              </a:rPr>
              <a:t>)</a:t>
            </a:r>
            <a:endParaRPr lang="en-GB" sz="2200" dirty="0">
              <a:latin typeface="Arial" charset="0"/>
            </a:endParaRPr>
          </a:p>
          <a:p>
            <a:pPr marL="12700" lvl="1" indent="317500" defTabSz="193675">
              <a:spcBef>
                <a:spcPct val="60000"/>
              </a:spcBef>
              <a:tabLst>
                <a:tab pos="185738" algn="l"/>
              </a:tabLst>
            </a:pPr>
            <a:r>
              <a:rPr lang="el-GR" sz="2200" dirty="0">
                <a:latin typeface="Arial" charset="0"/>
              </a:rPr>
              <a:t>όπου</a:t>
            </a:r>
            <a:r>
              <a:rPr lang="en-GB" sz="2200" dirty="0">
                <a:latin typeface="Arial" charset="0"/>
              </a:rPr>
              <a:t> </a:t>
            </a:r>
            <a:r>
              <a:rPr lang="en-GB" sz="2200" i="1" dirty="0" smtClean="0">
                <a:latin typeface="Arial" charset="0"/>
              </a:rPr>
              <a:t>r</a:t>
            </a:r>
            <a:r>
              <a:rPr lang="en-GB" sz="2200" dirty="0" smtClean="0">
                <a:latin typeface="Arial" charset="0"/>
              </a:rPr>
              <a:t> = </a:t>
            </a:r>
            <a:r>
              <a:rPr lang="el-GR" sz="2200" dirty="0" smtClean="0">
                <a:latin typeface="Arial" charset="0"/>
              </a:rPr>
              <a:t>το κόστος ευκαιρίας του κεφαλαίου</a:t>
            </a:r>
            <a:r>
              <a:rPr lang="en-GB" sz="2200" dirty="0" smtClean="0">
                <a:latin typeface="Arial" charset="0"/>
              </a:rPr>
              <a:t>:</a:t>
            </a:r>
          </a:p>
          <a:p>
            <a:pPr marL="12700" lvl="1" indent="317500" defTabSz="193675">
              <a:spcBef>
                <a:spcPct val="60000"/>
              </a:spcBef>
              <a:tabLst>
                <a:tab pos="185738" algn="l"/>
              </a:tabLst>
            </a:pPr>
            <a:r>
              <a:rPr lang="en-GB" sz="2200" dirty="0" smtClean="0">
                <a:latin typeface="Arial" charset="0"/>
              </a:rPr>
              <a:t>12 / (1 + 0.15) = 10,43m</a:t>
            </a:r>
          </a:p>
          <a:p>
            <a:pPr marL="661988" lvl="2" indent="330200" defTabSz="193675">
              <a:spcBef>
                <a:spcPct val="60000"/>
              </a:spcBef>
              <a:buFontTx/>
              <a:buChar char="–"/>
              <a:tabLst>
                <a:tab pos="185738" algn="l"/>
              </a:tabLst>
            </a:pPr>
            <a:endParaRPr lang="en-GB" sz="2200" dirty="0">
              <a:latin typeface="Arial" charset="0"/>
            </a:endParaRPr>
          </a:p>
        </p:txBody>
      </p:sp>
    </p:spTree>
    <p:extLst>
      <p:ext uri="{BB962C8B-B14F-4D97-AF65-F5344CB8AC3E}">
        <p14:creationId xmlns:p14="http://schemas.microsoft.com/office/powerpoint/2010/main" val="3897709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7</a:t>
            </a:fld>
            <a:endParaRPr lang="en-GB"/>
          </a:p>
        </p:txBody>
      </p:sp>
      <p:sp>
        <p:nvSpPr>
          <p:cNvPr id="7" name="Text Box 9"/>
          <p:cNvSpPr txBox="1">
            <a:spLocks noChangeArrowheads="1"/>
          </p:cNvSpPr>
          <p:nvPr/>
        </p:nvSpPr>
        <p:spPr bwMode="auto">
          <a:xfrm>
            <a:off x="695325" y="1549400"/>
            <a:ext cx="1971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sz="2000" dirty="0" smtClean="0">
                <a:latin typeface="Arial" charset="0"/>
              </a:rPr>
              <a:t>ΚΠΑ</a:t>
            </a:r>
            <a:r>
              <a:rPr lang="en-US" sz="2000" dirty="0" smtClean="0">
                <a:latin typeface="Arial" charset="0"/>
              </a:rPr>
              <a:t> </a:t>
            </a:r>
            <a:r>
              <a:rPr lang="en-US" sz="2000" dirty="0">
                <a:latin typeface="Arial" charset="0"/>
              </a:rPr>
              <a:t>= </a:t>
            </a:r>
            <a:r>
              <a:rPr lang="el-GR" sz="2000" i="1" dirty="0" smtClean="0">
                <a:latin typeface="Arial" charset="0"/>
              </a:rPr>
              <a:t>Τ</a:t>
            </a:r>
            <a:r>
              <a:rPr lang="en-US" sz="2000" baseline="-25000" dirty="0" smtClean="0">
                <a:latin typeface="Arial" charset="0"/>
              </a:rPr>
              <a:t>0</a:t>
            </a:r>
            <a:r>
              <a:rPr lang="en-US" sz="2000" dirty="0" smtClean="0">
                <a:latin typeface="Arial" charset="0"/>
              </a:rPr>
              <a:t> </a:t>
            </a:r>
            <a:r>
              <a:rPr lang="en-US" sz="2000" dirty="0">
                <a:latin typeface="Arial" charset="0"/>
              </a:rPr>
              <a:t>+</a:t>
            </a:r>
          </a:p>
        </p:txBody>
      </p:sp>
      <p:sp>
        <p:nvSpPr>
          <p:cNvPr id="8" name="Text Box 11"/>
          <p:cNvSpPr txBox="1">
            <a:spLocks noChangeArrowheads="1"/>
          </p:cNvSpPr>
          <p:nvPr/>
        </p:nvSpPr>
        <p:spPr bwMode="auto">
          <a:xfrm>
            <a:off x="2438400" y="182562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dirty="0">
                <a:latin typeface="Arial" charset="0"/>
              </a:rPr>
              <a:t>(1 + </a:t>
            </a:r>
            <a:r>
              <a:rPr lang="en-GB" sz="2000" i="1" dirty="0" smtClean="0">
                <a:latin typeface="Arial" charset="0"/>
              </a:rPr>
              <a:t>r</a:t>
            </a:r>
            <a:r>
              <a:rPr lang="en-US" sz="2000" dirty="0" smtClean="0">
                <a:latin typeface="Arial" charset="0"/>
              </a:rPr>
              <a:t>)</a:t>
            </a:r>
            <a:endParaRPr lang="en-US" sz="2000" i="1" baseline="30000" dirty="0">
              <a:latin typeface="Arial" charset="0"/>
            </a:endParaRPr>
          </a:p>
        </p:txBody>
      </p:sp>
      <p:sp>
        <p:nvSpPr>
          <p:cNvPr id="9" name="Line 12"/>
          <p:cNvSpPr>
            <a:spLocks noChangeShapeType="1"/>
          </p:cNvSpPr>
          <p:nvPr/>
        </p:nvSpPr>
        <p:spPr bwMode="auto">
          <a:xfrm>
            <a:off x="2438400" y="1752600"/>
            <a:ext cx="1001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0" name="Text Box 13"/>
          <p:cNvSpPr txBox="1">
            <a:spLocks noChangeArrowheads="1"/>
          </p:cNvSpPr>
          <p:nvPr/>
        </p:nvSpPr>
        <p:spPr bwMode="auto">
          <a:xfrm>
            <a:off x="685800" y="2133600"/>
            <a:ext cx="8382000"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sz="2000" dirty="0">
                <a:latin typeface="Arial" charset="0"/>
              </a:rPr>
              <a:t>όπου</a:t>
            </a:r>
            <a:r>
              <a:rPr lang="en-US" sz="2000" dirty="0">
                <a:latin typeface="Arial" charset="0"/>
              </a:rPr>
              <a:t>	</a:t>
            </a:r>
            <a:r>
              <a:rPr lang="en-US" sz="2000" i="1" dirty="0" smtClean="0">
                <a:latin typeface="Arial" charset="0"/>
              </a:rPr>
              <a:t>T</a:t>
            </a:r>
            <a:r>
              <a:rPr lang="en-US" sz="2000" baseline="-25000" dirty="0" smtClean="0">
                <a:latin typeface="Arial" charset="0"/>
              </a:rPr>
              <a:t>0</a:t>
            </a:r>
            <a:r>
              <a:rPr lang="en-US" sz="2000" dirty="0" smtClean="0">
                <a:latin typeface="Arial" charset="0"/>
              </a:rPr>
              <a:t> </a:t>
            </a:r>
            <a:r>
              <a:rPr lang="en-US" sz="2000" dirty="0">
                <a:latin typeface="Arial" charset="0"/>
              </a:rPr>
              <a:t>= </a:t>
            </a:r>
            <a:r>
              <a:rPr lang="el-GR" sz="2000" dirty="0">
                <a:latin typeface="Arial" charset="0"/>
              </a:rPr>
              <a:t>ταμιακή ροή σε χρόνο</a:t>
            </a:r>
            <a:r>
              <a:rPr lang="en-US" sz="2000" dirty="0">
                <a:latin typeface="Arial" charset="0"/>
              </a:rPr>
              <a:t> (t</a:t>
            </a:r>
            <a:r>
              <a:rPr lang="en-US" sz="2000" baseline="-25000" dirty="0">
                <a:latin typeface="Arial" charset="0"/>
              </a:rPr>
              <a:t>0</a:t>
            </a:r>
            <a:r>
              <a:rPr lang="en-US" sz="2000" dirty="0">
                <a:latin typeface="Arial" charset="0"/>
              </a:rPr>
              <a:t>), </a:t>
            </a:r>
            <a:r>
              <a:rPr lang="el-GR" sz="2000" dirty="0">
                <a:latin typeface="Arial" charset="0"/>
              </a:rPr>
              <a:t>και</a:t>
            </a:r>
            <a:endParaRPr lang="en-US" sz="2000" dirty="0">
              <a:latin typeface="Arial" charset="0"/>
            </a:endParaRPr>
          </a:p>
          <a:p>
            <a:pPr eaLnBrk="1" hangingPunct="1">
              <a:spcBef>
                <a:spcPct val="50000"/>
              </a:spcBef>
            </a:pPr>
            <a:r>
              <a:rPr lang="en-US" sz="2000" dirty="0">
                <a:latin typeface="Arial" charset="0"/>
              </a:rPr>
              <a:t>	</a:t>
            </a:r>
            <a:r>
              <a:rPr lang="el-GR" sz="2000" i="1" dirty="0" smtClean="0">
                <a:latin typeface="Arial" charset="0"/>
              </a:rPr>
              <a:t>Τ</a:t>
            </a:r>
            <a:r>
              <a:rPr lang="en-US" sz="2000" baseline="-25000" dirty="0" smtClean="0">
                <a:latin typeface="Arial" charset="0"/>
              </a:rPr>
              <a:t>1</a:t>
            </a:r>
            <a:r>
              <a:rPr lang="en-US" sz="2000" dirty="0" smtClean="0">
                <a:latin typeface="Arial" charset="0"/>
              </a:rPr>
              <a:t> </a:t>
            </a:r>
            <a:r>
              <a:rPr lang="en-US" sz="2000" dirty="0">
                <a:latin typeface="Arial" charset="0"/>
              </a:rPr>
              <a:t>= </a:t>
            </a:r>
            <a:r>
              <a:rPr lang="el-GR" sz="2000" dirty="0">
                <a:latin typeface="Arial" charset="0"/>
              </a:rPr>
              <a:t>ταμιακή ροή στο χρόνο </a:t>
            </a:r>
            <a:r>
              <a:rPr lang="en-US" sz="2000" dirty="0">
                <a:latin typeface="Arial" charset="0"/>
              </a:rPr>
              <a:t>(t</a:t>
            </a:r>
            <a:r>
              <a:rPr lang="en-US" sz="2000" baseline="-25000" dirty="0">
                <a:latin typeface="Arial" charset="0"/>
              </a:rPr>
              <a:t>1</a:t>
            </a:r>
            <a:r>
              <a:rPr lang="en-US" sz="2000" dirty="0">
                <a:latin typeface="Arial" charset="0"/>
              </a:rPr>
              <a:t>), </a:t>
            </a:r>
            <a:r>
              <a:rPr lang="el-GR" sz="2000" dirty="0">
                <a:latin typeface="Arial" charset="0"/>
              </a:rPr>
              <a:t>ένα έτος μετά</a:t>
            </a:r>
            <a:r>
              <a:rPr lang="en-US" sz="2000" dirty="0">
                <a:latin typeface="Arial" charset="0"/>
              </a:rPr>
              <a:t>:</a:t>
            </a:r>
          </a:p>
        </p:txBody>
      </p:sp>
      <p:sp>
        <p:nvSpPr>
          <p:cNvPr id="11" name="Text Box 14"/>
          <p:cNvSpPr txBox="1">
            <a:spLocks noChangeArrowheads="1"/>
          </p:cNvSpPr>
          <p:nvPr/>
        </p:nvSpPr>
        <p:spPr bwMode="auto">
          <a:xfrm>
            <a:off x="695325" y="3165475"/>
            <a:ext cx="19716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sz="2000" dirty="0" smtClean="0">
                <a:latin typeface="Arial" charset="0"/>
              </a:rPr>
              <a:t>ΚΠΑ</a:t>
            </a:r>
            <a:r>
              <a:rPr lang="en-US" sz="2000" dirty="0" smtClean="0">
                <a:latin typeface="Arial" charset="0"/>
              </a:rPr>
              <a:t>= </a:t>
            </a:r>
            <a:r>
              <a:rPr lang="en-US" sz="2000" dirty="0">
                <a:latin typeface="Arial" charset="0"/>
              </a:rPr>
              <a:t>–11 +</a:t>
            </a:r>
          </a:p>
        </p:txBody>
      </p:sp>
      <p:sp>
        <p:nvSpPr>
          <p:cNvPr id="12" name="Text Box 15"/>
          <p:cNvSpPr txBox="1">
            <a:spLocks noChangeArrowheads="1"/>
          </p:cNvSpPr>
          <p:nvPr/>
        </p:nvSpPr>
        <p:spPr bwMode="auto">
          <a:xfrm>
            <a:off x="2724150" y="2971800"/>
            <a:ext cx="752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latin typeface="Arial" charset="0"/>
              </a:rPr>
              <a:t>12</a:t>
            </a:r>
          </a:p>
        </p:txBody>
      </p:sp>
      <p:sp>
        <p:nvSpPr>
          <p:cNvPr id="13" name="Text Box 16"/>
          <p:cNvSpPr txBox="1">
            <a:spLocks noChangeArrowheads="1"/>
          </p:cNvSpPr>
          <p:nvPr/>
        </p:nvSpPr>
        <p:spPr bwMode="auto">
          <a:xfrm>
            <a:off x="2362200" y="3422650"/>
            <a:ext cx="1514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latin typeface="Arial" charset="0"/>
              </a:rPr>
              <a:t>1 + 0.15</a:t>
            </a:r>
          </a:p>
        </p:txBody>
      </p:sp>
      <p:sp>
        <p:nvSpPr>
          <p:cNvPr id="14" name="Line 17"/>
          <p:cNvSpPr>
            <a:spLocks noChangeShapeType="1"/>
          </p:cNvSpPr>
          <p:nvPr/>
        </p:nvSpPr>
        <p:spPr bwMode="auto">
          <a:xfrm>
            <a:off x="2489200" y="3394075"/>
            <a:ext cx="1001713"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5" name="Text Box 18"/>
          <p:cNvSpPr txBox="1">
            <a:spLocks noChangeArrowheads="1"/>
          </p:cNvSpPr>
          <p:nvPr/>
        </p:nvSpPr>
        <p:spPr bwMode="auto">
          <a:xfrm>
            <a:off x="3468688" y="3203575"/>
            <a:ext cx="3427412"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000">
                <a:latin typeface="Arial" charset="0"/>
              </a:rPr>
              <a:t>= –11 + 10.43 = –0.56m</a:t>
            </a:r>
          </a:p>
          <a:p>
            <a:pPr eaLnBrk="1" hangingPunct="1">
              <a:spcBef>
                <a:spcPct val="50000"/>
              </a:spcBef>
            </a:pPr>
            <a:endParaRPr lang="en-US" sz="2000">
              <a:latin typeface="Arial" charset="0"/>
            </a:endParaRPr>
          </a:p>
        </p:txBody>
      </p:sp>
      <p:sp>
        <p:nvSpPr>
          <p:cNvPr id="16" name="Text Box 19"/>
          <p:cNvSpPr txBox="1">
            <a:spLocks noChangeArrowheads="1"/>
          </p:cNvSpPr>
          <p:nvPr/>
        </p:nvSpPr>
        <p:spPr bwMode="auto">
          <a:xfrm>
            <a:off x="685800" y="3733800"/>
            <a:ext cx="8382000" cy="2611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sz="2000" dirty="0">
                <a:latin typeface="Arial" charset="0"/>
              </a:rPr>
              <a:t>Κανόνες λήψης απόφασης  για την ΚΠΑ</a:t>
            </a:r>
            <a:r>
              <a:rPr lang="en-US" sz="2000" dirty="0">
                <a:latin typeface="Arial" charset="0"/>
              </a:rPr>
              <a:t>:</a:t>
            </a:r>
          </a:p>
          <a:p>
            <a:pPr eaLnBrk="1" hangingPunct="1">
              <a:spcBef>
                <a:spcPct val="50000"/>
              </a:spcBef>
            </a:pPr>
            <a:r>
              <a:rPr lang="el-GR" sz="2000" b="1" dirty="0">
                <a:solidFill>
                  <a:srgbClr val="3366FF"/>
                </a:solidFill>
                <a:latin typeface="Arial" charset="0"/>
              </a:rPr>
              <a:t>ΚΠΑ </a:t>
            </a:r>
            <a:r>
              <a:rPr lang="en-US" sz="2000" b="1" dirty="0">
                <a:solidFill>
                  <a:srgbClr val="3366FF"/>
                </a:solidFill>
                <a:latin typeface="Arial" charset="0"/>
              </a:rPr>
              <a:t> ≥ 0	</a:t>
            </a:r>
            <a:r>
              <a:rPr lang="el-GR" sz="2000" b="1" dirty="0">
                <a:solidFill>
                  <a:srgbClr val="3366FF"/>
                </a:solidFill>
                <a:latin typeface="Arial" charset="0"/>
              </a:rPr>
              <a:t>Αποδοχή</a:t>
            </a:r>
            <a:endParaRPr lang="en-US" sz="2000" b="1" dirty="0">
              <a:solidFill>
                <a:srgbClr val="3366FF"/>
              </a:solidFill>
              <a:latin typeface="Arial" charset="0"/>
            </a:endParaRPr>
          </a:p>
          <a:p>
            <a:pPr eaLnBrk="1" hangingPunct="1">
              <a:spcBef>
                <a:spcPct val="50000"/>
              </a:spcBef>
            </a:pPr>
            <a:r>
              <a:rPr lang="el-GR" sz="2000" b="1" dirty="0">
                <a:solidFill>
                  <a:srgbClr val="FF3300"/>
                </a:solidFill>
                <a:latin typeface="Arial" charset="0"/>
              </a:rPr>
              <a:t>ΚΠΑ</a:t>
            </a:r>
            <a:r>
              <a:rPr lang="en-US" sz="2000" b="1" dirty="0">
                <a:solidFill>
                  <a:srgbClr val="FF3300"/>
                </a:solidFill>
                <a:latin typeface="Arial" charset="0"/>
              </a:rPr>
              <a:t> &lt; 0	</a:t>
            </a:r>
            <a:r>
              <a:rPr lang="el-GR" sz="2000" b="1" dirty="0">
                <a:solidFill>
                  <a:srgbClr val="FF3300"/>
                </a:solidFill>
                <a:latin typeface="Arial" charset="0"/>
              </a:rPr>
              <a:t>Απόρριψη</a:t>
            </a:r>
            <a:endParaRPr lang="en-US" sz="2000" b="1" dirty="0">
              <a:solidFill>
                <a:srgbClr val="FF3300"/>
              </a:solidFill>
              <a:latin typeface="Arial" charset="0"/>
            </a:endParaRPr>
          </a:p>
          <a:p>
            <a:pPr eaLnBrk="1" hangingPunct="1">
              <a:spcBef>
                <a:spcPct val="50000"/>
              </a:spcBef>
            </a:pPr>
            <a:r>
              <a:rPr lang="el-GR" sz="1900" dirty="0">
                <a:latin typeface="Arial" charset="0"/>
              </a:rPr>
              <a:t>Η παρούσα αξία μιας επένδυσης υπολογίζεται από την προεξόφληση μελλοντικών ταμιακών εισροών με </a:t>
            </a:r>
            <a:r>
              <a:rPr lang="el-GR" sz="1900" b="1" dirty="0">
                <a:solidFill>
                  <a:srgbClr val="A50021"/>
                </a:solidFill>
                <a:latin typeface="Arial" charset="0"/>
              </a:rPr>
              <a:t>επιτόκιο</a:t>
            </a:r>
            <a:r>
              <a:rPr lang="el-GR" sz="1900" dirty="0">
                <a:latin typeface="Arial" charset="0"/>
              </a:rPr>
              <a:t> το οποίο αντιπροσωπεύει την </a:t>
            </a:r>
            <a:r>
              <a:rPr lang="el-GR" sz="1900" b="1" dirty="0">
                <a:solidFill>
                  <a:srgbClr val="A50021"/>
                </a:solidFill>
                <a:latin typeface="Arial" charset="0"/>
              </a:rPr>
              <a:t>αξία της εναλλακτικής χρήσης των πόρων</a:t>
            </a:r>
            <a:r>
              <a:rPr lang="el-GR" sz="1900" dirty="0">
                <a:latin typeface="Arial" charset="0"/>
              </a:rPr>
              <a:t>, αθροίζοντας τες για όλη τη διάρκεια του έργου και αφαιρώντας τις αρχικές δαπάνες.</a:t>
            </a:r>
            <a:endParaRPr lang="en-US" sz="1900" dirty="0">
              <a:latin typeface="Arial" charset="0"/>
            </a:endParaRPr>
          </a:p>
        </p:txBody>
      </p:sp>
      <p:sp>
        <p:nvSpPr>
          <p:cNvPr id="17" name="Rectangle 11"/>
          <p:cNvSpPr>
            <a:spLocks noGrp="1" noChangeArrowheads="1"/>
          </p:cNvSpPr>
          <p:nvPr>
            <p:ph type="title"/>
          </p:nvPr>
        </p:nvSpPr>
        <p:spPr bwMode="auto">
          <a:xfrm>
            <a:off x="235099" y="692696"/>
            <a:ext cx="7283152" cy="57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6350" indent="-6350" defTabSz="193675">
              <a:spcBef>
                <a:spcPct val="60000"/>
              </a:spcBef>
              <a:tabLst>
                <a:tab pos="185738" algn="l"/>
              </a:tabLst>
            </a:pPr>
            <a:r>
              <a:rPr lang="el-GR" sz="2200" b="1" dirty="0" smtClean="0">
                <a:latin typeface="Arial" charset="0"/>
              </a:rPr>
              <a:t>Πρόταση</a:t>
            </a:r>
            <a:r>
              <a:rPr lang="en-GB" sz="2200" b="1" dirty="0" smtClean="0">
                <a:latin typeface="Arial" charset="0"/>
              </a:rPr>
              <a:t> </a:t>
            </a:r>
            <a:r>
              <a:rPr lang="el-GR" sz="2200" b="1" dirty="0">
                <a:latin typeface="Arial" charset="0"/>
              </a:rPr>
              <a:t>#</a:t>
            </a:r>
            <a:r>
              <a:rPr lang="en-GB" sz="2200" b="1" dirty="0">
                <a:latin typeface="Arial" charset="0"/>
              </a:rPr>
              <a:t>1</a:t>
            </a:r>
            <a:r>
              <a:rPr lang="en-GB" sz="2200" dirty="0">
                <a:latin typeface="Arial" charset="0"/>
              </a:rPr>
              <a:t>: </a:t>
            </a:r>
            <a:r>
              <a:rPr lang="el-GR" sz="2200" dirty="0" smtClean="0">
                <a:latin typeface="Arial" charset="0"/>
              </a:rPr>
              <a:t>Καθαρή Παρούσα </a:t>
            </a:r>
            <a:r>
              <a:rPr lang="el-GR" sz="2200" dirty="0">
                <a:latin typeface="Arial" charset="0"/>
              </a:rPr>
              <a:t>Α</a:t>
            </a:r>
            <a:r>
              <a:rPr lang="el-GR" sz="2200" dirty="0" smtClean="0">
                <a:latin typeface="Arial" charset="0"/>
              </a:rPr>
              <a:t>ξία Επένδυσης</a:t>
            </a:r>
            <a:endParaRPr lang="en-GB" sz="2200" dirty="0">
              <a:latin typeface="Arial" charset="0"/>
            </a:endParaRPr>
          </a:p>
        </p:txBody>
      </p:sp>
      <p:sp>
        <p:nvSpPr>
          <p:cNvPr id="18" name="Text Box 10"/>
          <p:cNvSpPr txBox="1">
            <a:spLocks noChangeArrowheads="1"/>
          </p:cNvSpPr>
          <p:nvPr/>
        </p:nvSpPr>
        <p:spPr bwMode="auto">
          <a:xfrm>
            <a:off x="2544763" y="1350963"/>
            <a:ext cx="7524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sz="2000" i="1" dirty="0" smtClean="0">
                <a:latin typeface="Arial" charset="0"/>
              </a:rPr>
              <a:t>Τ</a:t>
            </a:r>
            <a:r>
              <a:rPr lang="en-US" sz="2000" baseline="-25000" dirty="0" smtClean="0">
                <a:latin typeface="Arial" charset="0"/>
              </a:rPr>
              <a:t>1</a:t>
            </a:r>
            <a:endParaRPr lang="en-US" sz="2000" dirty="0">
              <a:latin typeface="Arial" charset="0"/>
            </a:endParaRPr>
          </a:p>
        </p:txBody>
      </p:sp>
    </p:spTree>
    <p:extLst>
      <p:ext uri="{BB962C8B-B14F-4D97-AF65-F5344CB8AC3E}">
        <p14:creationId xmlns:p14="http://schemas.microsoft.com/office/powerpoint/2010/main" val="373880568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Πρόταση #2</a:t>
            </a:r>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8</a:t>
            </a:fld>
            <a:endParaRPr lang="en-GB"/>
          </a:p>
        </p:txBody>
      </p:sp>
      <p:graphicFrame>
        <p:nvGraphicFramePr>
          <p:cNvPr id="7" name="Group 191"/>
          <p:cNvGraphicFramePr>
            <a:graphicFrameLocks noGrp="1"/>
          </p:cNvGraphicFramePr>
          <p:nvPr/>
        </p:nvGraphicFramePr>
        <p:xfrm>
          <a:off x="323850" y="1557338"/>
          <a:ext cx="8567738" cy="4856160"/>
        </p:xfrm>
        <a:graphic>
          <a:graphicData uri="http://schemas.openxmlformats.org/drawingml/2006/table">
            <a:tbl>
              <a:tblPr/>
              <a:tblGrid>
                <a:gridCol w="3097213"/>
                <a:gridCol w="1871662"/>
                <a:gridCol w="3598863"/>
              </a:tblGrid>
              <a:tr h="69499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Χρονικό διάστημα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(ετησίως</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Χρηματικές ροές (000€)</a:t>
                      </a:r>
                    </a:p>
                  </a:txBody>
                  <a:tcPr marT="45724" marB="45724"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Περιγραφή</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53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4" marB="4572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Καθαρισμού</a:t>
                      </a: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905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Ευκαιρίας</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350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 (μετά από ένα έτος)</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κατασκευής</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048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Κόστος κατασκευής</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4771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3</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Αξιοποίηση ¼ του χώρου</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175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Αξιοποίηση ½  του χώρου</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175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4" marB="4572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4" marB="45724"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Αξιοποίηση όλου  του χώρου</a:t>
                      </a:r>
                    </a:p>
                  </a:txBody>
                  <a:tcPr marT="45724" marB="4572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4175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4" marB="45724"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+40</a:t>
                      </a:r>
                    </a:p>
                  </a:txBody>
                  <a:tcPr marT="45724" marB="4572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Πώληση</a:t>
                      </a:r>
                    </a:p>
                  </a:txBody>
                  <a:tcPr marT="45724" marB="45724"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4175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Σύνολο</a:t>
                      </a:r>
                    </a:p>
                  </a:txBody>
                  <a:tcPr marT="45724" marB="45724"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+22</a:t>
                      </a:r>
                    </a:p>
                  </a:txBody>
                  <a:tcPr marT="45724" marB="45724"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Εισροές 47</a:t>
                      </a:r>
                      <a:r>
                        <a:rPr kumimoji="0" lang="en-GB" sz="1800" b="0" i="0" u="none" strike="noStrike" cap="none" normalizeH="0" baseline="0" smtClean="0">
                          <a:ln>
                            <a:noFill/>
                          </a:ln>
                          <a:solidFill>
                            <a:schemeClr val="tx1"/>
                          </a:solidFill>
                          <a:effectLst/>
                          <a:latin typeface="Arial" charset="0"/>
                        </a:rPr>
                        <a:t>m</a:t>
                      </a:r>
                      <a:endParaRPr kumimoji="0" lang="el-GR" sz="1800" b="0" i="0" u="none" strike="noStrike" cap="none" normalizeH="0" baseline="0" smtClean="0">
                        <a:ln>
                          <a:noFill/>
                        </a:ln>
                        <a:solidFill>
                          <a:schemeClr val="tx1"/>
                        </a:solidFill>
                        <a:effectLst/>
                        <a:latin typeface="Arial" charset="0"/>
                      </a:endParaRPr>
                    </a:p>
                  </a:txBody>
                  <a:tcPr marT="45724" marB="45724"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4175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Κέρδος</a:t>
                      </a:r>
                    </a:p>
                  </a:txBody>
                  <a:tcPr marT="45724" marB="45724"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22</a:t>
                      </a:r>
                    </a:p>
                  </a:txBody>
                  <a:tcPr marT="45724" marB="45724"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Εκροές 25</a:t>
                      </a:r>
                      <a:r>
                        <a:rPr kumimoji="0" lang="en-GB" sz="1800" b="0" i="0" u="none" strike="noStrike" cap="none" normalizeH="0" baseline="0" dirty="0" smtClean="0">
                          <a:ln>
                            <a:noFill/>
                          </a:ln>
                          <a:solidFill>
                            <a:schemeClr val="tx1"/>
                          </a:solidFill>
                          <a:effectLst/>
                          <a:latin typeface="Arial" charset="0"/>
                        </a:rPr>
                        <a:t>m</a:t>
                      </a:r>
                      <a:endParaRPr kumimoji="0" lang="el-GR" sz="1800" b="0" i="0" u="none" strike="noStrike" cap="none" normalizeH="0" baseline="0" dirty="0" smtClean="0">
                        <a:ln>
                          <a:noFill/>
                        </a:ln>
                        <a:solidFill>
                          <a:schemeClr val="tx1"/>
                        </a:solidFill>
                        <a:effectLst/>
                        <a:latin typeface="Arial" charset="0"/>
                      </a:endParaRPr>
                    </a:p>
                  </a:txBody>
                  <a:tcPr marT="45724" marB="45724"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70564487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620688"/>
            <a:ext cx="8229600" cy="914400"/>
          </a:xfrm>
        </p:spPr>
        <p:txBody>
          <a:bodyPr/>
          <a:lstStyle/>
          <a:p>
            <a:r>
              <a:rPr lang="el-GR" dirty="0"/>
              <a:t>Πρόταση #2</a:t>
            </a:r>
          </a:p>
        </p:txBody>
      </p:sp>
      <p:sp>
        <p:nvSpPr>
          <p:cNvPr id="4" name="Θέση ημερομηνίας 3"/>
          <p:cNvSpPr>
            <a:spLocks noGrp="1"/>
          </p:cNvSpPr>
          <p:nvPr>
            <p:ph type="dt" sz="half" idx="10"/>
          </p:nvPr>
        </p:nvSpPr>
        <p:spPr/>
        <p:txBody>
          <a:bodyPr/>
          <a:lstStyle/>
          <a:p>
            <a:pPr>
              <a:defRPr/>
            </a:pPr>
            <a:r>
              <a:rPr lang="en-GB" smtClean="0"/>
              <a:t>P. G. Ipsilanids</a:t>
            </a:r>
            <a:endParaRPr lang="en-GB"/>
          </a:p>
        </p:txBody>
      </p:sp>
      <p:sp>
        <p:nvSpPr>
          <p:cNvPr id="5" name="Θέση υποσέλιδου 4"/>
          <p:cNvSpPr>
            <a:spLocks noGrp="1"/>
          </p:cNvSpPr>
          <p:nvPr>
            <p:ph type="ftr" sz="quarter" idx="11"/>
          </p:nvPr>
        </p:nvSpPr>
        <p:spPr/>
        <p:txBody>
          <a:bodyPr/>
          <a:lstStyle/>
          <a:p>
            <a:pPr>
              <a:defRPr/>
            </a:pPr>
            <a:endParaRPr lang="en-GB"/>
          </a:p>
        </p:txBody>
      </p:sp>
      <p:sp>
        <p:nvSpPr>
          <p:cNvPr id="6" name="Θέση αριθμού διαφάνειας 5"/>
          <p:cNvSpPr>
            <a:spLocks noGrp="1"/>
          </p:cNvSpPr>
          <p:nvPr>
            <p:ph type="sldNum" sz="quarter" idx="12"/>
          </p:nvPr>
        </p:nvSpPr>
        <p:spPr/>
        <p:txBody>
          <a:bodyPr/>
          <a:lstStyle/>
          <a:p>
            <a:pPr>
              <a:defRPr/>
            </a:pPr>
            <a:fld id="{981E2BD9-1E51-4A33-8953-17976F96DFCF}" type="slidenum">
              <a:rPr lang="en-GB" smtClean="0"/>
              <a:pPr>
                <a:defRPr/>
              </a:pPr>
              <a:t>9</a:t>
            </a:fld>
            <a:endParaRPr lang="en-GB"/>
          </a:p>
        </p:txBody>
      </p:sp>
      <p:sp>
        <p:nvSpPr>
          <p:cNvPr id="9" name="Rectangle 4"/>
          <p:cNvSpPr>
            <a:spLocks noChangeArrowheads="1"/>
          </p:cNvSpPr>
          <p:nvPr/>
        </p:nvSpPr>
        <p:spPr bwMode="auto">
          <a:xfrm>
            <a:off x="467544" y="1082040"/>
            <a:ext cx="7992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r>
              <a:rPr lang="el-GR" sz="2000" dirty="0">
                <a:latin typeface="Arial" charset="0"/>
              </a:rPr>
              <a:t>Προεξόφληση των ροών με βάση το κόστος ευκαιρίας του κεφαλαίου</a:t>
            </a:r>
            <a:endParaRPr lang="en-US" sz="2000" dirty="0">
              <a:latin typeface="Arial" charset="0"/>
            </a:endParaRPr>
          </a:p>
        </p:txBody>
      </p:sp>
      <p:graphicFrame>
        <p:nvGraphicFramePr>
          <p:cNvPr id="10" name="Group 84"/>
          <p:cNvGraphicFramePr>
            <a:graphicFrameLocks noGrp="1"/>
          </p:cNvGraphicFramePr>
          <p:nvPr>
            <p:extLst>
              <p:ext uri="{D42A27DB-BD31-4B8C-83A1-F6EECF244321}">
                <p14:modId xmlns:p14="http://schemas.microsoft.com/office/powerpoint/2010/main" val="1139612198"/>
              </p:ext>
            </p:extLst>
          </p:nvPr>
        </p:nvGraphicFramePr>
        <p:xfrm>
          <a:off x="538807" y="1844824"/>
          <a:ext cx="7921625" cy="4008440"/>
        </p:xfrm>
        <a:graphic>
          <a:graphicData uri="http://schemas.openxmlformats.org/drawingml/2006/table">
            <a:tbl>
              <a:tblPr/>
              <a:tblGrid>
                <a:gridCol w="2376487"/>
                <a:gridCol w="1728788"/>
                <a:gridCol w="1728787"/>
                <a:gridCol w="2087563"/>
              </a:tblGrid>
              <a:tr h="69506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Χρονικό διάστημα</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(ετησίως</a:t>
                      </a: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Χρηματικές ροές (000€)</a:t>
                      </a:r>
                    </a:p>
                  </a:txBody>
                  <a:tcPr marT="45728" marB="4572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Προεξοφλημένες ταμιακές ροές</a:t>
                      </a: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l-GR"/>
                    </a:p>
                  </a:txBody>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8" marB="45728" horzOverflow="overflow">
                    <a:lnL>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 Τώρα</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995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 (μετά από ένα έτος)</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-4/(1,15)</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-3,48</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2</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-10/(1,15)</a:t>
                      </a:r>
                      <a:r>
                        <a:rPr kumimoji="0" lang="el-GR" sz="1800" b="0" i="0" u="none" strike="noStrike" cap="none" normalizeH="0" baseline="30000" smtClean="0">
                          <a:ln>
                            <a:noFill/>
                          </a:ln>
                          <a:solidFill>
                            <a:schemeClr val="tx1"/>
                          </a:solidFill>
                          <a:effectLst/>
                          <a:latin typeface="Arial" charset="0"/>
                        </a:rPr>
                        <a:t>2</a:t>
                      </a:r>
                      <a:endParaRPr kumimoji="0" lang="el-GR" sz="1800" b="0" i="0" u="none" strike="noStrike" cap="none" normalizeH="0" baseline="0" smtClean="0">
                        <a:ln>
                          <a:noFill/>
                        </a:ln>
                        <a:solidFill>
                          <a:schemeClr val="tx1"/>
                        </a:solidFill>
                        <a:effectLst/>
                        <a:latin typeface="Arial" charset="0"/>
                      </a:endParaRP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-7,56</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8265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3</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+1/(1,15)</a:t>
                      </a:r>
                      <a:r>
                        <a:rPr kumimoji="0" lang="el-GR" sz="1800" b="0" i="0" u="none" strike="noStrike" cap="none" normalizeH="0" baseline="30000" smtClean="0">
                          <a:ln>
                            <a:noFill/>
                          </a:ln>
                          <a:solidFill>
                            <a:schemeClr val="tx1"/>
                          </a:solidFill>
                          <a:effectLst/>
                          <a:latin typeface="Arial" charset="0"/>
                        </a:rPr>
                        <a:t>3</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0,66</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+2/(1,15)</a:t>
                      </a:r>
                      <a:r>
                        <a:rPr kumimoji="0" lang="el-GR" sz="1800" b="0" i="0" u="none" strike="noStrike" cap="none" normalizeH="0" baseline="30000" smtClean="0">
                          <a:ln>
                            <a:noFill/>
                          </a:ln>
                          <a:solidFill>
                            <a:schemeClr val="tx1"/>
                          </a:solidFill>
                          <a:effectLst/>
                          <a:latin typeface="Arial" charset="0"/>
                        </a:rPr>
                        <a:t>4</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1,14</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5</a:t>
                      </a:r>
                    </a:p>
                  </a:txBody>
                  <a:tcPr marT="45728" marB="45728"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+4/(1,15)</a:t>
                      </a:r>
                      <a:r>
                        <a:rPr kumimoji="0" lang="el-GR" sz="1800" b="0" i="0" u="none" strike="noStrike" cap="none" normalizeH="0" baseline="30000" smtClean="0">
                          <a:ln>
                            <a:noFill/>
                          </a:ln>
                          <a:solidFill>
                            <a:schemeClr val="tx1"/>
                          </a:solidFill>
                          <a:effectLst/>
                          <a:latin typeface="Arial" charset="0"/>
                        </a:rPr>
                        <a:t>5</a:t>
                      </a:r>
                    </a:p>
                  </a:txBody>
                  <a:tcPr marT="45728" marB="45728"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1,99</a:t>
                      </a:r>
                    </a:p>
                  </a:txBody>
                  <a:tcPr marT="45728" marB="45728"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6</a:t>
                      </a:r>
                    </a:p>
                  </a:txBody>
                  <a:tcPr marT="45728" marB="45728"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+40</a:t>
                      </a: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+40/(1,15)</a:t>
                      </a:r>
                      <a:r>
                        <a:rPr kumimoji="0" lang="el-GR" sz="1800" b="0" i="0" u="none" strike="noStrike" cap="none" normalizeH="0" baseline="30000" smtClean="0">
                          <a:ln>
                            <a:noFill/>
                          </a:ln>
                          <a:solidFill>
                            <a:schemeClr val="tx1"/>
                          </a:solidFill>
                          <a:effectLst/>
                          <a:latin typeface="Arial" charset="0"/>
                        </a:rPr>
                        <a:t>6</a:t>
                      </a:r>
                    </a:p>
                  </a:txBody>
                  <a:tcPr marT="45728" marB="45728"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17,29</a:t>
                      </a:r>
                    </a:p>
                  </a:txBody>
                  <a:tcPr marT="45728" marB="45728"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r>
              <a:tr h="36582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smtClean="0">
                          <a:ln>
                            <a:noFill/>
                          </a:ln>
                          <a:solidFill>
                            <a:schemeClr val="tx1"/>
                          </a:solidFill>
                          <a:effectLst/>
                          <a:latin typeface="Arial" charset="0"/>
                        </a:rPr>
                        <a:t>Σύνολο</a:t>
                      </a:r>
                    </a:p>
                  </a:txBody>
                  <a:tcPr marT="45728" marB="45728"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l-GR" sz="1800" b="0" i="0" u="none" strike="noStrike" cap="none" normalizeH="0" baseline="0" smtClean="0">
                        <a:ln>
                          <a:noFill/>
                        </a:ln>
                        <a:solidFill>
                          <a:schemeClr val="tx1"/>
                        </a:solidFill>
                        <a:effectLst/>
                        <a:latin typeface="Arial" charset="0"/>
                      </a:endParaRPr>
                    </a:p>
                  </a:txBody>
                  <a:tcPr marT="45728" marB="45728"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l-GR" sz="1800" b="0" i="0" u="none" strike="noStrike" cap="none" normalizeH="0" baseline="0" dirty="0" smtClean="0">
                          <a:ln>
                            <a:noFill/>
                          </a:ln>
                          <a:solidFill>
                            <a:schemeClr val="tx1"/>
                          </a:solidFill>
                          <a:effectLst/>
                          <a:latin typeface="Arial" charset="0"/>
                        </a:rPr>
                        <a:t>-0,96</a:t>
                      </a:r>
                    </a:p>
                  </a:txBody>
                  <a:tcPr marT="45728" marB="45728"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6407089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5/2014 12:50:11 μ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9,2,3,7,8,"/>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5,3,"/>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2,3,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68400797-A9D2-4DAA-97E7-C06191B063C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1189</TotalTime>
  <Words>3017</Words>
  <Application>Microsoft Office PowerPoint</Application>
  <PresentationFormat>On-screen Show (4:3)</PresentationFormat>
  <Paragraphs>939</Paragraphs>
  <Slides>37</Slides>
  <Notes>7</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Θέμα του Office</vt:lpstr>
      <vt:lpstr>Αρχές Διοίκησης και Διαχείρισης Έργων</vt:lpstr>
      <vt:lpstr>Άδειες χρήσης </vt:lpstr>
      <vt:lpstr>Χρηματοδότηση </vt:lpstr>
      <vt:lpstr>PowerPoint Presentation</vt:lpstr>
      <vt:lpstr>PowerPoint Presentation</vt:lpstr>
      <vt:lpstr>PowerPoint Presentation</vt:lpstr>
      <vt:lpstr>Πρόταση #1: Καθαρή Παρούσα Αξία Επένδυσης</vt:lpstr>
      <vt:lpstr>Πρόταση #2</vt:lpstr>
      <vt:lpstr>Πρόταση #2</vt:lpstr>
      <vt:lpstr>Πρόταση #3</vt:lpstr>
      <vt:lpstr>Πρόταση #3</vt:lpstr>
      <vt:lpstr>Άσκηση (Maylor, Διαχείριση Έργων, σελ. 264, άσκηση 3.)</vt:lpstr>
      <vt:lpstr>Οικονομική Αξιολόγηση του Έργου</vt:lpstr>
      <vt:lpstr>Οικονομική Αξιολόγηση του Έργου</vt:lpstr>
      <vt:lpstr>Οικονομική Αξιολόγηση του Έργου</vt:lpstr>
      <vt:lpstr>Οικονομική Αξιολόγηση του Έργου</vt:lpstr>
      <vt:lpstr>Οικονομική Αξιολόγηση του Έργου</vt:lpstr>
      <vt:lpstr>Οικονομική Αξιολόγηση του Έργου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Εργασία: Αξιολόγηση Επένδυσης για την κατασκευή Ιατρικού Κέντρου</vt:lpstr>
      <vt:lpstr>Άλλες Ασκήσεις</vt:lpstr>
      <vt:lpstr>ΛΥΣΗ</vt:lpstr>
      <vt:lpstr>ΛΥΣΗ  </vt:lpstr>
      <vt:lpstr>ΑΣΚΗΣΗ 2</vt:lpstr>
      <vt:lpstr>ΑΣΚΗΣΗ 2</vt:lpstr>
      <vt:lpstr>ΛΥΣΗ</vt:lpstr>
      <vt:lpstr>ΛΥΣΗ</vt:lpstr>
      <vt:lpstr>ΛΥΣΗ</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Ανθρώπινου Δυναμικού</dc:title>
  <dc:subject>Διοίκηση Ανθρώπινου Δυναμικού</dc:subject>
  <dc:creator>Ασπρίδης Γεώργιος</dc:creator>
  <cp:keywords>Διοίκηση Ανθρώπινου Δυναμικού</cp:keywords>
  <dc:description>Διοίκηση Ανθρώπινου Δυναμικού</dc:description>
  <cp:lastModifiedBy>chris</cp:lastModifiedBy>
  <cp:revision>270</cp:revision>
  <dcterms:created xsi:type="dcterms:W3CDTF">2013-10-22T19:39:27Z</dcterms:created>
  <dcterms:modified xsi:type="dcterms:W3CDTF">2016-03-16T09:47:19Z</dcterms:modified>
  <cp:category>ΑΝΟΙΧΤΑ ΑΚΑΔΗΜΑΙΚΑ ΜΑΘΗΜΑΤΑ</cp:category>
  <cp:contentStatus>Τελικό</cp:contentStatus>
</cp:coreProperties>
</file>