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5"/>
  </p:notesMasterIdLst>
  <p:sldIdLst>
    <p:sldId id="257" r:id="rId3"/>
    <p:sldId id="258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25" r:id="rId24"/>
  </p:sldIdLst>
  <p:sldSz cx="9144000" cy="6858000" type="screen4x3"/>
  <p:notesSz cx="6858000" cy="9144000"/>
  <p:custDataLst>
    <p:tags r:id="rId2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7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EE4BC19E-1B19-48B8-9C0B-5CA34EE6B01C}" type="slidenum">
              <a:rPr lang="en-GB" altLang="el-GR" smtClean="0">
                <a:latin typeface="Tahoma" pitchFamily="34" charset="0"/>
              </a:rPr>
              <a:pPr eaLnBrk="1" hangingPunct="1"/>
              <a:t>15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FFA7D48A-F41D-415C-A30C-643E639B91F3}" type="slidenum">
              <a:rPr lang="en-GB" altLang="el-GR" smtClean="0">
                <a:latin typeface="Tahoma" pitchFamily="34" charset="0"/>
              </a:rPr>
              <a:pPr eaLnBrk="1" hangingPunct="1"/>
              <a:t>16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4EC17B7B-7164-41A4-B956-4586D4CE3169}" type="slidenum">
              <a:rPr lang="en-GB" altLang="el-GR" smtClean="0">
                <a:latin typeface="Tahoma" pitchFamily="34" charset="0"/>
              </a:rPr>
              <a:pPr eaLnBrk="1" hangingPunct="1"/>
              <a:t>18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9"/>
            <a:ext cx="5487013" cy="411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078BB285-8994-4BFF-9466-769025964E82}" type="slidenum">
              <a:rPr lang="en-GB" altLang="el-GR" smtClean="0">
                <a:latin typeface="Tahoma" pitchFamily="34" charset="0"/>
              </a:rPr>
              <a:pPr eaLnBrk="1" hangingPunct="1"/>
              <a:t>20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5944E762-2BB9-469D-90DD-07C13EF56D72}" type="slidenum">
              <a:rPr lang="en-GB" altLang="el-GR" smtClean="0">
                <a:latin typeface="Tahoma" pitchFamily="34" charset="0"/>
              </a:rPr>
              <a:pPr eaLnBrk="1" hangingPunct="1"/>
              <a:t>21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E0112FDB-6744-425C-B1F6-7B0603917B4B}" type="slidenum">
              <a:rPr lang="en-GB" altLang="el-GR" smtClean="0">
                <a:latin typeface="Tahoma" pitchFamily="34" charset="0"/>
              </a:rPr>
              <a:pPr eaLnBrk="1" hangingPunct="1"/>
              <a:t>4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D925E1C1-5B96-4F9D-B3D7-44B83DD71BDD}" type="slidenum">
              <a:rPr lang="en-GB" altLang="el-GR" smtClean="0">
                <a:latin typeface="Tahoma" pitchFamily="34" charset="0"/>
              </a:rPr>
              <a:pPr eaLnBrk="1" hangingPunct="1"/>
              <a:t>8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65A399F6-BD02-4988-9B02-BDC4CD831A1E}" type="slidenum">
              <a:rPr lang="en-GB" altLang="el-GR" smtClean="0">
                <a:latin typeface="Tahoma" pitchFamily="34" charset="0"/>
              </a:rPr>
              <a:pPr eaLnBrk="1" hangingPunct="1"/>
              <a:t>9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84EF34DA-2AAD-4B01-B5C7-C4DF114D8818}" type="slidenum">
              <a:rPr lang="en-GB" altLang="el-GR" smtClean="0">
                <a:latin typeface="Tahoma" pitchFamily="34" charset="0"/>
              </a:rPr>
              <a:pPr eaLnBrk="1" hangingPunct="1"/>
              <a:t>10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5327447B-AA2B-4621-AC74-692B890888FE}" type="slidenum">
              <a:rPr lang="en-GB" altLang="el-GR" smtClean="0">
                <a:latin typeface="Tahoma" pitchFamily="34" charset="0"/>
              </a:rPr>
              <a:pPr eaLnBrk="1" hangingPunct="1"/>
              <a:t>11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7C8254BF-ED7F-4E03-A5D3-2CBA0A7FD267}" type="slidenum">
              <a:rPr lang="en-GB" altLang="el-GR" smtClean="0">
                <a:latin typeface="Tahoma" pitchFamily="34" charset="0"/>
              </a:rPr>
              <a:pPr eaLnBrk="1" hangingPunct="1"/>
              <a:t>12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05541B14-3F2A-4CC7-89F4-B79734E10A10}" type="slidenum">
              <a:rPr lang="en-GB" altLang="el-GR" smtClean="0">
                <a:latin typeface="Tahoma" pitchFamily="34" charset="0"/>
              </a:rPr>
              <a:pPr eaLnBrk="1" hangingPunct="1"/>
              <a:t>13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C282B035-9A5F-41C9-BDE9-0EA207ED82DC}" type="slidenum">
              <a:rPr lang="en-GB" altLang="el-GR" smtClean="0">
                <a:latin typeface="Tahoma" pitchFamily="34" charset="0"/>
              </a:rPr>
              <a:pPr eaLnBrk="1" hangingPunct="1"/>
              <a:t>14</a:t>
            </a:fld>
            <a:endParaRPr lang="en-GB" altLang="el-GR" smtClean="0">
              <a:latin typeface="Tahoma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Αρχές Διοίκησης και Διαχείρισης Έργων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287692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11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Οικονομική Διαχείριση Έργων – Σύνταξη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Προυπολογισμού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Φιτσιλής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Παναγιώτης,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ig07-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6496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Fig07-0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4038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ΕΡΓΑ ΜΕ ΔΙΑΦΟΡΕΤΙΚΗ ΣΥΜΠΕΡΙΦΟΡΑ</a:t>
            </a:r>
            <a:endParaRPr lang="en-US" altLang="el-GR" smtClean="0"/>
          </a:p>
        </p:txBody>
      </p:sp>
      <p:sp>
        <p:nvSpPr>
          <p:cNvPr id="2" name="TextBox 1"/>
          <p:cNvSpPr txBox="1"/>
          <p:nvPr/>
        </p:nvSpPr>
        <p:spPr>
          <a:xfrm>
            <a:off x="2051720" y="5013176"/>
            <a:ext cx="2948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Έργο με αργή αρχή και αργό τέλος. Σημαίνει δεν απαιτεί πολλούς πόρους  σε αυτές τις φάσεις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4565411"/>
            <a:ext cx="2948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Έργο με αργή αρχή και ένταση στο τέλος. Η περισσότεροι πόροι απαιτούντα στο τέλος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617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Δυο προσεγγίσεις για την κατάρτιση του προϋπολογισμού</a:t>
            </a:r>
            <a:endParaRPr lang="en-US" dirty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l-GR" smtClean="0"/>
              <a:t>Top-Down</a:t>
            </a:r>
            <a:r>
              <a:rPr lang="el-GR" altLang="el-GR" smtClean="0"/>
              <a:t> </a:t>
            </a:r>
            <a:r>
              <a:rPr lang="el-GR" altLang="el-GR" smtClean="0">
                <a:sym typeface="Wingdings" pitchFamily="2" charset="2"/>
              </a:rPr>
              <a:t> Αναλυτική προσέγγιση</a:t>
            </a:r>
            <a:endParaRPr lang="en-US" altLang="el-GR" smtClean="0"/>
          </a:p>
          <a:p>
            <a:endParaRPr lang="en-US" altLang="el-GR" smtClean="0"/>
          </a:p>
          <a:p>
            <a:r>
              <a:rPr lang="en-US" altLang="el-GR" smtClean="0">
                <a:sym typeface="Wingdings" pitchFamily="2" charset="2"/>
              </a:rPr>
              <a:t>Bottom UP </a:t>
            </a:r>
            <a:r>
              <a:rPr lang="el-GR" altLang="el-GR" smtClean="0">
                <a:sym typeface="Wingdings" pitchFamily="2" charset="2"/>
              </a:rPr>
              <a:t>Συνθετική προσέγγιση </a:t>
            </a:r>
            <a:endParaRPr lang="en-US" altLang="el-GR" smtClean="0"/>
          </a:p>
          <a:p>
            <a:endParaRPr lang="en-US" altLang="el-GR" smtClean="0"/>
          </a:p>
          <a:p>
            <a:r>
              <a:rPr lang="en-US" altLang="el-GR" smtClean="0"/>
              <a:t>Bottom-Up</a:t>
            </a:r>
            <a:r>
              <a:rPr lang="el-GR" altLang="el-GR" smtClean="0"/>
              <a:t> </a:t>
            </a:r>
            <a:r>
              <a:rPr lang="el-GR" altLang="el-GR" smtClean="0">
                <a:sym typeface="Wingdings" pitchFamily="2" charset="2"/>
              </a:rPr>
              <a:t> </a:t>
            </a:r>
            <a:r>
              <a:rPr lang="el-GR" altLang="el-GR" smtClean="0"/>
              <a:t>Ποια είναι τα πλεονεκτήματα και μειονεκτήματα?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074522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Top-Down</a:t>
            </a:r>
            <a:r>
              <a:rPr lang="el-GR" altLang="el-GR" smtClean="0"/>
              <a:t> Προσέγγιση</a:t>
            </a:r>
            <a:endParaRPr lang="en-US" altLang="el-G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dirty="0" smtClean="0"/>
              <a:t>Βασίζεται στην κρίση της διοίκησης και σε ιστορικά δεδομένα</a:t>
            </a:r>
            <a:endParaRPr lang="en-US" altLang="el-GR" dirty="0" smtClean="0"/>
          </a:p>
          <a:p>
            <a:r>
              <a:rPr lang="el-GR" altLang="el-GR" dirty="0" smtClean="0"/>
              <a:t>Τα ιστορικά δεδομένα βασίζονται σε παρόμοια </a:t>
            </a:r>
            <a:r>
              <a:rPr lang="en-US" altLang="el-GR" dirty="0" smtClean="0"/>
              <a:t>project.</a:t>
            </a:r>
          </a:p>
          <a:p>
            <a:r>
              <a:rPr lang="el-GR" altLang="el-GR" dirty="0" smtClean="0"/>
              <a:t>Χρησιμοποιείται η δομή </a:t>
            </a:r>
            <a:r>
              <a:rPr lang="en-US" altLang="el-GR" dirty="0" smtClean="0"/>
              <a:t>WBS </a:t>
            </a:r>
            <a:r>
              <a:rPr lang="el-GR" altLang="el-GR" dirty="0" smtClean="0"/>
              <a:t>για τον υπολογισμό του κόστους.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Πλεονεκτήματα </a:t>
            </a:r>
            <a:endParaRPr lang="en-US" altLang="el-GR" dirty="0"/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Γρήγορη, </a:t>
            </a:r>
            <a:r>
              <a:rPr lang="el-GR" altLang="el-GR" sz="2000" dirty="0" smtClean="0"/>
              <a:t>απλή μέθοδος </a:t>
            </a:r>
            <a:endParaRPr lang="en-US" altLang="el-GR" sz="2000" dirty="0"/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Παρέχει ακρίβεια στο επίπεδο του έργου αν και μπορεί να υπάρχουν σφάλματα στα επιμέρους στοιχεία. </a:t>
            </a:r>
            <a:endParaRPr lang="en-US" altLang="el-GR" sz="2000" dirty="0"/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Δεν χρειάζεται να προσδιορίσουμε πολύ μικρές δραστηριότητες</a:t>
            </a:r>
            <a:endParaRPr lang="en-US" altLang="el-GR" sz="2000" dirty="0"/>
          </a:p>
          <a:p>
            <a:pPr>
              <a:lnSpc>
                <a:spcPct val="90000"/>
              </a:lnSpc>
            </a:pPr>
            <a:r>
              <a:rPr lang="el-GR" altLang="el-GR" dirty="0" smtClean="0"/>
              <a:t>Μειονεκτήματα </a:t>
            </a:r>
            <a:endParaRPr lang="en-US" altLang="el-GR" dirty="0"/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Δεν είναι αρεστή στους </a:t>
            </a:r>
            <a:r>
              <a:rPr lang="en-US" altLang="el-GR" sz="2000" dirty="0"/>
              <a:t>project managers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Μπορεί να περιέχει μεροληπτικές εκτιμήσεις</a:t>
            </a:r>
            <a:endParaRPr lang="en-US" altLang="el-GR" sz="2000" dirty="0"/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Τα δεδομένα από παρόμοια έργα μπορεί να είναι παραπλανητικά</a:t>
            </a:r>
            <a:r>
              <a:rPr lang="el-GR" altLang="el-GR" dirty="0" smtClean="0"/>
              <a:t> </a:t>
            </a:r>
            <a:endParaRPr lang="en-US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780416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Bottom-Up Budgeting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l-GR" smtClean="0"/>
              <a:t>Ξεκινά από το χαμηλότερο επίπεδο της δομής </a:t>
            </a:r>
            <a:r>
              <a:rPr lang="en-US" altLang="el-GR" smtClean="0"/>
              <a:t>WBS, </a:t>
            </a:r>
            <a:r>
              <a:rPr lang="el-GR" altLang="el-GR" smtClean="0"/>
              <a:t>και από τα μέλη της ομάδας που θα εκτελέσουν τη δραστηριότητα</a:t>
            </a:r>
            <a:endParaRPr lang="en-US" altLang="el-GR" smtClean="0"/>
          </a:p>
          <a:p>
            <a:r>
              <a:rPr lang="el-GR" altLang="el-GR" smtClean="0"/>
              <a:t>Τα κόστη αθροίζονται στα υψηλότερα επίπεδα</a:t>
            </a:r>
            <a:endParaRPr lang="en-US" altLang="el-GR" smtClean="0"/>
          </a:p>
          <a:p>
            <a:r>
              <a:rPr lang="el-GR" altLang="el-GR" smtClean="0"/>
              <a:t>Ποσοστά κέρδους, περιθώρια ασφαλείας και ο</a:t>
            </a:r>
            <a:r>
              <a:rPr lang="en-US" altLang="el-GR" smtClean="0"/>
              <a:t>verheads </a:t>
            </a:r>
            <a:r>
              <a:rPr lang="el-GR" altLang="el-GR" smtClean="0"/>
              <a:t>αθροίζονται στο τέλος</a:t>
            </a:r>
          </a:p>
          <a:p>
            <a:r>
              <a:rPr lang="el-GR" altLang="el-GR" smtClean="0"/>
              <a:t>Πλεονεκτήματα </a:t>
            </a:r>
            <a:endParaRPr lang="en-US" altLang="el-GR" smtClean="0"/>
          </a:p>
          <a:p>
            <a:pPr lvl="1"/>
            <a:r>
              <a:rPr lang="el-GR" altLang="el-GR" smtClean="0"/>
              <a:t>Παρέχει μεγαλύτερη ακρίβεια μια και βασίζεται στις λεπτομέρειες.</a:t>
            </a:r>
          </a:p>
          <a:p>
            <a:pPr lvl="1"/>
            <a:r>
              <a:rPr lang="el-GR" altLang="el-GR" smtClean="0"/>
              <a:t>Συμμετέχει όλη η ομάδα έργου</a:t>
            </a:r>
          </a:p>
          <a:p>
            <a:pPr lvl="1"/>
            <a:r>
              <a:rPr lang="el-GR" altLang="el-GR" smtClean="0"/>
              <a:t>Επιτρέπει την εξομάλυνση των διαφορετικών απόψεων</a:t>
            </a:r>
            <a:endParaRPr lang="en-US" altLang="el-GR" smtClean="0"/>
          </a:p>
          <a:p>
            <a:r>
              <a:rPr lang="el-GR" altLang="el-GR" smtClean="0"/>
              <a:t>Μειονεκτήματα</a:t>
            </a:r>
            <a:endParaRPr lang="en-US" altLang="el-GR" smtClean="0"/>
          </a:p>
          <a:p>
            <a:pPr lvl="1"/>
            <a:r>
              <a:rPr lang="el-GR" altLang="el-GR" smtClean="0"/>
              <a:t>Η παράληψη μιας διαδικασίας μπορεί να προκαλέσει σημαντικό πρόβλημα</a:t>
            </a:r>
            <a:endParaRPr lang="en-US" altLang="el-GR" smtClean="0"/>
          </a:p>
          <a:p>
            <a:pPr lvl="1"/>
            <a:r>
              <a:rPr lang="el-GR" altLang="el-GR" smtClean="0"/>
              <a:t>Απαιτεί αρκετό χρόνο</a:t>
            </a:r>
            <a:endParaRPr lang="en-US" altLang="el-GR" smtClean="0"/>
          </a:p>
          <a:p>
            <a:pPr lvl="1"/>
            <a:r>
              <a:rPr lang="el-GR" altLang="el-GR" smtClean="0"/>
              <a:t>Προσθέτει περιθώρια ασφαλείας σε όλες τις δραστηριότητες</a:t>
            </a:r>
            <a:endParaRPr lang="en-US" altLang="el-GR" smtClean="0"/>
          </a:p>
          <a:p>
            <a:endParaRPr lang="en-US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26371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Η ψυχολογία του</a:t>
            </a:r>
            <a:endParaRPr lang="en-US" altLang="el-GR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Υπάρχουν διαφορετικές προσεγγίσεις βασισμένες στο επίπεδο </a:t>
            </a:r>
            <a:endParaRPr lang="en-US" altLang="el-GR" smtClean="0"/>
          </a:p>
          <a:p>
            <a:pPr lvl="1"/>
            <a:r>
              <a:rPr lang="el-GR" altLang="el-GR" smtClean="0"/>
              <a:t>Οι έμπειροι εργαζόμενοι υποεκτιμούν.</a:t>
            </a:r>
          </a:p>
          <a:p>
            <a:pPr lvl="1"/>
            <a:r>
              <a:rPr lang="el-GR" altLang="el-GR" smtClean="0"/>
              <a:t>Οι νέοι υπερεκτιμούν</a:t>
            </a:r>
          </a:p>
          <a:p>
            <a:pPr lvl="1"/>
            <a:r>
              <a:rPr lang="el-GR" altLang="el-GR" smtClean="0"/>
              <a:t>Εργαζόμενοι σε χαμηλότερα επίπεδα προσθέτουν περιθώρια ασφαλείας</a:t>
            </a:r>
          </a:p>
          <a:p>
            <a:pPr lvl="1"/>
            <a:r>
              <a:rPr lang="el-GR" altLang="el-GR" smtClean="0"/>
              <a:t>Εργαζόμενοι σε υψηλότερα επίπεδα αφαιρούν περιθώρια ασφαλείας</a:t>
            </a:r>
          </a:p>
          <a:p>
            <a:r>
              <a:rPr lang="en-US" altLang="el-GR" smtClean="0"/>
              <a:t>Bottom Line:  </a:t>
            </a:r>
            <a:r>
              <a:rPr lang="el-GR" altLang="el-GR" smtClean="0"/>
              <a:t>Θα πρέπει να μάθουμε να παίζουμε το παιχνίδι.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57190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Ποτέ δημιουργούμε τον προϋπολογισμό</a:t>
            </a:r>
            <a:endParaRPr lang="el-G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dirty="0" smtClean="0"/>
              <a:t>Μελέτη σκοπιμότητας (πελάτης) –</a:t>
            </a:r>
          </a:p>
          <a:p>
            <a:pPr lvl="1"/>
            <a:r>
              <a:rPr lang="el-GR" altLang="el-GR" dirty="0" smtClean="0"/>
              <a:t>Όταν υπάρχει η αρχική  ιδέα</a:t>
            </a:r>
          </a:p>
          <a:p>
            <a:pPr lvl="1"/>
            <a:r>
              <a:rPr lang="el-GR" altLang="el-GR" dirty="0" smtClean="0"/>
              <a:t>Έχει μικρή ακρίβεια, είναι μια χοντρική εκτίμηση </a:t>
            </a:r>
          </a:p>
          <a:p>
            <a:r>
              <a:rPr lang="el-GR" altLang="el-GR" dirty="0" smtClean="0"/>
              <a:t>Προσφορά (εργολάβος)</a:t>
            </a:r>
          </a:p>
          <a:p>
            <a:pPr lvl="1"/>
            <a:r>
              <a:rPr lang="el-GR" altLang="el-GR" dirty="0"/>
              <a:t>Ό</a:t>
            </a:r>
            <a:r>
              <a:rPr lang="el-GR" altLang="el-GR" dirty="0" smtClean="0"/>
              <a:t>ταν κατατίθεται  η προσφορά του έργου, είναι δεσμευτική και έχει καλή ακρίβεια στις εκτιμήσεις </a:t>
            </a:r>
          </a:p>
          <a:p>
            <a:r>
              <a:rPr lang="el-GR" altLang="el-GR" dirty="0" smtClean="0"/>
              <a:t>Έναρξη έργου </a:t>
            </a:r>
          </a:p>
          <a:p>
            <a:pPr lvl="1"/>
            <a:r>
              <a:rPr lang="el-GR" altLang="el-GR" dirty="0" smtClean="0"/>
              <a:t>Αναλυτικός προϋπολογισμός εργασίας</a:t>
            </a:r>
          </a:p>
          <a:p>
            <a:pPr lvl="2"/>
            <a:r>
              <a:rPr lang="en-US" altLang="el-GR" dirty="0" smtClean="0"/>
              <a:t>Baseline</a:t>
            </a:r>
            <a:r>
              <a:rPr lang="el-GR" altLang="el-GR" dirty="0" smtClean="0"/>
              <a:t> – ο προϋπολογισμός αναφοράς. Με αυτόν συγκρίνουμε για να δούμε την πρόοδο του έργου</a:t>
            </a:r>
            <a:endParaRPr lang="en-US" altLang="el-GR" dirty="0" smtClean="0"/>
          </a:p>
          <a:p>
            <a:r>
              <a:rPr lang="el-GR" altLang="el-GR" dirty="0" smtClean="0"/>
              <a:t>Διάρκεια έργου</a:t>
            </a:r>
          </a:p>
          <a:p>
            <a:pPr lvl="1"/>
            <a:r>
              <a:rPr lang="el-GR" altLang="el-GR" dirty="0" smtClean="0"/>
              <a:t>Παρακολούθηση σε μηνιαία βάση</a:t>
            </a:r>
          </a:p>
          <a:p>
            <a:pPr lvl="1"/>
            <a:r>
              <a:rPr lang="el-GR" altLang="el-GR" dirty="0" smtClean="0"/>
              <a:t>Αναθεώρηση κάθε τρίμηνο και σε σημαντικά γεγονότα του έργου</a:t>
            </a:r>
          </a:p>
          <a:p>
            <a:pPr lvl="1"/>
            <a:r>
              <a:rPr lang="el-GR" altLang="el-GR" dirty="0" smtClean="0"/>
              <a:t>Γενική αναθεώρηση στο τέλος του έτους</a:t>
            </a:r>
          </a:p>
          <a:p>
            <a:pPr lvl="1"/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98173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Τα συστατικά του κόστους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l-GR" smtClean="0"/>
              <a:t>Ο χρόνος εργασίας</a:t>
            </a:r>
          </a:p>
          <a:p>
            <a:pPr lvl="1"/>
            <a:r>
              <a:rPr lang="el-GR" altLang="el-GR" smtClean="0"/>
              <a:t>Υπολογισμός κόστους εργασίας</a:t>
            </a:r>
          </a:p>
          <a:p>
            <a:r>
              <a:rPr lang="el-GR" altLang="el-GR" smtClean="0"/>
              <a:t>Τα υλικά</a:t>
            </a:r>
          </a:p>
          <a:p>
            <a:r>
              <a:rPr lang="el-GR" altLang="el-GR" smtClean="0"/>
              <a:t>Ο εξοπλισμός</a:t>
            </a:r>
          </a:p>
          <a:p>
            <a:pPr lvl="1"/>
            <a:r>
              <a:rPr lang="el-GR" altLang="el-GR" smtClean="0"/>
              <a:t>Κόστος απόκτησης, λειτουργίας και συντήρησης εξοπλισμού </a:t>
            </a:r>
          </a:p>
          <a:p>
            <a:r>
              <a:rPr lang="el-GR" altLang="el-GR" smtClean="0"/>
              <a:t>Οι υπηρεσίες</a:t>
            </a:r>
          </a:p>
          <a:p>
            <a:pPr lvl="1"/>
            <a:r>
              <a:rPr lang="el-GR" altLang="el-GR" smtClean="0"/>
              <a:t>Μπορούμε να το δούμε ως υποέργο όπου εμείς είμαστε οι πελάτες</a:t>
            </a:r>
          </a:p>
          <a:p>
            <a:pPr lvl="1"/>
            <a:r>
              <a:rPr lang="el-GR" altLang="el-GR" smtClean="0"/>
              <a:t>Θα πρέπει να αποφασίσουμε (</a:t>
            </a:r>
            <a:r>
              <a:rPr lang="en-US" altLang="el-GR" smtClean="0"/>
              <a:t>Build or Buy)</a:t>
            </a:r>
            <a:endParaRPr lang="el-GR" altLang="el-GR" smtClean="0"/>
          </a:p>
          <a:p>
            <a:r>
              <a:rPr lang="el-GR" altLang="el-GR" smtClean="0"/>
              <a:t>Τα ταξίδια</a:t>
            </a:r>
          </a:p>
          <a:p>
            <a:r>
              <a:rPr lang="el-GR" altLang="el-GR" smtClean="0"/>
              <a:t>Τα έξοδα διοίκησης</a:t>
            </a:r>
          </a:p>
          <a:p>
            <a:r>
              <a:rPr lang="el-GR" altLang="el-GR" smtClean="0"/>
              <a:t>Τα έξοδα πωλήσεων</a:t>
            </a:r>
          </a:p>
          <a:p>
            <a:r>
              <a:rPr lang="el-GR" altLang="el-GR" smtClean="0"/>
              <a:t>Τα γενικά έξοδα</a:t>
            </a:r>
          </a:p>
        </p:txBody>
      </p:sp>
    </p:spTree>
    <p:extLst>
      <p:ext uri="{BB962C8B-B14F-4D97-AF65-F5344CB8AC3E}">
        <p14:creationId xmlns:p14="http://schemas.microsoft.com/office/powerpoint/2010/main" val="354878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Κόστος εργασίας</a:t>
            </a:r>
          </a:p>
        </p:txBody>
      </p:sp>
      <p:sp>
        <p:nvSpPr>
          <p:cNvPr id="3584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Υπολογίζεται με βάση το μέσω κόστος ανά ειδικότητα</a:t>
            </a:r>
          </a:p>
          <a:p>
            <a:pPr lvl="1"/>
            <a:r>
              <a:rPr lang="el-GR" altLang="el-GR" smtClean="0"/>
              <a:t>Ο υπολογισμός γίνεται σε ετήσια βάση</a:t>
            </a:r>
          </a:p>
          <a:p>
            <a:pPr lvl="2"/>
            <a:r>
              <a:rPr lang="el-GR" altLang="el-GR" smtClean="0"/>
              <a:t>Μισθολογικό κόστος</a:t>
            </a:r>
          </a:p>
          <a:p>
            <a:pPr lvl="2"/>
            <a:r>
              <a:rPr lang="el-GR" altLang="el-GR" smtClean="0"/>
              <a:t>Ασφαλιστικό κόστος</a:t>
            </a:r>
          </a:p>
          <a:p>
            <a:pPr lvl="2"/>
            <a:r>
              <a:rPr lang="el-GR" altLang="el-GR" smtClean="0"/>
              <a:t>Άλλα ωφελήματα</a:t>
            </a:r>
          </a:p>
          <a:p>
            <a:pPr lvl="1"/>
            <a:r>
              <a:rPr lang="el-GR" altLang="el-GR" smtClean="0"/>
              <a:t>Υπολογισμός κόστους ανά ώρα ή ημερήσιο κόστος</a:t>
            </a:r>
          </a:p>
          <a:p>
            <a:r>
              <a:rPr lang="el-GR" altLang="el-GR" smtClean="0"/>
              <a:t>Χρησιμοποιείται για τον υπολογισμό των υπερκεφαλικών εξόδων</a:t>
            </a:r>
          </a:p>
          <a:p>
            <a:pPr lvl="1"/>
            <a:r>
              <a:rPr lang="el-GR" altLang="el-GR" smtClean="0"/>
              <a:t>Σταθερά υπερκεφαλικά έξοδα ανά εργαζόμενο/έργο</a:t>
            </a:r>
          </a:p>
          <a:p>
            <a:pPr lvl="1"/>
            <a:r>
              <a:rPr lang="el-GR" altLang="el-GR" smtClean="0"/>
              <a:t>Μεταβλητά υπερκεφαλικά έξοδα ανά εργαζόμενο/έργο</a:t>
            </a:r>
          </a:p>
          <a:p>
            <a:pPr lvl="1"/>
            <a:endParaRPr lang="el-GR" altLang="el-GR" smtClean="0"/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2039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6175" y="868363"/>
          <a:ext cx="6851650" cy="512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Visio" r:id="rId4" imgW="6851294" imgH="5123383" progId="Visio.Drawing.11">
                  <p:embed/>
                </p:oleObj>
              </mc:Choice>
              <mc:Fallback>
                <p:oleObj name="Visio" r:id="rId4" imgW="6851294" imgH="51233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868363"/>
                        <a:ext cx="6851650" cy="512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582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Τα είδη του κόστους</a:t>
            </a:r>
            <a:endParaRPr lang="en-US" altLang="el-G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mtClean="0"/>
              <a:t>Άμεσα κόστη (</a:t>
            </a:r>
            <a:r>
              <a:rPr lang="en-US" altLang="el-GR" smtClean="0"/>
              <a:t>Direct Costs</a:t>
            </a:r>
            <a:r>
              <a:rPr lang="el-GR" altLang="el-GR" smtClean="0"/>
              <a:t>)</a:t>
            </a:r>
            <a:endParaRPr lang="en-US" altLang="el-GR" smtClean="0"/>
          </a:p>
          <a:p>
            <a:pPr lvl="1"/>
            <a:r>
              <a:rPr lang="el-GR" altLang="el-GR" smtClean="0"/>
              <a:t>Σχετίζονται άμεσα με τις δραστηριότητες του έργου και τιμολογούνται </a:t>
            </a:r>
            <a:endParaRPr lang="en-US" altLang="el-GR" smtClean="0"/>
          </a:p>
          <a:p>
            <a:pPr lvl="2"/>
            <a:r>
              <a:rPr lang="en-US" altLang="el-GR" smtClean="0"/>
              <a:t>Labor, materials, equipment, and other</a:t>
            </a:r>
          </a:p>
          <a:p>
            <a:r>
              <a:rPr lang="el-GR" altLang="el-GR" smtClean="0"/>
              <a:t>Άμεσα Υπερκεφαλικά (</a:t>
            </a:r>
            <a:r>
              <a:rPr lang="en-US" altLang="el-GR" smtClean="0"/>
              <a:t>Direct (Project) Overhead Costs</a:t>
            </a:r>
            <a:r>
              <a:rPr lang="el-GR" altLang="el-GR" smtClean="0"/>
              <a:t>)</a:t>
            </a:r>
            <a:endParaRPr lang="en-US" altLang="el-GR" smtClean="0"/>
          </a:p>
          <a:p>
            <a:pPr lvl="1"/>
            <a:r>
              <a:rPr lang="el-GR" altLang="el-GR" smtClean="0"/>
              <a:t>Σχετίζονται άμεσα με τις δραστηριότητες του έργου</a:t>
            </a:r>
            <a:endParaRPr lang="en-US" altLang="el-GR" smtClean="0"/>
          </a:p>
          <a:p>
            <a:pPr lvl="2"/>
            <a:r>
              <a:rPr lang="en-US" altLang="el-GR" smtClean="0"/>
              <a:t>Salary, rents, supplies, specialized machinery</a:t>
            </a:r>
          </a:p>
          <a:p>
            <a:r>
              <a:rPr lang="el-GR" altLang="el-GR" smtClean="0"/>
              <a:t>Γενικά διαχειριστικά Κόστη (</a:t>
            </a:r>
            <a:r>
              <a:rPr lang="en-US" altLang="el-GR" smtClean="0"/>
              <a:t>General and Administrative Overhead Costs</a:t>
            </a:r>
            <a:r>
              <a:rPr lang="el-GR" altLang="el-GR" smtClean="0"/>
              <a:t> (</a:t>
            </a:r>
            <a:r>
              <a:rPr lang="en-US" altLang="el-GR" smtClean="0"/>
              <a:t>G&amp;A))</a:t>
            </a:r>
          </a:p>
          <a:p>
            <a:pPr lvl="1"/>
            <a:r>
              <a:rPr lang="el-GR" altLang="el-GR" smtClean="0"/>
              <a:t>Σχετίζονται με τον οργανισμό φορέα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303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Θέματα που θα πρέπει να λάβουμε υπόψη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Πληθωρισμός</a:t>
            </a:r>
            <a:endParaRPr lang="en-US" altLang="el-GR" smtClean="0"/>
          </a:p>
          <a:p>
            <a:pPr lvl="1"/>
            <a:r>
              <a:rPr lang="el-GR" altLang="el-GR" smtClean="0"/>
              <a:t>6% πληθωρισμός διπλασιάζει το κόστος σε 12 χρόνια</a:t>
            </a:r>
          </a:p>
          <a:p>
            <a:r>
              <a:rPr lang="el-GR" altLang="el-GR" smtClean="0"/>
              <a:t>Κόστος κεφαλαίου κίνησης</a:t>
            </a:r>
          </a:p>
          <a:p>
            <a:pPr lvl="1"/>
            <a:r>
              <a:rPr lang="el-GR" altLang="el-GR" smtClean="0"/>
              <a:t>Αν ο πελάτης σου καθυστερήσει την πληρωμή 1Μ για 6 μήνες πόσο θα σου κοστίσει?</a:t>
            </a:r>
          </a:p>
          <a:p>
            <a:r>
              <a:rPr lang="el-GR" altLang="el-GR" smtClean="0"/>
              <a:t>Εμπειρία προσωπικού και καμπύλη μάθησης </a:t>
            </a:r>
          </a:p>
        </p:txBody>
      </p:sp>
    </p:spTree>
    <p:extLst>
      <p:ext uri="{BB962C8B-B14F-4D97-AF65-F5344CB8AC3E}">
        <p14:creationId xmlns:p14="http://schemas.microsoft.com/office/powerpoint/2010/main" val="231863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Καμπύλη Μάθησης</a:t>
            </a:r>
            <a:endParaRPr lang="en-US" altLang="el-GR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Όταν η παραγωγή διπλασιάζεται, ο απαιτούμενος  χρόνος μειώνεται</a:t>
            </a:r>
            <a:endParaRPr lang="en-US" altLang="el-GR" smtClean="0"/>
          </a:p>
          <a:p>
            <a:r>
              <a:rPr lang="el-GR" altLang="el-GR" smtClean="0"/>
              <a:t>Η πρώτη φόρμα απαιτεί </a:t>
            </a:r>
            <a:r>
              <a:rPr lang="en-US" altLang="el-GR" smtClean="0"/>
              <a:t>1,000 </a:t>
            </a:r>
            <a:r>
              <a:rPr lang="el-GR" altLang="el-GR" smtClean="0"/>
              <a:t>ώρες εργασίας</a:t>
            </a:r>
            <a:r>
              <a:rPr lang="en-US" altLang="el-GR" smtClean="0"/>
              <a:t>, </a:t>
            </a:r>
            <a:r>
              <a:rPr lang="el-GR" altLang="el-GR" smtClean="0"/>
              <a:t>και ο ρυθμός μάθησης είναι </a:t>
            </a:r>
            <a:r>
              <a:rPr lang="en-US" altLang="el-GR" smtClean="0"/>
              <a:t>80%</a:t>
            </a:r>
          </a:p>
          <a:p>
            <a:endParaRPr lang="en-US" altLang="el-GR" smtClean="0"/>
          </a:p>
        </p:txBody>
      </p:sp>
      <p:graphicFrame>
        <p:nvGraphicFramePr>
          <p:cNvPr id="1309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35298"/>
              </p:ext>
            </p:extLst>
          </p:nvPr>
        </p:nvGraphicFramePr>
        <p:xfrm>
          <a:off x="971600" y="3645024"/>
          <a:ext cx="4214813" cy="1676400"/>
        </p:xfrm>
        <a:graphic>
          <a:graphicData uri="http://schemas.openxmlformats.org/drawingml/2006/table">
            <a:tbl>
              <a:tblPr/>
              <a:tblGrid>
                <a:gridCol w="1448842"/>
                <a:gridCol w="2765971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Μονάδα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Απαιτούμενος χρόνος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3" descr="Fig07-0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23385"/>
            <a:ext cx="3178975" cy="398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810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smtClean="0"/>
              <a:t>Βασικές διεργασίες διαχείρισης κόστος έργων</a:t>
            </a:r>
            <a:br>
              <a:rPr lang="el-GR" sz="4000" dirty="0" smtClean="0"/>
            </a:br>
            <a:endParaRPr lang="el-GR" sz="40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Σύμφωνα με το </a:t>
            </a:r>
            <a:r>
              <a:rPr lang="en-GB" dirty="0" smtClean="0"/>
              <a:t>PMBOK </a:t>
            </a:r>
            <a:r>
              <a:rPr lang="el-GR" dirty="0" smtClean="0"/>
              <a:t>τρεις είναι οι βασικές διεργασίες διαχείρισης κόστους (</a:t>
            </a:r>
            <a:r>
              <a:rPr lang="en-GB" dirty="0" smtClean="0"/>
              <a:t>project cost management)</a:t>
            </a:r>
          </a:p>
          <a:p>
            <a:pPr lvl="1"/>
            <a:r>
              <a:rPr lang="el-GR" dirty="0" smtClean="0"/>
              <a:t>Εκτίμηση κόστους </a:t>
            </a:r>
            <a:r>
              <a:rPr lang="en-GB" dirty="0" smtClean="0"/>
              <a:t>(Estimate cost)</a:t>
            </a:r>
            <a:endParaRPr lang="el-GR" dirty="0" smtClean="0"/>
          </a:p>
          <a:p>
            <a:pPr lvl="2"/>
            <a:r>
              <a:rPr lang="el-GR" dirty="0" smtClean="0"/>
              <a:t>Παραγωγή εκτιμήσεων για τους απαιτούμενους πόρους για κάθε δραστηριότητα</a:t>
            </a:r>
          </a:p>
          <a:p>
            <a:pPr lvl="2"/>
            <a:r>
              <a:rPr lang="el-GR" dirty="0" smtClean="0"/>
              <a:t>Κοστολόγηση των πόρων </a:t>
            </a:r>
            <a:endParaRPr lang="en-GB" dirty="0" smtClean="0"/>
          </a:p>
          <a:p>
            <a:pPr lvl="1"/>
            <a:r>
              <a:rPr lang="el-GR" dirty="0" smtClean="0"/>
              <a:t>Ανάπτυξη προϋπολογισμού </a:t>
            </a:r>
            <a:r>
              <a:rPr lang="en-GB" dirty="0" smtClean="0"/>
              <a:t>(Determine budget)</a:t>
            </a:r>
            <a:endParaRPr lang="el-GR" dirty="0" smtClean="0"/>
          </a:p>
          <a:p>
            <a:pPr lvl="2"/>
            <a:r>
              <a:rPr lang="el-GR" dirty="0" smtClean="0"/>
              <a:t>Σύνταξη προϋπολογισμού</a:t>
            </a:r>
          </a:p>
          <a:p>
            <a:pPr lvl="2"/>
            <a:r>
              <a:rPr lang="el-GR" dirty="0" smtClean="0"/>
              <a:t>Καθορισμός ταμειακών ροών </a:t>
            </a:r>
            <a:endParaRPr lang="en-GB" dirty="0" smtClean="0"/>
          </a:p>
          <a:p>
            <a:pPr lvl="1"/>
            <a:r>
              <a:rPr lang="el-GR" dirty="0" smtClean="0"/>
              <a:t>Έλεγχος κόστους </a:t>
            </a:r>
            <a:r>
              <a:rPr lang="en-GB" dirty="0" smtClean="0"/>
              <a:t>(Cost control)</a:t>
            </a:r>
            <a:endParaRPr lang="el-GR" dirty="0" smtClean="0"/>
          </a:p>
          <a:p>
            <a:pPr lvl="2"/>
            <a:r>
              <a:rPr lang="el-GR" dirty="0" smtClean="0"/>
              <a:t>Παρακολούθηση έργου </a:t>
            </a:r>
          </a:p>
          <a:p>
            <a:pPr lvl="2"/>
            <a:r>
              <a:rPr lang="el-GR" dirty="0"/>
              <a:t>Π</a:t>
            </a:r>
            <a:r>
              <a:rPr lang="el-GR" dirty="0" smtClean="0"/>
              <a:t>αρακολούθηση αλλαγών</a:t>
            </a:r>
          </a:p>
          <a:p>
            <a:pPr lvl="2"/>
            <a:r>
              <a:rPr lang="el-GR" dirty="0" smtClean="0"/>
              <a:t>Παρακολούθηση αποκλίσεων </a:t>
            </a:r>
          </a:p>
          <a:p>
            <a:pPr lvl="2"/>
            <a:r>
              <a:rPr lang="el-GR" dirty="0" smtClean="0"/>
              <a:t>Διορθωτικές ενέργειες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3637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Η σημασία της διαχείρισης του κόστους</a:t>
            </a:r>
            <a:endParaRPr lang="en-US" altLang="el-G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Τα έργα πληροφορικής δεν είναι ιδιαίτερα επιτυχημένα στη διαχείριση κόστους.</a:t>
            </a:r>
            <a:endParaRPr lang="en-US" altLang="el-GR" smtClean="0"/>
          </a:p>
          <a:p>
            <a:r>
              <a:rPr lang="el-GR" altLang="el-GR" smtClean="0"/>
              <a:t>Η μελέτη </a:t>
            </a:r>
            <a:r>
              <a:rPr lang="en-US" altLang="el-GR" smtClean="0"/>
              <a:t>CHAOS </a:t>
            </a:r>
            <a:r>
              <a:rPr lang="el-GR" altLang="el-GR" smtClean="0"/>
              <a:t>έδειξε</a:t>
            </a:r>
            <a:r>
              <a:rPr lang="en-US" altLang="el-GR" smtClean="0"/>
              <a:t>:</a:t>
            </a:r>
          </a:p>
          <a:p>
            <a:pPr lvl="1"/>
            <a:r>
              <a:rPr lang="en-US" altLang="el-GR" smtClean="0"/>
              <a:t>180% </a:t>
            </a:r>
            <a:r>
              <a:rPr lang="el-GR" altLang="el-GR" smtClean="0"/>
              <a:t>υπέρβαση κόστους κατά μέσο όρο το </a:t>
            </a:r>
            <a:r>
              <a:rPr lang="en-US" altLang="el-GR" smtClean="0"/>
              <a:t>1994 </a:t>
            </a:r>
            <a:endParaRPr lang="el-GR" altLang="el-GR" smtClean="0"/>
          </a:p>
          <a:p>
            <a:pPr lvl="1"/>
            <a:r>
              <a:rPr lang="en-US" altLang="el-GR" smtClean="0"/>
              <a:t>43</a:t>
            </a:r>
            <a:r>
              <a:rPr lang="el-GR" altLang="el-GR" smtClean="0"/>
              <a:t>%</a:t>
            </a:r>
            <a:r>
              <a:rPr lang="en-US" altLang="el-GR" smtClean="0"/>
              <a:t> </a:t>
            </a:r>
            <a:r>
              <a:rPr lang="el-GR" altLang="el-GR" smtClean="0"/>
              <a:t>υπέρβαση κόστους κατά μέσο όρο το </a:t>
            </a:r>
            <a:r>
              <a:rPr lang="en-US" altLang="el-GR" smtClean="0"/>
              <a:t>2002; </a:t>
            </a:r>
            <a:endParaRPr lang="el-GR" altLang="el-GR" smtClean="0"/>
          </a:p>
          <a:p>
            <a:r>
              <a:rPr lang="el-GR" altLang="el-GR" smtClean="0"/>
              <a:t>Άλλες μελέτες έδειξαν σημαντική υπέρβαση κόστους (~</a:t>
            </a:r>
            <a:r>
              <a:rPr lang="en-US" altLang="el-GR" smtClean="0"/>
              <a:t>33</a:t>
            </a:r>
            <a:r>
              <a:rPr lang="el-GR" altLang="el-GR" smtClean="0"/>
              <a:t>%) κατά μέσο όρο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689926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>
                <a:latin typeface="Arial" charset="0"/>
              </a:rPr>
              <a:t>Εκτίμηση κόστους (</a:t>
            </a:r>
            <a:r>
              <a:rPr lang="en-US" altLang="el-GR" smtClean="0">
                <a:latin typeface="Arial" charset="0"/>
              </a:rPr>
              <a:t>Cost Estimating</a:t>
            </a:r>
            <a:r>
              <a:rPr lang="el-GR" altLang="el-GR" smtClean="0">
                <a:latin typeface="Arial" charset="0"/>
              </a:rPr>
              <a:t>)</a:t>
            </a:r>
            <a:endParaRPr lang="en-US" altLang="el-GR" smtClean="0">
              <a:latin typeface="Arial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622EC5B7-E532-4968-BB1E-983CA97DFFEF}" type="slidenum">
              <a:rPr lang="en-US" altLang="el-GR" smtClean="0">
                <a:solidFill>
                  <a:schemeClr val="tx2"/>
                </a:solidFill>
              </a:rPr>
              <a:pPr eaLnBrk="1" hangingPunct="1"/>
              <a:t>6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3058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>
                <a:latin typeface="Arial" charset="0"/>
              </a:rPr>
              <a:t>Πολύ σημαντική και δύσκολη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>
                <a:latin typeface="Arial" charset="0"/>
              </a:rPr>
              <a:t>Καθορίζει την επιτυχία του έργου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>
                <a:latin typeface="Arial" charset="0"/>
              </a:rPr>
              <a:t>Υπάρχει μεγάλος αριθμός μεθόδων που μπορούν να εφαρμοστούν</a:t>
            </a:r>
          </a:p>
          <a:p>
            <a:pPr marL="739458" lvl="1" indent="-46513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/>
              <a:t>Εμπειροτεχνία (</a:t>
            </a:r>
            <a:r>
              <a:rPr lang="en-CA" dirty="0" smtClean="0"/>
              <a:t>Expert judgement</a:t>
            </a:r>
            <a:r>
              <a:rPr lang="el-GR" dirty="0" smtClean="0"/>
              <a:t>)</a:t>
            </a:r>
            <a:endParaRPr lang="en-CA" dirty="0" smtClean="0"/>
          </a:p>
          <a:p>
            <a:pPr marL="739458" lvl="1" indent="-46513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/>
              <a:t>Κατά αναλογία (</a:t>
            </a:r>
            <a:r>
              <a:rPr lang="en-CA" dirty="0" smtClean="0"/>
              <a:t>Estimation by analogy</a:t>
            </a:r>
            <a:r>
              <a:rPr lang="el-GR" dirty="0" smtClean="0"/>
              <a:t>)</a:t>
            </a:r>
            <a:endParaRPr lang="en-CA" dirty="0" smtClean="0"/>
          </a:p>
          <a:p>
            <a:pPr marL="739458" lvl="1" indent="-46513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/>
              <a:t>Με το νόμο του </a:t>
            </a:r>
            <a:r>
              <a:rPr lang="en-US" dirty="0" smtClean="0"/>
              <a:t>Parkinson (</a:t>
            </a:r>
            <a:r>
              <a:rPr lang="en-CA" dirty="0" smtClean="0"/>
              <a:t>Parkinson's Law)</a:t>
            </a:r>
          </a:p>
          <a:p>
            <a:pPr marL="739458" lvl="1" indent="-46513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/>
              <a:t>Με σκοπό την κατοχύρωση του έργου (</a:t>
            </a:r>
            <a:r>
              <a:rPr lang="en-CA" dirty="0" smtClean="0"/>
              <a:t>Pricing to win</a:t>
            </a:r>
            <a:r>
              <a:rPr lang="el-GR" dirty="0" smtClean="0"/>
              <a:t>)</a:t>
            </a:r>
            <a:endParaRPr lang="en-CA" dirty="0" smtClean="0"/>
          </a:p>
          <a:p>
            <a:pPr marL="739458" lvl="1" indent="-46513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/>
              <a:t>Εκτίμηση </a:t>
            </a:r>
            <a:r>
              <a:rPr lang="en-US" dirty="0" smtClean="0"/>
              <a:t>Top-down (</a:t>
            </a:r>
            <a:r>
              <a:rPr lang="en-CA" dirty="0" smtClean="0"/>
              <a:t>Top-down estimation)</a:t>
            </a:r>
          </a:p>
          <a:p>
            <a:pPr marL="739458" lvl="1" indent="-46513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/>
              <a:t>Εκτίμηση </a:t>
            </a:r>
            <a:r>
              <a:rPr lang="en-US" dirty="0" smtClean="0"/>
              <a:t>Bottom-up (</a:t>
            </a:r>
            <a:r>
              <a:rPr lang="en-CA" dirty="0" smtClean="0"/>
              <a:t>Bottom-up estimation)</a:t>
            </a:r>
          </a:p>
          <a:p>
            <a:pPr marL="739458" lvl="1" indent="-46513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/>
              <a:t>Εκτίμηση με τη χρήση μετρικής </a:t>
            </a:r>
            <a:r>
              <a:rPr lang="en-US" dirty="0" smtClean="0"/>
              <a:t>Function Point (</a:t>
            </a:r>
            <a:r>
              <a:rPr lang="en-CA" dirty="0" smtClean="0"/>
              <a:t>Function point estimation)</a:t>
            </a:r>
          </a:p>
          <a:p>
            <a:pPr marL="739458" lvl="1" indent="-46513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/>
              <a:t>Εκτίμηση με τη χρήση αλγοριθμικών μοντέλων κόστους (</a:t>
            </a:r>
            <a:r>
              <a:rPr lang="en-CA" dirty="0" smtClean="0"/>
              <a:t>Algorithmic cost modelling</a:t>
            </a:r>
            <a:r>
              <a:rPr lang="el-GR" dirty="0" smtClean="0"/>
              <a:t>)</a:t>
            </a:r>
            <a:endParaRPr lang="el-GR" dirty="0" smtClean="0">
              <a:latin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dirty="0" smtClean="0">
                <a:latin typeface="Arial" charset="0"/>
              </a:rPr>
              <a:t>Είναι σημαντικό ερευνητικό θέμα.</a:t>
            </a: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Προϋπολογισμός Κόστους (</a:t>
            </a:r>
            <a:r>
              <a:rPr lang="en-US" altLang="el-GR" smtClean="0"/>
              <a:t>Cost Budgeting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F571C5B8-A7F3-4F2C-93CF-68C9FD21B8D2}" type="slidenum">
              <a:rPr lang="en-US" altLang="el-GR" smtClean="0">
                <a:solidFill>
                  <a:schemeClr val="tx2"/>
                </a:solidFill>
              </a:rPr>
              <a:pPr eaLnBrk="1" hangingPunct="1"/>
              <a:t>7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l-GR" altLang="el-GR" smtClean="0"/>
              <a:t>Ανάθεση του κόστους του έργου σε δραστηριότητες του έργου κατά τη διάρκεια της εκτέλεσης του έργου</a:t>
            </a:r>
            <a:endParaRPr lang="en-US" altLang="el-GR" smtClean="0"/>
          </a:p>
          <a:p>
            <a:pPr eaLnBrk="1" hangingPunct="1"/>
            <a:r>
              <a:rPr lang="el-GR" altLang="el-GR" smtClean="0"/>
              <a:t>Το </a:t>
            </a:r>
            <a:r>
              <a:rPr lang="en-US" altLang="el-GR" smtClean="0"/>
              <a:t>WBS </a:t>
            </a:r>
            <a:r>
              <a:rPr lang="el-GR" altLang="el-GR" smtClean="0"/>
              <a:t>το βασικό </a:t>
            </a:r>
            <a:r>
              <a:rPr lang="en-US" altLang="el-GR" smtClean="0"/>
              <a:t>input </a:t>
            </a:r>
            <a:r>
              <a:rPr lang="el-GR" altLang="el-GR" smtClean="0"/>
              <a:t>για τη δημιουργία του προϋπολογισμού. </a:t>
            </a:r>
            <a:endParaRPr lang="en-US" altLang="el-GR" smtClean="0"/>
          </a:p>
          <a:p>
            <a:pPr eaLnBrk="1" hangingPunct="1"/>
            <a:r>
              <a:rPr lang="el-GR" altLang="el-GR" smtClean="0"/>
              <a:t>Είναι ιδιαίτερα σημαντικό να γνωρίζουμε τις οικονομικές δεσμεύσεις/απαιτήσεις όπως εξελίσσονται στο χρόνο (</a:t>
            </a:r>
            <a:r>
              <a:rPr lang="en-US" altLang="el-GR" smtClean="0"/>
              <a:t>cost baseline</a:t>
            </a:r>
            <a:r>
              <a:rPr lang="el-GR" altLang="el-GR" smtClean="0"/>
              <a:t>).</a:t>
            </a:r>
            <a:endParaRPr lang="en-US" altLang="el-GR" smtClean="0"/>
          </a:p>
          <a:p>
            <a:pPr lvl="1" eaLnBrk="1" hangingPunct="1"/>
            <a:r>
              <a:rPr lang="el-GR" altLang="el-GR" smtClean="0"/>
              <a:t>Ιδιαίτερα σημαντικό για την παρακολούθηση του έργου.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060713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Για την ανάπτυξη του </a:t>
            </a:r>
            <a:r>
              <a:rPr lang="en-US" altLang="el-GR" smtClean="0"/>
              <a:t>budget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l-GR" altLang="el-GR" smtClean="0"/>
              <a:t>Χρειαζόμαστε</a:t>
            </a:r>
            <a:endParaRPr lang="en-US" altLang="el-GR" smtClean="0"/>
          </a:p>
          <a:p>
            <a:pPr lvl="1" eaLnBrk="1" hangingPunct="1"/>
            <a:r>
              <a:rPr lang="el-GR" altLang="el-GR" smtClean="0"/>
              <a:t>Πρόβλεψη για το τι θα χρειαστούμε ?</a:t>
            </a:r>
            <a:endParaRPr lang="en-US" altLang="el-GR" smtClean="0"/>
          </a:p>
          <a:p>
            <a:pPr lvl="1" eaLnBrk="1" hangingPunct="1"/>
            <a:r>
              <a:rPr lang="el-GR" altLang="el-GR" smtClean="0"/>
              <a:t>Η ποσότητα που θα χρειαστεί ?</a:t>
            </a:r>
            <a:endParaRPr lang="en-US" altLang="el-GR" smtClean="0"/>
          </a:p>
          <a:p>
            <a:pPr lvl="1" eaLnBrk="1" hangingPunct="1"/>
            <a:r>
              <a:rPr lang="el-GR" altLang="el-GR" smtClean="0"/>
              <a:t>Πότε θα χρειαστεί ?</a:t>
            </a:r>
            <a:endParaRPr lang="en-US" altLang="el-GR" smtClean="0"/>
          </a:p>
          <a:p>
            <a:pPr eaLnBrk="1" hangingPunct="1"/>
            <a:r>
              <a:rPr lang="el-GR" altLang="el-GR" smtClean="0"/>
              <a:t>Επομένως ο προϋπολογισμός αναπαριστά το πλάνο του έργου εκφρασμένο σε χρήμα</a:t>
            </a:r>
            <a:endParaRPr lang="en-US" altLang="el-GR" smtClean="0"/>
          </a:p>
          <a:p>
            <a:pPr lvl="1"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81361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Γιατί η κατάρτιση του προϋπολογισμού είναι δύσκολη? 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Τα έργα είναι μοναδικά και μη επαναλαμβανόμενα</a:t>
            </a:r>
            <a:endParaRPr lang="en-US" altLang="el-GR" smtClean="0"/>
          </a:p>
          <a:p>
            <a:r>
              <a:rPr lang="el-GR" altLang="el-GR" smtClean="0"/>
              <a:t>Συχνά δεν έχουμε ξανακάνει κάτι παρόμοιο</a:t>
            </a:r>
            <a:endParaRPr lang="en-US" altLang="el-GR" smtClean="0"/>
          </a:p>
          <a:p>
            <a:r>
              <a:rPr lang="el-GR" altLang="el-GR" smtClean="0"/>
              <a:t>Μπορούν να διαρκέσουν αρκετά χρόνια</a:t>
            </a:r>
          </a:p>
          <a:p>
            <a:pPr lvl="1"/>
            <a:r>
              <a:rPr lang="el-GR" altLang="el-GR" smtClean="0"/>
              <a:t>Αυξάνεται η αβεβαιότητα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8090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12:50:11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BEC29F38-D59D-406A-887A-C688092AE0E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1105</Words>
  <Application>Microsoft Office PowerPoint</Application>
  <PresentationFormat>On-screen Show (4:3)</PresentationFormat>
  <Paragraphs>186</Paragraphs>
  <Slides>22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Θέμα του Office</vt:lpstr>
      <vt:lpstr>Visio</vt:lpstr>
      <vt:lpstr>Αρχές Διοίκησης και Διαχείρισης Έργων</vt:lpstr>
      <vt:lpstr>Άδειες χρήσης </vt:lpstr>
      <vt:lpstr>Χρηματοδότηση </vt:lpstr>
      <vt:lpstr>Βασικές διεργασίες διαχείρισης κόστος έργων </vt:lpstr>
      <vt:lpstr>Η σημασία της διαχείρισης του κόστους</vt:lpstr>
      <vt:lpstr>Εκτίμηση κόστους (Cost Estimating)</vt:lpstr>
      <vt:lpstr>Προϋπολογισμός Κόστους (Cost Budgeting)</vt:lpstr>
      <vt:lpstr>Για την ανάπτυξη του budget</vt:lpstr>
      <vt:lpstr>Γιατί η κατάρτιση του προϋπολογισμού είναι δύσκολη? </vt:lpstr>
      <vt:lpstr>ΕΡΓΑ ΜΕ ΔΙΑΦΟΡΕΤΙΚΗ ΣΥΜΠΕΡΙΦΟΡΑ</vt:lpstr>
      <vt:lpstr>Δυο προσεγγίσεις για την κατάρτιση του προϋπολογισμού</vt:lpstr>
      <vt:lpstr>Top-Down Προσέγγιση</vt:lpstr>
      <vt:lpstr>Bottom-Up Budgeting</vt:lpstr>
      <vt:lpstr>Η ψυχολογία του</vt:lpstr>
      <vt:lpstr>Ποτέ δημιουργούμε τον προϋπολογισμό</vt:lpstr>
      <vt:lpstr>Τα συστατικά του κόστους</vt:lpstr>
      <vt:lpstr>Κόστος εργασίας</vt:lpstr>
      <vt:lpstr>PowerPoint Presentation</vt:lpstr>
      <vt:lpstr>Τα είδη του κόστους</vt:lpstr>
      <vt:lpstr>Θέματα που θα πρέπει να λάβουμε υπόψη</vt:lpstr>
      <vt:lpstr>Καμπύλη Μάθησης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Διοίκηση Ανθρώπινου Δυναμικού</dc:subject>
  <dc:creator>Ασπρίδης Γεώργιος</dc:creator>
  <cp:keywords>Διοίκηση Ανθρώπινου Δυναμικού</cp:keywords>
  <dc:description>Διοίκηση Ανθρώπινου Δυναμικού</dc:description>
  <cp:lastModifiedBy>chris</cp:lastModifiedBy>
  <cp:revision>271</cp:revision>
  <dcterms:created xsi:type="dcterms:W3CDTF">2013-10-22T19:39:27Z</dcterms:created>
  <dcterms:modified xsi:type="dcterms:W3CDTF">2016-03-16T09:48:40Z</dcterms:modified>
  <cp:category>ΑΝΟΙΧΤΑ ΑΚΑΔΗΜΑΙΚΑ ΜΑΘΗΜΑΤΑ</cp:category>
  <cp:contentStatus>Τελικό</cp:contentStatus>
</cp:coreProperties>
</file>