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45"/>
  </p:notesMasterIdLst>
  <p:sldIdLst>
    <p:sldId id="257" r:id="rId3"/>
    <p:sldId id="258" r:id="rId4"/>
    <p:sldId id="324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39" r:id="rId19"/>
    <p:sldId id="340" r:id="rId20"/>
    <p:sldId id="341" r:id="rId21"/>
    <p:sldId id="342" r:id="rId22"/>
    <p:sldId id="343" r:id="rId23"/>
    <p:sldId id="344" r:id="rId24"/>
    <p:sldId id="345" r:id="rId25"/>
    <p:sldId id="346" r:id="rId26"/>
    <p:sldId id="347" r:id="rId27"/>
    <p:sldId id="348" r:id="rId28"/>
    <p:sldId id="349" r:id="rId29"/>
    <p:sldId id="350" r:id="rId30"/>
    <p:sldId id="351" r:id="rId31"/>
    <p:sldId id="352" r:id="rId32"/>
    <p:sldId id="353" r:id="rId33"/>
    <p:sldId id="354" r:id="rId34"/>
    <p:sldId id="355" r:id="rId35"/>
    <p:sldId id="356" r:id="rId36"/>
    <p:sldId id="357" r:id="rId37"/>
    <p:sldId id="358" r:id="rId38"/>
    <p:sldId id="359" r:id="rId39"/>
    <p:sldId id="360" r:id="rId40"/>
    <p:sldId id="361" r:id="rId41"/>
    <p:sldId id="362" r:id="rId42"/>
    <p:sldId id="363" r:id="rId43"/>
    <p:sldId id="325" r:id="rId44"/>
  </p:sldIdLst>
  <p:sldSz cx="9144000" cy="6858000" type="screen4x3"/>
  <p:notesSz cx="6858000" cy="9144000"/>
  <p:custDataLst>
    <p:tags r:id="rId46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Pet" initials="N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663300"/>
    <a:srgbClr val="66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Φωτεινό στυλ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47" y="-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gs" Target="tags/tag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5C097-04B7-44E1-9968-25C5DB2563B3}" type="datetimeFigureOut">
              <a:rPr lang="el-GR" smtClean="0"/>
              <a:pPr/>
              <a:t>16/3/2016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EBB63-910B-484B-BBB9-ECB9018BB68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663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5299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5300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C1622C4-B7EC-47D7-8C02-F3FE69146097}" type="slidenum">
              <a:rPr kumimoji="0" lang="en-GB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12</a:t>
            </a:fld>
            <a:endParaRPr kumimoji="0" lang="en-GB" altLang="el-GR" sz="120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5299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5300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C1622C4-B7EC-47D7-8C02-F3FE69146097}" type="slidenum">
              <a:rPr kumimoji="0" lang="en-GB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13</a:t>
            </a:fld>
            <a:endParaRPr kumimoji="0" lang="en-GB" altLang="el-GR" sz="120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7347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7348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1366AE5-267A-49DA-A5EC-11C2150E5231}" type="slidenum">
              <a:rPr kumimoji="0" lang="en-GB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14</a:t>
            </a:fld>
            <a:endParaRPr kumimoji="0" lang="en-GB" altLang="el-GR" sz="120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8371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8372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2724D8B-3F4A-490F-A88F-1E12C0B8C841}" type="slidenum">
              <a:rPr kumimoji="0" lang="en-GB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15</a:t>
            </a:fld>
            <a:endParaRPr kumimoji="0" lang="en-GB" altLang="el-GR" sz="120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8371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8372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2724D8B-3F4A-490F-A88F-1E12C0B8C841}" type="slidenum">
              <a:rPr kumimoji="0" lang="en-GB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16</a:t>
            </a:fld>
            <a:endParaRPr kumimoji="0" lang="en-GB" altLang="el-GR" sz="120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8371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8372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2724D8B-3F4A-490F-A88F-1E12C0B8C841}" type="slidenum">
              <a:rPr kumimoji="0" lang="en-GB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17</a:t>
            </a:fld>
            <a:endParaRPr kumimoji="0" lang="en-GB" altLang="el-GR" sz="120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8371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8372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2724D8B-3F4A-490F-A88F-1E12C0B8C841}" type="slidenum">
              <a:rPr kumimoji="0" lang="en-GB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18</a:t>
            </a:fld>
            <a:endParaRPr kumimoji="0" lang="en-GB" altLang="el-GR" sz="120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0419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60420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CF9DF9E-67B6-4F87-87F1-C48CB63895AD}" type="slidenum">
              <a:rPr kumimoji="0" lang="en-GB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19</a:t>
            </a:fld>
            <a:endParaRPr kumimoji="0" lang="en-GB" altLang="el-GR" sz="120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443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61444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5A94072-2AC5-4E6A-AC8F-0E0AB89CBEBC}" type="slidenum">
              <a:rPr kumimoji="0" lang="en-GB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20</a:t>
            </a:fld>
            <a:endParaRPr kumimoji="0" lang="en-GB" altLang="el-GR" sz="120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2A4060E-A77B-42A5-B9E3-AB77359D9FFC}" type="slidenum">
              <a:rPr kumimoji="0" lang="en-GB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21</a:t>
            </a:fld>
            <a:endParaRPr kumimoji="0" lang="en-GB" altLang="el-GR" sz="1200">
              <a:latin typeface="Tahoma" pitchFamily="34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31E93CD5-9E85-4F54-A4DA-A2565B719FE0}" type="slidenum">
              <a:rPr lang="en-GB" altLang="el-GR" smtClean="0">
                <a:latin typeface="Tahoma" pitchFamily="34" charset="0"/>
              </a:rPr>
              <a:pPr eaLnBrk="1" hangingPunct="1"/>
              <a:t>4</a:t>
            </a:fld>
            <a:endParaRPr lang="en-GB" altLang="el-GR" smtClean="0">
              <a:latin typeface="Tahoma" pitchFamily="34" charset="0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lang="el-GR" smtClean="0"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1568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360E8CA-1B93-4DF5-864D-E8D07EFA441A}" type="slidenum">
              <a:rPr kumimoji="0" lang="en-GB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24</a:t>
            </a:fld>
            <a:endParaRPr kumimoji="0" lang="en-GB" altLang="el-GR" sz="1200">
              <a:latin typeface="Tahoma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2E6CD18-CA0E-44DC-9DC3-0F462EB717BF}" type="slidenum">
              <a:rPr kumimoji="0" lang="en-GB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25</a:t>
            </a:fld>
            <a:endParaRPr kumimoji="0" lang="en-GB" altLang="el-GR" sz="1200">
              <a:latin typeface="Tahoma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D005C7C-A1A5-4E44-94B1-8D1054FE589D}" type="slidenum">
              <a:rPr kumimoji="0" lang="en-GB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26</a:t>
            </a:fld>
            <a:endParaRPr kumimoji="0" lang="en-GB" altLang="el-GR" sz="1200">
              <a:latin typeface="Tahoma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30FD5F1-CAE2-40AE-AE71-0C9EBA9AD115}" type="slidenum">
              <a:rPr kumimoji="0" lang="en-GB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28</a:t>
            </a:fld>
            <a:endParaRPr kumimoji="0" lang="en-GB" altLang="el-GR" sz="1200">
              <a:latin typeface="Tahoma" pitchFamily="34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DC5A9F7-6F4A-4594-97B7-FE702DDCD093}" type="slidenum">
              <a:rPr kumimoji="0" lang="en-GB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29</a:t>
            </a:fld>
            <a:endParaRPr kumimoji="0" lang="en-GB" altLang="el-GR" sz="1200">
              <a:latin typeface="Tahoma" pitchFamily="34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CA6B151-3DFA-4C46-B5A5-3AB4E88B4FEF}" type="slidenum">
              <a:rPr kumimoji="0" lang="en-US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30</a:t>
            </a:fld>
            <a:endParaRPr kumimoji="0" lang="en-US" altLang="el-GR" sz="1200">
              <a:latin typeface="Tahoma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6913"/>
            <a:ext cx="6113463" cy="45847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CCB3594-62D2-405D-B03E-9B5DD698F878}" type="slidenum">
              <a:rPr kumimoji="0" lang="en-US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31</a:t>
            </a:fld>
            <a:endParaRPr kumimoji="0" lang="en-US" altLang="el-GR" sz="1200">
              <a:latin typeface="Tahoma" pitchFamily="34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6913"/>
            <a:ext cx="6113463" cy="4584700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1BE3203-58FA-4E89-8219-26ED5A1762D6}" type="slidenum">
              <a:rPr kumimoji="0" lang="en-US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32</a:t>
            </a:fld>
            <a:endParaRPr kumimoji="0" lang="en-US" altLang="el-GR" sz="1200">
              <a:latin typeface="Tahoma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6913"/>
            <a:ext cx="6113463" cy="4584700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2AB85DC-3BB5-4288-A641-75658713EA15}" type="slidenum">
              <a:rPr kumimoji="0" lang="en-US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33</a:t>
            </a:fld>
            <a:endParaRPr kumimoji="0" lang="en-US" altLang="el-GR" sz="1200">
              <a:latin typeface="Tahoma" pitchFamily="34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6913"/>
            <a:ext cx="6113463" cy="4584700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6674A60-B8CA-41D5-A893-14C5CB938C39}" type="slidenum">
              <a:rPr kumimoji="0" lang="en-GB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kumimoji="0" lang="en-GB" altLang="el-GR" sz="1200">
              <a:latin typeface="Tahoma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43F83BB-8DBA-45F8-9B01-0F5D393D2EB9}" type="slidenum">
              <a:rPr kumimoji="0" lang="en-US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34</a:t>
            </a:fld>
            <a:endParaRPr kumimoji="0" lang="en-US" altLang="el-GR" sz="1200">
              <a:latin typeface="Tahoma" pitchFamily="34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6913"/>
            <a:ext cx="6113463" cy="4584700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7A8D3F9-E600-4FDD-BAC8-73A85B6F8E4E}" type="slidenum">
              <a:rPr kumimoji="0" lang="en-US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35</a:t>
            </a:fld>
            <a:endParaRPr kumimoji="0" lang="en-US" altLang="el-GR" sz="1200">
              <a:latin typeface="Tahoma" pitchFamily="34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6913"/>
            <a:ext cx="6113463" cy="4584700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3352C0A-94DA-4196-848D-48A72C0FC44A}" type="slidenum">
              <a:rPr kumimoji="0" lang="en-US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36</a:t>
            </a:fld>
            <a:endParaRPr kumimoji="0" lang="en-US" altLang="el-GR" sz="1200">
              <a:latin typeface="Tahoma" pitchFamily="34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6913"/>
            <a:ext cx="6113463" cy="4584700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FF7F15F-63CF-496E-AFC9-9FA362CC3D3F}" type="slidenum">
              <a:rPr kumimoji="0" lang="en-GB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37</a:t>
            </a:fld>
            <a:endParaRPr kumimoji="0" lang="en-GB" altLang="el-GR" sz="1200">
              <a:latin typeface="Tahoma" pitchFamily="34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10EE8F2-3B4A-406D-BF56-1844F9688E29}" type="slidenum">
              <a:rPr kumimoji="0" lang="en-GB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38</a:t>
            </a:fld>
            <a:endParaRPr kumimoji="0" lang="en-GB" altLang="el-GR" sz="1200">
              <a:latin typeface="Tahoma" pitchFamily="34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857C014-6581-480F-B625-F8167838136D}" type="slidenum">
              <a:rPr kumimoji="0" lang="en-GB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39</a:t>
            </a:fld>
            <a:endParaRPr kumimoji="0" lang="en-GB" altLang="el-GR" sz="1200">
              <a:latin typeface="Tahoma" pitchFamily="34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743EA18-671D-4A02-A234-140F61803278}" type="slidenum">
              <a:rPr kumimoji="0" lang="en-GB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40</a:t>
            </a:fld>
            <a:endParaRPr kumimoji="0" lang="en-GB" altLang="el-GR" sz="1200">
              <a:latin typeface="Tahoma" pitchFamily="34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339F140-B92C-4759-BF61-DFD871444013}" type="slidenum">
              <a:rPr kumimoji="0" lang="en-GB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41</a:t>
            </a:fld>
            <a:endParaRPr kumimoji="0" lang="en-GB" altLang="el-GR" sz="1200">
              <a:latin typeface="Tahoma" pitchFamily="34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9155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49156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3C10674-B80D-4EB4-9C4E-E405C4F425DF}" type="slidenum">
              <a:rPr kumimoji="0" lang="en-GB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kumimoji="0" lang="en-GB" altLang="el-GR" sz="120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6736FDD-ADF4-406B-82ED-8731F7E6B69A}" type="slidenum">
              <a:rPr kumimoji="0" lang="en-GB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kumimoji="0" lang="en-GB" altLang="el-GR" sz="1200">
              <a:latin typeface="Tahoma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BB5A969-D43C-44D8-8886-6D2BB5A5EF37}" type="slidenum">
              <a:rPr kumimoji="0" lang="en-GB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8</a:t>
            </a:fld>
            <a:endParaRPr kumimoji="0" lang="en-GB" altLang="el-GR" sz="1200">
              <a:latin typeface="Tahoma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227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2228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084A3B8-3508-4A10-ABBD-30C5C7390216}" type="slidenum">
              <a:rPr kumimoji="0" lang="en-GB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kumimoji="0" lang="en-GB" altLang="el-GR" sz="120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5299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5300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C1622C4-B7EC-47D7-8C02-F3FE69146097}" type="slidenum">
              <a:rPr kumimoji="0" lang="en-GB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kumimoji="0" lang="en-GB" altLang="el-GR" sz="120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5299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5300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C1622C4-B7EC-47D7-8C02-F3FE69146097}" type="slidenum">
              <a:rPr kumimoji="0" lang="en-GB" altLang="el-GR" sz="120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kumimoji="0" lang="en-GB" altLang="el-GR" sz="1200">
              <a:latin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7ACE-FA03-481B-A944-F1F9C7A6C06F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404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26B94-859F-45E2-B6D8-3F4AFDAAC21C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576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0188-CD73-4327-92F5-0C2ACE29070A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741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11A5-92E4-41C3-A138-80175CE53EEE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40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53F2-A09B-4F33-86D2-2171A68C2F17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265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4CEF-F073-49D3-932D-0B9F3A7A3387}" type="datetime1">
              <a:rPr lang="el-GR" smtClean="0"/>
              <a:t>16/3/2016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659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F522-D308-4C46-9631-85DCDE932B3B}" type="datetime1">
              <a:rPr lang="el-GR" smtClean="0"/>
              <a:t>16/3/2016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466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D696-4110-4762-B606-4FBA003638FA}" type="datetime1">
              <a:rPr lang="el-GR" smtClean="0"/>
              <a:t>16/3/2016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824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A22E-252A-4435-8A91-0FD7DD753584}" type="datetime1">
              <a:rPr lang="el-GR" smtClean="0"/>
              <a:t>16/3/2016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768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1BFB-F172-4C6C-AD0E-487A054C8E7F}" type="datetime1">
              <a:rPr lang="el-GR" smtClean="0"/>
              <a:t>16/3/2016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708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13E7-D3A6-48AC-AE05-509EA4E0676C}" type="datetime1">
              <a:rPr lang="el-GR" smtClean="0"/>
              <a:t>16/3/2016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536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8960F-44CE-484C-879C-8FD0FE5CB10F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620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449376"/>
            <a:ext cx="3456432" cy="114604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628801"/>
            <a:ext cx="7628012" cy="936103"/>
          </a:xfrm>
        </p:spPr>
        <p:txBody>
          <a:bodyPr>
            <a:noAutofit/>
          </a:bodyPr>
          <a:lstStyle/>
          <a:p>
            <a:r>
              <a:rPr lang="el-GR" sz="4100" b="1" dirty="0" smtClean="0">
                <a:solidFill>
                  <a:prstClr val="black"/>
                </a:solidFill>
              </a:rPr>
              <a:t>Αρχές Διοίκησης και Διαχείρισης Έργων</a:t>
            </a:r>
            <a:endParaRPr lang="el-GR" sz="4100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</p:nvPr>
        </p:nvSpPr>
        <p:spPr>
          <a:xfrm>
            <a:off x="395536" y="2780928"/>
            <a:ext cx="8352928" cy="2876922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b="1" dirty="0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l-GR" sz="3000" b="1" dirty="0" smtClean="0">
                <a:solidFill>
                  <a:prstClr val="black"/>
                </a:solidFill>
                <a:cs typeface="Arial" charset="0"/>
              </a:rPr>
              <a:t>13</a:t>
            </a:r>
            <a:r>
              <a:rPr lang="en-US" sz="30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30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Ανάλυση πιστοποιημένης αξίας</a:t>
            </a:r>
            <a:br>
              <a:rPr lang="el-GR" sz="3000" dirty="0">
                <a:solidFill>
                  <a:prstClr val="black"/>
                </a:solidFill>
                <a:cs typeface="Arial" charset="0"/>
              </a:rPr>
            </a:br>
            <a:r>
              <a:rPr lang="el-GR" sz="3000" dirty="0" err="1">
                <a:solidFill>
                  <a:prstClr val="black"/>
                </a:solidFill>
                <a:cs typeface="Arial" charset="0"/>
              </a:rPr>
              <a:t>Earned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3000" dirty="0" err="1">
                <a:solidFill>
                  <a:prstClr val="black"/>
                </a:solidFill>
                <a:cs typeface="Arial" charset="0"/>
              </a:rPr>
              <a:t>Value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3000" dirty="0" err="1">
                <a:solidFill>
                  <a:prstClr val="black"/>
                </a:solidFill>
                <a:cs typeface="Arial" charset="0"/>
              </a:rPr>
              <a:t>Analysis</a:t>
            </a:r>
            <a:r>
              <a:rPr lang="el-GR" sz="3000">
                <a:solidFill>
                  <a:prstClr val="black"/>
                </a:solidFill>
                <a:cs typeface="Arial" charset="0"/>
              </a:rPr>
              <a:t> (EVA)</a:t>
            </a:r>
            <a:r>
              <a:rPr lang="en-US" sz="3000" smtClean="0">
                <a:solidFill>
                  <a:prstClr val="black"/>
                </a:solidFill>
                <a:cs typeface="Arial" charset="0"/>
              </a:rPr>
              <a:t>.</a:t>
            </a:r>
            <a:endParaRPr lang="el-GR" sz="3000" dirty="0" smtClean="0">
              <a:solidFill>
                <a:prstClr val="black"/>
              </a:solidFill>
              <a:cs typeface="Arial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Διδάσκων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: </a:t>
            </a:r>
            <a:r>
              <a:rPr lang="el-GR" sz="3000" dirty="0" err="1" smtClean="0">
                <a:solidFill>
                  <a:prstClr val="black"/>
                </a:solidFill>
                <a:cs typeface="Arial" charset="0"/>
              </a:rPr>
              <a:t>Φιτσιλής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 Παναγιώτης,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Καθηγητής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>
                <a:solidFill>
                  <a:prstClr val="black"/>
                </a:solidFill>
                <a:cs typeface="Arial" charset="0"/>
              </a:rPr>
              <a:t>Τμήμα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Διοίκησης Επιχειρήσεων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. 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endParaRPr lang="el-GR" dirty="0"/>
          </a:p>
        </p:txBody>
      </p:sp>
      <p:pic>
        <p:nvPicPr>
          <p:cNvPr id="7" name="Εικόνα 2" descr="Λογότυπο για Άδειες χρήσης Creative Commons, B Y, NC, ND.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0660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914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Απόκλιση Χρονοδιαγράμματος  </a:t>
            </a:r>
            <a:r>
              <a:rPr lang="en-GB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GB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Schedule Variance</a:t>
            </a: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tx2">
                    <a:satMod val="130000"/>
                  </a:schemeClr>
                </a:solidFill>
              </a:rPr>
              <a:t>- SV)</a:t>
            </a:r>
            <a:endParaRPr lang="el-GR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17411" name="6 - Ομάδα"/>
          <p:cNvGrpSpPr>
            <a:grpSpLocks/>
          </p:cNvGrpSpPr>
          <p:nvPr/>
        </p:nvGrpSpPr>
        <p:grpSpPr bwMode="auto">
          <a:xfrm>
            <a:off x="539552" y="1554312"/>
            <a:ext cx="7858125" cy="2718816"/>
            <a:chOff x="1214438" y="1424559"/>
            <a:chExt cx="7858125" cy="2718816"/>
          </a:xfrm>
        </p:grpSpPr>
        <p:pic>
          <p:nvPicPr>
            <p:cNvPr id="17412" name="Picture 2"/>
            <p:cNvPicPr>
              <a:picLocks noChangeAspect="1" noChangeArrowheads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214438" y="1424559"/>
              <a:ext cx="2039875" cy="1925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4 - Ορθογώνιο"/>
            <p:cNvSpPr/>
            <p:nvPr/>
          </p:nvSpPr>
          <p:spPr>
            <a:xfrm>
              <a:off x="8715375" y="2786063"/>
              <a:ext cx="357188" cy="13573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 dirty="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699792" y="1997720"/>
            <a:ext cx="6264696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αξία της εργασίας που έχουμε προγραμματίσει</a:t>
            </a:r>
          </a:p>
          <a:p>
            <a:r>
              <a:rPr lang="el-GR" sz="2400" dirty="0" smtClean="0"/>
              <a:t>Η αξία της εργασίας που έχουμε εκτελέσει </a:t>
            </a:r>
            <a:endParaRPr lang="el-GR" sz="2400" dirty="0"/>
          </a:p>
        </p:txBody>
      </p:sp>
      <p:sp>
        <p:nvSpPr>
          <p:cNvPr id="7" name="Ορθογώνιο 6"/>
          <p:cNvSpPr/>
          <p:nvPr/>
        </p:nvSpPr>
        <p:spPr>
          <a:xfrm>
            <a:off x="683568" y="3900805"/>
            <a:ext cx="7272807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chemeClr val="tx2">
                    <a:satMod val="130000"/>
                  </a:schemeClr>
                </a:solidFill>
              </a:rPr>
              <a:t>Απόκλιση Χρονοδιαγράμματος </a:t>
            </a:r>
            <a: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είναι η διαφορά της εργασίας </a:t>
            </a:r>
            <a:r>
              <a:rPr lang="el-GR" dirty="0">
                <a:solidFill>
                  <a:schemeClr val="tx2">
                    <a:satMod val="130000"/>
                  </a:schemeClr>
                </a:solidFill>
              </a:rPr>
              <a:t>που έχουμε προγραμματίσει </a:t>
            </a: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από την εργασία που έχουμε </a:t>
            </a:r>
            <a:r>
              <a:rPr lang="el-GR" dirty="0">
                <a:solidFill>
                  <a:schemeClr val="tx2">
                    <a:satMod val="130000"/>
                  </a:schemeClr>
                </a:solidFill>
              </a:rPr>
              <a:t>εκτελέσει </a:t>
            </a: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εκφρασμένη σε €</a:t>
            </a:r>
          </a:p>
          <a:p>
            <a:endParaRPr lang="el-GR" dirty="0">
              <a:solidFill>
                <a:schemeClr val="tx2">
                  <a:satMod val="130000"/>
                </a:schemeClr>
              </a:solidFill>
            </a:endParaRPr>
          </a:p>
          <a:p>
            <a: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  <a:t>Τύπος       </a:t>
            </a:r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SV = BCWP - BCWS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472089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914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Απόκλιση Χρονοδιαγράμματος </a:t>
            </a:r>
            <a:r>
              <a:rPr lang="en-GB" dirty="0" smtClean="0">
                <a:solidFill>
                  <a:schemeClr val="tx2">
                    <a:satMod val="130000"/>
                  </a:schemeClr>
                </a:solidFill>
              </a:rPr>
              <a:t> - </a:t>
            </a: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Παράδειγμα </a:t>
            </a:r>
            <a:r>
              <a:rPr lang="en-GB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GB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Schedule Variance</a:t>
            </a: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tx2">
                    <a:satMod val="130000"/>
                  </a:schemeClr>
                </a:solidFill>
              </a:rPr>
              <a:t>- SV)</a:t>
            </a:r>
            <a:endParaRPr lang="el-G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539552" y="1628800"/>
            <a:ext cx="7272807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chemeClr val="tx2">
                    <a:satMod val="130000"/>
                  </a:schemeClr>
                </a:solidFill>
              </a:rPr>
              <a:t>Απόκλιση Χρονοδιαγράμματος  </a:t>
            </a:r>
            <a:r>
              <a:rPr lang="el-GR" dirty="0">
                <a:solidFill>
                  <a:schemeClr val="tx2">
                    <a:satMod val="130000"/>
                  </a:schemeClr>
                </a:solidFill>
              </a:rPr>
              <a:t>είναι η διαφορά της εργασίας που έχουμε προγραμματίσει από την εργασία που έχουμε εκτελέσει εκφρασμένη σε €</a:t>
            </a:r>
          </a:p>
          <a:p>
            <a:endParaRPr lang="el-GR" dirty="0">
              <a:solidFill>
                <a:schemeClr val="tx2">
                  <a:satMod val="130000"/>
                </a:schemeClr>
              </a:solidFill>
            </a:endParaRPr>
          </a:p>
          <a:p>
            <a: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  <a:t>Τύπος       </a:t>
            </a:r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SV = BCWP - BCWS</a:t>
            </a:r>
            <a:endParaRPr lang="el-GR" b="1" dirty="0"/>
          </a:p>
        </p:txBody>
      </p:sp>
      <p:sp>
        <p:nvSpPr>
          <p:cNvPr id="8" name="Ορθογώνιο 7"/>
          <p:cNvSpPr/>
          <p:nvPr/>
        </p:nvSpPr>
        <p:spPr>
          <a:xfrm>
            <a:off x="539552" y="3247816"/>
            <a:ext cx="7272807" cy="3139321"/>
          </a:xfrm>
          <a:prstGeom prst="rect">
            <a:avLst/>
          </a:prstGeom>
          <a:solidFill>
            <a:srgbClr val="EEFAA4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l-GR" b="1" u="sng" dirty="0" smtClean="0">
                <a:solidFill>
                  <a:schemeClr val="tx2">
                    <a:satMod val="130000"/>
                  </a:schemeClr>
                </a:solidFill>
              </a:rPr>
              <a:t>Παράδειγμα</a:t>
            </a:r>
          </a:p>
          <a:p>
            <a:endParaRPr lang="el-GR" b="1" u="sng" dirty="0" smtClean="0">
              <a:solidFill>
                <a:schemeClr val="tx2">
                  <a:satMod val="130000"/>
                </a:schemeClr>
              </a:solidFill>
            </a:endParaRPr>
          </a:p>
          <a:p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BAC = 37,22</a:t>
            </a:r>
          </a:p>
          <a:p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BCWS = 19,82</a:t>
            </a:r>
          </a:p>
          <a:p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BCWP = 14,50</a:t>
            </a:r>
          </a:p>
          <a:p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ACWP = 16,40</a:t>
            </a:r>
            <a:endParaRPr lang="el-GR" b="1" dirty="0">
              <a:solidFill>
                <a:schemeClr val="tx2">
                  <a:satMod val="130000"/>
                </a:schemeClr>
              </a:solidFill>
            </a:endParaRPr>
          </a:p>
          <a:p>
            <a:endParaRPr lang="el-GR" u="sng" dirty="0">
              <a:solidFill>
                <a:schemeClr val="tx2">
                  <a:satMod val="130000"/>
                </a:schemeClr>
              </a:solidFill>
            </a:endParaRPr>
          </a:p>
          <a:p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SV = BCWP – BCWS = 14,50 – 19,82 = </a:t>
            </a:r>
            <a:r>
              <a:rPr lang="en-GB" b="1" dirty="0" smtClean="0">
                <a:solidFill>
                  <a:srgbClr val="FF0000"/>
                </a:solidFill>
              </a:rPr>
              <a:t>-5,32</a:t>
            </a:r>
          </a:p>
          <a:p>
            <a:endParaRPr lang="en-GB" b="1" dirty="0">
              <a:solidFill>
                <a:srgbClr val="FF0000"/>
              </a:solidFill>
            </a:endParaRPr>
          </a:p>
          <a:p>
            <a:r>
              <a:rPr lang="en-GB" b="1" dirty="0">
                <a:solidFill>
                  <a:schemeClr val="tx2">
                    <a:satMod val="130000"/>
                  </a:schemeClr>
                </a:solidFill>
              </a:rPr>
              <a:t>H </a:t>
            </a:r>
            <a:r>
              <a:rPr lang="el-GR" b="1" dirty="0">
                <a:solidFill>
                  <a:schemeClr val="tx2">
                    <a:satMod val="130000"/>
                  </a:schemeClr>
                </a:solidFill>
              </a:rPr>
              <a:t>ερμηνεία του αριθμού είναι ότι στο συγκεκριμένο έργο έχουμε καθυστερήσει. </a:t>
            </a:r>
          </a:p>
        </p:txBody>
      </p:sp>
    </p:spTree>
    <p:extLst>
      <p:ext uri="{BB962C8B-B14F-4D97-AF65-F5344CB8AC3E}">
        <p14:creationId xmlns:p14="http://schemas.microsoft.com/office/powerpoint/2010/main" val="3024898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914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Δείκτης Απόδοσης Χρονοδιαγράμματος  </a:t>
            </a:r>
            <a:r>
              <a:rPr lang="en-GB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GB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Schedule </a:t>
            </a:r>
            <a:r>
              <a:rPr lang="en-GB" dirty="0" smtClean="0">
                <a:solidFill>
                  <a:schemeClr val="tx2">
                    <a:satMod val="130000"/>
                  </a:schemeClr>
                </a:solidFill>
              </a:rPr>
              <a:t>Performance Index- SPI)</a:t>
            </a:r>
            <a:endParaRPr lang="el-GR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17411" name="6 - Ομάδα"/>
          <p:cNvGrpSpPr>
            <a:grpSpLocks/>
          </p:cNvGrpSpPr>
          <p:nvPr/>
        </p:nvGrpSpPr>
        <p:grpSpPr bwMode="auto">
          <a:xfrm>
            <a:off x="539552" y="1554312"/>
            <a:ext cx="7858125" cy="2718816"/>
            <a:chOff x="1214438" y="1424559"/>
            <a:chExt cx="7858125" cy="2718816"/>
          </a:xfrm>
        </p:grpSpPr>
        <p:pic>
          <p:nvPicPr>
            <p:cNvPr id="17412" name="Picture 2"/>
            <p:cNvPicPr>
              <a:picLocks noChangeAspect="1" noChangeArrowheads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214438" y="1424559"/>
              <a:ext cx="2039875" cy="1925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4 - Ορθογώνιο"/>
            <p:cNvSpPr/>
            <p:nvPr/>
          </p:nvSpPr>
          <p:spPr>
            <a:xfrm>
              <a:off x="8715375" y="2786063"/>
              <a:ext cx="357188" cy="13573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 dirty="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699792" y="1997720"/>
            <a:ext cx="619268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2400" dirty="0"/>
              <a:t>Η αξία της εργασίας που έχουμε προγραμματίσει</a:t>
            </a:r>
          </a:p>
          <a:p>
            <a:r>
              <a:rPr lang="el-GR" sz="2400" dirty="0"/>
              <a:t>Η αξία της εργασίας που έχουμε εκτελέσει </a:t>
            </a:r>
          </a:p>
        </p:txBody>
      </p:sp>
      <p:sp>
        <p:nvSpPr>
          <p:cNvPr id="7" name="Ορθογώνιο 6"/>
          <p:cNvSpPr/>
          <p:nvPr/>
        </p:nvSpPr>
        <p:spPr>
          <a:xfrm>
            <a:off x="683568" y="3900805"/>
            <a:ext cx="7272807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  <a:t>Δείκτης Απόδοσης Χρονοδιαγράμματος  </a:t>
            </a: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είναι ο </a:t>
            </a:r>
            <a: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  <a:t>λόγος </a:t>
            </a: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της εργασίας που έχουμε εκτελέσει προς την εργασία που έχουμε προγραμματίσει </a:t>
            </a:r>
          </a:p>
          <a:p>
            <a:endParaRPr lang="el-GR" dirty="0">
              <a:solidFill>
                <a:schemeClr val="tx2">
                  <a:satMod val="130000"/>
                </a:schemeClr>
              </a:solidFill>
            </a:endParaRPr>
          </a:p>
          <a:p>
            <a: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  <a:t>Τύπος       </a:t>
            </a:r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SPI = BCWP / BCWS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599270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914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l-GR" dirty="0">
                <a:solidFill>
                  <a:schemeClr val="tx2">
                    <a:satMod val="130000"/>
                  </a:schemeClr>
                </a:solidFill>
              </a:rPr>
              <a:t>Δείκτης Απόδοσης Χρονοδιαγράμματος </a:t>
            </a:r>
            <a:r>
              <a:rPr lang="en-GB" dirty="0" smtClean="0">
                <a:solidFill>
                  <a:schemeClr val="tx2">
                    <a:satMod val="130000"/>
                  </a:schemeClr>
                </a:solidFill>
              </a:rPr>
              <a:t>- </a:t>
            </a: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Παράδειγμα   (</a:t>
            </a: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Schedule </a:t>
            </a:r>
            <a:r>
              <a:rPr lang="en-GB" dirty="0">
                <a:solidFill>
                  <a:schemeClr val="tx2">
                    <a:satMod val="130000"/>
                  </a:schemeClr>
                </a:solidFill>
              </a:rPr>
              <a:t>Performance Index- SPI)</a:t>
            </a:r>
            <a:endParaRPr lang="el-G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539552" y="3247816"/>
            <a:ext cx="7272807" cy="3139321"/>
          </a:xfrm>
          <a:prstGeom prst="rect">
            <a:avLst/>
          </a:prstGeom>
          <a:solidFill>
            <a:srgbClr val="EEFAA4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l-GR" b="1" u="sng" dirty="0" smtClean="0">
                <a:solidFill>
                  <a:schemeClr val="tx2">
                    <a:satMod val="130000"/>
                  </a:schemeClr>
                </a:solidFill>
              </a:rPr>
              <a:t>Παράδειγμα</a:t>
            </a:r>
          </a:p>
          <a:p>
            <a:endParaRPr lang="el-GR" b="1" u="sng" dirty="0" smtClean="0">
              <a:solidFill>
                <a:schemeClr val="tx2">
                  <a:satMod val="130000"/>
                </a:schemeClr>
              </a:solidFill>
            </a:endParaRPr>
          </a:p>
          <a:p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BAC = 37,22</a:t>
            </a:r>
          </a:p>
          <a:p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BCWS = 19,82</a:t>
            </a:r>
          </a:p>
          <a:p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BCWP = 14,50</a:t>
            </a:r>
          </a:p>
          <a:p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ACWP = 16,40</a:t>
            </a:r>
            <a:endParaRPr lang="el-GR" b="1" dirty="0">
              <a:solidFill>
                <a:schemeClr val="tx2">
                  <a:satMod val="130000"/>
                </a:schemeClr>
              </a:solidFill>
            </a:endParaRPr>
          </a:p>
          <a:p>
            <a:endParaRPr lang="el-GR" u="sng" dirty="0">
              <a:solidFill>
                <a:schemeClr val="tx2">
                  <a:satMod val="130000"/>
                </a:schemeClr>
              </a:solidFill>
            </a:endParaRPr>
          </a:p>
          <a:p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SPI = BCWP / BCWS = 14,50 / 19,82 = </a:t>
            </a:r>
            <a:r>
              <a:rPr lang="en-GB" b="1" dirty="0" smtClean="0">
                <a:solidFill>
                  <a:srgbClr val="FF0000"/>
                </a:solidFill>
              </a:rPr>
              <a:t>0,73</a:t>
            </a:r>
          </a:p>
          <a:p>
            <a:endParaRPr lang="en-GB" b="1" dirty="0">
              <a:solidFill>
                <a:srgbClr val="FF0000"/>
              </a:solidFill>
            </a:endParaRPr>
          </a:p>
          <a:p>
            <a:r>
              <a:rPr lang="en-GB" b="1" dirty="0">
                <a:solidFill>
                  <a:schemeClr val="tx2">
                    <a:satMod val="130000"/>
                  </a:schemeClr>
                </a:solidFill>
              </a:rPr>
              <a:t>H </a:t>
            </a:r>
            <a:r>
              <a:rPr lang="el-GR" b="1" dirty="0">
                <a:solidFill>
                  <a:schemeClr val="tx2">
                    <a:satMod val="130000"/>
                  </a:schemeClr>
                </a:solidFill>
              </a:rPr>
              <a:t>ερμηνεία του αριθμού </a:t>
            </a:r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(</a:t>
            </a:r>
            <a: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  <a:t>μικρότερος της μονάδος) είναι </a:t>
            </a:r>
            <a:r>
              <a:rPr lang="el-GR" b="1" dirty="0">
                <a:solidFill>
                  <a:schemeClr val="tx2">
                    <a:satMod val="130000"/>
                  </a:schemeClr>
                </a:solidFill>
              </a:rPr>
              <a:t>ότι στο συγκεκριμένο έργο έχουμε καθυστερήσει. 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539552" y="1591632"/>
            <a:ext cx="7272807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  <a:t>Δείκτης Απόδοσης Χρονοδιαγράμματος  </a:t>
            </a: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είναι ο </a:t>
            </a:r>
            <a: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  <a:t>λόγος </a:t>
            </a: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της εργασίας που έχουμε εκτελέσει προς την εργασία που έχουμε προγραμματίσει </a:t>
            </a:r>
          </a:p>
          <a:p>
            <a:endParaRPr lang="el-GR" dirty="0">
              <a:solidFill>
                <a:schemeClr val="tx2">
                  <a:satMod val="130000"/>
                </a:schemeClr>
              </a:solidFill>
            </a:endParaRPr>
          </a:p>
          <a:p>
            <a: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  <a:t>Τύπος       </a:t>
            </a:r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SPI = BCWP / BCWS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864431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071563"/>
            <a:ext cx="7924800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6287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Απόκλιση Κόστους (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Cost Variance</a:t>
            </a: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 – </a:t>
            </a:r>
            <a:r>
              <a:rPr lang="en-GB" dirty="0" smtClean="0">
                <a:solidFill>
                  <a:schemeClr val="tx2">
                    <a:satMod val="130000"/>
                  </a:schemeClr>
                </a:solidFill>
              </a:rPr>
              <a:t>CV)</a:t>
            </a:r>
            <a:endParaRPr lang="el-GR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67544" y="1428750"/>
            <a:ext cx="6230842" cy="196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771800" y="1628800"/>
            <a:ext cx="6192688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To </a:t>
            </a:r>
            <a:r>
              <a:rPr lang="el-GR" sz="2400" b="1" dirty="0" smtClean="0"/>
              <a:t>προϋπολογισθέν </a:t>
            </a:r>
            <a:r>
              <a:rPr lang="el-GR" sz="2400" dirty="0" smtClean="0"/>
              <a:t>κόστος της </a:t>
            </a:r>
            <a:r>
              <a:rPr lang="el-GR" sz="2400" dirty="0"/>
              <a:t>εργασίας που έχουμε εκτελέσει </a:t>
            </a:r>
            <a:endParaRPr lang="el-GR" sz="2400" dirty="0" smtClean="0"/>
          </a:p>
          <a:p>
            <a:r>
              <a:rPr lang="en-GB" sz="2400" dirty="0" smtClean="0"/>
              <a:t>To </a:t>
            </a:r>
            <a:r>
              <a:rPr lang="el-GR" sz="2400" b="1" dirty="0" smtClean="0"/>
              <a:t>πραγματικό </a:t>
            </a:r>
            <a:r>
              <a:rPr lang="el-GR" sz="2400" dirty="0" smtClean="0"/>
              <a:t>κόστος </a:t>
            </a:r>
            <a:r>
              <a:rPr lang="el-GR" sz="2400" dirty="0"/>
              <a:t>της εργασίας που έχουμε εκτελέσει </a:t>
            </a:r>
          </a:p>
        </p:txBody>
      </p:sp>
      <p:sp>
        <p:nvSpPr>
          <p:cNvPr id="7" name="Ορθογώνιο 6"/>
          <p:cNvSpPr/>
          <p:nvPr/>
        </p:nvSpPr>
        <p:spPr>
          <a:xfrm>
            <a:off x="683568" y="3900805"/>
            <a:ext cx="7272807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chemeClr val="tx2">
                    <a:satMod val="130000"/>
                  </a:schemeClr>
                </a:solidFill>
              </a:rPr>
              <a:t>Απόκλιση </a:t>
            </a:r>
            <a: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  <a:t>Κόστους </a:t>
            </a: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είναι η διαφορά του πραγματικού κόστους από το προϋπολογισθέν κόστος για μια εργασία που έχουμε εκτελέσει εκφρασμένη </a:t>
            </a:r>
            <a:r>
              <a:rPr lang="el-GR" dirty="0">
                <a:solidFill>
                  <a:schemeClr val="tx2">
                    <a:satMod val="130000"/>
                  </a:schemeClr>
                </a:solidFill>
              </a:rPr>
              <a:t>σε €</a:t>
            </a:r>
            <a:endParaRPr lang="el-GR" dirty="0" smtClean="0">
              <a:solidFill>
                <a:schemeClr val="tx2">
                  <a:satMod val="130000"/>
                </a:schemeClr>
              </a:solidFill>
            </a:endParaRPr>
          </a:p>
          <a:p>
            <a:endParaRPr lang="el-GR" dirty="0">
              <a:solidFill>
                <a:schemeClr val="tx2">
                  <a:satMod val="130000"/>
                </a:schemeClr>
              </a:solidFill>
            </a:endParaRPr>
          </a:p>
          <a:p>
            <a: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  <a:t>Τύπος       </a:t>
            </a:r>
            <a:r>
              <a:rPr lang="en-GB" b="1" dirty="0">
                <a:solidFill>
                  <a:schemeClr val="tx2">
                    <a:satMod val="130000"/>
                  </a:schemeClr>
                </a:solidFill>
              </a:rPr>
              <a:t>C</a:t>
            </a:r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V = BCWP - ACWP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960003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Απόκλιση Κόστους (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Cost Variance</a:t>
            </a: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 – </a:t>
            </a:r>
            <a:r>
              <a:rPr lang="en-GB" dirty="0" smtClean="0">
                <a:solidFill>
                  <a:schemeClr val="tx2">
                    <a:satMod val="130000"/>
                  </a:schemeClr>
                </a:solidFill>
              </a:rPr>
              <a:t>CV) – </a:t>
            </a: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Παράδειγμα</a:t>
            </a:r>
            <a:endParaRPr lang="el-G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683568" y="1628800"/>
            <a:ext cx="7272807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chemeClr val="tx2">
                    <a:satMod val="130000"/>
                  </a:schemeClr>
                </a:solidFill>
              </a:rPr>
              <a:t>Απόκλιση </a:t>
            </a:r>
            <a: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  <a:t>Κόστους </a:t>
            </a: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είναι η διαφορά του πραγματικού κόστους από το προϋπολογισθέν κόστος για μια εργασία που έχουμε εκτελέσει εκφρασμένη </a:t>
            </a:r>
            <a:r>
              <a:rPr lang="el-GR" dirty="0">
                <a:solidFill>
                  <a:schemeClr val="tx2">
                    <a:satMod val="130000"/>
                  </a:schemeClr>
                </a:solidFill>
              </a:rPr>
              <a:t>σε €</a:t>
            </a:r>
            <a:endParaRPr lang="el-GR" dirty="0" smtClean="0">
              <a:solidFill>
                <a:schemeClr val="tx2">
                  <a:satMod val="130000"/>
                </a:schemeClr>
              </a:solidFill>
            </a:endParaRPr>
          </a:p>
          <a:p>
            <a:endParaRPr lang="el-GR" dirty="0">
              <a:solidFill>
                <a:schemeClr val="tx2">
                  <a:satMod val="130000"/>
                </a:schemeClr>
              </a:solidFill>
            </a:endParaRPr>
          </a:p>
          <a:p>
            <a: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  <a:t>Τύπος       </a:t>
            </a:r>
            <a:r>
              <a:rPr lang="en-GB" b="1" dirty="0">
                <a:solidFill>
                  <a:schemeClr val="tx2">
                    <a:satMod val="130000"/>
                  </a:schemeClr>
                </a:solidFill>
              </a:rPr>
              <a:t>C</a:t>
            </a:r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V = BCWP - ACWP</a:t>
            </a:r>
            <a:endParaRPr lang="el-GR" b="1" dirty="0"/>
          </a:p>
        </p:txBody>
      </p:sp>
      <p:sp>
        <p:nvSpPr>
          <p:cNvPr id="8" name="Ορθογώνιο 7"/>
          <p:cNvSpPr/>
          <p:nvPr/>
        </p:nvSpPr>
        <p:spPr>
          <a:xfrm>
            <a:off x="683569" y="3247816"/>
            <a:ext cx="7272807" cy="3139321"/>
          </a:xfrm>
          <a:prstGeom prst="rect">
            <a:avLst/>
          </a:prstGeom>
          <a:solidFill>
            <a:srgbClr val="EEFAA4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l-GR" b="1" u="sng" dirty="0" smtClean="0">
                <a:solidFill>
                  <a:schemeClr val="tx2">
                    <a:satMod val="130000"/>
                  </a:schemeClr>
                </a:solidFill>
              </a:rPr>
              <a:t>Παράδειγμα</a:t>
            </a:r>
          </a:p>
          <a:p>
            <a:endParaRPr lang="el-GR" b="1" u="sng" dirty="0" smtClean="0">
              <a:solidFill>
                <a:schemeClr val="tx2">
                  <a:satMod val="130000"/>
                </a:schemeClr>
              </a:solidFill>
            </a:endParaRPr>
          </a:p>
          <a:p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BAC = 37,22</a:t>
            </a:r>
          </a:p>
          <a:p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BCWS = 19,82</a:t>
            </a:r>
          </a:p>
          <a:p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BCWP = 14,50</a:t>
            </a:r>
          </a:p>
          <a:p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ACWP = 16,40</a:t>
            </a:r>
            <a:endParaRPr lang="el-GR" b="1" dirty="0">
              <a:solidFill>
                <a:schemeClr val="tx2">
                  <a:satMod val="130000"/>
                </a:schemeClr>
              </a:solidFill>
            </a:endParaRPr>
          </a:p>
          <a:p>
            <a:endParaRPr lang="el-GR" u="sng" dirty="0">
              <a:solidFill>
                <a:schemeClr val="tx2">
                  <a:satMod val="130000"/>
                </a:schemeClr>
              </a:solidFill>
            </a:endParaRPr>
          </a:p>
          <a:p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CV = BCWP – ACWP = 14,50 – 16,40 = </a:t>
            </a:r>
            <a:r>
              <a:rPr lang="en-GB" b="1" dirty="0" smtClean="0">
                <a:solidFill>
                  <a:srgbClr val="FF0000"/>
                </a:solidFill>
              </a:rPr>
              <a:t>-1,9</a:t>
            </a:r>
          </a:p>
          <a:p>
            <a:endParaRPr lang="en-GB" b="1" dirty="0">
              <a:solidFill>
                <a:srgbClr val="FF0000"/>
              </a:solidFill>
            </a:endParaRPr>
          </a:p>
          <a:p>
            <a:r>
              <a:rPr lang="en-GB" b="1" dirty="0">
                <a:solidFill>
                  <a:schemeClr val="tx2">
                    <a:satMod val="130000"/>
                  </a:schemeClr>
                </a:solidFill>
              </a:rPr>
              <a:t>H </a:t>
            </a:r>
            <a:r>
              <a:rPr lang="el-GR" b="1" dirty="0">
                <a:solidFill>
                  <a:schemeClr val="tx2">
                    <a:satMod val="130000"/>
                  </a:schemeClr>
                </a:solidFill>
              </a:rPr>
              <a:t>ερμηνεία του αριθμού είναι ότι στο συγκεκριμένο έργο έχουμε </a:t>
            </a:r>
            <a: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  <a:t>ξοδέψει περισσότερα από όσα θα έπρεπε </a:t>
            </a:r>
            <a:endParaRPr lang="el-GR" b="1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692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48680"/>
            <a:ext cx="8507288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Δείκτης Απόδοσης Κόστους </a:t>
            </a:r>
            <a:br>
              <a:rPr lang="el-GR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Cost </a:t>
            </a:r>
            <a:r>
              <a:rPr lang="en-GB" dirty="0">
                <a:solidFill>
                  <a:schemeClr val="tx2">
                    <a:satMod val="130000"/>
                  </a:schemeClr>
                </a:solidFill>
              </a:rPr>
              <a:t>P</a:t>
            </a:r>
            <a:r>
              <a:rPr lang="en-GB" dirty="0" smtClean="0">
                <a:solidFill>
                  <a:schemeClr val="tx2">
                    <a:satMod val="130000"/>
                  </a:schemeClr>
                </a:solidFill>
              </a:rPr>
              <a:t>erformance Index </a:t>
            </a: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– </a:t>
            </a:r>
            <a:r>
              <a:rPr lang="en-GB" dirty="0" smtClean="0">
                <a:solidFill>
                  <a:schemeClr val="tx2">
                    <a:satMod val="130000"/>
                  </a:schemeClr>
                </a:solidFill>
              </a:rPr>
              <a:t>CPI)</a:t>
            </a:r>
            <a:endParaRPr lang="el-GR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67544" y="1428750"/>
            <a:ext cx="6230842" cy="196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771800" y="1628800"/>
            <a:ext cx="6192688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To </a:t>
            </a:r>
            <a:r>
              <a:rPr lang="el-GR" sz="2400" b="1" dirty="0" smtClean="0"/>
              <a:t>προϋπολογισθέν </a:t>
            </a:r>
            <a:r>
              <a:rPr lang="el-GR" sz="2400" dirty="0" smtClean="0"/>
              <a:t>κόστος της </a:t>
            </a:r>
            <a:r>
              <a:rPr lang="el-GR" sz="2400" dirty="0"/>
              <a:t>εργασίας που έχουμε εκτελέσει </a:t>
            </a:r>
            <a:endParaRPr lang="el-GR" sz="2400" dirty="0" smtClean="0"/>
          </a:p>
          <a:p>
            <a:r>
              <a:rPr lang="en-GB" sz="2400" dirty="0" smtClean="0"/>
              <a:t>To </a:t>
            </a:r>
            <a:r>
              <a:rPr lang="el-GR" sz="2400" b="1" dirty="0" smtClean="0"/>
              <a:t>πραγματικό </a:t>
            </a:r>
            <a:r>
              <a:rPr lang="el-GR" sz="2400" dirty="0" smtClean="0"/>
              <a:t>κόστος </a:t>
            </a:r>
            <a:r>
              <a:rPr lang="el-GR" sz="2400" dirty="0"/>
              <a:t>της εργασίας που έχουμε εκτελέσει </a:t>
            </a:r>
          </a:p>
        </p:txBody>
      </p:sp>
      <p:sp>
        <p:nvSpPr>
          <p:cNvPr id="7" name="Ορθογώνιο 6"/>
          <p:cNvSpPr/>
          <p:nvPr/>
        </p:nvSpPr>
        <p:spPr>
          <a:xfrm>
            <a:off x="683568" y="3900805"/>
            <a:ext cx="7272807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  <a:t>Δείκτης Απόδοσης Κόστους </a:t>
            </a: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είναι </a:t>
            </a:r>
            <a: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  <a:t>ο λόγος </a:t>
            </a: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του προϋπολογισθέντος κόστους προς το πραγματικό κόστος για μια εργασία</a:t>
            </a:r>
          </a:p>
          <a:p>
            <a:endParaRPr lang="el-GR" dirty="0">
              <a:solidFill>
                <a:schemeClr val="tx2">
                  <a:satMod val="130000"/>
                </a:schemeClr>
              </a:solidFill>
            </a:endParaRPr>
          </a:p>
          <a:p>
            <a: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  <a:t>Τύπος       </a:t>
            </a:r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CPI = BCWP / ACWP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4240215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48680"/>
            <a:ext cx="8507288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Δείκτης Απόδοσης Κόστους </a:t>
            </a:r>
            <a:r>
              <a:rPr lang="en-GB" dirty="0" smtClean="0">
                <a:solidFill>
                  <a:schemeClr val="tx2">
                    <a:satMod val="130000"/>
                  </a:schemeClr>
                </a:solidFill>
              </a:rPr>
              <a:t>– </a:t>
            </a: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Παράδειγμα</a:t>
            </a:r>
            <a:br>
              <a:rPr lang="el-GR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Cost </a:t>
            </a:r>
            <a:r>
              <a:rPr lang="en-GB" dirty="0">
                <a:solidFill>
                  <a:schemeClr val="tx2">
                    <a:satMod val="130000"/>
                  </a:schemeClr>
                </a:solidFill>
              </a:rPr>
              <a:t>P</a:t>
            </a:r>
            <a:r>
              <a:rPr lang="en-GB" dirty="0" smtClean="0">
                <a:solidFill>
                  <a:schemeClr val="tx2">
                    <a:satMod val="130000"/>
                  </a:schemeClr>
                </a:solidFill>
              </a:rPr>
              <a:t>erformance Index </a:t>
            </a: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– </a:t>
            </a:r>
            <a:r>
              <a:rPr lang="en-GB" dirty="0" smtClean="0">
                <a:solidFill>
                  <a:schemeClr val="tx2">
                    <a:satMod val="130000"/>
                  </a:schemeClr>
                </a:solidFill>
              </a:rPr>
              <a:t>CPI)</a:t>
            </a:r>
            <a:endParaRPr lang="el-G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683568" y="1591632"/>
            <a:ext cx="7272807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  <a:t>Δείκτης Απόδοσης Κόστους </a:t>
            </a: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είναι </a:t>
            </a:r>
            <a: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  <a:t>ο λόγος </a:t>
            </a: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του προϋπολογισθέντος κόστους προς το πραγματικό κόστος για μια εργασία</a:t>
            </a:r>
          </a:p>
          <a:p>
            <a:endParaRPr lang="el-GR" dirty="0">
              <a:solidFill>
                <a:schemeClr val="tx2">
                  <a:satMod val="130000"/>
                </a:schemeClr>
              </a:solidFill>
            </a:endParaRPr>
          </a:p>
          <a:p>
            <a: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  <a:t>Τύπος       </a:t>
            </a:r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CPI = BCWP / ACWP</a:t>
            </a:r>
            <a:endParaRPr lang="el-GR" b="1" dirty="0"/>
          </a:p>
        </p:txBody>
      </p:sp>
      <p:sp>
        <p:nvSpPr>
          <p:cNvPr id="8" name="Ορθογώνιο 7"/>
          <p:cNvSpPr/>
          <p:nvPr/>
        </p:nvSpPr>
        <p:spPr>
          <a:xfrm>
            <a:off x="683569" y="3247816"/>
            <a:ext cx="7272807" cy="3139321"/>
          </a:xfrm>
          <a:prstGeom prst="rect">
            <a:avLst/>
          </a:prstGeom>
          <a:solidFill>
            <a:srgbClr val="EEFAA4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l-GR" b="1" u="sng" dirty="0" smtClean="0">
                <a:solidFill>
                  <a:schemeClr val="tx2">
                    <a:satMod val="130000"/>
                  </a:schemeClr>
                </a:solidFill>
              </a:rPr>
              <a:t>Παράδειγμα</a:t>
            </a:r>
          </a:p>
          <a:p>
            <a:endParaRPr lang="el-GR" b="1" u="sng" dirty="0" smtClean="0">
              <a:solidFill>
                <a:schemeClr val="tx2">
                  <a:satMod val="130000"/>
                </a:schemeClr>
              </a:solidFill>
            </a:endParaRPr>
          </a:p>
          <a:p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BAC = 37,22</a:t>
            </a:r>
          </a:p>
          <a:p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BCWS = 19,82</a:t>
            </a:r>
          </a:p>
          <a:p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BCWP = 14,50</a:t>
            </a:r>
          </a:p>
          <a:p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ACWP = 16,40</a:t>
            </a:r>
            <a:endParaRPr lang="el-GR" b="1" dirty="0">
              <a:solidFill>
                <a:schemeClr val="tx2">
                  <a:satMod val="130000"/>
                </a:schemeClr>
              </a:solidFill>
            </a:endParaRPr>
          </a:p>
          <a:p>
            <a:endParaRPr lang="el-GR" u="sng" dirty="0">
              <a:solidFill>
                <a:schemeClr val="tx2">
                  <a:satMod val="130000"/>
                </a:schemeClr>
              </a:solidFill>
            </a:endParaRPr>
          </a:p>
          <a:p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CPI = BCWP / ACWP = 14,50 / 16,40 = </a:t>
            </a:r>
            <a:r>
              <a:rPr lang="en-GB" b="1" dirty="0" smtClean="0">
                <a:solidFill>
                  <a:srgbClr val="FF0000"/>
                </a:solidFill>
              </a:rPr>
              <a:t>0,88</a:t>
            </a:r>
          </a:p>
          <a:p>
            <a:endParaRPr lang="en-GB" b="1" dirty="0">
              <a:solidFill>
                <a:srgbClr val="FF0000"/>
              </a:solidFill>
            </a:endParaRPr>
          </a:p>
          <a:p>
            <a:r>
              <a:rPr lang="en-GB" b="1" dirty="0">
                <a:solidFill>
                  <a:schemeClr val="tx2">
                    <a:satMod val="130000"/>
                  </a:schemeClr>
                </a:solidFill>
              </a:rPr>
              <a:t>H </a:t>
            </a:r>
            <a:r>
              <a:rPr lang="el-GR" b="1" dirty="0">
                <a:solidFill>
                  <a:schemeClr val="tx2">
                    <a:satMod val="130000"/>
                  </a:schemeClr>
                </a:solidFill>
              </a:rPr>
              <a:t>ερμηνεία του αριθμού είναι ότι στο συγκεκριμένο έργο έχουμε </a:t>
            </a:r>
            <a: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  <a:t>ξοδέψει περισσότερα από όσα θα έπρεπε </a:t>
            </a:r>
            <a:endParaRPr lang="el-GR" b="1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658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143000"/>
            <a:ext cx="7805737" cy="505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5726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5" name="Εικόνα 1" descr="  Λογότυπο για Άδειες χρήσης Creative Commons, B Y, NC, ND. ">
            <a:hlinkClick r:id="rId3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838" y="5516563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6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Κατάσταση προϋπολογισμού</a:t>
            </a:r>
            <a:endParaRPr lang="el-GR" dirty="0">
              <a:solidFill>
                <a:schemeClr val="tx2">
                  <a:satMod val="130000"/>
                </a:schemeClr>
              </a:solidFill>
            </a:endParaRPr>
          </a:p>
        </p:txBody>
      </p:sp>
      <p:cxnSp>
        <p:nvCxnSpPr>
          <p:cNvPr id="7" name="6 - Ευθεία γραμμή σύνδεσης"/>
          <p:cNvCxnSpPr/>
          <p:nvPr/>
        </p:nvCxnSpPr>
        <p:spPr>
          <a:xfrm rot="5400000">
            <a:off x="1999457" y="5215731"/>
            <a:ext cx="1143000" cy="1587"/>
          </a:xfrm>
          <a:prstGeom prst="line">
            <a:avLst/>
          </a:prstGeom>
          <a:ln w="158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Ορθογώνιο 5"/>
          <p:cNvSpPr/>
          <p:nvPr/>
        </p:nvSpPr>
        <p:spPr>
          <a:xfrm>
            <a:off x="683568" y="1591632"/>
            <a:ext cx="7272807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  <a:t>Ποσοστό Ανάλωσης Προϋπολογισμού (%</a:t>
            </a:r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spent)</a:t>
            </a:r>
            <a: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μας δίνει το ποσοστό ολοκλήρωσης του οικονομικού αντικειμένου του έργου.</a:t>
            </a:r>
          </a:p>
          <a:p>
            <a:endParaRPr lang="el-GR" dirty="0">
              <a:solidFill>
                <a:schemeClr val="tx2">
                  <a:satMod val="130000"/>
                </a:schemeClr>
              </a:solidFill>
            </a:endParaRPr>
          </a:p>
          <a:p>
            <a: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  <a:t>Τύπος       %</a:t>
            </a:r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spent  = ACWP / BAC</a:t>
            </a:r>
          </a:p>
          <a:p>
            <a:endParaRPr lang="el-GR" b="1" dirty="0"/>
          </a:p>
        </p:txBody>
      </p:sp>
      <p:sp>
        <p:nvSpPr>
          <p:cNvPr id="8" name="Ορθογώνιο 7"/>
          <p:cNvSpPr/>
          <p:nvPr/>
        </p:nvSpPr>
        <p:spPr>
          <a:xfrm>
            <a:off x="683569" y="3247816"/>
            <a:ext cx="7272807" cy="3139321"/>
          </a:xfrm>
          <a:prstGeom prst="rect">
            <a:avLst/>
          </a:prstGeom>
          <a:solidFill>
            <a:srgbClr val="EEFAA4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l-GR" b="1" u="sng" dirty="0" smtClean="0">
                <a:solidFill>
                  <a:schemeClr val="tx2">
                    <a:satMod val="130000"/>
                  </a:schemeClr>
                </a:solidFill>
              </a:rPr>
              <a:t>Παράδειγμα</a:t>
            </a:r>
          </a:p>
          <a:p>
            <a:endParaRPr lang="el-GR" b="1" u="sng" dirty="0" smtClean="0">
              <a:solidFill>
                <a:schemeClr val="tx2">
                  <a:satMod val="130000"/>
                </a:schemeClr>
              </a:solidFill>
            </a:endParaRPr>
          </a:p>
          <a:p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BAC = 37,22</a:t>
            </a:r>
          </a:p>
          <a:p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BCWS = 19,82</a:t>
            </a:r>
          </a:p>
          <a:p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BCWP = 14,50</a:t>
            </a:r>
          </a:p>
          <a:p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ACWP = 16,40</a:t>
            </a:r>
            <a:endParaRPr lang="el-GR" b="1" dirty="0">
              <a:solidFill>
                <a:schemeClr val="tx2">
                  <a:satMod val="130000"/>
                </a:schemeClr>
              </a:solidFill>
            </a:endParaRPr>
          </a:p>
          <a:p>
            <a:endParaRPr lang="el-GR" u="sng" dirty="0">
              <a:solidFill>
                <a:schemeClr val="tx2">
                  <a:satMod val="130000"/>
                </a:schemeClr>
              </a:solidFill>
            </a:endParaRPr>
          </a:p>
          <a:p>
            <a:r>
              <a:rPr lang="el-GR" b="1" dirty="0">
                <a:solidFill>
                  <a:schemeClr val="tx2">
                    <a:satMod val="130000"/>
                  </a:schemeClr>
                </a:solidFill>
              </a:rPr>
              <a:t>%</a:t>
            </a:r>
            <a:r>
              <a:rPr lang="en-GB" b="1" dirty="0">
                <a:solidFill>
                  <a:schemeClr val="tx2">
                    <a:satMod val="130000"/>
                  </a:schemeClr>
                </a:solidFill>
              </a:rPr>
              <a:t>spent </a:t>
            </a:r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>= ACWP / BAC = 16,40 / 37,22 = </a:t>
            </a:r>
            <a:r>
              <a:rPr lang="en-GB" b="1" dirty="0">
                <a:solidFill>
                  <a:schemeClr val="tx2">
                    <a:satMod val="130000"/>
                  </a:schemeClr>
                </a:solidFill>
              </a:rPr>
              <a:t>44%</a:t>
            </a:r>
          </a:p>
          <a:p>
            <a:endParaRPr lang="en-GB" b="1" dirty="0">
              <a:solidFill>
                <a:srgbClr val="FF0000"/>
              </a:solidFill>
            </a:endParaRPr>
          </a:p>
          <a:p>
            <a:r>
              <a:rPr lang="en-GB" b="1" dirty="0">
                <a:solidFill>
                  <a:schemeClr val="tx2">
                    <a:satMod val="130000"/>
                  </a:schemeClr>
                </a:solidFill>
              </a:rPr>
              <a:t>H </a:t>
            </a:r>
            <a:r>
              <a:rPr lang="el-GR" b="1" dirty="0">
                <a:solidFill>
                  <a:schemeClr val="tx2">
                    <a:satMod val="130000"/>
                  </a:schemeClr>
                </a:solidFill>
              </a:rPr>
              <a:t>ερμηνεία του αριθμού είναι ότι </a:t>
            </a:r>
            <a: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  <a:t>έχουμε ολοκληρώσει το 44% του οικονομικού αντικειμένου του έργου</a:t>
            </a:r>
            <a:endParaRPr lang="el-GR" b="1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333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40395" y="764704"/>
            <a:ext cx="6870700" cy="684213"/>
          </a:xfrm>
        </p:spPr>
        <p:txBody>
          <a:bodyPr/>
          <a:lstStyle/>
          <a:p>
            <a:pPr eaLnBrk="1" hangingPunct="1"/>
            <a:r>
              <a:rPr lang="en-US" altLang="el-GR" dirty="0" smtClean="0"/>
              <a:t>EVA</a:t>
            </a:r>
            <a:endParaRPr lang="el-GR" altLang="el-GR" dirty="0" smtClean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484784"/>
            <a:ext cx="5112990" cy="4961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1644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Ερμηνεία των δεικτών </a:t>
            </a:r>
            <a:endParaRPr lang="el-GR" dirty="0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706675"/>
              </p:ext>
            </p:extLst>
          </p:nvPr>
        </p:nvGraphicFramePr>
        <p:xfrm>
          <a:off x="971600" y="2132856"/>
          <a:ext cx="6096000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1687736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endParaRPr lang="en-GB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endParaRPr lang="en-GB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endParaRPr lang="en-GB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GB" b="1" dirty="0" smtClean="0">
                          <a:solidFill>
                            <a:srgbClr val="0070C0"/>
                          </a:solidFill>
                        </a:rPr>
                        <a:t>Cost Variance  (</a:t>
                      </a:r>
                      <a:r>
                        <a:rPr lang="el-GR" b="1" dirty="0" smtClean="0">
                          <a:solidFill>
                            <a:srgbClr val="0070C0"/>
                          </a:solidFill>
                        </a:rPr>
                        <a:t>€</a:t>
                      </a:r>
                      <a:r>
                        <a:rPr lang="en-GB" b="1" dirty="0" smtClean="0">
                          <a:solidFill>
                            <a:srgbClr val="0070C0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lang="el-GR" b="1" dirty="0" smtClean="0">
                          <a:solidFill>
                            <a:srgbClr val="0070C0"/>
                          </a:solidFill>
                        </a:rPr>
                        <a:t>Ή</a:t>
                      </a:r>
                      <a:r>
                        <a:rPr lang="el-GR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GB" b="1" baseline="0" dirty="0" smtClean="0">
                          <a:solidFill>
                            <a:srgbClr val="0070C0"/>
                          </a:solidFill>
                        </a:rPr>
                        <a:t>Schedule Variance</a:t>
                      </a:r>
                      <a:endParaRPr lang="el-GR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2800" b="1" dirty="0" smtClean="0"/>
                        <a:t>&lt;0 </a:t>
                      </a:r>
                      <a:endParaRPr lang="el-G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l-G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2800" b="1" dirty="0" smtClean="0"/>
                        <a:t>=0</a:t>
                      </a:r>
                      <a:endParaRPr lang="el-G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l-G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GB" sz="2800" b="1" dirty="0" smtClean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2800" b="1" dirty="0" smtClean="0"/>
                        <a:t>&gt;0</a:t>
                      </a:r>
                      <a:endParaRPr lang="el-G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581128"/>
            <a:ext cx="919387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://chikart.files.wordpress.com/2014/01/thumbs_up_happy_face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861" y="3501008"/>
            <a:ext cx="1133839" cy="690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1.gstatic.com/images?q=tbn:ANd9GcQ0QQl0OwYKRQgLsFscMHzvWYoce7xoUkCRBd113VDqUhjQn4REOBNKonrB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512" y="2558103"/>
            <a:ext cx="684535" cy="720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3505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Ερμηνεία των δεικτών </a:t>
            </a:r>
            <a:endParaRPr lang="el-GR" dirty="0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614464"/>
              </p:ext>
            </p:extLst>
          </p:nvPr>
        </p:nvGraphicFramePr>
        <p:xfrm>
          <a:off x="780256" y="2132856"/>
          <a:ext cx="6528048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1471712"/>
                <a:gridCol w="2176016"/>
              </a:tblGrid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endParaRPr lang="en-GB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endParaRPr lang="en-GB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GB" b="1" dirty="0" smtClean="0">
                          <a:solidFill>
                            <a:srgbClr val="0070C0"/>
                          </a:solidFill>
                        </a:rPr>
                        <a:t>Cost Performance</a:t>
                      </a:r>
                      <a:r>
                        <a:rPr lang="en-GB" b="1" baseline="0" dirty="0" smtClean="0">
                          <a:solidFill>
                            <a:srgbClr val="0070C0"/>
                          </a:solidFill>
                        </a:rPr>
                        <a:t> Index </a:t>
                      </a:r>
                      <a:endParaRPr lang="en-GB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l-GR" b="1" dirty="0" smtClean="0">
                          <a:solidFill>
                            <a:srgbClr val="0070C0"/>
                          </a:solidFill>
                        </a:rPr>
                        <a:t>Ή</a:t>
                      </a:r>
                      <a:r>
                        <a:rPr lang="el-GR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GB" b="1" baseline="0" dirty="0" smtClean="0">
                          <a:solidFill>
                            <a:srgbClr val="0070C0"/>
                          </a:solidFill>
                        </a:rPr>
                        <a:t>Schedule </a:t>
                      </a:r>
                      <a:r>
                        <a:rPr lang="en-GB" b="1" dirty="0" smtClean="0">
                          <a:solidFill>
                            <a:srgbClr val="0070C0"/>
                          </a:solidFill>
                        </a:rPr>
                        <a:t>Performance</a:t>
                      </a:r>
                      <a:r>
                        <a:rPr lang="en-GB" b="1" baseline="0" dirty="0" smtClean="0">
                          <a:solidFill>
                            <a:srgbClr val="0070C0"/>
                          </a:solidFill>
                        </a:rPr>
                        <a:t> Index </a:t>
                      </a:r>
                      <a:endParaRPr lang="el-GR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2800" b="1" dirty="0" smtClean="0"/>
                        <a:t>&lt;1 </a:t>
                      </a:r>
                      <a:endParaRPr lang="el-G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l-G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2800" b="1" dirty="0" smtClean="0"/>
                        <a:t>=1</a:t>
                      </a:r>
                      <a:endParaRPr lang="el-G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l-G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GB" sz="2800" b="1" dirty="0" smtClean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2800" b="1" dirty="0" smtClean="0"/>
                        <a:t>&gt;1</a:t>
                      </a:r>
                      <a:endParaRPr lang="el-G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7635" y="4509120"/>
            <a:ext cx="919387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://chikart.files.wordpress.com/2014/01/thumbs_up_happy_face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0409" y="3501008"/>
            <a:ext cx="1133839" cy="690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1.gstatic.com/images?q=tbn:ANd9GcQ0QQl0OwYKRQgLsFscMHzvWYoce7xoUkCRBd113VDqUhjQn4REOBNKonrB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061" y="2558103"/>
            <a:ext cx="684535" cy="720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0774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595313"/>
            <a:ext cx="8229600" cy="914400"/>
          </a:xfrm>
        </p:spPr>
        <p:txBody>
          <a:bodyPr/>
          <a:lstStyle/>
          <a:p>
            <a:pPr eaLnBrk="1" hangingPunct="1"/>
            <a:r>
              <a:rPr lang="el-GR" altLang="el-GR" dirty="0" smtClean="0"/>
              <a:t>Πιθανοί συνδυασμοί</a:t>
            </a:r>
            <a:r>
              <a:rPr lang="en-US" altLang="el-GR" dirty="0" smtClean="0"/>
              <a:t> </a:t>
            </a:r>
            <a:r>
              <a:rPr lang="el-GR" altLang="el-GR" dirty="0" smtClean="0"/>
              <a:t>– Ποια είναι η κατάσταση του έργου</a:t>
            </a:r>
            <a:endParaRPr lang="en-US" altLang="el-GR" dirty="0" smtClean="0"/>
          </a:p>
        </p:txBody>
      </p:sp>
      <p:pic>
        <p:nvPicPr>
          <p:cNvPr id="26627" name="Picture 3" descr="Fig10-0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052513"/>
            <a:ext cx="5227638" cy="565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- Ορθογώνιο"/>
          <p:cNvSpPr/>
          <p:nvPr/>
        </p:nvSpPr>
        <p:spPr>
          <a:xfrm>
            <a:off x="1763713" y="2636838"/>
            <a:ext cx="6624637" cy="287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1763713" y="4581525"/>
            <a:ext cx="6624637" cy="287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6" name="5 - Ορθογώνιο"/>
          <p:cNvSpPr/>
          <p:nvPr/>
        </p:nvSpPr>
        <p:spPr>
          <a:xfrm>
            <a:off x="1835150" y="6524625"/>
            <a:ext cx="6624638" cy="288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4634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3" descr="Fig10-0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052513"/>
            <a:ext cx="5227638" cy="565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2451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l-GR" altLang="el-GR" dirty="0" err="1" smtClean="0"/>
              <a:t>Τυπολόγιο</a:t>
            </a:r>
            <a:endParaRPr lang="en-US" altLang="el-GR" dirty="0" smtClean="0"/>
          </a:p>
        </p:txBody>
      </p:sp>
      <p:sp>
        <p:nvSpPr>
          <p:cNvPr id="1192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1"/>
            <a:ext cx="8229600" cy="1024135"/>
          </a:xfrm>
          <a:solidFill>
            <a:srgbClr val="EEFAA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488" tIns="44450" rIns="90488" bIns="44450">
            <a:normAutofit/>
          </a:bodyPr>
          <a:lstStyle/>
          <a:p>
            <a:pPr marL="0" indent="0" eaLnBrk="1" fontAlgn="auto" hangingPunct="1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en-US" sz="2000" dirty="0"/>
              <a:t>Cost Variance (CV) = BCWP - ACWP</a:t>
            </a:r>
          </a:p>
          <a:p>
            <a:pPr marL="0" indent="0">
              <a:lnSpc>
                <a:spcPct val="90000"/>
              </a:lnSpc>
              <a:spcAft>
                <a:spcPct val="50000"/>
              </a:spcAft>
              <a:buNone/>
              <a:defRPr/>
            </a:pPr>
            <a:r>
              <a:rPr lang="en-US" dirty="0"/>
              <a:t>Cost Performance Index (CPI) = </a:t>
            </a:r>
            <a:r>
              <a:rPr lang="en-US" dirty="0" smtClean="0"/>
              <a:t>BCWP/ACWP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3212976"/>
            <a:ext cx="8229600" cy="939924"/>
          </a:xfrm>
          <a:prstGeom prst="rect">
            <a:avLst/>
          </a:prstGeom>
          <a:solidFill>
            <a:srgbClr val="EEFAA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488" tIns="44450" rIns="90488" bIns="44450" rtlCol="0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5715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kumimoji="0" lang="el-GR" sz="18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spcAft>
                <a:spcPct val="50000"/>
              </a:spcAft>
              <a:buFont typeface="Arial" pitchFamily="34" charset="0"/>
              <a:buNone/>
              <a:defRPr/>
            </a:pPr>
            <a:r>
              <a:rPr lang="en-US" dirty="0" smtClean="0"/>
              <a:t>Schedule Variance (SV) = BCWP – BCWS</a:t>
            </a:r>
          </a:p>
          <a:p>
            <a:pPr marL="0" indent="0">
              <a:lnSpc>
                <a:spcPct val="90000"/>
              </a:lnSpc>
              <a:spcAft>
                <a:spcPct val="50000"/>
              </a:spcAft>
              <a:buFont typeface="Arial" pitchFamily="34" charset="0"/>
              <a:buNone/>
              <a:defRPr/>
            </a:pPr>
            <a:r>
              <a:rPr lang="en-US" dirty="0" smtClean="0"/>
              <a:t>Schedule Performance Index (SPI) = BCWP/BCWS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4437112"/>
            <a:ext cx="8229600" cy="1099578"/>
          </a:xfrm>
          <a:prstGeom prst="rect">
            <a:avLst/>
          </a:prstGeom>
          <a:solidFill>
            <a:srgbClr val="EEFAA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488" tIns="44450" rIns="90488" bIns="44450" rtlCol="0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5715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kumimoji="0" lang="el-GR" sz="18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Font typeface="Arial" pitchFamily="34" charset="0"/>
              <a:buNone/>
              <a:defRPr/>
            </a:pPr>
            <a:r>
              <a:rPr lang="en-US" dirty="0" smtClean="0"/>
              <a:t>Estimated Cost to Complete (ETC) = (BAC – BCWP)/CPI</a:t>
            </a:r>
          </a:p>
          <a:p>
            <a:pPr marL="0" indent="0">
              <a:lnSpc>
                <a:spcPct val="130000"/>
              </a:lnSpc>
              <a:buFont typeface="Arial" pitchFamily="34" charset="0"/>
              <a:buNone/>
              <a:defRPr/>
            </a:pPr>
            <a:r>
              <a:rPr lang="en-US" dirty="0" smtClean="0"/>
              <a:t>Estimate Cost at Completion (EAC) = ACWP + 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3273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Γραφική απεικόνιση σε σχέση με το χρόνο</a:t>
            </a:r>
            <a:endParaRPr lang="en-US" altLang="el-GR" dirty="0" smtClean="0"/>
          </a:p>
        </p:txBody>
      </p:sp>
      <p:pic>
        <p:nvPicPr>
          <p:cNvPr id="30723" name="Picture 3" descr="cost m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1989138"/>
            <a:ext cx="6992937" cy="2828925"/>
          </a:xfrm>
        </p:spPr>
      </p:pic>
    </p:spTree>
    <p:extLst>
      <p:ext uri="{BB962C8B-B14F-4D97-AF65-F5344CB8AC3E}">
        <p14:creationId xmlns:p14="http://schemas.microsoft.com/office/powerpoint/2010/main" val="23571735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Παράδειγμα</a:t>
            </a:r>
            <a:endParaRPr lang="en-US" altLang="el-GR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altLang="el-GR" dirty="0" smtClean="0"/>
              <a:t>Έστω</a:t>
            </a:r>
            <a:r>
              <a:rPr lang="en-US" altLang="el-GR" dirty="0" smtClean="0"/>
              <a:t> </a:t>
            </a:r>
            <a:r>
              <a:rPr lang="el-GR" altLang="el-GR" dirty="0" smtClean="0"/>
              <a:t>ένα</a:t>
            </a:r>
            <a:r>
              <a:rPr lang="en-US" altLang="el-GR" dirty="0" smtClean="0"/>
              <a:t> work package </a:t>
            </a:r>
            <a:r>
              <a:rPr lang="el-GR" altLang="el-GR" dirty="0" smtClean="0"/>
              <a:t>που τελειώνει σήμερα</a:t>
            </a:r>
            <a:r>
              <a:rPr lang="en-US" altLang="el-GR" dirty="0" smtClean="0"/>
              <a:t>, </a:t>
            </a:r>
            <a:r>
              <a:rPr lang="el-GR" altLang="el-GR" dirty="0" smtClean="0"/>
              <a:t>με κόστος </a:t>
            </a:r>
            <a:r>
              <a:rPr lang="en-US" altLang="el-GR" dirty="0" smtClean="0"/>
              <a:t>1500.  </a:t>
            </a:r>
            <a:r>
              <a:rPr lang="el-GR" altLang="el-GR" dirty="0" smtClean="0"/>
              <a:t>Έχουμε όμως τελειώσει μόνο τα δύο τρίτα και έχουμε ξοδέψει 1350</a:t>
            </a:r>
          </a:p>
          <a:p>
            <a:pPr lvl="1"/>
            <a:r>
              <a:rPr lang="el-GR" altLang="el-GR" dirty="0" smtClean="0"/>
              <a:t>Υπολογίστε το </a:t>
            </a:r>
            <a:r>
              <a:rPr lang="en-US" altLang="el-GR" dirty="0" smtClean="0"/>
              <a:t>CPI, SPI</a:t>
            </a:r>
            <a:r>
              <a:rPr lang="en-GB" altLang="el-GR" dirty="0"/>
              <a:t>;</a:t>
            </a:r>
            <a:endParaRPr lang="el-GR" altLang="el-GR" dirty="0" smtClean="0"/>
          </a:p>
          <a:p>
            <a:pPr lvl="1"/>
            <a:r>
              <a:rPr lang="el-GR" altLang="el-GR" dirty="0" smtClean="0"/>
              <a:t>Τι συμπεράσματα βγάζετε</a:t>
            </a:r>
            <a:r>
              <a:rPr lang="en-GB" altLang="el-GR" dirty="0"/>
              <a:t>;</a:t>
            </a:r>
            <a:endParaRPr lang="en-US" altLang="el-GR" dirty="0" smtClean="0"/>
          </a:p>
          <a:p>
            <a:endParaRPr lang="en-US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3570098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Παράδειγμα</a:t>
            </a:r>
            <a:endParaRPr lang="en-US" altLang="el-GR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altLang="el-GR" dirty="0" smtClean="0"/>
              <a:t>Έστω</a:t>
            </a:r>
            <a:r>
              <a:rPr lang="en-US" altLang="el-GR" dirty="0" smtClean="0"/>
              <a:t> </a:t>
            </a:r>
            <a:r>
              <a:rPr lang="el-GR" altLang="el-GR" dirty="0" smtClean="0"/>
              <a:t>ένα</a:t>
            </a:r>
            <a:r>
              <a:rPr lang="en-US" altLang="el-GR" dirty="0" smtClean="0"/>
              <a:t> work package </a:t>
            </a:r>
            <a:r>
              <a:rPr lang="el-GR" altLang="el-GR" dirty="0" smtClean="0"/>
              <a:t>που τελειώνει σήμερα</a:t>
            </a:r>
            <a:r>
              <a:rPr lang="en-US" altLang="el-GR" dirty="0" smtClean="0"/>
              <a:t>, </a:t>
            </a:r>
            <a:r>
              <a:rPr lang="el-GR" altLang="el-GR" dirty="0" smtClean="0"/>
              <a:t>με κόστος </a:t>
            </a:r>
            <a:r>
              <a:rPr lang="en-US" altLang="el-GR" dirty="0" smtClean="0"/>
              <a:t>1500.  </a:t>
            </a:r>
            <a:r>
              <a:rPr lang="el-GR" altLang="el-GR" dirty="0" smtClean="0"/>
              <a:t>Έχουμε όμως τελειώσει μόνο τα δύο τρίτα και έχουμε ξοδέψει 1350</a:t>
            </a:r>
          </a:p>
          <a:p>
            <a:pPr lvl="1"/>
            <a:r>
              <a:rPr lang="el-GR" altLang="el-GR" dirty="0" smtClean="0"/>
              <a:t>Υπολογίστε το </a:t>
            </a:r>
            <a:r>
              <a:rPr lang="en-US" altLang="el-GR" dirty="0" smtClean="0"/>
              <a:t>CPI, SPI </a:t>
            </a:r>
            <a:r>
              <a:rPr lang="el-GR" altLang="el-GR" dirty="0" smtClean="0"/>
              <a:t>και</a:t>
            </a:r>
            <a:r>
              <a:rPr lang="en-US" altLang="el-GR" dirty="0" smtClean="0"/>
              <a:t> CSI</a:t>
            </a:r>
            <a:endParaRPr lang="el-GR" altLang="el-GR" dirty="0" smtClean="0"/>
          </a:p>
          <a:p>
            <a:pPr lvl="1"/>
            <a:r>
              <a:rPr lang="el-GR" altLang="el-GR" dirty="0" smtClean="0"/>
              <a:t>Τι συμπεράσματα βγάζετε?</a:t>
            </a:r>
          </a:p>
          <a:p>
            <a:r>
              <a:rPr lang="en-US" altLang="el-GR" dirty="0" smtClean="0"/>
              <a:t>CPI = BCWP/ACWP</a:t>
            </a:r>
            <a:br>
              <a:rPr lang="en-US" altLang="el-GR" dirty="0" smtClean="0"/>
            </a:br>
            <a:r>
              <a:rPr lang="en-US" altLang="el-GR" dirty="0" smtClean="0"/>
              <a:t>      = $1000/$1350 = .74</a:t>
            </a:r>
          </a:p>
          <a:p>
            <a:r>
              <a:rPr lang="en-US" altLang="el-GR" dirty="0" smtClean="0"/>
              <a:t>SPI = BCWP/BCWS</a:t>
            </a:r>
            <a:br>
              <a:rPr lang="en-US" altLang="el-GR" dirty="0" smtClean="0"/>
            </a:br>
            <a:r>
              <a:rPr lang="en-US" altLang="el-GR" dirty="0" smtClean="0"/>
              <a:t>      = $1000/$1500 = .67</a:t>
            </a:r>
          </a:p>
          <a:p>
            <a:pPr marL="342900" lvl="1" indent="0">
              <a:buNone/>
            </a:pPr>
            <a:endParaRPr lang="en-US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2587974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endParaRPr lang="en-US" sz="2000" dirty="0" smtClean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</a:rPr>
              <a:t>.</a:t>
            </a:r>
            <a:endParaRPr lang="el-GR" sz="2000" dirty="0" smtClean="0"/>
          </a:p>
          <a:p>
            <a:pPr eaLnBrk="1" hangingPunct="1">
              <a:spcBef>
                <a:spcPts val="0"/>
              </a:spcBef>
            </a:pPr>
            <a:r>
              <a:rPr lang="el-GR" sz="20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/>
              <a:t>. </a:t>
            </a:r>
            <a:endParaRPr lang="el-GR" sz="20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18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Παράδειγμα</a:t>
            </a:r>
            <a:endParaRPr lang="en-CA" altLang="el-GR" dirty="0" smtClean="0"/>
          </a:p>
        </p:txBody>
      </p:sp>
      <p:sp>
        <p:nvSpPr>
          <p:cNvPr id="34821" name="Text Box 7"/>
          <p:cNvSpPr txBox="1">
            <a:spLocks noChangeArrowheads="1"/>
          </p:cNvSpPr>
          <p:nvPr/>
        </p:nvSpPr>
        <p:spPr bwMode="auto">
          <a:xfrm>
            <a:off x="971600" y="1556792"/>
            <a:ext cx="79258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000" b="1" dirty="0" smtClean="0">
                <a:latin typeface="Times New Roman" pitchFamily="18" charset="0"/>
              </a:rPr>
              <a:t>Το παράδειγμα παρουσιάζει ένα πολύ μικρό έργο για την </a:t>
            </a:r>
            <a:r>
              <a:rPr lang="en-US" altLang="el-GR" sz="2000" b="1" dirty="0">
                <a:latin typeface="Times New Roman" pitchFamily="18" charset="0"/>
              </a:rPr>
              <a:t/>
            </a:r>
            <a:br>
              <a:rPr lang="en-US" altLang="el-GR" sz="2000" b="1" dirty="0">
                <a:latin typeface="Times New Roman" pitchFamily="18" charset="0"/>
              </a:rPr>
            </a:br>
            <a:r>
              <a:rPr lang="el-GR" altLang="el-GR" sz="2000" b="1" dirty="0" smtClean="0">
                <a:latin typeface="Times New Roman" pitchFamily="18" charset="0"/>
              </a:rPr>
              <a:t>αγορά ενός </a:t>
            </a:r>
            <a:r>
              <a:rPr lang="en-US" altLang="el-GR" sz="2000" b="1" dirty="0" smtClean="0">
                <a:latin typeface="Times New Roman" pitchFamily="18" charset="0"/>
              </a:rPr>
              <a:t>Web </a:t>
            </a:r>
            <a:r>
              <a:rPr lang="en-US" altLang="el-GR" sz="2000" b="1" dirty="0">
                <a:latin typeface="Times New Roman" pitchFamily="18" charset="0"/>
              </a:rPr>
              <a:t>Server </a:t>
            </a:r>
            <a:r>
              <a:rPr lang="el-GR" altLang="el-GR" sz="2000" b="1" dirty="0" smtClean="0">
                <a:latin typeface="Times New Roman" pitchFamily="18" charset="0"/>
              </a:rPr>
              <a:t>διάρκειας μίας εβδομάδας και κόστους </a:t>
            </a:r>
            <a:r>
              <a:rPr lang="en-US" altLang="el-GR" sz="2000" b="1" dirty="0" smtClean="0">
                <a:latin typeface="Times New Roman" pitchFamily="18" charset="0"/>
              </a:rPr>
              <a:t>10,000</a:t>
            </a:r>
            <a:r>
              <a:rPr lang="el-GR" altLang="el-GR" sz="2000" b="1" dirty="0" smtClean="0">
                <a:latin typeface="Times New Roman" pitchFamily="18" charset="0"/>
              </a:rPr>
              <a:t>€</a:t>
            </a:r>
            <a:r>
              <a:rPr lang="en-US" altLang="el-GR" sz="2000" b="1" dirty="0" smtClean="0">
                <a:latin typeface="Times New Roman" pitchFamily="18" charset="0"/>
              </a:rPr>
              <a:t>.</a:t>
            </a:r>
            <a:endParaRPr lang="en-CA" altLang="el-GR" sz="2000" b="1" dirty="0">
              <a:latin typeface="Times New Roman" pitchFamily="18" charset="0"/>
            </a:endParaRPr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088440"/>
              </p:ext>
            </p:extLst>
          </p:nvPr>
        </p:nvGraphicFramePr>
        <p:xfrm>
          <a:off x="353218" y="2492896"/>
          <a:ext cx="8544270" cy="399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  <a:gridCol w="1514708"/>
                <a:gridCol w="1333382"/>
                <a:gridCol w="1424045"/>
                <a:gridCol w="1424045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Δραστηριότητα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Εβδομάδα 1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Εβδομάδα 2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Σύνολο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% </a:t>
                      </a:r>
                      <a:r>
                        <a:rPr lang="el-GR" sz="1600" dirty="0" err="1" smtClean="0"/>
                        <a:t>Ολοκλ</a:t>
                      </a:r>
                      <a:r>
                        <a:rPr lang="el-GR" sz="1600" dirty="0" smtClean="0"/>
                        <a:t>. Μετά από 1 εβδομάδα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BCWP</a:t>
                      </a:r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Αγορά εξοπλισμού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10000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10000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75%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7500</a:t>
                      </a:r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BCWS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10000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10000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ACWP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15000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5,000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20000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CV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-7500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SV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-2500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CPI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50%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SPI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75%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2078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Earned Value Analysis</a:t>
            </a:r>
            <a:endParaRPr lang="en-CA" altLang="el-GR" smtClean="0"/>
          </a:p>
        </p:txBody>
      </p:sp>
      <p:sp>
        <p:nvSpPr>
          <p:cNvPr id="35845" name="Text Box 7"/>
          <p:cNvSpPr txBox="1">
            <a:spLocks noChangeArrowheads="1"/>
          </p:cNvSpPr>
          <p:nvPr/>
        </p:nvSpPr>
        <p:spPr bwMode="auto">
          <a:xfrm>
            <a:off x="1524000" y="1600200"/>
            <a:ext cx="331603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b="1" dirty="0" smtClean="0">
                <a:latin typeface="Times New Roman" pitchFamily="18" charset="0"/>
              </a:rPr>
              <a:t>Planned </a:t>
            </a:r>
            <a:r>
              <a:rPr lang="en-US" altLang="el-GR" sz="2000" b="1" dirty="0">
                <a:latin typeface="Times New Roman" pitchFamily="18" charset="0"/>
              </a:rPr>
              <a:t>Value (PV) </a:t>
            </a:r>
            <a:r>
              <a:rPr lang="el-GR" altLang="el-GR" sz="2000" b="1" dirty="0" smtClean="0">
                <a:latin typeface="Times New Roman" pitchFamily="18" charset="0"/>
              </a:rPr>
              <a:t>= </a:t>
            </a:r>
            <a:r>
              <a:rPr lang="en-US" altLang="el-GR" sz="2000" b="1" dirty="0" smtClean="0">
                <a:latin typeface="Times New Roman" pitchFamily="18" charset="0"/>
              </a:rPr>
              <a:t>10000 </a:t>
            </a:r>
            <a:endParaRPr lang="el-GR" altLang="el-GR" sz="2000" b="1" dirty="0" smtClean="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b="1" dirty="0" smtClean="0">
                <a:latin typeface="Times New Roman" pitchFamily="18" charset="0"/>
              </a:rPr>
              <a:t>Actual </a:t>
            </a:r>
            <a:r>
              <a:rPr lang="en-US" altLang="el-GR" sz="2000" b="1" dirty="0">
                <a:latin typeface="Times New Roman" pitchFamily="18" charset="0"/>
              </a:rPr>
              <a:t>Cost (AC) </a:t>
            </a:r>
            <a:r>
              <a:rPr lang="el-GR" altLang="el-GR" sz="2000" b="1" dirty="0" smtClean="0">
                <a:latin typeface="Times New Roman" pitchFamily="18" charset="0"/>
              </a:rPr>
              <a:t>= 15000</a:t>
            </a:r>
            <a:endParaRPr lang="en-CA" altLang="el-GR" sz="2000" b="1" dirty="0">
              <a:latin typeface="Times New Roman" pitchFamily="18" charset="0"/>
            </a:endParaRPr>
          </a:p>
        </p:txBody>
      </p:sp>
      <p:sp>
        <p:nvSpPr>
          <p:cNvPr id="35846" name="Rectangle 8"/>
          <p:cNvSpPr>
            <a:spLocks noChangeArrowheads="1"/>
          </p:cNvSpPr>
          <p:nvPr/>
        </p:nvSpPr>
        <p:spPr bwMode="auto">
          <a:xfrm>
            <a:off x="3810000" y="4038600"/>
            <a:ext cx="762000" cy="304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>
              <a:latin typeface="Comic Sans MS" pitchFamily="66" charset="0"/>
            </a:endParaRPr>
          </a:p>
        </p:txBody>
      </p:sp>
      <p:sp>
        <p:nvSpPr>
          <p:cNvPr id="35847" name="Rectangle 9"/>
          <p:cNvSpPr>
            <a:spLocks noChangeArrowheads="1"/>
          </p:cNvSpPr>
          <p:nvPr/>
        </p:nvSpPr>
        <p:spPr bwMode="auto">
          <a:xfrm>
            <a:off x="3810000" y="4343400"/>
            <a:ext cx="762000" cy="304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>
              <a:latin typeface="Comic Sans MS" pitchFamily="66" charset="0"/>
            </a:endParaRPr>
          </a:p>
        </p:txBody>
      </p:sp>
      <p:graphicFrame>
        <p:nvGraphicFramePr>
          <p:cNvPr id="10" name="Πίνακας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766647"/>
              </p:ext>
            </p:extLst>
          </p:nvPr>
        </p:nvGraphicFramePr>
        <p:xfrm>
          <a:off x="353218" y="2492896"/>
          <a:ext cx="8544270" cy="399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  <a:gridCol w="1442700"/>
                <a:gridCol w="1405390"/>
                <a:gridCol w="1424045"/>
                <a:gridCol w="1424045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Δραστηριότητα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Εβδομάδα 1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Εβδομάδα 2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Σύνολο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% </a:t>
                      </a:r>
                      <a:r>
                        <a:rPr lang="el-GR" sz="1600" dirty="0" err="1" smtClean="0"/>
                        <a:t>Ολοκλ</a:t>
                      </a:r>
                      <a:r>
                        <a:rPr lang="el-GR" sz="1600" dirty="0" smtClean="0"/>
                        <a:t>. Μετά από 1 εβδομάδα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BCWP</a:t>
                      </a:r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Αγορά εξοπλισμού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10000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10000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75%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7500</a:t>
                      </a:r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BCWS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solidFill>
                            <a:srgbClr val="FF0000"/>
                          </a:solidFill>
                        </a:rPr>
                        <a:t>10000</a:t>
                      </a:r>
                      <a:endParaRPr lang="el-G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10000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ACWP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rgbClr val="FF0000"/>
                          </a:solidFill>
                        </a:rPr>
                        <a:t>15000</a:t>
                      </a:r>
                      <a:endParaRPr lang="el-G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5000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20000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CV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-7500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SV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-2500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CPI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50%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SPI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75%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286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Earned Value Analysis</a:t>
            </a:r>
            <a:endParaRPr lang="en-CA" altLang="el-GR" smtClean="0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371600" y="1600200"/>
            <a:ext cx="735669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000" b="1" dirty="0" smtClean="0">
                <a:latin typeface="Times New Roman" pitchFamily="18" charset="0"/>
              </a:rPr>
              <a:t>Μετά από </a:t>
            </a:r>
            <a:r>
              <a:rPr lang="en-US" altLang="el-GR" sz="2000" b="1" dirty="0" smtClean="0">
                <a:latin typeface="Times New Roman" pitchFamily="18" charset="0"/>
              </a:rPr>
              <a:t>1 </a:t>
            </a:r>
            <a:r>
              <a:rPr lang="el-GR" altLang="el-GR" sz="2000" b="1" dirty="0" smtClean="0">
                <a:latin typeface="Times New Roman" pitchFamily="18" charset="0"/>
              </a:rPr>
              <a:t>εβδομάδα η δραστηριότητα έχει ολοκληρωθεί </a:t>
            </a:r>
            <a:r>
              <a:rPr lang="en-US" altLang="el-GR" sz="2000" b="1" dirty="0" smtClean="0">
                <a:latin typeface="Times New Roman" pitchFamily="18" charset="0"/>
              </a:rPr>
              <a:t>75%</a:t>
            </a:r>
            <a:endParaRPr lang="en-US" altLang="el-GR" sz="2000" b="1" dirty="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b="1" dirty="0" smtClean="0">
                <a:solidFill>
                  <a:srgbClr val="FF0000"/>
                </a:solidFill>
                <a:latin typeface="Times New Roman" pitchFamily="18" charset="0"/>
              </a:rPr>
              <a:t>EV </a:t>
            </a:r>
            <a:r>
              <a:rPr lang="en-US" altLang="el-GR" sz="2000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r>
              <a:rPr lang="en-US" altLang="el-GR" sz="2000" b="1" dirty="0">
                <a:solidFill>
                  <a:srgbClr val="FF0000"/>
                </a:solidFill>
                <a:latin typeface="Times New Roman" pitchFamily="18" charset="0"/>
              </a:rPr>
              <a:t> $10,000 </a:t>
            </a:r>
            <a:r>
              <a:rPr lang="en-US" altLang="el-GR" sz="2000" b="1" dirty="0">
                <a:solidFill>
                  <a:srgbClr val="FF0000"/>
                </a:solidFill>
                <a:latin typeface="Comic Sans MS" pitchFamily="66" charset="0"/>
              </a:rPr>
              <a:t>X </a:t>
            </a:r>
            <a:r>
              <a:rPr lang="en-US" altLang="el-GR" sz="2000" b="1" dirty="0">
                <a:solidFill>
                  <a:srgbClr val="FF0000"/>
                </a:solidFill>
                <a:latin typeface="Times New Roman" pitchFamily="18" charset="0"/>
              </a:rPr>
              <a:t>75%</a:t>
            </a:r>
            <a:r>
              <a:rPr lang="en-US" altLang="el-GR" sz="2000" b="1" dirty="0">
                <a:solidFill>
                  <a:srgbClr val="FF0000"/>
                </a:solidFill>
                <a:latin typeface="Comic Sans MS" pitchFamily="66" charset="0"/>
              </a:rPr>
              <a:t> =</a:t>
            </a:r>
            <a:r>
              <a:rPr lang="en-US" altLang="el-GR" sz="2000" b="1" dirty="0">
                <a:solidFill>
                  <a:srgbClr val="FF0000"/>
                </a:solidFill>
                <a:latin typeface="Times New Roman" pitchFamily="18" charset="0"/>
              </a:rPr>
              <a:t> $7,500 (PV*%complete)</a:t>
            </a:r>
            <a:endParaRPr lang="en-CA" altLang="el-GR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870" name="Rectangle 9"/>
          <p:cNvSpPr>
            <a:spLocks noChangeArrowheads="1"/>
          </p:cNvSpPr>
          <p:nvPr/>
        </p:nvSpPr>
        <p:spPr bwMode="auto">
          <a:xfrm>
            <a:off x="6477000" y="3352800"/>
            <a:ext cx="685800" cy="3810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>
              <a:latin typeface="Comic Sans MS" pitchFamily="66" charset="0"/>
            </a:endParaRPr>
          </a:p>
        </p:txBody>
      </p:sp>
      <p:sp>
        <p:nvSpPr>
          <p:cNvPr id="36871" name="Rectangle 10"/>
          <p:cNvSpPr>
            <a:spLocks noChangeArrowheads="1"/>
          </p:cNvSpPr>
          <p:nvPr/>
        </p:nvSpPr>
        <p:spPr bwMode="auto">
          <a:xfrm>
            <a:off x="7696200" y="3352800"/>
            <a:ext cx="685800" cy="3810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>
              <a:latin typeface="Comic Sans MS" pitchFamily="66" charset="0"/>
            </a:endParaRPr>
          </a:p>
        </p:txBody>
      </p:sp>
      <p:graphicFrame>
        <p:nvGraphicFramePr>
          <p:cNvPr id="11" name="Πίνακας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652184"/>
              </p:ext>
            </p:extLst>
          </p:nvPr>
        </p:nvGraphicFramePr>
        <p:xfrm>
          <a:off x="353218" y="2815416"/>
          <a:ext cx="8544270" cy="399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  <a:gridCol w="1514708"/>
                <a:gridCol w="1333382"/>
                <a:gridCol w="1424045"/>
                <a:gridCol w="1424045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Δραστηριότητα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Εβδομάδα 1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Εβδομάδα 2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Σύνολο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% </a:t>
                      </a:r>
                      <a:r>
                        <a:rPr lang="el-GR" sz="1600" dirty="0" err="1" smtClean="0"/>
                        <a:t>Ολοκλ</a:t>
                      </a:r>
                      <a:r>
                        <a:rPr lang="el-GR" sz="1600" dirty="0" smtClean="0"/>
                        <a:t>. Μετά από 1 εβδομάδα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BCWP</a:t>
                      </a:r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Αγορά εξοπλισμού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10000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10000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solidFill>
                            <a:srgbClr val="FF0000"/>
                          </a:solidFill>
                        </a:rPr>
                        <a:t>75%</a:t>
                      </a:r>
                      <a:endParaRPr lang="el-G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solidFill>
                            <a:srgbClr val="FF0000"/>
                          </a:solidFill>
                        </a:rPr>
                        <a:t>7500</a:t>
                      </a:r>
                      <a:endParaRPr lang="el-G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BCWS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solidFill>
                            <a:schemeClr val="tx1"/>
                          </a:solidFill>
                        </a:rPr>
                        <a:t>10000</a:t>
                      </a:r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10000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ACWP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15000</a:t>
                      </a:r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5000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20000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CV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-7500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SV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-2500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CPI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50%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SPI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75%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194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611560" y="1628800"/>
            <a:ext cx="54611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b="1" dirty="0" smtClean="0">
                <a:solidFill>
                  <a:srgbClr val="FF0000"/>
                </a:solidFill>
                <a:latin typeface="Times New Roman" pitchFamily="18" charset="0"/>
              </a:rPr>
              <a:t>CV </a:t>
            </a:r>
            <a:r>
              <a:rPr lang="en-US" altLang="el-GR" sz="2000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r>
              <a:rPr lang="en-US" altLang="el-GR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altLang="el-GR" sz="2000" b="1" dirty="0" smtClean="0">
                <a:solidFill>
                  <a:srgbClr val="FF0000"/>
                </a:solidFill>
                <a:latin typeface="Times New Roman" pitchFamily="18" charset="0"/>
              </a:rPr>
              <a:t>BCWP – ACWP  = </a:t>
            </a:r>
            <a:r>
              <a:rPr lang="en-US" altLang="el-GR" sz="2000" b="1" dirty="0" smtClean="0">
                <a:solidFill>
                  <a:srgbClr val="FF0000"/>
                </a:solidFill>
                <a:latin typeface="Times New Roman" pitchFamily="18" charset="0"/>
              </a:rPr>
              <a:t>7500 </a:t>
            </a:r>
            <a:r>
              <a:rPr lang="en-US" altLang="el-GR" sz="2000" b="1" dirty="0">
                <a:solidFill>
                  <a:srgbClr val="FF0000"/>
                </a:solidFill>
                <a:latin typeface="Comic Sans MS" pitchFamily="66" charset="0"/>
              </a:rPr>
              <a:t>-</a:t>
            </a:r>
            <a:r>
              <a:rPr lang="en-US" altLang="el-GR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l-GR" sz="2000" b="1" dirty="0" smtClean="0">
                <a:solidFill>
                  <a:srgbClr val="FF0000"/>
                </a:solidFill>
                <a:latin typeface="Times New Roman" pitchFamily="18" charset="0"/>
              </a:rPr>
              <a:t> 15,000 </a:t>
            </a:r>
            <a:r>
              <a:rPr lang="en-US" altLang="el-GR" sz="2000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r>
              <a:rPr lang="en-US" altLang="el-GR" sz="2000" b="1" dirty="0">
                <a:solidFill>
                  <a:srgbClr val="FF0000"/>
                </a:solidFill>
                <a:latin typeface="Times New Roman" pitchFamily="18" charset="0"/>
              </a:rPr>
              <a:t> -</a:t>
            </a:r>
            <a:r>
              <a:rPr lang="en-US" altLang="el-GR" sz="2000" b="1" dirty="0" smtClean="0">
                <a:solidFill>
                  <a:srgbClr val="FF0000"/>
                </a:solidFill>
                <a:latin typeface="Times New Roman" pitchFamily="18" charset="0"/>
              </a:rPr>
              <a:t>7,500</a:t>
            </a:r>
            <a:endParaRPr lang="en-CA" altLang="el-GR" sz="2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692696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l-GR" dirty="0" smtClean="0"/>
              <a:t>Earned Value Analysis</a:t>
            </a:r>
            <a:endParaRPr lang="en-CA" altLang="el-GR" dirty="0" smtClean="0"/>
          </a:p>
        </p:txBody>
      </p:sp>
      <p:graphicFrame>
        <p:nvGraphicFramePr>
          <p:cNvPr id="11" name="Πίνακας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843217"/>
              </p:ext>
            </p:extLst>
          </p:nvPr>
        </p:nvGraphicFramePr>
        <p:xfrm>
          <a:off x="353218" y="2636912"/>
          <a:ext cx="8544270" cy="399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  <a:gridCol w="1514708"/>
                <a:gridCol w="1333382"/>
                <a:gridCol w="1424045"/>
                <a:gridCol w="1424045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Δραστηριότητα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Εβδομάδα 1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Εβδομάδα 2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Σύνολο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% </a:t>
                      </a:r>
                      <a:r>
                        <a:rPr lang="el-GR" sz="1600" dirty="0" err="1" smtClean="0"/>
                        <a:t>Ολοκλ</a:t>
                      </a:r>
                      <a:r>
                        <a:rPr lang="el-GR" sz="1600" dirty="0" smtClean="0"/>
                        <a:t>. Μετά από 1 εβδομάδα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BCWP</a:t>
                      </a:r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Αγορά εξοπλισμού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10000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solidFill>
                            <a:schemeClr val="tx1"/>
                          </a:solidFill>
                        </a:rPr>
                        <a:t>10000</a:t>
                      </a:r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solidFill>
                            <a:schemeClr val="tx1"/>
                          </a:solidFill>
                        </a:rPr>
                        <a:t>75%</a:t>
                      </a:r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solidFill>
                            <a:schemeClr val="tx1"/>
                          </a:solidFill>
                        </a:rPr>
                        <a:t>7500</a:t>
                      </a:r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BCWS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solidFill>
                            <a:schemeClr val="tx1"/>
                          </a:solidFill>
                        </a:rPr>
                        <a:t>10000</a:t>
                      </a:r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10000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ACWP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15000</a:t>
                      </a:r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5000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20000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CV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-</a:t>
                      </a:r>
                      <a:r>
                        <a:rPr lang="en-GB" sz="1600" dirty="0" smtClean="0">
                          <a:solidFill>
                            <a:srgbClr val="FF0000"/>
                          </a:solidFill>
                        </a:rPr>
                        <a:t>7500</a:t>
                      </a:r>
                      <a:endParaRPr lang="el-G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SV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-2500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CPI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50%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SPI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75%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797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24000" y="1752600"/>
            <a:ext cx="51608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b="1" dirty="0" smtClean="0">
                <a:solidFill>
                  <a:srgbClr val="FF0000"/>
                </a:solidFill>
                <a:latin typeface="Times New Roman" pitchFamily="18" charset="0"/>
              </a:rPr>
              <a:t>SV </a:t>
            </a:r>
            <a:r>
              <a:rPr lang="en-US" altLang="el-GR" sz="2000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r>
              <a:rPr lang="en-US" altLang="el-GR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l-GR" sz="2000" b="1" dirty="0" smtClean="0">
                <a:solidFill>
                  <a:srgbClr val="FF0000"/>
                </a:solidFill>
                <a:latin typeface="Times New Roman" pitchFamily="18" charset="0"/>
              </a:rPr>
              <a:t>BCWP – BCWS = 7500 </a:t>
            </a:r>
            <a:r>
              <a:rPr lang="en-US" altLang="el-GR" sz="2000" b="1" dirty="0">
                <a:solidFill>
                  <a:srgbClr val="FF0000"/>
                </a:solidFill>
                <a:latin typeface="Comic Sans MS" pitchFamily="66" charset="0"/>
              </a:rPr>
              <a:t>-</a:t>
            </a:r>
            <a:r>
              <a:rPr lang="en-US" altLang="el-GR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l-GR" sz="2000" b="1" dirty="0" smtClean="0">
                <a:solidFill>
                  <a:srgbClr val="FF0000"/>
                </a:solidFill>
                <a:latin typeface="Times New Roman" pitchFamily="18" charset="0"/>
              </a:rPr>
              <a:t>10000 </a:t>
            </a:r>
            <a:r>
              <a:rPr lang="en-US" altLang="el-GR" sz="2000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r>
              <a:rPr lang="en-US" altLang="el-GR" sz="2000" b="1" dirty="0">
                <a:solidFill>
                  <a:srgbClr val="FF0000"/>
                </a:solidFill>
                <a:latin typeface="Times New Roman" pitchFamily="18" charset="0"/>
              </a:rPr>
              <a:t> -</a:t>
            </a:r>
            <a:r>
              <a:rPr lang="en-US" altLang="el-GR" sz="2000" b="1" dirty="0" smtClean="0">
                <a:solidFill>
                  <a:srgbClr val="FF0000"/>
                </a:solidFill>
                <a:latin typeface="Times New Roman" pitchFamily="18" charset="0"/>
              </a:rPr>
              <a:t>2500</a:t>
            </a:r>
            <a:endParaRPr lang="en-CA" altLang="el-GR" sz="2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Earned Value Analysis</a:t>
            </a:r>
            <a:endParaRPr lang="en-CA" altLang="el-GR" smtClean="0"/>
          </a:p>
        </p:txBody>
      </p:sp>
      <p:graphicFrame>
        <p:nvGraphicFramePr>
          <p:cNvPr id="11" name="Πίνακας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103336"/>
              </p:ext>
            </p:extLst>
          </p:nvPr>
        </p:nvGraphicFramePr>
        <p:xfrm>
          <a:off x="353218" y="2636912"/>
          <a:ext cx="8544270" cy="399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  <a:gridCol w="1514708"/>
                <a:gridCol w="1333382"/>
                <a:gridCol w="1424045"/>
                <a:gridCol w="1424045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Δραστηριότητα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Εβδομάδα 1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Εβδομάδα 2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Σύνολο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% </a:t>
                      </a:r>
                      <a:r>
                        <a:rPr lang="el-GR" sz="1600" dirty="0" err="1" smtClean="0"/>
                        <a:t>Ολοκλ</a:t>
                      </a:r>
                      <a:r>
                        <a:rPr lang="el-GR" sz="1600" dirty="0" smtClean="0"/>
                        <a:t>. Μετά από 1 εβδομάδα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BCWP</a:t>
                      </a:r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Αγορά εξοπλισμού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10000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solidFill>
                            <a:schemeClr val="tx1"/>
                          </a:solidFill>
                        </a:rPr>
                        <a:t>10000</a:t>
                      </a:r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solidFill>
                            <a:schemeClr val="tx1"/>
                          </a:solidFill>
                        </a:rPr>
                        <a:t>75%</a:t>
                      </a:r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solidFill>
                            <a:schemeClr val="tx1"/>
                          </a:solidFill>
                        </a:rPr>
                        <a:t>7500</a:t>
                      </a:r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BCWS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solidFill>
                            <a:schemeClr val="tx1"/>
                          </a:solidFill>
                        </a:rPr>
                        <a:t>10000</a:t>
                      </a:r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10000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ACWP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15000</a:t>
                      </a:r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5000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20000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CV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-7500</a:t>
                      </a:r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SV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rgbClr val="FF0000"/>
                          </a:solidFill>
                        </a:rPr>
                        <a:t>-2500</a:t>
                      </a:r>
                      <a:endParaRPr lang="el-G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CPI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50%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SPI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75%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240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219200" y="1752600"/>
            <a:ext cx="51045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b="1" dirty="0" smtClean="0">
                <a:solidFill>
                  <a:srgbClr val="FF0000"/>
                </a:solidFill>
                <a:latin typeface="Times New Roman" pitchFamily="18" charset="0"/>
              </a:rPr>
              <a:t>CPI </a:t>
            </a:r>
            <a:r>
              <a:rPr lang="en-US" altLang="el-GR" sz="2000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r>
              <a:rPr lang="en-US" altLang="el-GR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l-GR" sz="2000" b="1" dirty="0" smtClean="0">
                <a:solidFill>
                  <a:srgbClr val="FF0000"/>
                </a:solidFill>
                <a:latin typeface="Times New Roman" pitchFamily="18" charset="0"/>
              </a:rPr>
              <a:t>BCWP/ACWP = 7500</a:t>
            </a:r>
            <a:r>
              <a:rPr lang="en-US" altLang="el-GR" sz="20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altLang="el-GR" sz="2000" b="1" dirty="0">
                <a:solidFill>
                  <a:srgbClr val="FF0000"/>
                </a:solidFill>
                <a:latin typeface="Comic Sans MS" pitchFamily="66" charset="0"/>
              </a:rPr>
              <a:t>/ </a:t>
            </a:r>
            <a:r>
              <a:rPr lang="en-US" altLang="el-GR" sz="2000" b="1" dirty="0" smtClean="0">
                <a:solidFill>
                  <a:srgbClr val="FF0000"/>
                </a:solidFill>
                <a:latin typeface="Times New Roman" pitchFamily="18" charset="0"/>
              </a:rPr>
              <a:t>15000 </a:t>
            </a:r>
            <a:r>
              <a:rPr lang="en-US" altLang="el-GR" sz="2000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r>
              <a:rPr lang="en-US" altLang="el-GR" sz="2000" b="1" dirty="0">
                <a:solidFill>
                  <a:srgbClr val="FF0000"/>
                </a:solidFill>
                <a:latin typeface="Times New Roman" pitchFamily="18" charset="0"/>
              </a:rPr>
              <a:t> 50</a:t>
            </a:r>
            <a:r>
              <a:rPr lang="en-US" altLang="el-GR" sz="2000" b="1" dirty="0" smtClean="0">
                <a:solidFill>
                  <a:srgbClr val="FF0000"/>
                </a:solidFill>
                <a:latin typeface="Times New Roman" pitchFamily="18" charset="0"/>
              </a:rPr>
              <a:t>%</a:t>
            </a:r>
            <a:endParaRPr lang="en-CA" altLang="el-GR" sz="2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Earned Value Analysis</a:t>
            </a:r>
            <a:endParaRPr lang="en-CA" altLang="el-GR" smtClean="0"/>
          </a:p>
        </p:txBody>
      </p:sp>
      <p:graphicFrame>
        <p:nvGraphicFramePr>
          <p:cNvPr id="11" name="Πίνακας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016475"/>
              </p:ext>
            </p:extLst>
          </p:nvPr>
        </p:nvGraphicFramePr>
        <p:xfrm>
          <a:off x="353218" y="2636912"/>
          <a:ext cx="8544270" cy="399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  <a:gridCol w="1586716"/>
                <a:gridCol w="1261374"/>
                <a:gridCol w="1424045"/>
                <a:gridCol w="1424045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Δραστηριότητα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Εβδομάδα 1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Εβδομάδα 2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Σύνολο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% </a:t>
                      </a:r>
                      <a:r>
                        <a:rPr lang="el-GR" sz="1600" dirty="0" err="1" smtClean="0"/>
                        <a:t>Ολοκλ</a:t>
                      </a:r>
                      <a:r>
                        <a:rPr lang="el-GR" sz="1600" dirty="0" smtClean="0"/>
                        <a:t>. Μετά από 1 εβδομάδα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BCWP</a:t>
                      </a:r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Αγορά εξοπλισμού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10000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solidFill>
                            <a:schemeClr val="tx1"/>
                          </a:solidFill>
                        </a:rPr>
                        <a:t>10000</a:t>
                      </a:r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solidFill>
                            <a:schemeClr val="tx1"/>
                          </a:solidFill>
                        </a:rPr>
                        <a:t>75%</a:t>
                      </a:r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solidFill>
                            <a:schemeClr val="tx1"/>
                          </a:solidFill>
                        </a:rPr>
                        <a:t>7500</a:t>
                      </a:r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BCWS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solidFill>
                            <a:schemeClr val="tx1"/>
                          </a:solidFill>
                        </a:rPr>
                        <a:t>10000</a:t>
                      </a:r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10000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ACWP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15000</a:t>
                      </a:r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5000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20000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CV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-7500</a:t>
                      </a:r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SV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-2500</a:t>
                      </a:r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CPI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rgbClr val="FF0000"/>
                          </a:solidFill>
                        </a:rPr>
                        <a:t>50%</a:t>
                      </a:r>
                      <a:endParaRPr lang="el-G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SPI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75%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0760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1571625" y="1804754"/>
            <a:ext cx="629396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b="1" dirty="0" smtClean="0">
                <a:solidFill>
                  <a:srgbClr val="FF0000"/>
                </a:solidFill>
                <a:latin typeface="Times New Roman" pitchFamily="18" charset="0"/>
              </a:rPr>
              <a:t>SPI </a:t>
            </a:r>
            <a:r>
              <a:rPr lang="en-US" altLang="el-GR" sz="2000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r>
              <a:rPr lang="en-US" altLang="el-GR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l-GR" sz="2000" b="1" dirty="0" smtClean="0">
                <a:solidFill>
                  <a:srgbClr val="FF0000"/>
                </a:solidFill>
                <a:latin typeface="Times New Roman" pitchFamily="18" charset="0"/>
              </a:rPr>
              <a:t>BCWP / BCWS = 7,500</a:t>
            </a:r>
            <a:r>
              <a:rPr lang="en-US" altLang="el-GR" sz="20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altLang="el-GR" sz="2000" b="1" dirty="0">
                <a:solidFill>
                  <a:srgbClr val="FF0000"/>
                </a:solidFill>
                <a:latin typeface="Comic Sans MS" pitchFamily="66" charset="0"/>
              </a:rPr>
              <a:t>/ </a:t>
            </a:r>
            <a:r>
              <a:rPr lang="en-US" altLang="el-GR" sz="2000" b="1" dirty="0" smtClean="0">
                <a:solidFill>
                  <a:srgbClr val="FF0000"/>
                </a:solidFill>
                <a:latin typeface="Times New Roman" pitchFamily="18" charset="0"/>
              </a:rPr>
              <a:t>10,000 </a:t>
            </a:r>
            <a:r>
              <a:rPr lang="en-US" altLang="el-GR" sz="2000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r>
              <a:rPr lang="en-US" altLang="el-GR" sz="2000" b="1" dirty="0">
                <a:solidFill>
                  <a:srgbClr val="FF0000"/>
                </a:solidFill>
                <a:latin typeface="Times New Roman" pitchFamily="18" charset="0"/>
              </a:rPr>
              <a:t> 75% (EV/PV)</a:t>
            </a:r>
            <a:endParaRPr lang="en-CA" altLang="el-GR" sz="2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90872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l-GR" dirty="0" smtClean="0"/>
              <a:t>Earned Value Analysis</a:t>
            </a:r>
            <a:endParaRPr lang="en-CA" altLang="el-GR" dirty="0" smtClean="0"/>
          </a:p>
        </p:txBody>
      </p:sp>
      <p:graphicFrame>
        <p:nvGraphicFramePr>
          <p:cNvPr id="10" name="Πίνακας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072086"/>
              </p:ext>
            </p:extLst>
          </p:nvPr>
        </p:nvGraphicFramePr>
        <p:xfrm>
          <a:off x="353218" y="2636912"/>
          <a:ext cx="8544270" cy="399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  <a:gridCol w="1424045"/>
                <a:gridCol w="1424045"/>
                <a:gridCol w="1424045"/>
                <a:gridCol w="1424045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Δραστηριότητα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Εβδομάδα 1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Εβδομάδα 2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Σύνολο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% </a:t>
                      </a:r>
                      <a:r>
                        <a:rPr lang="el-GR" sz="1600" dirty="0" err="1" smtClean="0"/>
                        <a:t>Ολοκλ</a:t>
                      </a:r>
                      <a:r>
                        <a:rPr lang="el-GR" sz="1600" dirty="0" smtClean="0"/>
                        <a:t>. Μετά από 1 εβδομάδα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BCWP</a:t>
                      </a:r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Αγορά εξοπλισμού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10000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solidFill>
                            <a:schemeClr val="tx1"/>
                          </a:solidFill>
                        </a:rPr>
                        <a:t>10000</a:t>
                      </a:r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solidFill>
                            <a:schemeClr val="tx1"/>
                          </a:solidFill>
                        </a:rPr>
                        <a:t>75%</a:t>
                      </a:r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solidFill>
                            <a:schemeClr val="tx1"/>
                          </a:solidFill>
                        </a:rPr>
                        <a:t>7500</a:t>
                      </a:r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BCWS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solidFill>
                            <a:schemeClr val="tx1"/>
                          </a:solidFill>
                        </a:rPr>
                        <a:t>10000</a:t>
                      </a:r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10000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ACWP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15000</a:t>
                      </a:r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5000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20000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CV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-7500</a:t>
                      </a:r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SV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-2500</a:t>
                      </a:r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CPI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50%</a:t>
                      </a:r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SPI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rgbClr val="FF0000"/>
                          </a:solidFill>
                        </a:rPr>
                        <a:t>75%</a:t>
                      </a:r>
                      <a:endParaRPr lang="el-G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2888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Παράδειγμα </a:t>
            </a:r>
            <a:r>
              <a:rPr lang="en-US" altLang="el-GR" smtClean="0"/>
              <a:t>EVA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GB" altLang="el-GR" dirty="0" smtClean="0"/>
          </a:p>
          <a:p>
            <a:pPr eaLnBrk="1" hangingPunct="1"/>
            <a:r>
              <a:rPr lang="el-GR" altLang="el-GR" dirty="0" smtClean="0"/>
              <a:t>Έστω ένα  </a:t>
            </a:r>
            <a:r>
              <a:rPr lang="el-GR" altLang="el-GR" dirty="0"/>
              <a:t>έ</a:t>
            </a:r>
            <a:r>
              <a:rPr lang="el-GR" altLang="el-GR" dirty="0" smtClean="0"/>
              <a:t>ργο διάρκειας 10 ημερών. Σήμερα είναι η 7 ημέρα.</a:t>
            </a:r>
            <a:endParaRPr lang="en-US" altLang="el-GR" dirty="0" smtClean="0"/>
          </a:p>
        </p:txBody>
      </p:sp>
      <p:graphicFrame>
        <p:nvGraphicFramePr>
          <p:cNvPr id="1203255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575442"/>
              </p:ext>
            </p:extLst>
          </p:nvPr>
        </p:nvGraphicFramePr>
        <p:xfrm>
          <a:off x="685800" y="2743200"/>
          <a:ext cx="8001000" cy="3565527"/>
        </p:xfrm>
        <a:graphic>
          <a:graphicData uri="http://schemas.openxmlformats.org/drawingml/2006/table">
            <a:tbl>
              <a:tblPr/>
              <a:tblGrid>
                <a:gridCol w="1221904"/>
                <a:gridCol w="1800200"/>
                <a:gridCol w="1168896"/>
                <a:gridCol w="1143000"/>
                <a:gridCol w="1333500"/>
                <a:gridCol w="1333500"/>
              </a:tblGrid>
              <a:tr h="661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Δραστηριότητα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Προηγ.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Δραστηριότητα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Διάρκεια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/>
                      </a:r>
                      <a:b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</a:b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(</a:t>
                      </a:r>
                      <a:r>
                        <a:rPr kumimoji="0" lang="el-G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Ημερ</a:t>
                      </a: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.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Προυπολ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/>
                      </a:r>
                      <a:b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</a:b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(</a:t>
                      </a:r>
                      <a:r>
                        <a:rPr lang="el-GR" altLang="el-GR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€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Πραγματικό Κόστος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% </a:t>
                      </a:r>
                      <a:r>
                        <a:rPr kumimoji="0" lang="el-G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Ολόκληρ</a:t>
                      </a: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.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0507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PERT AON </a:t>
            </a:r>
            <a:r>
              <a:rPr lang="el-GR" altLang="el-GR" smtClean="0"/>
              <a:t>Διάγραμμα</a:t>
            </a:r>
            <a:r>
              <a:rPr lang="en-US" altLang="el-GR" smtClean="0"/>
              <a:t> </a:t>
            </a:r>
          </a:p>
        </p:txBody>
      </p:sp>
      <p:pic>
        <p:nvPicPr>
          <p:cNvPr id="43011" name="Picture 3" descr="Fig10-09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895600"/>
            <a:ext cx="7696200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5333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7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4000" dirty="0" smtClean="0"/>
              <a:t>Προϋπολογισμός  παραδείγματος</a:t>
            </a:r>
            <a:endParaRPr lang="en-US" sz="4000" dirty="0"/>
          </a:p>
        </p:txBody>
      </p:sp>
      <p:pic>
        <p:nvPicPr>
          <p:cNvPr id="44035" name="Picture 3" descr="Fig10-1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133600"/>
            <a:ext cx="6777038" cy="406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6544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1000" y="794793"/>
            <a:ext cx="7772400" cy="761999"/>
          </a:xfrm>
        </p:spPr>
        <p:txBody>
          <a:bodyPr>
            <a:normAutofit fontScale="90000"/>
          </a:bodyPr>
          <a:lstStyle/>
          <a:p>
            <a:r>
              <a:rPr lang="el-GR" altLang="el-GR" dirty="0" smtClean="0"/>
              <a:t>Ανάλυση πιστοποιημένης αξίας</a:t>
            </a:r>
            <a:br>
              <a:rPr lang="el-GR" altLang="el-GR" dirty="0" smtClean="0"/>
            </a:br>
            <a:r>
              <a:rPr lang="en-US" altLang="el-GR" dirty="0"/>
              <a:t>Earned Value Analysis (EVA)</a:t>
            </a:r>
            <a:endParaRPr lang="en-GB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255725144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Κατάσταση την 7</a:t>
            </a:r>
            <a:r>
              <a:rPr lang="el-GR" altLang="el-GR" baseline="30000" smtClean="0"/>
              <a:t>η</a:t>
            </a:r>
            <a:r>
              <a:rPr lang="el-GR" altLang="el-GR" smtClean="0"/>
              <a:t> ημέρα</a:t>
            </a:r>
            <a:endParaRPr lang="en-US" altLang="el-GR" smtClean="0"/>
          </a:p>
        </p:txBody>
      </p:sp>
      <p:pic>
        <p:nvPicPr>
          <p:cNvPr id="45059" name="Picture 3" descr="Fig10-1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05000"/>
            <a:ext cx="5867400" cy="423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1884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Διάγραμμα </a:t>
            </a:r>
            <a:r>
              <a:rPr lang="en-US" altLang="el-GR" smtClean="0"/>
              <a:t>EVA </a:t>
            </a:r>
            <a:r>
              <a:rPr lang="el-GR" altLang="el-GR" smtClean="0"/>
              <a:t>την έβδομη ημέρα</a:t>
            </a:r>
            <a:endParaRPr lang="en-US" altLang="el-GR" smtClean="0"/>
          </a:p>
        </p:txBody>
      </p:sp>
      <p:pic>
        <p:nvPicPr>
          <p:cNvPr id="46083" name="Picture 3" descr="Fig10-1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09800"/>
            <a:ext cx="7918450" cy="389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4723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Τέλος </a:t>
            </a:r>
            <a:r>
              <a:rPr lang="el-GR" b="1" dirty="0" smtClean="0"/>
              <a:t>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 υλικού: </a:t>
            </a: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Μέγας Χρήστος</a:t>
            </a:r>
            <a:endParaRPr lang="el-G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Εικόνα 1" descr="Λογότυπο για Άδειες χρήσης Creative Commons B Y, NC, ND.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7178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Earned Value Analysis (EVA)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altLang="el-GR" smtClean="0"/>
              <a:t>Είναι ένας τρόπος για να παρακολουθήσουμε το έργο οικονομικά και όχι μόνο</a:t>
            </a:r>
            <a:endParaRPr lang="en-US" altLang="el-GR" smtClean="0"/>
          </a:p>
          <a:p>
            <a:r>
              <a:rPr lang="el-GR" altLang="el-GR" smtClean="0"/>
              <a:t>Με </a:t>
            </a:r>
            <a:r>
              <a:rPr lang="en-US" altLang="el-GR" smtClean="0"/>
              <a:t>EVA </a:t>
            </a:r>
            <a:r>
              <a:rPr lang="el-GR" altLang="el-GR" smtClean="0"/>
              <a:t>συγκρίνουμε το κόστος των εργασιών σε μια δραστηριότητα με το προϋπολογισθέν κόστος του έργου. </a:t>
            </a:r>
          </a:p>
          <a:p>
            <a:r>
              <a:rPr lang="el-GR" altLang="el-GR" smtClean="0"/>
              <a:t>Θα πρέπει να λάβουμε υπόψη και την εργασία που έγινε. </a:t>
            </a:r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909185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EVM </a:t>
            </a:r>
            <a:r>
              <a:rPr lang="el-GR" smtClean="0"/>
              <a:t>είναι ένα εργαλείο διαχείρισης των έργων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Συνδυάζει και αξιολογεί την πρόοδο του έργου σε σχέση με </a:t>
            </a:r>
          </a:p>
          <a:p>
            <a:r>
              <a:rPr lang="el-GR" dirty="0" smtClean="0"/>
              <a:t>το χρονοδιάγραμμα</a:t>
            </a:r>
          </a:p>
          <a:p>
            <a:r>
              <a:rPr lang="el-GR" dirty="0" smtClean="0"/>
              <a:t>τον προϋπολογισμό</a:t>
            </a:r>
          </a:p>
          <a:p>
            <a:r>
              <a:rPr lang="el-GR" dirty="0" smtClean="0"/>
              <a:t>Το </a:t>
            </a:r>
            <a:r>
              <a:rPr lang="el-GR" dirty="0" err="1" smtClean="0"/>
              <a:t>έυρος</a:t>
            </a:r>
            <a:r>
              <a:rPr lang="el-GR" dirty="0" smtClean="0"/>
              <a:t> του έργου</a:t>
            </a:r>
          </a:p>
        </p:txBody>
      </p:sp>
    </p:spTree>
    <p:extLst>
      <p:ext uri="{BB962C8B-B14F-4D97-AF65-F5344CB8AC3E}">
        <p14:creationId xmlns:p14="http://schemas.microsoft.com/office/powerpoint/2010/main" val="3154787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80728"/>
            <a:ext cx="8229600" cy="914400"/>
          </a:xfrm>
        </p:spPr>
        <p:txBody>
          <a:bodyPr lIns="90488" tIns="44450" rIns="90488" bIns="44450"/>
          <a:lstStyle/>
          <a:p>
            <a:pPr eaLnBrk="1" hangingPunct="1"/>
            <a:r>
              <a:rPr lang="el-GR" altLang="el-GR" dirty="0" smtClean="0"/>
              <a:t>Τρεις βασικοί όροι</a:t>
            </a:r>
            <a:endParaRPr lang="en-US" altLang="el-GR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7544" y="1196752"/>
            <a:ext cx="8229600" cy="4937125"/>
          </a:xfrm>
        </p:spPr>
        <p:txBody>
          <a:bodyPr lIns="90488" tIns="44450" rIns="90488" bIns="44450">
            <a:normAutofit fontScale="70000" lnSpcReduction="20000"/>
          </a:bodyPr>
          <a:lstStyle/>
          <a:p>
            <a:pPr eaLnBrk="1" hangingPunct="1"/>
            <a:endParaRPr lang="el-GR" altLang="el-GR" dirty="0" smtClean="0"/>
          </a:p>
          <a:p>
            <a:pPr eaLnBrk="1" hangingPunct="1"/>
            <a:r>
              <a:rPr lang="en-US" altLang="el-GR" b="1" dirty="0" smtClean="0"/>
              <a:t>BCWS</a:t>
            </a:r>
            <a:r>
              <a:rPr lang="en-US" altLang="el-GR" dirty="0" smtClean="0"/>
              <a:t>:  Budgeted Cost for Work Scheduled</a:t>
            </a:r>
            <a:endParaRPr lang="el-GR" altLang="el-GR" dirty="0" smtClean="0"/>
          </a:p>
          <a:p>
            <a:pPr lvl="1"/>
            <a:r>
              <a:rPr lang="el-GR" altLang="el-GR" dirty="0" smtClean="0"/>
              <a:t>Είναι ο προϋπολογισμός αναφοράς (</a:t>
            </a:r>
            <a:r>
              <a:rPr lang="en-GB" altLang="el-GR" dirty="0" smtClean="0"/>
              <a:t>baseline)</a:t>
            </a:r>
            <a:r>
              <a:rPr lang="el-GR" altLang="el-GR" dirty="0" smtClean="0"/>
              <a:t>. Αυτόν το προϋπολογισμό τον χρησιμοποιούμε ως μέτρο προόδου του έργου</a:t>
            </a:r>
            <a:endParaRPr lang="en-GB" altLang="el-GR" dirty="0" smtClean="0"/>
          </a:p>
          <a:p>
            <a:pPr lvl="1"/>
            <a:r>
              <a:rPr lang="el-GR" altLang="el-GR" dirty="0"/>
              <a:t>Ε</a:t>
            </a:r>
            <a:r>
              <a:rPr lang="el-GR" altLang="el-GR" dirty="0" smtClean="0"/>
              <a:t>ναλλακτικά αναφέρεται ως </a:t>
            </a:r>
            <a:r>
              <a:rPr lang="en-GB" altLang="el-GR" dirty="0" smtClean="0"/>
              <a:t>Planned </a:t>
            </a:r>
            <a:r>
              <a:rPr lang="en-US" altLang="el-GR" dirty="0" smtClean="0"/>
              <a:t>Value - PV</a:t>
            </a:r>
            <a:endParaRPr lang="el-GR" altLang="el-GR" dirty="0" smtClean="0"/>
          </a:p>
          <a:p>
            <a:pPr lvl="1"/>
            <a:r>
              <a:rPr lang="el-GR" altLang="el-GR" dirty="0" smtClean="0"/>
              <a:t>Προϋπολογισθέν κόστος για την προγραμματισμένη εργασία</a:t>
            </a:r>
          </a:p>
          <a:p>
            <a:pPr eaLnBrk="1" hangingPunct="1"/>
            <a:r>
              <a:rPr lang="en-US" altLang="el-GR" b="1" dirty="0" smtClean="0"/>
              <a:t>BCWP</a:t>
            </a:r>
            <a:r>
              <a:rPr lang="en-US" altLang="el-GR" dirty="0" smtClean="0"/>
              <a:t>: Budgeted Cost for Work Performed</a:t>
            </a:r>
          </a:p>
          <a:p>
            <a:pPr lvl="1"/>
            <a:r>
              <a:rPr lang="el-GR" altLang="el-GR" dirty="0"/>
              <a:t>Προϋπολογισθέν κόστος για την </a:t>
            </a:r>
            <a:r>
              <a:rPr lang="el-GR" altLang="el-GR" dirty="0" smtClean="0"/>
              <a:t>εκτελεσθείσα εργασία</a:t>
            </a:r>
            <a:endParaRPr lang="en-GB" altLang="el-GR" dirty="0" smtClean="0"/>
          </a:p>
          <a:p>
            <a:pPr lvl="1"/>
            <a:r>
              <a:rPr lang="el-GR" altLang="el-GR" dirty="0"/>
              <a:t>Εναλλακτικά αναφέρεται ως </a:t>
            </a:r>
            <a:r>
              <a:rPr lang="en-GB" altLang="el-GR" dirty="0" smtClean="0"/>
              <a:t>Earned </a:t>
            </a:r>
            <a:r>
              <a:rPr lang="en-US" altLang="el-GR" dirty="0" smtClean="0"/>
              <a:t>Value – EV</a:t>
            </a:r>
            <a:endParaRPr lang="el-GR" altLang="el-GR" dirty="0" smtClean="0"/>
          </a:p>
          <a:p>
            <a:pPr lvl="1"/>
            <a:r>
              <a:rPr lang="el-GR" altLang="el-GR" dirty="0"/>
              <a:t>Εκφράζει </a:t>
            </a:r>
            <a:r>
              <a:rPr lang="el-GR" altLang="el-GR" dirty="0" smtClean="0"/>
              <a:t>την ποσότητα της εργασίας που έχουμε εκτελέσεις</a:t>
            </a:r>
            <a:endParaRPr lang="el-GR" altLang="el-GR" dirty="0"/>
          </a:p>
          <a:p>
            <a:pPr eaLnBrk="1" hangingPunct="1"/>
            <a:r>
              <a:rPr lang="en-US" altLang="el-GR" b="1" dirty="0" smtClean="0"/>
              <a:t>ACWP</a:t>
            </a:r>
            <a:r>
              <a:rPr lang="en-US" altLang="el-GR" dirty="0" smtClean="0"/>
              <a:t>: Actual Cost for Work Performed </a:t>
            </a:r>
            <a:endParaRPr lang="el-GR" altLang="el-GR" dirty="0" smtClean="0"/>
          </a:p>
          <a:p>
            <a:pPr lvl="1"/>
            <a:r>
              <a:rPr lang="el-GR" altLang="el-GR" dirty="0" smtClean="0"/>
              <a:t>Πραγματοποιηθέν κόστος </a:t>
            </a:r>
            <a:r>
              <a:rPr lang="el-GR" altLang="el-GR" dirty="0"/>
              <a:t>για την εκτελεσθείσα εργασία</a:t>
            </a:r>
            <a:endParaRPr lang="en-GB" altLang="el-GR" dirty="0"/>
          </a:p>
          <a:p>
            <a:pPr lvl="1"/>
            <a:r>
              <a:rPr lang="el-GR" altLang="el-GR" dirty="0"/>
              <a:t>Εναλλακτικά αναφέρεται ως </a:t>
            </a:r>
            <a:r>
              <a:rPr lang="en-GB" altLang="el-GR" dirty="0" smtClean="0"/>
              <a:t>Actual Cost </a:t>
            </a:r>
            <a:r>
              <a:rPr lang="en-US" altLang="el-GR" dirty="0" smtClean="0"/>
              <a:t>– A</a:t>
            </a:r>
            <a:r>
              <a:rPr lang="en-GB" altLang="el-GR" dirty="0" smtClean="0"/>
              <a:t>C</a:t>
            </a:r>
            <a:endParaRPr lang="el-GR" altLang="el-GR" dirty="0" smtClean="0"/>
          </a:p>
          <a:p>
            <a:pPr lvl="1"/>
            <a:r>
              <a:rPr lang="el-GR" altLang="el-GR" dirty="0" smtClean="0"/>
              <a:t>Εκφράζει πόσο κοστίζει στην πραγματικότητα η εργασία που κάναμε.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8210279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914400"/>
          </a:xfrm>
        </p:spPr>
        <p:txBody>
          <a:bodyPr lIns="90488" tIns="44450" rIns="90488" bIns="44450"/>
          <a:lstStyle/>
          <a:p>
            <a:pPr eaLnBrk="1" hangingPunct="1"/>
            <a:r>
              <a:rPr lang="el-GR" altLang="el-GR" dirty="0" smtClean="0"/>
              <a:t>Ορολογία συνέχεια</a:t>
            </a:r>
            <a:endParaRPr lang="en-US" altLang="el-GR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 lIns="90488" tIns="44450" rIns="90488" bIns="44450">
            <a:normAutofit fontScale="92500" lnSpcReduction="20000"/>
          </a:bodyPr>
          <a:lstStyle/>
          <a:p>
            <a:pPr eaLnBrk="1" hangingPunct="1"/>
            <a:r>
              <a:rPr lang="en-US" altLang="el-GR" dirty="0" smtClean="0"/>
              <a:t>BAC:  Budget at completion</a:t>
            </a:r>
            <a:r>
              <a:rPr lang="el-GR" altLang="el-GR" dirty="0" smtClean="0"/>
              <a:t> </a:t>
            </a:r>
          </a:p>
          <a:p>
            <a:pPr lvl="1"/>
            <a:r>
              <a:rPr lang="el-GR" altLang="el-GR" dirty="0" smtClean="0"/>
              <a:t>Ο προϋπολογισμός για την ολοκλήρωση του έργου</a:t>
            </a:r>
            <a:endParaRPr lang="en-US" altLang="el-GR" dirty="0" smtClean="0"/>
          </a:p>
          <a:p>
            <a:pPr eaLnBrk="1" hangingPunct="1">
              <a:buFontTx/>
              <a:buNone/>
            </a:pPr>
            <a:endParaRPr lang="en-US" altLang="el-GR" dirty="0" smtClean="0"/>
          </a:p>
          <a:p>
            <a:pPr eaLnBrk="1" hangingPunct="1"/>
            <a:r>
              <a:rPr lang="en-US" altLang="el-GR" dirty="0" smtClean="0"/>
              <a:t>EAC:  Estimated cost at completion</a:t>
            </a:r>
            <a:endParaRPr lang="el-GR" altLang="el-GR" dirty="0" smtClean="0"/>
          </a:p>
          <a:p>
            <a:pPr lvl="1"/>
            <a:r>
              <a:rPr lang="el-GR" altLang="el-GR" dirty="0" smtClean="0"/>
              <a:t>Εκτιμώμενο κόστος κατά την ολοκλήρωση του έργου </a:t>
            </a:r>
            <a:endParaRPr lang="en-US" altLang="el-GR" dirty="0" smtClean="0"/>
          </a:p>
          <a:p>
            <a:pPr eaLnBrk="1" hangingPunct="1">
              <a:buFontTx/>
              <a:buNone/>
            </a:pPr>
            <a:endParaRPr lang="en-US" altLang="el-GR" dirty="0" smtClean="0"/>
          </a:p>
          <a:p>
            <a:pPr eaLnBrk="1" hangingPunct="1"/>
            <a:r>
              <a:rPr lang="en-US" altLang="el-GR" dirty="0" smtClean="0"/>
              <a:t>ETC:  Estimated cost to complete</a:t>
            </a:r>
            <a:endParaRPr lang="el-GR" altLang="el-GR" dirty="0" smtClean="0"/>
          </a:p>
          <a:p>
            <a:pPr lvl="1"/>
            <a:r>
              <a:rPr lang="el-GR" altLang="el-GR" dirty="0"/>
              <a:t>Α</a:t>
            </a:r>
            <a:r>
              <a:rPr lang="el-GR" altLang="el-GR" dirty="0" smtClean="0"/>
              <a:t>παιτούμενο κόστος για την ολοκλήρωση του έργου</a:t>
            </a:r>
            <a:endParaRPr lang="en-GB" altLang="el-GR" dirty="0" smtClean="0"/>
          </a:p>
          <a:p>
            <a:pPr lvl="1"/>
            <a:r>
              <a:rPr lang="el-GR" altLang="el-GR" dirty="0" smtClean="0"/>
              <a:t>Εκφ</a:t>
            </a:r>
            <a:r>
              <a:rPr lang="el-GR" altLang="el-GR" dirty="0"/>
              <a:t>ρ</a:t>
            </a:r>
            <a:r>
              <a:rPr lang="el-GR" altLang="el-GR" dirty="0" smtClean="0"/>
              <a:t>άζει το κόστος ολοκλήρωσης του έργου τη χρονική στιγμή </a:t>
            </a:r>
            <a:r>
              <a:rPr lang="en-GB" altLang="el-GR" dirty="0" smtClean="0"/>
              <a:t>(t)</a:t>
            </a:r>
            <a:r>
              <a:rPr lang="el-GR" altLang="el-GR" dirty="0" smtClean="0"/>
              <a:t>, η οποία είναι μετά την έναρξη του έργου</a:t>
            </a:r>
            <a:endParaRPr lang="en-US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13013731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Πότε πιστοποιείται η πρόοδος</a:t>
            </a:r>
            <a:endParaRPr lang="el-GR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8848992"/>
              </p:ext>
            </p:extLst>
          </p:nvPr>
        </p:nvGraphicFramePr>
        <p:xfrm>
          <a:off x="457200" y="1828800"/>
          <a:ext cx="8229600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4640"/>
                <a:gridCol w="555496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Μέθοδος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Πότε πιστοποιείται η αξία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0/100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0% </a:t>
                      </a:r>
                      <a:r>
                        <a:rPr lang="en-GB" dirty="0" smtClean="0"/>
                        <a:t>EV </a:t>
                      </a:r>
                      <a:r>
                        <a:rPr lang="el-GR" dirty="0" smtClean="0"/>
                        <a:t>στην</a:t>
                      </a:r>
                      <a:r>
                        <a:rPr lang="el-GR" baseline="0" dirty="0" smtClean="0"/>
                        <a:t> αρχή της δραστηριότητας 100% στο τέλος της δραστηριότητας 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50/50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50% </a:t>
                      </a:r>
                      <a:r>
                        <a:rPr lang="en-GB" dirty="0" smtClean="0"/>
                        <a:t>EV </a:t>
                      </a:r>
                      <a:r>
                        <a:rPr lang="el-GR" dirty="0" smtClean="0"/>
                        <a:t>στην</a:t>
                      </a:r>
                      <a:r>
                        <a:rPr lang="el-GR" baseline="0" dirty="0" smtClean="0"/>
                        <a:t> αρχή της δραστηριότητας </a:t>
                      </a:r>
                    </a:p>
                    <a:p>
                      <a:r>
                        <a:rPr lang="el-GR" baseline="0" dirty="0" smtClean="0"/>
                        <a:t>50% στο τέλος της δραστηριότητας 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Ολοκληρωμένες</a:t>
                      </a:r>
                      <a:r>
                        <a:rPr lang="el-GR" baseline="0" dirty="0" smtClean="0"/>
                        <a:t> μονάδες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Για κάθε μονάδα εκτέλεσης το ίδιο ποσοστό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Παραδοτέα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Με βάση τα παραδοτέα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%</a:t>
                      </a:r>
                      <a:r>
                        <a:rPr lang="el-GR" baseline="0" dirty="0" smtClean="0"/>
                        <a:t> ολοκλήρωσης έργου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Με βάση το ποσοστό</a:t>
                      </a:r>
                      <a:r>
                        <a:rPr lang="el-GR" baseline="0" dirty="0" smtClean="0"/>
                        <a:t> ολοκλήρωσης του έργου 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0014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3/5/2014 12:50:11 μ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3,7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5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7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87EBFD3E-A7CC-4428-B96B-AD00B4F532CE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1193</TotalTime>
  <Words>1668</Words>
  <Application>Microsoft Office PowerPoint</Application>
  <PresentationFormat>On-screen Show (4:3)</PresentationFormat>
  <Paragraphs>499</Paragraphs>
  <Slides>42</Slides>
  <Notes>37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Θέμα του Office</vt:lpstr>
      <vt:lpstr>Αρχές Διοίκησης και Διαχείρισης Έργων</vt:lpstr>
      <vt:lpstr>Άδειες χρήσης </vt:lpstr>
      <vt:lpstr>Χρηματοδότηση </vt:lpstr>
      <vt:lpstr>Ανάλυση πιστοποιημένης αξίας Earned Value Analysis (EVA)</vt:lpstr>
      <vt:lpstr>Earned Value Analysis (EVA)</vt:lpstr>
      <vt:lpstr>EVM είναι ένα εργαλείο διαχείρισης των έργων</vt:lpstr>
      <vt:lpstr>Τρεις βασικοί όροι</vt:lpstr>
      <vt:lpstr>Ορολογία συνέχεια</vt:lpstr>
      <vt:lpstr>Πότε πιστοποιείται η πρόοδος</vt:lpstr>
      <vt:lpstr>Απόκλιση Χρονοδιαγράμματος   (Schedule Variance - SV)</vt:lpstr>
      <vt:lpstr>Απόκλιση Χρονοδιαγράμματος  - Παράδειγμα  (Schedule Variance - SV)</vt:lpstr>
      <vt:lpstr>Δείκτης Απόδοσης Χρονοδιαγράμματος   (Schedule Performance Index- SPI)</vt:lpstr>
      <vt:lpstr>Δείκτης Απόδοσης Χρονοδιαγράμματος - Παράδειγμα   (Schedule Performance Index- SPI)</vt:lpstr>
      <vt:lpstr>PowerPoint Presentation</vt:lpstr>
      <vt:lpstr>Απόκλιση Κόστους (Cost Variance – CV)</vt:lpstr>
      <vt:lpstr>Απόκλιση Κόστους (Cost Variance – CV) – Παράδειγμα</vt:lpstr>
      <vt:lpstr>Δείκτης Απόδοσης Κόστους  (Cost Performance Index – CPI)</vt:lpstr>
      <vt:lpstr>Δείκτης Απόδοσης Κόστους – Παράδειγμα (Cost Performance Index – CPI)</vt:lpstr>
      <vt:lpstr>PowerPoint Presentation</vt:lpstr>
      <vt:lpstr>Κατάσταση προϋπολογισμού</vt:lpstr>
      <vt:lpstr>EVA</vt:lpstr>
      <vt:lpstr>Ερμηνεία των δεικτών </vt:lpstr>
      <vt:lpstr>Ερμηνεία των δεικτών </vt:lpstr>
      <vt:lpstr>Πιθανοί συνδυασμοί – Ποια είναι η κατάσταση του έργου</vt:lpstr>
      <vt:lpstr>PowerPoint Presentation</vt:lpstr>
      <vt:lpstr>Τυπολόγιο</vt:lpstr>
      <vt:lpstr>Γραφική απεικόνιση σε σχέση με το χρόνο</vt:lpstr>
      <vt:lpstr>Παράδειγμα</vt:lpstr>
      <vt:lpstr>Παράδειγμα</vt:lpstr>
      <vt:lpstr>Παράδειγμα</vt:lpstr>
      <vt:lpstr>Earned Value Analysis</vt:lpstr>
      <vt:lpstr>Earned Value Analysis</vt:lpstr>
      <vt:lpstr>Earned Value Analysis</vt:lpstr>
      <vt:lpstr>Earned Value Analysis</vt:lpstr>
      <vt:lpstr>Earned Value Analysis</vt:lpstr>
      <vt:lpstr>Earned Value Analysis</vt:lpstr>
      <vt:lpstr>Παράδειγμα EVA</vt:lpstr>
      <vt:lpstr>PERT AON Διάγραμμα </vt:lpstr>
      <vt:lpstr>Προϋπολογισμός  παραδείγματος</vt:lpstr>
      <vt:lpstr>Κατάσταση την 7η ημέρα</vt:lpstr>
      <vt:lpstr>Διάγραμμα EVA την έβδομη ημέρα</vt:lpstr>
      <vt:lpstr>Τέλος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Διοίκηση Ανθρώπινου Δυναμικού</dc:title>
  <dc:subject>Διοίκηση Ανθρώπινου Δυναμικού</dc:subject>
  <dc:creator>Ασπρίδης Γεώργιος</dc:creator>
  <cp:keywords>Διοίκηση Ανθρώπινου Δυναμικού</cp:keywords>
  <dc:description>Διοίκηση Ανθρώπινου Δυναμικού</dc:description>
  <cp:lastModifiedBy>chris</cp:lastModifiedBy>
  <cp:revision>273</cp:revision>
  <dcterms:created xsi:type="dcterms:W3CDTF">2013-10-22T19:39:27Z</dcterms:created>
  <dcterms:modified xsi:type="dcterms:W3CDTF">2016-03-16T09:51:22Z</dcterms:modified>
  <cp:category>ΑΝΟΙΧΤΑ ΑΚΑΔΗΜΑΙΚΑ ΜΑΘΗΜΑΤΑ</cp:category>
  <cp:contentStatus>Τελικό</cp:contentStatus>
</cp:coreProperties>
</file>