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5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25" r:id="rId44"/>
  </p:sldIdLst>
  <p:sldSz cx="9144000" cy="6858000" type="screen4x3"/>
  <p:notesSz cx="6858000" cy="9144000"/>
  <p:custDataLst>
    <p:tags r:id="rId4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622C4-B7EC-47D7-8C02-F3FE69146097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622C4-B7EC-47D7-8C02-F3FE69146097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734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366AE5-267A-49DA-A5EC-11C2150E5231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724D8B-3F4A-490F-A88F-1E12C0B8C841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724D8B-3F4A-490F-A88F-1E12C0B8C841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724D8B-3F4A-490F-A88F-1E12C0B8C841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724D8B-3F4A-490F-A88F-1E12C0B8C841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042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F9DF9E-67B6-4F87-87F1-C48CB63895AD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14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A94072-2AC5-4E6A-AC8F-0E0AB89CBEBC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A4060E-A77B-42A5-B9E3-AB77359D9FFC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31E93CD5-9E85-4F54-A4DA-A2565B719FE0}" type="slidenum">
              <a:rPr lang="en-GB" altLang="el-GR" smtClean="0">
                <a:latin typeface="Tahoma" pitchFamily="34" charset="0"/>
              </a:rPr>
              <a:pPr eaLnBrk="1" hangingPunct="1"/>
              <a:t>4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56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60E8CA-1B93-4DF5-864D-E8D07EFA441A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E6CD18-CA0E-44DC-9DC3-0F462EB717BF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005C7C-A1A5-4E44-94B1-8D1054FE589D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0FD5F1-CAE2-40AE-AE71-0C9EBA9AD115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C5A9F7-6F4A-4594-97B7-FE702DDCD093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A6B151-3DFA-4C46-B5A5-3AB4E88B4FEF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CB3594-62D2-405D-B03E-9B5DD698F878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BE3203-58FA-4E89-8219-26ED5A1762D6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AB85DC-3BB5-4288-A641-75658713EA15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674A60-B8CA-41D5-A893-14C5CB938C39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3F83BB-8DBA-45F8-9B01-0F5D393D2EB9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A8D3F9-E600-4FDD-BAC8-73A85B6F8E4E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35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352C0A-94DA-4196-848D-48A72C0FC44A}" type="slidenum">
              <a:rPr kumimoji="0" lang="en-US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kumimoji="0" lang="en-US" altLang="el-GR" sz="1200">
              <a:latin typeface="Tahoma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6913"/>
            <a:ext cx="6113463" cy="45847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F7F15F-63CF-496E-AFC9-9FA362CC3D3F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0EE8F2-3B4A-406D-BF56-1844F9688E29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57C014-6581-480F-B625-F8167838136D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39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43EA18-671D-4A02-A234-140F61803278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39F140-B92C-4759-BF61-DFD871444013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41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91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C10674-B80D-4EB4-9C4E-E405C4F425DF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36FDD-ADF4-406B-82ED-8731F7E6B69A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B5A969-D43C-44D8-8886-6D2BB5A5EF37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kumimoji="0" lang="en-GB" altLang="el-GR" sz="1200"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222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84A3B8-3508-4A10-ABBD-30C5C7390216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622C4-B7EC-47D7-8C02-F3FE69146097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622C4-B7EC-47D7-8C02-F3FE69146097}" type="slidenum">
              <a:rPr kumimoji="0" lang="en-GB" altLang="el-GR" sz="120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kumimoji="0" lang="en-GB" altLang="el-GR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13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Ανάλυση πιστοποιημένης αξίας</a:t>
            </a:r>
            <a:br>
              <a:rPr lang="el-GR" sz="3000" dirty="0">
                <a:solidFill>
                  <a:prstClr val="black"/>
                </a:solidFill>
                <a:cs typeface="Arial" charset="0"/>
              </a:rPr>
            </a:br>
            <a:r>
              <a:rPr lang="el-GR" sz="3000" dirty="0" err="1">
                <a:solidFill>
                  <a:prstClr val="black"/>
                </a:solidFill>
                <a:cs typeface="Arial" charset="0"/>
              </a:rPr>
              <a:t>Earned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dirty="0" err="1">
                <a:solidFill>
                  <a:prstClr val="black"/>
                </a:solidFill>
                <a:cs typeface="Arial" charset="0"/>
              </a:rPr>
              <a:t>Value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dirty="0" err="1">
                <a:solidFill>
                  <a:prstClr val="black"/>
                </a:solidFill>
                <a:cs typeface="Arial" charset="0"/>
              </a:rPr>
              <a:t>Analysis</a:t>
            </a:r>
            <a:r>
              <a:rPr lang="el-GR" sz="3000">
                <a:solidFill>
                  <a:prstClr val="black"/>
                </a:solidFill>
                <a:cs typeface="Arial" charset="0"/>
              </a:rPr>
              <a:t> (EVA)</a:t>
            </a:r>
            <a:r>
              <a:rPr lang="en-US" sz="300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Απόκλιση Χρονοδιαγράμματος 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Schedule Variance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- SV)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7411" name="6 - Ομάδα"/>
          <p:cNvGrpSpPr>
            <a:grpSpLocks/>
          </p:cNvGrpSpPr>
          <p:nvPr/>
        </p:nvGrpSpPr>
        <p:grpSpPr bwMode="auto">
          <a:xfrm>
            <a:off x="539552" y="1554312"/>
            <a:ext cx="7858125" cy="2718816"/>
            <a:chOff x="1214438" y="1424559"/>
            <a:chExt cx="7858125" cy="2718816"/>
          </a:xfrm>
        </p:grpSpPr>
        <p:pic>
          <p:nvPicPr>
            <p:cNvPr id="17412" name="Picture 2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14438" y="1424559"/>
              <a:ext cx="2039875" cy="1925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4 - Ορθογώνιο"/>
            <p:cNvSpPr/>
            <p:nvPr/>
          </p:nvSpPr>
          <p:spPr>
            <a:xfrm>
              <a:off x="8715375" y="2786063"/>
              <a:ext cx="357188" cy="1357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99792" y="1997720"/>
            <a:ext cx="62646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αξία της εργασίας που έχουμε προγραμματίσει</a:t>
            </a:r>
          </a:p>
          <a:p>
            <a:r>
              <a:rPr lang="el-GR" sz="2400" dirty="0" smtClean="0"/>
              <a:t>Η αξία της εργασίας που έχουμε εκτελέσει </a:t>
            </a:r>
            <a:endParaRPr lang="el-GR" sz="2400" dirty="0"/>
          </a:p>
        </p:txBody>
      </p:sp>
      <p:sp>
        <p:nvSpPr>
          <p:cNvPr id="7" name="Ορθογώνιο 6"/>
          <p:cNvSpPr/>
          <p:nvPr/>
        </p:nvSpPr>
        <p:spPr>
          <a:xfrm>
            <a:off x="683568" y="3900805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Απόκλιση Χρονοδιαγράμματος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η διαφορά της εργασίας </a:t>
            </a: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που έχουμε προγραμματίσει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από την εργασία που έχουμε </a:t>
            </a: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εκτελέσει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εκφρασμένη σε €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SV = BCWP - BCWS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7208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Απόκλιση Χρονοδιαγράμματος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-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Παράδειγμα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Schedule Variance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- SV)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539552" y="1628800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Απόκλιση Χρονοδιαγράμματος  </a:t>
            </a: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είναι η διαφορά της εργασίας που έχουμε προγραμματίσει από την εργασία που έχουμε εκτελέσει εκφρασμένη σε €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SV = BCWP - BCWS</a:t>
            </a:r>
            <a:endParaRPr lang="el-GR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539552" y="3247816"/>
            <a:ext cx="7272807" cy="3139321"/>
          </a:xfrm>
          <a:prstGeom prst="rect">
            <a:avLst/>
          </a:prstGeom>
          <a:solidFill>
            <a:srgbClr val="EEFAA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</a:p>
          <a:p>
            <a:endParaRPr lang="el-GR" b="1" u="sng" dirty="0" smtClean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BAC = 37,22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BCWS = 19,82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BCWP = 14,50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ACWP = 16,40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  <a:p>
            <a:endParaRPr lang="el-GR" u="sng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SV = BCWP – BCWS = 14,50 – 19,82 = </a:t>
            </a:r>
            <a:r>
              <a:rPr lang="en-GB" b="1" dirty="0" smtClean="0">
                <a:solidFill>
                  <a:srgbClr val="FF0000"/>
                </a:solidFill>
              </a:rPr>
              <a:t>-5,32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ερμηνεία του αριθμού είναι ότι στο συγκεκριμένο έργο έχουμε καθυστερήσει. </a:t>
            </a:r>
          </a:p>
        </p:txBody>
      </p:sp>
    </p:spTree>
    <p:extLst>
      <p:ext uri="{BB962C8B-B14F-4D97-AF65-F5344CB8AC3E}">
        <p14:creationId xmlns:p14="http://schemas.microsoft.com/office/powerpoint/2010/main" val="302489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Χρονοδιαγράμματος 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Schedule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Performance Index- SPI)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7411" name="6 - Ομάδα"/>
          <p:cNvGrpSpPr>
            <a:grpSpLocks/>
          </p:cNvGrpSpPr>
          <p:nvPr/>
        </p:nvGrpSpPr>
        <p:grpSpPr bwMode="auto">
          <a:xfrm>
            <a:off x="539552" y="1554312"/>
            <a:ext cx="7858125" cy="2718816"/>
            <a:chOff x="1214438" y="1424559"/>
            <a:chExt cx="7858125" cy="2718816"/>
          </a:xfrm>
        </p:grpSpPr>
        <p:pic>
          <p:nvPicPr>
            <p:cNvPr id="17412" name="Picture 2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14438" y="1424559"/>
              <a:ext cx="2039875" cy="1925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4 - Ορθογώνιο"/>
            <p:cNvSpPr/>
            <p:nvPr/>
          </p:nvSpPr>
          <p:spPr>
            <a:xfrm>
              <a:off x="8715375" y="2786063"/>
              <a:ext cx="357188" cy="1357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99792" y="1997720"/>
            <a:ext cx="61926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dirty="0"/>
              <a:t>Η αξία της εργασίας που έχουμε προγραμματίσει</a:t>
            </a:r>
          </a:p>
          <a:p>
            <a:r>
              <a:rPr lang="el-GR" sz="2400" dirty="0"/>
              <a:t>Η αξία της εργασίας που έχουμε εκτελέσει 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683568" y="3900805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Χρονοδιαγράμματος 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ο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λόγος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της εργασίας που έχουμε εκτελέσει προς την εργασία που έχουμε προγραμματίσει 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SPI = BCWP / BCWS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9927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Δείκτης Απόδοσης Χρονοδιαγράμματος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-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Παράδειγμα   (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Schedule 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Performance Index- SPI)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539552" y="3247816"/>
            <a:ext cx="7272807" cy="3139321"/>
          </a:xfrm>
          <a:prstGeom prst="rect">
            <a:avLst/>
          </a:prstGeom>
          <a:solidFill>
            <a:srgbClr val="EEFAA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</a:p>
          <a:p>
            <a:endParaRPr lang="el-GR" b="1" u="sng" dirty="0" smtClean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BAC = 37,22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BCWS = 19,82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BCWP = 14,50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ACWP = 16,40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  <a:p>
            <a:endParaRPr lang="el-GR" u="sng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SPI = BCWP / BCWS = 14,50 / 19,82 = </a:t>
            </a:r>
            <a:r>
              <a:rPr lang="en-GB" b="1" dirty="0" smtClean="0">
                <a:solidFill>
                  <a:srgbClr val="FF0000"/>
                </a:solidFill>
              </a:rPr>
              <a:t>0,73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ερμηνεία του αριθμού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μικρότερος της μονάδος) είναι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ότι στο συγκεκριμένο έργο έχουμε καθυστερήσει.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539552" y="1591632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Χρονοδιαγράμματος 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ο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λόγος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της εργασίας που έχουμε εκτελέσει προς την εργασία που έχουμε προγραμματίσει 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SPI = BCWP / BCWS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86443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71563"/>
            <a:ext cx="79248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28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Απόκλιση Κόστους 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Cost Variance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 –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CV)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544" y="1428750"/>
            <a:ext cx="6230842" cy="196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800" y="1628800"/>
            <a:ext cx="619268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 </a:t>
            </a:r>
            <a:r>
              <a:rPr lang="el-GR" sz="2400" b="1" dirty="0" smtClean="0"/>
              <a:t>προϋπολογισθέν </a:t>
            </a:r>
            <a:r>
              <a:rPr lang="el-GR" sz="2400" dirty="0" smtClean="0"/>
              <a:t>κόστος της </a:t>
            </a:r>
            <a:r>
              <a:rPr lang="el-GR" sz="2400" dirty="0"/>
              <a:t>εργασίας που έχουμε εκτελέσει </a:t>
            </a:r>
            <a:endParaRPr lang="el-GR" sz="2400" dirty="0" smtClean="0"/>
          </a:p>
          <a:p>
            <a:r>
              <a:rPr lang="en-GB" sz="2400" dirty="0" smtClean="0"/>
              <a:t>To </a:t>
            </a:r>
            <a:r>
              <a:rPr lang="el-GR" sz="2400" b="1" dirty="0" smtClean="0"/>
              <a:t>πραγματικό </a:t>
            </a:r>
            <a:r>
              <a:rPr lang="el-GR" sz="2400" dirty="0" smtClean="0"/>
              <a:t>κόστος </a:t>
            </a:r>
            <a:r>
              <a:rPr lang="el-GR" sz="2400" dirty="0"/>
              <a:t>της εργασίας που έχουμε εκτελέσει 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683568" y="3900805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Απόκλιση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Κόστους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η διαφορά του πραγματικού κόστους από το προϋπολογισθέν κόστος για μια εργασία που έχουμε εκτελέσει εκφρασμένη </a:t>
            </a: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σε €</a:t>
            </a:r>
            <a:endParaRPr lang="el-GR" dirty="0" smtClean="0">
              <a:solidFill>
                <a:schemeClr val="tx2">
                  <a:satMod val="130000"/>
                </a:schemeClr>
              </a:solidFill>
            </a:endParaRP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V = BCWP - ACWP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96000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Απόκλιση Κόστους 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Cost Variance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 –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CV) –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3568" y="1628800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Απόκλιση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Κόστους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η διαφορά του πραγματικού κόστους από το προϋπολογισθέν κόστος για μια εργασία που έχουμε εκτελέσει εκφρασμένη </a:t>
            </a: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σε €</a:t>
            </a:r>
            <a:endParaRPr lang="el-GR" dirty="0" smtClean="0">
              <a:solidFill>
                <a:schemeClr val="tx2">
                  <a:satMod val="130000"/>
                </a:schemeClr>
              </a:solidFill>
            </a:endParaRP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V = BCWP - ACWP</a:t>
            </a:r>
            <a:endParaRPr lang="el-GR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683569" y="3247816"/>
            <a:ext cx="7272807" cy="3139321"/>
          </a:xfrm>
          <a:prstGeom prst="rect">
            <a:avLst/>
          </a:prstGeom>
          <a:solidFill>
            <a:srgbClr val="EEFAA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</a:p>
          <a:p>
            <a:endParaRPr lang="el-GR" b="1" u="sng" dirty="0" smtClean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BAC = 37,22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BCWS = 19,82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BCWP = 14,50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ACWP = 16,40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  <a:p>
            <a:endParaRPr lang="el-GR" u="sng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CV = BCWP – ACWP = 14,50 – 16,40 = </a:t>
            </a:r>
            <a:r>
              <a:rPr lang="en-GB" b="1" dirty="0" smtClean="0">
                <a:solidFill>
                  <a:srgbClr val="FF0000"/>
                </a:solidFill>
              </a:rPr>
              <a:t>-1,9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ερμηνεία του αριθμού είναι ότι στο συγκεκριμένο έργο έχουμε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ξοδέψει περισσότερα από όσα θα έπρεπε 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9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Κόστους </a:t>
            </a:r>
            <a:br>
              <a:rPr lang="el-G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Cost 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erformance Index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–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CPI)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544" y="1428750"/>
            <a:ext cx="6230842" cy="196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800" y="1628800"/>
            <a:ext cx="619268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 </a:t>
            </a:r>
            <a:r>
              <a:rPr lang="el-GR" sz="2400" b="1" dirty="0" smtClean="0"/>
              <a:t>προϋπολογισθέν </a:t>
            </a:r>
            <a:r>
              <a:rPr lang="el-GR" sz="2400" dirty="0" smtClean="0"/>
              <a:t>κόστος της </a:t>
            </a:r>
            <a:r>
              <a:rPr lang="el-GR" sz="2400" dirty="0"/>
              <a:t>εργασίας που έχουμε εκτελέσει </a:t>
            </a:r>
            <a:endParaRPr lang="el-GR" sz="2400" dirty="0" smtClean="0"/>
          </a:p>
          <a:p>
            <a:r>
              <a:rPr lang="en-GB" sz="2400" dirty="0" smtClean="0"/>
              <a:t>To </a:t>
            </a:r>
            <a:r>
              <a:rPr lang="el-GR" sz="2400" b="1" dirty="0" smtClean="0"/>
              <a:t>πραγματικό </a:t>
            </a:r>
            <a:r>
              <a:rPr lang="el-GR" sz="2400" dirty="0" smtClean="0"/>
              <a:t>κόστος </a:t>
            </a:r>
            <a:r>
              <a:rPr lang="el-GR" sz="2400" dirty="0"/>
              <a:t>της εργασίας που έχουμε εκτελέσει 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683568" y="3900805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Κόστους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ο λόγος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του προϋπολογισθέντος κόστους προς το πραγματικό κόστος για μια εργασία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CPI = BCWP / ACWP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4021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Κόστους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–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  <a:br>
              <a:rPr lang="el-G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Cost 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erformance Index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–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CPI)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3568" y="1591632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Δείκτης Απόδοσης Κόστους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είναι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ο λόγος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του προϋπολογισθέντος κόστους προς το πραγματικό κόστος για μια εργασία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CPI = BCWP / ACWP</a:t>
            </a:r>
            <a:endParaRPr lang="el-GR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683569" y="3247816"/>
            <a:ext cx="7272807" cy="3139321"/>
          </a:xfrm>
          <a:prstGeom prst="rect">
            <a:avLst/>
          </a:prstGeom>
          <a:solidFill>
            <a:srgbClr val="EEFAA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</a:p>
          <a:p>
            <a:endParaRPr lang="el-GR" b="1" u="sng" dirty="0" smtClean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BAC = 37,22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BCWS = 19,82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BCWP = 14,50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ACWP = 16,40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  <a:p>
            <a:endParaRPr lang="el-GR" u="sng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CPI = BCWP / ACWP = 14,50 / 16,40 = </a:t>
            </a:r>
            <a:r>
              <a:rPr lang="en-GB" b="1" dirty="0" smtClean="0">
                <a:solidFill>
                  <a:srgbClr val="FF0000"/>
                </a:solidFill>
              </a:rPr>
              <a:t>0,88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ερμηνεία του αριθμού είναι ότι στο συγκεκριμένο έργο έχουμε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ξοδέψει περισσότερα από όσα θα έπρεπε 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5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43000"/>
            <a:ext cx="7805737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72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Κατάσταση προϋπολογισμού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 rot="5400000">
            <a:off x="1999457" y="5215731"/>
            <a:ext cx="1143000" cy="1587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Ορθογώνιο 5"/>
          <p:cNvSpPr/>
          <p:nvPr/>
        </p:nvSpPr>
        <p:spPr>
          <a:xfrm>
            <a:off x="683568" y="1591632"/>
            <a:ext cx="727280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Ποσοστό Ανάλωσης Προϋπολογισμού (%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spent)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μας δίνει το ποσοστό ολοκλήρωσης του οικονομικού αντικειμένου του έργου.</a:t>
            </a:r>
          </a:p>
          <a:p>
            <a:endParaRPr lang="el-GR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Τύπος       %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spent  = ACWP / BAC</a:t>
            </a:r>
          </a:p>
          <a:p>
            <a:endParaRPr lang="el-GR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683569" y="3247816"/>
            <a:ext cx="7272807" cy="3139321"/>
          </a:xfrm>
          <a:prstGeom prst="rect">
            <a:avLst/>
          </a:prstGeom>
          <a:solidFill>
            <a:srgbClr val="EEFAA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2">
                    <a:satMod val="130000"/>
                  </a:schemeClr>
                </a:solidFill>
              </a:rPr>
              <a:t>Παράδειγμα</a:t>
            </a:r>
          </a:p>
          <a:p>
            <a:endParaRPr lang="el-GR" b="1" u="sng" dirty="0" smtClean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BAC = 37,22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BCWS = 19,82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BCWP = 14,50</a:t>
            </a:r>
          </a:p>
          <a:p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ACWP = 16,40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  <a:p>
            <a:endParaRPr lang="el-GR" u="sng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%</a:t>
            </a:r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spent 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= ACWP / BAC = 16,40 / 37,22 = </a:t>
            </a:r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44%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2">
                    <a:satMod val="130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ερμηνεία του αριθμού είναι ότι 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έχουμε ολοκληρώσει το 44% του οικονομικού αντικειμένου του έργου</a:t>
            </a:r>
            <a:endParaRPr lang="el-GR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3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0395" y="764704"/>
            <a:ext cx="6870700" cy="684213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EVA</a:t>
            </a:r>
            <a:endParaRPr lang="el-GR" altLang="el-GR" dirty="0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784"/>
            <a:ext cx="5112990" cy="496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64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Ερμηνεία των δεικτών </a:t>
            </a: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06675"/>
              </p:ext>
            </p:extLst>
          </p:nvPr>
        </p:nvGraphicFramePr>
        <p:xfrm>
          <a:off x="971600" y="2132856"/>
          <a:ext cx="6096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687736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Cost Variance  (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€</a:t>
                      </a:r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Ή</a:t>
                      </a:r>
                      <a:r>
                        <a:rPr lang="el-GR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b="1" baseline="0" dirty="0" smtClean="0">
                          <a:solidFill>
                            <a:srgbClr val="0070C0"/>
                          </a:solidFill>
                        </a:rPr>
                        <a:t>Schedule Variance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&lt;0 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=0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28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&gt;0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91938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chikart.files.wordpress.com/2014/01/thumbs_up_happy_fa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861" y="3501008"/>
            <a:ext cx="1133839" cy="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Q0QQl0OwYKRQgLsFscMHzvWYoce7xoUkCRBd113VDqUhjQn4REOBNKonrB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512" y="2558103"/>
            <a:ext cx="684535" cy="72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0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Ερμηνεία των δεικτών </a:t>
            </a: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14464"/>
              </p:ext>
            </p:extLst>
          </p:nvPr>
        </p:nvGraphicFramePr>
        <p:xfrm>
          <a:off x="780256" y="2132856"/>
          <a:ext cx="6528048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471712"/>
                <a:gridCol w="2176016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Cost Performance</a:t>
                      </a:r>
                      <a:r>
                        <a:rPr lang="en-GB" b="1" baseline="0" dirty="0" smtClean="0">
                          <a:solidFill>
                            <a:srgbClr val="0070C0"/>
                          </a:solidFill>
                        </a:rPr>
                        <a:t> Index </a:t>
                      </a:r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Ή</a:t>
                      </a:r>
                      <a:r>
                        <a:rPr lang="el-GR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b="1" baseline="0" dirty="0" smtClean="0">
                          <a:solidFill>
                            <a:srgbClr val="0070C0"/>
                          </a:solidFill>
                        </a:rPr>
                        <a:t>Schedule </a:t>
                      </a:r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Performance</a:t>
                      </a:r>
                      <a:r>
                        <a:rPr lang="en-GB" b="1" baseline="0" dirty="0" smtClean="0">
                          <a:solidFill>
                            <a:srgbClr val="0070C0"/>
                          </a:solidFill>
                        </a:rPr>
                        <a:t> Index 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&lt;1 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=1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28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b="1" dirty="0" smtClean="0"/>
                        <a:t>&gt;1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635" y="4509120"/>
            <a:ext cx="91938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chikart.files.wordpress.com/2014/01/thumbs_up_happy_fac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409" y="3501008"/>
            <a:ext cx="1133839" cy="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Q0QQl0OwYKRQgLsFscMHzvWYoce7xoUkCRBd113VDqUhjQn4REOBNKonrB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061" y="2558103"/>
            <a:ext cx="684535" cy="72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77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95313"/>
            <a:ext cx="8229600" cy="9144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Πιθανοί συνδυασμοί</a:t>
            </a:r>
            <a:r>
              <a:rPr lang="en-US" altLang="el-GR" dirty="0" smtClean="0"/>
              <a:t> </a:t>
            </a:r>
            <a:r>
              <a:rPr lang="el-GR" altLang="el-GR" dirty="0" smtClean="0"/>
              <a:t>– Ποια είναι η κατάσταση του έργου</a:t>
            </a:r>
            <a:endParaRPr lang="en-US" altLang="el-GR" dirty="0" smtClean="0"/>
          </a:p>
        </p:txBody>
      </p:sp>
      <p:pic>
        <p:nvPicPr>
          <p:cNvPr id="26627" name="Picture 3" descr="Fig10-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52513"/>
            <a:ext cx="5227638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Ορθογώνιο"/>
          <p:cNvSpPr/>
          <p:nvPr/>
        </p:nvSpPr>
        <p:spPr>
          <a:xfrm>
            <a:off x="1763713" y="2636838"/>
            <a:ext cx="6624637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63713" y="4581525"/>
            <a:ext cx="6624637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835150" y="6524625"/>
            <a:ext cx="6624638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63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Fig10-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52513"/>
            <a:ext cx="5227638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45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l-GR" altLang="el-GR" dirty="0" err="1" smtClean="0"/>
              <a:t>Τυπολόγιο</a:t>
            </a:r>
            <a:endParaRPr lang="en-US" altLang="el-GR" dirty="0" smtClean="0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1"/>
            <a:ext cx="8229600" cy="1024135"/>
          </a:xfrm>
          <a:solidFill>
            <a:srgbClr val="EEFAA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en-US" sz="2000" dirty="0"/>
              <a:t>Cost Variance (CV) = BCWP - ACWP</a:t>
            </a:r>
          </a:p>
          <a:p>
            <a:pPr marL="0" indent="0">
              <a:lnSpc>
                <a:spcPct val="90000"/>
              </a:lnSpc>
              <a:spcAft>
                <a:spcPct val="50000"/>
              </a:spcAft>
              <a:buNone/>
              <a:defRPr/>
            </a:pPr>
            <a:r>
              <a:rPr lang="en-US" dirty="0"/>
              <a:t>Cost Performance Index (CPI) = </a:t>
            </a:r>
            <a:r>
              <a:rPr lang="en-US" dirty="0" smtClean="0"/>
              <a:t>BCWP/ACWP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3212976"/>
            <a:ext cx="8229600" cy="939924"/>
          </a:xfrm>
          <a:prstGeom prst="rect">
            <a:avLst/>
          </a:prstGeom>
          <a:solidFill>
            <a:srgbClr val="EEFAA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488" tIns="44450" rIns="90488" bIns="4445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Aft>
                <a:spcPct val="50000"/>
              </a:spcAft>
              <a:buFont typeface="Arial" pitchFamily="34" charset="0"/>
              <a:buNone/>
              <a:defRPr/>
            </a:pPr>
            <a:r>
              <a:rPr lang="en-US" dirty="0" smtClean="0"/>
              <a:t>Schedule Variance (SV) = BCWP – BCWS</a:t>
            </a:r>
          </a:p>
          <a:p>
            <a:pPr marL="0" indent="0">
              <a:lnSpc>
                <a:spcPct val="90000"/>
              </a:lnSpc>
              <a:spcAft>
                <a:spcPct val="50000"/>
              </a:spcAft>
              <a:buFont typeface="Arial" pitchFamily="34" charset="0"/>
              <a:buNone/>
              <a:defRPr/>
            </a:pPr>
            <a:r>
              <a:rPr lang="en-US" dirty="0" smtClean="0"/>
              <a:t>Schedule Performance Index (SPI) = BCWP/BCWS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437112"/>
            <a:ext cx="8229600" cy="1099578"/>
          </a:xfrm>
          <a:prstGeom prst="rect">
            <a:avLst/>
          </a:prstGeom>
          <a:solidFill>
            <a:srgbClr val="EEFAA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488" tIns="44450" rIns="90488" bIns="4445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en-US" dirty="0" smtClean="0"/>
              <a:t>Estimated Cost to Complete (ETC) = (BAC – BCWP)/CPI</a:t>
            </a:r>
          </a:p>
          <a:p>
            <a:pPr marL="0" indent="0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en-US" dirty="0" smtClean="0"/>
              <a:t>Estimate Cost at Completion (EAC) = ACWP + 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27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Γραφική απεικόνιση σε σχέση με το χρόνο</a:t>
            </a:r>
            <a:endParaRPr lang="en-US" altLang="el-GR" dirty="0" smtClean="0"/>
          </a:p>
        </p:txBody>
      </p:sp>
      <p:pic>
        <p:nvPicPr>
          <p:cNvPr id="30723" name="Picture 3" descr="cost m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989138"/>
            <a:ext cx="6992937" cy="2828925"/>
          </a:xfrm>
        </p:spPr>
      </p:pic>
    </p:spTree>
    <p:extLst>
      <p:ext uri="{BB962C8B-B14F-4D97-AF65-F5344CB8AC3E}">
        <p14:creationId xmlns:p14="http://schemas.microsoft.com/office/powerpoint/2010/main" val="2357173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Παράδειγμα</a:t>
            </a:r>
            <a:endParaRPr lang="en-US" altLang="el-G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Έστω</a:t>
            </a:r>
            <a:r>
              <a:rPr lang="en-US" altLang="el-GR" dirty="0" smtClean="0"/>
              <a:t> </a:t>
            </a:r>
            <a:r>
              <a:rPr lang="el-GR" altLang="el-GR" dirty="0" smtClean="0"/>
              <a:t>ένα</a:t>
            </a:r>
            <a:r>
              <a:rPr lang="en-US" altLang="el-GR" dirty="0" smtClean="0"/>
              <a:t> work package </a:t>
            </a:r>
            <a:r>
              <a:rPr lang="el-GR" altLang="el-GR" dirty="0" smtClean="0"/>
              <a:t>που τελειώνει σήμερα</a:t>
            </a:r>
            <a:r>
              <a:rPr lang="en-US" altLang="el-GR" dirty="0" smtClean="0"/>
              <a:t>, </a:t>
            </a:r>
            <a:r>
              <a:rPr lang="el-GR" altLang="el-GR" dirty="0" smtClean="0"/>
              <a:t>με κόστος </a:t>
            </a:r>
            <a:r>
              <a:rPr lang="en-US" altLang="el-GR" dirty="0" smtClean="0"/>
              <a:t>1500.  </a:t>
            </a:r>
            <a:r>
              <a:rPr lang="el-GR" altLang="el-GR" dirty="0" smtClean="0"/>
              <a:t>Έχουμε όμως τελειώσει μόνο τα δύο τρίτα και έχουμε ξοδέψει 1350</a:t>
            </a:r>
          </a:p>
          <a:p>
            <a:pPr lvl="1"/>
            <a:r>
              <a:rPr lang="el-GR" altLang="el-GR" dirty="0" smtClean="0"/>
              <a:t>Υπολογίστε το </a:t>
            </a:r>
            <a:r>
              <a:rPr lang="en-US" altLang="el-GR" dirty="0" smtClean="0"/>
              <a:t>CPI, SPI</a:t>
            </a:r>
            <a:r>
              <a:rPr lang="en-GB" altLang="el-GR" dirty="0"/>
              <a:t>;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Τι συμπεράσματα βγάζετε</a:t>
            </a:r>
            <a:r>
              <a:rPr lang="en-GB" altLang="el-GR" dirty="0"/>
              <a:t>;</a:t>
            </a:r>
            <a:endParaRPr lang="en-US" altLang="el-GR" dirty="0" smtClean="0"/>
          </a:p>
          <a:p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57009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Παράδειγμα</a:t>
            </a:r>
            <a:endParaRPr lang="en-US" altLang="el-G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Έστω</a:t>
            </a:r>
            <a:r>
              <a:rPr lang="en-US" altLang="el-GR" dirty="0" smtClean="0"/>
              <a:t> </a:t>
            </a:r>
            <a:r>
              <a:rPr lang="el-GR" altLang="el-GR" dirty="0" smtClean="0"/>
              <a:t>ένα</a:t>
            </a:r>
            <a:r>
              <a:rPr lang="en-US" altLang="el-GR" dirty="0" smtClean="0"/>
              <a:t> work package </a:t>
            </a:r>
            <a:r>
              <a:rPr lang="el-GR" altLang="el-GR" dirty="0" smtClean="0"/>
              <a:t>που τελειώνει σήμερα</a:t>
            </a:r>
            <a:r>
              <a:rPr lang="en-US" altLang="el-GR" dirty="0" smtClean="0"/>
              <a:t>, </a:t>
            </a:r>
            <a:r>
              <a:rPr lang="el-GR" altLang="el-GR" dirty="0" smtClean="0"/>
              <a:t>με κόστος </a:t>
            </a:r>
            <a:r>
              <a:rPr lang="en-US" altLang="el-GR" dirty="0" smtClean="0"/>
              <a:t>1500.  </a:t>
            </a:r>
            <a:r>
              <a:rPr lang="el-GR" altLang="el-GR" dirty="0" smtClean="0"/>
              <a:t>Έχουμε όμως τελειώσει μόνο τα δύο τρίτα και έχουμε ξοδέψει 1350</a:t>
            </a:r>
          </a:p>
          <a:p>
            <a:pPr lvl="1"/>
            <a:r>
              <a:rPr lang="el-GR" altLang="el-GR" dirty="0" smtClean="0"/>
              <a:t>Υπολογίστε το </a:t>
            </a:r>
            <a:r>
              <a:rPr lang="en-US" altLang="el-GR" dirty="0" smtClean="0"/>
              <a:t>CPI, SPI </a:t>
            </a:r>
            <a:r>
              <a:rPr lang="el-GR" altLang="el-GR" dirty="0" smtClean="0"/>
              <a:t>και</a:t>
            </a:r>
            <a:r>
              <a:rPr lang="en-US" altLang="el-GR" dirty="0" smtClean="0"/>
              <a:t> CSI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Τι συμπεράσματα βγάζετε?</a:t>
            </a:r>
          </a:p>
          <a:p>
            <a:r>
              <a:rPr lang="en-US" altLang="el-GR" dirty="0" smtClean="0"/>
              <a:t>CPI = BCWP/ACWP</a:t>
            </a:r>
            <a:br>
              <a:rPr lang="en-US" altLang="el-GR" dirty="0" smtClean="0"/>
            </a:br>
            <a:r>
              <a:rPr lang="en-US" altLang="el-GR" dirty="0" smtClean="0"/>
              <a:t>      = $1000/$1350 = .74</a:t>
            </a:r>
          </a:p>
          <a:p>
            <a:r>
              <a:rPr lang="en-US" altLang="el-GR" dirty="0" smtClean="0"/>
              <a:t>SPI = BCWP/BCWS</a:t>
            </a:r>
            <a:br>
              <a:rPr lang="en-US" altLang="el-GR" dirty="0" smtClean="0"/>
            </a:br>
            <a:r>
              <a:rPr lang="en-US" altLang="el-GR" dirty="0" smtClean="0"/>
              <a:t>      = $1000/$1500 = .67</a:t>
            </a:r>
          </a:p>
          <a:p>
            <a:pPr marL="342900" lvl="1" indent="0">
              <a:buNone/>
            </a:pPr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58797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Παράδειγμα</a:t>
            </a:r>
            <a:endParaRPr lang="en-CA" altLang="el-GR" dirty="0" smtClean="0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971600" y="1556792"/>
            <a:ext cx="7925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latin typeface="Times New Roman" pitchFamily="18" charset="0"/>
              </a:rPr>
              <a:t>Το παράδειγμα παρουσιάζει ένα πολύ μικρό έργο για την </a:t>
            </a:r>
            <a:r>
              <a:rPr lang="en-US" altLang="el-GR" sz="2000" b="1" dirty="0">
                <a:latin typeface="Times New Roman" pitchFamily="18" charset="0"/>
              </a:rPr>
              <a:t/>
            </a:r>
            <a:br>
              <a:rPr lang="en-US" altLang="el-GR" sz="2000" b="1" dirty="0">
                <a:latin typeface="Times New Roman" pitchFamily="18" charset="0"/>
              </a:rPr>
            </a:br>
            <a:r>
              <a:rPr lang="el-GR" altLang="el-GR" sz="2000" b="1" dirty="0" smtClean="0">
                <a:latin typeface="Times New Roman" pitchFamily="18" charset="0"/>
              </a:rPr>
              <a:t>αγορά ενός </a:t>
            </a:r>
            <a:r>
              <a:rPr lang="en-US" altLang="el-GR" sz="2000" b="1" dirty="0" smtClean="0">
                <a:latin typeface="Times New Roman" pitchFamily="18" charset="0"/>
              </a:rPr>
              <a:t>Web </a:t>
            </a:r>
            <a:r>
              <a:rPr lang="en-US" altLang="el-GR" sz="2000" b="1" dirty="0">
                <a:latin typeface="Times New Roman" pitchFamily="18" charset="0"/>
              </a:rPr>
              <a:t>Server </a:t>
            </a:r>
            <a:r>
              <a:rPr lang="el-GR" altLang="el-GR" sz="2000" b="1" dirty="0" smtClean="0">
                <a:latin typeface="Times New Roman" pitchFamily="18" charset="0"/>
              </a:rPr>
              <a:t>διάρκειας μίας εβδομάδας και κόστους </a:t>
            </a:r>
            <a:r>
              <a:rPr lang="en-US" altLang="el-GR" sz="2000" b="1" dirty="0" smtClean="0">
                <a:latin typeface="Times New Roman" pitchFamily="18" charset="0"/>
              </a:rPr>
              <a:t>10,000</a:t>
            </a:r>
            <a:r>
              <a:rPr lang="el-GR" altLang="el-GR" sz="2000" b="1" dirty="0" smtClean="0">
                <a:latin typeface="Times New Roman" pitchFamily="18" charset="0"/>
              </a:rPr>
              <a:t>€</a:t>
            </a:r>
            <a:r>
              <a:rPr lang="en-US" altLang="el-GR" sz="2000" b="1" dirty="0" smtClean="0">
                <a:latin typeface="Times New Roman" pitchFamily="18" charset="0"/>
              </a:rPr>
              <a:t>.</a:t>
            </a:r>
            <a:endParaRPr lang="en-CA" altLang="el-GR" sz="2000" b="1" dirty="0">
              <a:latin typeface="Times New Roman" pitchFamily="18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88440"/>
              </p:ext>
            </p:extLst>
          </p:nvPr>
        </p:nvGraphicFramePr>
        <p:xfrm>
          <a:off x="353218" y="2492896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514708"/>
                <a:gridCol w="1333382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7500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5,000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-7500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-2500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07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Earned Value Analysis</a:t>
            </a:r>
            <a:endParaRPr lang="en-CA" altLang="el-GR" smtClean="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524000" y="1600200"/>
            <a:ext cx="33160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latin typeface="Times New Roman" pitchFamily="18" charset="0"/>
              </a:rPr>
              <a:t>Planned </a:t>
            </a:r>
            <a:r>
              <a:rPr lang="en-US" altLang="el-GR" sz="2000" b="1" dirty="0">
                <a:latin typeface="Times New Roman" pitchFamily="18" charset="0"/>
              </a:rPr>
              <a:t>Value (PV) </a:t>
            </a:r>
            <a:r>
              <a:rPr lang="el-GR" altLang="el-GR" sz="2000" b="1" dirty="0" smtClean="0">
                <a:latin typeface="Times New Roman" pitchFamily="18" charset="0"/>
              </a:rPr>
              <a:t>= </a:t>
            </a:r>
            <a:r>
              <a:rPr lang="en-US" altLang="el-GR" sz="2000" b="1" dirty="0" smtClean="0">
                <a:latin typeface="Times New Roman" pitchFamily="18" charset="0"/>
              </a:rPr>
              <a:t>10000 </a:t>
            </a:r>
            <a:endParaRPr lang="el-GR" altLang="el-GR" sz="2000" b="1" dirty="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latin typeface="Times New Roman" pitchFamily="18" charset="0"/>
              </a:rPr>
              <a:t>Actual </a:t>
            </a:r>
            <a:r>
              <a:rPr lang="en-US" altLang="el-GR" sz="2000" b="1" dirty="0">
                <a:latin typeface="Times New Roman" pitchFamily="18" charset="0"/>
              </a:rPr>
              <a:t>Cost (AC) </a:t>
            </a:r>
            <a:r>
              <a:rPr lang="el-GR" altLang="el-GR" sz="2000" b="1" dirty="0" smtClean="0">
                <a:latin typeface="Times New Roman" pitchFamily="18" charset="0"/>
              </a:rPr>
              <a:t>= 15000</a:t>
            </a:r>
            <a:endParaRPr lang="en-CA" altLang="el-GR" sz="2000" b="1" dirty="0">
              <a:latin typeface="Times New Roman" pitchFamily="18" charset="0"/>
            </a:endParaRPr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3810000" y="4038600"/>
            <a:ext cx="7620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Comic Sans MS" pitchFamily="66" charset="0"/>
            </a:endParaRPr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3810000" y="4343400"/>
            <a:ext cx="7620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Comic Sans MS" pitchFamily="66" charset="0"/>
            </a:endParaRPr>
          </a:p>
        </p:txBody>
      </p:sp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66647"/>
              </p:ext>
            </p:extLst>
          </p:nvPr>
        </p:nvGraphicFramePr>
        <p:xfrm>
          <a:off x="353218" y="2492896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442700"/>
                <a:gridCol w="1405390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7500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-7500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-2500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8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Earned Value Analysis</a:t>
            </a:r>
            <a:endParaRPr lang="en-CA" altLang="el-GR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371600" y="1600200"/>
            <a:ext cx="73566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latin typeface="Times New Roman" pitchFamily="18" charset="0"/>
              </a:rPr>
              <a:t>Μετά από </a:t>
            </a:r>
            <a:r>
              <a:rPr lang="en-US" altLang="el-GR" sz="2000" b="1" dirty="0" smtClean="0">
                <a:latin typeface="Times New Roman" pitchFamily="18" charset="0"/>
              </a:rPr>
              <a:t>1 </a:t>
            </a:r>
            <a:r>
              <a:rPr lang="el-GR" altLang="el-GR" sz="2000" b="1" dirty="0" smtClean="0">
                <a:latin typeface="Times New Roman" pitchFamily="18" charset="0"/>
              </a:rPr>
              <a:t>εβδομάδα η δραστηριότητα έχει ολοκληρωθεί </a:t>
            </a:r>
            <a:r>
              <a:rPr lang="en-US" altLang="el-GR" sz="2000" b="1" dirty="0" smtClean="0">
                <a:latin typeface="Times New Roman" pitchFamily="18" charset="0"/>
              </a:rPr>
              <a:t>75%</a:t>
            </a:r>
            <a:endParaRPr lang="en-US" altLang="el-GR" sz="2000" b="1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EV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$10,000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75%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 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$7,500 (PV*%complete)</a:t>
            </a:r>
            <a:endParaRPr lang="en-CA" altLang="el-G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6477000" y="3352800"/>
            <a:ext cx="6858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Comic Sans MS" pitchFamily="66" charset="0"/>
            </a:endParaRPr>
          </a:p>
        </p:txBody>
      </p:sp>
      <p:sp>
        <p:nvSpPr>
          <p:cNvPr id="36871" name="Rectangle 10"/>
          <p:cNvSpPr>
            <a:spLocks noChangeArrowheads="1"/>
          </p:cNvSpPr>
          <p:nvPr/>
        </p:nvSpPr>
        <p:spPr bwMode="auto">
          <a:xfrm>
            <a:off x="7696200" y="3352800"/>
            <a:ext cx="6858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Comic Sans MS" pitchFamily="66" charset="0"/>
            </a:endParaRP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52184"/>
              </p:ext>
            </p:extLst>
          </p:nvPr>
        </p:nvGraphicFramePr>
        <p:xfrm>
          <a:off x="353218" y="2815416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514708"/>
                <a:gridCol w="1333382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rgbClr val="FF0000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-7500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-2500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94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11560" y="1628800"/>
            <a:ext cx="5461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CV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BCWP – ACWP  =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7500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 15,000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-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7,500</a:t>
            </a:r>
            <a:endParaRPr lang="en-CA" altLang="el-G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92696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Earned Value Analysis</a:t>
            </a:r>
            <a:endParaRPr lang="en-CA" altLang="el-GR" dirty="0" smtClean="0"/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43217"/>
              </p:ext>
            </p:extLst>
          </p:nvPr>
        </p:nvGraphicFramePr>
        <p:xfrm>
          <a:off x="353218" y="2636912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514708"/>
                <a:gridCol w="1333382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-2500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79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51608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SV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BCWP – BCWS = 7500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10000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-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2500</a:t>
            </a:r>
            <a:endParaRPr lang="en-CA" altLang="el-G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Earned Value Analysis</a:t>
            </a:r>
            <a:endParaRPr lang="en-CA" altLang="el-GR" smtClean="0"/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03336"/>
              </p:ext>
            </p:extLst>
          </p:nvPr>
        </p:nvGraphicFramePr>
        <p:xfrm>
          <a:off x="353218" y="2636912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514708"/>
                <a:gridCol w="1333382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-7500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-2500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4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19200" y="1752600"/>
            <a:ext cx="5104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CPI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BCWP/ACWP = 7500</a:t>
            </a:r>
            <a:r>
              <a:rPr lang="en-US" alt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/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15000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50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%</a:t>
            </a:r>
            <a:endParaRPr lang="en-CA" altLang="el-G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Earned Value Analysis</a:t>
            </a:r>
            <a:endParaRPr lang="en-CA" altLang="el-GR" smtClean="0"/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16475"/>
              </p:ext>
            </p:extLst>
          </p:nvPr>
        </p:nvGraphicFramePr>
        <p:xfrm>
          <a:off x="353218" y="2636912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586716"/>
                <a:gridCol w="1261374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-7500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-2500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76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71625" y="1804754"/>
            <a:ext cx="62939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SPI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BCWP / BCWS = 7,500</a:t>
            </a:r>
            <a:r>
              <a:rPr lang="en-US" alt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/ </a:t>
            </a:r>
            <a:r>
              <a:rPr lang="en-US" altLang="el-GR" sz="2000" b="1" dirty="0" smtClean="0">
                <a:solidFill>
                  <a:srgbClr val="FF0000"/>
                </a:solidFill>
                <a:latin typeface="Times New Roman" pitchFamily="18" charset="0"/>
              </a:rPr>
              <a:t>10,000 </a:t>
            </a:r>
            <a:r>
              <a:rPr lang="en-US" altLang="el-GR" sz="2000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altLang="el-GR" sz="2000" b="1" dirty="0">
                <a:solidFill>
                  <a:srgbClr val="FF0000"/>
                </a:solidFill>
                <a:latin typeface="Times New Roman" pitchFamily="18" charset="0"/>
              </a:rPr>
              <a:t> 75% (EV/PV)</a:t>
            </a:r>
            <a:endParaRPr lang="en-CA" altLang="el-G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90872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Earned Value Analysis</a:t>
            </a:r>
            <a:endParaRPr lang="en-CA" altLang="el-GR" dirty="0" smtClean="0"/>
          </a:p>
        </p:txBody>
      </p:sp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72086"/>
              </p:ext>
            </p:extLst>
          </p:nvPr>
        </p:nvGraphicFramePr>
        <p:xfrm>
          <a:off x="353218" y="2636912"/>
          <a:ext cx="854427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424045"/>
                <a:gridCol w="1424045"/>
                <a:gridCol w="1424045"/>
                <a:gridCol w="14240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Δραστηριότητα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Εβδομάδα 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Σύνολο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% </a:t>
                      </a:r>
                      <a:r>
                        <a:rPr lang="el-GR" sz="1600" dirty="0" err="1" smtClean="0"/>
                        <a:t>Ολοκλ</a:t>
                      </a:r>
                      <a:r>
                        <a:rPr lang="el-GR" sz="1600" dirty="0" smtClean="0"/>
                        <a:t>. Μετά από 1 εβδομάδα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BCWP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Αγορά εξοπλισμού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BCWS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10000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ACWP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-7500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SV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-2500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SPI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88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</a:t>
            </a:r>
            <a:r>
              <a:rPr lang="en-US" altLang="el-GR" smtClean="0"/>
              <a:t>EVA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GB" altLang="el-GR" dirty="0" smtClean="0"/>
          </a:p>
          <a:p>
            <a:pPr eaLnBrk="1" hangingPunct="1"/>
            <a:r>
              <a:rPr lang="el-GR" altLang="el-GR" dirty="0" smtClean="0"/>
              <a:t>Έστω ένα  </a:t>
            </a:r>
            <a:r>
              <a:rPr lang="el-GR" altLang="el-GR" dirty="0"/>
              <a:t>έ</a:t>
            </a:r>
            <a:r>
              <a:rPr lang="el-GR" altLang="el-GR" dirty="0" smtClean="0"/>
              <a:t>ργο διάρκειας 10 ημερών. Σήμερα είναι η 7 ημέρα.</a:t>
            </a:r>
            <a:endParaRPr lang="en-US" altLang="el-GR" dirty="0" smtClean="0"/>
          </a:p>
        </p:txBody>
      </p:sp>
      <p:graphicFrame>
        <p:nvGraphicFramePr>
          <p:cNvPr id="120325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75442"/>
              </p:ext>
            </p:extLst>
          </p:nvPr>
        </p:nvGraphicFramePr>
        <p:xfrm>
          <a:off x="685800" y="2743200"/>
          <a:ext cx="8001000" cy="3565527"/>
        </p:xfrm>
        <a:graphic>
          <a:graphicData uri="http://schemas.openxmlformats.org/drawingml/2006/table">
            <a:tbl>
              <a:tblPr/>
              <a:tblGrid>
                <a:gridCol w="1221904"/>
                <a:gridCol w="1800200"/>
                <a:gridCol w="1168896"/>
                <a:gridCol w="1143000"/>
                <a:gridCol w="1333500"/>
                <a:gridCol w="133350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Δραστηριότητα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Προηγ.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Δραστηριότητα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Διάρκεια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(</a:t>
                      </a:r>
                      <a:r>
                        <a:rPr kumimoji="0" 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Ημερ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Προυπολ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(</a:t>
                      </a:r>
                      <a:r>
                        <a:rPr lang="el-GR" altLang="el-GR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€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Πραγματικό Κόστος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% </a:t>
                      </a:r>
                      <a:r>
                        <a:rPr kumimoji="0" 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Ολόκληρ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50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PERT AON </a:t>
            </a:r>
            <a:r>
              <a:rPr lang="el-GR" altLang="el-GR" smtClean="0"/>
              <a:t>Διάγραμμα</a:t>
            </a:r>
            <a:r>
              <a:rPr lang="en-US" altLang="el-GR" smtClean="0"/>
              <a:t> </a:t>
            </a:r>
          </a:p>
        </p:txBody>
      </p:sp>
      <p:pic>
        <p:nvPicPr>
          <p:cNvPr id="43011" name="Picture 3" descr="Fig10-0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6962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3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/>
              <a:t>Προϋπολογισμός  παραδείγματος</a:t>
            </a:r>
            <a:endParaRPr lang="en-US" sz="4000" dirty="0"/>
          </a:p>
        </p:txBody>
      </p:sp>
      <p:pic>
        <p:nvPicPr>
          <p:cNvPr id="44035" name="Picture 3" descr="Fig10-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777038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54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794793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l-GR" altLang="el-GR" dirty="0" smtClean="0"/>
              <a:t>Ανάλυση πιστοποιημένης αξίας</a:t>
            </a:r>
            <a:br>
              <a:rPr lang="el-GR" altLang="el-GR" dirty="0" smtClean="0"/>
            </a:br>
            <a:r>
              <a:rPr lang="en-US" altLang="el-GR" dirty="0"/>
              <a:t>Earned Value Analysis (EVA)</a:t>
            </a:r>
            <a:endParaRPr lang="en-GB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5572514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Κατάσταση την 7</a:t>
            </a:r>
            <a:r>
              <a:rPr lang="el-GR" altLang="el-GR" baseline="30000" smtClean="0"/>
              <a:t>η</a:t>
            </a:r>
            <a:r>
              <a:rPr lang="el-GR" altLang="el-GR" smtClean="0"/>
              <a:t> ημέρα</a:t>
            </a:r>
            <a:endParaRPr lang="en-US" altLang="el-GR" smtClean="0"/>
          </a:p>
        </p:txBody>
      </p:sp>
      <p:pic>
        <p:nvPicPr>
          <p:cNvPr id="45059" name="Picture 3" descr="Fig10-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867400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88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Διάγραμμα </a:t>
            </a:r>
            <a:r>
              <a:rPr lang="en-US" altLang="el-GR" smtClean="0"/>
              <a:t>EVA </a:t>
            </a:r>
            <a:r>
              <a:rPr lang="el-GR" altLang="el-GR" smtClean="0"/>
              <a:t>την έβδομη ημέρα</a:t>
            </a:r>
            <a:endParaRPr lang="en-US" altLang="el-GR" smtClean="0"/>
          </a:p>
        </p:txBody>
      </p:sp>
      <p:pic>
        <p:nvPicPr>
          <p:cNvPr id="46083" name="Picture 3" descr="Fig10-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9184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72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Earned Value Analysis (EVA)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Είναι ένας τρόπος για να παρακολουθήσουμε το έργο οικονομικά και όχι μόνο</a:t>
            </a:r>
            <a:endParaRPr lang="en-US" altLang="el-GR" smtClean="0"/>
          </a:p>
          <a:p>
            <a:r>
              <a:rPr lang="el-GR" altLang="el-GR" smtClean="0"/>
              <a:t>Με </a:t>
            </a:r>
            <a:r>
              <a:rPr lang="en-US" altLang="el-GR" smtClean="0"/>
              <a:t>EVA </a:t>
            </a:r>
            <a:r>
              <a:rPr lang="el-GR" altLang="el-GR" smtClean="0"/>
              <a:t>συγκρίνουμε το κόστος των εργασιών σε μια δραστηριότητα με το προϋπολογισθέν κόστος του έργου. </a:t>
            </a:r>
          </a:p>
          <a:p>
            <a:r>
              <a:rPr lang="el-GR" altLang="el-GR" smtClean="0"/>
              <a:t>Θα πρέπει να λάβουμε υπόψη και την εργασία που έγινε. 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90918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EVM </a:t>
            </a:r>
            <a:r>
              <a:rPr lang="el-GR" smtClean="0"/>
              <a:t>είναι ένα εργαλείο διαχείρισης των έργων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Συνδυάζει και αξιολογεί την πρόοδο του έργου σε σχέση με </a:t>
            </a:r>
          </a:p>
          <a:p>
            <a:r>
              <a:rPr lang="el-GR" dirty="0" smtClean="0"/>
              <a:t>το χρονοδιάγραμμα</a:t>
            </a:r>
          </a:p>
          <a:p>
            <a:r>
              <a:rPr lang="el-GR" dirty="0" smtClean="0"/>
              <a:t>τον προϋπολογισμό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έυρος</a:t>
            </a:r>
            <a:r>
              <a:rPr lang="el-GR" dirty="0" smtClean="0"/>
              <a:t> του έργου</a:t>
            </a:r>
          </a:p>
        </p:txBody>
      </p:sp>
    </p:spTree>
    <p:extLst>
      <p:ext uri="{BB962C8B-B14F-4D97-AF65-F5344CB8AC3E}">
        <p14:creationId xmlns:p14="http://schemas.microsoft.com/office/powerpoint/2010/main" val="315478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l-GR" altLang="el-GR" dirty="0" smtClean="0"/>
              <a:t>Τρεις βασικοί όροι</a:t>
            </a:r>
            <a:endParaRPr lang="en-US" altLang="el-GR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196752"/>
            <a:ext cx="8229600" cy="4937125"/>
          </a:xfrm>
        </p:spPr>
        <p:txBody>
          <a:bodyPr lIns="90488" tIns="44450" rIns="90488" bIns="44450">
            <a:normAutofit fontScale="70000" lnSpcReduction="20000"/>
          </a:bodyPr>
          <a:lstStyle/>
          <a:p>
            <a:pPr eaLnBrk="1" hangingPunct="1"/>
            <a:endParaRPr lang="el-GR" altLang="el-GR" dirty="0" smtClean="0"/>
          </a:p>
          <a:p>
            <a:pPr eaLnBrk="1" hangingPunct="1"/>
            <a:r>
              <a:rPr lang="en-US" altLang="el-GR" b="1" dirty="0" smtClean="0"/>
              <a:t>BCWS</a:t>
            </a:r>
            <a:r>
              <a:rPr lang="en-US" altLang="el-GR" dirty="0" smtClean="0"/>
              <a:t>:  Budgeted Cost for Work Scheduled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Είναι ο προϋπολογισμός αναφοράς (</a:t>
            </a:r>
            <a:r>
              <a:rPr lang="en-GB" altLang="el-GR" dirty="0" smtClean="0"/>
              <a:t>baseline)</a:t>
            </a:r>
            <a:r>
              <a:rPr lang="el-GR" altLang="el-GR" dirty="0" smtClean="0"/>
              <a:t>. Αυτόν το προϋπολογισμό τον χρησιμοποιούμε ως μέτρο προόδου του έργου</a:t>
            </a:r>
            <a:endParaRPr lang="en-GB" altLang="el-GR" dirty="0" smtClean="0"/>
          </a:p>
          <a:p>
            <a:pPr lvl="1"/>
            <a:r>
              <a:rPr lang="el-GR" altLang="el-GR" dirty="0"/>
              <a:t>Ε</a:t>
            </a:r>
            <a:r>
              <a:rPr lang="el-GR" altLang="el-GR" dirty="0" smtClean="0"/>
              <a:t>ναλλακτικά αναφέρεται ως </a:t>
            </a:r>
            <a:r>
              <a:rPr lang="en-GB" altLang="el-GR" dirty="0" smtClean="0"/>
              <a:t>Planned </a:t>
            </a:r>
            <a:r>
              <a:rPr lang="en-US" altLang="el-GR" dirty="0" smtClean="0"/>
              <a:t>Value - PV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Προϋπολογισθέν κόστος για την προγραμματισμένη εργασία</a:t>
            </a:r>
          </a:p>
          <a:p>
            <a:pPr eaLnBrk="1" hangingPunct="1"/>
            <a:r>
              <a:rPr lang="en-US" altLang="el-GR" b="1" dirty="0" smtClean="0"/>
              <a:t>BCWP</a:t>
            </a:r>
            <a:r>
              <a:rPr lang="en-US" altLang="el-GR" dirty="0" smtClean="0"/>
              <a:t>: Budgeted Cost for Work Performed</a:t>
            </a:r>
          </a:p>
          <a:p>
            <a:pPr lvl="1"/>
            <a:r>
              <a:rPr lang="el-GR" altLang="el-GR" dirty="0"/>
              <a:t>Προϋπολογισθέν κόστος για την </a:t>
            </a:r>
            <a:r>
              <a:rPr lang="el-GR" altLang="el-GR" dirty="0" smtClean="0"/>
              <a:t>εκτελεσθείσα εργασία</a:t>
            </a:r>
            <a:endParaRPr lang="en-GB" altLang="el-GR" dirty="0" smtClean="0"/>
          </a:p>
          <a:p>
            <a:pPr lvl="1"/>
            <a:r>
              <a:rPr lang="el-GR" altLang="el-GR" dirty="0"/>
              <a:t>Εναλλακτικά αναφέρεται ως </a:t>
            </a:r>
            <a:r>
              <a:rPr lang="en-GB" altLang="el-GR" dirty="0" smtClean="0"/>
              <a:t>Earned </a:t>
            </a:r>
            <a:r>
              <a:rPr lang="en-US" altLang="el-GR" dirty="0" smtClean="0"/>
              <a:t>Value – EV</a:t>
            </a:r>
            <a:endParaRPr lang="el-GR" altLang="el-GR" dirty="0" smtClean="0"/>
          </a:p>
          <a:p>
            <a:pPr lvl="1"/>
            <a:r>
              <a:rPr lang="el-GR" altLang="el-GR" dirty="0"/>
              <a:t>Εκφράζει </a:t>
            </a:r>
            <a:r>
              <a:rPr lang="el-GR" altLang="el-GR" dirty="0" smtClean="0"/>
              <a:t>την ποσότητα της εργασίας που έχουμε εκτελέσεις</a:t>
            </a:r>
            <a:endParaRPr lang="el-GR" altLang="el-GR" dirty="0"/>
          </a:p>
          <a:p>
            <a:pPr eaLnBrk="1" hangingPunct="1"/>
            <a:r>
              <a:rPr lang="en-US" altLang="el-GR" b="1" dirty="0" smtClean="0"/>
              <a:t>ACWP</a:t>
            </a:r>
            <a:r>
              <a:rPr lang="en-US" altLang="el-GR" dirty="0" smtClean="0"/>
              <a:t>: Actual Cost for Work Performed 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Πραγματοποιηθέν κόστος </a:t>
            </a:r>
            <a:r>
              <a:rPr lang="el-GR" altLang="el-GR" dirty="0"/>
              <a:t>για την εκτελεσθείσα εργασία</a:t>
            </a:r>
            <a:endParaRPr lang="en-GB" altLang="el-GR" dirty="0"/>
          </a:p>
          <a:p>
            <a:pPr lvl="1"/>
            <a:r>
              <a:rPr lang="el-GR" altLang="el-GR" dirty="0"/>
              <a:t>Εναλλακτικά αναφέρεται ως </a:t>
            </a:r>
            <a:r>
              <a:rPr lang="en-GB" altLang="el-GR" dirty="0" smtClean="0"/>
              <a:t>Actual Cost </a:t>
            </a:r>
            <a:r>
              <a:rPr lang="en-US" altLang="el-GR" dirty="0" smtClean="0"/>
              <a:t>– A</a:t>
            </a:r>
            <a:r>
              <a:rPr lang="en-GB" altLang="el-GR" dirty="0" smtClean="0"/>
              <a:t>C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Εκφράζει πόσο κοστίζει στην πραγματικότητα η εργασία που κάναμε.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21027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l-GR" altLang="el-GR" dirty="0" smtClean="0"/>
              <a:t>Ορολογία συνέχεια</a:t>
            </a:r>
            <a:endParaRPr lang="en-US" altLang="el-GR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lIns="90488" tIns="44450" rIns="90488" bIns="44450">
            <a:normAutofit fontScale="92500" lnSpcReduction="20000"/>
          </a:bodyPr>
          <a:lstStyle/>
          <a:p>
            <a:pPr eaLnBrk="1" hangingPunct="1"/>
            <a:r>
              <a:rPr lang="en-US" altLang="el-GR" dirty="0" smtClean="0"/>
              <a:t>BAC:  Budget at completion</a:t>
            </a:r>
            <a:r>
              <a:rPr lang="el-GR" altLang="el-GR" dirty="0" smtClean="0"/>
              <a:t> </a:t>
            </a:r>
          </a:p>
          <a:p>
            <a:pPr lvl="1"/>
            <a:r>
              <a:rPr lang="el-GR" altLang="el-GR" dirty="0" smtClean="0"/>
              <a:t>Ο προϋπολογισμός για την ολοκλήρωση του έργου</a:t>
            </a:r>
            <a:endParaRPr lang="en-US" altLang="el-GR" dirty="0" smtClean="0"/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/>
            <a:r>
              <a:rPr lang="en-US" altLang="el-GR" dirty="0" smtClean="0"/>
              <a:t>EAC:  Estimated cost at completion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Εκτιμώμενο κόστος κατά την ολοκλήρωση του έργου </a:t>
            </a:r>
            <a:endParaRPr lang="en-US" altLang="el-GR" dirty="0" smtClean="0"/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/>
            <a:r>
              <a:rPr lang="en-US" altLang="el-GR" dirty="0" smtClean="0"/>
              <a:t>ETC:  Estimated cost to complete</a:t>
            </a:r>
            <a:endParaRPr lang="el-GR" altLang="el-GR" dirty="0" smtClean="0"/>
          </a:p>
          <a:p>
            <a:pPr lvl="1"/>
            <a:r>
              <a:rPr lang="el-GR" altLang="el-GR" dirty="0"/>
              <a:t>Α</a:t>
            </a:r>
            <a:r>
              <a:rPr lang="el-GR" altLang="el-GR" dirty="0" smtClean="0"/>
              <a:t>παιτούμενο κόστος για την ολοκλήρωση του έργου</a:t>
            </a:r>
            <a:endParaRPr lang="en-GB" altLang="el-GR" dirty="0" smtClean="0"/>
          </a:p>
          <a:p>
            <a:pPr lvl="1"/>
            <a:r>
              <a:rPr lang="el-GR" altLang="el-GR" dirty="0" smtClean="0"/>
              <a:t>Εκφ</a:t>
            </a:r>
            <a:r>
              <a:rPr lang="el-GR" altLang="el-GR" dirty="0"/>
              <a:t>ρ</a:t>
            </a:r>
            <a:r>
              <a:rPr lang="el-GR" altLang="el-GR" dirty="0" smtClean="0"/>
              <a:t>άζει το κόστος ολοκλήρωσης του έργου τη χρονική στιγμή </a:t>
            </a:r>
            <a:r>
              <a:rPr lang="en-GB" altLang="el-GR" dirty="0" smtClean="0"/>
              <a:t>(t)</a:t>
            </a:r>
            <a:r>
              <a:rPr lang="el-GR" altLang="el-GR" dirty="0" smtClean="0"/>
              <a:t>, η οποία είναι μετά την έναρξη του έργου</a:t>
            </a:r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1301373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Πότε πιστοποιείται η πρόοδος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848992"/>
              </p:ext>
            </p:extLst>
          </p:nvPr>
        </p:nvGraphicFramePr>
        <p:xfrm>
          <a:off x="457200" y="18288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555496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Μέθοδος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Πότε πιστοποιείται η αξία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0/100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0% </a:t>
                      </a:r>
                      <a:r>
                        <a:rPr lang="en-GB" dirty="0" smtClean="0"/>
                        <a:t>EV </a:t>
                      </a:r>
                      <a:r>
                        <a:rPr lang="el-GR" dirty="0" smtClean="0"/>
                        <a:t>στην</a:t>
                      </a:r>
                      <a:r>
                        <a:rPr lang="el-GR" baseline="0" dirty="0" smtClean="0"/>
                        <a:t> αρχή της δραστηριότητας 100% στο τέλος της δραστηριότητας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50/50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50% </a:t>
                      </a:r>
                      <a:r>
                        <a:rPr lang="en-GB" dirty="0" smtClean="0"/>
                        <a:t>EV </a:t>
                      </a:r>
                      <a:r>
                        <a:rPr lang="el-GR" dirty="0" smtClean="0"/>
                        <a:t>στην</a:t>
                      </a:r>
                      <a:r>
                        <a:rPr lang="el-GR" baseline="0" dirty="0" smtClean="0"/>
                        <a:t> αρχή της δραστηριότητας </a:t>
                      </a:r>
                    </a:p>
                    <a:p>
                      <a:r>
                        <a:rPr lang="el-GR" baseline="0" dirty="0" smtClean="0"/>
                        <a:t>50% στο τέλος της δραστηριότητας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Ολοκληρωμένες</a:t>
                      </a:r>
                      <a:r>
                        <a:rPr lang="el-GR" baseline="0" dirty="0" smtClean="0"/>
                        <a:t> μονάδες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Για κάθε μονάδα εκτέλεσης το ίδιο ποσοστό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Παραδοτέα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 βάση τα παραδοτέα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%</a:t>
                      </a:r>
                      <a:r>
                        <a:rPr lang="el-GR" baseline="0" dirty="0" smtClean="0"/>
                        <a:t> ολοκλήρωσης έργου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 βάση το ποσοστό</a:t>
                      </a:r>
                      <a:r>
                        <a:rPr lang="el-GR" baseline="0" dirty="0" smtClean="0"/>
                        <a:t> ολοκλήρωσης του έργου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1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7EBFD3E-A7CC-4428-B96B-AD00B4F532CE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1668</Words>
  <Application>Microsoft Office PowerPoint</Application>
  <PresentationFormat>On-screen Show (4:3)</PresentationFormat>
  <Paragraphs>499</Paragraphs>
  <Slides>42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Θέμα του Office</vt:lpstr>
      <vt:lpstr>Αρχές Διοίκησης και Διαχείρισης Έργων</vt:lpstr>
      <vt:lpstr>Άδειες χρήσης </vt:lpstr>
      <vt:lpstr>Χρηματοδότηση </vt:lpstr>
      <vt:lpstr>Ανάλυση πιστοποιημένης αξίας Earned Value Analysis (EVA)</vt:lpstr>
      <vt:lpstr>Earned Value Analysis (EVA)</vt:lpstr>
      <vt:lpstr>EVM είναι ένα εργαλείο διαχείρισης των έργων</vt:lpstr>
      <vt:lpstr>Τρεις βασικοί όροι</vt:lpstr>
      <vt:lpstr>Ορολογία συνέχεια</vt:lpstr>
      <vt:lpstr>Πότε πιστοποιείται η πρόοδος</vt:lpstr>
      <vt:lpstr>Απόκλιση Χρονοδιαγράμματος   (Schedule Variance - SV)</vt:lpstr>
      <vt:lpstr>Απόκλιση Χρονοδιαγράμματος  - Παράδειγμα  (Schedule Variance - SV)</vt:lpstr>
      <vt:lpstr>Δείκτης Απόδοσης Χρονοδιαγράμματος   (Schedule Performance Index- SPI)</vt:lpstr>
      <vt:lpstr>Δείκτης Απόδοσης Χρονοδιαγράμματος - Παράδειγμα   (Schedule Performance Index- SPI)</vt:lpstr>
      <vt:lpstr>PowerPoint Presentation</vt:lpstr>
      <vt:lpstr>Απόκλιση Κόστους (Cost Variance – CV)</vt:lpstr>
      <vt:lpstr>Απόκλιση Κόστους (Cost Variance – CV) – Παράδειγμα</vt:lpstr>
      <vt:lpstr>Δείκτης Απόδοσης Κόστους  (Cost Performance Index – CPI)</vt:lpstr>
      <vt:lpstr>Δείκτης Απόδοσης Κόστους – Παράδειγμα (Cost Performance Index – CPI)</vt:lpstr>
      <vt:lpstr>PowerPoint Presentation</vt:lpstr>
      <vt:lpstr>Κατάσταση προϋπολογισμού</vt:lpstr>
      <vt:lpstr>EVA</vt:lpstr>
      <vt:lpstr>Ερμηνεία των δεικτών </vt:lpstr>
      <vt:lpstr>Ερμηνεία των δεικτών </vt:lpstr>
      <vt:lpstr>Πιθανοί συνδυασμοί – Ποια είναι η κατάσταση του έργου</vt:lpstr>
      <vt:lpstr>PowerPoint Presentation</vt:lpstr>
      <vt:lpstr>Τυπολόγιο</vt:lpstr>
      <vt:lpstr>Γραφική απεικόνιση σε σχέση με το χρόνο</vt:lpstr>
      <vt:lpstr>Παράδειγμα</vt:lpstr>
      <vt:lpstr>Παράδειγμα</vt:lpstr>
      <vt:lpstr>Παράδειγμα</vt:lpstr>
      <vt:lpstr>Earned Value Analysis</vt:lpstr>
      <vt:lpstr>Earned Value Analysis</vt:lpstr>
      <vt:lpstr>Earned Value Analysis</vt:lpstr>
      <vt:lpstr>Earned Value Analysis</vt:lpstr>
      <vt:lpstr>Earned Value Analysis</vt:lpstr>
      <vt:lpstr>Earned Value Analysis</vt:lpstr>
      <vt:lpstr>Παράδειγμα EVA</vt:lpstr>
      <vt:lpstr>PERT AON Διάγραμμα </vt:lpstr>
      <vt:lpstr>Προϋπολογισμός  παραδείγματος</vt:lpstr>
      <vt:lpstr>Κατάσταση την 7η ημέρα</vt:lpstr>
      <vt:lpstr>Διάγραμμα EVA την έβδομη ημέρα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273</cp:revision>
  <dcterms:created xsi:type="dcterms:W3CDTF">2013-10-22T19:39:27Z</dcterms:created>
  <dcterms:modified xsi:type="dcterms:W3CDTF">2016-03-16T09:51:22Z</dcterms:modified>
  <cp:category>ΑΝΟΙΧΤΑ ΑΚΑΔΗΜΑΙΚΑ ΜΑΘΗΜΑΤΑ</cp:category>
  <cp:contentStatus>Τελικό</cp:contentStatus>
</cp:coreProperties>
</file>