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90"/>
  </p:notesMasterIdLst>
  <p:sldIdLst>
    <p:sldId id="257" r:id="rId3"/>
    <p:sldId id="258" r:id="rId4"/>
    <p:sldId id="324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71" r:id="rId51"/>
    <p:sldId id="372" r:id="rId52"/>
    <p:sldId id="373" r:id="rId53"/>
    <p:sldId id="374" r:id="rId54"/>
    <p:sldId id="375" r:id="rId55"/>
    <p:sldId id="376" r:id="rId56"/>
    <p:sldId id="377" r:id="rId57"/>
    <p:sldId id="378" r:id="rId58"/>
    <p:sldId id="379" r:id="rId59"/>
    <p:sldId id="380" r:id="rId60"/>
    <p:sldId id="381" r:id="rId61"/>
    <p:sldId id="382" r:id="rId62"/>
    <p:sldId id="383" r:id="rId63"/>
    <p:sldId id="384" r:id="rId64"/>
    <p:sldId id="385" r:id="rId65"/>
    <p:sldId id="386" r:id="rId66"/>
    <p:sldId id="387" r:id="rId67"/>
    <p:sldId id="388" r:id="rId68"/>
    <p:sldId id="389" r:id="rId69"/>
    <p:sldId id="390" r:id="rId70"/>
    <p:sldId id="391" r:id="rId71"/>
    <p:sldId id="392" r:id="rId72"/>
    <p:sldId id="393" r:id="rId73"/>
    <p:sldId id="394" r:id="rId74"/>
    <p:sldId id="395" r:id="rId75"/>
    <p:sldId id="396" r:id="rId76"/>
    <p:sldId id="397" r:id="rId77"/>
    <p:sldId id="398" r:id="rId78"/>
    <p:sldId id="399" r:id="rId79"/>
    <p:sldId id="400" r:id="rId80"/>
    <p:sldId id="401" r:id="rId81"/>
    <p:sldId id="402" r:id="rId82"/>
    <p:sldId id="403" r:id="rId83"/>
    <p:sldId id="404" r:id="rId84"/>
    <p:sldId id="405" r:id="rId85"/>
    <p:sldId id="406" r:id="rId86"/>
    <p:sldId id="407" r:id="rId87"/>
    <p:sldId id="408" r:id="rId88"/>
    <p:sldId id="325" r:id="rId89"/>
  </p:sldIdLst>
  <p:sldSz cx="9144000" cy="6858000" type="screen4x3"/>
  <p:notesSz cx="6858000" cy="9144000"/>
  <p:custDataLst>
    <p:tags r:id="rId9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Pet" initials="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3300"/>
    <a:srgbClr val="66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47" y="-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notesMaster" Target="notesMasters/notesMaster1.xml"/><Relationship Id="rId95" Type="http://schemas.openxmlformats.org/officeDocument/2006/relationships/theme" Target="theme/theme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tags" Target="tags/tag1.xml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33095-6C69-4495-992E-C2798483E7D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82DC7F1F-E7E7-401E-B6A8-0130D303072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l-G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RMP BS</a:t>
          </a:r>
          <a:endParaRPr kumimoji="0" lang="el-GR" altLang="el-G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BBA9FA8E-E0F9-40E2-B136-7C79112122D6}" type="parTrans" cxnId="{27FE4713-8B95-4D9A-A9D0-D6CE8A4CE1D4}">
      <dgm:prSet/>
      <dgm:spPr/>
    </dgm:pt>
    <dgm:pt modelId="{156E2660-000A-483D-A3EE-7E80C7B7CF2D}" type="sibTrans" cxnId="{27FE4713-8B95-4D9A-A9D0-D6CE8A4CE1D4}">
      <dgm:prSet/>
      <dgm:spPr/>
    </dgm:pt>
    <dgm:pt modelId="{94D43BCA-BEF6-4306-BF87-7FD6178597B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ΣΥΜΜΕΤΕΧΟΝΤΕΣ</a:t>
          </a:r>
          <a:endParaRPr kumimoji="0" lang="el-GR" altLang="el-G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7544141D-12AC-4E97-9E3C-A332226DE52E}" type="parTrans" cxnId="{AA1C0D76-3EA7-40AA-8832-5C25CDC57860}">
      <dgm:prSet/>
      <dgm:spPr/>
    </dgm:pt>
    <dgm:pt modelId="{1961DE23-39A7-407A-AC59-9191F9E6AB1D}" type="sibTrans" cxnId="{AA1C0D76-3EA7-40AA-8832-5C25CDC57860}">
      <dgm:prSet/>
      <dgm:spPr/>
    </dgm:pt>
    <dgm:pt modelId="{DF9136A9-DCF1-41AF-A277-C97ADCF0602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ΠΕΛΑΤΕΣ</a:t>
          </a:r>
          <a:endParaRPr kumimoji="0" lang="el-GR" altLang="el-G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B2165627-DD0F-40D3-BCDE-26532FD567EC}" type="parTrans" cxnId="{50B5757A-C18D-4D91-95E7-9124EFCD5AE0}">
      <dgm:prSet/>
      <dgm:spPr/>
    </dgm:pt>
    <dgm:pt modelId="{EE54FAFA-F923-4048-9BC1-9423FC669F6A}" type="sibTrans" cxnId="{50B5757A-C18D-4D91-95E7-9124EFCD5AE0}">
      <dgm:prSet/>
      <dgm:spPr/>
    </dgm:pt>
    <dgm:pt modelId="{7BD179CB-F730-41C1-923C-F3A8C76365C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ΔΙΟΙΚΗΣΗ</a:t>
          </a:r>
          <a:endParaRPr kumimoji="0" lang="el-GR" altLang="el-G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E324C0B8-CA0B-403C-BEBD-33904BF358E9}" type="parTrans" cxnId="{B28D68AF-D4BA-45B4-9650-EA26E6A70B28}">
      <dgm:prSet/>
      <dgm:spPr/>
    </dgm:pt>
    <dgm:pt modelId="{6221E893-BB16-4154-B33F-5AA8F035729A}" type="sibTrans" cxnId="{B28D68AF-D4BA-45B4-9650-EA26E6A70B28}">
      <dgm:prSet/>
      <dgm:spPr/>
    </dgm:pt>
    <dgm:pt modelId="{EF3BCF78-D973-4500-A693-4FFC7E7351E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ΕΠΕΝΔΥΤΕΣ</a:t>
          </a:r>
          <a:endParaRPr kumimoji="0" lang="el-GR" altLang="el-G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2BBBF6F5-30A2-44A1-8DD5-94C12F3596D3}" type="parTrans" cxnId="{4E2928F9-6D65-46B8-8722-A7906F59B459}">
      <dgm:prSet/>
      <dgm:spPr/>
    </dgm:pt>
    <dgm:pt modelId="{C772A0D2-7801-4560-A1BE-137877DB4AAC}" type="sibTrans" cxnId="{4E2928F9-6D65-46B8-8722-A7906F59B459}">
      <dgm:prSet/>
      <dgm:spPr/>
    </dgm:pt>
    <dgm:pt modelId="{E9984F92-9B7E-468E-86C5-88E6E15F2B5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ΚΟΙΝΩΝΙΑ</a:t>
          </a:r>
          <a:endParaRPr kumimoji="0" lang="el-GR" altLang="el-G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D772DFF0-9A11-4D25-B03F-22104A6A7680}" type="parTrans" cxnId="{9BAC3E76-F78C-418A-8800-7066330C3F10}">
      <dgm:prSet/>
      <dgm:spPr/>
    </dgm:pt>
    <dgm:pt modelId="{B2708CF0-EDEA-4AD8-8D8C-34507ED46E4E}" type="sibTrans" cxnId="{9BAC3E76-F78C-418A-8800-7066330C3F10}">
      <dgm:prSet/>
      <dgm:spPr/>
    </dgm:pt>
    <dgm:pt modelId="{3250F0B6-04D3-408E-99FF-815D52501F9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l-G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WBS</a:t>
          </a:r>
          <a:endParaRPr kumimoji="0" lang="el-GR" altLang="el-G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E896F7B5-2F07-4F1C-A108-71E132253621}" type="parTrans" cxnId="{1E55F75E-2D44-4D3D-8D05-4868790AAFD6}">
      <dgm:prSet/>
      <dgm:spPr/>
    </dgm:pt>
    <dgm:pt modelId="{F1C7BC7F-4BC8-4157-AB62-EDAB0D40E789}" type="sibTrans" cxnId="{1E55F75E-2D44-4D3D-8D05-4868790AAFD6}">
      <dgm:prSet/>
      <dgm:spPr/>
    </dgm:pt>
    <dgm:pt modelId="{46C6BD96-2574-41BC-8250-00AAF39ABF3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ΧΡΟΝΟΔΙΑΓΡΑΜΜΑ</a:t>
          </a:r>
          <a:endParaRPr kumimoji="0" lang="el-GR" altLang="el-G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788254AB-5A80-4AA0-BD28-9FC9FDD5A4EA}" type="parTrans" cxnId="{BC965A66-B8EE-4EB1-85CD-C6273E1B5FDF}">
      <dgm:prSet/>
      <dgm:spPr/>
    </dgm:pt>
    <dgm:pt modelId="{0C06A8E2-FE91-4120-A27F-0F839504FDAB}" type="sibTrans" cxnId="{BC965A66-B8EE-4EB1-85CD-C6273E1B5FDF}">
      <dgm:prSet/>
      <dgm:spPr/>
    </dgm:pt>
    <dgm:pt modelId="{E75C01A3-ECFA-43AF-9F5E-75705E72D19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ΤΕΧΝΟΛΟΓΙΑ</a:t>
          </a:r>
          <a:endParaRPr kumimoji="0" lang="el-GR" altLang="el-G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3C6E95CC-2B88-46B7-B87C-4FF27E4786D2}" type="parTrans" cxnId="{EFF7775A-7F90-4610-8D27-EE368A5604F2}">
      <dgm:prSet/>
      <dgm:spPr/>
    </dgm:pt>
    <dgm:pt modelId="{1584FF96-4FE8-414A-8B0A-EFB2A561EDF3}" type="sibTrans" cxnId="{EFF7775A-7F90-4610-8D27-EE368A5604F2}">
      <dgm:prSet/>
      <dgm:spPr/>
    </dgm:pt>
    <dgm:pt modelId="{2E6593F9-40BD-48CD-A885-6CBE9DEEEF2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ΠΟΡΟΙ</a:t>
          </a:r>
          <a:endParaRPr kumimoji="0" lang="el-GR" altLang="el-G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B7469594-D30F-4953-84EF-65576100623D}" type="parTrans" cxnId="{AC0C13FE-A2E6-4BA4-98C2-C44F8CFDB75C}">
      <dgm:prSet/>
      <dgm:spPr/>
    </dgm:pt>
    <dgm:pt modelId="{1C277C3C-0835-441D-A14D-809A0282931E}" type="sibTrans" cxnId="{AC0C13FE-A2E6-4BA4-98C2-C44F8CFDB75C}">
      <dgm:prSet/>
      <dgm:spPr/>
    </dgm:pt>
    <dgm:pt modelId="{9C377CC0-DCBA-441E-8168-B62F269F913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ΟΙΚΟΝΟΜΙΚΑ</a:t>
          </a:r>
          <a:endParaRPr kumimoji="0" lang="el-GR" altLang="el-G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BD1399BC-2EA8-41C1-BC83-F83EDB90D91D}" type="parTrans" cxnId="{92C1958F-790A-4C6C-8A9C-471EA6E313D6}">
      <dgm:prSet/>
      <dgm:spPr/>
    </dgm:pt>
    <dgm:pt modelId="{86084068-EB95-4A55-9A65-EBF388EDDA52}" type="sibTrans" cxnId="{92C1958F-790A-4C6C-8A9C-471EA6E313D6}">
      <dgm:prSet/>
      <dgm:spPr/>
    </dgm:pt>
    <dgm:pt modelId="{0DAF4A69-DE46-4492-9D7A-4F6E95E0B4D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ΠΛΑΙΣΙΟ ΕΡΓΟΥ</a:t>
          </a:r>
          <a:endParaRPr kumimoji="0" lang="el-GR" altLang="el-G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5FC73C80-B9D1-456F-9C48-EF087B9F3926}" type="parTrans" cxnId="{C19D9804-7A4B-4F48-B5BE-D7E8B2565764}">
      <dgm:prSet/>
      <dgm:spPr/>
    </dgm:pt>
    <dgm:pt modelId="{4D1B38A3-0AFD-4614-BC3C-D401E6EDAFFF}" type="sibTrans" cxnId="{C19D9804-7A4B-4F48-B5BE-D7E8B2565764}">
      <dgm:prSet/>
      <dgm:spPr/>
    </dgm:pt>
    <dgm:pt modelId="{9B80D421-3C1B-4B47-A923-CCDF5CE832E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ΣΤΟΧΟΙ</a:t>
          </a:r>
          <a:endParaRPr kumimoji="0" lang="el-GR" altLang="el-G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729ECD33-3FD9-44E3-A803-6D524CA44FBD}" type="parTrans" cxnId="{C2BA87F7-0AEF-46A3-9BFD-8EC7BCE17114}">
      <dgm:prSet/>
      <dgm:spPr/>
    </dgm:pt>
    <dgm:pt modelId="{CDC8DB3D-92E8-4F48-ACE4-E8BF27BC1FBE}" type="sibTrans" cxnId="{C2BA87F7-0AEF-46A3-9BFD-8EC7BCE17114}">
      <dgm:prSet/>
      <dgm:spPr/>
    </dgm:pt>
    <dgm:pt modelId="{8F311FAB-A721-48DF-93EE-DB7D19E4C97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ΔΙΑΔΙΚΑΣΙΕΣ</a:t>
          </a:r>
          <a:endParaRPr kumimoji="0" lang="el-GR" altLang="el-G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2E2369E7-E2B8-46CE-9369-1DE1DCAEC71B}" type="parTrans" cxnId="{FB1A57B1-C076-4598-B081-5F6EBAD5B0FC}">
      <dgm:prSet/>
      <dgm:spPr/>
    </dgm:pt>
    <dgm:pt modelId="{714EB667-14AA-4B40-9F4C-49E6E69013C7}" type="sibTrans" cxnId="{FB1A57B1-C076-4598-B081-5F6EBAD5B0FC}">
      <dgm:prSet/>
      <dgm:spPr/>
    </dgm:pt>
    <dgm:pt modelId="{530B3C19-659C-4C6F-A079-800CC0B4769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ΠΕΡΙΟΡΙΣΜΟΙ</a:t>
          </a:r>
          <a:endParaRPr kumimoji="0" lang="el-GR" altLang="el-G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2DDE06A4-6B84-4A1D-B8B8-20EFA8DFA314}" type="parTrans" cxnId="{6E8326CF-53B3-4F9B-9C13-1991634199EC}">
      <dgm:prSet/>
      <dgm:spPr/>
    </dgm:pt>
    <dgm:pt modelId="{57B7880B-E3C8-4124-B7AB-1F3317FC36CC}" type="sibTrans" cxnId="{6E8326CF-53B3-4F9B-9C13-1991634199EC}">
      <dgm:prSet/>
      <dgm:spPr/>
    </dgm:pt>
    <dgm:pt modelId="{DCDBDD93-81B6-4FDF-9092-574777CC091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ΠΑΡΑΔΟΧΕΣ</a:t>
          </a:r>
          <a:endParaRPr kumimoji="0" lang="el-GR" altLang="el-G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1A3667ED-DC11-47E3-AB27-4E470D9DC8DC}" type="parTrans" cxnId="{AA23F334-4BD8-4CA0-96EE-AC159E71BFD3}">
      <dgm:prSet/>
      <dgm:spPr/>
    </dgm:pt>
    <dgm:pt modelId="{353E31BD-73B2-4091-BE56-FD9F39FD4D32}" type="sibTrans" cxnId="{AA23F334-4BD8-4CA0-96EE-AC159E71BFD3}">
      <dgm:prSet/>
      <dgm:spPr/>
    </dgm:pt>
    <dgm:pt modelId="{89D7C35C-C061-4AF3-AAFD-A3D62D83559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ΠΕΡΙΒΑΛΛΟΝ</a:t>
          </a:r>
          <a:endParaRPr kumimoji="0" lang="el-GR" altLang="el-G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FA6C66B7-2DA0-4E06-8984-E40B4FD57C06}" type="parTrans" cxnId="{16518089-C02E-49CE-80F1-172CB0575074}">
      <dgm:prSet/>
      <dgm:spPr/>
    </dgm:pt>
    <dgm:pt modelId="{238081DD-9DFA-4C19-8C47-EFB96FBC71D7}" type="sibTrans" cxnId="{16518089-C02E-49CE-80F1-172CB0575074}">
      <dgm:prSet/>
      <dgm:spPr/>
    </dgm:pt>
    <dgm:pt modelId="{E493A01B-2683-4AC0-B072-D37F1673EEA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ΑΓΟΡΑ</a:t>
          </a:r>
          <a:endParaRPr kumimoji="0" lang="el-GR" altLang="el-G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21138B41-48BE-459A-8807-F19637486A1A}" type="parTrans" cxnId="{61895298-146C-4752-8ECD-313E357FA323}">
      <dgm:prSet/>
      <dgm:spPr/>
    </dgm:pt>
    <dgm:pt modelId="{9587816A-A002-44F7-A0D8-0746C93D311C}" type="sibTrans" cxnId="{61895298-146C-4752-8ECD-313E357FA323}">
      <dgm:prSet/>
      <dgm:spPr/>
    </dgm:pt>
    <dgm:pt modelId="{9FCCEA9D-1A14-496C-8926-EB10274AE59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ΚΟΥΛΤΟΥΡΑ</a:t>
          </a:r>
          <a:endParaRPr kumimoji="0" lang="el-GR" altLang="el-G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4D1D04EA-A1E0-4FF4-9395-5C23552D2E92}" type="parTrans" cxnId="{639BB1BE-C211-43B8-972E-0D926A42D15B}">
      <dgm:prSet/>
      <dgm:spPr/>
    </dgm:pt>
    <dgm:pt modelId="{02EBE232-72B0-4B40-8B1B-29BB73BAB795}" type="sibTrans" cxnId="{639BB1BE-C211-43B8-972E-0D926A42D15B}">
      <dgm:prSet/>
      <dgm:spPr/>
    </dgm:pt>
    <dgm:pt modelId="{5B6C5CEE-38FD-4BC1-915D-3183E103EA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ΟΡΓΑΝΩΣΗ</a:t>
          </a:r>
          <a:endParaRPr kumimoji="0" lang="el-GR" altLang="el-G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4F53A0F2-0FB1-47CB-9929-DF232CAE2B98}" type="parTrans" cxnId="{65878043-5A56-4D93-93D8-C644CB828B3C}">
      <dgm:prSet/>
      <dgm:spPr/>
    </dgm:pt>
    <dgm:pt modelId="{6B045C43-A144-4C17-B717-170EA4756787}" type="sibTrans" cxnId="{65878043-5A56-4D93-93D8-C644CB828B3C}">
      <dgm:prSet/>
      <dgm:spPr/>
    </dgm:pt>
    <dgm:pt modelId="{277503E1-545A-4F9E-8674-9A72340C29E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ΓΕΝΙΚΟΙ ΚΙΝΔΥΝΟΙ</a:t>
          </a:r>
          <a:endParaRPr kumimoji="0" lang="el-GR" altLang="el-G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5967EE72-E7AD-43ED-A8E8-DCD8D061C259}" type="parTrans" cxnId="{ABA789A3-DA00-4A2D-BDF1-5B87AF576419}">
      <dgm:prSet/>
      <dgm:spPr/>
    </dgm:pt>
    <dgm:pt modelId="{71405F77-5BF3-4974-8E8B-C0913A948AE2}" type="sibTrans" cxnId="{ABA789A3-DA00-4A2D-BDF1-5B87AF576419}">
      <dgm:prSet/>
      <dgm:spPr/>
    </dgm:pt>
    <dgm:pt modelId="{B5DC8DA8-E20F-4396-BC54-53A1A3A031F5}" type="pres">
      <dgm:prSet presAssocID="{07033095-6C69-4495-992E-C2798483E7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9B5706F-5197-418F-B047-B47FAFD01EEC}" type="pres">
      <dgm:prSet presAssocID="{82DC7F1F-E7E7-401E-B6A8-0130D303072E}" presName="hierRoot1" presStyleCnt="0">
        <dgm:presLayoutVars>
          <dgm:hierBranch/>
        </dgm:presLayoutVars>
      </dgm:prSet>
      <dgm:spPr/>
    </dgm:pt>
    <dgm:pt modelId="{00E861D2-FD7F-4A79-A400-1969A4599B4E}" type="pres">
      <dgm:prSet presAssocID="{82DC7F1F-E7E7-401E-B6A8-0130D303072E}" presName="rootComposite1" presStyleCnt="0"/>
      <dgm:spPr/>
    </dgm:pt>
    <dgm:pt modelId="{F07C6ACB-8B64-43F0-8A6B-07A31F87BC92}" type="pres">
      <dgm:prSet presAssocID="{82DC7F1F-E7E7-401E-B6A8-0130D303072E}" presName="rootText1" presStyleLbl="node0" presStyleIdx="0" presStyleCnt="1">
        <dgm:presLayoutVars>
          <dgm:chPref val="3"/>
        </dgm:presLayoutVars>
      </dgm:prSet>
      <dgm:spPr/>
    </dgm:pt>
    <dgm:pt modelId="{B987B593-5257-4827-9200-57A221CABA4D}" type="pres">
      <dgm:prSet presAssocID="{82DC7F1F-E7E7-401E-B6A8-0130D303072E}" presName="rootConnector1" presStyleLbl="node1" presStyleIdx="0" presStyleCnt="0"/>
      <dgm:spPr/>
    </dgm:pt>
    <dgm:pt modelId="{B9E61DFB-2D97-4E47-8AD0-7DC5B77C8101}" type="pres">
      <dgm:prSet presAssocID="{82DC7F1F-E7E7-401E-B6A8-0130D303072E}" presName="hierChild2" presStyleCnt="0"/>
      <dgm:spPr/>
    </dgm:pt>
    <dgm:pt modelId="{E8DB1686-2696-4BD5-A404-EB0DE2619C99}" type="pres">
      <dgm:prSet presAssocID="{7544141D-12AC-4E97-9E3C-A332226DE52E}" presName="Name35" presStyleLbl="parChTrans1D2" presStyleIdx="0" presStyleCnt="4"/>
      <dgm:spPr/>
    </dgm:pt>
    <dgm:pt modelId="{601D23B3-403C-4C0E-AA7A-F20343CA1145}" type="pres">
      <dgm:prSet presAssocID="{94D43BCA-BEF6-4306-BF87-7FD6178597BD}" presName="hierRoot2" presStyleCnt="0">
        <dgm:presLayoutVars>
          <dgm:hierBranch val="r"/>
        </dgm:presLayoutVars>
      </dgm:prSet>
      <dgm:spPr/>
    </dgm:pt>
    <dgm:pt modelId="{B6D248CC-0E09-4B36-89E4-70F41A68E913}" type="pres">
      <dgm:prSet presAssocID="{94D43BCA-BEF6-4306-BF87-7FD6178597BD}" presName="rootComposite" presStyleCnt="0"/>
      <dgm:spPr/>
    </dgm:pt>
    <dgm:pt modelId="{59BBB101-B885-482F-AEE1-FACEDCD7FA8C}" type="pres">
      <dgm:prSet presAssocID="{94D43BCA-BEF6-4306-BF87-7FD6178597BD}" presName="rootText" presStyleLbl="node2" presStyleIdx="0" presStyleCnt="4">
        <dgm:presLayoutVars>
          <dgm:chPref val="3"/>
        </dgm:presLayoutVars>
      </dgm:prSet>
      <dgm:spPr/>
    </dgm:pt>
    <dgm:pt modelId="{2D8BE5DB-733F-4EAD-9DAB-504E7C11D29B}" type="pres">
      <dgm:prSet presAssocID="{94D43BCA-BEF6-4306-BF87-7FD6178597BD}" presName="rootConnector" presStyleLbl="node2" presStyleIdx="0" presStyleCnt="4"/>
      <dgm:spPr/>
    </dgm:pt>
    <dgm:pt modelId="{67CD7E40-D918-44F4-8787-AEF9E00105B9}" type="pres">
      <dgm:prSet presAssocID="{94D43BCA-BEF6-4306-BF87-7FD6178597BD}" presName="hierChild4" presStyleCnt="0"/>
      <dgm:spPr/>
    </dgm:pt>
    <dgm:pt modelId="{A861F983-4B26-4533-A8D0-C7C4F71BEBFC}" type="pres">
      <dgm:prSet presAssocID="{B2165627-DD0F-40D3-BCDE-26532FD567EC}" presName="Name50" presStyleLbl="parChTrans1D3" presStyleIdx="0" presStyleCnt="16"/>
      <dgm:spPr/>
    </dgm:pt>
    <dgm:pt modelId="{B3016D44-AAE3-4212-8958-DADC2EE54690}" type="pres">
      <dgm:prSet presAssocID="{DF9136A9-DCF1-41AF-A277-C97ADCF06027}" presName="hierRoot2" presStyleCnt="0">
        <dgm:presLayoutVars>
          <dgm:hierBranch val="r"/>
        </dgm:presLayoutVars>
      </dgm:prSet>
      <dgm:spPr/>
    </dgm:pt>
    <dgm:pt modelId="{4F84E6BD-FDB9-47E9-BB07-A98CD1B48772}" type="pres">
      <dgm:prSet presAssocID="{DF9136A9-DCF1-41AF-A277-C97ADCF06027}" presName="rootComposite" presStyleCnt="0"/>
      <dgm:spPr/>
    </dgm:pt>
    <dgm:pt modelId="{1996693F-2040-4F6A-886F-4F402CE62F56}" type="pres">
      <dgm:prSet presAssocID="{DF9136A9-DCF1-41AF-A277-C97ADCF06027}" presName="rootText" presStyleLbl="node3" presStyleIdx="0" presStyleCnt="16">
        <dgm:presLayoutVars>
          <dgm:chPref val="3"/>
        </dgm:presLayoutVars>
      </dgm:prSet>
      <dgm:spPr/>
    </dgm:pt>
    <dgm:pt modelId="{59E6BF99-65DD-443E-B0D2-262AB9F26DCF}" type="pres">
      <dgm:prSet presAssocID="{DF9136A9-DCF1-41AF-A277-C97ADCF06027}" presName="rootConnector" presStyleLbl="node3" presStyleIdx="0" presStyleCnt="16"/>
      <dgm:spPr/>
    </dgm:pt>
    <dgm:pt modelId="{DBCC2E60-0415-4942-9124-9D4BAAF2A5FB}" type="pres">
      <dgm:prSet presAssocID="{DF9136A9-DCF1-41AF-A277-C97ADCF06027}" presName="hierChild4" presStyleCnt="0"/>
      <dgm:spPr/>
    </dgm:pt>
    <dgm:pt modelId="{8DB08143-F4AA-4866-B9FF-7D514DEDFDD7}" type="pres">
      <dgm:prSet presAssocID="{DF9136A9-DCF1-41AF-A277-C97ADCF06027}" presName="hierChild5" presStyleCnt="0"/>
      <dgm:spPr/>
    </dgm:pt>
    <dgm:pt modelId="{268C05E2-966F-4356-92BE-1E16A59630C2}" type="pres">
      <dgm:prSet presAssocID="{E324C0B8-CA0B-403C-BEBD-33904BF358E9}" presName="Name50" presStyleLbl="parChTrans1D3" presStyleIdx="1" presStyleCnt="16"/>
      <dgm:spPr/>
    </dgm:pt>
    <dgm:pt modelId="{8DA68711-3724-4756-A939-90DCB4BE2A5A}" type="pres">
      <dgm:prSet presAssocID="{7BD179CB-F730-41C1-923C-F3A8C76365CD}" presName="hierRoot2" presStyleCnt="0">
        <dgm:presLayoutVars>
          <dgm:hierBranch val="r"/>
        </dgm:presLayoutVars>
      </dgm:prSet>
      <dgm:spPr/>
    </dgm:pt>
    <dgm:pt modelId="{831269B0-79AE-4318-A57F-6781E3033203}" type="pres">
      <dgm:prSet presAssocID="{7BD179CB-F730-41C1-923C-F3A8C76365CD}" presName="rootComposite" presStyleCnt="0"/>
      <dgm:spPr/>
    </dgm:pt>
    <dgm:pt modelId="{416BD89F-10F8-4E26-9AE3-2A34303B40EA}" type="pres">
      <dgm:prSet presAssocID="{7BD179CB-F730-41C1-923C-F3A8C76365CD}" presName="rootText" presStyleLbl="node3" presStyleIdx="1" presStyleCnt="16">
        <dgm:presLayoutVars>
          <dgm:chPref val="3"/>
        </dgm:presLayoutVars>
      </dgm:prSet>
      <dgm:spPr/>
    </dgm:pt>
    <dgm:pt modelId="{4EABF4EF-4010-4687-8DF7-EA1519CC8AEB}" type="pres">
      <dgm:prSet presAssocID="{7BD179CB-F730-41C1-923C-F3A8C76365CD}" presName="rootConnector" presStyleLbl="node3" presStyleIdx="1" presStyleCnt="16"/>
      <dgm:spPr/>
    </dgm:pt>
    <dgm:pt modelId="{A46DBBA0-1770-4CAE-A0B9-AF13A5C31641}" type="pres">
      <dgm:prSet presAssocID="{7BD179CB-F730-41C1-923C-F3A8C76365CD}" presName="hierChild4" presStyleCnt="0"/>
      <dgm:spPr/>
    </dgm:pt>
    <dgm:pt modelId="{C19CF8E2-9901-486C-91D0-4A9C12EAF504}" type="pres">
      <dgm:prSet presAssocID="{7BD179CB-F730-41C1-923C-F3A8C76365CD}" presName="hierChild5" presStyleCnt="0"/>
      <dgm:spPr/>
    </dgm:pt>
    <dgm:pt modelId="{95D7B333-19B6-41DD-991D-6810348D63D2}" type="pres">
      <dgm:prSet presAssocID="{2BBBF6F5-30A2-44A1-8DD5-94C12F3596D3}" presName="Name50" presStyleLbl="parChTrans1D3" presStyleIdx="2" presStyleCnt="16"/>
      <dgm:spPr/>
    </dgm:pt>
    <dgm:pt modelId="{11BA7EE1-05CF-4F54-8414-8B096065523F}" type="pres">
      <dgm:prSet presAssocID="{EF3BCF78-D973-4500-A693-4FFC7E7351E2}" presName="hierRoot2" presStyleCnt="0">
        <dgm:presLayoutVars>
          <dgm:hierBranch val="r"/>
        </dgm:presLayoutVars>
      </dgm:prSet>
      <dgm:spPr/>
    </dgm:pt>
    <dgm:pt modelId="{DA783E4D-7CA9-47D5-8060-61089C4E50B4}" type="pres">
      <dgm:prSet presAssocID="{EF3BCF78-D973-4500-A693-4FFC7E7351E2}" presName="rootComposite" presStyleCnt="0"/>
      <dgm:spPr/>
    </dgm:pt>
    <dgm:pt modelId="{CAE5C271-9279-4327-B072-79B82E182252}" type="pres">
      <dgm:prSet presAssocID="{EF3BCF78-D973-4500-A693-4FFC7E7351E2}" presName="rootText" presStyleLbl="node3" presStyleIdx="2" presStyleCnt="16">
        <dgm:presLayoutVars>
          <dgm:chPref val="3"/>
        </dgm:presLayoutVars>
      </dgm:prSet>
      <dgm:spPr/>
    </dgm:pt>
    <dgm:pt modelId="{0D8B9C0C-1B39-4B43-B1DB-84053BE40DF3}" type="pres">
      <dgm:prSet presAssocID="{EF3BCF78-D973-4500-A693-4FFC7E7351E2}" presName="rootConnector" presStyleLbl="node3" presStyleIdx="2" presStyleCnt="16"/>
      <dgm:spPr/>
    </dgm:pt>
    <dgm:pt modelId="{3E3FA30D-861F-4490-A327-4E64E6092381}" type="pres">
      <dgm:prSet presAssocID="{EF3BCF78-D973-4500-A693-4FFC7E7351E2}" presName="hierChild4" presStyleCnt="0"/>
      <dgm:spPr/>
    </dgm:pt>
    <dgm:pt modelId="{836E043A-66A3-4F4A-9559-FF4A10B5A5F1}" type="pres">
      <dgm:prSet presAssocID="{EF3BCF78-D973-4500-A693-4FFC7E7351E2}" presName="hierChild5" presStyleCnt="0"/>
      <dgm:spPr/>
    </dgm:pt>
    <dgm:pt modelId="{DA539764-DB6D-4D7D-BD12-08C7D2A7D108}" type="pres">
      <dgm:prSet presAssocID="{D772DFF0-9A11-4D25-B03F-22104A6A7680}" presName="Name50" presStyleLbl="parChTrans1D3" presStyleIdx="3" presStyleCnt="16"/>
      <dgm:spPr/>
    </dgm:pt>
    <dgm:pt modelId="{AD41D5AA-6FD7-40DE-BC3A-B11E3731F5CB}" type="pres">
      <dgm:prSet presAssocID="{E9984F92-9B7E-468E-86C5-88E6E15F2B53}" presName="hierRoot2" presStyleCnt="0">
        <dgm:presLayoutVars>
          <dgm:hierBranch val="r"/>
        </dgm:presLayoutVars>
      </dgm:prSet>
      <dgm:spPr/>
    </dgm:pt>
    <dgm:pt modelId="{FF88F018-D540-4278-B69E-C18DAC651B9A}" type="pres">
      <dgm:prSet presAssocID="{E9984F92-9B7E-468E-86C5-88E6E15F2B53}" presName="rootComposite" presStyleCnt="0"/>
      <dgm:spPr/>
    </dgm:pt>
    <dgm:pt modelId="{3CEC1044-E8A3-4D62-BDE3-E997BF5E35DE}" type="pres">
      <dgm:prSet presAssocID="{E9984F92-9B7E-468E-86C5-88E6E15F2B53}" presName="rootText" presStyleLbl="node3" presStyleIdx="3" presStyleCnt="16">
        <dgm:presLayoutVars>
          <dgm:chPref val="3"/>
        </dgm:presLayoutVars>
      </dgm:prSet>
      <dgm:spPr/>
    </dgm:pt>
    <dgm:pt modelId="{FC619E72-854D-4B49-939C-C3F2D181520B}" type="pres">
      <dgm:prSet presAssocID="{E9984F92-9B7E-468E-86C5-88E6E15F2B53}" presName="rootConnector" presStyleLbl="node3" presStyleIdx="3" presStyleCnt="16"/>
      <dgm:spPr/>
    </dgm:pt>
    <dgm:pt modelId="{D72ABDF0-4DD8-4CC3-AD43-4F8621C112B7}" type="pres">
      <dgm:prSet presAssocID="{E9984F92-9B7E-468E-86C5-88E6E15F2B53}" presName="hierChild4" presStyleCnt="0"/>
      <dgm:spPr/>
    </dgm:pt>
    <dgm:pt modelId="{C0BE9E58-3888-477C-ADEF-382AC2EFB5F6}" type="pres">
      <dgm:prSet presAssocID="{E9984F92-9B7E-468E-86C5-88E6E15F2B53}" presName="hierChild5" presStyleCnt="0"/>
      <dgm:spPr/>
    </dgm:pt>
    <dgm:pt modelId="{2F1902EA-82A3-4C6D-BEE5-9F5D6F0C731D}" type="pres">
      <dgm:prSet presAssocID="{94D43BCA-BEF6-4306-BF87-7FD6178597BD}" presName="hierChild5" presStyleCnt="0"/>
      <dgm:spPr/>
    </dgm:pt>
    <dgm:pt modelId="{F3E10E6C-80F5-4012-8F4F-68EFA531DDC5}" type="pres">
      <dgm:prSet presAssocID="{E896F7B5-2F07-4F1C-A108-71E132253621}" presName="Name35" presStyleLbl="parChTrans1D2" presStyleIdx="1" presStyleCnt="4"/>
      <dgm:spPr/>
    </dgm:pt>
    <dgm:pt modelId="{A0C29126-BE1E-4FE4-A64B-2AFAA734ABC1}" type="pres">
      <dgm:prSet presAssocID="{3250F0B6-04D3-408E-99FF-815D52501F96}" presName="hierRoot2" presStyleCnt="0">
        <dgm:presLayoutVars>
          <dgm:hierBranch val="r"/>
        </dgm:presLayoutVars>
      </dgm:prSet>
      <dgm:spPr/>
    </dgm:pt>
    <dgm:pt modelId="{9E9BD116-5ECF-4F99-AF69-68795DD82F85}" type="pres">
      <dgm:prSet presAssocID="{3250F0B6-04D3-408E-99FF-815D52501F96}" presName="rootComposite" presStyleCnt="0"/>
      <dgm:spPr/>
    </dgm:pt>
    <dgm:pt modelId="{F8E90FD9-F6B4-4C54-B858-7744F3D4AFCF}" type="pres">
      <dgm:prSet presAssocID="{3250F0B6-04D3-408E-99FF-815D52501F96}" presName="rootText" presStyleLbl="node2" presStyleIdx="1" presStyleCnt="4">
        <dgm:presLayoutVars>
          <dgm:chPref val="3"/>
        </dgm:presLayoutVars>
      </dgm:prSet>
      <dgm:spPr/>
    </dgm:pt>
    <dgm:pt modelId="{93AEF264-773C-428B-9D7B-3F073744C21F}" type="pres">
      <dgm:prSet presAssocID="{3250F0B6-04D3-408E-99FF-815D52501F96}" presName="rootConnector" presStyleLbl="node2" presStyleIdx="1" presStyleCnt="4"/>
      <dgm:spPr/>
    </dgm:pt>
    <dgm:pt modelId="{CF75594F-D992-4197-9575-D32232E6A5D4}" type="pres">
      <dgm:prSet presAssocID="{3250F0B6-04D3-408E-99FF-815D52501F96}" presName="hierChild4" presStyleCnt="0"/>
      <dgm:spPr/>
    </dgm:pt>
    <dgm:pt modelId="{7D0C65FB-F1B0-48E9-8A5B-E740672B0DA6}" type="pres">
      <dgm:prSet presAssocID="{788254AB-5A80-4AA0-BD28-9FC9FDD5A4EA}" presName="Name50" presStyleLbl="parChTrans1D3" presStyleIdx="4" presStyleCnt="16"/>
      <dgm:spPr/>
    </dgm:pt>
    <dgm:pt modelId="{57A685C4-40B3-4CA2-823F-ECD7A7E3104C}" type="pres">
      <dgm:prSet presAssocID="{46C6BD96-2574-41BC-8250-00AAF39ABF33}" presName="hierRoot2" presStyleCnt="0">
        <dgm:presLayoutVars>
          <dgm:hierBranch val="r"/>
        </dgm:presLayoutVars>
      </dgm:prSet>
      <dgm:spPr/>
    </dgm:pt>
    <dgm:pt modelId="{56977266-7255-421F-8A35-AF0FA2536DBF}" type="pres">
      <dgm:prSet presAssocID="{46C6BD96-2574-41BC-8250-00AAF39ABF33}" presName="rootComposite" presStyleCnt="0"/>
      <dgm:spPr/>
    </dgm:pt>
    <dgm:pt modelId="{B8B1670B-6FDF-4C98-AC4A-EFA9C4A1A578}" type="pres">
      <dgm:prSet presAssocID="{46C6BD96-2574-41BC-8250-00AAF39ABF33}" presName="rootText" presStyleLbl="node3" presStyleIdx="4" presStyleCnt="16">
        <dgm:presLayoutVars>
          <dgm:chPref val="3"/>
        </dgm:presLayoutVars>
      </dgm:prSet>
      <dgm:spPr/>
    </dgm:pt>
    <dgm:pt modelId="{334AFA7A-4EAE-4A80-8BC7-E61ADD1ED11C}" type="pres">
      <dgm:prSet presAssocID="{46C6BD96-2574-41BC-8250-00AAF39ABF33}" presName="rootConnector" presStyleLbl="node3" presStyleIdx="4" presStyleCnt="16"/>
      <dgm:spPr/>
    </dgm:pt>
    <dgm:pt modelId="{778F450D-8807-49D7-9A6B-D6E6D97B3A34}" type="pres">
      <dgm:prSet presAssocID="{46C6BD96-2574-41BC-8250-00AAF39ABF33}" presName="hierChild4" presStyleCnt="0"/>
      <dgm:spPr/>
    </dgm:pt>
    <dgm:pt modelId="{FD6E581A-36EB-4809-9C07-B125CBCA4168}" type="pres">
      <dgm:prSet presAssocID="{46C6BD96-2574-41BC-8250-00AAF39ABF33}" presName="hierChild5" presStyleCnt="0"/>
      <dgm:spPr/>
    </dgm:pt>
    <dgm:pt modelId="{FFD817EA-EB7E-4423-83DA-B487527CCECE}" type="pres">
      <dgm:prSet presAssocID="{3C6E95CC-2B88-46B7-B87C-4FF27E4786D2}" presName="Name50" presStyleLbl="parChTrans1D3" presStyleIdx="5" presStyleCnt="16"/>
      <dgm:spPr/>
    </dgm:pt>
    <dgm:pt modelId="{5224069A-9691-43D3-88DB-6C559C50A2B9}" type="pres">
      <dgm:prSet presAssocID="{E75C01A3-ECFA-43AF-9F5E-75705E72D19A}" presName="hierRoot2" presStyleCnt="0">
        <dgm:presLayoutVars>
          <dgm:hierBranch val="r"/>
        </dgm:presLayoutVars>
      </dgm:prSet>
      <dgm:spPr/>
    </dgm:pt>
    <dgm:pt modelId="{1DA0D096-C74D-4854-912F-D9D1918A2A5E}" type="pres">
      <dgm:prSet presAssocID="{E75C01A3-ECFA-43AF-9F5E-75705E72D19A}" presName="rootComposite" presStyleCnt="0"/>
      <dgm:spPr/>
    </dgm:pt>
    <dgm:pt modelId="{4B5791FA-1278-40BB-9ED2-CB010C7347F9}" type="pres">
      <dgm:prSet presAssocID="{E75C01A3-ECFA-43AF-9F5E-75705E72D19A}" presName="rootText" presStyleLbl="node3" presStyleIdx="5" presStyleCnt="16">
        <dgm:presLayoutVars>
          <dgm:chPref val="3"/>
        </dgm:presLayoutVars>
      </dgm:prSet>
      <dgm:spPr/>
    </dgm:pt>
    <dgm:pt modelId="{B9D2312A-2562-41BB-AEE8-0CE0D926A252}" type="pres">
      <dgm:prSet presAssocID="{E75C01A3-ECFA-43AF-9F5E-75705E72D19A}" presName="rootConnector" presStyleLbl="node3" presStyleIdx="5" presStyleCnt="16"/>
      <dgm:spPr/>
    </dgm:pt>
    <dgm:pt modelId="{26736016-F582-4B47-81B6-863D90D79A01}" type="pres">
      <dgm:prSet presAssocID="{E75C01A3-ECFA-43AF-9F5E-75705E72D19A}" presName="hierChild4" presStyleCnt="0"/>
      <dgm:spPr/>
    </dgm:pt>
    <dgm:pt modelId="{90A0A509-DEB1-493F-A09A-A4BFD82EF1F3}" type="pres">
      <dgm:prSet presAssocID="{E75C01A3-ECFA-43AF-9F5E-75705E72D19A}" presName="hierChild5" presStyleCnt="0"/>
      <dgm:spPr/>
    </dgm:pt>
    <dgm:pt modelId="{109EF0B2-1546-499A-A634-5D8BBD6A422C}" type="pres">
      <dgm:prSet presAssocID="{B7469594-D30F-4953-84EF-65576100623D}" presName="Name50" presStyleLbl="parChTrans1D3" presStyleIdx="6" presStyleCnt="16"/>
      <dgm:spPr/>
    </dgm:pt>
    <dgm:pt modelId="{D7F7E54C-D292-4620-8A1B-514B4D6AC352}" type="pres">
      <dgm:prSet presAssocID="{2E6593F9-40BD-48CD-A885-6CBE9DEEEF2E}" presName="hierRoot2" presStyleCnt="0">
        <dgm:presLayoutVars>
          <dgm:hierBranch val="r"/>
        </dgm:presLayoutVars>
      </dgm:prSet>
      <dgm:spPr/>
    </dgm:pt>
    <dgm:pt modelId="{3F87FC57-206A-40B1-A692-A2F8B0622BC4}" type="pres">
      <dgm:prSet presAssocID="{2E6593F9-40BD-48CD-A885-6CBE9DEEEF2E}" presName="rootComposite" presStyleCnt="0"/>
      <dgm:spPr/>
    </dgm:pt>
    <dgm:pt modelId="{047BD53B-2CF6-4D36-B15D-EDA322A3EF7E}" type="pres">
      <dgm:prSet presAssocID="{2E6593F9-40BD-48CD-A885-6CBE9DEEEF2E}" presName="rootText" presStyleLbl="node3" presStyleIdx="6" presStyleCnt="16">
        <dgm:presLayoutVars>
          <dgm:chPref val="3"/>
        </dgm:presLayoutVars>
      </dgm:prSet>
      <dgm:spPr/>
    </dgm:pt>
    <dgm:pt modelId="{32AF96F4-4452-42A7-A35D-45C4DEFF377F}" type="pres">
      <dgm:prSet presAssocID="{2E6593F9-40BD-48CD-A885-6CBE9DEEEF2E}" presName="rootConnector" presStyleLbl="node3" presStyleIdx="6" presStyleCnt="16"/>
      <dgm:spPr/>
    </dgm:pt>
    <dgm:pt modelId="{EFC1321C-2614-4583-A11F-DB40A3040E74}" type="pres">
      <dgm:prSet presAssocID="{2E6593F9-40BD-48CD-A885-6CBE9DEEEF2E}" presName="hierChild4" presStyleCnt="0"/>
      <dgm:spPr/>
    </dgm:pt>
    <dgm:pt modelId="{A23C3780-03DF-46EB-9C1B-89F15E19DA11}" type="pres">
      <dgm:prSet presAssocID="{2E6593F9-40BD-48CD-A885-6CBE9DEEEF2E}" presName="hierChild5" presStyleCnt="0"/>
      <dgm:spPr/>
    </dgm:pt>
    <dgm:pt modelId="{2A0AA3F4-1D2F-4437-B1CF-B7493490FF58}" type="pres">
      <dgm:prSet presAssocID="{BD1399BC-2EA8-41C1-BC83-F83EDB90D91D}" presName="Name50" presStyleLbl="parChTrans1D3" presStyleIdx="7" presStyleCnt="16"/>
      <dgm:spPr/>
    </dgm:pt>
    <dgm:pt modelId="{99FB3609-BC1B-4556-9629-B43C0B9053A3}" type="pres">
      <dgm:prSet presAssocID="{9C377CC0-DCBA-441E-8168-B62F269F9134}" presName="hierRoot2" presStyleCnt="0">
        <dgm:presLayoutVars>
          <dgm:hierBranch val="r"/>
        </dgm:presLayoutVars>
      </dgm:prSet>
      <dgm:spPr/>
    </dgm:pt>
    <dgm:pt modelId="{6DE66663-72DA-4BF4-B4FC-E61035F7F3F6}" type="pres">
      <dgm:prSet presAssocID="{9C377CC0-DCBA-441E-8168-B62F269F9134}" presName="rootComposite" presStyleCnt="0"/>
      <dgm:spPr/>
    </dgm:pt>
    <dgm:pt modelId="{DE621748-6B9E-4FA8-B4A7-7148DC2BE1E8}" type="pres">
      <dgm:prSet presAssocID="{9C377CC0-DCBA-441E-8168-B62F269F9134}" presName="rootText" presStyleLbl="node3" presStyleIdx="7" presStyleCnt="16">
        <dgm:presLayoutVars>
          <dgm:chPref val="3"/>
        </dgm:presLayoutVars>
      </dgm:prSet>
      <dgm:spPr/>
    </dgm:pt>
    <dgm:pt modelId="{CECBF5E9-2179-42D7-B54A-F0395077A3EF}" type="pres">
      <dgm:prSet presAssocID="{9C377CC0-DCBA-441E-8168-B62F269F9134}" presName="rootConnector" presStyleLbl="node3" presStyleIdx="7" presStyleCnt="16"/>
      <dgm:spPr/>
    </dgm:pt>
    <dgm:pt modelId="{6A39A6C3-F85F-4396-A83A-2B316D4664CA}" type="pres">
      <dgm:prSet presAssocID="{9C377CC0-DCBA-441E-8168-B62F269F9134}" presName="hierChild4" presStyleCnt="0"/>
      <dgm:spPr/>
    </dgm:pt>
    <dgm:pt modelId="{BBD2CF1C-6D88-4CEE-9F50-E44BCB67BBCD}" type="pres">
      <dgm:prSet presAssocID="{9C377CC0-DCBA-441E-8168-B62F269F9134}" presName="hierChild5" presStyleCnt="0"/>
      <dgm:spPr/>
    </dgm:pt>
    <dgm:pt modelId="{84A24081-8825-464D-96E8-8BEAC17FCC53}" type="pres">
      <dgm:prSet presAssocID="{3250F0B6-04D3-408E-99FF-815D52501F96}" presName="hierChild5" presStyleCnt="0"/>
      <dgm:spPr/>
    </dgm:pt>
    <dgm:pt modelId="{577CC1E5-5939-418C-85B5-98DA83A5BD1A}" type="pres">
      <dgm:prSet presAssocID="{5FC73C80-B9D1-456F-9C48-EF087B9F3926}" presName="Name35" presStyleLbl="parChTrans1D2" presStyleIdx="2" presStyleCnt="4"/>
      <dgm:spPr/>
    </dgm:pt>
    <dgm:pt modelId="{69413680-0ED9-4195-AF99-CDC9048D086B}" type="pres">
      <dgm:prSet presAssocID="{0DAF4A69-DE46-4492-9D7A-4F6E95E0B4DA}" presName="hierRoot2" presStyleCnt="0">
        <dgm:presLayoutVars>
          <dgm:hierBranch val="r"/>
        </dgm:presLayoutVars>
      </dgm:prSet>
      <dgm:spPr/>
    </dgm:pt>
    <dgm:pt modelId="{7F159767-B713-413B-98EA-45F203797F25}" type="pres">
      <dgm:prSet presAssocID="{0DAF4A69-DE46-4492-9D7A-4F6E95E0B4DA}" presName="rootComposite" presStyleCnt="0"/>
      <dgm:spPr/>
    </dgm:pt>
    <dgm:pt modelId="{A822A7BB-CD07-4566-AEA6-CB697B0731F2}" type="pres">
      <dgm:prSet presAssocID="{0DAF4A69-DE46-4492-9D7A-4F6E95E0B4DA}" presName="rootText" presStyleLbl="node2" presStyleIdx="2" presStyleCnt="4">
        <dgm:presLayoutVars>
          <dgm:chPref val="3"/>
        </dgm:presLayoutVars>
      </dgm:prSet>
      <dgm:spPr/>
    </dgm:pt>
    <dgm:pt modelId="{A8B69FA7-F777-495B-A256-D76D4D1DDFFF}" type="pres">
      <dgm:prSet presAssocID="{0DAF4A69-DE46-4492-9D7A-4F6E95E0B4DA}" presName="rootConnector" presStyleLbl="node2" presStyleIdx="2" presStyleCnt="4"/>
      <dgm:spPr/>
    </dgm:pt>
    <dgm:pt modelId="{4FDB7790-DE51-456E-B465-40F6DFF8599B}" type="pres">
      <dgm:prSet presAssocID="{0DAF4A69-DE46-4492-9D7A-4F6E95E0B4DA}" presName="hierChild4" presStyleCnt="0"/>
      <dgm:spPr/>
    </dgm:pt>
    <dgm:pt modelId="{74D949CF-BF93-49C3-9B79-31522D763F88}" type="pres">
      <dgm:prSet presAssocID="{729ECD33-3FD9-44E3-A803-6D524CA44FBD}" presName="Name50" presStyleLbl="parChTrans1D3" presStyleIdx="8" presStyleCnt="16"/>
      <dgm:spPr/>
    </dgm:pt>
    <dgm:pt modelId="{562FE674-14DA-489B-AA08-946B139370F6}" type="pres">
      <dgm:prSet presAssocID="{9B80D421-3C1B-4B47-A923-CCDF5CE832EB}" presName="hierRoot2" presStyleCnt="0">
        <dgm:presLayoutVars>
          <dgm:hierBranch val="r"/>
        </dgm:presLayoutVars>
      </dgm:prSet>
      <dgm:spPr/>
    </dgm:pt>
    <dgm:pt modelId="{3B7A805E-BC2A-4B4C-AC72-594C1AF9A5D7}" type="pres">
      <dgm:prSet presAssocID="{9B80D421-3C1B-4B47-A923-CCDF5CE832EB}" presName="rootComposite" presStyleCnt="0"/>
      <dgm:spPr/>
    </dgm:pt>
    <dgm:pt modelId="{3D9EC6A7-1FA7-4041-AC12-366D888462E8}" type="pres">
      <dgm:prSet presAssocID="{9B80D421-3C1B-4B47-A923-CCDF5CE832EB}" presName="rootText" presStyleLbl="node3" presStyleIdx="8" presStyleCnt="16">
        <dgm:presLayoutVars>
          <dgm:chPref val="3"/>
        </dgm:presLayoutVars>
      </dgm:prSet>
      <dgm:spPr/>
    </dgm:pt>
    <dgm:pt modelId="{2580A7C2-DC78-4407-AC50-AE6CC2A0FA9A}" type="pres">
      <dgm:prSet presAssocID="{9B80D421-3C1B-4B47-A923-CCDF5CE832EB}" presName="rootConnector" presStyleLbl="node3" presStyleIdx="8" presStyleCnt="16"/>
      <dgm:spPr/>
    </dgm:pt>
    <dgm:pt modelId="{BF7F89E1-3CB5-441D-B956-7D6DDE2EDF12}" type="pres">
      <dgm:prSet presAssocID="{9B80D421-3C1B-4B47-A923-CCDF5CE832EB}" presName="hierChild4" presStyleCnt="0"/>
      <dgm:spPr/>
    </dgm:pt>
    <dgm:pt modelId="{8696904B-DB20-42B4-890E-A81FCAE43D1F}" type="pres">
      <dgm:prSet presAssocID="{9B80D421-3C1B-4B47-A923-CCDF5CE832EB}" presName="hierChild5" presStyleCnt="0"/>
      <dgm:spPr/>
    </dgm:pt>
    <dgm:pt modelId="{7382E990-DB4E-473E-8AE9-65314854BBBD}" type="pres">
      <dgm:prSet presAssocID="{2E2369E7-E2B8-46CE-9369-1DE1DCAEC71B}" presName="Name50" presStyleLbl="parChTrans1D3" presStyleIdx="9" presStyleCnt="16"/>
      <dgm:spPr/>
    </dgm:pt>
    <dgm:pt modelId="{0DCA7082-50AA-4036-A328-CBD588F0F7CE}" type="pres">
      <dgm:prSet presAssocID="{8F311FAB-A721-48DF-93EE-DB7D19E4C97C}" presName="hierRoot2" presStyleCnt="0">
        <dgm:presLayoutVars>
          <dgm:hierBranch val="r"/>
        </dgm:presLayoutVars>
      </dgm:prSet>
      <dgm:spPr/>
    </dgm:pt>
    <dgm:pt modelId="{7A57C5F3-90D4-45FC-BB04-ECD953FD60D8}" type="pres">
      <dgm:prSet presAssocID="{8F311FAB-A721-48DF-93EE-DB7D19E4C97C}" presName="rootComposite" presStyleCnt="0"/>
      <dgm:spPr/>
    </dgm:pt>
    <dgm:pt modelId="{BCD8EC96-248B-48DA-BC8F-A54D2EC5EB2E}" type="pres">
      <dgm:prSet presAssocID="{8F311FAB-A721-48DF-93EE-DB7D19E4C97C}" presName="rootText" presStyleLbl="node3" presStyleIdx="9" presStyleCnt="16">
        <dgm:presLayoutVars>
          <dgm:chPref val="3"/>
        </dgm:presLayoutVars>
      </dgm:prSet>
      <dgm:spPr/>
    </dgm:pt>
    <dgm:pt modelId="{2991FE7D-AFFD-4D60-9CD6-D08498B6C615}" type="pres">
      <dgm:prSet presAssocID="{8F311FAB-A721-48DF-93EE-DB7D19E4C97C}" presName="rootConnector" presStyleLbl="node3" presStyleIdx="9" presStyleCnt="16"/>
      <dgm:spPr/>
    </dgm:pt>
    <dgm:pt modelId="{95939AD3-DF6F-4C7A-9B09-FE2590707E0B}" type="pres">
      <dgm:prSet presAssocID="{8F311FAB-A721-48DF-93EE-DB7D19E4C97C}" presName="hierChild4" presStyleCnt="0"/>
      <dgm:spPr/>
    </dgm:pt>
    <dgm:pt modelId="{414BD005-9CF5-45AE-9C9B-3CF2B291B2F0}" type="pres">
      <dgm:prSet presAssocID="{8F311FAB-A721-48DF-93EE-DB7D19E4C97C}" presName="hierChild5" presStyleCnt="0"/>
      <dgm:spPr/>
    </dgm:pt>
    <dgm:pt modelId="{4978F2C7-9199-4831-BD9C-453082201AEC}" type="pres">
      <dgm:prSet presAssocID="{2DDE06A4-6B84-4A1D-B8B8-20EFA8DFA314}" presName="Name50" presStyleLbl="parChTrans1D3" presStyleIdx="10" presStyleCnt="16"/>
      <dgm:spPr/>
    </dgm:pt>
    <dgm:pt modelId="{5CEF9C9B-69CF-4C1B-92DB-0A3AAFFDFAA8}" type="pres">
      <dgm:prSet presAssocID="{530B3C19-659C-4C6F-A079-800CC0B47696}" presName="hierRoot2" presStyleCnt="0">
        <dgm:presLayoutVars>
          <dgm:hierBranch val="r"/>
        </dgm:presLayoutVars>
      </dgm:prSet>
      <dgm:spPr/>
    </dgm:pt>
    <dgm:pt modelId="{033CBA97-579D-420A-AF6A-EFB5AF2A54DB}" type="pres">
      <dgm:prSet presAssocID="{530B3C19-659C-4C6F-A079-800CC0B47696}" presName="rootComposite" presStyleCnt="0"/>
      <dgm:spPr/>
    </dgm:pt>
    <dgm:pt modelId="{6A0756C9-BF98-4AB1-95A3-72F5E60A62A1}" type="pres">
      <dgm:prSet presAssocID="{530B3C19-659C-4C6F-A079-800CC0B47696}" presName="rootText" presStyleLbl="node3" presStyleIdx="10" presStyleCnt="16">
        <dgm:presLayoutVars>
          <dgm:chPref val="3"/>
        </dgm:presLayoutVars>
      </dgm:prSet>
      <dgm:spPr/>
    </dgm:pt>
    <dgm:pt modelId="{30F60721-03CF-4C4E-AC2F-58E1656AF210}" type="pres">
      <dgm:prSet presAssocID="{530B3C19-659C-4C6F-A079-800CC0B47696}" presName="rootConnector" presStyleLbl="node3" presStyleIdx="10" presStyleCnt="16"/>
      <dgm:spPr/>
    </dgm:pt>
    <dgm:pt modelId="{129C7AB8-BDF5-451D-9246-7CF3D660A44D}" type="pres">
      <dgm:prSet presAssocID="{530B3C19-659C-4C6F-A079-800CC0B47696}" presName="hierChild4" presStyleCnt="0"/>
      <dgm:spPr/>
    </dgm:pt>
    <dgm:pt modelId="{C4C8BA28-05AC-4A59-A2CE-88AC809A2CEA}" type="pres">
      <dgm:prSet presAssocID="{530B3C19-659C-4C6F-A079-800CC0B47696}" presName="hierChild5" presStyleCnt="0"/>
      <dgm:spPr/>
    </dgm:pt>
    <dgm:pt modelId="{6974C897-7488-467D-B4E9-C1EB420AE66C}" type="pres">
      <dgm:prSet presAssocID="{1A3667ED-DC11-47E3-AB27-4E470D9DC8DC}" presName="Name50" presStyleLbl="parChTrans1D3" presStyleIdx="11" presStyleCnt="16"/>
      <dgm:spPr/>
    </dgm:pt>
    <dgm:pt modelId="{A78A592C-BDC0-4E39-9380-DBC6C2065E50}" type="pres">
      <dgm:prSet presAssocID="{DCDBDD93-81B6-4FDF-9092-574777CC0910}" presName="hierRoot2" presStyleCnt="0">
        <dgm:presLayoutVars>
          <dgm:hierBranch val="r"/>
        </dgm:presLayoutVars>
      </dgm:prSet>
      <dgm:spPr/>
    </dgm:pt>
    <dgm:pt modelId="{101DF8E4-2F63-48BA-92CF-2AA1B062623E}" type="pres">
      <dgm:prSet presAssocID="{DCDBDD93-81B6-4FDF-9092-574777CC0910}" presName="rootComposite" presStyleCnt="0"/>
      <dgm:spPr/>
    </dgm:pt>
    <dgm:pt modelId="{43EAF0B7-BB7C-4618-8C0B-67CDFE3FF899}" type="pres">
      <dgm:prSet presAssocID="{DCDBDD93-81B6-4FDF-9092-574777CC0910}" presName="rootText" presStyleLbl="node3" presStyleIdx="11" presStyleCnt="16">
        <dgm:presLayoutVars>
          <dgm:chPref val="3"/>
        </dgm:presLayoutVars>
      </dgm:prSet>
      <dgm:spPr/>
    </dgm:pt>
    <dgm:pt modelId="{AF6FBA43-CEDE-4898-93EC-367B30209956}" type="pres">
      <dgm:prSet presAssocID="{DCDBDD93-81B6-4FDF-9092-574777CC0910}" presName="rootConnector" presStyleLbl="node3" presStyleIdx="11" presStyleCnt="16"/>
      <dgm:spPr/>
    </dgm:pt>
    <dgm:pt modelId="{59513AFB-B391-45CC-A428-286F1C764DC1}" type="pres">
      <dgm:prSet presAssocID="{DCDBDD93-81B6-4FDF-9092-574777CC0910}" presName="hierChild4" presStyleCnt="0"/>
      <dgm:spPr/>
    </dgm:pt>
    <dgm:pt modelId="{6F30F64C-AEE5-46E6-8731-3900EDDC8A80}" type="pres">
      <dgm:prSet presAssocID="{DCDBDD93-81B6-4FDF-9092-574777CC0910}" presName="hierChild5" presStyleCnt="0"/>
      <dgm:spPr/>
    </dgm:pt>
    <dgm:pt modelId="{8B681A11-4C8E-4AE1-A492-BBD4F8F29FC7}" type="pres">
      <dgm:prSet presAssocID="{0DAF4A69-DE46-4492-9D7A-4F6E95E0B4DA}" presName="hierChild5" presStyleCnt="0"/>
      <dgm:spPr/>
    </dgm:pt>
    <dgm:pt modelId="{E51020A5-32FA-4D51-8BFD-83CE384456F1}" type="pres">
      <dgm:prSet presAssocID="{FA6C66B7-2DA0-4E06-8984-E40B4FD57C06}" presName="Name35" presStyleLbl="parChTrans1D2" presStyleIdx="3" presStyleCnt="4"/>
      <dgm:spPr/>
    </dgm:pt>
    <dgm:pt modelId="{3E651B7D-0A90-4E2D-A76B-48004C1F0370}" type="pres">
      <dgm:prSet presAssocID="{89D7C35C-C061-4AF3-AAFD-A3D62D835597}" presName="hierRoot2" presStyleCnt="0">
        <dgm:presLayoutVars>
          <dgm:hierBranch val="r"/>
        </dgm:presLayoutVars>
      </dgm:prSet>
      <dgm:spPr/>
    </dgm:pt>
    <dgm:pt modelId="{4DB71CC6-1BE8-4B48-BBBC-7B49935866B9}" type="pres">
      <dgm:prSet presAssocID="{89D7C35C-C061-4AF3-AAFD-A3D62D835597}" presName="rootComposite" presStyleCnt="0"/>
      <dgm:spPr/>
    </dgm:pt>
    <dgm:pt modelId="{63AA3D11-F92A-48C0-B9B4-8362C1C40088}" type="pres">
      <dgm:prSet presAssocID="{89D7C35C-C061-4AF3-AAFD-A3D62D835597}" presName="rootText" presStyleLbl="node2" presStyleIdx="3" presStyleCnt="4">
        <dgm:presLayoutVars>
          <dgm:chPref val="3"/>
        </dgm:presLayoutVars>
      </dgm:prSet>
      <dgm:spPr/>
    </dgm:pt>
    <dgm:pt modelId="{EB957F44-CEDC-4200-9D99-93FC7F0A6F77}" type="pres">
      <dgm:prSet presAssocID="{89D7C35C-C061-4AF3-AAFD-A3D62D835597}" presName="rootConnector" presStyleLbl="node2" presStyleIdx="3" presStyleCnt="4"/>
      <dgm:spPr/>
    </dgm:pt>
    <dgm:pt modelId="{72D3B80E-47CE-4ACD-B1E9-804D7A8626F1}" type="pres">
      <dgm:prSet presAssocID="{89D7C35C-C061-4AF3-AAFD-A3D62D835597}" presName="hierChild4" presStyleCnt="0"/>
      <dgm:spPr/>
    </dgm:pt>
    <dgm:pt modelId="{0C5A5228-7E69-43C0-B762-879A74821F6C}" type="pres">
      <dgm:prSet presAssocID="{21138B41-48BE-459A-8807-F19637486A1A}" presName="Name50" presStyleLbl="parChTrans1D3" presStyleIdx="12" presStyleCnt="16"/>
      <dgm:spPr/>
    </dgm:pt>
    <dgm:pt modelId="{75D17836-EDCA-483C-84B9-0958E24B5E99}" type="pres">
      <dgm:prSet presAssocID="{E493A01B-2683-4AC0-B072-D37F1673EEAA}" presName="hierRoot2" presStyleCnt="0">
        <dgm:presLayoutVars>
          <dgm:hierBranch val="r"/>
        </dgm:presLayoutVars>
      </dgm:prSet>
      <dgm:spPr/>
    </dgm:pt>
    <dgm:pt modelId="{8538348E-8506-43C8-BE79-49BF9E474A30}" type="pres">
      <dgm:prSet presAssocID="{E493A01B-2683-4AC0-B072-D37F1673EEAA}" presName="rootComposite" presStyleCnt="0"/>
      <dgm:spPr/>
    </dgm:pt>
    <dgm:pt modelId="{2D918BA2-BC14-4E5E-8016-8183F6F58808}" type="pres">
      <dgm:prSet presAssocID="{E493A01B-2683-4AC0-B072-D37F1673EEAA}" presName="rootText" presStyleLbl="node3" presStyleIdx="12" presStyleCnt="16">
        <dgm:presLayoutVars>
          <dgm:chPref val="3"/>
        </dgm:presLayoutVars>
      </dgm:prSet>
      <dgm:spPr/>
    </dgm:pt>
    <dgm:pt modelId="{6E202FDD-1729-47AC-847C-F90E5A15FE6C}" type="pres">
      <dgm:prSet presAssocID="{E493A01B-2683-4AC0-B072-D37F1673EEAA}" presName="rootConnector" presStyleLbl="node3" presStyleIdx="12" presStyleCnt="16"/>
      <dgm:spPr/>
    </dgm:pt>
    <dgm:pt modelId="{442A1113-0749-4F1A-84C3-C81BC9B9A3C5}" type="pres">
      <dgm:prSet presAssocID="{E493A01B-2683-4AC0-B072-D37F1673EEAA}" presName="hierChild4" presStyleCnt="0"/>
      <dgm:spPr/>
    </dgm:pt>
    <dgm:pt modelId="{8E3424CA-77F1-48FF-85D5-892C3E391C32}" type="pres">
      <dgm:prSet presAssocID="{E493A01B-2683-4AC0-B072-D37F1673EEAA}" presName="hierChild5" presStyleCnt="0"/>
      <dgm:spPr/>
    </dgm:pt>
    <dgm:pt modelId="{EB3D06CF-61C5-46E0-993F-160C426C7FEF}" type="pres">
      <dgm:prSet presAssocID="{4D1D04EA-A1E0-4FF4-9395-5C23552D2E92}" presName="Name50" presStyleLbl="parChTrans1D3" presStyleIdx="13" presStyleCnt="16"/>
      <dgm:spPr/>
    </dgm:pt>
    <dgm:pt modelId="{982CF4A3-6B08-4951-A0E1-323A5CE03573}" type="pres">
      <dgm:prSet presAssocID="{9FCCEA9D-1A14-496C-8926-EB10274AE590}" presName="hierRoot2" presStyleCnt="0">
        <dgm:presLayoutVars>
          <dgm:hierBranch val="r"/>
        </dgm:presLayoutVars>
      </dgm:prSet>
      <dgm:spPr/>
    </dgm:pt>
    <dgm:pt modelId="{35D559FB-5FA2-44E3-8728-1CE5629D4DAC}" type="pres">
      <dgm:prSet presAssocID="{9FCCEA9D-1A14-496C-8926-EB10274AE590}" presName="rootComposite" presStyleCnt="0"/>
      <dgm:spPr/>
    </dgm:pt>
    <dgm:pt modelId="{307AB9FB-EC77-4BD1-9768-AC81FE87A704}" type="pres">
      <dgm:prSet presAssocID="{9FCCEA9D-1A14-496C-8926-EB10274AE590}" presName="rootText" presStyleLbl="node3" presStyleIdx="13" presStyleCnt="16">
        <dgm:presLayoutVars>
          <dgm:chPref val="3"/>
        </dgm:presLayoutVars>
      </dgm:prSet>
      <dgm:spPr/>
    </dgm:pt>
    <dgm:pt modelId="{5BA6278C-F23E-4373-90A5-97168081C094}" type="pres">
      <dgm:prSet presAssocID="{9FCCEA9D-1A14-496C-8926-EB10274AE590}" presName="rootConnector" presStyleLbl="node3" presStyleIdx="13" presStyleCnt="16"/>
      <dgm:spPr/>
    </dgm:pt>
    <dgm:pt modelId="{D0A94E34-BE2E-4636-8682-CD93D5B04FDF}" type="pres">
      <dgm:prSet presAssocID="{9FCCEA9D-1A14-496C-8926-EB10274AE590}" presName="hierChild4" presStyleCnt="0"/>
      <dgm:spPr/>
    </dgm:pt>
    <dgm:pt modelId="{B33EB894-5F01-4CE6-8B79-5FA1F85CFBB3}" type="pres">
      <dgm:prSet presAssocID="{9FCCEA9D-1A14-496C-8926-EB10274AE590}" presName="hierChild5" presStyleCnt="0"/>
      <dgm:spPr/>
    </dgm:pt>
    <dgm:pt modelId="{EC5FB703-474A-45C0-BED6-0138C87FD392}" type="pres">
      <dgm:prSet presAssocID="{4F53A0F2-0FB1-47CB-9929-DF232CAE2B98}" presName="Name50" presStyleLbl="parChTrans1D3" presStyleIdx="14" presStyleCnt="16"/>
      <dgm:spPr/>
    </dgm:pt>
    <dgm:pt modelId="{A5BE2F98-91D6-4B75-964B-69782E412C76}" type="pres">
      <dgm:prSet presAssocID="{5B6C5CEE-38FD-4BC1-915D-3183E103EADB}" presName="hierRoot2" presStyleCnt="0">
        <dgm:presLayoutVars>
          <dgm:hierBranch val="r"/>
        </dgm:presLayoutVars>
      </dgm:prSet>
      <dgm:spPr/>
    </dgm:pt>
    <dgm:pt modelId="{0DFB69E3-E1FA-460A-9554-24E09F90402C}" type="pres">
      <dgm:prSet presAssocID="{5B6C5CEE-38FD-4BC1-915D-3183E103EADB}" presName="rootComposite" presStyleCnt="0"/>
      <dgm:spPr/>
    </dgm:pt>
    <dgm:pt modelId="{B5693382-B05B-48C4-AADC-8E3B1CDC9516}" type="pres">
      <dgm:prSet presAssocID="{5B6C5CEE-38FD-4BC1-915D-3183E103EADB}" presName="rootText" presStyleLbl="node3" presStyleIdx="14" presStyleCnt="16">
        <dgm:presLayoutVars>
          <dgm:chPref val="3"/>
        </dgm:presLayoutVars>
      </dgm:prSet>
      <dgm:spPr/>
    </dgm:pt>
    <dgm:pt modelId="{79158212-D488-402F-8578-F806B6CB2B30}" type="pres">
      <dgm:prSet presAssocID="{5B6C5CEE-38FD-4BC1-915D-3183E103EADB}" presName="rootConnector" presStyleLbl="node3" presStyleIdx="14" presStyleCnt="16"/>
      <dgm:spPr/>
    </dgm:pt>
    <dgm:pt modelId="{4955831C-2A60-42B1-909E-B6FDAD228F63}" type="pres">
      <dgm:prSet presAssocID="{5B6C5CEE-38FD-4BC1-915D-3183E103EADB}" presName="hierChild4" presStyleCnt="0"/>
      <dgm:spPr/>
    </dgm:pt>
    <dgm:pt modelId="{9C623AE2-6E3B-4F4E-9009-610696714572}" type="pres">
      <dgm:prSet presAssocID="{5B6C5CEE-38FD-4BC1-915D-3183E103EADB}" presName="hierChild5" presStyleCnt="0"/>
      <dgm:spPr/>
    </dgm:pt>
    <dgm:pt modelId="{D32E30A1-CEB8-4244-9B77-971113E07C5D}" type="pres">
      <dgm:prSet presAssocID="{5967EE72-E7AD-43ED-A8E8-DCD8D061C259}" presName="Name50" presStyleLbl="parChTrans1D3" presStyleIdx="15" presStyleCnt="16"/>
      <dgm:spPr/>
    </dgm:pt>
    <dgm:pt modelId="{837B490B-653D-44DB-B907-0BAD20A0D705}" type="pres">
      <dgm:prSet presAssocID="{277503E1-545A-4F9E-8674-9A72340C29E9}" presName="hierRoot2" presStyleCnt="0">
        <dgm:presLayoutVars>
          <dgm:hierBranch val="r"/>
        </dgm:presLayoutVars>
      </dgm:prSet>
      <dgm:spPr/>
    </dgm:pt>
    <dgm:pt modelId="{EA948A4E-F02C-4623-93F0-6DA5A78FBDE9}" type="pres">
      <dgm:prSet presAssocID="{277503E1-545A-4F9E-8674-9A72340C29E9}" presName="rootComposite" presStyleCnt="0"/>
      <dgm:spPr/>
    </dgm:pt>
    <dgm:pt modelId="{EF794C40-86E9-432C-9783-AA0D6CB29D19}" type="pres">
      <dgm:prSet presAssocID="{277503E1-545A-4F9E-8674-9A72340C29E9}" presName="rootText" presStyleLbl="node3" presStyleIdx="15" presStyleCnt="16">
        <dgm:presLayoutVars>
          <dgm:chPref val="3"/>
        </dgm:presLayoutVars>
      </dgm:prSet>
      <dgm:spPr/>
    </dgm:pt>
    <dgm:pt modelId="{53BA61B4-11EE-4FB5-9C4C-5176E0A356A2}" type="pres">
      <dgm:prSet presAssocID="{277503E1-545A-4F9E-8674-9A72340C29E9}" presName="rootConnector" presStyleLbl="node3" presStyleIdx="15" presStyleCnt="16"/>
      <dgm:spPr/>
    </dgm:pt>
    <dgm:pt modelId="{24E82D3D-7B95-480A-AE47-846C7E72F36F}" type="pres">
      <dgm:prSet presAssocID="{277503E1-545A-4F9E-8674-9A72340C29E9}" presName="hierChild4" presStyleCnt="0"/>
      <dgm:spPr/>
    </dgm:pt>
    <dgm:pt modelId="{E51BDF46-F005-4BBB-8F5A-88970940BB4E}" type="pres">
      <dgm:prSet presAssocID="{277503E1-545A-4F9E-8674-9A72340C29E9}" presName="hierChild5" presStyleCnt="0"/>
      <dgm:spPr/>
    </dgm:pt>
    <dgm:pt modelId="{022E05C9-E89B-4F4D-8BE1-AD2D27B29E00}" type="pres">
      <dgm:prSet presAssocID="{89D7C35C-C061-4AF3-AAFD-A3D62D835597}" presName="hierChild5" presStyleCnt="0"/>
      <dgm:spPr/>
    </dgm:pt>
    <dgm:pt modelId="{C74C495F-F732-46CE-89E7-1F4DCC8FE573}" type="pres">
      <dgm:prSet presAssocID="{82DC7F1F-E7E7-401E-B6A8-0130D303072E}" presName="hierChild3" presStyleCnt="0"/>
      <dgm:spPr/>
    </dgm:pt>
  </dgm:ptLst>
  <dgm:cxnLst>
    <dgm:cxn modelId="{C3AF3A2A-A6D1-487B-80CD-EA934FC53B3D}" type="presOf" srcId="{9B80D421-3C1B-4B47-A923-CCDF5CE832EB}" destId="{2580A7C2-DC78-4407-AC50-AE6CC2A0FA9A}" srcOrd="1" destOrd="0" presId="urn:microsoft.com/office/officeart/2005/8/layout/orgChart1"/>
    <dgm:cxn modelId="{381625D7-B713-4D8C-A365-AC2DF4414DF6}" type="presOf" srcId="{E493A01B-2683-4AC0-B072-D37F1673EEAA}" destId="{6E202FDD-1729-47AC-847C-F90E5A15FE6C}" srcOrd="1" destOrd="0" presId="urn:microsoft.com/office/officeart/2005/8/layout/orgChart1"/>
    <dgm:cxn modelId="{1B18313F-D3DA-45B9-AC6D-4A574E12457F}" type="presOf" srcId="{BD1399BC-2EA8-41C1-BC83-F83EDB90D91D}" destId="{2A0AA3F4-1D2F-4437-B1CF-B7493490FF58}" srcOrd="0" destOrd="0" presId="urn:microsoft.com/office/officeart/2005/8/layout/orgChart1"/>
    <dgm:cxn modelId="{92C1958F-790A-4C6C-8A9C-471EA6E313D6}" srcId="{3250F0B6-04D3-408E-99FF-815D52501F96}" destId="{9C377CC0-DCBA-441E-8168-B62F269F9134}" srcOrd="3" destOrd="0" parTransId="{BD1399BC-2EA8-41C1-BC83-F83EDB90D91D}" sibTransId="{86084068-EB95-4A55-9A65-EBF388EDDA52}"/>
    <dgm:cxn modelId="{355AC9B5-C372-40B1-9434-FCAAFC70F22D}" type="presOf" srcId="{2E2369E7-E2B8-46CE-9369-1DE1DCAEC71B}" destId="{7382E990-DB4E-473E-8AE9-65314854BBBD}" srcOrd="0" destOrd="0" presId="urn:microsoft.com/office/officeart/2005/8/layout/orgChart1"/>
    <dgm:cxn modelId="{E974779F-DACB-454C-8E5B-F87EE93A97E1}" type="presOf" srcId="{277503E1-545A-4F9E-8674-9A72340C29E9}" destId="{EF794C40-86E9-432C-9783-AA0D6CB29D19}" srcOrd="0" destOrd="0" presId="urn:microsoft.com/office/officeart/2005/8/layout/orgChart1"/>
    <dgm:cxn modelId="{61895298-146C-4752-8ECD-313E357FA323}" srcId="{89D7C35C-C061-4AF3-AAFD-A3D62D835597}" destId="{E493A01B-2683-4AC0-B072-D37F1673EEAA}" srcOrd="0" destOrd="0" parTransId="{21138B41-48BE-459A-8807-F19637486A1A}" sibTransId="{9587816A-A002-44F7-A0D8-0746C93D311C}"/>
    <dgm:cxn modelId="{E53FA4D1-239D-40D2-B02A-2F4C4AC8FBCA}" type="presOf" srcId="{D772DFF0-9A11-4D25-B03F-22104A6A7680}" destId="{DA539764-DB6D-4D7D-BD12-08C7D2A7D108}" srcOrd="0" destOrd="0" presId="urn:microsoft.com/office/officeart/2005/8/layout/orgChart1"/>
    <dgm:cxn modelId="{A9F74710-AC45-4A3B-ABBB-3D437517CBF0}" type="presOf" srcId="{788254AB-5A80-4AA0-BD28-9FC9FDD5A4EA}" destId="{7D0C65FB-F1B0-48E9-8A5B-E740672B0DA6}" srcOrd="0" destOrd="0" presId="urn:microsoft.com/office/officeart/2005/8/layout/orgChart1"/>
    <dgm:cxn modelId="{475C22A3-6DA2-425A-A6DF-158030430693}" type="presOf" srcId="{2E6593F9-40BD-48CD-A885-6CBE9DEEEF2E}" destId="{32AF96F4-4452-42A7-A35D-45C4DEFF377F}" srcOrd="1" destOrd="0" presId="urn:microsoft.com/office/officeart/2005/8/layout/orgChart1"/>
    <dgm:cxn modelId="{829A108E-F036-4EF8-B49B-F17221E8741F}" type="presOf" srcId="{3C6E95CC-2B88-46B7-B87C-4FF27E4786D2}" destId="{FFD817EA-EB7E-4423-83DA-B487527CCECE}" srcOrd="0" destOrd="0" presId="urn:microsoft.com/office/officeart/2005/8/layout/orgChart1"/>
    <dgm:cxn modelId="{718F85BB-A875-454F-A52B-A15CFE54E707}" type="presOf" srcId="{9FCCEA9D-1A14-496C-8926-EB10274AE590}" destId="{5BA6278C-F23E-4373-90A5-97168081C094}" srcOrd="1" destOrd="0" presId="urn:microsoft.com/office/officeart/2005/8/layout/orgChart1"/>
    <dgm:cxn modelId="{30C4CF39-5659-4603-A1B0-D04C33C083C2}" type="presOf" srcId="{1A3667ED-DC11-47E3-AB27-4E470D9DC8DC}" destId="{6974C897-7488-467D-B4E9-C1EB420AE66C}" srcOrd="0" destOrd="0" presId="urn:microsoft.com/office/officeart/2005/8/layout/orgChart1"/>
    <dgm:cxn modelId="{C2BA87F7-0AEF-46A3-9BFD-8EC7BCE17114}" srcId="{0DAF4A69-DE46-4492-9D7A-4F6E95E0B4DA}" destId="{9B80D421-3C1B-4B47-A923-CCDF5CE832EB}" srcOrd="0" destOrd="0" parTransId="{729ECD33-3FD9-44E3-A803-6D524CA44FBD}" sibTransId="{CDC8DB3D-92E8-4F48-ACE4-E8BF27BC1FBE}"/>
    <dgm:cxn modelId="{EFF7775A-7F90-4610-8D27-EE368A5604F2}" srcId="{3250F0B6-04D3-408E-99FF-815D52501F96}" destId="{E75C01A3-ECFA-43AF-9F5E-75705E72D19A}" srcOrd="1" destOrd="0" parTransId="{3C6E95CC-2B88-46B7-B87C-4FF27E4786D2}" sibTransId="{1584FF96-4FE8-414A-8B0A-EFB2A561EDF3}"/>
    <dgm:cxn modelId="{005C0818-F2A3-4794-9DD4-A8541BE4F74D}" type="presOf" srcId="{4D1D04EA-A1E0-4FF4-9395-5C23552D2E92}" destId="{EB3D06CF-61C5-46E0-993F-160C426C7FEF}" srcOrd="0" destOrd="0" presId="urn:microsoft.com/office/officeart/2005/8/layout/orgChart1"/>
    <dgm:cxn modelId="{6081B725-81CE-4C62-9E86-D87C89CD8648}" type="presOf" srcId="{530B3C19-659C-4C6F-A079-800CC0B47696}" destId="{30F60721-03CF-4C4E-AC2F-58E1656AF210}" srcOrd="1" destOrd="0" presId="urn:microsoft.com/office/officeart/2005/8/layout/orgChart1"/>
    <dgm:cxn modelId="{52958B2A-777C-4D8E-931A-EECDBC6206D8}" type="presOf" srcId="{DCDBDD93-81B6-4FDF-9092-574777CC0910}" destId="{43EAF0B7-BB7C-4618-8C0B-67CDFE3FF899}" srcOrd="0" destOrd="0" presId="urn:microsoft.com/office/officeart/2005/8/layout/orgChart1"/>
    <dgm:cxn modelId="{AC0C13FE-A2E6-4BA4-98C2-C44F8CFDB75C}" srcId="{3250F0B6-04D3-408E-99FF-815D52501F96}" destId="{2E6593F9-40BD-48CD-A885-6CBE9DEEEF2E}" srcOrd="2" destOrd="0" parTransId="{B7469594-D30F-4953-84EF-65576100623D}" sibTransId="{1C277C3C-0835-441D-A14D-809A0282931E}"/>
    <dgm:cxn modelId="{0D7DF63E-4082-4F22-BD97-19E5D2E9FAD1}" type="presOf" srcId="{B7469594-D30F-4953-84EF-65576100623D}" destId="{109EF0B2-1546-499A-A634-5D8BBD6A422C}" srcOrd="0" destOrd="0" presId="urn:microsoft.com/office/officeart/2005/8/layout/orgChart1"/>
    <dgm:cxn modelId="{B28D68AF-D4BA-45B4-9650-EA26E6A70B28}" srcId="{94D43BCA-BEF6-4306-BF87-7FD6178597BD}" destId="{7BD179CB-F730-41C1-923C-F3A8C76365CD}" srcOrd="1" destOrd="0" parTransId="{E324C0B8-CA0B-403C-BEBD-33904BF358E9}" sibTransId="{6221E893-BB16-4154-B33F-5AA8F035729A}"/>
    <dgm:cxn modelId="{6014DA8D-0C3D-4B32-B31F-CE1D256B652A}" type="presOf" srcId="{E324C0B8-CA0B-403C-BEBD-33904BF358E9}" destId="{268C05E2-966F-4356-92BE-1E16A59630C2}" srcOrd="0" destOrd="0" presId="urn:microsoft.com/office/officeart/2005/8/layout/orgChart1"/>
    <dgm:cxn modelId="{85F987EC-CF47-4156-A067-D1E4FAC9E141}" type="presOf" srcId="{9B80D421-3C1B-4B47-A923-CCDF5CE832EB}" destId="{3D9EC6A7-1FA7-4041-AC12-366D888462E8}" srcOrd="0" destOrd="0" presId="urn:microsoft.com/office/officeart/2005/8/layout/orgChart1"/>
    <dgm:cxn modelId="{1DE34649-1CEC-4030-8E3C-848F33C8957F}" type="presOf" srcId="{3250F0B6-04D3-408E-99FF-815D52501F96}" destId="{F8E90FD9-F6B4-4C54-B858-7744F3D4AFCF}" srcOrd="0" destOrd="0" presId="urn:microsoft.com/office/officeart/2005/8/layout/orgChart1"/>
    <dgm:cxn modelId="{D273DACF-AB05-4CE3-875F-4C10873821CD}" type="presOf" srcId="{DF9136A9-DCF1-41AF-A277-C97ADCF06027}" destId="{59E6BF99-65DD-443E-B0D2-262AB9F26DCF}" srcOrd="1" destOrd="0" presId="urn:microsoft.com/office/officeart/2005/8/layout/orgChart1"/>
    <dgm:cxn modelId="{A4718326-830C-4D63-9DB1-7863C1B52F4E}" type="presOf" srcId="{DCDBDD93-81B6-4FDF-9092-574777CC0910}" destId="{AF6FBA43-CEDE-4898-93EC-367B30209956}" srcOrd="1" destOrd="0" presId="urn:microsoft.com/office/officeart/2005/8/layout/orgChart1"/>
    <dgm:cxn modelId="{8781796D-E9CD-4224-A92E-34FFD513BCCC}" type="presOf" srcId="{EF3BCF78-D973-4500-A693-4FFC7E7351E2}" destId="{CAE5C271-9279-4327-B072-79B82E182252}" srcOrd="0" destOrd="0" presId="urn:microsoft.com/office/officeart/2005/8/layout/orgChart1"/>
    <dgm:cxn modelId="{BDA12FDB-FD47-489C-8A33-CFF45CD9D29B}" type="presOf" srcId="{7544141D-12AC-4E97-9E3C-A332226DE52E}" destId="{E8DB1686-2696-4BD5-A404-EB0DE2619C99}" srcOrd="0" destOrd="0" presId="urn:microsoft.com/office/officeart/2005/8/layout/orgChart1"/>
    <dgm:cxn modelId="{FB1A57B1-C076-4598-B081-5F6EBAD5B0FC}" srcId="{0DAF4A69-DE46-4492-9D7A-4F6E95E0B4DA}" destId="{8F311FAB-A721-48DF-93EE-DB7D19E4C97C}" srcOrd="1" destOrd="0" parTransId="{2E2369E7-E2B8-46CE-9369-1DE1DCAEC71B}" sibTransId="{714EB667-14AA-4B40-9F4C-49E6E69013C7}"/>
    <dgm:cxn modelId="{486153C4-E76F-419F-A872-4B34C09935F4}" type="presOf" srcId="{9C377CC0-DCBA-441E-8168-B62F269F9134}" destId="{CECBF5E9-2179-42D7-B54A-F0395077A3EF}" srcOrd="1" destOrd="0" presId="urn:microsoft.com/office/officeart/2005/8/layout/orgChart1"/>
    <dgm:cxn modelId="{5B8D766C-CEFD-4EAF-B456-E1B57DE8875C}" type="presOf" srcId="{530B3C19-659C-4C6F-A079-800CC0B47696}" destId="{6A0756C9-BF98-4AB1-95A3-72F5E60A62A1}" srcOrd="0" destOrd="0" presId="urn:microsoft.com/office/officeart/2005/8/layout/orgChart1"/>
    <dgm:cxn modelId="{641C850C-4634-4790-9354-4C57723CA2AA}" type="presOf" srcId="{8F311FAB-A721-48DF-93EE-DB7D19E4C97C}" destId="{BCD8EC96-248B-48DA-BC8F-A54D2EC5EB2E}" srcOrd="0" destOrd="0" presId="urn:microsoft.com/office/officeart/2005/8/layout/orgChart1"/>
    <dgm:cxn modelId="{DE02EC31-9DF7-4B2C-9F85-3F96048ACD03}" type="presOf" srcId="{46C6BD96-2574-41BC-8250-00AAF39ABF33}" destId="{B8B1670B-6FDF-4C98-AC4A-EFA9C4A1A578}" srcOrd="0" destOrd="0" presId="urn:microsoft.com/office/officeart/2005/8/layout/orgChart1"/>
    <dgm:cxn modelId="{C69A82C8-F9D6-4947-9711-85D17DB91DD3}" type="presOf" srcId="{07033095-6C69-4495-992E-C2798483E7DA}" destId="{B5DC8DA8-E20F-4396-BC54-53A1A3A031F5}" srcOrd="0" destOrd="0" presId="urn:microsoft.com/office/officeart/2005/8/layout/orgChart1"/>
    <dgm:cxn modelId="{AA23F334-4BD8-4CA0-96EE-AC159E71BFD3}" srcId="{0DAF4A69-DE46-4492-9D7A-4F6E95E0B4DA}" destId="{DCDBDD93-81B6-4FDF-9092-574777CC0910}" srcOrd="3" destOrd="0" parTransId="{1A3667ED-DC11-47E3-AB27-4E470D9DC8DC}" sibTransId="{353E31BD-73B2-4091-BE56-FD9F39FD4D32}"/>
    <dgm:cxn modelId="{BD44037C-15B3-4253-9284-1CA31F8AD83F}" type="presOf" srcId="{DF9136A9-DCF1-41AF-A277-C97ADCF06027}" destId="{1996693F-2040-4F6A-886F-4F402CE62F56}" srcOrd="0" destOrd="0" presId="urn:microsoft.com/office/officeart/2005/8/layout/orgChart1"/>
    <dgm:cxn modelId="{50B5757A-C18D-4D91-95E7-9124EFCD5AE0}" srcId="{94D43BCA-BEF6-4306-BF87-7FD6178597BD}" destId="{DF9136A9-DCF1-41AF-A277-C97ADCF06027}" srcOrd="0" destOrd="0" parTransId="{B2165627-DD0F-40D3-BCDE-26532FD567EC}" sibTransId="{EE54FAFA-F923-4048-9BC1-9423FC669F6A}"/>
    <dgm:cxn modelId="{0D31E7F4-FBD3-446A-BDE9-3E5760D37C2E}" type="presOf" srcId="{82DC7F1F-E7E7-401E-B6A8-0130D303072E}" destId="{B987B593-5257-4827-9200-57A221CABA4D}" srcOrd="1" destOrd="0" presId="urn:microsoft.com/office/officeart/2005/8/layout/orgChart1"/>
    <dgm:cxn modelId="{06D86E42-C589-4E20-BF8E-60E9E237F7AA}" type="presOf" srcId="{7BD179CB-F730-41C1-923C-F3A8C76365CD}" destId="{4EABF4EF-4010-4687-8DF7-EA1519CC8AEB}" srcOrd="1" destOrd="0" presId="urn:microsoft.com/office/officeart/2005/8/layout/orgChart1"/>
    <dgm:cxn modelId="{3CD8872E-9542-482E-910B-616FA63DF1A9}" type="presOf" srcId="{89D7C35C-C061-4AF3-AAFD-A3D62D835597}" destId="{63AA3D11-F92A-48C0-B9B4-8362C1C40088}" srcOrd="0" destOrd="0" presId="urn:microsoft.com/office/officeart/2005/8/layout/orgChart1"/>
    <dgm:cxn modelId="{6E25FCA3-04A7-461E-8181-84F6A84CEE48}" type="presOf" srcId="{5B6C5CEE-38FD-4BC1-915D-3183E103EADB}" destId="{B5693382-B05B-48C4-AADC-8E3B1CDC9516}" srcOrd="0" destOrd="0" presId="urn:microsoft.com/office/officeart/2005/8/layout/orgChart1"/>
    <dgm:cxn modelId="{0B15CEE5-F90B-43B3-9A5D-9E7A1FA7C99D}" type="presOf" srcId="{2DDE06A4-6B84-4A1D-B8B8-20EFA8DFA314}" destId="{4978F2C7-9199-4831-BD9C-453082201AEC}" srcOrd="0" destOrd="0" presId="urn:microsoft.com/office/officeart/2005/8/layout/orgChart1"/>
    <dgm:cxn modelId="{A9E63939-FD2E-446E-A8C4-2DED32237EB3}" type="presOf" srcId="{9C377CC0-DCBA-441E-8168-B62F269F9134}" destId="{DE621748-6B9E-4FA8-B4A7-7148DC2BE1E8}" srcOrd="0" destOrd="0" presId="urn:microsoft.com/office/officeart/2005/8/layout/orgChart1"/>
    <dgm:cxn modelId="{AA1C0D76-3EA7-40AA-8832-5C25CDC57860}" srcId="{82DC7F1F-E7E7-401E-B6A8-0130D303072E}" destId="{94D43BCA-BEF6-4306-BF87-7FD6178597BD}" srcOrd="0" destOrd="0" parTransId="{7544141D-12AC-4E97-9E3C-A332226DE52E}" sibTransId="{1961DE23-39A7-407A-AC59-9191F9E6AB1D}"/>
    <dgm:cxn modelId="{16518089-C02E-49CE-80F1-172CB0575074}" srcId="{82DC7F1F-E7E7-401E-B6A8-0130D303072E}" destId="{89D7C35C-C061-4AF3-AAFD-A3D62D835597}" srcOrd="3" destOrd="0" parTransId="{FA6C66B7-2DA0-4E06-8984-E40B4FD57C06}" sibTransId="{238081DD-9DFA-4C19-8C47-EFB96FBC71D7}"/>
    <dgm:cxn modelId="{762A7BA0-0270-408F-A2EF-FB046F419699}" type="presOf" srcId="{9FCCEA9D-1A14-496C-8926-EB10274AE590}" destId="{307AB9FB-EC77-4BD1-9768-AC81FE87A704}" srcOrd="0" destOrd="0" presId="urn:microsoft.com/office/officeart/2005/8/layout/orgChart1"/>
    <dgm:cxn modelId="{23DC0343-B349-4DF1-96AF-FCE5DF84C385}" type="presOf" srcId="{FA6C66B7-2DA0-4E06-8984-E40B4FD57C06}" destId="{E51020A5-32FA-4D51-8BFD-83CE384456F1}" srcOrd="0" destOrd="0" presId="urn:microsoft.com/office/officeart/2005/8/layout/orgChart1"/>
    <dgm:cxn modelId="{6E8326CF-53B3-4F9B-9C13-1991634199EC}" srcId="{0DAF4A69-DE46-4492-9D7A-4F6E95E0B4DA}" destId="{530B3C19-659C-4C6F-A079-800CC0B47696}" srcOrd="2" destOrd="0" parTransId="{2DDE06A4-6B84-4A1D-B8B8-20EFA8DFA314}" sibTransId="{57B7880B-E3C8-4124-B7AB-1F3317FC36CC}"/>
    <dgm:cxn modelId="{8D3E1668-D9FF-4E9A-BD01-3F2890CBC26C}" type="presOf" srcId="{E896F7B5-2F07-4F1C-A108-71E132253621}" destId="{F3E10E6C-80F5-4012-8F4F-68EFA531DDC5}" srcOrd="0" destOrd="0" presId="urn:microsoft.com/office/officeart/2005/8/layout/orgChart1"/>
    <dgm:cxn modelId="{C32E1F33-BA26-4668-93B1-71505786089D}" type="presOf" srcId="{0DAF4A69-DE46-4492-9D7A-4F6E95E0B4DA}" destId="{A8B69FA7-F777-495B-A256-D76D4D1DDFFF}" srcOrd="1" destOrd="0" presId="urn:microsoft.com/office/officeart/2005/8/layout/orgChart1"/>
    <dgm:cxn modelId="{BBC2EB8B-AF51-45EB-83F5-18CC6F01758A}" type="presOf" srcId="{2E6593F9-40BD-48CD-A885-6CBE9DEEEF2E}" destId="{047BD53B-2CF6-4D36-B15D-EDA322A3EF7E}" srcOrd="0" destOrd="0" presId="urn:microsoft.com/office/officeart/2005/8/layout/orgChart1"/>
    <dgm:cxn modelId="{FAD5937C-60E7-4D68-B2F1-199D9B72D992}" type="presOf" srcId="{5967EE72-E7AD-43ED-A8E8-DCD8D061C259}" destId="{D32E30A1-CEB8-4244-9B77-971113E07C5D}" srcOrd="0" destOrd="0" presId="urn:microsoft.com/office/officeart/2005/8/layout/orgChart1"/>
    <dgm:cxn modelId="{55C76E70-D22C-47F6-B4B0-5502D358FF21}" type="presOf" srcId="{277503E1-545A-4F9E-8674-9A72340C29E9}" destId="{53BA61B4-11EE-4FB5-9C4C-5176E0A356A2}" srcOrd="1" destOrd="0" presId="urn:microsoft.com/office/officeart/2005/8/layout/orgChart1"/>
    <dgm:cxn modelId="{ABA789A3-DA00-4A2D-BDF1-5B87AF576419}" srcId="{89D7C35C-C061-4AF3-AAFD-A3D62D835597}" destId="{277503E1-545A-4F9E-8674-9A72340C29E9}" srcOrd="3" destOrd="0" parTransId="{5967EE72-E7AD-43ED-A8E8-DCD8D061C259}" sibTransId="{71405F77-5BF3-4974-8E8B-C0913A948AE2}"/>
    <dgm:cxn modelId="{940C5184-2C3B-4DDB-A056-FAF347B4CC99}" type="presOf" srcId="{94D43BCA-BEF6-4306-BF87-7FD6178597BD}" destId="{2D8BE5DB-733F-4EAD-9DAB-504E7C11D29B}" srcOrd="1" destOrd="0" presId="urn:microsoft.com/office/officeart/2005/8/layout/orgChart1"/>
    <dgm:cxn modelId="{8D623942-CE5E-4CC0-86D1-08C560D6AD6E}" type="presOf" srcId="{EF3BCF78-D973-4500-A693-4FFC7E7351E2}" destId="{0D8B9C0C-1B39-4B43-B1DB-84053BE40DF3}" srcOrd="1" destOrd="0" presId="urn:microsoft.com/office/officeart/2005/8/layout/orgChart1"/>
    <dgm:cxn modelId="{34C4F09C-559E-46A1-B64E-3001E94FD895}" type="presOf" srcId="{89D7C35C-C061-4AF3-AAFD-A3D62D835597}" destId="{EB957F44-CEDC-4200-9D99-93FC7F0A6F77}" srcOrd="1" destOrd="0" presId="urn:microsoft.com/office/officeart/2005/8/layout/orgChart1"/>
    <dgm:cxn modelId="{0B3CA23B-958A-4062-907A-20C123722B98}" type="presOf" srcId="{E493A01B-2683-4AC0-B072-D37F1673EEAA}" destId="{2D918BA2-BC14-4E5E-8016-8183F6F58808}" srcOrd="0" destOrd="0" presId="urn:microsoft.com/office/officeart/2005/8/layout/orgChart1"/>
    <dgm:cxn modelId="{8C6974C7-EAC5-4138-B5F8-51800BCAB0B3}" type="presOf" srcId="{7BD179CB-F730-41C1-923C-F3A8C76365CD}" destId="{416BD89F-10F8-4E26-9AE3-2A34303B40EA}" srcOrd="0" destOrd="0" presId="urn:microsoft.com/office/officeart/2005/8/layout/orgChart1"/>
    <dgm:cxn modelId="{43D0EDD1-9AE9-4F05-990A-49535B96A9C6}" type="presOf" srcId="{3250F0B6-04D3-408E-99FF-815D52501F96}" destId="{93AEF264-773C-428B-9D7B-3F073744C21F}" srcOrd="1" destOrd="0" presId="urn:microsoft.com/office/officeart/2005/8/layout/orgChart1"/>
    <dgm:cxn modelId="{E7D52A6D-5A7F-42A6-9930-67B64B015370}" type="presOf" srcId="{2BBBF6F5-30A2-44A1-8DD5-94C12F3596D3}" destId="{95D7B333-19B6-41DD-991D-6810348D63D2}" srcOrd="0" destOrd="0" presId="urn:microsoft.com/office/officeart/2005/8/layout/orgChart1"/>
    <dgm:cxn modelId="{4E2928F9-6D65-46B8-8722-A7906F59B459}" srcId="{94D43BCA-BEF6-4306-BF87-7FD6178597BD}" destId="{EF3BCF78-D973-4500-A693-4FFC7E7351E2}" srcOrd="2" destOrd="0" parTransId="{2BBBF6F5-30A2-44A1-8DD5-94C12F3596D3}" sibTransId="{C772A0D2-7801-4560-A1BE-137877DB4AAC}"/>
    <dgm:cxn modelId="{656E1653-5281-476E-BADE-2F07DF197B27}" type="presOf" srcId="{0DAF4A69-DE46-4492-9D7A-4F6E95E0B4DA}" destId="{A822A7BB-CD07-4566-AEA6-CB697B0731F2}" srcOrd="0" destOrd="0" presId="urn:microsoft.com/office/officeart/2005/8/layout/orgChart1"/>
    <dgm:cxn modelId="{FC899613-8AA4-4485-81B2-BB02BB57017A}" type="presOf" srcId="{E9984F92-9B7E-468E-86C5-88E6E15F2B53}" destId="{3CEC1044-E8A3-4D62-BDE3-E997BF5E35DE}" srcOrd="0" destOrd="0" presId="urn:microsoft.com/office/officeart/2005/8/layout/orgChart1"/>
    <dgm:cxn modelId="{9BAC3E76-F78C-418A-8800-7066330C3F10}" srcId="{94D43BCA-BEF6-4306-BF87-7FD6178597BD}" destId="{E9984F92-9B7E-468E-86C5-88E6E15F2B53}" srcOrd="3" destOrd="0" parTransId="{D772DFF0-9A11-4D25-B03F-22104A6A7680}" sibTransId="{B2708CF0-EDEA-4AD8-8D8C-34507ED46E4E}"/>
    <dgm:cxn modelId="{BC965A66-B8EE-4EB1-85CD-C6273E1B5FDF}" srcId="{3250F0B6-04D3-408E-99FF-815D52501F96}" destId="{46C6BD96-2574-41BC-8250-00AAF39ABF33}" srcOrd="0" destOrd="0" parTransId="{788254AB-5A80-4AA0-BD28-9FC9FDD5A4EA}" sibTransId="{0C06A8E2-FE91-4120-A27F-0F839504FDAB}"/>
    <dgm:cxn modelId="{639BB1BE-C211-43B8-972E-0D926A42D15B}" srcId="{89D7C35C-C061-4AF3-AAFD-A3D62D835597}" destId="{9FCCEA9D-1A14-496C-8926-EB10274AE590}" srcOrd="1" destOrd="0" parTransId="{4D1D04EA-A1E0-4FF4-9395-5C23552D2E92}" sibTransId="{02EBE232-72B0-4B40-8B1B-29BB73BAB795}"/>
    <dgm:cxn modelId="{A34E2DDC-5ED3-41B8-82B4-0EC67197368F}" type="presOf" srcId="{E75C01A3-ECFA-43AF-9F5E-75705E72D19A}" destId="{4B5791FA-1278-40BB-9ED2-CB010C7347F9}" srcOrd="0" destOrd="0" presId="urn:microsoft.com/office/officeart/2005/8/layout/orgChart1"/>
    <dgm:cxn modelId="{F42CE0CE-E42F-46C2-978A-F74908A5365D}" type="presOf" srcId="{5FC73C80-B9D1-456F-9C48-EF087B9F3926}" destId="{577CC1E5-5939-418C-85B5-98DA83A5BD1A}" srcOrd="0" destOrd="0" presId="urn:microsoft.com/office/officeart/2005/8/layout/orgChart1"/>
    <dgm:cxn modelId="{1E55F75E-2D44-4D3D-8D05-4868790AAFD6}" srcId="{82DC7F1F-E7E7-401E-B6A8-0130D303072E}" destId="{3250F0B6-04D3-408E-99FF-815D52501F96}" srcOrd="1" destOrd="0" parTransId="{E896F7B5-2F07-4F1C-A108-71E132253621}" sibTransId="{F1C7BC7F-4BC8-4157-AB62-EDAB0D40E789}"/>
    <dgm:cxn modelId="{D84B5CC9-4098-4D2C-AA56-9660518500A5}" type="presOf" srcId="{46C6BD96-2574-41BC-8250-00AAF39ABF33}" destId="{334AFA7A-4EAE-4A80-8BC7-E61ADD1ED11C}" srcOrd="1" destOrd="0" presId="urn:microsoft.com/office/officeart/2005/8/layout/orgChart1"/>
    <dgm:cxn modelId="{78C09CB3-25BB-41B5-B09F-7E84D3FABCA2}" type="presOf" srcId="{E75C01A3-ECFA-43AF-9F5E-75705E72D19A}" destId="{B9D2312A-2562-41BB-AEE8-0CE0D926A252}" srcOrd="1" destOrd="0" presId="urn:microsoft.com/office/officeart/2005/8/layout/orgChart1"/>
    <dgm:cxn modelId="{27FE4713-8B95-4D9A-A9D0-D6CE8A4CE1D4}" srcId="{07033095-6C69-4495-992E-C2798483E7DA}" destId="{82DC7F1F-E7E7-401E-B6A8-0130D303072E}" srcOrd="0" destOrd="0" parTransId="{BBA9FA8E-E0F9-40E2-B136-7C79112122D6}" sibTransId="{156E2660-000A-483D-A3EE-7E80C7B7CF2D}"/>
    <dgm:cxn modelId="{43CC0D9F-223C-48AA-B18F-F123AAD5F10E}" type="presOf" srcId="{94D43BCA-BEF6-4306-BF87-7FD6178597BD}" destId="{59BBB101-B885-482F-AEE1-FACEDCD7FA8C}" srcOrd="0" destOrd="0" presId="urn:microsoft.com/office/officeart/2005/8/layout/orgChart1"/>
    <dgm:cxn modelId="{65878043-5A56-4D93-93D8-C644CB828B3C}" srcId="{89D7C35C-C061-4AF3-AAFD-A3D62D835597}" destId="{5B6C5CEE-38FD-4BC1-915D-3183E103EADB}" srcOrd="2" destOrd="0" parTransId="{4F53A0F2-0FB1-47CB-9929-DF232CAE2B98}" sibTransId="{6B045C43-A144-4C17-B717-170EA4756787}"/>
    <dgm:cxn modelId="{9B336799-FDC5-4B7E-B7B7-83A552DCBFFA}" type="presOf" srcId="{82DC7F1F-E7E7-401E-B6A8-0130D303072E}" destId="{F07C6ACB-8B64-43F0-8A6B-07A31F87BC92}" srcOrd="0" destOrd="0" presId="urn:microsoft.com/office/officeart/2005/8/layout/orgChart1"/>
    <dgm:cxn modelId="{94F769C8-986F-4ACF-9540-24B6D3E9912C}" type="presOf" srcId="{4F53A0F2-0FB1-47CB-9929-DF232CAE2B98}" destId="{EC5FB703-474A-45C0-BED6-0138C87FD392}" srcOrd="0" destOrd="0" presId="urn:microsoft.com/office/officeart/2005/8/layout/orgChart1"/>
    <dgm:cxn modelId="{5B199269-28AA-4D74-BD63-C4611E3726D1}" type="presOf" srcId="{5B6C5CEE-38FD-4BC1-915D-3183E103EADB}" destId="{79158212-D488-402F-8578-F806B6CB2B30}" srcOrd="1" destOrd="0" presId="urn:microsoft.com/office/officeart/2005/8/layout/orgChart1"/>
    <dgm:cxn modelId="{BF280F5F-1C65-48BC-9F3F-1D997B1386F7}" type="presOf" srcId="{E9984F92-9B7E-468E-86C5-88E6E15F2B53}" destId="{FC619E72-854D-4B49-939C-C3F2D181520B}" srcOrd="1" destOrd="0" presId="urn:microsoft.com/office/officeart/2005/8/layout/orgChart1"/>
    <dgm:cxn modelId="{C19D9804-7A4B-4F48-B5BE-D7E8B2565764}" srcId="{82DC7F1F-E7E7-401E-B6A8-0130D303072E}" destId="{0DAF4A69-DE46-4492-9D7A-4F6E95E0B4DA}" srcOrd="2" destOrd="0" parTransId="{5FC73C80-B9D1-456F-9C48-EF087B9F3926}" sibTransId="{4D1B38A3-0AFD-4614-BC3C-D401E6EDAFFF}"/>
    <dgm:cxn modelId="{FB070CDE-F747-4912-8E8B-3C2A054357FE}" type="presOf" srcId="{8F311FAB-A721-48DF-93EE-DB7D19E4C97C}" destId="{2991FE7D-AFFD-4D60-9CD6-D08498B6C615}" srcOrd="1" destOrd="0" presId="urn:microsoft.com/office/officeart/2005/8/layout/orgChart1"/>
    <dgm:cxn modelId="{F4646893-7519-4ED5-9526-1EEF501FDCB0}" type="presOf" srcId="{729ECD33-3FD9-44E3-A803-6D524CA44FBD}" destId="{74D949CF-BF93-49C3-9B79-31522D763F88}" srcOrd="0" destOrd="0" presId="urn:microsoft.com/office/officeart/2005/8/layout/orgChart1"/>
    <dgm:cxn modelId="{0B7A99E6-0197-48B3-92B7-4271F3FA40B6}" type="presOf" srcId="{B2165627-DD0F-40D3-BCDE-26532FD567EC}" destId="{A861F983-4B26-4533-A8D0-C7C4F71BEBFC}" srcOrd="0" destOrd="0" presId="urn:microsoft.com/office/officeart/2005/8/layout/orgChart1"/>
    <dgm:cxn modelId="{1ACC3AAE-75E1-482A-9FDB-54D8D3D44F92}" type="presOf" srcId="{21138B41-48BE-459A-8807-F19637486A1A}" destId="{0C5A5228-7E69-43C0-B762-879A74821F6C}" srcOrd="0" destOrd="0" presId="urn:microsoft.com/office/officeart/2005/8/layout/orgChart1"/>
    <dgm:cxn modelId="{CA73FD29-F8F6-433B-A44B-5DE73CA075B5}" type="presParOf" srcId="{B5DC8DA8-E20F-4396-BC54-53A1A3A031F5}" destId="{59B5706F-5197-418F-B047-B47FAFD01EEC}" srcOrd="0" destOrd="0" presId="urn:microsoft.com/office/officeart/2005/8/layout/orgChart1"/>
    <dgm:cxn modelId="{1FD7414E-9A65-4B89-A86C-9F40E4522F68}" type="presParOf" srcId="{59B5706F-5197-418F-B047-B47FAFD01EEC}" destId="{00E861D2-FD7F-4A79-A400-1969A4599B4E}" srcOrd="0" destOrd="0" presId="urn:microsoft.com/office/officeart/2005/8/layout/orgChart1"/>
    <dgm:cxn modelId="{B78FCB32-DFD0-4240-A7E2-3DF840A2CD1A}" type="presParOf" srcId="{00E861D2-FD7F-4A79-A400-1969A4599B4E}" destId="{F07C6ACB-8B64-43F0-8A6B-07A31F87BC92}" srcOrd="0" destOrd="0" presId="urn:microsoft.com/office/officeart/2005/8/layout/orgChart1"/>
    <dgm:cxn modelId="{6E492CC0-51BC-41E5-BDAF-2F9C3711911F}" type="presParOf" srcId="{00E861D2-FD7F-4A79-A400-1969A4599B4E}" destId="{B987B593-5257-4827-9200-57A221CABA4D}" srcOrd="1" destOrd="0" presId="urn:microsoft.com/office/officeart/2005/8/layout/orgChart1"/>
    <dgm:cxn modelId="{F830470C-E0CE-4AC5-9684-E840358AE4B9}" type="presParOf" srcId="{59B5706F-5197-418F-B047-B47FAFD01EEC}" destId="{B9E61DFB-2D97-4E47-8AD0-7DC5B77C8101}" srcOrd="1" destOrd="0" presId="urn:microsoft.com/office/officeart/2005/8/layout/orgChart1"/>
    <dgm:cxn modelId="{DE1400DC-BA90-4F2B-980A-0E9708F15E13}" type="presParOf" srcId="{B9E61DFB-2D97-4E47-8AD0-7DC5B77C8101}" destId="{E8DB1686-2696-4BD5-A404-EB0DE2619C99}" srcOrd="0" destOrd="0" presId="urn:microsoft.com/office/officeart/2005/8/layout/orgChart1"/>
    <dgm:cxn modelId="{2F2CDD2D-CE46-4A61-ADF2-CA2DFE193AF0}" type="presParOf" srcId="{B9E61DFB-2D97-4E47-8AD0-7DC5B77C8101}" destId="{601D23B3-403C-4C0E-AA7A-F20343CA1145}" srcOrd="1" destOrd="0" presId="urn:microsoft.com/office/officeart/2005/8/layout/orgChart1"/>
    <dgm:cxn modelId="{BDAB5417-8395-4158-9000-ABF9EFAFF290}" type="presParOf" srcId="{601D23B3-403C-4C0E-AA7A-F20343CA1145}" destId="{B6D248CC-0E09-4B36-89E4-70F41A68E913}" srcOrd="0" destOrd="0" presId="urn:microsoft.com/office/officeart/2005/8/layout/orgChart1"/>
    <dgm:cxn modelId="{25116326-F804-4DF9-A0FB-B3B4537A575B}" type="presParOf" srcId="{B6D248CC-0E09-4B36-89E4-70F41A68E913}" destId="{59BBB101-B885-482F-AEE1-FACEDCD7FA8C}" srcOrd="0" destOrd="0" presId="urn:microsoft.com/office/officeart/2005/8/layout/orgChart1"/>
    <dgm:cxn modelId="{8FEFA5C0-3533-4A30-AAEE-837149DBEB6E}" type="presParOf" srcId="{B6D248CC-0E09-4B36-89E4-70F41A68E913}" destId="{2D8BE5DB-733F-4EAD-9DAB-504E7C11D29B}" srcOrd="1" destOrd="0" presId="urn:microsoft.com/office/officeart/2005/8/layout/orgChart1"/>
    <dgm:cxn modelId="{E68B72A4-3907-4804-8E97-4CB592518115}" type="presParOf" srcId="{601D23B3-403C-4C0E-AA7A-F20343CA1145}" destId="{67CD7E40-D918-44F4-8787-AEF9E00105B9}" srcOrd="1" destOrd="0" presId="urn:microsoft.com/office/officeart/2005/8/layout/orgChart1"/>
    <dgm:cxn modelId="{FBC5233F-F627-4145-B39A-9F9FB63967E4}" type="presParOf" srcId="{67CD7E40-D918-44F4-8787-AEF9E00105B9}" destId="{A861F983-4B26-4533-A8D0-C7C4F71BEBFC}" srcOrd="0" destOrd="0" presId="urn:microsoft.com/office/officeart/2005/8/layout/orgChart1"/>
    <dgm:cxn modelId="{1737E6D0-4246-4593-ACF4-1C00C897B236}" type="presParOf" srcId="{67CD7E40-D918-44F4-8787-AEF9E00105B9}" destId="{B3016D44-AAE3-4212-8958-DADC2EE54690}" srcOrd="1" destOrd="0" presId="urn:microsoft.com/office/officeart/2005/8/layout/orgChart1"/>
    <dgm:cxn modelId="{D20459C5-6A06-459D-9D87-5A0DE2AAD725}" type="presParOf" srcId="{B3016D44-AAE3-4212-8958-DADC2EE54690}" destId="{4F84E6BD-FDB9-47E9-BB07-A98CD1B48772}" srcOrd="0" destOrd="0" presId="urn:microsoft.com/office/officeart/2005/8/layout/orgChart1"/>
    <dgm:cxn modelId="{24D3D062-435C-4783-862B-18C874F5EBD1}" type="presParOf" srcId="{4F84E6BD-FDB9-47E9-BB07-A98CD1B48772}" destId="{1996693F-2040-4F6A-886F-4F402CE62F56}" srcOrd="0" destOrd="0" presId="urn:microsoft.com/office/officeart/2005/8/layout/orgChart1"/>
    <dgm:cxn modelId="{3987A51D-2CD5-49ED-8A7B-2F0493B6ECBA}" type="presParOf" srcId="{4F84E6BD-FDB9-47E9-BB07-A98CD1B48772}" destId="{59E6BF99-65DD-443E-B0D2-262AB9F26DCF}" srcOrd="1" destOrd="0" presId="urn:microsoft.com/office/officeart/2005/8/layout/orgChart1"/>
    <dgm:cxn modelId="{01A87160-5B74-4896-A63E-20146DBAD2C2}" type="presParOf" srcId="{B3016D44-AAE3-4212-8958-DADC2EE54690}" destId="{DBCC2E60-0415-4942-9124-9D4BAAF2A5FB}" srcOrd="1" destOrd="0" presId="urn:microsoft.com/office/officeart/2005/8/layout/orgChart1"/>
    <dgm:cxn modelId="{13FDBB73-A14D-44F4-85A3-DCB73A69253F}" type="presParOf" srcId="{B3016D44-AAE3-4212-8958-DADC2EE54690}" destId="{8DB08143-F4AA-4866-B9FF-7D514DEDFDD7}" srcOrd="2" destOrd="0" presId="urn:microsoft.com/office/officeart/2005/8/layout/orgChart1"/>
    <dgm:cxn modelId="{2D622075-5E24-4F80-9153-AF523F64C367}" type="presParOf" srcId="{67CD7E40-D918-44F4-8787-AEF9E00105B9}" destId="{268C05E2-966F-4356-92BE-1E16A59630C2}" srcOrd="2" destOrd="0" presId="urn:microsoft.com/office/officeart/2005/8/layout/orgChart1"/>
    <dgm:cxn modelId="{CE6A8BED-F735-4A5D-973B-F535BD45F27A}" type="presParOf" srcId="{67CD7E40-D918-44F4-8787-AEF9E00105B9}" destId="{8DA68711-3724-4756-A939-90DCB4BE2A5A}" srcOrd="3" destOrd="0" presId="urn:microsoft.com/office/officeart/2005/8/layout/orgChart1"/>
    <dgm:cxn modelId="{3A01C717-AB05-40D4-8CDA-1382203368E7}" type="presParOf" srcId="{8DA68711-3724-4756-A939-90DCB4BE2A5A}" destId="{831269B0-79AE-4318-A57F-6781E3033203}" srcOrd="0" destOrd="0" presId="urn:microsoft.com/office/officeart/2005/8/layout/orgChart1"/>
    <dgm:cxn modelId="{970DD59B-211F-4A66-B17D-67D0901EAD70}" type="presParOf" srcId="{831269B0-79AE-4318-A57F-6781E3033203}" destId="{416BD89F-10F8-4E26-9AE3-2A34303B40EA}" srcOrd="0" destOrd="0" presId="urn:microsoft.com/office/officeart/2005/8/layout/orgChart1"/>
    <dgm:cxn modelId="{D7E10826-CB6A-4275-A749-D11455C95A49}" type="presParOf" srcId="{831269B0-79AE-4318-A57F-6781E3033203}" destId="{4EABF4EF-4010-4687-8DF7-EA1519CC8AEB}" srcOrd="1" destOrd="0" presId="urn:microsoft.com/office/officeart/2005/8/layout/orgChart1"/>
    <dgm:cxn modelId="{A6CE3FE2-50D0-4D17-BB4E-83A44745E113}" type="presParOf" srcId="{8DA68711-3724-4756-A939-90DCB4BE2A5A}" destId="{A46DBBA0-1770-4CAE-A0B9-AF13A5C31641}" srcOrd="1" destOrd="0" presId="urn:microsoft.com/office/officeart/2005/8/layout/orgChart1"/>
    <dgm:cxn modelId="{5F70F3FF-CA4A-496F-89BA-5E86CD4B5D2B}" type="presParOf" srcId="{8DA68711-3724-4756-A939-90DCB4BE2A5A}" destId="{C19CF8E2-9901-486C-91D0-4A9C12EAF504}" srcOrd="2" destOrd="0" presId="urn:microsoft.com/office/officeart/2005/8/layout/orgChart1"/>
    <dgm:cxn modelId="{BE8406A2-23C5-4D02-9044-AF12A2F4EE2E}" type="presParOf" srcId="{67CD7E40-D918-44F4-8787-AEF9E00105B9}" destId="{95D7B333-19B6-41DD-991D-6810348D63D2}" srcOrd="4" destOrd="0" presId="urn:microsoft.com/office/officeart/2005/8/layout/orgChart1"/>
    <dgm:cxn modelId="{7E4A99D6-E7BB-4519-9C36-DCD59648B3AF}" type="presParOf" srcId="{67CD7E40-D918-44F4-8787-AEF9E00105B9}" destId="{11BA7EE1-05CF-4F54-8414-8B096065523F}" srcOrd="5" destOrd="0" presId="urn:microsoft.com/office/officeart/2005/8/layout/orgChart1"/>
    <dgm:cxn modelId="{21AB5553-5810-4B93-8231-A6018B8EFDAB}" type="presParOf" srcId="{11BA7EE1-05CF-4F54-8414-8B096065523F}" destId="{DA783E4D-7CA9-47D5-8060-61089C4E50B4}" srcOrd="0" destOrd="0" presId="urn:microsoft.com/office/officeart/2005/8/layout/orgChart1"/>
    <dgm:cxn modelId="{725AEAF1-677B-4ACB-8684-32D962A6C799}" type="presParOf" srcId="{DA783E4D-7CA9-47D5-8060-61089C4E50B4}" destId="{CAE5C271-9279-4327-B072-79B82E182252}" srcOrd="0" destOrd="0" presId="urn:microsoft.com/office/officeart/2005/8/layout/orgChart1"/>
    <dgm:cxn modelId="{56002B58-F73A-43DE-B9BD-8517F68A534A}" type="presParOf" srcId="{DA783E4D-7CA9-47D5-8060-61089C4E50B4}" destId="{0D8B9C0C-1B39-4B43-B1DB-84053BE40DF3}" srcOrd="1" destOrd="0" presId="urn:microsoft.com/office/officeart/2005/8/layout/orgChart1"/>
    <dgm:cxn modelId="{86EB928F-AF83-4446-9C76-DE5F0D51FD7C}" type="presParOf" srcId="{11BA7EE1-05CF-4F54-8414-8B096065523F}" destId="{3E3FA30D-861F-4490-A327-4E64E6092381}" srcOrd="1" destOrd="0" presId="urn:microsoft.com/office/officeart/2005/8/layout/orgChart1"/>
    <dgm:cxn modelId="{86CF8E70-82BF-4DB2-B40F-FD01F529B0BC}" type="presParOf" srcId="{11BA7EE1-05CF-4F54-8414-8B096065523F}" destId="{836E043A-66A3-4F4A-9559-FF4A10B5A5F1}" srcOrd="2" destOrd="0" presId="urn:microsoft.com/office/officeart/2005/8/layout/orgChart1"/>
    <dgm:cxn modelId="{4E843BE3-C0C7-4009-9713-E55A3D89EE72}" type="presParOf" srcId="{67CD7E40-D918-44F4-8787-AEF9E00105B9}" destId="{DA539764-DB6D-4D7D-BD12-08C7D2A7D108}" srcOrd="6" destOrd="0" presId="urn:microsoft.com/office/officeart/2005/8/layout/orgChart1"/>
    <dgm:cxn modelId="{28663EB7-1189-4F36-AD72-FDE516B939ED}" type="presParOf" srcId="{67CD7E40-D918-44F4-8787-AEF9E00105B9}" destId="{AD41D5AA-6FD7-40DE-BC3A-B11E3731F5CB}" srcOrd="7" destOrd="0" presId="urn:microsoft.com/office/officeart/2005/8/layout/orgChart1"/>
    <dgm:cxn modelId="{8FD1C581-36D8-4F30-81A0-E3D58309B7C6}" type="presParOf" srcId="{AD41D5AA-6FD7-40DE-BC3A-B11E3731F5CB}" destId="{FF88F018-D540-4278-B69E-C18DAC651B9A}" srcOrd="0" destOrd="0" presId="urn:microsoft.com/office/officeart/2005/8/layout/orgChart1"/>
    <dgm:cxn modelId="{BB01D1D8-6AFB-4A41-A1B5-35D490332380}" type="presParOf" srcId="{FF88F018-D540-4278-B69E-C18DAC651B9A}" destId="{3CEC1044-E8A3-4D62-BDE3-E997BF5E35DE}" srcOrd="0" destOrd="0" presId="urn:microsoft.com/office/officeart/2005/8/layout/orgChart1"/>
    <dgm:cxn modelId="{27A45F95-0F0B-4922-9800-FECA3B563EB0}" type="presParOf" srcId="{FF88F018-D540-4278-B69E-C18DAC651B9A}" destId="{FC619E72-854D-4B49-939C-C3F2D181520B}" srcOrd="1" destOrd="0" presId="urn:microsoft.com/office/officeart/2005/8/layout/orgChart1"/>
    <dgm:cxn modelId="{F1A56A83-0F13-4CF6-A614-530AC14FAB13}" type="presParOf" srcId="{AD41D5AA-6FD7-40DE-BC3A-B11E3731F5CB}" destId="{D72ABDF0-4DD8-4CC3-AD43-4F8621C112B7}" srcOrd="1" destOrd="0" presId="urn:microsoft.com/office/officeart/2005/8/layout/orgChart1"/>
    <dgm:cxn modelId="{B2676C3D-E033-423E-AE6D-CF3A9F9A26CF}" type="presParOf" srcId="{AD41D5AA-6FD7-40DE-BC3A-B11E3731F5CB}" destId="{C0BE9E58-3888-477C-ADEF-382AC2EFB5F6}" srcOrd="2" destOrd="0" presId="urn:microsoft.com/office/officeart/2005/8/layout/orgChart1"/>
    <dgm:cxn modelId="{DD361D3D-38D7-4A80-802C-4FAF7B3225F7}" type="presParOf" srcId="{601D23B3-403C-4C0E-AA7A-F20343CA1145}" destId="{2F1902EA-82A3-4C6D-BEE5-9F5D6F0C731D}" srcOrd="2" destOrd="0" presId="urn:microsoft.com/office/officeart/2005/8/layout/orgChart1"/>
    <dgm:cxn modelId="{C7E20E3A-DD9A-4693-AFEE-A9977EAA4474}" type="presParOf" srcId="{B9E61DFB-2D97-4E47-8AD0-7DC5B77C8101}" destId="{F3E10E6C-80F5-4012-8F4F-68EFA531DDC5}" srcOrd="2" destOrd="0" presId="urn:microsoft.com/office/officeart/2005/8/layout/orgChart1"/>
    <dgm:cxn modelId="{6906EB23-C872-4184-B93A-F24773C2BBD6}" type="presParOf" srcId="{B9E61DFB-2D97-4E47-8AD0-7DC5B77C8101}" destId="{A0C29126-BE1E-4FE4-A64B-2AFAA734ABC1}" srcOrd="3" destOrd="0" presId="urn:microsoft.com/office/officeart/2005/8/layout/orgChart1"/>
    <dgm:cxn modelId="{2F52AE3C-383E-4C29-A4FE-034535A9C444}" type="presParOf" srcId="{A0C29126-BE1E-4FE4-A64B-2AFAA734ABC1}" destId="{9E9BD116-5ECF-4F99-AF69-68795DD82F85}" srcOrd="0" destOrd="0" presId="urn:microsoft.com/office/officeart/2005/8/layout/orgChart1"/>
    <dgm:cxn modelId="{072DC0A4-9E4D-4371-A585-75F241D833DB}" type="presParOf" srcId="{9E9BD116-5ECF-4F99-AF69-68795DD82F85}" destId="{F8E90FD9-F6B4-4C54-B858-7744F3D4AFCF}" srcOrd="0" destOrd="0" presId="urn:microsoft.com/office/officeart/2005/8/layout/orgChart1"/>
    <dgm:cxn modelId="{7CE9421A-8EAA-4FED-A9B7-B0EA86732E86}" type="presParOf" srcId="{9E9BD116-5ECF-4F99-AF69-68795DD82F85}" destId="{93AEF264-773C-428B-9D7B-3F073744C21F}" srcOrd="1" destOrd="0" presId="urn:microsoft.com/office/officeart/2005/8/layout/orgChart1"/>
    <dgm:cxn modelId="{40E8BA84-EB69-41A9-ACB9-E7D0DD7FABF4}" type="presParOf" srcId="{A0C29126-BE1E-4FE4-A64B-2AFAA734ABC1}" destId="{CF75594F-D992-4197-9575-D32232E6A5D4}" srcOrd="1" destOrd="0" presId="urn:microsoft.com/office/officeart/2005/8/layout/orgChart1"/>
    <dgm:cxn modelId="{028BB4C5-5B7D-4B09-BEDC-60EEB9F02F5B}" type="presParOf" srcId="{CF75594F-D992-4197-9575-D32232E6A5D4}" destId="{7D0C65FB-F1B0-48E9-8A5B-E740672B0DA6}" srcOrd="0" destOrd="0" presId="urn:microsoft.com/office/officeart/2005/8/layout/orgChart1"/>
    <dgm:cxn modelId="{EF8CAA84-8F93-434D-8DD3-4CEA5AE0AADB}" type="presParOf" srcId="{CF75594F-D992-4197-9575-D32232E6A5D4}" destId="{57A685C4-40B3-4CA2-823F-ECD7A7E3104C}" srcOrd="1" destOrd="0" presId="urn:microsoft.com/office/officeart/2005/8/layout/orgChart1"/>
    <dgm:cxn modelId="{D7CE87FC-FB5A-4E42-89ED-4A8D51075CBB}" type="presParOf" srcId="{57A685C4-40B3-4CA2-823F-ECD7A7E3104C}" destId="{56977266-7255-421F-8A35-AF0FA2536DBF}" srcOrd="0" destOrd="0" presId="urn:microsoft.com/office/officeart/2005/8/layout/orgChart1"/>
    <dgm:cxn modelId="{F2007924-CA6A-46E5-B194-2278F8E0C7AC}" type="presParOf" srcId="{56977266-7255-421F-8A35-AF0FA2536DBF}" destId="{B8B1670B-6FDF-4C98-AC4A-EFA9C4A1A578}" srcOrd="0" destOrd="0" presId="urn:microsoft.com/office/officeart/2005/8/layout/orgChart1"/>
    <dgm:cxn modelId="{532CFB74-8D89-49BD-B49B-B2B2A0D0D55C}" type="presParOf" srcId="{56977266-7255-421F-8A35-AF0FA2536DBF}" destId="{334AFA7A-4EAE-4A80-8BC7-E61ADD1ED11C}" srcOrd="1" destOrd="0" presId="urn:microsoft.com/office/officeart/2005/8/layout/orgChart1"/>
    <dgm:cxn modelId="{C5136106-CE98-4032-B697-5FC9F0B977BA}" type="presParOf" srcId="{57A685C4-40B3-4CA2-823F-ECD7A7E3104C}" destId="{778F450D-8807-49D7-9A6B-D6E6D97B3A34}" srcOrd="1" destOrd="0" presId="urn:microsoft.com/office/officeart/2005/8/layout/orgChart1"/>
    <dgm:cxn modelId="{F54234B2-30BC-4C14-A6B5-1CD0D5D27B05}" type="presParOf" srcId="{57A685C4-40B3-4CA2-823F-ECD7A7E3104C}" destId="{FD6E581A-36EB-4809-9C07-B125CBCA4168}" srcOrd="2" destOrd="0" presId="urn:microsoft.com/office/officeart/2005/8/layout/orgChart1"/>
    <dgm:cxn modelId="{549EFD8B-35F7-4174-88F7-1960CF9096F5}" type="presParOf" srcId="{CF75594F-D992-4197-9575-D32232E6A5D4}" destId="{FFD817EA-EB7E-4423-83DA-B487527CCECE}" srcOrd="2" destOrd="0" presId="urn:microsoft.com/office/officeart/2005/8/layout/orgChart1"/>
    <dgm:cxn modelId="{BA1C2FCD-AD4C-4A03-873B-F20AA16F9C06}" type="presParOf" srcId="{CF75594F-D992-4197-9575-D32232E6A5D4}" destId="{5224069A-9691-43D3-88DB-6C559C50A2B9}" srcOrd="3" destOrd="0" presId="urn:microsoft.com/office/officeart/2005/8/layout/orgChart1"/>
    <dgm:cxn modelId="{053002A7-6297-4ACA-90EC-C91DBB15A468}" type="presParOf" srcId="{5224069A-9691-43D3-88DB-6C559C50A2B9}" destId="{1DA0D096-C74D-4854-912F-D9D1918A2A5E}" srcOrd="0" destOrd="0" presId="urn:microsoft.com/office/officeart/2005/8/layout/orgChart1"/>
    <dgm:cxn modelId="{DA136F6D-696C-452E-96A9-21E74ECA7846}" type="presParOf" srcId="{1DA0D096-C74D-4854-912F-D9D1918A2A5E}" destId="{4B5791FA-1278-40BB-9ED2-CB010C7347F9}" srcOrd="0" destOrd="0" presId="urn:microsoft.com/office/officeart/2005/8/layout/orgChart1"/>
    <dgm:cxn modelId="{6E6BFCF7-0D86-48C4-9274-B7FE5C496661}" type="presParOf" srcId="{1DA0D096-C74D-4854-912F-D9D1918A2A5E}" destId="{B9D2312A-2562-41BB-AEE8-0CE0D926A252}" srcOrd="1" destOrd="0" presId="urn:microsoft.com/office/officeart/2005/8/layout/orgChart1"/>
    <dgm:cxn modelId="{C72A2416-E8A1-40F4-8A29-FE46ACD688C2}" type="presParOf" srcId="{5224069A-9691-43D3-88DB-6C559C50A2B9}" destId="{26736016-F582-4B47-81B6-863D90D79A01}" srcOrd="1" destOrd="0" presId="urn:microsoft.com/office/officeart/2005/8/layout/orgChart1"/>
    <dgm:cxn modelId="{3FFD6070-6FEA-4958-8B3E-20C2EE32B5AB}" type="presParOf" srcId="{5224069A-9691-43D3-88DB-6C559C50A2B9}" destId="{90A0A509-DEB1-493F-A09A-A4BFD82EF1F3}" srcOrd="2" destOrd="0" presId="urn:microsoft.com/office/officeart/2005/8/layout/orgChart1"/>
    <dgm:cxn modelId="{F87ED38F-EB8E-4105-B36F-21DE9683C3F8}" type="presParOf" srcId="{CF75594F-D992-4197-9575-D32232E6A5D4}" destId="{109EF0B2-1546-499A-A634-5D8BBD6A422C}" srcOrd="4" destOrd="0" presId="urn:microsoft.com/office/officeart/2005/8/layout/orgChart1"/>
    <dgm:cxn modelId="{F84844A3-1963-41D2-9F35-815AA1D95EE3}" type="presParOf" srcId="{CF75594F-D992-4197-9575-D32232E6A5D4}" destId="{D7F7E54C-D292-4620-8A1B-514B4D6AC352}" srcOrd="5" destOrd="0" presId="urn:microsoft.com/office/officeart/2005/8/layout/orgChart1"/>
    <dgm:cxn modelId="{7F159FA5-8D13-4764-B7B4-1BF9AAE6F5D6}" type="presParOf" srcId="{D7F7E54C-D292-4620-8A1B-514B4D6AC352}" destId="{3F87FC57-206A-40B1-A692-A2F8B0622BC4}" srcOrd="0" destOrd="0" presId="urn:microsoft.com/office/officeart/2005/8/layout/orgChart1"/>
    <dgm:cxn modelId="{81B44B5B-B591-46AA-A47B-DD94652D653F}" type="presParOf" srcId="{3F87FC57-206A-40B1-A692-A2F8B0622BC4}" destId="{047BD53B-2CF6-4D36-B15D-EDA322A3EF7E}" srcOrd="0" destOrd="0" presId="urn:microsoft.com/office/officeart/2005/8/layout/orgChart1"/>
    <dgm:cxn modelId="{6368097B-2BA6-4FFE-AB6D-1F1F61FC96D9}" type="presParOf" srcId="{3F87FC57-206A-40B1-A692-A2F8B0622BC4}" destId="{32AF96F4-4452-42A7-A35D-45C4DEFF377F}" srcOrd="1" destOrd="0" presId="urn:microsoft.com/office/officeart/2005/8/layout/orgChart1"/>
    <dgm:cxn modelId="{C8EA8E7F-C9FB-4338-B5B0-B97B5357DEA5}" type="presParOf" srcId="{D7F7E54C-D292-4620-8A1B-514B4D6AC352}" destId="{EFC1321C-2614-4583-A11F-DB40A3040E74}" srcOrd="1" destOrd="0" presId="urn:microsoft.com/office/officeart/2005/8/layout/orgChart1"/>
    <dgm:cxn modelId="{7536A1D2-5C86-47D1-81A2-D23383D7F003}" type="presParOf" srcId="{D7F7E54C-D292-4620-8A1B-514B4D6AC352}" destId="{A23C3780-03DF-46EB-9C1B-89F15E19DA11}" srcOrd="2" destOrd="0" presId="urn:microsoft.com/office/officeart/2005/8/layout/orgChart1"/>
    <dgm:cxn modelId="{FA28BFC5-AD44-4CB6-96CB-A87BB4EA107E}" type="presParOf" srcId="{CF75594F-D992-4197-9575-D32232E6A5D4}" destId="{2A0AA3F4-1D2F-4437-B1CF-B7493490FF58}" srcOrd="6" destOrd="0" presId="urn:microsoft.com/office/officeart/2005/8/layout/orgChart1"/>
    <dgm:cxn modelId="{9B1C91ED-F437-4610-B291-1F3C09060928}" type="presParOf" srcId="{CF75594F-D992-4197-9575-D32232E6A5D4}" destId="{99FB3609-BC1B-4556-9629-B43C0B9053A3}" srcOrd="7" destOrd="0" presId="urn:microsoft.com/office/officeart/2005/8/layout/orgChart1"/>
    <dgm:cxn modelId="{23EBF7C0-2770-4AFE-A011-36201AF3A285}" type="presParOf" srcId="{99FB3609-BC1B-4556-9629-B43C0B9053A3}" destId="{6DE66663-72DA-4BF4-B4FC-E61035F7F3F6}" srcOrd="0" destOrd="0" presId="urn:microsoft.com/office/officeart/2005/8/layout/orgChart1"/>
    <dgm:cxn modelId="{2B6C01A9-9392-4D83-B823-B59BE872BB5F}" type="presParOf" srcId="{6DE66663-72DA-4BF4-B4FC-E61035F7F3F6}" destId="{DE621748-6B9E-4FA8-B4A7-7148DC2BE1E8}" srcOrd="0" destOrd="0" presId="urn:microsoft.com/office/officeart/2005/8/layout/orgChart1"/>
    <dgm:cxn modelId="{A3DDB1D5-1EB6-4B8E-8E7D-EC1E7E28577F}" type="presParOf" srcId="{6DE66663-72DA-4BF4-B4FC-E61035F7F3F6}" destId="{CECBF5E9-2179-42D7-B54A-F0395077A3EF}" srcOrd="1" destOrd="0" presId="urn:microsoft.com/office/officeart/2005/8/layout/orgChart1"/>
    <dgm:cxn modelId="{700ED363-5D70-44DF-8F44-5C118F7117AC}" type="presParOf" srcId="{99FB3609-BC1B-4556-9629-B43C0B9053A3}" destId="{6A39A6C3-F85F-4396-A83A-2B316D4664CA}" srcOrd="1" destOrd="0" presId="urn:microsoft.com/office/officeart/2005/8/layout/orgChart1"/>
    <dgm:cxn modelId="{FF5D8E26-A0B7-4AC7-AAAD-C67638CD04F9}" type="presParOf" srcId="{99FB3609-BC1B-4556-9629-B43C0B9053A3}" destId="{BBD2CF1C-6D88-4CEE-9F50-E44BCB67BBCD}" srcOrd="2" destOrd="0" presId="urn:microsoft.com/office/officeart/2005/8/layout/orgChart1"/>
    <dgm:cxn modelId="{D838F5AF-E7E5-4F0D-99AF-672523D628C1}" type="presParOf" srcId="{A0C29126-BE1E-4FE4-A64B-2AFAA734ABC1}" destId="{84A24081-8825-464D-96E8-8BEAC17FCC53}" srcOrd="2" destOrd="0" presId="urn:microsoft.com/office/officeart/2005/8/layout/orgChart1"/>
    <dgm:cxn modelId="{2C457D6B-3A4C-423D-9A0E-6EE349DF3F85}" type="presParOf" srcId="{B9E61DFB-2D97-4E47-8AD0-7DC5B77C8101}" destId="{577CC1E5-5939-418C-85B5-98DA83A5BD1A}" srcOrd="4" destOrd="0" presId="urn:microsoft.com/office/officeart/2005/8/layout/orgChart1"/>
    <dgm:cxn modelId="{CC4D3635-5640-4F2F-9F7F-70E4BAA125D2}" type="presParOf" srcId="{B9E61DFB-2D97-4E47-8AD0-7DC5B77C8101}" destId="{69413680-0ED9-4195-AF99-CDC9048D086B}" srcOrd="5" destOrd="0" presId="urn:microsoft.com/office/officeart/2005/8/layout/orgChart1"/>
    <dgm:cxn modelId="{2F3FF8B5-BE72-4B52-9BFE-5945792011EC}" type="presParOf" srcId="{69413680-0ED9-4195-AF99-CDC9048D086B}" destId="{7F159767-B713-413B-98EA-45F203797F25}" srcOrd="0" destOrd="0" presId="urn:microsoft.com/office/officeart/2005/8/layout/orgChart1"/>
    <dgm:cxn modelId="{37BF8BC1-F307-4AF4-B756-31204EE7AE9B}" type="presParOf" srcId="{7F159767-B713-413B-98EA-45F203797F25}" destId="{A822A7BB-CD07-4566-AEA6-CB697B0731F2}" srcOrd="0" destOrd="0" presId="urn:microsoft.com/office/officeart/2005/8/layout/orgChart1"/>
    <dgm:cxn modelId="{FEF32234-A5AB-48B6-9FFA-1256AE61BEE2}" type="presParOf" srcId="{7F159767-B713-413B-98EA-45F203797F25}" destId="{A8B69FA7-F777-495B-A256-D76D4D1DDFFF}" srcOrd="1" destOrd="0" presId="urn:microsoft.com/office/officeart/2005/8/layout/orgChart1"/>
    <dgm:cxn modelId="{9E5882F0-4DA7-4318-8CA4-6AF1512447F4}" type="presParOf" srcId="{69413680-0ED9-4195-AF99-CDC9048D086B}" destId="{4FDB7790-DE51-456E-B465-40F6DFF8599B}" srcOrd="1" destOrd="0" presId="urn:microsoft.com/office/officeart/2005/8/layout/orgChart1"/>
    <dgm:cxn modelId="{E4A5D194-F0DE-4F41-A0C7-1E464F339594}" type="presParOf" srcId="{4FDB7790-DE51-456E-B465-40F6DFF8599B}" destId="{74D949CF-BF93-49C3-9B79-31522D763F88}" srcOrd="0" destOrd="0" presId="urn:microsoft.com/office/officeart/2005/8/layout/orgChart1"/>
    <dgm:cxn modelId="{FDD38C6A-7754-4428-AF58-860B93B7F827}" type="presParOf" srcId="{4FDB7790-DE51-456E-B465-40F6DFF8599B}" destId="{562FE674-14DA-489B-AA08-946B139370F6}" srcOrd="1" destOrd="0" presId="urn:microsoft.com/office/officeart/2005/8/layout/orgChart1"/>
    <dgm:cxn modelId="{9EB7289F-0730-4379-BB1B-6A755E3C506D}" type="presParOf" srcId="{562FE674-14DA-489B-AA08-946B139370F6}" destId="{3B7A805E-BC2A-4B4C-AC72-594C1AF9A5D7}" srcOrd="0" destOrd="0" presId="urn:microsoft.com/office/officeart/2005/8/layout/orgChart1"/>
    <dgm:cxn modelId="{6C5BA717-29A2-4FD8-B579-8A0FF3A280BC}" type="presParOf" srcId="{3B7A805E-BC2A-4B4C-AC72-594C1AF9A5D7}" destId="{3D9EC6A7-1FA7-4041-AC12-366D888462E8}" srcOrd="0" destOrd="0" presId="urn:microsoft.com/office/officeart/2005/8/layout/orgChart1"/>
    <dgm:cxn modelId="{8D357D77-CF9D-4E03-BF69-A432EB2E9181}" type="presParOf" srcId="{3B7A805E-BC2A-4B4C-AC72-594C1AF9A5D7}" destId="{2580A7C2-DC78-4407-AC50-AE6CC2A0FA9A}" srcOrd="1" destOrd="0" presId="urn:microsoft.com/office/officeart/2005/8/layout/orgChart1"/>
    <dgm:cxn modelId="{61401179-F13A-4885-9149-EB13B407D648}" type="presParOf" srcId="{562FE674-14DA-489B-AA08-946B139370F6}" destId="{BF7F89E1-3CB5-441D-B956-7D6DDE2EDF12}" srcOrd="1" destOrd="0" presId="urn:microsoft.com/office/officeart/2005/8/layout/orgChart1"/>
    <dgm:cxn modelId="{08E77038-A168-488A-93E5-DF1C06BB7306}" type="presParOf" srcId="{562FE674-14DA-489B-AA08-946B139370F6}" destId="{8696904B-DB20-42B4-890E-A81FCAE43D1F}" srcOrd="2" destOrd="0" presId="urn:microsoft.com/office/officeart/2005/8/layout/orgChart1"/>
    <dgm:cxn modelId="{AD11C8D0-9412-41E7-9689-306BCECD87CF}" type="presParOf" srcId="{4FDB7790-DE51-456E-B465-40F6DFF8599B}" destId="{7382E990-DB4E-473E-8AE9-65314854BBBD}" srcOrd="2" destOrd="0" presId="urn:microsoft.com/office/officeart/2005/8/layout/orgChart1"/>
    <dgm:cxn modelId="{FEEA9BA9-6ADE-4330-8EA6-F768E71C7CFE}" type="presParOf" srcId="{4FDB7790-DE51-456E-B465-40F6DFF8599B}" destId="{0DCA7082-50AA-4036-A328-CBD588F0F7CE}" srcOrd="3" destOrd="0" presId="urn:microsoft.com/office/officeart/2005/8/layout/orgChart1"/>
    <dgm:cxn modelId="{B0DF53BA-6C33-4871-A6E9-4FB51EBED918}" type="presParOf" srcId="{0DCA7082-50AA-4036-A328-CBD588F0F7CE}" destId="{7A57C5F3-90D4-45FC-BB04-ECD953FD60D8}" srcOrd="0" destOrd="0" presId="urn:microsoft.com/office/officeart/2005/8/layout/orgChart1"/>
    <dgm:cxn modelId="{58B25E59-711C-466C-900C-B137BF750ECC}" type="presParOf" srcId="{7A57C5F3-90D4-45FC-BB04-ECD953FD60D8}" destId="{BCD8EC96-248B-48DA-BC8F-A54D2EC5EB2E}" srcOrd="0" destOrd="0" presId="urn:microsoft.com/office/officeart/2005/8/layout/orgChart1"/>
    <dgm:cxn modelId="{CBC7AFAC-3A9C-42D8-9EFA-7946C4AA6B1C}" type="presParOf" srcId="{7A57C5F3-90D4-45FC-BB04-ECD953FD60D8}" destId="{2991FE7D-AFFD-4D60-9CD6-D08498B6C615}" srcOrd="1" destOrd="0" presId="urn:microsoft.com/office/officeart/2005/8/layout/orgChart1"/>
    <dgm:cxn modelId="{0393FAF3-B1EC-41D8-8088-A7E10441F1DC}" type="presParOf" srcId="{0DCA7082-50AA-4036-A328-CBD588F0F7CE}" destId="{95939AD3-DF6F-4C7A-9B09-FE2590707E0B}" srcOrd="1" destOrd="0" presId="urn:microsoft.com/office/officeart/2005/8/layout/orgChart1"/>
    <dgm:cxn modelId="{4EA831B6-C95C-4770-8165-744A0ED501FF}" type="presParOf" srcId="{0DCA7082-50AA-4036-A328-CBD588F0F7CE}" destId="{414BD005-9CF5-45AE-9C9B-3CF2B291B2F0}" srcOrd="2" destOrd="0" presId="urn:microsoft.com/office/officeart/2005/8/layout/orgChart1"/>
    <dgm:cxn modelId="{037F5C64-3EFD-4BB7-90AE-2D5FD9F0E6A0}" type="presParOf" srcId="{4FDB7790-DE51-456E-B465-40F6DFF8599B}" destId="{4978F2C7-9199-4831-BD9C-453082201AEC}" srcOrd="4" destOrd="0" presId="urn:microsoft.com/office/officeart/2005/8/layout/orgChart1"/>
    <dgm:cxn modelId="{AF826D8D-393C-49AC-850B-C7144E60DFF3}" type="presParOf" srcId="{4FDB7790-DE51-456E-B465-40F6DFF8599B}" destId="{5CEF9C9B-69CF-4C1B-92DB-0A3AAFFDFAA8}" srcOrd="5" destOrd="0" presId="urn:microsoft.com/office/officeart/2005/8/layout/orgChart1"/>
    <dgm:cxn modelId="{9CEABD63-F69A-4544-B6A5-2CDDF21E0E94}" type="presParOf" srcId="{5CEF9C9B-69CF-4C1B-92DB-0A3AAFFDFAA8}" destId="{033CBA97-579D-420A-AF6A-EFB5AF2A54DB}" srcOrd="0" destOrd="0" presId="urn:microsoft.com/office/officeart/2005/8/layout/orgChart1"/>
    <dgm:cxn modelId="{240F3312-08B7-4E7E-8AA8-ED41B17C8E88}" type="presParOf" srcId="{033CBA97-579D-420A-AF6A-EFB5AF2A54DB}" destId="{6A0756C9-BF98-4AB1-95A3-72F5E60A62A1}" srcOrd="0" destOrd="0" presId="urn:microsoft.com/office/officeart/2005/8/layout/orgChart1"/>
    <dgm:cxn modelId="{0CE1863A-A084-47BA-AF12-AF4A3487D0C5}" type="presParOf" srcId="{033CBA97-579D-420A-AF6A-EFB5AF2A54DB}" destId="{30F60721-03CF-4C4E-AC2F-58E1656AF210}" srcOrd="1" destOrd="0" presId="urn:microsoft.com/office/officeart/2005/8/layout/orgChart1"/>
    <dgm:cxn modelId="{D721C973-137B-4D2C-980F-2CB9AAD5743C}" type="presParOf" srcId="{5CEF9C9B-69CF-4C1B-92DB-0A3AAFFDFAA8}" destId="{129C7AB8-BDF5-451D-9246-7CF3D660A44D}" srcOrd="1" destOrd="0" presId="urn:microsoft.com/office/officeart/2005/8/layout/orgChart1"/>
    <dgm:cxn modelId="{0DDBC4B8-755C-4357-B2FA-A3D6826BD9CE}" type="presParOf" srcId="{5CEF9C9B-69CF-4C1B-92DB-0A3AAFFDFAA8}" destId="{C4C8BA28-05AC-4A59-A2CE-88AC809A2CEA}" srcOrd="2" destOrd="0" presId="urn:microsoft.com/office/officeart/2005/8/layout/orgChart1"/>
    <dgm:cxn modelId="{BB6DF596-3939-4FD0-9D04-6F8F062B205C}" type="presParOf" srcId="{4FDB7790-DE51-456E-B465-40F6DFF8599B}" destId="{6974C897-7488-467D-B4E9-C1EB420AE66C}" srcOrd="6" destOrd="0" presId="urn:microsoft.com/office/officeart/2005/8/layout/orgChart1"/>
    <dgm:cxn modelId="{C7756EE9-CFA0-4693-8326-81C3A6A0DA02}" type="presParOf" srcId="{4FDB7790-DE51-456E-B465-40F6DFF8599B}" destId="{A78A592C-BDC0-4E39-9380-DBC6C2065E50}" srcOrd="7" destOrd="0" presId="urn:microsoft.com/office/officeart/2005/8/layout/orgChart1"/>
    <dgm:cxn modelId="{FC6A9770-A960-4A6E-AFF7-F86F4F7BCE51}" type="presParOf" srcId="{A78A592C-BDC0-4E39-9380-DBC6C2065E50}" destId="{101DF8E4-2F63-48BA-92CF-2AA1B062623E}" srcOrd="0" destOrd="0" presId="urn:microsoft.com/office/officeart/2005/8/layout/orgChart1"/>
    <dgm:cxn modelId="{4A7BBBB2-79C1-4608-B38A-B73E9D2D118C}" type="presParOf" srcId="{101DF8E4-2F63-48BA-92CF-2AA1B062623E}" destId="{43EAF0B7-BB7C-4618-8C0B-67CDFE3FF899}" srcOrd="0" destOrd="0" presId="urn:microsoft.com/office/officeart/2005/8/layout/orgChart1"/>
    <dgm:cxn modelId="{59AEDB27-F5D9-43A0-80F4-C0A6C75E907B}" type="presParOf" srcId="{101DF8E4-2F63-48BA-92CF-2AA1B062623E}" destId="{AF6FBA43-CEDE-4898-93EC-367B30209956}" srcOrd="1" destOrd="0" presId="urn:microsoft.com/office/officeart/2005/8/layout/orgChart1"/>
    <dgm:cxn modelId="{3B1BDDEA-C42C-4404-9A73-28CA22EFCDBF}" type="presParOf" srcId="{A78A592C-BDC0-4E39-9380-DBC6C2065E50}" destId="{59513AFB-B391-45CC-A428-286F1C764DC1}" srcOrd="1" destOrd="0" presId="urn:microsoft.com/office/officeart/2005/8/layout/orgChart1"/>
    <dgm:cxn modelId="{11DFF06F-2523-4403-B916-6EA816E8DDF4}" type="presParOf" srcId="{A78A592C-BDC0-4E39-9380-DBC6C2065E50}" destId="{6F30F64C-AEE5-46E6-8731-3900EDDC8A80}" srcOrd="2" destOrd="0" presId="urn:microsoft.com/office/officeart/2005/8/layout/orgChart1"/>
    <dgm:cxn modelId="{4502EDD8-7A1A-4118-84EF-C69D6F232DC2}" type="presParOf" srcId="{69413680-0ED9-4195-AF99-CDC9048D086B}" destId="{8B681A11-4C8E-4AE1-A492-BBD4F8F29FC7}" srcOrd="2" destOrd="0" presId="urn:microsoft.com/office/officeart/2005/8/layout/orgChart1"/>
    <dgm:cxn modelId="{B057C808-DCA0-4B7C-837F-4FA638F2273F}" type="presParOf" srcId="{B9E61DFB-2D97-4E47-8AD0-7DC5B77C8101}" destId="{E51020A5-32FA-4D51-8BFD-83CE384456F1}" srcOrd="6" destOrd="0" presId="urn:microsoft.com/office/officeart/2005/8/layout/orgChart1"/>
    <dgm:cxn modelId="{6631A0DD-3276-4D24-9039-3D6AFEF967CE}" type="presParOf" srcId="{B9E61DFB-2D97-4E47-8AD0-7DC5B77C8101}" destId="{3E651B7D-0A90-4E2D-A76B-48004C1F0370}" srcOrd="7" destOrd="0" presId="urn:microsoft.com/office/officeart/2005/8/layout/orgChart1"/>
    <dgm:cxn modelId="{43FF49C6-FB67-41AC-AA27-DE32A26682AE}" type="presParOf" srcId="{3E651B7D-0A90-4E2D-A76B-48004C1F0370}" destId="{4DB71CC6-1BE8-4B48-BBBC-7B49935866B9}" srcOrd="0" destOrd="0" presId="urn:microsoft.com/office/officeart/2005/8/layout/orgChart1"/>
    <dgm:cxn modelId="{09D39D5A-8BC2-4A23-ADF6-B71BE9DFBBD7}" type="presParOf" srcId="{4DB71CC6-1BE8-4B48-BBBC-7B49935866B9}" destId="{63AA3D11-F92A-48C0-B9B4-8362C1C40088}" srcOrd="0" destOrd="0" presId="urn:microsoft.com/office/officeart/2005/8/layout/orgChart1"/>
    <dgm:cxn modelId="{A4E0D85C-E293-48FF-BCA4-817610888F0D}" type="presParOf" srcId="{4DB71CC6-1BE8-4B48-BBBC-7B49935866B9}" destId="{EB957F44-CEDC-4200-9D99-93FC7F0A6F77}" srcOrd="1" destOrd="0" presId="urn:microsoft.com/office/officeart/2005/8/layout/orgChart1"/>
    <dgm:cxn modelId="{F427B1B5-41C8-428E-9A42-19EF21A2267E}" type="presParOf" srcId="{3E651B7D-0A90-4E2D-A76B-48004C1F0370}" destId="{72D3B80E-47CE-4ACD-B1E9-804D7A8626F1}" srcOrd="1" destOrd="0" presId="urn:microsoft.com/office/officeart/2005/8/layout/orgChart1"/>
    <dgm:cxn modelId="{BCE334E5-FBB3-435D-89FE-80EC782065DF}" type="presParOf" srcId="{72D3B80E-47CE-4ACD-B1E9-804D7A8626F1}" destId="{0C5A5228-7E69-43C0-B762-879A74821F6C}" srcOrd="0" destOrd="0" presId="urn:microsoft.com/office/officeart/2005/8/layout/orgChart1"/>
    <dgm:cxn modelId="{EA6CA3B2-AD14-4E51-9E3A-1D5EFA36E1E6}" type="presParOf" srcId="{72D3B80E-47CE-4ACD-B1E9-804D7A8626F1}" destId="{75D17836-EDCA-483C-84B9-0958E24B5E99}" srcOrd="1" destOrd="0" presId="urn:microsoft.com/office/officeart/2005/8/layout/orgChart1"/>
    <dgm:cxn modelId="{679954B7-D8E4-4A31-BCA1-8BE942E19B80}" type="presParOf" srcId="{75D17836-EDCA-483C-84B9-0958E24B5E99}" destId="{8538348E-8506-43C8-BE79-49BF9E474A30}" srcOrd="0" destOrd="0" presId="urn:microsoft.com/office/officeart/2005/8/layout/orgChart1"/>
    <dgm:cxn modelId="{64737DB5-DF9D-4DF4-99C7-EF425CDDDF92}" type="presParOf" srcId="{8538348E-8506-43C8-BE79-49BF9E474A30}" destId="{2D918BA2-BC14-4E5E-8016-8183F6F58808}" srcOrd="0" destOrd="0" presId="urn:microsoft.com/office/officeart/2005/8/layout/orgChart1"/>
    <dgm:cxn modelId="{D6829AEB-C336-4AD9-95DF-6A23A9EC0F98}" type="presParOf" srcId="{8538348E-8506-43C8-BE79-49BF9E474A30}" destId="{6E202FDD-1729-47AC-847C-F90E5A15FE6C}" srcOrd="1" destOrd="0" presId="urn:microsoft.com/office/officeart/2005/8/layout/orgChart1"/>
    <dgm:cxn modelId="{9A1625B6-9C16-4605-90D1-722D5F28DFE3}" type="presParOf" srcId="{75D17836-EDCA-483C-84B9-0958E24B5E99}" destId="{442A1113-0749-4F1A-84C3-C81BC9B9A3C5}" srcOrd="1" destOrd="0" presId="urn:microsoft.com/office/officeart/2005/8/layout/orgChart1"/>
    <dgm:cxn modelId="{054E536E-9EEA-4EA2-BDE5-6756AFA91AE7}" type="presParOf" srcId="{75D17836-EDCA-483C-84B9-0958E24B5E99}" destId="{8E3424CA-77F1-48FF-85D5-892C3E391C32}" srcOrd="2" destOrd="0" presId="urn:microsoft.com/office/officeart/2005/8/layout/orgChart1"/>
    <dgm:cxn modelId="{00F6CB07-99C4-4010-A79E-8F886979E50E}" type="presParOf" srcId="{72D3B80E-47CE-4ACD-B1E9-804D7A8626F1}" destId="{EB3D06CF-61C5-46E0-993F-160C426C7FEF}" srcOrd="2" destOrd="0" presId="urn:microsoft.com/office/officeart/2005/8/layout/orgChart1"/>
    <dgm:cxn modelId="{05FDA2D6-77C2-478B-AD06-93C33BF92B55}" type="presParOf" srcId="{72D3B80E-47CE-4ACD-B1E9-804D7A8626F1}" destId="{982CF4A3-6B08-4951-A0E1-323A5CE03573}" srcOrd="3" destOrd="0" presId="urn:microsoft.com/office/officeart/2005/8/layout/orgChart1"/>
    <dgm:cxn modelId="{849AB4C7-DF89-438B-8293-753E797FB5FD}" type="presParOf" srcId="{982CF4A3-6B08-4951-A0E1-323A5CE03573}" destId="{35D559FB-5FA2-44E3-8728-1CE5629D4DAC}" srcOrd="0" destOrd="0" presId="urn:microsoft.com/office/officeart/2005/8/layout/orgChart1"/>
    <dgm:cxn modelId="{732507E1-6823-445E-91DE-1191CF1114F8}" type="presParOf" srcId="{35D559FB-5FA2-44E3-8728-1CE5629D4DAC}" destId="{307AB9FB-EC77-4BD1-9768-AC81FE87A704}" srcOrd="0" destOrd="0" presId="urn:microsoft.com/office/officeart/2005/8/layout/orgChart1"/>
    <dgm:cxn modelId="{BD99389E-ADD2-4A87-9077-9D7DA5B4AC64}" type="presParOf" srcId="{35D559FB-5FA2-44E3-8728-1CE5629D4DAC}" destId="{5BA6278C-F23E-4373-90A5-97168081C094}" srcOrd="1" destOrd="0" presId="urn:microsoft.com/office/officeart/2005/8/layout/orgChart1"/>
    <dgm:cxn modelId="{194C6215-64E7-4CD2-A2B3-AD3D66F67F9F}" type="presParOf" srcId="{982CF4A3-6B08-4951-A0E1-323A5CE03573}" destId="{D0A94E34-BE2E-4636-8682-CD93D5B04FDF}" srcOrd="1" destOrd="0" presId="urn:microsoft.com/office/officeart/2005/8/layout/orgChart1"/>
    <dgm:cxn modelId="{303916A9-B1A1-4B03-BBD4-1C289F8D16A3}" type="presParOf" srcId="{982CF4A3-6B08-4951-A0E1-323A5CE03573}" destId="{B33EB894-5F01-4CE6-8B79-5FA1F85CFBB3}" srcOrd="2" destOrd="0" presId="urn:microsoft.com/office/officeart/2005/8/layout/orgChart1"/>
    <dgm:cxn modelId="{3831DD67-805A-4A97-B1B2-C53488D24CBC}" type="presParOf" srcId="{72D3B80E-47CE-4ACD-B1E9-804D7A8626F1}" destId="{EC5FB703-474A-45C0-BED6-0138C87FD392}" srcOrd="4" destOrd="0" presId="urn:microsoft.com/office/officeart/2005/8/layout/orgChart1"/>
    <dgm:cxn modelId="{183857AB-CFF5-43EF-B228-BAEB2CF97C59}" type="presParOf" srcId="{72D3B80E-47CE-4ACD-B1E9-804D7A8626F1}" destId="{A5BE2F98-91D6-4B75-964B-69782E412C76}" srcOrd="5" destOrd="0" presId="urn:microsoft.com/office/officeart/2005/8/layout/orgChart1"/>
    <dgm:cxn modelId="{9FA0D7D7-6D26-4F93-A363-E8DDA9362039}" type="presParOf" srcId="{A5BE2F98-91D6-4B75-964B-69782E412C76}" destId="{0DFB69E3-E1FA-460A-9554-24E09F90402C}" srcOrd="0" destOrd="0" presId="urn:microsoft.com/office/officeart/2005/8/layout/orgChart1"/>
    <dgm:cxn modelId="{54055F07-E731-4BF1-A282-08A827405E2C}" type="presParOf" srcId="{0DFB69E3-E1FA-460A-9554-24E09F90402C}" destId="{B5693382-B05B-48C4-AADC-8E3B1CDC9516}" srcOrd="0" destOrd="0" presId="urn:microsoft.com/office/officeart/2005/8/layout/orgChart1"/>
    <dgm:cxn modelId="{19E962AC-BD1D-4486-8F18-5C3A61970111}" type="presParOf" srcId="{0DFB69E3-E1FA-460A-9554-24E09F90402C}" destId="{79158212-D488-402F-8578-F806B6CB2B30}" srcOrd="1" destOrd="0" presId="urn:microsoft.com/office/officeart/2005/8/layout/orgChart1"/>
    <dgm:cxn modelId="{FB066E76-83D0-4AED-8AF1-6197339E7508}" type="presParOf" srcId="{A5BE2F98-91D6-4B75-964B-69782E412C76}" destId="{4955831C-2A60-42B1-909E-B6FDAD228F63}" srcOrd="1" destOrd="0" presId="urn:microsoft.com/office/officeart/2005/8/layout/orgChart1"/>
    <dgm:cxn modelId="{E18A907B-2A4A-4D15-94C9-6D5512C4B679}" type="presParOf" srcId="{A5BE2F98-91D6-4B75-964B-69782E412C76}" destId="{9C623AE2-6E3B-4F4E-9009-610696714572}" srcOrd="2" destOrd="0" presId="urn:microsoft.com/office/officeart/2005/8/layout/orgChart1"/>
    <dgm:cxn modelId="{E622013A-4B9D-468A-BF5B-AFE9A08EAB8D}" type="presParOf" srcId="{72D3B80E-47CE-4ACD-B1E9-804D7A8626F1}" destId="{D32E30A1-CEB8-4244-9B77-971113E07C5D}" srcOrd="6" destOrd="0" presId="urn:microsoft.com/office/officeart/2005/8/layout/orgChart1"/>
    <dgm:cxn modelId="{58FBFDC9-4FFE-43BC-8A85-77CE00D213B1}" type="presParOf" srcId="{72D3B80E-47CE-4ACD-B1E9-804D7A8626F1}" destId="{837B490B-653D-44DB-B907-0BAD20A0D705}" srcOrd="7" destOrd="0" presId="urn:microsoft.com/office/officeart/2005/8/layout/orgChart1"/>
    <dgm:cxn modelId="{8697577C-E2DA-4A6D-95D7-687D1816CD80}" type="presParOf" srcId="{837B490B-653D-44DB-B907-0BAD20A0D705}" destId="{EA948A4E-F02C-4623-93F0-6DA5A78FBDE9}" srcOrd="0" destOrd="0" presId="urn:microsoft.com/office/officeart/2005/8/layout/orgChart1"/>
    <dgm:cxn modelId="{E6A9152B-066F-4D83-8A98-6DADDE20C7B6}" type="presParOf" srcId="{EA948A4E-F02C-4623-93F0-6DA5A78FBDE9}" destId="{EF794C40-86E9-432C-9783-AA0D6CB29D19}" srcOrd="0" destOrd="0" presId="urn:microsoft.com/office/officeart/2005/8/layout/orgChart1"/>
    <dgm:cxn modelId="{7505D257-C0D0-4B21-8C5F-27A6CA14C2DC}" type="presParOf" srcId="{EA948A4E-F02C-4623-93F0-6DA5A78FBDE9}" destId="{53BA61B4-11EE-4FB5-9C4C-5176E0A356A2}" srcOrd="1" destOrd="0" presId="urn:microsoft.com/office/officeart/2005/8/layout/orgChart1"/>
    <dgm:cxn modelId="{D037E2C9-E4F8-43BB-A166-E0E3499389A0}" type="presParOf" srcId="{837B490B-653D-44DB-B907-0BAD20A0D705}" destId="{24E82D3D-7B95-480A-AE47-846C7E72F36F}" srcOrd="1" destOrd="0" presId="urn:microsoft.com/office/officeart/2005/8/layout/orgChart1"/>
    <dgm:cxn modelId="{5DC4BEED-9ADF-473E-A042-2D449859E681}" type="presParOf" srcId="{837B490B-653D-44DB-B907-0BAD20A0D705}" destId="{E51BDF46-F005-4BBB-8F5A-88970940BB4E}" srcOrd="2" destOrd="0" presId="urn:microsoft.com/office/officeart/2005/8/layout/orgChart1"/>
    <dgm:cxn modelId="{AFE0DFB8-4886-4406-BE5D-B9809CC867E9}" type="presParOf" srcId="{3E651B7D-0A90-4E2D-A76B-48004C1F0370}" destId="{022E05C9-E89B-4F4D-8BE1-AD2D27B29E00}" srcOrd="2" destOrd="0" presId="urn:microsoft.com/office/officeart/2005/8/layout/orgChart1"/>
    <dgm:cxn modelId="{77B28E79-0B30-4511-B7A8-284B0205A8B7}" type="presParOf" srcId="{59B5706F-5197-418F-B047-B47FAFD01EEC}" destId="{C74C495F-F732-46CE-89E7-1F4DCC8FE5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5C097-04B7-44E1-9968-25C5DB2563B3}" type="datetimeFigureOut">
              <a:rPr lang="el-GR" smtClean="0"/>
              <a:pPr/>
              <a:t>16/3/2016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EBB63-910B-484B-BBB9-ECB9018BB68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63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09C47-1E5B-4868-8200-F24CC1BD4636}" type="slidenum">
              <a:rPr lang="en-GB" altLang="el-GR"/>
              <a:pPr/>
              <a:t>41</a:t>
            </a:fld>
            <a:endParaRPr lang="en-GB" altLang="el-GR"/>
          </a:p>
        </p:txBody>
      </p:sp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F11CF-FBE1-482F-8A6F-B465000455DA}" type="slidenum">
              <a:rPr lang="en-GB" altLang="el-GR"/>
              <a:pPr/>
              <a:t>42</a:t>
            </a:fld>
            <a:endParaRPr lang="en-GB" altLang="el-GR"/>
          </a:p>
        </p:txBody>
      </p:sp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31446-2B02-4080-85B3-7675CE563346}" type="slidenum">
              <a:rPr lang="en-GB" altLang="el-GR"/>
              <a:pPr/>
              <a:t>43</a:t>
            </a:fld>
            <a:endParaRPr lang="en-GB" altLang="el-GR"/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4481A-E97A-440D-BCB2-6663BA688F0C}" type="slidenum">
              <a:rPr lang="en-GB" altLang="el-GR"/>
              <a:pPr/>
              <a:t>44</a:t>
            </a:fld>
            <a:endParaRPr lang="en-GB" altLang="el-GR"/>
          </a:p>
        </p:txBody>
      </p:sp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405CE4-E9F7-48E4-8972-04E7C5A8E368}" type="slidenum">
              <a:rPr lang="en-GB" altLang="el-GR"/>
              <a:pPr/>
              <a:t>45</a:t>
            </a:fld>
            <a:endParaRPr lang="en-GB" altLang="el-GR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E9A5A-7D09-45EC-AEDD-FC03D12B45BB}" type="slidenum">
              <a:rPr lang="en-GB" altLang="el-GR"/>
              <a:pPr/>
              <a:t>47</a:t>
            </a:fld>
            <a:endParaRPr lang="en-GB" altLang="el-GR"/>
          </a:p>
        </p:txBody>
      </p:sp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ACE-FA03-481B-A944-F1F9C7A6C06F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04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B94-859F-45E2-B6D8-3F4AFDAAC21C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576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0188-CD73-4327-92F5-0C2ACE29070A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41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A6340E5-A33F-4F45-9D10-9FFD8C215785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018467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27BEC66-93EF-496C-AE56-540B158853DA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5750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A6B7485-488F-499F-B61B-927E68E5E602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33656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BC72B99-0221-443F-B70E-FB7F64251B8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27708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11A5-92E4-41C3-A138-80175CE53EEE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0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53F2-A09B-4F33-86D2-2171A68C2F17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265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4CEF-F073-49D3-932D-0B9F3A7A3387}" type="datetime1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59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522-D308-4C46-9631-85DCDE932B3B}" type="datetime1">
              <a:rPr lang="el-GR" smtClean="0"/>
              <a:t>16/3/2016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466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696-4110-4762-B606-4FBA003638FA}" type="datetime1">
              <a:rPr lang="el-GR" smtClean="0"/>
              <a:t>16/3/2016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824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A22E-252A-4435-8A91-0FD7DD753584}" type="datetime1">
              <a:rPr lang="el-GR" smtClean="0"/>
              <a:t>16/3/2016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68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1BFB-F172-4C6C-AD0E-487A054C8E7F}" type="datetime1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08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13E7-D3A6-48AC-AE05-509EA4E0676C}" type="datetime1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536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8960F-44CE-484C-879C-8FD0FE5CB10F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20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nd/3.0/deed.el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3.0/deed.e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../RISK%20NOTES%2019.doc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panos/TEI/RISK/RISK_NOTES_25.doc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../RISK_NOTES_25.doc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3.0/deed.e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hyperlink" Target="http://www.edulll.gr/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../RISK%20NOTES%2019.do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1" descr="Λογότυπο Τεχνολογικό Εκπαιδευτικό Ίδρυμα Θεσσαλίας.">
            <a:hlinkClick r:id="rId3" tooltip="Μετάβαση στην Ιστοσελίδα του Ιδρύματος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449376"/>
            <a:ext cx="3456432" cy="114604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1628801"/>
            <a:ext cx="7628012" cy="936103"/>
          </a:xfrm>
        </p:spPr>
        <p:txBody>
          <a:bodyPr>
            <a:noAutofit/>
          </a:bodyPr>
          <a:lstStyle/>
          <a:p>
            <a:r>
              <a:rPr lang="el-GR" sz="4100" b="1" dirty="0" smtClean="0">
                <a:solidFill>
                  <a:prstClr val="black"/>
                </a:solidFill>
              </a:rPr>
              <a:t>Αρχές Διοίκησης και Διαχείρισης Έργων</a:t>
            </a:r>
            <a:endParaRPr lang="el-GR" sz="4100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352928" cy="2876922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b="1" dirty="0">
                <a:solidFill>
                  <a:prstClr val="black"/>
                </a:solidFill>
                <a:cs typeface="Arial" charset="0"/>
              </a:rPr>
              <a:t>Ενότητα </a:t>
            </a:r>
            <a:r>
              <a:rPr lang="el-GR" sz="3000" b="1" dirty="0" smtClean="0">
                <a:solidFill>
                  <a:prstClr val="black"/>
                </a:solidFill>
                <a:cs typeface="Arial" charset="0"/>
              </a:rPr>
              <a:t>15</a:t>
            </a:r>
            <a:r>
              <a:rPr lang="en-US" sz="3000" b="1" dirty="0" smtClean="0">
                <a:solidFill>
                  <a:prstClr val="black"/>
                </a:solidFill>
                <a:cs typeface="Arial" charset="0"/>
              </a:rPr>
              <a:t>:</a:t>
            </a:r>
            <a:r>
              <a:rPr lang="el-GR" sz="3000" b="1" dirty="0" smtClean="0">
                <a:solidFill>
                  <a:prstClr val="black"/>
                </a:solidFill>
                <a:cs typeface="Arial" charset="0"/>
              </a:rPr>
              <a:t>  </a:t>
            </a:r>
            <a:r>
              <a:rPr lang="el-GR" sz="3000" dirty="0">
                <a:solidFill>
                  <a:prstClr val="black"/>
                </a:solidFill>
                <a:cs typeface="Arial" charset="0"/>
              </a:rPr>
              <a:t>Διαχείριση </a:t>
            </a: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Κινδύνου.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Διδάσκων</a:t>
            </a:r>
            <a:r>
              <a:rPr lang="el-GR" sz="3000" dirty="0">
                <a:solidFill>
                  <a:prstClr val="black"/>
                </a:solidFill>
                <a:cs typeface="Arial" charset="0"/>
              </a:rPr>
              <a:t>: </a:t>
            </a:r>
            <a:r>
              <a:rPr lang="el-GR" sz="3000" dirty="0" err="1" smtClean="0">
                <a:solidFill>
                  <a:prstClr val="black"/>
                </a:solidFill>
                <a:cs typeface="Arial" charset="0"/>
              </a:rPr>
              <a:t>Φιτσιλής</a:t>
            </a: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 Παναγιώτης,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Καθηγητής</a:t>
            </a:r>
            <a:r>
              <a:rPr lang="el-GR" sz="3000" dirty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dirty="0">
                <a:solidFill>
                  <a:prstClr val="black"/>
                </a:solidFill>
                <a:cs typeface="Arial" charset="0"/>
              </a:rPr>
              <a:t>Τμήμα </a:t>
            </a: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Διοίκησης Επιχειρήσεων</a:t>
            </a:r>
            <a:r>
              <a:rPr lang="el-GR" sz="2800" dirty="0" smtClean="0">
                <a:solidFill>
                  <a:prstClr val="black"/>
                </a:solidFill>
                <a:cs typeface="Arial" charset="0"/>
              </a:rPr>
              <a:t>. </a:t>
            </a:r>
            <a:endParaRPr lang="en-US" sz="2800" b="1" dirty="0">
              <a:solidFill>
                <a:prstClr val="black"/>
              </a:solidFill>
              <a:cs typeface="Arial" charset="0"/>
            </a:endParaRPr>
          </a:p>
          <a:p>
            <a:endParaRPr lang="el-GR" dirty="0"/>
          </a:p>
        </p:txBody>
      </p:sp>
      <p:pic>
        <p:nvPicPr>
          <p:cNvPr id="7" name="Εικόνα 2" descr="Λογότυπο για Άδειες χρήσης Creative Commons, B Y, NC, ND.">
            <a:hlinkClick r:id="rId5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594995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6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650875"/>
            <a:ext cx="7793038" cy="1143000"/>
          </a:xfrm>
        </p:spPr>
        <p:txBody>
          <a:bodyPr>
            <a:normAutofit fontScale="90000"/>
          </a:bodyPr>
          <a:lstStyle/>
          <a:p>
            <a:r>
              <a:rPr lang="en-US" altLang="el-GR" sz="3500"/>
              <a:t>Risk Management Planning Breakdown Structure RMP-BS</a:t>
            </a:r>
            <a:endParaRPr lang="el-GR" altLang="el-GR" sz="3500"/>
          </a:p>
        </p:txBody>
      </p:sp>
      <p:graphicFrame>
        <p:nvGraphicFramePr>
          <p:cNvPr id="2" name="Diagram 1"/>
          <p:cNvGraphicFramePr/>
          <p:nvPr/>
        </p:nvGraphicFramePr>
        <p:xfrm>
          <a:off x="746125" y="2016125"/>
          <a:ext cx="785812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2888385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Επικοινωνία του πλάνου κινδύνου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600"/>
              <a:t>Η μεθοδολογία που θα χρησιμοποιηθεί έχει κατανοηθεί</a:t>
            </a:r>
          </a:p>
          <a:p>
            <a:pPr>
              <a:lnSpc>
                <a:spcPct val="90000"/>
              </a:lnSpc>
            </a:pPr>
            <a:r>
              <a:rPr lang="el-GR" altLang="el-GR" sz="2600"/>
              <a:t>Συσχετίστε το πλάνο διαχείρισης κινδύνου με τους στόχους της επιχείρησης</a:t>
            </a:r>
          </a:p>
          <a:p>
            <a:pPr>
              <a:lnSpc>
                <a:spcPct val="90000"/>
              </a:lnSpc>
            </a:pPr>
            <a:r>
              <a:rPr lang="el-GR" altLang="el-GR" sz="2600"/>
              <a:t>Προσέξτε έτσι ώστε το πλάνο να είναι κατάλληλο για την περίπτωση, ρεαλιστικό και οικονομικά πραγματοποιήσιμο</a:t>
            </a:r>
          </a:p>
          <a:p>
            <a:pPr>
              <a:lnSpc>
                <a:spcPct val="90000"/>
              </a:lnSpc>
            </a:pPr>
            <a:r>
              <a:rPr lang="el-GR" altLang="el-GR" sz="2600"/>
              <a:t>Χρησιμοποιείστε την υπάρχουσα εμπειρία του οργανισμού</a:t>
            </a:r>
          </a:p>
          <a:p>
            <a:pPr>
              <a:lnSpc>
                <a:spcPct val="90000"/>
              </a:lnSpc>
            </a:pPr>
            <a:endParaRPr lang="el-GR" altLang="el-GR" sz="2600"/>
          </a:p>
        </p:txBody>
      </p:sp>
    </p:spTree>
    <p:extLst>
      <p:ext uri="{BB962C8B-B14F-4D97-AF65-F5344CB8AC3E}">
        <p14:creationId xmlns:p14="http://schemas.microsoft.com/office/powerpoint/2010/main" val="176127248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11.2 Προσδιορισμός κινδύνων</a:t>
            </a:r>
          </a:p>
        </p:txBody>
      </p:sp>
      <p:sp>
        <p:nvSpPr>
          <p:cNvPr id="866307" name="Rectangle 3"/>
          <p:cNvSpPr>
            <a:spLocks noChangeArrowheads="1"/>
          </p:cNvSpPr>
          <p:nvPr/>
        </p:nvSpPr>
        <p:spPr bwMode="auto">
          <a:xfrm>
            <a:off x="463550" y="2027238"/>
            <a:ext cx="45291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0558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5130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29702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4274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l-GR" sz="2200"/>
              <a:t>Input</a:t>
            </a:r>
          </a:p>
          <a:p>
            <a:pPr lvl="1"/>
            <a:r>
              <a:rPr lang="el-GR" altLang="el-GR" sz="2000"/>
              <a:t>Πλάνο Διαχείρισης Κινδύνου</a:t>
            </a:r>
          </a:p>
          <a:p>
            <a:pPr lvl="1"/>
            <a:r>
              <a:rPr lang="el-GR" altLang="el-GR" sz="2000"/>
              <a:t>Κατηγορίες κινδύνων</a:t>
            </a:r>
          </a:p>
          <a:p>
            <a:pPr lvl="1"/>
            <a:r>
              <a:rPr lang="el-GR" altLang="el-GR" sz="2000"/>
              <a:t>Ιστορική πληροφορία</a:t>
            </a:r>
          </a:p>
          <a:p>
            <a:pPr lvl="1"/>
            <a:r>
              <a:rPr lang="el-GR" altLang="el-GR" sz="2000"/>
              <a:t>Άλλα πλάνα του έργου</a:t>
            </a:r>
          </a:p>
          <a:p>
            <a:pPr lvl="1">
              <a:buFont typeface="Wingdings" pitchFamily="2" charset="2"/>
              <a:buNone/>
            </a:pPr>
            <a:endParaRPr lang="el-GR" altLang="el-GR" sz="2000"/>
          </a:p>
        </p:txBody>
      </p:sp>
      <p:sp>
        <p:nvSpPr>
          <p:cNvPr id="866308" name="Rectangle 4"/>
          <p:cNvSpPr>
            <a:spLocks noChangeArrowheads="1"/>
          </p:cNvSpPr>
          <p:nvPr/>
        </p:nvSpPr>
        <p:spPr bwMode="auto">
          <a:xfrm>
            <a:off x="5145088" y="2027238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0558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5130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29702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4274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l-GR" sz="2200"/>
              <a:t>Εργαλεία και τεχνικές</a:t>
            </a:r>
          </a:p>
          <a:p>
            <a:pPr lvl="1"/>
            <a:r>
              <a:rPr lang="el-GR" altLang="el-GR" sz="2000"/>
              <a:t>Τεχνικές συλλογής πληροφορίας</a:t>
            </a:r>
          </a:p>
          <a:p>
            <a:pPr lvl="1"/>
            <a:r>
              <a:rPr lang="el-GR" altLang="el-GR" sz="2000"/>
              <a:t>Έλεγχος Τεκμηρίωσης</a:t>
            </a:r>
          </a:p>
          <a:p>
            <a:pPr lvl="1"/>
            <a:r>
              <a:rPr lang="el-GR" altLang="el-GR" sz="2000"/>
              <a:t>Λίστες ελέγχου</a:t>
            </a:r>
          </a:p>
          <a:p>
            <a:pPr lvl="1"/>
            <a:r>
              <a:rPr lang="el-GR" altLang="el-GR" sz="2000"/>
              <a:t>Διαγράμματα </a:t>
            </a:r>
          </a:p>
          <a:p>
            <a:pPr lvl="1"/>
            <a:r>
              <a:rPr lang="el-GR" altLang="el-GR" sz="2000"/>
              <a:t>Ανάλυση παραδοχών</a:t>
            </a:r>
          </a:p>
          <a:p>
            <a:pPr>
              <a:buFont typeface="Wingdings" pitchFamily="2" charset="2"/>
              <a:buNone/>
            </a:pPr>
            <a:r>
              <a:rPr lang="en-US" altLang="el-GR" sz="2200"/>
              <a:t>Output</a:t>
            </a:r>
          </a:p>
          <a:p>
            <a:pPr lvl="1"/>
            <a:r>
              <a:rPr lang="el-GR" altLang="el-GR" sz="2000"/>
              <a:t>Κίνδυνοι</a:t>
            </a:r>
          </a:p>
          <a:p>
            <a:pPr lvl="1"/>
            <a:r>
              <a:rPr lang="el-GR" altLang="el-GR" sz="2000"/>
              <a:t>Τ</a:t>
            </a:r>
            <a:r>
              <a:rPr lang="en-US" altLang="el-GR" sz="2000"/>
              <a:t>riggers</a:t>
            </a:r>
            <a:endParaRPr lang="el-GR" altLang="el-GR" sz="2000"/>
          </a:p>
        </p:txBody>
      </p:sp>
    </p:spTree>
    <p:extLst>
      <p:ext uri="{BB962C8B-B14F-4D97-AF65-F5344CB8AC3E}">
        <p14:creationId xmlns:p14="http://schemas.microsoft.com/office/powerpoint/2010/main" val="30535619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Κατηγορίες κινδύνων</a:t>
            </a:r>
          </a:p>
        </p:txBody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l-GR"/>
              <a:t>Κίνδυνοι σε περίπτωση έλλειψης χρόνου</a:t>
            </a:r>
          </a:p>
          <a:p>
            <a:pPr>
              <a:lnSpc>
                <a:spcPct val="90000"/>
              </a:lnSpc>
            </a:pPr>
            <a:r>
              <a:rPr lang="el-GR" altLang="el-GR"/>
              <a:t>Οργανωτικοί κίνδυνοι και κίνδυνοι που έχουν σχέση με το προσωπικό </a:t>
            </a:r>
            <a:endParaRPr lang="en-US" altLang="el-GR"/>
          </a:p>
          <a:p>
            <a:pPr>
              <a:lnSpc>
                <a:spcPct val="90000"/>
              </a:lnSpc>
            </a:pPr>
            <a:r>
              <a:rPr lang="en-GB" altLang="el-GR"/>
              <a:t>Κίνδυνοι λόγω αλλαγών</a:t>
            </a:r>
            <a:r>
              <a:rPr lang="el-GR" altLang="el-GR"/>
              <a:t> </a:t>
            </a:r>
            <a:endParaRPr lang="en-US" altLang="el-GR"/>
          </a:p>
          <a:p>
            <a:pPr>
              <a:lnSpc>
                <a:spcPct val="90000"/>
              </a:lnSpc>
            </a:pPr>
            <a:r>
              <a:rPr lang="en-GB" altLang="el-GR"/>
              <a:t>Κίνδυνοι πολυπλοκότητας</a:t>
            </a:r>
            <a:r>
              <a:rPr lang="el-GR" altLang="el-GR"/>
              <a:t> </a:t>
            </a:r>
            <a:endParaRPr lang="en-US" altLang="el-GR"/>
          </a:p>
          <a:p>
            <a:pPr>
              <a:lnSpc>
                <a:spcPct val="90000"/>
              </a:lnSpc>
            </a:pPr>
            <a:r>
              <a:rPr lang="en-GB" altLang="el-GR"/>
              <a:t>Κίνδυνοι λόγω Περιορισμών (Constraints)</a:t>
            </a:r>
            <a:r>
              <a:rPr lang="el-GR" altLang="el-GR"/>
              <a:t> </a:t>
            </a:r>
            <a:endParaRPr lang="en-US" altLang="el-GR"/>
          </a:p>
          <a:p>
            <a:pPr>
              <a:lnSpc>
                <a:spcPct val="90000"/>
              </a:lnSpc>
            </a:pPr>
            <a:r>
              <a:rPr lang="en-GB" altLang="el-GR"/>
              <a:t>Μελλοντικοί (time-ahead) κίνδυνοι</a:t>
            </a:r>
            <a:r>
              <a:rPr lang="el-GR" altLang="el-GR"/>
              <a:t> </a:t>
            </a:r>
            <a:endParaRPr lang="en-US" altLang="el-GR"/>
          </a:p>
          <a:p>
            <a:pPr>
              <a:lnSpc>
                <a:spcPct val="90000"/>
              </a:lnSpc>
            </a:pP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625680117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Κίνδυνοι από έλλειψη χρόνου</a:t>
            </a: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600"/>
              <a:t>Σύντομη διάρκεια σημαίνει</a:t>
            </a:r>
          </a:p>
          <a:p>
            <a:pPr lvl="1">
              <a:lnSpc>
                <a:spcPct val="80000"/>
              </a:lnSpc>
            </a:pPr>
            <a:r>
              <a:rPr lang="el-GR" altLang="el-GR" sz="2200"/>
              <a:t>Αυξημένο κόστος διοίκησης</a:t>
            </a:r>
          </a:p>
          <a:p>
            <a:pPr lvl="1">
              <a:lnSpc>
                <a:spcPct val="80000"/>
              </a:lnSpc>
            </a:pPr>
            <a:r>
              <a:rPr lang="el-GR" altLang="el-GR" sz="2200"/>
              <a:t>Αυξημένη επικοινωνία</a:t>
            </a:r>
          </a:p>
          <a:p>
            <a:pPr lvl="1">
              <a:lnSpc>
                <a:spcPct val="80000"/>
              </a:lnSpc>
            </a:pPr>
            <a:r>
              <a:rPr lang="el-GR" altLang="el-GR" sz="2200"/>
              <a:t>Αυξημένο προσωπικό</a:t>
            </a:r>
          </a:p>
          <a:p>
            <a:pPr>
              <a:lnSpc>
                <a:spcPct val="80000"/>
              </a:lnSpc>
            </a:pPr>
            <a:r>
              <a:rPr lang="el-GR" altLang="el-GR" sz="2600"/>
              <a:t>Η συνολική προσπάθεια (effort) που απαιτείτε για την ολοκλήρωση του έργου συνήθως εκφρασμένη σε εργατοώρες (manhours) ή εργατομήνες (manmonths).</a:t>
            </a:r>
          </a:p>
          <a:p>
            <a:pPr>
              <a:lnSpc>
                <a:spcPct val="80000"/>
              </a:lnSpc>
            </a:pPr>
            <a:r>
              <a:rPr lang="el-GR" altLang="el-GR" sz="2600"/>
              <a:t>Ο συνολικός χρόνος που απομένει για την ολοκλήρωση του έργου </a:t>
            </a:r>
          </a:p>
          <a:p>
            <a:pPr>
              <a:lnSpc>
                <a:spcPct val="80000"/>
              </a:lnSpc>
            </a:pPr>
            <a:endParaRPr lang="el-GR" altLang="el-GR" sz="2600"/>
          </a:p>
        </p:txBody>
      </p:sp>
    </p:spTree>
    <p:extLst>
      <p:ext uri="{BB962C8B-B14F-4D97-AF65-F5344CB8AC3E}">
        <p14:creationId xmlns:p14="http://schemas.microsoft.com/office/powerpoint/2010/main" val="3418878956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Οργανωτικοί κίνδυνοι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1900"/>
              <a:t>Έλλειψη δέσμευσης (commitment) της διοίκησης στο έργο</a:t>
            </a:r>
            <a:endParaRPr lang="en-GB" altLang="el-GR" sz="1900"/>
          </a:p>
          <a:p>
            <a:pPr>
              <a:lnSpc>
                <a:spcPct val="80000"/>
              </a:lnSpc>
            </a:pPr>
            <a:r>
              <a:rPr lang="el-GR" altLang="el-GR" sz="1900"/>
              <a:t>Έλλειψη κατανόησης της διοίκησης των σκοπών του έργου</a:t>
            </a:r>
            <a:endParaRPr lang="en-GB" altLang="el-GR" sz="1900"/>
          </a:p>
          <a:p>
            <a:pPr>
              <a:lnSpc>
                <a:spcPct val="80000"/>
              </a:lnSpc>
            </a:pPr>
            <a:r>
              <a:rPr lang="el-GR" altLang="el-GR" sz="1900"/>
              <a:t>Συγκρουόμενοι στόχοι από χρήστες που ανήκουν σε διαφορετικά τμήματα της ίδιας οργάνωσης</a:t>
            </a:r>
            <a:endParaRPr lang="en-GB" altLang="el-GR" sz="1900"/>
          </a:p>
          <a:p>
            <a:pPr>
              <a:lnSpc>
                <a:spcPct val="80000"/>
              </a:lnSpc>
            </a:pPr>
            <a:r>
              <a:rPr lang="el-GR" altLang="el-GR" sz="1900"/>
              <a:t>Έλλειψη κατανόησης της διοίκησης των απαιτήσεων για την επιτυχή ολοκλήρωση του έργου</a:t>
            </a:r>
            <a:endParaRPr lang="en-GB" altLang="el-GR" sz="1900"/>
          </a:p>
          <a:p>
            <a:pPr>
              <a:lnSpc>
                <a:spcPct val="80000"/>
              </a:lnSpc>
            </a:pPr>
            <a:r>
              <a:rPr lang="el-GR" altLang="el-GR" sz="1900"/>
              <a:t>Απουσία της διοίκησης από το έργο</a:t>
            </a:r>
            <a:endParaRPr lang="en-GB" altLang="el-GR" sz="1900"/>
          </a:p>
          <a:p>
            <a:pPr>
              <a:lnSpc>
                <a:spcPct val="80000"/>
              </a:lnSpc>
            </a:pPr>
            <a:r>
              <a:rPr lang="el-GR" altLang="el-GR" sz="1900"/>
              <a:t>Καθυστερημένες αποφάσεις που εισάγουν καθυστερήσεις στο έργο</a:t>
            </a:r>
            <a:endParaRPr lang="en-GB" altLang="el-GR" sz="1900"/>
          </a:p>
          <a:p>
            <a:pPr>
              <a:lnSpc>
                <a:spcPct val="80000"/>
              </a:lnSpc>
            </a:pPr>
            <a:r>
              <a:rPr lang="el-GR" altLang="el-GR" sz="1900"/>
              <a:t>Ανεπαρκείς πόροι (resources) για την εκτέλεση του έργου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altLang="el-GR" sz="1900"/>
          </a:p>
        </p:txBody>
      </p:sp>
    </p:spTree>
    <p:extLst>
      <p:ext uri="{BB962C8B-B14F-4D97-AF65-F5344CB8AC3E}">
        <p14:creationId xmlns:p14="http://schemas.microsoft.com/office/powerpoint/2010/main" val="3595843856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Κίνδυνοι προσωπικού</a:t>
            </a:r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100"/>
              <a:t>Μη αποτελεσματική διοίκηση έργου</a:t>
            </a:r>
            <a:endParaRPr lang="en-GB" altLang="el-GR" sz="2100"/>
          </a:p>
          <a:p>
            <a:pPr>
              <a:lnSpc>
                <a:spcPct val="80000"/>
              </a:lnSpc>
            </a:pPr>
            <a:r>
              <a:rPr lang="el-GR" altLang="el-GR" sz="2100"/>
              <a:t>Έλλειψη ξεκάθαρων στόχων για το έργο</a:t>
            </a:r>
            <a:endParaRPr lang="en-GB" altLang="el-GR" sz="2100"/>
          </a:p>
          <a:p>
            <a:pPr>
              <a:lnSpc>
                <a:spcPct val="80000"/>
              </a:lnSpc>
            </a:pPr>
            <a:r>
              <a:rPr lang="el-GR" altLang="el-GR" sz="2100"/>
              <a:t>Προβλήματα επικοινωνίας λόγω  οργανωτικής δομής ή λόγω μεγέθους της ομάδας</a:t>
            </a:r>
            <a:endParaRPr lang="en-GB" altLang="el-GR" sz="2100"/>
          </a:p>
          <a:p>
            <a:pPr>
              <a:lnSpc>
                <a:spcPct val="80000"/>
              </a:lnSpc>
            </a:pPr>
            <a:r>
              <a:rPr lang="el-GR" altLang="el-GR" sz="2100"/>
              <a:t>Έλλειψη προσωπικού ή απώλεια βασικού προσωπικού ή συχνές αλλαγές στο προσωπικό, συγκρούσεις ανάμεσα στο προσωπικό, κακό ηθικό</a:t>
            </a:r>
            <a:endParaRPr lang="en-GB" altLang="el-GR" sz="2100"/>
          </a:p>
          <a:p>
            <a:pPr>
              <a:lnSpc>
                <a:spcPct val="80000"/>
              </a:lnSpc>
            </a:pPr>
            <a:r>
              <a:rPr lang="el-GR" altLang="el-GR" sz="2100"/>
              <a:t>Χρήση λανθασμένων standard ή τεχνολογίας</a:t>
            </a:r>
            <a:endParaRPr lang="en-GB" altLang="el-GR" sz="2100"/>
          </a:p>
          <a:p>
            <a:pPr>
              <a:lnSpc>
                <a:spcPct val="80000"/>
              </a:lnSpc>
            </a:pPr>
            <a:r>
              <a:rPr lang="el-GR" altLang="el-GR" sz="2100"/>
              <a:t>Κακές εκτιμήσεις για την προσπάθεια (effort) που απαιτείται για την εκτέλεση του έργου</a:t>
            </a:r>
          </a:p>
          <a:p>
            <a:pPr>
              <a:lnSpc>
                <a:spcPct val="80000"/>
              </a:lnSpc>
            </a:pPr>
            <a:r>
              <a:rPr lang="el-GR" altLang="el-GR" sz="2100"/>
              <a:t>Κακή εκτίμηση του κόστους </a:t>
            </a:r>
          </a:p>
        </p:txBody>
      </p:sp>
    </p:spTree>
    <p:extLst>
      <p:ext uri="{BB962C8B-B14F-4D97-AF65-F5344CB8AC3E}">
        <p14:creationId xmlns:p14="http://schemas.microsoft.com/office/powerpoint/2010/main" val="2688818813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Κίνδυνοι αλλαγών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100"/>
              <a:t>Για να γίνει θετικά δεκτή η αλλαγή που επιφέρει ένα έργο, πρέπει να υπάρξει κατάλληλη προεργασία κατά την διάρκεια του έργου. Πιο συγκεκριμένα πρέπει:</a:t>
            </a:r>
          </a:p>
          <a:p>
            <a:pPr lvl="1">
              <a:lnSpc>
                <a:spcPct val="90000"/>
              </a:lnSpc>
            </a:pPr>
            <a:r>
              <a:rPr lang="el-GR" altLang="el-GR" sz="2000"/>
              <a:t>Η αλλαγή που επιφέρει το έργο πρέπει να καλύπτει μια γενικώς αποδεκτή ανάγκη</a:t>
            </a:r>
            <a:endParaRPr lang="en-GB" altLang="el-GR" sz="2000"/>
          </a:p>
          <a:p>
            <a:pPr lvl="1">
              <a:lnSpc>
                <a:spcPct val="90000"/>
              </a:lnSpc>
            </a:pPr>
            <a:r>
              <a:rPr lang="el-GR" altLang="el-GR" sz="2000"/>
              <a:t>Οι απαιτήσεις του έργου είναι καλά προσδιορισμένες και καλύπτουν αποδεκτές ανάγκες</a:t>
            </a:r>
            <a:endParaRPr lang="en-GB" altLang="el-GR" sz="2000"/>
          </a:p>
          <a:p>
            <a:pPr lvl="1">
              <a:lnSpc>
                <a:spcPct val="90000"/>
              </a:lnSpc>
            </a:pPr>
            <a:r>
              <a:rPr lang="el-GR" altLang="el-GR" sz="2000"/>
              <a:t>Η αλλαγή που επιφέρει το έργο δεν θίγει τις εργασιακές συνθήκες των χρηστών</a:t>
            </a:r>
          </a:p>
          <a:p>
            <a:pPr lvl="1">
              <a:lnSpc>
                <a:spcPct val="90000"/>
              </a:lnSpc>
            </a:pPr>
            <a:r>
              <a:rPr lang="el-GR" altLang="el-GR" sz="2000"/>
              <a:t>Η επικοινωνία με τους συμμετέχοντες στο έργο καθ’όλη τη διάρκεια του έργου είναι διαρκής και ουσιαστική. </a:t>
            </a:r>
          </a:p>
        </p:txBody>
      </p:sp>
    </p:spTree>
    <p:extLst>
      <p:ext uri="{BB962C8B-B14F-4D97-AF65-F5344CB8AC3E}">
        <p14:creationId xmlns:p14="http://schemas.microsoft.com/office/powerpoint/2010/main" val="2866944003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Κίνδυνοι πολυπλοκότητας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sz="2600"/>
              <a:t>Ύπαρξη πολλαπλών και σύνθετων συσχετίσεων μεταξύ ανθρώπων, συστημάτων</a:t>
            </a:r>
            <a:endParaRPr lang="en-GB" altLang="el-GR" sz="2600"/>
          </a:p>
          <a:p>
            <a:r>
              <a:rPr lang="el-GR" altLang="el-GR" sz="2600"/>
              <a:t>Απαιτεί συντονισμό μεταξύ πολλών υποέργων</a:t>
            </a:r>
            <a:endParaRPr lang="en-GB" altLang="el-GR" sz="2600"/>
          </a:p>
          <a:p>
            <a:r>
              <a:rPr lang="el-GR" altLang="el-GR" sz="2600"/>
              <a:t>Απαιτεί γνώση και εμπειρία από πολλές διαφορετικές επιστήμες ή βιομηχανικούς κλάδους</a:t>
            </a:r>
            <a:endParaRPr lang="en-GB" altLang="el-GR" sz="2600"/>
          </a:p>
          <a:p>
            <a:r>
              <a:rPr lang="el-GR" altLang="el-GR" sz="2600"/>
              <a:t>Απαιτεί εξειδικευμένες γνώσεις (know-how)</a:t>
            </a:r>
            <a:endParaRPr lang="en-GB" altLang="el-GR" sz="2600"/>
          </a:p>
          <a:p>
            <a:r>
              <a:rPr lang="el-GR" altLang="el-GR" sz="2600"/>
              <a:t>Το έργο είναι ευρύ σε απαιτήσεις.</a:t>
            </a:r>
          </a:p>
          <a:p>
            <a:endParaRPr lang="el-GR" altLang="el-GR" sz="2600"/>
          </a:p>
        </p:txBody>
      </p:sp>
    </p:spTree>
    <p:extLst>
      <p:ext uri="{BB962C8B-B14F-4D97-AF65-F5344CB8AC3E}">
        <p14:creationId xmlns:p14="http://schemas.microsoft.com/office/powerpoint/2010/main" val="566573892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Κίνδυνοι περιορισμών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1900" b="1"/>
              <a:t>Σχετιζόμενοι με την επιχείρηση</a:t>
            </a:r>
            <a:r>
              <a:rPr lang="el-GR" altLang="el-GR" sz="1900"/>
              <a:t>: Προθεσμίες που προκύπτουν από την επιχείρηση, διαθέσιμος προϋπολογισμός, διαθέσιμος χρόνος.</a:t>
            </a:r>
            <a:endParaRPr lang="en-GB" altLang="el-GR" sz="1900"/>
          </a:p>
          <a:p>
            <a:pPr>
              <a:lnSpc>
                <a:spcPct val="80000"/>
              </a:lnSpc>
            </a:pPr>
            <a:r>
              <a:rPr lang="el-GR" altLang="el-GR" sz="1900" b="1"/>
              <a:t>Τεχνολογικοί</a:t>
            </a:r>
            <a:r>
              <a:rPr lang="el-GR" altLang="el-GR" sz="1900"/>
              <a:t>: Περιορισμοί που προκύπτουν από την τεχνολογία.</a:t>
            </a:r>
            <a:endParaRPr lang="en-GB" altLang="el-GR" sz="1900"/>
          </a:p>
          <a:p>
            <a:pPr>
              <a:lnSpc>
                <a:spcPct val="80000"/>
              </a:lnSpc>
            </a:pPr>
            <a:r>
              <a:rPr lang="el-GR" altLang="el-GR" sz="1900" b="1"/>
              <a:t>Νομοθετικοί</a:t>
            </a:r>
            <a:r>
              <a:rPr lang="el-GR" altLang="el-GR" sz="1900"/>
              <a:t>: Περιορισμοί που προκύπτουν από την νομοθεσία που ισχύει στην κάθε περίπτωση.</a:t>
            </a:r>
            <a:endParaRPr lang="en-GB" altLang="el-GR" sz="1900"/>
          </a:p>
          <a:p>
            <a:pPr>
              <a:lnSpc>
                <a:spcPct val="80000"/>
              </a:lnSpc>
            </a:pPr>
            <a:r>
              <a:rPr lang="el-GR" altLang="el-GR" sz="1900" b="1"/>
              <a:t>Ανθρωποκεντρικοί</a:t>
            </a:r>
            <a:r>
              <a:rPr lang="el-GR" altLang="el-GR" sz="1900"/>
              <a:t>: Διαθεσιμότητα ανθρώπων με συγκεκριμένο know-how</a:t>
            </a:r>
            <a:endParaRPr lang="en-GB" altLang="el-GR" sz="1900"/>
          </a:p>
          <a:p>
            <a:pPr>
              <a:lnSpc>
                <a:spcPct val="80000"/>
              </a:lnSpc>
            </a:pPr>
            <a:r>
              <a:rPr lang="el-GR" altLang="el-GR" sz="1900" b="1"/>
              <a:t>Εσωτερικοί</a:t>
            </a:r>
            <a:r>
              <a:rPr lang="el-GR" altLang="el-GR" sz="1900"/>
              <a:t>: Περιορισμοί που προκύπτουν από την αλληλεξάρτηση των εργασιών μέσα στο έργο.</a:t>
            </a:r>
          </a:p>
          <a:p>
            <a:pPr>
              <a:lnSpc>
                <a:spcPct val="80000"/>
              </a:lnSpc>
            </a:pPr>
            <a:r>
              <a:rPr lang="el-GR" altLang="el-GR" sz="1900" b="1"/>
              <a:t>Εξωτερικοί</a:t>
            </a:r>
            <a:r>
              <a:rPr lang="el-GR" altLang="el-GR" sz="1900"/>
              <a:t>: Περιορισμοί που προκύπτουν από το περιβάλλον, όπως καιρός, παράδοση εξοπλισμού κλπ. </a:t>
            </a:r>
          </a:p>
        </p:txBody>
      </p:sp>
    </p:spTree>
    <p:extLst>
      <p:ext uri="{BB962C8B-B14F-4D97-AF65-F5344CB8AC3E}">
        <p14:creationId xmlns:p14="http://schemas.microsoft.com/office/powerpoint/2010/main" val="792087724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Άδειες χρήσης </a:t>
            </a:r>
            <a:endParaRPr lang="el-GR" dirty="0" smtClean="0"/>
          </a:p>
        </p:txBody>
      </p:sp>
      <p:sp>
        <p:nvSpPr>
          <p:cNvPr id="307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Το παρόν εκπαιδευτικό υλικό υπόκειται στην παρακάτω άδεια χρήσ</a:t>
            </a:r>
            <a:r>
              <a:rPr lang="el-GR" sz="2800" dirty="0"/>
              <a:t>η</a:t>
            </a:r>
            <a:r>
              <a:rPr lang="el-GR" sz="2800" dirty="0" smtClean="0"/>
              <a:t>ς </a:t>
            </a:r>
            <a:r>
              <a:rPr lang="en-US" sz="2800" dirty="0" smtClean="0"/>
              <a:t>Creative Commons</a:t>
            </a:r>
            <a:r>
              <a:rPr lang="el-GR" sz="2800" dirty="0" smtClean="0"/>
              <a:t> (</a:t>
            </a:r>
            <a:r>
              <a:rPr lang="en-US" sz="2800" dirty="0" smtClean="0"/>
              <a:t>C C)</a:t>
            </a:r>
            <a:r>
              <a:rPr lang="el-GR" sz="2800" dirty="0" smtClean="0"/>
              <a:t>: </a:t>
            </a:r>
            <a:r>
              <a:rPr lang="el-GR" sz="2400" b="1" dirty="0" smtClean="0"/>
              <a:t>Αναφορά δημιουργού</a:t>
            </a:r>
            <a:r>
              <a:rPr lang="en-US" sz="2400" b="1" dirty="0" smtClean="0"/>
              <a:t> (B</a:t>
            </a:r>
            <a:r>
              <a:rPr lang="el-GR" sz="2400" b="1" dirty="0" smtClean="0"/>
              <a:t> </a:t>
            </a:r>
            <a:r>
              <a:rPr lang="en-US" sz="2400" b="1" dirty="0" smtClean="0"/>
              <a:t>Y)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b="1" dirty="0" smtClean="0"/>
              <a:t>Μη εμπορική χρήση</a:t>
            </a:r>
            <a:r>
              <a:rPr lang="en-US" sz="2400" b="1" dirty="0" smtClean="0"/>
              <a:t> (N</a:t>
            </a:r>
            <a:r>
              <a:rPr lang="el-GR" sz="2400" b="1" dirty="0" smtClean="0"/>
              <a:t> </a:t>
            </a:r>
            <a:r>
              <a:rPr lang="en-US" sz="2400" b="1" dirty="0" smtClean="0"/>
              <a:t>C)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b="1" dirty="0" smtClean="0"/>
              <a:t>Μη τροποποίηση</a:t>
            </a:r>
            <a:r>
              <a:rPr lang="en-US" sz="2400" b="1" dirty="0" smtClean="0"/>
              <a:t> (N</a:t>
            </a:r>
            <a:r>
              <a:rPr lang="el-GR" sz="2400" b="1" dirty="0" smtClean="0"/>
              <a:t> </a:t>
            </a:r>
            <a:r>
              <a:rPr lang="en-US" sz="2400" b="1" dirty="0" smtClean="0"/>
              <a:t>D)</a:t>
            </a:r>
            <a:r>
              <a:rPr lang="el-GR" sz="2400" dirty="0"/>
              <a:t>,</a:t>
            </a:r>
            <a:r>
              <a:rPr lang="en-US" sz="2400" dirty="0" smtClean="0"/>
              <a:t> </a:t>
            </a:r>
            <a:r>
              <a:rPr lang="el-GR" sz="2400" b="1" dirty="0" smtClean="0"/>
              <a:t>3.0</a:t>
            </a:r>
            <a:r>
              <a:rPr lang="en-US" sz="2400" b="1" dirty="0" smtClean="0"/>
              <a:t>,</a:t>
            </a:r>
            <a:r>
              <a:rPr lang="el-GR" sz="2400" b="1" dirty="0" smtClean="0"/>
              <a:t> Μη εισαγόμενο</a:t>
            </a:r>
            <a:r>
              <a:rPr lang="en-US" sz="2400" b="1" dirty="0" smtClean="0"/>
              <a:t>.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eaLnBrk="1" hangingPunct="1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Εικόνα 1" descr="  Λογότυπο για Άδειες χρήσης Creative Commons, B Y, NC, ND. ">
            <a:hlinkClick r:id="rId3" tooltip="Μετάβαση στην Άδεια Χρήσης 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5516563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Μελλοντικοί κίνδυνοι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100"/>
              <a:t>Η προσδοκώμενη ημερομηνία τέλους του έργου</a:t>
            </a:r>
            <a:endParaRPr lang="en-GB" altLang="el-GR" sz="2100"/>
          </a:p>
          <a:p>
            <a:pPr>
              <a:lnSpc>
                <a:spcPct val="90000"/>
              </a:lnSpc>
            </a:pPr>
            <a:r>
              <a:rPr lang="el-GR" altLang="el-GR" sz="2100"/>
              <a:t>Οι αλλαγές στο προσωπικό</a:t>
            </a:r>
            <a:endParaRPr lang="en-GB" altLang="el-GR" sz="2100"/>
          </a:p>
          <a:p>
            <a:pPr>
              <a:lnSpc>
                <a:spcPct val="90000"/>
              </a:lnSpc>
            </a:pPr>
            <a:r>
              <a:rPr lang="el-GR" altLang="el-GR" sz="2100"/>
              <a:t>Η σταθερότητα των απαιτήσεων</a:t>
            </a:r>
            <a:endParaRPr lang="en-GB" altLang="el-GR" sz="2100"/>
          </a:p>
          <a:p>
            <a:pPr>
              <a:lnSpc>
                <a:spcPct val="90000"/>
              </a:lnSpc>
            </a:pPr>
            <a:r>
              <a:rPr lang="el-GR" altLang="el-GR" sz="2100"/>
              <a:t>Είναι δυνατόν εργασίες να εκτελεσθούν παράλληλα</a:t>
            </a:r>
            <a:endParaRPr lang="en-GB" altLang="el-GR" sz="2100"/>
          </a:p>
          <a:p>
            <a:pPr>
              <a:lnSpc>
                <a:spcPct val="90000"/>
              </a:lnSpc>
            </a:pPr>
            <a:r>
              <a:rPr lang="el-GR" altLang="el-GR" sz="2100"/>
              <a:t>Είναι δυνατόν το έργο να υποδιαιρεθεί σε μικρότερα κομμάτια και να εκτελεσθεί πιο γρήγορα</a:t>
            </a:r>
            <a:endParaRPr lang="en-GB" altLang="el-GR" sz="2100"/>
          </a:p>
          <a:p>
            <a:pPr>
              <a:lnSpc>
                <a:spcPct val="90000"/>
              </a:lnSpc>
            </a:pPr>
            <a:r>
              <a:rPr lang="el-GR" altLang="el-GR" sz="2100"/>
              <a:t>Υπάρχει αβεβαιότητα λόγω της μεγάλης διάρκειας του έργου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altLang="el-GR" sz="2100"/>
          </a:p>
        </p:txBody>
      </p:sp>
    </p:spTree>
    <p:extLst>
      <p:ext uri="{BB962C8B-B14F-4D97-AF65-F5344CB8AC3E}">
        <p14:creationId xmlns:p14="http://schemas.microsoft.com/office/powerpoint/2010/main" val="2786364313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Πλαίσιο προσδιορισμού κινδύνων</a:t>
            </a:r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>
                <a:hlinkClick r:id="rId2" action="ppaction://hlinkfile"/>
              </a:rPr>
              <a:t>Πλαίσιο Προσδιορισμού Κινδύνου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31636752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500"/>
              <a:t>Τεχνικές συλλογής πληροφορίας για τον προσδιορισμό κινδύνων</a:t>
            </a:r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l-GR"/>
              <a:t>Brainstorming</a:t>
            </a:r>
            <a:endParaRPr lang="el-GR" altLang="el-GR"/>
          </a:p>
          <a:p>
            <a:pPr marL="609600" indent="-609600"/>
            <a:r>
              <a:rPr lang="el-GR" altLang="el-GR"/>
              <a:t>Τεχνική </a:t>
            </a:r>
            <a:r>
              <a:rPr lang="en-US" altLang="el-GR"/>
              <a:t>Delphi</a:t>
            </a:r>
            <a:endParaRPr lang="el-GR" altLang="el-GR"/>
          </a:p>
          <a:p>
            <a:pPr marL="609600" indent="-609600"/>
            <a:r>
              <a:rPr lang="el-GR" altLang="el-GR"/>
              <a:t>Συνεντεύξεις και </a:t>
            </a:r>
            <a:endParaRPr lang="en-US" altLang="el-GR"/>
          </a:p>
          <a:p>
            <a:pPr marL="609600" indent="-609600"/>
            <a:r>
              <a:rPr lang="en-US" altLang="el-GR"/>
              <a:t>SWOT </a:t>
            </a:r>
            <a:r>
              <a:rPr lang="el-GR" altLang="el-GR"/>
              <a:t>ανάλυση</a:t>
            </a:r>
          </a:p>
        </p:txBody>
      </p:sp>
    </p:spTree>
    <p:extLst>
      <p:ext uri="{BB962C8B-B14F-4D97-AF65-F5344CB8AC3E}">
        <p14:creationId xmlns:p14="http://schemas.microsoft.com/office/powerpoint/2010/main" val="66626064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Κανόνες του </a:t>
            </a:r>
            <a:r>
              <a:rPr lang="en-US" altLang="el-GR"/>
              <a:t>brainstorming</a:t>
            </a:r>
            <a:endParaRPr lang="el-GR" altLang="el-GR"/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600"/>
              <a:t>Οι κανόνες που ακολουθούνται για το </a:t>
            </a:r>
            <a:r>
              <a:rPr lang="en-US" altLang="el-GR" sz="2600"/>
              <a:t>brainstorming</a:t>
            </a:r>
            <a:r>
              <a:rPr lang="el-GR" altLang="el-GR" sz="2600"/>
              <a:t> είναι οι ακόλουθοι:</a:t>
            </a:r>
          </a:p>
          <a:p>
            <a:pPr lvl="1">
              <a:lnSpc>
                <a:spcPct val="80000"/>
              </a:lnSpc>
            </a:pPr>
            <a:r>
              <a:rPr lang="el-GR" altLang="el-GR" sz="2200"/>
              <a:t>Μην κρίνεται με κανένα τρόπο είτε αρνητικά είτε θετικά τις ιδέες των άλλων</a:t>
            </a:r>
          </a:p>
          <a:p>
            <a:pPr lvl="1">
              <a:lnSpc>
                <a:spcPct val="80000"/>
              </a:lnSpc>
            </a:pPr>
            <a:r>
              <a:rPr lang="el-GR" altLang="el-GR" sz="2200"/>
              <a:t>Ενθαρρύνεται το φανταστικό, το απίθανο και το αδύνατο στις ιδέες που παρουσιάζονται</a:t>
            </a:r>
          </a:p>
          <a:p>
            <a:pPr lvl="1">
              <a:lnSpc>
                <a:spcPct val="80000"/>
              </a:lnSpc>
            </a:pPr>
            <a:r>
              <a:rPr lang="el-GR" altLang="el-GR" sz="2200"/>
              <a:t>Αυτό που έχει σημασία κατά τη διάρκεια του </a:t>
            </a:r>
            <a:r>
              <a:rPr lang="en-US" altLang="el-GR" sz="2200"/>
              <a:t>brainstorming</a:t>
            </a:r>
            <a:r>
              <a:rPr lang="el-GR" altLang="el-GR" sz="2200"/>
              <a:t> είναι η ποσότητα των ιδεών και όχι η ποιότητα</a:t>
            </a:r>
          </a:p>
          <a:p>
            <a:pPr lvl="1">
              <a:lnSpc>
                <a:spcPct val="80000"/>
              </a:lnSpc>
            </a:pPr>
            <a:r>
              <a:rPr lang="el-GR" altLang="el-GR" sz="2200"/>
              <a:t>Συνεχίστε τις ιδέες που έθεσαν άλλη συμμετέχοντες στο </a:t>
            </a:r>
            <a:r>
              <a:rPr lang="en-US" altLang="el-GR" sz="2200"/>
              <a:t>brainstorming</a:t>
            </a:r>
            <a:endParaRPr lang="el-GR" altLang="el-GR" sz="2200"/>
          </a:p>
          <a:p>
            <a:pPr lvl="1">
              <a:lnSpc>
                <a:spcPct val="80000"/>
              </a:lnSpc>
            </a:pPr>
            <a:r>
              <a:rPr lang="el-GR" altLang="el-GR" sz="2200"/>
              <a:t>Κάθε ιδέα και κάθε ομιλητής έχει την ίδια αξία </a:t>
            </a:r>
          </a:p>
        </p:txBody>
      </p:sp>
    </p:spTree>
    <p:extLst>
      <p:ext uri="{BB962C8B-B14F-4D97-AF65-F5344CB8AC3E}">
        <p14:creationId xmlns:p14="http://schemas.microsoft.com/office/powerpoint/2010/main" val="3845948747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Η τεχνική </a:t>
            </a:r>
            <a:r>
              <a:rPr lang="en-US" altLang="el-GR"/>
              <a:t>Delphi</a:t>
            </a:r>
            <a:endParaRPr lang="el-GR" altLang="el-GR"/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l-GR"/>
              <a:t>A</a:t>
            </a:r>
            <a:r>
              <a:rPr lang="el-GR" altLang="el-GR"/>
              <a:t>ρχή της διαλεκτικής του Χέγκελ</a:t>
            </a:r>
            <a:endParaRPr lang="en-US" altLang="el-GR"/>
          </a:p>
          <a:p>
            <a:pPr lvl="1"/>
            <a:r>
              <a:rPr lang="el-GR" altLang="el-GR" b="1"/>
              <a:t>θέση</a:t>
            </a:r>
            <a:r>
              <a:rPr lang="el-GR" altLang="el-GR"/>
              <a:t>, </a:t>
            </a:r>
            <a:r>
              <a:rPr lang="el-GR" altLang="el-GR" b="1"/>
              <a:t>αντίθεση </a:t>
            </a:r>
            <a:r>
              <a:rPr lang="el-GR" altLang="el-GR"/>
              <a:t>και </a:t>
            </a:r>
            <a:r>
              <a:rPr lang="el-GR" altLang="el-GR" b="1"/>
              <a:t>σύνθεση</a:t>
            </a:r>
            <a:endParaRPr lang="en-US" altLang="el-GR"/>
          </a:p>
          <a:p>
            <a:r>
              <a:rPr lang="el-GR" altLang="el-GR"/>
              <a:t>Διευθυντής της συζήτησης </a:t>
            </a:r>
          </a:p>
          <a:p>
            <a:pPr>
              <a:buFont typeface="Wingdings" pitchFamily="2" charset="2"/>
              <a:buNone/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56693554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Συνεντεύξεις</a:t>
            </a:r>
          </a:p>
        </p:txBody>
      </p:sp>
      <p:pic>
        <p:nvPicPr>
          <p:cNvPr id="8796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1075" y="1733550"/>
            <a:ext cx="6127750" cy="304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9620" name="Rectangle 4"/>
          <p:cNvSpPr>
            <a:spLocks noChangeArrowheads="1"/>
          </p:cNvSpPr>
          <p:nvPr/>
        </p:nvSpPr>
        <p:spPr bwMode="auto">
          <a:xfrm>
            <a:off x="433388" y="5192713"/>
            <a:ext cx="8228012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>
            <a:spAutoFit/>
          </a:bodyPr>
          <a:lstStyle/>
          <a:p>
            <a:r>
              <a:rPr lang="el-GR" altLang="el-GR" sz="1600" b="1">
                <a:latin typeface="Tahoma" pitchFamily="34" charset="0"/>
              </a:rPr>
              <a:t>Το αποτέλεσμα της συνέντευξης είναι καταγραφή κινδύνων στην παρακάτω μορφή:</a:t>
            </a:r>
            <a:endParaRPr lang="en-GB" altLang="el-GR" sz="1600" b="1">
              <a:latin typeface="Tahoma" pitchFamily="34" charset="0"/>
            </a:endParaRPr>
          </a:p>
          <a:p>
            <a:r>
              <a:rPr lang="el-GR" altLang="el-GR" sz="1600">
                <a:latin typeface="Tahoma" pitchFamily="34" charset="0"/>
              </a:rPr>
              <a:t>Οι απαιτήσεις φαίνονται να αλλάζουν </a:t>
            </a:r>
            <a:r>
              <a:rPr lang="el-GR" altLang="el-GR" sz="1600">
                <a:latin typeface="Tahoma" pitchFamily="34" charset="0"/>
                <a:sym typeface="Wingdings" pitchFamily="2" charset="2"/>
              </a:rPr>
              <a:t></a:t>
            </a:r>
            <a:r>
              <a:rPr lang="el-GR" altLang="el-GR" sz="1600">
                <a:latin typeface="Tahoma" pitchFamily="34" charset="0"/>
              </a:rPr>
              <a:t> δεν μπορούμε να είμαστε σίγουροι ότι οι περιπτώσεις ελέγχου θα είναι πλήρεις</a:t>
            </a:r>
            <a:endParaRPr lang="el-GR" altLang="el-GR" sz="1600">
              <a:latin typeface="Tahoma" pitchFamily="34" charset="0"/>
              <a:sym typeface="Wingdings" pitchFamily="2" charset="2"/>
            </a:endParaRPr>
          </a:p>
          <a:p>
            <a:r>
              <a:rPr lang="el-GR" altLang="el-GR" sz="1600">
                <a:latin typeface="Tahoma" pitchFamily="34" charset="0"/>
                <a:sym typeface="Wingdings" pitchFamily="2" charset="2"/>
              </a:rPr>
              <a:t>Δεν υπάρχει διαδικασία ελέγχου αλλαγών </a:t>
            </a:r>
            <a:r>
              <a:rPr lang="el-GR" altLang="el-GR" sz="1600">
                <a:latin typeface="Tahoma" pitchFamily="34" charset="0"/>
              </a:rPr>
              <a:t> Το αποτέλεσμα πιθανόν να μην καλύπτει τις ανάγκες</a:t>
            </a:r>
            <a:r>
              <a:rPr lang="en-GB" altLang="el-GR" sz="1600">
                <a:latin typeface="Tahoma" pitchFamily="34" charset="0"/>
                <a:sym typeface="Wingding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6761739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SWOT </a:t>
            </a:r>
            <a:r>
              <a:rPr lang="el-GR" altLang="el-GR"/>
              <a:t>ανάλυση</a:t>
            </a:r>
          </a:p>
        </p:txBody>
      </p:sp>
      <p:pic>
        <p:nvPicPr>
          <p:cNvPr id="8806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2488" y="1719263"/>
            <a:ext cx="4899025" cy="4411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467217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Διαγράμματα αιτίας αποτελέσματος</a:t>
            </a:r>
          </a:p>
        </p:txBody>
      </p:sp>
      <p:pic>
        <p:nvPicPr>
          <p:cNvPr id="8816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425" y="1752600"/>
            <a:ext cx="7808913" cy="5033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402062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11.3 Ποιοτική ανάλυση κινδύνου</a:t>
            </a:r>
          </a:p>
        </p:txBody>
      </p:sp>
      <p:sp>
        <p:nvSpPr>
          <p:cNvPr id="882691" name="Rectangle 3"/>
          <p:cNvSpPr>
            <a:spLocks noChangeArrowheads="1"/>
          </p:cNvSpPr>
          <p:nvPr/>
        </p:nvSpPr>
        <p:spPr bwMode="auto">
          <a:xfrm>
            <a:off x="463550" y="2027238"/>
            <a:ext cx="45291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0558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5130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29702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4274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l-GR" sz="2200"/>
              <a:t>Input</a:t>
            </a:r>
          </a:p>
          <a:p>
            <a:pPr lvl="1"/>
            <a:r>
              <a:rPr lang="el-GR" altLang="el-GR" sz="2000"/>
              <a:t>Πλάνο Διαχείρισης Κινδύνου</a:t>
            </a:r>
          </a:p>
          <a:p>
            <a:pPr lvl="1"/>
            <a:r>
              <a:rPr lang="el-GR" altLang="el-GR" sz="2000"/>
              <a:t>Αναγνωρισμένοι κίνδυνοι</a:t>
            </a:r>
          </a:p>
          <a:p>
            <a:pPr lvl="1"/>
            <a:r>
              <a:rPr lang="el-GR" altLang="el-GR" sz="2000"/>
              <a:t>Κατάσταση του έργου</a:t>
            </a:r>
          </a:p>
          <a:p>
            <a:pPr lvl="1"/>
            <a:r>
              <a:rPr lang="el-GR" altLang="el-GR" sz="2000"/>
              <a:t>Είδος έργου</a:t>
            </a:r>
          </a:p>
          <a:p>
            <a:pPr lvl="1"/>
            <a:r>
              <a:rPr lang="el-GR" altLang="el-GR" sz="2000"/>
              <a:t>Ακρίβεια δεδομένων</a:t>
            </a:r>
          </a:p>
          <a:p>
            <a:pPr lvl="1"/>
            <a:r>
              <a:rPr lang="el-GR" altLang="el-GR" sz="2000"/>
              <a:t>Περιοχή Πιθανότητας και συνέπειας</a:t>
            </a:r>
          </a:p>
          <a:p>
            <a:pPr lvl="1"/>
            <a:r>
              <a:rPr lang="el-GR" altLang="el-GR" sz="2000"/>
              <a:t>Παραδοχές</a:t>
            </a:r>
          </a:p>
          <a:p>
            <a:pPr lvl="1">
              <a:buFont typeface="Wingdings" pitchFamily="2" charset="2"/>
              <a:buNone/>
            </a:pPr>
            <a:endParaRPr lang="el-GR" altLang="el-GR" sz="2000"/>
          </a:p>
        </p:txBody>
      </p:sp>
      <p:sp>
        <p:nvSpPr>
          <p:cNvPr id="882692" name="Rectangle 4"/>
          <p:cNvSpPr>
            <a:spLocks noChangeArrowheads="1"/>
          </p:cNvSpPr>
          <p:nvPr/>
        </p:nvSpPr>
        <p:spPr bwMode="auto">
          <a:xfrm>
            <a:off x="5145088" y="2027238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0558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5130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29702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4274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l-GR" sz="2200"/>
              <a:t>Εργαλεία και τεχνικές</a:t>
            </a:r>
          </a:p>
          <a:p>
            <a:pPr lvl="1"/>
            <a:r>
              <a:rPr lang="el-GR" altLang="el-GR" sz="2000"/>
              <a:t>Πιθανότητα κινδύνου</a:t>
            </a:r>
          </a:p>
          <a:p>
            <a:pPr lvl="1"/>
            <a:r>
              <a:rPr lang="el-GR" altLang="el-GR" sz="2000"/>
              <a:t>Συνέπειες αποτελέσματος</a:t>
            </a:r>
          </a:p>
          <a:p>
            <a:pPr lvl="1"/>
            <a:r>
              <a:rPr lang="el-GR" altLang="el-GR" sz="2000"/>
              <a:t>Πίνακας πιθανότητας συνέπειας/κινδύνου</a:t>
            </a:r>
          </a:p>
          <a:p>
            <a:pPr lvl="1"/>
            <a:r>
              <a:rPr lang="el-GR" altLang="el-GR" sz="2000"/>
              <a:t>Έλεγχος παραδοχών</a:t>
            </a:r>
          </a:p>
          <a:p>
            <a:pPr lvl="1"/>
            <a:r>
              <a:rPr lang="el-GR" altLang="el-GR" sz="2000"/>
              <a:t>Έλεγχος ακρίβειας δεδομένων</a:t>
            </a:r>
          </a:p>
          <a:p>
            <a:r>
              <a:rPr lang="en-US" altLang="el-GR" sz="2200"/>
              <a:t>Output</a:t>
            </a:r>
          </a:p>
          <a:p>
            <a:pPr lvl="1"/>
            <a:r>
              <a:rPr lang="el-GR" altLang="el-GR" sz="2000"/>
              <a:t>Βαθμολόγηση κινδύνων</a:t>
            </a:r>
          </a:p>
          <a:p>
            <a:pPr lvl="1"/>
            <a:r>
              <a:rPr lang="el-GR" altLang="el-GR" sz="2000"/>
              <a:t>Λίστα επικινδυνότητας</a:t>
            </a:r>
          </a:p>
          <a:p>
            <a:pPr lvl="1"/>
            <a:r>
              <a:rPr lang="el-GR" altLang="el-GR" sz="2000"/>
              <a:t>Λίστα κινδύνων προς περαιτέρω ανάλυση</a:t>
            </a:r>
          </a:p>
        </p:txBody>
      </p:sp>
    </p:spTree>
    <p:extLst>
      <p:ext uri="{BB962C8B-B14F-4D97-AF65-F5344CB8AC3E}">
        <p14:creationId xmlns:p14="http://schemas.microsoft.com/office/powerpoint/2010/main" val="14442682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500"/>
              <a:t>Παράμετροι αξιολόγησης κινδύνου - Πιθανότητα</a:t>
            </a:r>
          </a:p>
        </p:txBody>
      </p:sp>
      <p:graphicFrame>
        <p:nvGraphicFramePr>
          <p:cNvPr id="883715" name="Group 3"/>
          <p:cNvGraphicFramePr>
            <a:graphicFrameLocks noGrp="1"/>
          </p:cNvGraphicFramePr>
          <p:nvPr>
            <p:ph idx="1"/>
          </p:nvPr>
        </p:nvGraphicFramePr>
        <p:xfrm>
          <a:off x="779463" y="2112963"/>
          <a:ext cx="7205662" cy="2382837"/>
        </p:xfrm>
        <a:graphic>
          <a:graphicData uri="http://schemas.openxmlformats.org/drawingml/2006/table">
            <a:tbl>
              <a:tblPr/>
              <a:tblGrid>
                <a:gridCol w="2774950"/>
                <a:gridCol w="4430712"/>
              </a:tblGrid>
              <a:tr h="2382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Πολύ Μεγάλη (ΠΜ)</a:t>
                      </a:r>
                      <a:endParaRPr kumimoji="0" lang="en-GB" altLang="el-G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Μεγάλη (Μ)</a:t>
                      </a:r>
                      <a:endParaRPr kumimoji="0" lang="en-GB" altLang="el-G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Μεσαία (</a:t>
                      </a:r>
                      <a:r>
                        <a:rPr kumimoji="0" lang="en-GB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Σ)</a:t>
                      </a:r>
                      <a:endParaRPr kumimoji="0" lang="en-GB" altLang="el-G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Μικρή (ΜΚ)</a:t>
                      </a:r>
                      <a:endParaRPr kumimoji="0" lang="en-GB" altLang="el-G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Πολύ Μικρή (ΠΜ)</a:t>
                      </a:r>
                      <a:endParaRPr kumimoji="0" lang="el-GR" altLang="el-GR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75-99% πιθανότητα να συμβεί</a:t>
                      </a:r>
                      <a:endParaRPr kumimoji="0" lang="en-GB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55-75% πιθανότητα να συμβεί</a:t>
                      </a:r>
                      <a:endParaRPr kumimoji="0" lang="en-GB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25-55% πιθανότητα να συμβεί</a:t>
                      </a:r>
                      <a:endParaRPr kumimoji="0" lang="en-GB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10-25% πιθανότητα να συμβεί</a:t>
                      </a:r>
                      <a:endParaRPr kumimoji="0" lang="en-GB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1-10% </a:t>
                      </a: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πιθανότητα να συμβεί</a:t>
                      </a:r>
                      <a:endParaRPr kumimoji="0" lang="el-GR" altLang="el-GR" sz="4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445111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Χρηματοδότηση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/>
              <a:t>Το παρόν εκπαιδευτικό υλικό έχει αναπτυχθεί στα πλαίσια του εκπαιδευτικού έργου του διδάσκοντα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</a:rPr>
              <a:t>Ανοικτά Ακαδημαϊκά Μαθήματα στο ΤΕΙ Θεσσαλίας</a:t>
            </a:r>
            <a:r>
              <a:rPr lang="el-GR" sz="2000" dirty="0">
                <a:solidFill>
                  <a:prstClr val="black"/>
                </a:solidFill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l-GR" sz="2000" dirty="0" smtClean="0"/>
          </a:p>
          <a:p>
            <a:pPr eaLnBrk="1" hangingPunct="1">
              <a:spcBef>
                <a:spcPts val="0"/>
              </a:spcBef>
            </a:pPr>
            <a:r>
              <a:rPr lang="el-GR" sz="2000" dirty="0" smtClean="0"/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/>
              <a:t>. </a:t>
            </a:r>
            <a:endParaRPr lang="el-GR" sz="2000" dirty="0" smtClean="0"/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8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500"/>
              <a:t>Παράμετροι αξιολόγησης κινδύνου - Συνέπειες</a:t>
            </a:r>
          </a:p>
        </p:txBody>
      </p:sp>
      <p:graphicFrame>
        <p:nvGraphicFramePr>
          <p:cNvPr id="884739" name="Group 3"/>
          <p:cNvGraphicFramePr>
            <a:graphicFrameLocks noGrp="1"/>
          </p:cNvGraphicFramePr>
          <p:nvPr>
            <p:ph idx="1"/>
          </p:nvPr>
        </p:nvGraphicFramePr>
        <p:xfrm>
          <a:off x="844550" y="2017713"/>
          <a:ext cx="8110538" cy="4339200"/>
        </p:xfrm>
        <a:graphic>
          <a:graphicData uri="http://schemas.openxmlformats.org/drawingml/2006/table">
            <a:tbl>
              <a:tblPr/>
              <a:tblGrid>
                <a:gridCol w="2430463"/>
                <a:gridCol w="5680075"/>
              </a:tblGrid>
              <a:tr h="411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Πολύ Μεγάλες (ΠΜ)</a:t>
                      </a:r>
                      <a:endParaRPr kumimoji="0" lang="en-GB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Μεγάλες (Μ)</a:t>
                      </a:r>
                      <a:endParaRPr kumimoji="0" lang="en-GB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Μεσαίες (</a:t>
                      </a:r>
                      <a:r>
                        <a:rPr kumimoji="0" lang="en-GB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Σ)</a:t>
                      </a:r>
                      <a:endParaRPr kumimoji="0" lang="en-GB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Μικρές (ΜΚ)</a:t>
                      </a:r>
                      <a:endParaRPr kumimoji="0" lang="en-GB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Πολύ Μικρές (ΠΜ)</a:t>
                      </a:r>
                      <a:endParaRPr kumimoji="0" lang="el-GR" altLang="el-GR" sz="4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17563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2555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33538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Καθυστέρηση &gt; 2 εβδομάδες και/η μεγαλύτερο κόστος &gt; 40% του προγραμματισμένου</a:t>
                      </a:r>
                      <a:endParaRPr kumimoji="0" lang="en-GB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Καθυστέρηση &gt; 1.5 εβδομάδα και/η μεγαλύτερο κόστος &gt; 30% του προγραμματισμένου</a:t>
                      </a:r>
                      <a:endParaRPr kumimoji="0" lang="en-GB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Καθυστέρηση &gt; 1 εβδομάδα και/η μεγαλύτερο κόστος &gt; 20% του προγραμματισμένου</a:t>
                      </a:r>
                      <a:endParaRPr kumimoji="0" lang="en-GB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Καθυστέρηση &gt; 2 ημέρες και/η μεγαλύτερο κόστος &gt; 10% του προγραμματισμένου</a:t>
                      </a:r>
                      <a:endParaRPr kumimoji="0" lang="en-GB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Καθυστέρηση &lt; 2 ημέρες και/η μεγαλύτερο κόστος 1-5% του προγραμματισμένου</a:t>
                      </a:r>
                      <a:endParaRPr kumimoji="0" lang="el-GR" altLang="el-GR" sz="4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859865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100"/>
              <a:t>Παράμετροι αξιολόγησης κινδύνου –</a:t>
            </a:r>
            <a:br>
              <a:rPr lang="el-GR" altLang="el-GR" sz="3100"/>
            </a:br>
            <a:r>
              <a:rPr lang="el-GR" altLang="el-GR" sz="3100"/>
              <a:t>Χρονικός ορίζοντας</a:t>
            </a:r>
            <a:r>
              <a:rPr lang="el-GR" altLang="el-GR"/>
              <a:t> </a:t>
            </a:r>
          </a:p>
        </p:txBody>
      </p:sp>
      <p:graphicFrame>
        <p:nvGraphicFramePr>
          <p:cNvPr id="885763" name="Group 3"/>
          <p:cNvGraphicFramePr>
            <a:graphicFrameLocks noGrp="1"/>
          </p:cNvGraphicFramePr>
          <p:nvPr/>
        </p:nvGraphicFramePr>
        <p:xfrm>
          <a:off x="1009650" y="2392363"/>
          <a:ext cx="7224713" cy="3287712"/>
        </p:xfrm>
        <a:graphic>
          <a:graphicData uri="http://schemas.openxmlformats.org/drawingml/2006/table">
            <a:tbl>
              <a:tblPr/>
              <a:tblGrid>
                <a:gridCol w="2600325"/>
                <a:gridCol w="4624388"/>
              </a:tblGrid>
              <a:tr h="3287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Άμεσα (Α)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Βραχυπρόθεσμος (Β)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Μεσοπρόθεσμος (Μ)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Μακροπρόθεσμος (ΜΚ)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Απώτερο Μέλλον  (ΑΜ)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Μέσα σε μια εβδομάδα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Μια με δύο εβδομάδες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Δύο έως τέσσερις εβδομάδες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Τέσσερις έως έξι εβδομάδες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Περισσότερο από έξι εβδομάδες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5771" name="Rectangle 11"/>
          <p:cNvSpPr>
            <a:spLocks noChangeArrowheads="1"/>
          </p:cNvSpPr>
          <p:nvPr/>
        </p:nvSpPr>
        <p:spPr bwMode="auto">
          <a:xfrm>
            <a:off x="5943600" y="3641725"/>
            <a:ext cx="142875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36000" rIns="72000" bIns="36000" anchor="ctr">
            <a:spAutoFit/>
          </a:bodyPr>
          <a:lstStyle/>
          <a:p>
            <a:r>
              <a:rPr lang="en-GB" altLang="el-GR" sz="1100">
                <a:latin typeface="Tahoma" pitchFamily="34" charset="0"/>
              </a:rPr>
              <a:t/>
            </a:r>
            <a:br>
              <a:rPr lang="en-GB" altLang="el-GR" sz="1100">
                <a:latin typeface="Tahoma" pitchFamily="34" charset="0"/>
              </a:rPr>
            </a:br>
            <a:endParaRPr lang="en-GB" altLang="el-GR" sz="2400"/>
          </a:p>
        </p:txBody>
      </p:sp>
    </p:spTree>
    <p:extLst>
      <p:ext uri="{BB962C8B-B14F-4D97-AF65-F5344CB8AC3E}">
        <p14:creationId xmlns:p14="http://schemas.microsoft.com/office/powerpoint/2010/main" val="2239946189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Αξιολόγηση συνεπειών κινδύνου</a:t>
            </a:r>
          </a:p>
        </p:txBody>
      </p:sp>
      <p:graphicFrame>
        <p:nvGraphicFramePr>
          <p:cNvPr id="886787" name="Group 3"/>
          <p:cNvGraphicFramePr>
            <a:graphicFrameLocks noGrp="1"/>
          </p:cNvGraphicFramePr>
          <p:nvPr>
            <p:ph idx="1"/>
          </p:nvPr>
        </p:nvGraphicFramePr>
        <p:xfrm>
          <a:off x="673100" y="2049463"/>
          <a:ext cx="8216900" cy="3984626"/>
        </p:xfrm>
        <a:graphic>
          <a:graphicData uri="http://schemas.openxmlformats.org/drawingml/2006/table">
            <a:tbl>
              <a:tblPr/>
              <a:tblGrid>
                <a:gridCol w="1577975"/>
                <a:gridCol w="1327150"/>
                <a:gridCol w="1325563"/>
                <a:gridCol w="1328737"/>
                <a:gridCol w="1328738"/>
                <a:gridCol w="1328737"/>
              </a:tblGrid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altLang="el-GR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Πολύ Χαμηλό</a:t>
                      </a:r>
                      <a:endParaRPr kumimoji="0" lang="en-GB" alt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0.05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Χαμηλό</a:t>
                      </a:r>
                      <a:endParaRPr kumimoji="0" lang="en-GB" alt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.1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Μέτριο</a:t>
                      </a:r>
                      <a:endParaRPr kumimoji="0" lang="en-GB" alt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.2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Μεγάλο</a:t>
                      </a:r>
                      <a:endParaRPr kumimoji="0" lang="en-GB" alt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.4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Πολύ μεγάλο</a:t>
                      </a:r>
                      <a:endParaRPr kumimoji="0" lang="en-GB" alt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.8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650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Κόστος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Ασήμαντη αύξηση του κόστους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&lt;5% αύξηση κόστους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5-10% αύξηση κόστους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17563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2555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33538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10-20% αύξηση κόστους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17563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2555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33538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&gt;20% αύξηση κόστους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Χρονοδιάγραμμα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17563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2555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33538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Ασήμαντη καθυστέρηση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&lt;5% καθυστέρηση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5-10% καθυστέρηση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17563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2555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33538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10-20% καθυστέρηση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&gt;20% καθυστέρηση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5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Αντικείμενο Εργασιών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Μείωση ασήμαντες αλλαγές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Μικρές αλλαγές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17563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2555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33538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Μεγάλες περιοχές του αντικειμένου των εργασιών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Η μείωση του αντικειμένου των εργασιών είναι μεγάλη. Ο πελάτης δεν μπορεί να αποδεχθεί το έργο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Το έργο πρέπει να σταματήσει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Ποιότητα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17563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2555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33538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Απαρατήρητη μείωση ποιότητας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17563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2555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33538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Μόνο απαιτητικά υποσυστήματα του έργου επηρεάζονται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17563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2555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33538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Απαιτείται έγκριση από τον πελάτη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17563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2555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33538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Μη αποδεκτή ποιότητα από τον πελάτη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17563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2555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33538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Το έργο πρέπει να σταματήσει</a:t>
                      </a: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550663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Λίστα επικινδυνότητας</a:t>
            </a:r>
          </a:p>
        </p:txBody>
      </p:sp>
      <p:graphicFrame>
        <p:nvGraphicFramePr>
          <p:cNvPr id="887811" name="Group 3"/>
          <p:cNvGraphicFramePr>
            <a:graphicFrameLocks noGrp="1"/>
          </p:cNvGraphicFramePr>
          <p:nvPr>
            <p:ph idx="1"/>
          </p:nvPr>
        </p:nvGraphicFramePr>
        <p:xfrm>
          <a:off x="457200" y="1719263"/>
          <a:ext cx="8229600" cy="3846512"/>
        </p:xfrm>
        <a:graphic>
          <a:graphicData uri="http://schemas.openxmlformats.org/drawingml/2006/table">
            <a:tbl>
              <a:tblPr/>
              <a:tblGrid>
                <a:gridCol w="906463"/>
                <a:gridCol w="2682875"/>
                <a:gridCol w="1562100"/>
                <a:gridCol w="1239837"/>
                <a:gridCol w="1838325"/>
              </a:tblGrid>
              <a:tr h="898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Νο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Περιγραφή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Πιθανότητα (Π)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Συνέπειες (Σ)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Επικινδυνότητα</a:t>
                      </a:r>
                      <a:endParaRPr kumimoji="0" lang="en-GB" alt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(Π</a:t>
                      </a:r>
                      <a:r>
                        <a:rPr kumimoji="0" lang="en-US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Σ)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6318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R1</a:t>
                      </a:r>
                      <a:endParaRPr kumimoji="0" lang="en-GB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Καθυστερημένη παράδοση του έργου</a:t>
                      </a:r>
                      <a:r>
                        <a:rPr kumimoji="0" lang="en-GB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GB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35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318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R2</a:t>
                      </a:r>
                      <a:endParaRPr kumimoji="0" lang="en-GB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Παράδοση ελαττωματικών προϊόντων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8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32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302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R3</a:t>
                      </a:r>
                      <a:endParaRPr kumimoji="0" lang="en-GB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Καθυστερημένη παράδοση υλικών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10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20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541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R4</a:t>
                      </a:r>
                      <a:endParaRPr kumimoji="0" lang="en-GB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Εξειδικευμένο προσωπικό μη διάθέσιμο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9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18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866044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11.4 Ποσοτική ανάλυση κινδύνων</a:t>
            </a:r>
          </a:p>
        </p:txBody>
      </p:sp>
      <p:sp>
        <p:nvSpPr>
          <p:cNvPr id="888835" name="Rectangle 3"/>
          <p:cNvSpPr>
            <a:spLocks noChangeArrowheads="1"/>
          </p:cNvSpPr>
          <p:nvPr/>
        </p:nvSpPr>
        <p:spPr bwMode="auto">
          <a:xfrm>
            <a:off x="463550" y="2027238"/>
            <a:ext cx="45291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0558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5130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29702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4274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l-GR" sz="2200"/>
              <a:t>Input</a:t>
            </a:r>
          </a:p>
          <a:p>
            <a:pPr lvl="1"/>
            <a:r>
              <a:rPr lang="el-GR" altLang="el-GR" sz="2000"/>
              <a:t>Πλάνο Διαχείρισης Κινδύνου</a:t>
            </a:r>
            <a:endParaRPr lang="en-US" altLang="el-GR" sz="2000"/>
          </a:p>
          <a:p>
            <a:pPr lvl="1"/>
            <a:r>
              <a:rPr lang="el-GR" altLang="el-GR" sz="2000"/>
              <a:t>Αναγνωρισμένοι κίνδυνοι</a:t>
            </a:r>
          </a:p>
          <a:p>
            <a:pPr lvl="1"/>
            <a:r>
              <a:rPr lang="el-GR" altLang="el-GR" sz="2000"/>
              <a:t>Λίστα επικινδυνότητας</a:t>
            </a:r>
          </a:p>
          <a:p>
            <a:pPr lvl="1"/>
            <a:r>
              <a:rPr lang="el-GR" altLang="el-GR" sz="2000"/>
              <a:t>Λίστα κινδύνων προς περαιτέρω  ανάλυση</a:t>
            </a:r>
          </a:p>
          <a:p>
            <a:pPr lvl="1"/>
            <a:r>
              <a:rPr lang="el-GR" altLang="el-GR" sz="2000"/>
              <a:t>Ιστορικά στοιχεία</a:t>
            </a:r>
          </a:p>
          <a:p>
            <a:pPr lvl="1"/>
            <a:r>
              <a:rPr lang="el-GR" altLang="el-GR" sz="2000"/>
              <a:t>Γνώμη ειδικών</a:t>
            </a:r>
          </a:p>
          <a:p>
            <a:pPr lvl="1"/>
            <a:r>
              <a:rPr lang="el-GR" altLang="el-GR" sz="2000"/>
              <a:t>Άλλες πληροφορίες</a:t>
            </a:r>
          </a:p>
          <a:p>
            <a:pPr lvl="1">
              <a:buFont typeface="Wingdings" pitchFamily="2" charset="2"/>
              <a:buNone/>
            </a:pPr>
            <a:endParaRPr lang="el-GR" altLang="el-GR" sz="2000"/>
          </a:p>
        </p:txBody>
      </p:sp>
      <p:sp>
        <p:nvSpPr>
          <p:cNvPr id="888836" name="Rectangle 4"/>
          <p:cNvSpPr>
            <a:spLocks noChangeArrowheads="1"/>
          </p:cNvSpPr>
          <p:nvPr/>
        </p:nvSpPr>
        <p:spPr bwMode="auto">
          <a:xfrm>
            <a:off x="5145088" y="2027238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0558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5130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29702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4274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l-GR" sz="2200"/>
              <a:t>Εργαλεία και τεχνικές</a:t>
            </a:r>
          </a:p>
          <a:p>
            <a:pPr lvl="1"/>
            <a:r>
              <a:rPr lang="el-GR" altLang="el-GR" sz="2000"/>
              <a:t>Συνεντεύξεις</a:t>
            </a:r>
          </a:p>
          <a:p>
            <a:pPr lvl="1"/>
            <a:r>
              <a:rPr lang="el-GR" altLang="el-GR" sz="2000"/>
              <a:t>Ανάλυση ευαισθησίας</a:t>
            </a:r>
          </a:p>
          <a:p>
            <a:pPr lvl="1"/>
            <a:r>
              <a:rPr lang="el-GR" altLang="el-GR" sz="2000"/>
              <a:t>Δένδρα αποφάσεων</a:t>
            </a:r>
          </a:p>
          <a:p>
            <a:pPr lvl="1"/>
            <a:r>
              <a:rPr lang="el-GR" altLang="el-GR" sz="2000"/>
              <a:t>Προσομοίωση</a:t>
            </a:r>
          </a:p>
          <a:p>
            <a:r>
              <a:rPr lang="en-US" altLang="el-GR" sz="2200"/>
              <a:t>Output</a:t>
            </a:r>
          </a:p>
          <a:p>
            <a:pPr lvl="1"/>
            <a:r>
              <a:rPr lang="el-GR" altLang="el-GR" sz="2000"/>
              <a:t>Ποσοτικοποιημένη λίστα επικινδυνότητας</a:t>
            </a:r>
          </a:p>
          <a:p>
            <a:pPr lvl="1"/>
            <a:r>
              <a:rPr lang="el-GR" altLang="el-GR" sz="2000"/>
              <a:t>Πιθανοτική ανάλυση του έργου</a:t>
            </a:r>
          </a:p>
          <a:p>
            <a:pPr lvl="1"/>
            <a:r>
              <a:rPr lang="el-GR" altLang="el-GR" sz="2000"/>
              <a:t>Πιθανότητα επιτυχίας κόστους, χρόνου </a:t>
            </a:r>
          </a:p>
          <a:p>
            <a:pPr lvl="1"/>
            <a:r>
              <a:rPr lang="el-GR" altLang="el-GR" sz="2000"/>
              <a:t>Τάσεις </a:t>
            </a:r>
          </a:p>
        </p:txBody>
      </p:sp>
    </p:spTree>
    <p:extLst>
      <p:ext uri="{BB962C8B-B14F-4D97-AF65-F5344CB8AC3E}">
        <p14:creationId xmlns:p14="http://schemas.microsoft.com/office/powerpoint/2010/main" val="19943572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Δένδρα αποφάσεων/1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7600950" cy="441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1100"/>
              <a:t>Μια επιχείρηση θέλει να λάβει μια απόφαση όσον αφορά ένα προϊόν (με κωδικό </a:t>
            </a:r>
            <a:r>
              <a:rPr lang="en-GB" altLang="el-GR" sz="1100"/>
              <a:t>M</a:t>
            </a:r>
            <a:r>
              <a:rPr lang="el-GR" altLang="el-GR" sz="1100"/>
              <a:t>997) που αναπτύσσεται από ένα από τα ερευνητικά εργαστήριά της. Πρέπει να αποφασίσει εάν θα προχωρήσει στην ανάλυση της αγορά του </a:t>
            </a:r>
            <a:r>
              <a:rPr lang="en-GB" altLang="el-GR" sz="1100"/>
              <a:t>M</a:t>
            </a:r>
            <a:r>
              <a:rPr lang="el-GR" altLang="el-GR" sz="1100"/>
              <a:t>997 ή εάν θα το απορρίψει εντελώς. Υπολογίζεται ότι το μάρκετινγκ δοκιμής θα κοστίσει 100</a:t>
            </a:r>
            <a:r>
              <a:rPr lang="en-GB" altLang="el-GR" sz="1100"/>
              <a:t>K </a:t>
            </a:r>
            <a:r>
              <a:rPr lang="el-GR" altLang="el-GR" sz="1100"/>
              <a:t>€ και η εμπειρία δείχνει ότι μόνο 30% των προϊόντων είναι επιτυχή κατά τη δοκιμή. Εάν το </a:t>
            </a:r>
            <a:r>
              <a:rPr lang="en-GB" altLang="el-GR" sz="1100"/>
              <a:t>M</a:t>
            </a:r>
            <a:r>
              <a:rPr lang="el-GR" altLang="el-GR" sz="1100"/>
              <a:t>997 είναι επιτυχές στην δοκιμή επιχείρηση πρέπει να αποφασίσει σχετικά με το μέγεθος των εγκαταστάσεων για την παραγωγή του προϊόντος. Οι μικρές εγκαταστάσεις θα κοστίσουν 150</a:t>
            </a:r>
            <a:r>
              <a:rPr lang="en-GB" altLang="el-GR" sz="1100"/>
              <a:t>K </a:t>
            </a:r>
            <a:r>
              <a:rPr lang="el-GR" altLang="el-GR" sz="1100"/>
              <a:t>€ και μπορούν να παράγουν 2000 μονάδες ετησίως ενώ μεγάλες εγκαταστάσεις θα κοστίσουν 250</a:t>
            </a:r>
            <a:r>
              <a:rPr lang="en-GB" altLang="el-GR" sz="1100"/>
              <a:t>K </a:t>
            </a:r>
            <a:r>
              <a:rPr lang="el-GR" altLang="el-GR" sz="1100"/>
              <a:t>€ και μπορούν να παράγουν 4000 μονάδες ετησίως. </a:t>
            </a:r>
          </a:p>
          <a:p>
            <a:pPr>
              <a:lnSpc>
                <a:spcPct val="80000"/>
              </a:lnSpc>
            </a:pPr>
            <a:r>
              <a:rPr lang="el-GR" altLang="el-GR" sz="1100"/>
              <a:t>Το εμπορικό τμήμα έχει υπολογίσει μια πιθανότητα 40% ότι ο ανταγωνισμός θα αποκριθεί με ένα παρόμοιο προϊόν και ότι η τιμή ανά τη μονάδα πώλησης σε (€) είναι ως ακολουθεί (υποθέτοντας ότι όλη η παραγωγή πωλείται): </a:t>
            </a:r>
          </a:p>
          <a:p>
            <a:pPr>
              <a:lnSpc>
                <a:spcPct val="80000"/>
              </a:lnSpc>
            </a:pPr>
            <a:endParaRPr lang="el-GR" altLang="el-GR" sz="1100"/>
          </a:p>
          <a:p>
            <a:pPr>
              <a:lnSpc>
                <a:spcPct val="80000"/>
              </a:lnSpc>
            </a:pPr>
            <a:endParaRPr lang="el-GR" altLang="el-GR" sz="1100"/>
          </a:p>
          <a:p>
            <a:pPr>
              <a:lnSpc>
                <a:spcPct val="80000"/>
              </a:lnSpc>
            </a:pPr>
            <a:endParaRPr lang="el-GR" altLang="el-GR" sz="1100"/>
          </a:p>
          <a:p>
            <a:pPr>
              <a:lnSpc>
                <a:spcPct val="80000"/>
              </a:lnSpc>
            </a:pPr>
            <a:endParaRPr lang="el-GR" altLang="el-GR" sz="1100"/>
          </a:p>
          <a:p>
            <a:pPr>
              <a:lnSpc>
                <a:spcPct val="80000"/>
              </a:lnSpc>
            </a:pPr>
            <a:endParaRPr lang="el-GR" altLang="el-GR" sz="1100"/>
          </a:p>
          <a:p>
            <a:pPr>
              <a:lnSpc>
                <a:spcPct val="80000"/>
              </a:lnSpc>
            </a:pPr>
            <a:endParaRPr lang="el-GR" altLang="el-GR" sz="1100"/>
          </a:p>
          <a:p>
            <a:pPr>
              <a:lnSpc>
                <a:spcPct val="80000"/>
              </a:lnSpc>
            </a:pPr>
            <a:endParaRPr lang="el-GR" altLang="el-GR" sz="1100"/>
          </a:p>
          <a:p>
            <a:pPr>
              <a:lnSpc>
                <a:spcPct val="80000"/>
              </a:lnSpc>
            </a:pPr>
            <a:endParaRPr lang="el-GR" altLang="el-GR" sz="1100"/>
          </a:p>
          <a:p>
            <a:pPr>
              <a:lnSpc>
                <a:spcPct val="80000"/>
              </a:lnSpc>
            </a:pPr>
            <a:endParaRPr lang="el-GR" altLang="el-GR" sz="1100"/>
          </a:p>
          <a:p>
            <a:pPr>
              <a:lnSpc>
                <a:spcPct val="80000"/>
              </a:lnSpc>
            </a:pPr>
            <a:endParaRPr lang="el-GR" altLang="el-GR" sz="1100"/>
          </a:p>
          <a:p>
            <a:pPr>
              <a:lnSpc>
                <a:spcPct val="80000"/>
              </a:lnSpc>
            </a:pPr>
            <a:endParaRPr lang="el-GR" altLang="el-GR" sz="1100"/>
          </a:p>
          <a:p>
            <a:pPr>
              <a:lnSpc>
                <a:spcPct val="80000"/>
              </a:lnSpc>
            </a:pPr>
            <a:endParaRPr lang="el-GR" altLang="el-GR" sz="1100"/>
          </a:p>
          <a:p>
            <a:pPr>
              <a:lnSpc>
                <a:spcPct val="80000"/>
              </a:lnSpc>
            </a:pPr>
            <a:r>
              <a:rPr lang="el-GR" altLang="el-GR" sz="1100"/>
              <a:t>Υποθέτοντας ότι η αγορά για το </a:t>
            </a:r>
            <a:r>
              <a:rPr lang="en-GB" altLang="el-GR" sz="1100"/>
              <a:t>M</a:t>
            </a:r>
            <a:r>
              <a:rPr lang="el-GR" altLang="el-GR" sz="1100"/>
              <a:t>997 υπολογίζεται για να έχει διάρκεια 7 έτη και ότι το ετήσιο τρέχον κόστος των εργοστασίων είναι 50</a:t>
            </a:r>
            <a:r>
              <a:rPr lang="en-GB" altLang="el-GR" sz="1100"/>
              <a:t>K </a:t>
            </a:r>
            <a:r>
              <a:rPr lang="el-GR" altLang="el-GR" sz="1100"/>
              <a:t>€ και τα δύο μεγέθη των εργοστασίων ποια απόφαση πρέπει να πάρει η επιχείρηση. Πρέπει ή όχι να δοκιμάσει την αγορά για το </a:t>
            </a:r>
            <a:r>
              <a:rPr lang="en-GB" altLang="el-GR" sz="1100"/>
              <a:t>M</a:t>
            </a:r>
            <a:r>
              <a:rPr lang="el-GR" altLang="el-GR" sz="1100"/>
              <a:t>997; </a:t>
            </a:r>
          </a:p>
        </p:txBody>
      </p:sp>
      <p:graphicFrame>
        <p:nvGraphicFramePr>
          <p:cNvPr id="889860" name="Group 4"/>
          <p:cNvGraphicFramePr>
            <a:graphicFrameLocks noGrp="1"/>
          </p:cNvGraphicFramePr>
          <p:nvPr>
            <p:ph sz="half" idx="2"/>
          </p:nvPr>
        </p:nvGraphicFramePr>
        <p:xfrm>
          <a:off x="950913" y="3573463"/>
          <a:ext cx="5392737" cy="1520826"/>
        </p:xfrm>
        <a:graphic>
          <a:graphicData uri="http://schemas.openxmlformats.org/drawingml/2006/table">
            <a:tbl>
              <a:tblPr/>
              <a:tblGrid>
                <a:gridCol w="1752600"/>
                <a:gridCol w="1819275"/>
                <a:gridCol w="1820862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altLang="el-G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Μεγάλο εργοστάσιο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Μικρό εργοστάσιο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4746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Ο ανταγωνισμός αντιδρά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20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35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Ο ανταγωνισμός δεν αντιδρά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50 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65</a:t>
                      </a: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614987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Δένδρα αποφάσεων/2</a:t>
            </a:r>
          </a:p>
        </p:txBody>
      </p:sp>
      <p:pic>
        <p:nvPicPr>
          <p:cNvPr id="8908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5738" y="1719263"/>
            <a:ext cx="6230937" cy="4411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921938"/>
      </p:ext>
    </p:extLst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7793037" cy="1143000"/>
          </a:xfrm>
        </p:spPr>
        <p:txBody>
          <a:bodyPr/>
          <a:lstStyle/>
          <a:p>
            <a:r>
              <a:rPr lang="el-GR" altLang="el-GR"/>
              <a:t>Δένδρα αποφάσεων/3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1479550"/>
            <a:ext cx="8637587" cy="4845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1500" i="1"/>
              <a:t>κόμβο 2 - απορρίπτουμε το </a:t>
            </a:r>
            <a:r>
              <a:rPr lang="en-GB" altLang="el-GR" sz="1500" i="1"/>
              <a:t>M</a:t>
            </a:r>
            <a:r>
              <a:rPr lang="el-GR" altLang="el-GR" sz="1500" i="1"/>
              <a:t>997 </a:t>
            </a:r>
            <a:endParaRPr lang="el-GR" altLang="el-GR" sz="15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500"/>
              <a:t>	το συνολικό εισόδημα = 0, συνολικό κόστος  =0, συνολικό κέρδος = 0 </a:t>
            </a:r>
          </a:p>
          <a:p>
            <a:pPr>
              <a:lnSpc>
                <a:spcPct val="80000"/>
              </a:lnSpc>
            </a:pPr>
            <a:r>
              <a:rPr lang="el-GR" altLang="el-GR" sz="1500" i="1"/>
              <a:t>κόμβο 4 – αποτυχημένος έλεγχος αγοράς </a:t>
            </a:r>
            <a:r>
              <a:rPr lang="en-GB" altLang="el-GR" sz="1500" i="1"/>
              <a:t>M</a:t>
            </a:r>
            <a:r>
              <a:rPr lang="el-GR" altLang="el-GR" sz="1500" i="1"/>
              <a:t>997 (κόστος 100</a:t>
            </a:r>
            <a:r>
              <a:rPr lang="en-GB" altLang="el-GR" sz="1500" i="1"/>
              <a:t>K </a:t>
            </a:r>
            <a:r>
              <a:rPr lang="el-GR" altLang="el-GR" sz="1500"/>
              <a:t>€</a:t>
            </a:r>
            <a:r>
              <a:rPr lang="el-GR" altLang="el-GR" sz="1500" i="1"/>
              <a:t>) και απόρριψη του </a:t>
            </a:r>
            <a:r>
              <a:rPr lang="en-GB" altLang="el-GR" sz="1500" i="1"/>
              <a:t>M</a:t>
            </a:r>
            <a:r>
              <a:rPr lang="el-GR" altLang="el-GR" sz="1500" i="1"/>
              <a:t>997 </a:t>
            </a:r>
            <a:r>
              <a:rPr lang="el-GR" altLang="el-GR" sz="1500"/>
              <a:t>συνολικό εισόδημα = 0, συνολικό κόστος = 100,  συνολικό κέρδος = -100 </a:t>
            </a:r>
          </a:p>
          <a:p>
            <a:pPr>
              <a:lnSpc>
                <a:spcPct val="80000"/>
              </a:lnSpc>
            </a:pPr>
            <a:r>
              <a:rPr lang="el-GR" altLang="el-GR" sz="1500" i="1"/>
              <a:t>κόμβο 7 - εξετάζουμε την αγορά </a:t>
            </a:r>
            <a:r>
              <a:rPr lang="en-GB" altLang="el-GR" sz="1500" i="1"/>
              <a:t>M</a:t>
            </a:r>
            <a:r>
              <a:rPr lang="el-GR" altLang="el-GR" sz="1500" i="1"/>
              <a:t>997 (κόστος 100</a:t>
            </a:r>
            <a:r>
              <a:rPr lang="en-GB" altLang="el-GR" sz="1500" i="1"/>
              <a:t>K</a:t>
            </a:r>
            <a:r>
              <a:rPr lang="el-GR" altLang="el-GR" sz="1500" i="1"/>
              <a:t> €), βρίσκουμε ότι είναι επιτυχημένη, χτίζουμε μικρές εγκαταστάσεις (κόστος 150</a:t>
            </a:r>
            <a:r>
              <a:rPr lang="en-GB" altLang="el-GR" sz="1500" i="1"/>
              <a:t>K</a:t>
            </a:r>
            <a:r>
              <a:rPr lang="el-GR" altLang="el-GR" sz="1500" i="1"/>
              <a:t> €) και βρίσκουμε ότι δεν έχουμε ανταγωνισμό (εισόδημα για 7 έτη με 2000 μονάδες ετησίως  και 65 € ανά μονάδα = 910</a:t>
            </a:r>
            <a:r>
              <a:rPr lang="en-GB" altLang="el-GR" sz="1500" i="1"/>
              <a:t>K</a:t>
            </a:r>
            <a:r>
              <a:rPr lang="el-GR" altLang="el-GR" sz="1500" i="1"/>
              <a:t> €) . </a:t>
            </a:r>
            <a:r>
              <a:rPr lang="el-GR" altLang="el-GR" sz="1500"/>
              <a:t>συνολικό εισόδημα = 910, συνολικό κόστος = 250 + 7</a:t>
            </a:r>
            <a:r>
              <a:rPr lang="en-GB" altLang="el-GR" sz="1500"/>
              <a:t>x</a:t>
            </a:r>
            <a:r>
              <a:rPr lang="el-GR" altLang="el-GR" sz="1500"/>
              <a:t>50 (τρέχοντα έξοδα),  συνολικό κέρδος = 310 </a:t>
            </a:r>
          </a:p>
          <a:p>
            <a:pPr>
              <a:lnSpc>
                <a:spcPct val="80000"/>
              </a:lnSpc>
            </a:pPr>
            <a:r>
              <a:rPr lang="el-GR" altLang="el-GR" sz="1500" i="1"/>
              <a:t>κόμβο 8 - εξετάζουμε την αγορά </a:t>
            </a:r>
            <a:r>
              <a:rPr lang="en-GB" altLang="el-GR" sz="1500" i="1"/>
              <a:t>M</a:t>
            </a:r>
            <a:r>
              <a:rPr lang="el-GR" altLang="el-GR" sz="1500" i="1"/>
              <a:t>997 (κόστος 100</a:t>
            </a:r>
            <a:r>
              <a:rPr lang="en-GB" altLang="el-GR" sz="1500" i="1"/>
              <a:t>K</a:t>
            </a:r>
            <a:r>
              <a:rPr lang="el-GR" altLang="el-GR" sz="1500" i="1"/>
              <a:t> €), βρίσκουμε ότι είναι επιτυχημένη, χτίζουμε μικρές εγκαταστάσεις (κόστος 150</a:t>
            </a:r>
            <a:r>
              <a:rPr lang="en-GB" altLang="el-GR" sz="1500" i="1"/>
              <a:t>K</a:t>
            </a:r>
            <a:r>
              <a:rPr lang="el-GR" altLang="el-GR" sz="1500" i="1"/>
              <a:t> €) και βρίσκουμε ότι έχουμε ανταγωνισμό (εισόδημα για 7 έτη με 2000 μονάδες ετησίως 35€  ανά μονάδα = 490</a:t>
            </a:r>
            <a:r>
              <a:rPr lang="en-GB" altLang="el-GR" sz="1500" i="1"/>
              <a:t>K</a:t>
            </a:r>
            <a:r>
              <a:rPr lang="el-GR" altLang="el-GR" sz="1500" i="1"/>
              <a:t> €)  </a:t>
            </a:r>
            <a:r>
              <a:rPr lang="el-GR" altLang="el-GR" sz="1500"/>
              <a:t>συνολικό εισόδημα = 490, συνολικό κόστος = 250 + 7</a:t>
            </a:r>
            <a:r>
              <a:rPr lang="en-GB" altLang="el-GR" sz="1500"/>
              <a:t>x</a:t>
            </a:r>
            <a:r>
              <a:rPr lang="el-GR" altLang="el-GR" sz="1500"/>
              <a:t>50=600, συνολικό κέρδος = -110 </a:t>
            </a:r>
          </a:p>
          <a:p>
            <a:pPr>
              <a:lnSpc>
                <a:spcPct val="80000"/>
              </a:lnSpc>
            </a:pPr>
            <a:r>
              <a:rPr lang="el-GR" altLang="el-GR" sz="1500" i="1"/>
              <a:t>κόμβο 10 - εξετάζουμε την αγορά </a:t>
            </a:r>
            <a:r>
              <a:rPr lang="en-GB" altLang="el-GR" sz="1500" i="1"/>
              <a:t>M</a:t>
            </a:r>
            <a:r>
              <a:rPr lang="el-GR" altLang="el-GR" sz="1500" i="1"/>
              <a:t>997 (κόστος 100</a:t>
            </a:r>
            <a:r>
              <a:rPr lang="en-GB" altLang="el-GR" sz="1500" i="1"/>
              <a:t>K </a:t>
            </a:r>
            <a:r>
              <a:rPr lang="el-GR" altLang="el-GR" sz="1500" i="1"/>
              <a:t>€), βρίσκουμε ότι είναι επιτυχές, χτίζουμε μεγάλες εγκαταστάσεις (κόστος 250</a:t>
            </a:r>
            <a:r>
              <a:rPr lang="en-GB" altLang="el-GR" sz="1500" i="1"/>
              <a:t>K</a:t>
            </a:r>
            <a:r>
              <a:rPr lang="el-GR" altLang="el-GR" sz="1500" i="1"/>
              <a:t>€) και βρίσκουμε είμαστε χωρίς ανταγωνισμό (εισόδημα για 7 έτη με 4000 μονάδες ετησίως 50€ ανά μονάδα = 1400</a:t>
            </a:r>
            <a:r>
              <a:rPr lang="en-GB" altLang="el-GR" sz="1500" i="1"/>
              <a:t>K</a:t>
            </a:r>
            <a:r>
              <a:rPr lang="el-GR" altLang="el-GR" sz="1500" i="1"/>
              <a:t>€)  </a:t>
            </a:r>
            <a:r>
              <a:rPr lang="el-GR" altLang="el-GR" sz="1500"/>
              <a:t>συνολικό εισόδημα = 1400, συνολικό κόστος,  = 350 + 7</a:t>
            </a:r>
            <a:r>
              <a:rPr lang="en-GB" altLang="el-GR" sz="1500"/>
              <a:t>x</a:t>
            </a:r>
            <a:r>
              <a:rPr lang="el-GR" altLang="el-GR" sz="1500"/>
              <a:t>50 =700, συνολικό κέρδος = 700 </a:t>
            </a:r>
          </a:p>
          <a:p>
            <a:pPr>
              <a:lnSpc>
                <a:spcPct val="80000"/>
              </a:lnSpc>
            </a:pPr>
            <a:r>
              <a:rPr lang="el-GR" altLang="el-GR" sz="1500" i="1"/>
              <a:t>κόμβο 11 - εξετάζουμε την αγορά </a:t>
            </a:r>
            <a:r>
              <a:rPr lang="en-GB" altLang="el-GR" sz="1500" i="1"/>
              <a:t>M</a:t>
            </a:r>
            <a:r>
              <a:rPr lang="el-GR" altLang="el-GR" sz="1500" i="1"/>
              <a:t>997 (κόστος 100</a:t>
            </a:r>
            <a:r>
              <a:rPr lang="en-GB" altLang="el-GR" sz="1500" i="1"/>
              <a:t>K</a:t>
            </a:r>
            <a:r>
              <a:rPr lang="el-GR" altLang="el-GR" sz="1500" i="1"/>
              <a:t> €), βρίσκουμε ότι είναι επιτυχές, χτίζουμε μεγάλες εγκαταστάσεις (κόστος 250</a:t>
            </a:r>
            <a:r>
              <a:rPr lang="en-GB" altLang="el-GR" sz="1500" i="1"/>
              <a:t>K</a:t>
            </a:r>
            <a:r>
              <a:rPr lang="el-GR" altLang="el-GR" sz="1500" i="1"/>
              <a:t> €) και έχουμε ανταγωνισμό (εισόδημα για 7 έτη με 4000 μονάδες ετησίως 20 € ανά μονάδα = 560</a:t>
            </a:r>
            <a:r>
              <a:rPr lang="en-GB" altLang="el-GR" sz="1500" i="1"/>
              <a:t>K</a:t>
            </a:r>
            <a:r>
              <a:rPr lang="el-GR" altLang="el-GR" sz="1500" i="1"/>
              <a:t>€) </a:t>
            </a:r>
            <a:r>
              <a:rPr lang="el-GR" altLang="el-GR" sz="1500"/>
              <a:t>συνολικό εισόδημα = 560, συνολικό κόστος = 350 + 7</a:t>
            </a:r>
            <a:r>
              <a:rPr lang="en-GB" altLang="el-GR" sz="1500"/>
              <a:t>x</a:t>
            </a:r>
            <a:r>
              <a:rPr lang="el-GR" altLang="el-GR" sz="1500"/>
              <a:t>50 = 700,  συνολικό κέρδος = -140 </a:t>
            </a:r>
          </a:p>
          <a:p>
            <a:pPr>
              <a:lnSpc>
                <a:spcPct val="80000"/>
              </a:lnSpc>
            </a:pPr>
            <a:r>
              <a:rPr lang="el-GR" altLang="el-GR" sz="1500" i="1"/>
              <a:t>κόμβο 12 - εξετάζουμε την αγορά </a:t>
            </a:r>
            <a:r>
              <a:rPr lang="en-GB" altLang="el-GR" sz="1500" i="1"/>
              <a:t>M</a:t>
            </a:r>
            <a:r>
              <a:rPr lang="el-GR" altLang="el-GR" sz="1500" i="1"/>
              <a:t>997 (κόστος 100</a:t>
            </a:r>
            <a:r>
              <a:rPr lang="en-GB" altLang="el-GR" sz="1500" i="1"/>
              <a:t>K</a:t>
            </a:r>
            <a:r>
              <a:rPr lang="el-GR" altLang="el-GR" sz="1500" i="1"/>
              <a:t>€), βρίσκουμε ότι είναι επιτυχές, αλλά αποφασίζουμε να μην χτίσουμε εγκαταστάσεις.  </a:t>
            </a:r>
            <a:r>
              <a:rPr lang="el-GR" altLang="el-GR" sz="1500"/>
              <a:t>συνολικό εισόδημα = 0, συνολικό κόστος = 100, συνολικό κέρδος = -100 </a:t>
            </a:r>
          </a:p>
        </p:txBody>
      </p:sp>
    </p:spTree>
    <p:extLst>
      <p:ext uri="{BB962C8B-B14F-4D97-AF65-F5344CB8AC3E}">
        <p14:creationId xmlns:p14="http://schemas.microsoft.com/office/powerpoint/2010/main" val="1699610808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Δένδρα αποφάσεων/4</a:t>
            </a:r>
          </a:p>
        </p:txBody>
      </p:sp>
      <p:graphicFrame>
        <p:nvGraphicFramePr>
          <p:cNvPr id="892931" name="Group 3"/>
          <p:cNvGraphicFramePr>
            <a:graphicFrameLocks noGrp="1"/>
          </p:cNvGraphicFramePr>
          <p:nvPr>
            <p:ph idx="1"/>
          </p:nvPr>
        </p:nvGraphicFramePr>
        <p:xfrm>
          <a:off x="457200" y="1719263"/>
          <a:ext cx="4591050" cy="3981452"/>
        </p:xfrm>
        <a:graphic>
          <a:graphicData uri="http://schemas.openxmlformats.org/drawingml/2006/table">
            <a:tbl>
              <a:tblPr/>
              <a:tblGrid>
                <a:gridCol w="2298700"/>
                <a:gridCol w="2292350"/>
              </a:tblGrid>
              <a:tr h="4333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Τερματικός κόμβος</a:t>
                      </a:r>
                      <a:endParaRPr kumimoji="0" lang="el-GR" altLang="el-GR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Συνολικό κέρδος (</a:t>
                      </a:r>
                      <a:r>
                        <a:rPr kumimoji="0" lang="en-GB" altLang="el-G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K </a:t>
                      </a:r>
                      <a:r>
                        <a:rPr kumimoji="0" lang="el-GR" altLang="el-G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€</a:t>
                      </a:r>
                      <a:r>
                        <a:rPr kumimoji="0" lang="el-GR" altLang="el-G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altLang="el-GR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altLang="el-GR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l-GR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altLang="el-GR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-100</a:t>
                      </a:r>
                      <a:endParaRPr kumimoji="0" lang="en-US" altLang="el-GR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altLang="el-GR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310</a:t>
                      </a:r>
                      <a:endParaRPr kumimoji="0" lang="en-US" altLang="el-GR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altLang="el-GR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-110</a:t>
                      </a:r>
                      <a:endParaRPr kumimoji="0" lang="en-US" altLang="el-GR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altLang="el-GR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700</a:t>
                      </a:r>
                      <a:endParaRPr kumimoji="0" lang="en-US" altLang="el-GR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altLang="el-GR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-140</a:t>
                      </a:r>
                      <a:endParaRPr kumimoji="0" lang="en-US" altLang="el-GR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altLang="el-GR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-100</a:t>
                      </a:r>
                      <a:endParaRPr kumimoji="0" lang="en-US" altLang="el-GR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072809"/>
      </p:ext>
    </p:extLst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09600"/>
            <a:ext cx="7793037" cy="1143000"/>
          </a:xfrm>
        </p:spPr>
        <p:txBody>
          <a:bodyPr/>
          <a:lstStyle/>
          <a:p>
            <a:r>
              <a:rPr lang="el-GR" altLang="el-GR"/>
              <a:t>Δένδρα αποφάσεων/5</a:t>
            </a:r>
          </a:p>
        </p:txBody>
      </p:sp>
      <p:pic>
        <p:nvPicPr>
          <p:cNvPr id="89395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288" y="2627313"/>
            <a:ext cx="3524250" cy="2317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39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719263"/>
            <a:ext cx="4033837" cy="441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200"/>
              <a:t>Εναλλακτική λύση 3: χτίστε τις μικρές εγκαταστάσεις </a:t>
            </a:r>
            <a:r>
              <a:rPr lang="en-GB" altLang="el-GR" sz="2200"/>
              <a:t>EMV</a:t>
            </a:r>
            <a:r>
              <a:rPr lang="el-GR" altLang="el-GR" sz="2200"/>
              <a:t> = 142</a:t>
            </a:r>
            <a:r>
              <a:rPr lang="en-GB" altLang="el-GR" sz="2200"/>
              <a:t>K </a:t>
            </a:r>
          </a:p>
          <a:p>
            <a:pPr>
              <a:lnSpc>
                <a:spcPct val="80000"/>
              </a:lnSpc>
            </a:pPr>
            <a:r>
              <a:rPr lang="el-GR" altLang="el-GR" sz="2200"/>
              <a:t>Εναλλακτική λύση 4: χτίστε τις μεγάλες εγκαταστάσεις </a:t>
            </a:r>
            <a:r>
              <a:rPr lang="en-GB" altLang="el-GR" sz="2200"/>
              <a:t>EMV</a:t>
            </a:r>
            <a:r>
              <a:rPr lang="el-GR" altLang="el-GR" sz="2200"/>
              <a:t> = 364</a:t>
            </a:r>
            <a:r>
              <a:rPr lang="en-GB" altLang="el-GR" sz="2200"/>
              <a:t>K </a:t>
            </a:r>
            <a:endParaRPr lang="el-GR" altLang="el-GR" sz="2200"/>
          </a:p>
          <a:p>
            <a:pPr>
              <a:lnSpc>
                <a:spcPct val="80000"/>
              </a:lnSpc>
            </a:pPr>
            <a:r>
              <a:rPr lang="el-GR" altLang="el-GR" sz="2200"/>
              <a:t>Εναλλακτική λύση 5: μην χτίστε καμία εγκατάσταση </a:t>
            </a:r>
            <a:r>
              <a:rPr lang="en-GB" altLang="el-GR" sz="2200"/>
              <a:t>EMV</a:t>
            </a:r>
            <a:r>
              <a:rPr lang="el-GR" altLang="el-GR" sz="2200"/>
              <a:t> = -100</a:t>
            </a:r>
            <a:r>
              <a:rPr lang="en-GB" altLang="el-GR" sz="2200"/>
              <a:t>K </a:t>
            </a:r>
            <a:endParaRPr lang="el-GR" altLang="el-GR" sz="2200"/>
          </a:p>
        </p:txBody>
      </p:sp>
      <p:sp>
        <p:nvSpPr>
          <p:cNvPr id="893957" name="Rectangle 5"/>
          <p:cNvSpPr>
            <a:spLocks noChangeArrowheads="1"/>
          </p:cNvSpPr>
          <p:nvPr/>
        </p:nvSpPr>
        <p:spPr bwMode="auto">
          <a:xfrm>
            <a:off x="342900" y="5954713"/>
            <a:ext cx="334486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>
            <a:spAutoFit/>
          </a:bodyPr>
          <a:lstStyle/>
          <a:p>
            <a:pPr algn="ctr"/>
            <a:r>
              <a:rPr lang="el-GR" altLang="el-GR" sz="1600" i="1">
                <a:latin typeface="Tahoma" pitchFamily="34" charset="0"/>
              </a:rPr>
              <a:t>0,6 </a:t>
            </a:r>
            <a:r>
              <a:rPr lang="en-US" altLang="el-GR" sz="1600" i="1">
                <a:latin typeface="Tahoma" pitchFamily="34" charset="0"/>
              </a:rPr>
              <a:t>x </a:t>
            </a:r>
            <a:r>
              <a:rPr lang="el-GR" altLang="el-GR" sz="1600" i="1">
                <a:latin typeface="Tahoma" pitchFamily="34" charset="0"/>
              </a:rPr>
              <a:t>310 + 0,4 </a:t>
            </a:r>
            <a:r>
              <a:rPr lang="en-US" altLang="el-GR" sz="1600" i="1">
                <a:latin typeface="Tahoma" pitchFamily="34" charset="0"/>
              </a:rPr>
              <a:t>x</a:t>
            </a:r>
            <a:r>
              <a:rPr lang="el-GR" altLang="el-GR" sz="1600" i="1">
                <a:latin typeface="Tahoma" pitchFamily="34" charset="0"/>
              </a:rPr>
              <a:t>(-110) = 142</a:t>
            </a:r>
          </a:p>
          <a:p>
            <a:pPr algn="ctr"/>
            <a:r>
              <a:rPr lang="el-GR" altLang="el-GR" sz="1600" i="1">
                <a:latin typeface="Tahoma" pitchFamily="34" charset="0"/>
              </a:rPr>
              <a:t>0,6 </a:t>
            </a:r>
            <a:r>
              <a:rPr lang="en-US" altLang="el-GR" sz="1600" i="1">
                <a:latin typeface="Tahoma" pitchFamily="34" charset="0"/>
              </a:rPr>
              <a:t>x</a:t>
            </a:r>
            <a:r>
              <a:rPr lang="el-GR" altLang="el-GR" sz="1600" i="1">
                <a:latin typeface="Tahoma" pitchFamily="34" charset="0"/>
              </a:rPr>
              <a:t>  700 + 0,4 </a:t>
            </a:r>
            <a:r>
              <a:rPr lang="en-US" altLang="el-GR" sz="1600" i="1">
                <a:latin typeface="Tahoma" pitchFamily="34" charset="0"/>
              </a:rPr>
              <a:t>x </a:t>
            </a:r>
            <a:r>
              <a:rPr lang="el-GR" altLang="el-GR" sz="1600" i="1">
                <a:latin typeface="Tahoma" pitchFamily="34" charset="0"/>
              </a:rPr>
              <a:t> (-140) = 364</a:t>
            </a:r>
          </a:p>
        </p:txBody>
      </p:sp>
    </p:spTree>
    <p:extLst>
      <p:ext uri="{BB962C8B-B14F-4D97-AF65-F5344CB8AC3E}">
        <p14:creationId xmlns:p14="http://schemas.microsoft.com/office/powerpoint/2010/main" val="3449901089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Διαχείριση κινδύνου</a:t>
            </a:r>
          </a:p>
        </p:txBody>
      </p:sp>
      <p:pic>
        <p:nvPicPr>
          <p:cNvPr id="860163" name="Picture 3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938" y="1719263"/>
            <a:ext cx="4300537" cy="4411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4745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Δένδρα αποφάσεων/6</a:t>
            </a:r>
          </a:p>
        </p:txBody>
      </p:sp>
      <p:pic>
        <p:nvPicPr>
          <p:cNvPr id="89497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675" y="2670175"/>
            <a:ext cx="4992688" cy="2219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9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10163" y="1773238"/>
            <a:ext cx="4033837" cy="4411662"/>
          </a:xfrm>
        </p:spPr>
        <p:txBody>
          <a:bodyPr/>
          <a:lstStyle/>
          <a:p>
            <a:r>
              <a:rPr lang="el-GR" altLang="el-GR" sz="2600"/>
              <a:t>Εναλλακτική λύση 1: απόρριψη </a:t>
            </a:r>
            <a:r>
              <a:rPr lang="en-GB" altLang="el-GR" sz="2600"/>
              <a:t>M</a:t>
            </a:r>
            <a:r>
              <a:rPr lang="el-GR" altLang="el-GR" sz="2600"/>
              <a:t>997 όπου </a:t>
            </a:r>
            <a:r>
              <a:rPr lang="en-GB" altLang="el-GR" sz="2600"/>
              <a:t>EMV</a:t>
            </a:r>
            <a:r>
              <a:rPr lang="el-GR" altLang="el-GR" sz="2600"/>
              <a:t> = 0 </a:t>
            </a:r>
          </a:p>
          <a:p>
            <a:r>
              <a:rPr lang="el-GR" altLang="el-GR" sz="2600"/>
              <a:t>Εναλλακτική λύση 2: δοκιμή αγοράς </a:t>
            </a:r>
            <a:r>
              <a:rPr lang="en-GB" altLang="el-GR" sz="2600"/>
              <a:t>M</a:t>
            </a:r>
            <a:r>
              <a:rPr lang="el-GR" altLang="el-GR" sz="2600"/>
              <a:t>997 όπου </a:t>
            </a:r>
            <a:r>
              <a:rPr lang="en-GB" altLang="el-GR" sz="2600"/>
              <a:t>EMV</a:t>
            </a:r>
            <a:r>
              <a:rPr lang="el-GR" altLang="el-GR" sz="2600"/>
              <a:t> = 39,2</a:t>
            </a:r>
            <a:r>
              <a:rPr lang="en-GB" altLang="el-GR" sz="2600"/>
              <a:t>K </a:t>
            </a:r>
            <a:endParaRPr lang="el-GR" altLang="el-GR" sz="2600"/>
          </a:p>
        </p:txBody>
      </p:sp>
    </p:spTree>
    <p:extLst>
      <p:ext uri="{BB962C8B-B14F-4D97-AF65-F5344CB8AC3E}">
        <p14:creationId xmlns:p14="http://schemas.microsoft.com/office/powerpoint/2010/main" val="1231949869"/>
      </p:ext>
    </p:extLst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306513"/>
            <a:ext cx="8294688" cy="4394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5" tIns="44444" rIns="90475" bIns="44444"/>
          <a:lstStyle/>
          <a:p>
            <a:r>
              <a:rPr lang="el-GR" altLang="el-GR" sz="2600"/>
              <a:t>Αριθμητική μέθοδος πειραματισμού</a:t>
            </a:r>
            <a:endParaRPr lang="en-US" altLang="el-GR" sz="2600"/>
          </a:p>
          <a:p>
            <a:r>
              <a:rPr lang="el-GR" altLang="el-GR" sz="2600"/>
              <a:t>Προσπαθεί να αντιγράψει  </a:t>
            </a:r>
            <a:endParaRPr lang="en-US" altLang="el-GR" sz="2600"/>
          </a:p>
          <a:p>
            <a:pPr marL="742950" lvl="1" indent="-285750">
              <a:spcBef>
                <a:spcPct val="11000"/>
              </a:spcBef>
            </a:pPr>
            <a:r>
              <a:rPr lang="el-GR" altLang="el-GR" sz="2200"/>
              <a:t>Τα χαρακτηριστικά ενός συστήματος</a:t>
            </a:r>
            <a:endParaRPr lang="en-US" altLang="el-GR" sz="2200"/>
          </a:p>
          <a:p>
            <a:pPr marL="742950" lvl="1" indent="-285750">
              <a:spcBef>
                <a:spcPct val="11000"/>
              </a:spcBef>
            </a:pPr>
            <a:r>
              <a:rPr lang="el-GR" altLang="el-GR" sz="2200"/>
              <a:t>Την συμπεριφορά του</a:t>
            </a:r>
            <a:endParaRPr lang="en-US" altLang="el-GR" sz="2200"/>
          </a:p>
          <a:p>
            <a:r>
              <a:rPr lang="el-GR" altLang="el-GR" sz="2600"/>
              <a:t>Απαιτεί την περιγραφή του φαινομένου με ένα μοντέλο με σκοπό να μελετήσουμε τα χαρακτηριστικά του</a:t>
            </a:r>
            <a:endParaRPr lang="en-US" altLang="el-GR" sz="2600"/>
          </a:p>
          <a:p>
            <a:r>
              <a:rPr lang="el-GR" altLang="el-GR" sz="2600"/>
              <a:t>Χρησιμοποιείτε </a:t>
            </a:r>
            <a:endParaRPr lang="en-US" altLang="el-GR" sz="2600"/>
          </a:p>
          <a:p>
            <a:pPr marL="742950" lvl="1" indent="-285750"/>
            <a:r>
              <a:rPr lang="el-GR" altLang="el-GR" sz="2200"/>
              <a:t>Οικονομία</a:t>
            </a:r>
            <a:endParaRPr lang="en-US" altLang="el-GR" sz="2200"/>
          </a:p>
          <a:p>
            <a:pPr marL="742950" lvl="1" indent="-285750"/>
            <a:r>
              <a:rPr lang="el-GR" altLang="el-GR" sz="2200"/>
              <a:t>Παραγωγή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3812"/>
          </a:xfrm>
        </p:spPr>
        <p:txBody>
          <a:bodyPr/>
          <a:lstStyle/>
          <a:p>
            <a:pPr defTabSz="836613"/>
            <a:r>
              <a:rPr lang="el-GR" altLang="el-GR"/>
              <a:t>Προσομοίωση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1508469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6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6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96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6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96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6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96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6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96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6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96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6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960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60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2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Η διαδικασία της προσομοίωσης </a:t>
            </a:r>
            <a:endParaRPr lang="en-US" altLang="el-GR"/>
          </a:p>
        </p:txBody>
      </p:sp>
      <p:grpSp>
        <p:nvGrpSpPr>
          <p:cNvPr id="898051" name="Group 3"/>
          <p:cNvGrpSpPr>
            <a:grpSpLocks/>
          </p:cNvGrpSpPr>
          <p:nvPr/>
        </p:nvGrpSpPr>
        <p:grpSpPr bwMode="auto">
          <a:xfrm>
            <a:off x="782638" y="1619250"/>
            <a:ext cx="7599362" cy="4422775"/>
            <a:chOff x="444" y="952"/>
            <a:chExt cx="4308" cy="2600"/>
          </a:xfrm>
        </p:grpSpPr>
        <p:sp>
          <p:nvSpPr>
            <p:cNvPr id="898052" name="Freeform 4"/>
            <p:cNvSpPr>
              <a:spLocks/>
            </p:cNvSpPr>
            <p:nvPr/>
          </p:nvSpPr>
          <p:spPr bwMode="auto">
            <a:xfrm>
              <a:off x="2530" y="1668"/>
              <a:ext cx="788" cy="1212"/>
            </a:xfrm>
            <a:custGeom>
              <a:avLst/>
              <a:gdLst>
                <a:gd name="T0" fmla="*/ 960 w 961"/>
                <a:gd name="T1" fmla="*/ 1440 h 1585"/>
                <a:gd name="T2" fmla="*/ 960 w 961"/>
                <a:gd name="T3" fmla="*/ 1584 h 1585"/>
                <a:gd name="T4" fmla="*/ 0 w 961"/>
                <a:gd name="T5" fmla="*/ 1584 h 1585"/>
                <a:gd name="T6" fmla="*/ 0 w 961"/>
                <a:gd name="T7" fmla="*/ 0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1" h="1585">
                  <a:moveTo>
                    <a:pt x="960" y="1440"/>
                  </a:moveTo>
                  <a:lnTo>
                    <a:pt x="960" y="1584"/>
                  </a:lnTo>
                  <a:lnTo>
                    <a:pt x="0" y="1584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0FF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98053" name="Rectangle 5"/>
            <p:cNvSpPr>
              <a:spLocks noChangeArrowheads="1"/>
            </p:cNvSpPr>
            <p:nvPr/>
          </p:nvSpPr>
          <p:spPr bwMode="auto">
            <a:xfrm>
              <a:off x="458" y="952"/>
              <a:ext cx="1044" cy="356"/>
            </a:xfrm>
            <a:prstGeom prst="rect">
              <a:avLst/>
            </a:prstGeom>
            <a:solidFill>
              <a:srgbClr val="FF33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5" tIns="44444" rIns="90475" bIns="44444" anchor="ctr"/>
            <a:lstStyle/>
            <a:p>
              <a:pPr algn="ctr" eaLnBrk="0" hangingPunct="0"/>
              <a:r>
                <a:rPr lang="el-GR" altLang="el-GR" sz="2200" b="1">
                  <a:latin typeface="Arial Narrow" pitchFamily="34" charset="0"/>
                </a:rPr>
                <a:t>Ορισμός προβλήματος</a:t>
              </a:r>
              <a:endParaRPr lang="en-US" altLang="el-GR" sz="2200" b="1">
                <a:latin typeface="Arial Narrow" pitchFamily="34" charset="0"/>
              </a:endParaRPr>
            </a:p>
          </p:txBody>
        </p:sp>
        <p:sp>
          <p:nvSpPr>
            <p:cNvPr id="898054" name="Rectangle 6"/>
            <p:cNvSpPr>
              <a:spLocks noChangeArrowheads="1"/>
            </p:cNvSpPr>
            <p:nvPr/>
          </p:nvSpPr>
          <p:spPr bwMode="auto">
            <a:xfrm>
              <a:off x="449" y="1613"/>
              <a:ext cx="1062" cy="549"/>
            </a:xfrm>
            <a:prstGeom prst="rect">
              <a:avLst/>
            </a:prstGeom>
            <a:solidFill>
              <a:srgbClr val="FF33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5" tIns="44444" rIns="90475" bIns="44444" anchor="ctr"/>
            <a:lstStyle/>
            <a:p>
              <a:pPr algn="ctr" eaLnBrk="0" hangingPunct="0"/>
              <a:r>
                <a:rPr lang="el-GR" altLang="el-GR" sz="2000" b="1">
                  <a:latin typeface="Arial Narrow" pitchFamily="34" charset="0"/>
                </a:rPr>
                <a:t>Προσδιορισμός των μεταβλητών προς μελέτη</a:t>
              </a:r>
              <a:endParaRPr lang="en-US" altLang="el-GR" sz="2000" b="1">
                <a:latin typeface="Arial Narrow" pitchFamily="34" charset="0"/>
              </a:endParaRPr>
            </a:p>
          </p:txBody>
        </p:sp>
        <p:sp>
          <p:nvSpPr>
            <p:cNvPr id="898055" name="Rectangle 7"/>
            <p:cNvSpPr>
              <a:spLocks noChangeArrowheads="1"/>
            </p:cNvSpPr>
            <p:nvPr/>
          </p:nvSpPr>
          <p:spPr bwMode="auto">
            <a:xfrm>
              <a:off x="444" y="2501"/>
              <a:ext cx="1072" cy="591"/>
            </a:xfrm>
            <a:prstGeom prst="rect">
              <a:avLst/>
            </a:prstGeom>
            <a:solidFill>
              <a:srgbClr val="FF33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5" tIns="44444" rIns="90475" bIns="44444" anchor="ctr"/>
            <a:lstStyle/>
            <a:p>
              <a:pPr algn="ctr" eaLnBrk="0" hangingPunct="0"/>
              <a:r>
                <a:rPr lang="el-GR" altLang="el-GR" sz="2200" b="1">
                  <a:latin typeface="Arial Narrow" pitchFamily="34" charset="0"/>
                </a:rPr>
                <a:t>Κατασκευή μοντέλου</a:t>
              </a:r>
              <a:endParaRPr lang="en-US" altLang="el-GR" sz="2200" b="1">
                <a:latin typeface="Arial Narrow" pitchFamily="34" charset="0"/>
              </a:endParaRPr>
            </a:p>
          </p:txBody>
        </p:sp>
        <p:sp>
          <p:nvSpPr>
            <p:cNvPr id="898056" name="Rectangle 8"/>
            <p:cNvSpPr>
              <a:spLocks noChangeArrowheads="1"/>
            </p:cNvSpPr>
            <p:nvPr/>
          </p:nvSpPr>
          <p:spPr bwMode="auto">
            <a:xfrm>
              <a:off x="2155" y="952"/>
              <a:ext cx="1187" cy="709"/>
            </a:xfrm>
            <a:prstGeom prst="rect">
              <a:avLst/>
            </a:prstGeom>
            <a:solidFill>
              <a:srgbClr val="FF33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5" tIns="44444" rIns="90475" bIns="44444" anchor="ctr"/>
            <a:lstStyle/>
            <a:p>
              <a:pPr algn="ctr" eaLnBrk="0" hangingPunct="0"/>
              <a:r>
                <a:rPr lang="el-GR" altLang="el-GR" sz="2200" b="1">
                  <a:latin typeface="Arial Narrow" pitchFamily="34" charset="0"/>
                </a:rPr>
                <a:t>Προσδιορισμός των τιμών προς έλεγχο</a:t>
              </a:r>
              <a:endParaRPr lang="en-US" altLang="el-GR" sz="2200" b="1">
                <a:latin typeface="Arial Narrow" pitchFamily="34" charset="0"/>
              </a:endParaRPr>
            </a:p>
          </p:txBody>
        </p:sp>
        <p:sp>
          <p:nvSpPr>
            <p:cNvPr id="898057" name="Rectangle 9"/>
            <p:cNvSpPr>
              <a:spLocks noChangeArrowheads="1"/>
            </p:cNvSpPr>
            <p:nvPr/>
          </p:nvSpPr>
          <p:spPr bwMode="auto">
            <a:xfrm>
              <a:off x="2669" y="1936"/>
              <a:ext cx="1044" cy="356"/>
            </a:xfrm>
            <a:prstGeom prst="rect">
              <a:avLst/>
            </a:prstGeom>
            <a:solidFill>
              <a:srgbClr val="FF33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5" tIns="44444" rIns="90475" bIns="44444" anchor="ctr"/>
            <a:lstStyle/>
            <a:p>
              <a:pPr algn="ctr" eaLnBrk="0" hangingPunct="0"/>
              <a:r>
                <a:rPr lang="el-GR" altLang="el-GR" sz="2000" b="1">
                  <a:latin typeface="Arial Narrow" pitchFamily="34" charset="0"/>
                </a:rPr>
                <a:t>Εκτέλεση προσομοίωσης</a:t>
              </a:r>
              <a:endParaRPr lang="en-US" altLang="el-GR" sz="2000" b="1">
                <a:latin typeface="Arial Narrow" pitchFamily="34" charset="0"/>
              </a:endParaRPr>
            </a:p>
          </p:txBody>
        </p:sp>
        <p:sp>
          <p:nvSpPr>
            <p:cNvPr id="898058" name="Rectangle 10"/>
            <p:cNvSpPr>
              <a:spLocks noChangeArrowheads="1"/>
            </p:cNvSpPr>
            <p:nvPr/>
          </p:nvSpPr>
          <p:spPr bwMode="auto">
            <a:xfrm>
              <a:off x="3239" y="2428"/>
              <a:ext cx="1044" cy="356"/>
            </a:xfrm>
            <a:prstGeom prst="rect">
              <a:avLst/>
            </a:prstGeom>
            <a:solidFill>
              <a:srgbClr val="FF33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5" tIns="44444" rIns="90475" bIns="44444" anchor="ctr"/>
            <a:lstStyle/>
            <a:p>
              <a:pPr algn="ctr" eaLnBrk="0" hangingPunct="0"/>
              <a:r>
                <a:rPr lang="el-GR" altLang="el-GR" sz="2000" b="1">
                  <a:latin typeface="Arial Narrow" pitchFamily="34" charset="0"/>
                </a:rPr>
                <a:t>Έλεγχος αποτελεσμάτων</a:t>
              </a:r>
              <a:endParaRPr lang="en-US" altLang="el-GR" sz="2000" b="1">
                <a:latin typeface="Arial Narrow" pitchFamily="34" charset="0"/>
              </a:endParaRPr>
            </a:p>
          </p:txBody>
        </p:sp>
        <p:sp>
          <p:nvSpPr>
            <p:cNvPr id="898059" name="Rectangle 11"/>
            <p:cNvSpPr>
              <a:spLocks noChangeArrowheads="1"/>
            </p:cNvSpPr>
            <p:nvPr/>
          </p:nvSpPr>
          <p:spPr bwMode="auto">
            <a:xfrm>
              <a:off x="3706" y="2963"/>
              <a:ext cx="1046" cy="589"/>
            </a:xfrm>
            <a:prstGeom prst="rect">
              <a:avLst/>
            </a:prstGeom>
            <a:solidFill>
              <a:srgbClr val="FF33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5" tIns="44444" rIns="90475" bIns="44444" anchor="ctr"/>
            <a:lstStyle/>
            <a:p>
              <a:pPr algn="ctr" eaLnBrk="0" hangingPunct="0"/>
              <a:r>
                <a:rPr lang="el-GR" altLang="el-GR" sz="2000" b="1">
                  <a:latin typeface="Arial Narrow" pitchFamily="34" charset="0"/>
                </a:rPr>
                <a:t>Συμπεράσματα/αποφάσεις</a:t>
              </a:r>
              <a:endParaRPr lang="en-US" altLang="el-GR" sz="2000" b="1">
                <a:latin typeface="Arial Narrow" pitchFamily="34" charset="0"/>
              </a:endParaRPr>
            </a:p>
          </p:txBody>
        </p:sp>
        <p:sp>
          <p:nvSpPr>
            <p:cNvPr id="898060" name="Line 12"/>
            <p:cNvSpPr>
              <a:spLocks noChangeShapeType="1"/>
            </p:cNvSpPr>
            <p:nvPr/>
          </p:nvSpPr>
          <p:spPr bwMode="auto">
            <a:xfrm>
              <a:off x="966" y="1325"/>
              <a:ext cx="0" cy="27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98061" name="Line 13"/>
            <p:cNvSpPr>
              <a:spLocks noChangeShapeType="1"/>
            </p:cNvSpPr>
            <p:nvPr/>
          </p:nvSpPr>
          <p:spPr bwMode="auto">
            <a:xfrm>
              <a:off x="978" y="2169"/>
              <a:ext cx="0" cy="31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98062" name="Freeform 14"/>
            <p:cNvSpPr>
              <a:spLocks/>
            </p:cNvSpPr>
            <p:nvPr/>
          </p:nvSpPr>
          <p:spPr bwMode="auto">
            <a:xfrm>
              <a:off x="1525" y="1301"/>
              <a:ext cx="626" cy="1293"/>
            </a:xfrm>
            <a:custGeom>
              <a:avLst/>
              <a:gdLst>
                <a:gd name="T0" fmla="*/ 0 w 764"/>
                <a:gd name="T1" fmla="*/ 1650 h 1651"/>
                <a:gd name="T2" fmla="*/ 382 w 764"/>
                <a:gd name="T3" fmla="*/ 1650 h 1651"/>
                <a:gd name="T4" fmla="*/ 382 w 764"/>
                <a:gd name="T5" fmla="*/ 0 h 1651"/>
                <a:gd name="T6" fmla="*/ 763 w 764"/>
                <a:gd name="T7" fmla="*/ 0 h 1651"/>
                <a:gd name="T8" fmla="*/ 763 w 764"/>
                <a:gd name="T9" fmla="*/ 0 h 1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4" h="1651">
                  <a:moveTo>
                    <a:pt x="0" y="1650"/>
                  </a:moveTo>
                  <a:lnTo>
                    <a:pt x="382" y="1650"/>
                  </a:lnTo>
                  <a:lnTo>
                    <a:pt x="382" y="0"/>
                  </a:lnTo>
                  <a:lnTo>
                    <a:pt x="763" y="0"/>
                  </a:lnTo>
                  <a:lnTo>
                    <a:pt x="763" y="0"/>
                  </a:lnTo>
                </a:path>
              </a:pathLst>
            </a:custGeom>
            <a:noFill/>
            <a:ln w="28575" cap="rnd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98063" name="Freeform 15"/>
            <p:cNvSpPr>
              <a:spLocks/>
            </p:cNvSpPr>
            <p:nvPr/>
          </p:nvSpPr>
          <p:spPr bwMode="auto">
            <a:xfrm>
              <a:off x="3356" y="1254"/>
              <a:ext cx="197" cy="640"/>
            </a:xfrm>
            <a:custGeom>
              <a:avLst/>
              <a:gdLst>
                <a:gd name="T0" fmla="*/ 0 w 241"/>
                <a:gd name="T1" fmla="*/ 0 h 817"/>
                <a:gd name="T2" fmla="*/ 240 w 241"/>
                <a:gd name="T3" fmla="*/ 0 h 817"/>
                <a:gd name="T4" fmla="*/ 240 w 241"/>
                <a:gd name="T5" fmla="*/ 81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" h="817">
                  <a:moveTo>
                    <a:pt x="0" y="0"/>
                  </a:moveTo>
                  <a:lnTo>
                    <a:pt x="240" y="0"/>
                  </a:lnTo>
                  <a:lnTo>
                    <a:pt x="240" y="816"/>
                  </a:lnTo>
                </a:path>
              </a:pathLst>
            </a:custGeom>
            <a:noFill/>
            <a:ln w="28575" cap="rnd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98064" name="Freeform 16"/>
            <p:cNvSpPr>
              <a:spLocks/>
            </p:cNvSpPr>
            <p:nvPr/>
          </p:nvSpPr>
          <p:spPr bwMode="auto">
            <a:xfrm>
              <a:off x="3710" y="2118"/>
              <a:ext cx="197" cy="302"/>
            </a:xfrm>
            <a:custGeom>
              <a:avLst/>
              <a:gdLst>
                <a:gd name="T0" fmla="*/ 0 w 241"/>
                <a:gd name="T1" fmla="*/ 0 h 385"/>
                <a:gd name="T2" fmla="*/ 240 w 241"/>
                <a:gd name="T3" fmla="*/ 0 h 385"/>
                <a:gd name="T4" fmla="*/ 240 w 241"/>
                <a:gd name="T5" fmla="*/ 38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" h="385">
                  <a:moveTo>
                    <a:pt x="0" y="0"/>
                  </a:moveTo>
                  <a:lnTo>
                    <a:pt x="240" y="0"/>
                  </a:lnTo>
                  <a:lnTo>
                    <a:pt x="240" y="384"/>
                  </a:lnTo>
                </a:path>
              </a:pathLst>
            </a:custGeom>
            <a:noFill/>
            <a:ln w="28575" cap="rnd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98065" name="Freeform 17"/>
            <p:cNvSpPr>
              <a:spLocks/>
            </p:cNvSpPr>
            <p:nvPr/>
          </p:nvSpPr>
          <p:spPr bwMode="auto">
            <a:xfrm>
              <a:off x="4300" y="2607"/>
              <a:ext cx="197" cy="339"/>
            </a:xfrm>
            <a:custGeom>
              <a:avLst/>
              <a:gdLst>
                <a:gd name="T0" fmla="*/ 0 w 241"/>
                <a:gd name="T1" fmla="*/ 0 h 433"/>
                <a:gd name="T2" fmla="*/ 240 w 241"/>
                <a:gd name="T3" fmla="*/ 0 h 433"/>
                <a:gd name="T4" fmla="*/ 240 w 241"/>
                <a:gd name="T5" fmla="*/ 432 h 433"/>
                <a:gd name="T6" fmla="*/ 240 w 241"/>
                <a:gd name="T7" fmla="*/ 432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433">
                  <a:moveTo>
                    <a:pt x="0" y="0"/>
                  </a:moveTo>
                  <a:lnTo>
                    <a:pt x="240" y="0"/>
                  </a:lnTo>
                  <a:lnTo>
                    <a:pt x="240" y="432"/>
                  </a:lnTo>
                  <a:lnTo>
                    <a:pt x="240" y="432"/>
                  </a:lnTo>
                </a:path>
              </a:pathLst>
            </a:custGeom>
            <a:noFill/>
            <a:ln w="28575" cap="rnd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98066" name="Freeform 18"/>
            <p:cNvSpPr>
              <a:spLocks/>
            </p:cNvSpPr>
            <p:nvPr/>
          </p:nvSpPr>
          <p:spPr bwMode="auto">
            <a:xfrm>
              <a:off x="1547" y="2795"/>
              <a:ext cx="1967" cy="181"/>
            </a:xfrm>
            <a:custGeom>
              <a:avLst/>
              <a:gdLst>
                <a:gd name="T0" fmla="*/ 2400 w 2401"/>
                <a:gd name="T1" fmla="*/ 0 h 337"/>
                <a:gd name="T2" fmla="*/ 2400 w 2401"/>
                <a:gd name="T3" fmla="*/ 336 h 337"/>
                <a:gd name="T4" fmla="*/ 0 w 2401"/>
                <a:gd name="T5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1" h="337">
                  <a:moveTo>
                    <a:pt x="2400" y="0"/>
                  </a:moveTo>
                  <a:lnTo>
                    <a:pt x="2400" y="336"/>
                  </a:lnTo>
                  <a:lnTo>
                    <a:pt x="0" y="336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06869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Πλεονεκτήματα προσομοίωσης</a:t>
            </a:r>
            <a:endParaRPr lang="en-US" altLang="el-GR"/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l-GR"/>
              <a:t>E</a:t>
            </a:r>
            <a:r>
              <a:rPr lang="el-GR" altLang="el-GR"/>
              <a:t>ύκολη</a:t>
            </a:r>
            <a:endParaRPr lang="en-US" altLang="el-GR"/>
          </a:p>
          <a:p>
            <a:r>
              <a:rPr lang="el-GR" altLang="el-GR"/>
              <a:t>Μπορεί να αναλύσει πολύπλοκα προβλήματα </a:t>
            </a:r>
            <a:endParaRPr lang="en-US" altLang="el-GR"/>
          </a:p>
          <a:p>
            <a:r>
              <a:rPr lang="el-GR" altLang="el-GR"/>
              <a:t>Επιτρέπει την συμπίεση του χρόνου</a:t>
            </a:r>
            <a:endParaRPr lang="en-US" altLang="el-GR"/>
          </a:p>
          <a:p>
            <a:r>
              <a:rPr lang="el-GR" altLang="el-GR"/>
              <a:t>Επιτρέπει σενάρια </a:t>
            </a:r>
            <a:r>
              <a:rPr lang="en-US" altLang="el-GR"/>
              <a:t>“what-if”</a:t>
            </a:r>
          </a:p>
          <a:p>
            <a:r>
              <a:rPr lang="el-GR" altLang="el-GR"/>
              <a:t>Δεν ενέχει κινδύνους</a:t>
            </a:r>
            <a:endParaRPr lang="en-US" altLang="el-GR"/>
          </a:p>
          <a:p>
            <a:r>
              <a:rPr lang="el-GR" altLang="el-GR"/>
              <a:t>Δεν επηρεάζει τον πραγματικό κόσμο</a:t>
            </a:r>
            <a:endParaRPr lang="en-US" altLang="el-GR"/>
          </a:p>
        </p:txBody>
      </p:sp>
      <p:graphicFrame>
        <p:nvGraphicFramePr>
          <p:cNvPr id="90010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137275" y="1849438"/>
          <a:ext cx="2668588" cy="319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Microsoft ClipArt Gallery" r:id="rId4" imgW="8321400" imgH="8321400" progId="MS_ClipArt_Gallery">
                  <p:embed/>
                </p:oleObj>
              </mc:Choice>
              <mc:Fallback>
                <p:oleObj name="Microsoft ClipArt Gallery" r:id="rId4" imgW="8321400" imgH="83214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6534"/>
                      <a:stretch>
                        <a:fillRect/>
                      </a:stretch>
                    </p:blipFill>
                    <p:spPr bwMode="auto">
                      <a:xfrm>
                        <a:off x="6137275" y="1849438"/>
                        <a:ext cx="2668588" cy="319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7290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73175"/>
            <a:ext cx="4310063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5" tIns="44444" rIns="90475" bIns="44444"/>
          <a:lstStyle/>
          <a:p>
            <a:pPr>
              <a:buFont typeface="Wingdings" pitchFamily="2" charset="2"/>
              <a:buNone/>
            </a:pPr>
            <a:endParaRPr lang="en-US" altLang="el-GR" sz="2900"/>
          </a:p>
          <a:p>
            <a:r>
              <a:rPr lang="el-GR" altLang="el-GR" sz="2500"/>
              <a:t>Μπορεί να είναι ακριβή και χρονοβόρα </a:t>
            </a:r>
            <a:endParaRPr lang="en-US" altLang="el-GR" sz="2500"/>
          </a:p>
          <a:p>
            <a:r>
              <a:rPr lang="el-GR" altLang="el-GR" sz="2500"/>
              <a:t>Δεν οδηγεί πάντα σε βέλτιστες λύσεις</a:t>
            </a:r>
            <a:endParaRPr lang="en-US" altLang="el-GR" sz="2500"/>
          </a:p>
          <a:p>
            <a:r>
              <a:rPr lang="el-GR" altLang="el-GR" sz="2500"/>
              <a:t>Απαιτεί καλά δεδομένα και σωστό μοντέλο</a:t>
            </a:r>
            <a:endParaRPr lang="en-US" altLang="el-GR" sz="2500"/>
          </a:p>
          <a:p>
            <a:r>
              <a:rPr lang="el-GR" altLang="el-GR" sz="2500"/>
              <a:t>Τα αποτελέσματα δεν γενικεύονται </a:t>
            </a:r>
            <a:endParaRPr lang="en-US" altLang="el-GR" sz="2500"/>
          </a:p>
        </p:txBody>
      </p:sp>
      <p:grpSp>
        <p:nvGrpSpPr>
          <p:cNvPr id="902147" name="Group 3"/>
          <p:cNvGrpSpPr>
            <a:grpSpLocks/>
          </p:cNvGrpSpPr>
          <p:nvPr/>
        </p:nvGrpSpPr>
        <p:grpSpPr bwMode="auto">
          <a:xfrm>
            <a:off x="5051425" y="1947863"/>
            <a:ext cx="2967038" cy="3781425"/>
            <a:chOff x="2864" y="1145"/>
            <a:chExt cx="1682" cy="2223"/>
          </a:xfrm>
        </p:grpSpPr>
        <p:sp>
          <p:nvSpPr>
            <p:cNvPr id="902148" name="Freeform 4"/>
            <p:cNvSpPr>
              <a:spLocks/>
            </p:cNvSpPr>
            <p:nvPr/>
          </p:nvSpPr>
          <p:spPr bwMode="auto">
            <a:xfrm>
              <a:off x="2864" y="1366"/>
              <a:ext cx="1607" cy="2002"/>
            </a:xfrm>
            <a:custGeom>
              <a:avLst/>
              <a:gdLst>
                <a:gd name="T0" fmla="*/ 8822 w 11252"/>
                <a:gd name="T1" fmla="*/ 9033 h 14014"/>
                <a:gd name="T2" fmla="*/ 8615 w 11252"/>
                <a:gd name="T3" fmla="*/ 9882 h 14014"/>
                <a:gd name="T4" fmla="*/ 8428 w 11252"/>
                <a:gd name="T5" fmla="*/ 10262 h 14014"/>
                <a:gd name="T6" fmla="*/ 8422 w 11252"/>
                <a:gd name="T7" fmla="*/ 10576 h 14014"/>
                <a:gd name="T8" fmla="*/ 8416 w 11252"/>
                <a:gd name="T9" fmla="*/ 11040 h 14014"/>
                <a:gd name="T10" fmla="*/ 8370 w 11252"/>
                <a:gd name="T11" fmla="*/ 11561 h 14014"/>
                <a:gd name="T12" fmla="*/ 8354 w 11252"/>
                <a:gd name="T13" fmla="*/ 11907 h 14014"/>
                <a:gd name="T14" fmla="*/ 8396 w 11252"/>
                <a:gd name="T15" fmla="*/ 12273 h 14014"/>
                <a:gd name="T16" fmla="*/ 8550 w 11252"/>
                <a:gd name="T17" fmla="*/ 12900 h 14014"/>
                <a:gd name="T18" fmla="*/ 8698 w 11252"/>
                <a:gd name="T19" fmla="*/ 13663 h 14014"/>
                <a:gd name="T20" fmla="*/ 8280 w 11252"/>
                <a:gd name="T21" fmla="*/ 14014 h 14014"/>
                <a:gd name="T22" fmla="*/ 7652 w 11252"/>
                <a:gd name="T23" fmla="*/ 13854 h 14014"/>
                <a:gd name="T24" fmla="*/ 6847 w 11252"/>
                <a:gd name="T25" fmla="*/ 13147 h 14014"/>
                <a:gd name="T26" fmla="*/ 6633 w 11252"/>
                <a:gd name="T27" fmla="*/ 12698 h 14014"/>
                <a:gd name="T28" fmla="*/ 6358 w 11252"/>
                <a:gd name="T29" fmla="*/ 11747 h 14014"/>
                <a:gd name="T30" fmla="*/ 6424 w 11252"/>
                <a:gd name="T31" fmla="*/ 10379 h 14014"/>
                <a:gd name="T32" fmla="*/ 6460 w 11252"/>
                <a:gd name="T33" fmla="*/ 9628 h 14014"/>
                <a:gd name="T34" fmla="*/ 6384 w 11252"/>
                <a:gd name="T35" fmla="*/ 8896 h 14014"/>
                <a:gd name="T36" fmla="*/ 6159 w 11252"/>
                <a:gd name="T37" fmla="*/ 8291 h 14014"/>
                <a:gd name="T38" fmla="*/ 5757 w 11252"/>
                <a:gd name="T39" fmla="*/ 8005 h 14014"/>
                <a:gd name="T40" fmla="*/ 4954 w 11252"/>
                <a:gd name="T41" fmla="*/ 8031 h 14014"/>
                <a:gd name="T42" fmla="*/ 4332 w 11252"/>
                <a:gd name="T43" fmla="*/ 8023 h 14014"/>
                <a:gd name="T44" fmla="*/ 3399 w 11252"/>
                <a:gd name="T45" fmla="*/ 7895 h 14014"/>
                <a:gd name="T46" fmla="*/ 2722 w 11252"/>
                <a:gd name="T47" fmla="*/ 7873 h 14014"/>
                <a:gd name="T48" fmla="*/ 2043 w 11252"/>
                <a:gd name="T49" fmla="*/ 7889 h 14014"/>
                <a:gd name="T50" fmla="*/ 1678 w 11252"/>
                <a:gd name="T51" fmla="*/ 7953 h 14014"/>
                <a:gd name="T52" fmla="*/ 1253 w 11252"/>
                <a:gd name="T53" fmla="*/ 7917 h 14014"/>
                <a:gd name="T54" fmla="*/ 892 w 11252"/>
                <a:gd name="T55" fmla="*/ 7703 h 14014"/>
                <a:gd name="T56" fmla="*/ 697 w 11252"/>
                <a:gd name="T57" fmla="*/ 7453 h 14014"/>
                <a:gd name="T58" fmla="*/ 523 w 11252"/>
                <a:gd name="T59" fmla="*/ 7026 h 14014"/>
                <a:gd name="T60" fmla="*/ 485 w 11252"/>
                <a:gd name="T61" fmla="*/ 6510 h 14014"/>
                <a:gd name="T62" fmla="*/ 836 w 11252"/>
                <a:gd name="T63" fmla="*/ 6121 h 14014"/>
                <a:gd name="T64" fmla="*/ 908 w 11252"/>
                <a:gd name="T65" fmla="*/ 6086 h 14014"/>
                <a:gd name="T66" fmla="*/ 456 w 11252"/>
                <a:gd name="T67" fmla="*/ 5901 h 14014"/>
                <a:gd name="T68" fmla="*/ 51 w 11252"/>
                <a:gd name="T69" fmla="*/ 5540 h 14014"/>
                <a:gd name="T70" fmla="*/ 0 w 11252"/>
                <a:gd name="T71" fmla="*/ 4853 h 14014"/>
                <a:gd name="T72" fmla="*/ 224 w 11252"/>
                <a:gd name="T73" fmla="*/ 4330 h 14014"/>
                <a:gd name="T74" fmla="*/ 760 w 11252"/>
                <a:gd name="T75" fmla="*/ 4065 h 14014"/>
                <a:gd name="T76" fmla="*/ 956 w 11252"/>
                <a:gd name="T77" fmla="*/ 3962 h 14014"/>
                <a:gd name="T78" fmla="*/ 729 w 11252"/>
                <a:gd name="T79" fmla="*/ 3726 h 14014"/>
                <a:gd name="T80" fmla="*/ 624 w 11252"/>
                <a:gd name="T81" fmla="*/ 3334 h 14014"/>
                <a:gd name="T82" fmla="*/ 682 w 11252"/>
                <a:gd name="T83" fmla="*/ 2833 h 14014"/>
                <a:gd name="T84" fmla="*/ 839 w 11252"/>
                <a:gd name="T85" fmla="*/ 2532 h 14014"/>
                <a:gd name="T86" fmla="*/ 1371 w 11252"/>
                <a:gd name="T87" fmla="*/ 2284 h 14014"/>
                <a:gd name="T88" fmla="*/ 1911 w 11252"/>
                <a:gd name="T89" fmla="*/ 2148 h 14014"/>
                <a:gd name="T90" fmla="*/ 1699 w 11252"/>
                <a:gd name="T91" fmla="*/ 1955 h 14014"/>
                <a:gd name="T92" fmla="*/ 1638 w 11252"/>
                <a:gd name="T93" fmla="*/ 1301 h 14014"/>
                <a:gd name="T94" fmla="*/ 2154 w 11252"/>
                <a:gd name="T95" fmla="*/ 645 h 14014"/>
                <a:gd name="T96" fmla="*/ 2704 w 11252"/>
                <a:gd name="T97" fmla="*/ 446 h 14014"/>
                <a:gd name="T98" fmla="*/ 3343 w 11252"/>
                <a:gd name="T99" fmla="*/ 422 h 14014"/>
                <a:gd name="T100" fmla="*/ 3991 w 11252"/>
                <a:gd name="T101" fmla="*/ 398 h 14014"/>
                <a:gd name="T102" fmla="*/ 4694 w 11252"/>
                <a:gd name="T103" fmla="*/ 311 h 14014"/>
                <a:gd name="T104" fmla="*/ 5201 w 11252"/>
                <a:gd name="T105" fmla="*/ 190 h 14014"/>
                <a:gd name="T106" fmla="*/ 6719 w 11252"/>
                <a:gd name="T107" fmla="*/ 3 h 14014"/>
                <a:gd name="T108" fmla="*/ 8318 w 11252"/>
                <a:gd name="T109" fmla="*/ 216 h 14014"/>
                <a:gd name="T110" fmla="*/ 9090 w 11252"/>
                <a:gd name="T111" fmla="*/ 280 h 14014"/>
                <a:gd name="T112" fmla="*/ 9706 w 11252"/>
                <a:gd name="T113" fmla="*/ 190 h 14014"/>
                <a:gd name="T114" fmla="*/ 10616 w 11252"/>
                <a:gd name="T115" fmla="*/ 147 h 14014"/>
                <a:gd name="T116" fmla="*/ 11252 w 11252"/>
                <a:gd name="T117" fmla="*/ 5277 h 14014"/>
                <a:gd name="T118" fmla="*/ 10672 w 11252"/>
                <a:gd name="T119" fmla="*/ 5713 h 14014"/>
                <a:gd name="T120" fmla="*/ 10308 w 11252"/>
                <a:gd name="T121" fmla="*/ 6472 h 14014"/>
                <a:gd name="T122" fmla="*/ 9921 w 11252"/>
                <a:gd name="T123" fmla="*/ 7134 h 14014"/>
                <a:gd name="T124" fmla="*/ 9261 w 11252"/>
                <a:gd name="T125" fmla="*/ 8024 h 14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252" h="14014">
                  <a:moveTo>
                    <a:pt x="9261" y="8024"/>
                  </a:moveTo>
                  <a:lnTo>
                    <a:pt x="9164" y="8165"/>
                  </a:lnTo>
                  <a:lnTo>
                    <a:pt x="9082" y="8309"/>
                  </a:lnTo>
                  <a:lnTo>
                    <a:pt x="9011" y="8455"/>
                  </a:lnTo>
                  <a:lnTo>
                    <a:pt x="8951" y="8602"/>
                  </a:lnTo>
                  <a:lnTo>
                    <a:pt x="8902" y="8748"/>
                  </a:lnTo>
                  <a:lnTo>
                    <a:pt x="8859" y="8892"/>
                  </a:lnTo>
                  <a:lnTo>
                    <a:pt x="8822" y="9033"/>
                  </a:lnTo>
                  <a:lnTo>
                    <a:pt x="8792" y="9170"/>
                  </a:lnTo>
                  <a:lnTo>
                    <a:pt x="8766" y="9299"/>
                  </a:lnTo>
                  <a:lnTo>
                    <a:pt x="8742" y="9422"/>
                  </a:lnTo>
                  <a:lnTo>
                    <a:pt x="8720" y="9537"/>
                  </a:lnTo>
                  <a:lnTo>
                    <a:pt x="8697" y="9641"/>
                  </a:lnTo>
                  <a:lnTo>
                    <a:pt x="8674" y="9735"/>
                  </a:lnTo>
                  <a:lnTo>
                    <a:pt x="8646" y="9816"/>
                  </a:lnTo>
                  <a:lnTo>
                    <a:pt x="8615" y="9882"/>
                  </a:lnTo>
                  <a:lnTo>
                    <a:pt x="8579" y="9933"/>
                  </a:lnTo>
                  <a:lnTo>
                    <a:pt x="8542" y="9973"/>
                  </a:lnTo>
                  <a:lnTo>
                    <a:pt x="8512" y="10017"/>
                  </a:lnTo>
                  <a:lnTo>
                    <a:pt x="8487" y="10063"/>
                  </a:lnTo>
                  <a:lnTo>
                    <a:pt x="8466" y="10111"/>
                  </a:lnTo>
                  <a:lnTo>
                    <a:pt x="8450" y="10161"/>
                  </a:lnTo>
                  <a:lnTo>
                    <a:pt x="8438" y="10211"/>
                  </a:lnTo>
                  <a:lnTo>
                    <a:pt x="8428" y="10262"/>
                  </a:lnTo>
                  <a:lnTo>
                    <a:pt x="8422" y="10311"/>
                  </a:lnTo>
                  <a:lnTo>
                    <a:pt x="8418" y="10359"/>
                  </a:lnTo>
                  <a:lnTo>
                    <a:pt x="8417" y="10405"/>
                  </a:lnTo>
                  <a:lnTo>
                    <a:pt x="8417" y="10447"/>
                  </a:lnTo>
                  <a:lnTo>
                    <a:pt x="8417" y="10487"/>
                  </a:lnTo>
                  <a:lnTo>
                    <a:pt x="8419" y="10521"/>
                  </a:lnTo>
                  <a:lnTo>
                    <a:pt x="8420" y="10551"/>
                  </a:lnTo>
                  <a:lnTo>
                    <a:pt x="8422" y="10576"/>
                  </a:lnTo>
                  <a:lnTo>
                    <a:pt x="8423" y="10594"/>
                  </a:lnTo>
                  <a:lnTo>
                    <a:pt x="8422" y="10615"/>
                  </a:lnTo>
                  <a:lnTo>
                    <a:pt x="8422" y="10695"/>
                  </a:lnTo>
                  <a:lnTo>
                    <a:pt x="8422" y="10752"/>
                  </a:lnTo>
                  <a:lnTo>
                    <a:pt x="8420" y="10816"/>
                  </a:lnTo>
                  <a:lnTo>
                    <a:pt x="8419" y="10887"/>
                  </a:lnTo>
                  <a:lnTo>
                    <a:pt x="8418" y="10961"/>
                  </a:lnTo>
                  <a:lnTo>
                    <a:pt x="8416" y="11040"/>
                  </a:lnTo>
                  <a:lnTo>
                    <a:pt x="8414" y="11119"/>
                  </a:lnTo>
                  <a:lnTo>
                    <a:pt x="8409" y="11197"/>
                  </a:lnTo>
                  <a:lnTo>
                    <a:pt x="8405" y="11273"/>
                  </a:lnTo>
                  <a:lnTo>
                    <a:pt x="8400" y="11345"/>
                  </a:lnTo>
                  <a:lnTo>
                    <a:pt x="8394" y="11412"/>
                  </a:lnTo>
                  <a:lnTo>
                    <a:pt x="8387" y="11471"/>
                  </a:lnTo>
                  <a:lnTo>
                    <a:pt x="8379" y="11521"/>
                  </a:lnTo>
                  <a:lnTo>
                    <a:pt x="8370" y="11561"/>
                  </a:lnTo>
                  <a:lnTo>
                    <a:pt x="8365" y="11600"/>
                  </a:lnTo>
                  <a:lnTo>
                    <a:pt x="8361" y="11640"/>
                  </a:lnTo>
                  <a:lnTo>
                    <a:pt x="8358" y="11682"/>
                  </a:lnTo>
                  <a:lnTo>
                    <a:pt x="8356" y="11726"/>
                  </a:lnTo>
                  <a:lnTo>
                    <a:pt x="8354" y="11770"/>
                  </a:lnTo>
                  <a:lnTo>
                    <a:pt x="8353" y="11815"/>
                  </a:lnTo>
                  <a:lnTo>
                    <a:pt x="8353" y="11861"/>
                  </a:lnTo>
                  <a:lnTo>
                    <a:pt x="8354" y="11907"/>
                  </a:lnTo>
                  <a:lnTo>
                    <a:pt x="8356" y="11954"/>
                  </a:lnTo>
                  <a:lnTo>
                    <a:pt x="8358" y="12001"/>
                  </a:lnTo>
                  <a:lnTo>
                    <a:pt x="8362" y="12048"/>
                  </a:lnTo>
                  <a:lnTo>
                    <a:pt x="8366" y="12094"/>
                  </a:lnTo>
                  <a:lnTo>
                    <a:pt x="8372" y="12140"/>
                  </a:lnTo>
                  <a:lnTo>
                    <a:pt x="8379" y="12185"/>
                  </a:lnTo>
                  <a:lnTo>
                    <a:pt x="8387" y="12229"/>
                  </a:lnTo>
                  <a:lnTo>
                    <a:pt x="8396" y="12273"/>
                  </a:lnTo>
                  <a:lnTo>
                    <a:pt x="8411" y="12317"/>
                  </a:lnTo>
                  <a:lnTo>
                    <a:pt x="8428" y="12377"/>
                  </a:lnTo>
                  <a:lnTo>
                    <a:pt x="8447" y="12446"/>
                  </a:lnTo>
                  <a:lnTo>
                    <a:pt x="8466" y="12525"/>
                  </a:lnTo>
                  <a:lnTo>
                    <a:pt x="8487" y="12611"/>
                  </a:lnTo>
                  <a:lnTo>
                    <a:pt x="8508" y="12704"/>
                  </a:lnTo>
                  <a:lnTo>
                    <a:pt x="8529" y="12800"/>
                  </a:lnTo>
                  <a:lnTo>
                    <a:pt x="8550" y="12900"/>
                  </a:lnTo>
                  <a:lnTo>
                    <a:pt x="8571" y="12998"/>
                  </a:lnTo>
                  <a:lnTo>
                    <a:pt x="8591" y="13095"/>
                  </a:lnTo>
                  <a:lnTo>
                    <a:pt x="8610" y="13189"/>
                  </a:lnTo>
                  <a:lnTo>
                    <a:pt x="8628" y="13279"/>
                  </a:lnTo>
                  <a:lnTo>
                    <a:pt x="8645" y="13359"/>
                  </a:lnTo>
                  <a:lnTo>
                    <a:pt x="8674" y="13495"/>
                  </a:lnTo>
                  <a:lnTo>
                    <a:pt x="8684" y="13544"/>
                  </a:lnTo>
                  <a:lnTo>
                    <a:pt x="8698" y="13663"/>
                  </a:lnTo>
                  <a:lnTo>
                    <a:pt x="8691" y="13760"/>
                  </a:lnTo>
                  <a:lnTo>
                    <a:pt x="8667" y="13840"/>
                  </a:lnTo>
                  <a:lnTo>
                    <a:pt x="8626" y="13901"/>
                  </a:lnTo>
                  <a:lnTo>
                    <a:pt x="8573" y="13948"/>
                  </a:lnTo>
                  <a:lnTo>
                    <a:pt x="8509" y="13981"/>
                  </a:lnTo>
                  <a:lnTo>
                    <a:pt x="8438" y="14001"/>
                  </a:lnTo>
                  <a:lnTo>
                    <a:pt x="8361" y="14012"/>
                  </a:lnTo>
                  <a:lnTo>
                    <a:pt x="8280" y="14014"/>
                  </a:lnTo>
                  <a:lnTo>
                    <a:pt x="8197" y="14009"/>
                  </a:lnTo>
                  <a:lnTo>
                    <a:pt x="8117" y="13998"/>
                  </a:lnTo>
                  <a:lnTo>
                    <a:pt x="8039" y="13984"/>
                  </a:lnTo>
                  <a:lnTo>
                    <a:pt x="7969" y="13968"/>
                  </a:lnTo>
                  <a:lnTo>
                    <a:pt x="7907" y="13952"/>
                  </a:lnTo>
                  <a:lnTo>
                    <a:pt x="7858" y="13937"/>
                  </a:lnTo>
                  <a:lnTo>
                    <a:pt x="7820" y="13926"/>
                  </a:lnTo>
                  <a:lnTo>
                    <a:pt x="7652" y="13854"/>
                  </a:lnTo>
                  <a:lnTo>
                    <a:pt x="7501" y="13776"/>
                  </a:lnTo>
                  <a:lnTo>
                    <a:pt x="7366" y="13691"/>
                  </a:lnTo>
                  <a:lnTo>
                    <a:pt x="7246" y="13602"/>
                  </a:lnTo>
                  <a:lnTo>
                    <a:pt x="7141" y="13509"/>
                  </a:lnTo>
                  <a:lnTo>
                    <a:pt x="7050" y="13415"/>
                  </a:lnTo>
                  <a:lnTo>
                    <a:pt x="6970" y="13323"/>
                  </a:lnTo>
                  <a:lnTo>
                    <a:pt x="6904" y="13233"/>
                  </a:lnTo>
                  <a:lnTo>
                    <a:pt x="6847" y="13147"/>
                  </a:lnTo>
                  <a:lnTo>
                    <a:pt x="6801" y="13067"/>
                  </a:lnTo>
                  <a:lnTo>
                    <a:pt x="6765" y="12995"/>
                  </a:lnTo>
                  <a:lnTo>
                    <a:pt x="6737" y="12932"/>
                  </a:lnTo>
                  <a:lnTo>
                    <a:pt x="6717" y="12880"/>
                  </a:lnTo>
                  <a:lnTo>
                    <a:pt x="6703" y="12840"/>
                  </a:lnTo>
                  <a:lnTo>
                    <a:pt x="6696" y="12815"/>
                  </a:lnTo>
                  <a:lnTo>
                    <a:pt x="6694" y="12807"/>
                  </a:lnTo>
                  <a:lnTo>
                    <a:pt x="6633" y="12698"/>
                  </a:lnTo>
                  <a:lnTo>
                    <a:pt x="6579" y="12590"/>
                  </a:lnTo>
                  <a:lnTo>
                    <a:pt x="6529" y="12481"/>
                  </a:lnTo>
                  <a:lnTo>
                    <a:pt x="6487" y="12370"/>
                  </a:lnTo>
                  <a:lnTo>
                    <a:pt x="6450" y="12256"/>
                  </a:lnTo>
                  <a:lnTo>
                    <a:pt x="6419" y="12138"/>
                  </a:lnTo>
                  <a:lnTo>
                    <a:pt x="6394" y="12014"/>
                  </a:lnTo>
                  <a:lnTo>
                    <a:pt x="6373" y="11885"/>
                  </a:lnTo>
                  <a:lnTo>
                    <a:pt x="6358" y="11747"/>
                  </a:lnTo>
                  <a:lnTo>
                    <a:pt x="6350" y="11601"/>
                  </a:lnTo>
                  <a:lnTo>
                    <a:pt x="6346" y="11444"/>
                  </a:lnTo>
                  <a:lnTo>
                    <a:pt x="6348" y="11277"/>
                  </a:lnTo>
                  <a:lnTo>
                    <a:pt x="6355" y="11096"/>
                  </a:lnTo>
                  <a:lnTo>
                    <a:pt x="6367" y="10901"/>
                  </a:lnTo>
                  <a:lnTo>
                    <a:pt x="6383" y="10692"/>
                  </a:lnTo>
                  <a:lnTo>
                    <a:pt x="6406" y="10466"/>
                  </a:lnTo>
                  <a:lnTo>
                    <a:pt x="6424" y="10379"/>
                  </a:lnTo>
                  <a:lnTo>
                    <a:pt x="6437" y="10290"/>
                  </a:lnTo>
                  <a:lnTo>
                    <a:pt x="6449" y="10198"/>
                  </a:lnTo>
                  <a:lnTo>
                    <a:pt x="6457" y="10105"/>
                  </a:lnTo>
                  <a:lnTo>
                    <a:pt x="6463" y="10009"/>
                  </a:lnTo>
                  <a:lnTo>
                    <a:pt x="6465" y="9914"/>
                  </a:lnTo>
                  <a:lnTo>
                    <a:pt x="6466" y="9818"/>
                  </a:lnTo>
                  <a:lnTo>
                    <a:pt x="6465" y="9723"/>
                  </a:lnTo>
                  <a:lnTo>
                    <a:pt x="6460" y="9628"/>
                  </a:lnTo>
                  <a:lnTo>
                    <a:pt x="6457" y="9534"/>
                  </a:lnTo>
                  <a:lnTo>
                    <a:pt x="6450" y="9442"/>
                  </a:lnTo>
                  <a:lnTo>
                    <a:pt x="6443" y="9351"/>
                  </a:lnTo>
                  <a:lnTo>
                    <a:pt x="6434" y="9263"/>
                  </a:lnTo>
                  <a:lnTo>
                    <a:pt x="6425" y="9177"/>
                  </a:lnTo>
                  <a:lnTo>
                    <a:pt x="6416" y="9096"/>
                  </a:lnTo>
                  <a:lnTo>
                    <a:pt x="6406" y="9016"/>
                  </a:lnTo>
                  <a:lnTo>
                    <a:pt x="6384" y="8896"/>
                  </a:lnTo>
                  <a:lnTo>
                    <a:pt x="6363" y="8785"/>
                  </a:lnTo>
                  <a:lnTo>
                    <a:pt x="6338" y="8688"/>
                  </a:lnTo>
                  <a:lnTo>
                    <a:pt x="6312" y="8601"/>
                  </a:lnTo>
                  <a:lnTo>
                    <a:pt x="6285" y="8523"/>
                  </a:lnTo>
                  <a:lnTo>
                    <a:pt x="6256" y="8455"/>
                  </a:lnTo>
                  <a:lnTo>
                    <a:pt x="6224" y="8394"/>
                  </a:lnTo>
                  <a:lnTo>
                    <a:pt x="6192" y="8339"/>
                  </a:lnTo>
                  <a:lnTo>
                    <a:pt x="6159" y="8291"/>
                  </a:lnTo>
                  <a:lnTo>
                    <a:pt x="6124" y="8247"/>
                  </a:lnTo>
                  <a:lnTo>
                    <a:pt x="6086" y="8207"/>
                  </a:lnTo>
                  <a:lnTo>
                    <a:pt x="6048" y="8169"/>
                  </a:lnTo>
                  <a:lnTo>
                    <a:pt x="6008" y="8132"/>
                  </a:lnTo>
                  <a:lnTo>
                    <a:pt x="5968" y="8098"/>
                  </a:lnTo>
                  <a:lnTo>
                    <a:pt x="5925" y="8062"/>
                  </a:lnTo>
                  <a:lnTo>
                    <a:pt x="5883" y="8024"/>
                  </a:lnTo>
                  <a:lnTo>
                    <a:pt x="5757" y="8005"/>
                  </a:lnTo>
                  <a:lnTo>
                    <a:pt x="5639" y="7993"/>
                  </a:lnTo>
                  <a:lnTo>
                    <a:pt x="5526" y="7986"/>
                  </a:lnTo>
                  <a:lnTo>
                    <a:pt x="5418" y="7986"/>
                  </a:lnTo>
                  <a:lnTo>
                    <a:pt x="5315" y="7990"/>
                  </a:lnTo>
                  <a:lnTo>
                    <a:pt x="5217" y="7997"/>
                  </a:lnTo>
                  <a:lnTo>
                    <a:pt x="5127" y="8007"/>
                  </a:lnTo>
                  <a:lnTo>
                    <a:pt x="5038" y="8018"/>
                  </a:lnTo>
                  <a:lnTo>
                    <a:pt x="4954" y="8031"/>
                  </a:lnTo>
                  <a:lnTo>
                    <a:pt x="4874" y="8043"/>
                  </a:lnTo>
                  <a:lnTo>
                    <a:pt x="4797" y="8053"/>
                  </a:lnTo>
                  <a:lnTo>
                    <a:pt x="4726" y="8061"/>
                  </a:lnTo>
                  <a:lnTo>
                    <a:pt x="4657" y="8065"/>
                  </a:lnTo>
                  <a:lnTo>
                    <a:pt x="4591" y="8066"/>
                  </a:lnTo>
                  <a:lnTo>
                    <a:pt x="4528" y="8061"/>
                  </a:lnTo>
                  <a:lnTo>
                    <a:pt x="4468" y="8050"/>
                  </a:lnTo>
                  <a:lnTo>
                    <a:pt x="4332" y="8023"/>
                  </a:lnTo>
                  <a:lnTo>
                    <a:pt x="4201" y="7998"/>
                  </a:lnTo>
                  <a:lnTo>
                    <a:pt x="4075" y="7977"/>
                  </a:lnTo>
                  <a:lnTo>
                    <a:pt x="3951" y="7958"/>
                  </a:lnTo>
                  <a:lnTo>
                    <a:pt x="3833" y="7941"/>
                  </a:lnTo>
                  <a:lnTo>
                    <a:pt x="3719" y="7927"/>
                  </a:lnTo>
                  <a:lnTo>
                    <a:pt x="3608" y="7914"/>
                  </a:lnTo>
                  <a:lnTo>
                    <a:pt x="3503" y="7904"/>
                  </a:lnTo>
                  <a:lnTo>
                    <a:pt x="3399" y="7895"/>
                  </a:lnTo>
                  <a:lnTo>
                    <a:pt x="3301" y="7889"/>
                  </a:lnTo>
                  <a:lnTo>
                    <a:pt x="3207" y="7883"/>
                  </a:lnTo>
                  <a:lnTo>
                    <a:pt x="3116" y="7879"/>
                  </a:lnTo>
                  <a:lnTo>
                    <a:pt x="3030" y="7875"/>
                  </a:lnTo>
                  <a:lnTo>
                    <a:pt x="2947" y="7873"/>
                  </a:lnTo>
                  <a:lnTo>
                    <a:pt x="2867" y="7873"/>
                  </a:lnTo>
                  <a:lnTo>
                    <a:pt x="2792" y="7872"/>
                  </a:lnTo>
                  <a:lnTo>
                    <a:pt x="2722" y="7873"/>
                  </a:lnTo>
                  <a:lnTo>
                    <a:pt x="2580" y="7873"/>
                  </a:lnTo>
                  <a:lnTo>
                    <a:pt x="2437" y="7874"/>
                  </a:lnTo>
                  <a:lnTo>
                    <a:pt x="2365" y="7875"/>
                  </a:lnTo>
                  <a:lnTo>
                    <a:pt x="2296" y="7876"/>
                  </a:lnTo>
                  <a:lnTo>
                    <a:pt x="2229" y="7879"/>
                  </a:lnTo>
                  <a:lnTo>
                    <a:pt x="2164" y="7882"/>
                  </a:lnTo>
                  <a:lnTo>
                    <a:pt x="2102" y="7885"/>
                  </a:lnTo>
                  <a:lnTo>
                    <a:pt x="2043" y="7889"/>
                  </a:lnTo>
                  <a:lnTo>
                    <a:pt x="1989" y="7894"/>
                  </a:lnTo>
                  <a:lnTo>
                    <a:pt x="1940" y="7900"/>
                  </a:lnTo>
                  <a:lnTo>
                    <a:pt x="1895" y="7906"/>
                  </a:lnTo>
                  <a:lnTo>
                    <a:pt x="1856" y="7914"/>
                  </a:lnTo>
                  <a:lnTo>
                    <a:pt x="1823" y="7923"/>
                  </a:lnTo>
                  <a:lnTo>
                    <a:pt x="1777" y="7937"/>
                  </a:lnTo>
                  <a:lnTo>
                    <a:pt x="1729" y="7946"/>
                  </a:lnTo>
                  <a:lnTo>
                    <a:pt x="1678" y="7953"/>
                  </a:lnTo>
                  <a:lnTo>
                    <a:pt x="1627" y="7958"/>
                  </a:lnTo>
                  <a:lnTo>
                    <a:pt x="1572" y="7959"/>
                  </a:lnTo>
                  <a:lnTo>
                    <a:pt x="1518" y="7958"/>
                  </a:lnTo>
                  <a:lnTo>
                    <a:pt x="1464" y="7955"/>
                  </a:lnTo>
                  <a:lnTo>
                    <a:pt x="1410" y="7949"/>
                  </a:lnTo>
                  <a:lnTo>
                    <a:pt x="1356" y="7940"/>
                  </a:lnTo>
                  <a:lnTo>
                    <a:pt x="1303" y="7930"/>
                  </a:lnTo>
                  <a:lnTo>
                    <a:pt x="1253" y="7917"/>
                  </a:lnTo>
                  <a:lnTo>
                    <a:pt x="1204" y="7902"/>
                  </a:lnTo>
                  <a:lnTo>
                    <a:pt x="1157" y="7884"/>
                  </a:lnTo>
                  <a:lnTo>
                    <a:pt x="1113" y="7865"/>
                  </a:lnTo>
                  <a:lnTo>
                    <a:pt x="1073" y="7845"/>
                  </a:lnTo>
                  <a:lnTo>
                    <a:pt x="1037" y="7822"/>
                  </a:lnTo>
                  <a:lnTo>
                    <a:pt x="949" y="7751"/>
                  </a:lnTo>
                  <a:lnTo>
                    <a:pt x="920" y="7728"/>
                  </a:lnTo>
                  <a:lnTo>
                    <a:pt x="892" y="7703"/>
                  </a:lnTo>
                  <a:lnTo>
                    <a:pt x="865" y="7678"/>
                  </a:lnTo>
                  <a:lnTo>
                    <a:pt x="837" y="7652"/>
                  </a:lnTo>
                  <a:lnTo>
                    <a:pt x="811" y="7625"/>
                  </a:lnTo>
                  <a:lnTo>
                    <a:pt x="786" y="7595"/>
                  </a:lnTo>
                  <a:lnTo>
                    <a:pt x="762" y="7563"/>
                  </a:lnTo>
                  <a:lnTo>
                    <a:pt x="738" y="7529"/>
                  </a:lnTo>
                  <a:lnTo>
                    <a:pt x="716" y="7493"/>
                  </a:lnTo>
                  <a:lnTo>
                    <a:pt x="697" y="7453"/>
                  </a:lnTo>
                  <a:lnTo>
                    <a:pt x="677" y="7410"/>
                  </a:lnTo>
                  <a:lnTo>
                    <a:pt x="660" y="7363"/>
                  </a:lnTo>
                  <a:lnTo>
                    <a:pt x="644" y="7312"/>
                  </a:lnTo>
                  <a:lnTo>
                    <a:pt x="622" y="7259"/>
                  </a:lnTo>
                  <a:lnTo>
                    <a:pt x="599" y="7203"/>
                  </a:lnTo>
                  <a:lnTo>
                    <a:pt x="574" y="7145"/>
                  </a:lnTo>
                  <a:lnTo>
                    <a:pt x="548" y="7086"/>
                  </a:lnTo>
                  <a:lnTo>
                    <a:pt x="523" y="7026"/>
                  </a:lnTo>
                  <a:lnTo>
                    <a:pt x="500" y="6963"/>
                  </a:lnTo>
                  <a:lnTo>
                    <a:pt x="480" y="6899"/>
                  </a:lnTo>
                  <a:lnTo>
                    <a:pt x="464" y="6836"/>
                  </a:lnTo>
                  <a:lnTo>
                    <a:pt x="454" y="6771"/>
                  </a:lnTo>
                  <a:lnTo>
                    <a:pt x="449" y="6706"/>
                  </a:lnTo>
                  <a:lnTo>
                    <a:pt x="452" y="6640"/>
                  </a:lnTo>
                  <a:lnTo>
                    <a:pt x="464" y="6576"/>
                  </a:lnTo>
                  <a:lnTo>
                    <a:pt x="485" y="6510"/>
                  </a:lnTo>
                  <a:lnTo>
                    <a:pt x="517" y="6447"/>
                  </a:lnTo>
                  <a:lnTo>
                    <a:pt x="561" y="6383"/>
                  </a:lnTo>
                  <a:lnTo>
                    <a:pt x="618" y="6320"/>
                  </a:lnTo>
                  <a:lnTo>
                    <a:pt x="677" y="6264"/>
                  </a:lnTo>
                  <a:lnTo>
                    <a:pt x="728" y="6216"/>
                  </a:lnTo>
                  <a:lnTo>
                    <a:pt x="771" y="6177"/>
                  </a:lnTo>
                  <a:lnTo>
                    <a:pt x="806" y="6145"/>
                  </a:lnTo>
                  <a:lnTo>
                    <a:pt x="836" y="6121"/>
                  </a:lnTo>
                  <a:lnTo>
                    <a:pt x="859" y="6103"/>
                  </a:lnTo>
                  <a:lnTo>
                    <a:pt x="876" y="6090"/>
                  </a:lnTo>
                  <a:lnTo>
                    <a:pt x="890" y="6082"/>
                  </a:lnTo>
                  <a:lnTo>
                    <a:pt x="899" y="6079"/>
                  </a:lnTo>
                  <a:lnTo>
                    <a:pt x="905" y="6077"/>
                  </a:lnTo>
                  <a:lnTo>
                    <a:pt x="908" y="6079"/>
                  </a:lnTo>
                  <a:lnTo>
                    <a:pt x="908" y="6081"/>
                  </a:lnTo>
                  <a:lnTo>
                    <a:pt x="908" y="6086"/>
                  </a:lnTo>
                  <a:lnTo>
                    <a:pt x="908" y="6088"/>
                  </a:lnTo>
                  <a:lnTo>
                    <a:pt x="906" y="6091"/>
                  </a:lnTo>
                  <a:lnTo>
                    <a:pt x="906" y="6092"/>
                  </a:lnTo>
                  <a:lnTo>
                    <a:pt x="806" y="6051"/>
                  </a:lnTo>
                  <a:lnTo>
                    <a:pt x="709" y="6012"/>
                  </a:lnTo>
                  <a:lnTo>
                    <a:pt x="620" y="5974"/>
                  </a:lnTo>
                  <a:lnTo>
                    <a:pt x="534" y="5937"/>
                  </a:lnTo>
                  <a:lnTo>
                    <a:pt x="456" y="5901"/>
                  </a:lnTo>
                  <a:lnTo>
                    <a:pt x="382" y="5864"/>
                  </a:lnTo>
                  <a:lnTo>
                    <a:pt x="316" y="5826"/>
                  </a:lnTo>
                  <a:lnTo>
                    <a:pt x="255" y="5786"/>
                  </a:lnTo>
                  <a:lnTo>
                    <a:pt x="199" y="5745"/>
                  </a:lnTo>
                  <a:lnTo>
                    <a:pt x="152" y="5700"/>
                  </a:lnTo>
                  <a:lnTo>
                    <a:pt x="111" y="5652"/>
                  </a:lnTo>
                  <a:lnTo>
                    <a:pt x="77" y="5598"/>
                  </a:lnTo>
                  <a:lnTo>
                    <a:pt x="51" y="5540"/>
                  </a:lnTo>
                  <a:lnTo>
                    <a:pt x="31" y="5476"/>
                  </a:lnTo>
                  <a:lnTo>
                    <a:pt x="20" y="5406"/>
                  </a:lnTo>
                  <a:lnTo>
                    <a:pt x="16" y="5329"/>
                  </a:lnTo>
                  <a:lnTo>
                    <a:pt x="14" y="5248"/>
                  </a:lnTo>
                  <a:lnTo>
                    <a:pt x="7" y="5086"/>
                  </a:lnTo>
                  <a:lnTo>
                    <a:pt x="3" y="5008"/>
                  </a:lnTo>
                  <a:lnTo>
                    <a:pt x="0" y="4930"/>
                  </a:lnTo>
                  <a:lnTo>
                    <a:pt x="0" y="4853"/>
                  </a:lnTo>
                  <a:lnTo>
                    <a:pt x="4" y="4779"/>
                  </a:lnTo>
                  <a:lnTo>
                    <a:pt x="12" y="4706"/>
                  </a:lnTo>
                  <a:lnTo>
                    <a:pt x="27" y="4636"/>
                  </a:lnTo>
                  <a:lnTo>
                    <a:pt x="48" y="4568"/>
                  </a:lnTo>
                  <a:lnTo>
                    <a:pt x="76" y="4503"/>
                  </a:lnTo>
                  <a:lnTo>
                    <a:pt x="114" y="4441"/>
                  </a:lnTo>
                  <a:lnTo>
                    <a:pt x="164" y="4384"/>
                  </a:lnTo>
                  <a:lnTo>
                    <a:pt x="224" y="4330"/>
                  </a:lnTo>
                  <a:lnTo>
                    <a:pt x="296" y="4280"/>
                  </a:lnTo>
                  <a:lnTo>
                    <a:pt x="382" y="4234"/>
                  </a:lnTo>
                  <a:lnTo>
                    <a:pt x="465" y="4195"/>
                  </a:lnTo>
                  <a:lnTo>
                    <a:pt x="540" y="4160"/>
                  </a:lnTo>
                  <a:lnTo>
                    <a:pt x="606" y="4131"/>
                  </a:lnTo>
                  <a:lnTo>
                    <a:pt x="663" y="4105"/>
                  </a:lnTo>
                  <a:lnTo>
                    <a:pt x="715" y="4084"/>
                  </a:lnTo>
                  <a:lnTo>
                    <a:pt x="760" y="4065"/>
                  </a:lnTo>
                  <a:lnTo>
                    <a:pt x="797" y="4049"/>
                  </a:lnTo>
                  <a:lnTo>
                    <a:pt x="830" y="4034"/>
                  </a:lnTo>
                  <a:lnTo>
                    <a:pt x="859" y="4022"/>
                  </a:lnTo>
                  <a:lnTo>
                    <a:pt x="884" y="4011"/>
                  </a:lnTo>
                  <a:lnTo>
                    <a:pt x="905" y="4000"/>
                  </a:lnTo>
                  <a:lnTo>
                    <a:pt x="925" y="3987"/>
                  </a:lnTo>
                  <a:lnTo>
                    <a:pt x="941" y="3976"/>
                  </a:lnTo>
                  <a:lnTo>
                    <a:pt x="956" y="3962"/>
                  </a:lnTo>
                  <a:lnTo>
                    <a:pt x="971" y="3947"/>
                  </a:lnTo>
                  <a:lnTo>
                    <a:pt x="986" y="3929"/>
                  </a:lnTo>
                  <a:lnTo>
                    <a:pt x="933" y="3897"/>
                  </a:lnTo>
                  <a:lnTo>
                    <a:pt x="884" y="3863"/>
                  </a:lnTo>
                  <a:lnTo>
                    <a:pt x="839" y="3831"/>
                  </a:lnTo>
                  <a:lnTo>
                    <a:pt x="799" y="3796"/>
                  </a:lnTo>
                  <a:lnTo>
                    <a:pt x="762" y="3762"/>
                  </a:lnTo>
                  <a:lnTo>
                    <a:pt x="729" y="3726"/>
                  </a:lnTo>
                  <a:lnTo>
                    <a:pt x="701" y="3688"/>
                  </a:lnTo>
                  <a:lnTo>
                    <a:pt x="677" y="3647"/>
                  </a:lnTo>
                  <a:lnTo>
                    <a:pt x="658" y="3603"/>
                  </a:lnTo>
                  <a:lnTo>
                    <a:pt x="641" y="3557"/>
                  </a:lnTo>
                  <a:lnTo>
                    <a:pt x="630" y="3508"/>
                  </a:lnTo>
                  <a:lnTo>
                    <a:pt x="624" y="3454"/>
                  </a:lnTo>
                  <a:lnTo>
                    <a:pt x="622" y="3396"/>
                  </a:lnTo>
                  <a:lnTo>
                    <a:pt x="624" y="3334"/>
                  </a:lnTo>
                  <a:lnTo>
                    <a:pt x="631" y="3265"/>
                  </a:lnTo>
                  <a:lnTo>
                    <a:pt x="644" y="3192"/>
                  </a:lnTo>
                  <a:lnTo>
                    <a:pt x="653" y="3122"/>
                  </a:lnTo>
                  <a:lnTo>
                    <a:pt x="660" y="3056"/>
                  </a:lnTo>
                  <a:lnTo>
                    <a:pt x="666" y="2995"/>
                  </a:lnTo>
                  <a:lnTo>
                    <a:pt x="670" y="2938"/>
                  </a:lnTo>
                  <a:lnTo>
                    <a:pt x="676" y="2883"/>
                  </a:lnTo>
                  <a:lnTo>
                    <a:pt x="682" y="2833"/>
                  </a:lnTo>
                  <a:lnTo>
                    <a:pt x="690" y="2785"/>
                  </a:lnTo>
                  <a:lnTo>
                    <a:pt x="700" y="2740"/>
                  </a:lnTo>
                  <a:lnTo>
                    <a:pt x="712" y="2700"/>
                  </a:lnTo>
                  <a:lnTo>
                    <a:pt x="728" y="2661"/>
                  </a:lnTo>
                  <a:lnTo>
                    <a:pt x="748" y="2625"/>
                  </a:lnTo>
                  <a:lnTo>
                    <a:pt x="774" y="2591"/>
                  </a:lnTo>
                  <a:lnTo>
                    <a:pt x="803" y="2560"/>
                  </a:lnTo>
                  <a:lnTo>
                    <a:pt x="839" y="2532"/>
                  </a:lnTo>
                  <a:lnTo>
                    <a:pt x="882" y="2504"/>
                  </a:lnTo>
                  <a:lnTo>
                    <a:pt x="933" y="2480"/>
                  </a:lnTo>
                  <a:lnTo>
                    <a:pt x="991" y="2455"/>
                  </a:lnTo>
                  <a:lnTo>
                    <a:pt x="1052" y="2428"/>
                  </a:lnTo>
                  <a:lnTo>
                    <a:pt x="1114" y="2400"/>
                  </a:lnTo>
                  <a:lnTo>
                    <a:pt x="1177" y="2371"/>
                  </a:lnTo>
                  <a:lnTo>
                    <a:pt x="1305" y="2313"/>
                  </a:lnTo>
                  <a:lnTo>
                    <a:pt x="1371" y="2284"/>
                  </a:lnTo>
                  <a:lnTo>
                    <a:pt x="1437" y="2257"/>
                  </a:lnTo>
                  <a:lnTo>
                    <a:pt x="1502" y="2233"/>
                  </a:lnTo>
                  <a:lnTo>
                    <a:pt x="1570" y="2209"/>
                  </a:lnTo>
                  <a:lnTo>
                    <a:pt x="1638" y="2190"/>
                  </a:lnTo>
                  <a:lnTo>
                    <a:pt x="1706" y="2172"/>
                  </a:lnTo>
                  <a:lnTo>
                    <a:pt x="1774" y="2160"/>
                  </a:lnTo>
                  <a:lnTo>
                    <a:pt x="1842" y="2151"/>
                  </a:lnTo>
                  <a:lnTo>
                    <a:pt x="1911" y="2148"/>
                  </a:lnTo>
                  <a:lnTo>
                    <a:pt x="1980" y="2149"/>
                  </a:lnTo>
                  <a:lnTo>
                    <a:pt x="1951" y="2126"/>
                  </a:lnTo>
                  <a:lnTo>
                    <a:pt x="1915" y="2104"/>
                  </a:lnTo>
                  <a:lnTo>
                    <a:pt x="1875" y="2080"/>
                  </a:lnTo>
                  <a:lnTo>
                    <a:pt x="1831" y="2056"/>
                  </a:lnTo>
                  <a:lnTo>
                    <a:pt x="1787" y="2027"/>
                  </a:lnTo>
                  <a:lnTo>
                    <a:pt x="1742" y="1994"/>
                  </a:lnTo>
                  <a:lnTo>
                    <a:pt x="1699" y="1955"/>
                  </a:lnTo>
                  <a:lnTo>
                    <a:pt x="1660" y="1912"/>
                  </a:lnTo>
                  <a:lnTo>
                    <a:pt x="1625" y="1858"/>
                  </a:lnTo>
                  <a:lnTo>
                    <a:pt x="1599" y="1795"/>
                  </a:lnTo>
                  <a:lnTo>
                    <a:pt x="1581" y="1722"/>
                  </a:lnTo>
                  <a:lnTo>
                    <a:pt x="1575" y="1638"/>
                  </a:lnTo>
                  <a:lnTo>
                    <a:pt x="1581" y="1541"/>
                  </a:lnTo>
                  <a:lnTo>
                    <a:pt x="1600" y="1429"/>
                  </a:lnTo>
                  <a:lnTo>
                    <a:pt x="1638" y="1301"/>
                  </a:lnTo>
                  <a:lnTo>
                    <a:pt x="1692" y="1157"/>
                  </a:lnTo>
                  <a:lnTo>
                    <a:pt x="1736" y="1061"/>
                  </a:lnTo>
                  <a:lnTo>
                    <a:pt x="1790" y="973"/>
                  </a:lnTo>
                  <a:lnTo>
                    <a:pt x="1852" y="893"/>
                  </a:lnTo>
                  <a:lnTo>
                    <a:pt x="1922" y="821"/>
                  </a:lnTo>
                  <a:lnTo>
                    <a:pt x="1996" y="755"/>
                  </a:lnTo>
                  <a:lnTo>
                    <a:pt x="2073" y="698"/>
                  </a:lnTo>
                  <a:lnTo>
                    <a:pt x="2154" y="645"/>
                  </a:lnTo>
                  <a:lnTo>
                    <a:pt x="2235" y="601"/>
                  </a:lnTo>
                  <a:lnTo>
                    <a:pt x="2316" y="561"/>
                  </a:lnTo>
                  <a:lnTo>
                    <a:pt x="2394" y="530"/>
                  </a:lnTo>
                  <a:lnTo>
                    <a:pt x="2469" y="502"/>
                  </a:lnTo>
                  <a:lnTo>
                    <a:pt x="2539" y="481"/>
                  </a:lnTo>
                  <a:lnTo>
                    <a:pt x="2603" y="465"/>
                  </a:lnTo>
                  <a:lnTo>
                    <a:pt x="2658" y="453"/>
                  </a:lnTo>
                  <a:lnTo>
                    <a:pt x="2704" y="446"/>
                  </a:lnTo>
                  <a:lnTo>
                    <a:pt x="2740" y="445"/>
                  </a:lnTo>
                  <a:lnTo>
                    <a:pt x="2815" y="441"/>
                  </a:lnTo>
                  <a:lnTo>
                    <a:pt x="2896" y="436"/>
                  </a:lnTo>
                  <a:lnTo>
                    <a:pt x="2981" y="433"/>
                  </a:lnTo>
                  <a:lnTo>
                    <a:pt x="3069" y="430"/>
                  </a:lnTo>
                  <a:lnTo>
                    <a:pt x="3158" y="427"/>
                  </a:lnTo>
                  <a:lnTo>
                    <a:pt x="3251" y="424"/>
                  </a:lnTo>
                  <a:lnTo>
                    <a:pt x="3343" y="422"/>
                  </a:lnTo>
                  <a:lnTo>
                    <a:pt x="3434" y="419"/>
                  </a:lnTo>
                  <a:lnTo>
                    <a:pt x="3523" y="417"/>
                  </a:lnTo>
                  <a:lnTo>
                    <a:pt x="3612" y="415"/>
                  </a:lnTo>
                  <a:lnTo>
                    <a:pt x="3697" y="413"/>
                  </a:lnTo>
                  <a:lnTo>
                    <a:pt x="3778" y="409"/>
                  </a:lnTo>
                  <a:lnTo>
                    <a:pt x="3855" y="406"/>
                  </a:lnTo>
                  <a:lnTo>
                    <a:pt x="3926" y="403"/>
                  </a:lnTo>
                  <a:lnTo>
                    <a:pt x="3991" y="398"/>
                  </a:lnTo>
                  <a:lnTo>
                    <a:pt x="4049" y="394"/>
                  </a:lnTo>
                  <a:lnTo>
                    <a:pt x="4124" y="389"/>
                  </a:lnTo>
                  <a:lnTo>
                    <a:pt x="4202" y="381"/>
                  </a:lnTo>
                  <a:lnTo>
                    <a:pt x="4283" y="372"/>
                  </a:lnTo>
                  <a:lnTo>
                    <a:pt x="4365" y="362"/>
                  </a:lnTo>
                  <a:lnTo>
                    <a:pt x="4530" y="339"/>
                  </a:lnTo>
                  <a:lnTo>
                    <a:pt x="4613" y="326"/>
                  </a:lnTo>
                  <a:lnTo>
                    <a:pt x="4694" y="311"/>
                  </a:lnTo>
                  <a:lnTo>
                    <a:pt x="4772" y="296"/>
                  </a:lnTo>
                  <a:lnTo>
                    <a:pt x="4848" y="282"/>
                  </a:lnTo>
                  <a:lnTo>
                    <a:pt x="4921" y="266"/>
                  </a:lnTo>
                  <a:lnTo>
                    <a:pt x="4988" y="251"/>
                  </a:lnTo>
                  <a:lnTo>
                    <a:pt x="5051" y="236"/>
                  </a:lnTo>
                  <a:lnTo>
                    <a:pt x="5107" y="220"/>
                  </a:lnTo>
                  <a:lnTo>
                    <a:pt x="5158" y="205"/>
                  </a:lnTo>
                  <a:lnTo>
                    <a:pt x="5201" y="190"/>
                  </a:lnTo>
                  <a:lnTo>
                    <a:pt x="5339" y="139"/>
                  </a:lnTo>
                  <a:lnTo>
                    <a:pt x="5498" y="94"/>
                  </a:lnTo>
                  <a:lnTo>
                    <a:pt x="5674" y="60"/>
                  </a:lnTo>
                  <a:lnTo>
                    <a:pt x="5865" y="34"/>
                  </a:lnTo>
                  <a:lnTo>
                    <a:pt x="6067" y="15"/>
                  </a:lnTo>
                  <a:lnTo>
                    <a:pt x="6280" y="5"/>
                  </a:lnTo>
                  <a:lnTo>
                    <a:pt x="6498" y="0"/>
                  </a:lnTo>
                  <a:lnTo>
                    <a:pt x="6719" y="3"/>
                  </a:lnTo>
                  <a:lnTo>
                    <a:pt x="6944" y="13"/>
                  </a:lnTo>
                  <a:lnTo>
                    <a:pt x="7166" y="27"/>
                  </a:lnTo>
                  <a:lnTo>
                    <a:pt x="7383" y="47"/>
                  </a:lnTo>
                  <a:lnTo>
                    <a:pt x="7594" y="73"/>
                  </a:lnTo>
                  <a:lnTo>
                    <a:pt x="7797" y="102"/>
                  </a:lnTo>
                  <a:lnTo>
                    <a:pt x="7987" y="137"/>
                  </a:lnTo>
                  <a:lnTo>
                    <a:pt x="8160" y="175"/>
                  </a:lnTo>
                  <a:lnTo>
                    <a:pt x="8318" y="216"/>
                  </a:lnTo>
                  <a:lnTo>
                    <a:pt x="8424" y="250"/>
                  </a:lnTo>
                  <a:lnTo>
                    <a:pt x="8527" y="274"/>
                  </a:lnTo>
                  <a:lnTo>
                    <a:pt x="8628" y="290"/>
                  </a:lnTo>
                  <a:lnTo>
                    <a:pt x="8727" y="298"/>
                  </a:lnTo>
                  <a:lnTo>
                    <a:pt x="8821" y="300"/>
                  </a:lnTo>
                  <a:lnTo>
                    <a:pt x="8913" y="298"/>
                  </a:lnTo>
                  <a:lnTo>
                    <a:pt x="9003" y="290"/>
                  </a:lnTo>
                  <a:lnTo>
                    <a:pt x="9090" y="280"/>
                  </a:lnTo>
                  <a:lnTo>
                    <a:pt x="9174" y="266"/>
                  </a:lnTo>
                  <a:lnTo>
                    <a:pt x="9257" y="253"/>
                  </a:lnTo>
                  <a:lnTo>
                    <a:pt x="9337" y="237"/>
                  </a:lnTo>
                  <a:lnTo>
                    <a:pt x="9415" y="224"/>
                  </a:lnTo>
                  <a:lnTo>
                    <a:pt x="9491" y="210"/>
                  </a:lnTo>
                  <a:lnTo>
                    <a:pt x="9564" y="200"/>
                  </a:lnTo>
                  <a:lnTo>
                    <a:pt x="9636" y="194"/>
                  </a:lnTo>
                  <a:lnTo>
                    <a:pt x="9706" y="190"/>
                  </a:lnTo>
                  <a:lnTo>
                    <a:pt x="9807" y="181"/>
                  </a:lnTo>
                  <a:lnTo>
                    <a:pt x="9917" y="175"/>
                  </a:lnTo>
                  <a:lnTo>
                    <a:pt x="10029" y="168"/>
                  </a:lnTo>
                  <a:lnTo>
                    <a:pt x="10147" y="162"/>
                  </a:lnTo>
                  <a:lnTo>
                    <a:pt x="10264" y="157"/>
                  </a:lnTo>
                  <a:lnTo>
                    <a:pt x="10383" y="152"/>
                  </a:lnTo>
                  <a:lnTo>
                    <a:pt x="10501" y="149"/>
                  </a:lnTo>
                  <a:lnTo>
                    <a:pt x="10616" y="147"/>
                  </a:lnTo>
                  <a:lnTo>
                    <a:pt x="10727" y="144"/>
                  </a:lnTo>
                  <a:lnTo>
                    <a:pt x="10832" y="142"/>
                  </a:lnTo>
                  <a:lnTo>
                    <a:pt x="10928" y="142"/>
                  </a:lnTo>
                  <a:lnTo>
                    <a:pt x="11017" y="141"/>
                  </a:lnTo>
                  <a:lnTo>
                    <a:pt x="11095" y="141"/>
                  </a:lnTo>
                  <a:lnTo>
                    <a:pt x="11214" y="141"/>
                  </a:lnTo>
                  <a:lnTo>
                    <a:pt x="11252" y="140"/>
                  </a:lnTo>
                  <a:lnTo>
                    <a:pt x="11252" y="5277"/>
                  </a:lnTo>
                  <a:lnTo>
                    <a:pt x="11164" y="5302"/>
                  </a:lnTo>
                  <a:lnTo>
                    <a:pt x="11082" y="5337"/>
                  </a:lnTo>
                  <a:lnTo>
                    <a:pt x="11004" y="5380"/>
                  </a:lnTo>
                  <a:lnTo>
                    <a:pt x="10931" y="5433"/>
                  </a:lnTo>
                  <a:lnTo>
                    <a:pt x="10860" y="5493"/>
                  </a:lnTo>
                  <a:lnTo>
                    <a:pt x="10794" y="5560"/>
                  </a:lnTo>
                  <a:lnTo>
                    <a:pt x="10730" y="5634"/>
                  </a:lnTo>
                  <a:lnTo>
                    <a:pt x="10672" y="5713"/>
                  </a:lnTo>
                  <a:lnTo>
                    <a:pt x="10615" y="5798"/>
                  </a:lnTo>
                  <a:lnTo>
                    <a:pt x="10562" y="5887"/>
                  </a:lnTo>
                  <a:lnTo>
                    <a:pt x="10513" y="5979"/>
                  </a:lnTo>
                  <a:lnTo>
                    <a:pt x="10466" y="6076"/>
                  </a:lnTo>
                  <a:lnTo>
                    <a:pt x="10423" y="6173"/>
                  </a:lnTo>
                  <a:lnTo>
                    <a:pt x="10382" y="6272"/>
                  </a:lnTo>
                  <a:lnTo>
                    <a:pt x="10344" y="6373"/>
                  </a:lnTo>
                  <a:lnTo>
                    <a:pt x="10308" y="6472"/>
                  </a:lnTo>
                  <a:lnTo>
                    <a:pt x="10280" y="6546"/>
                  </a:lnTo>
                  <a:lnTo>
                    <a:pt x="10246" y="6621"/>
                  </a:lnTo>
                  <a:lnTo>
                    <a:pt x="10205" y="6699"/>
                  </a:lnTo>
                  <a:lnTo>
                    <a:pt x="10159" y="6780"/>
                  </a:lnTo>
                  <a:lnTo>
                    <a:pt x="10107" y="6864"/>
                  </a:lnTo>
                  <a:lnTo>
                    <a:pt x="10050" y="6951"/>
                  </a:lnTo>
                  <a:lnTo>
                    <a:pt x="9988" y="7041"/>
                  </a:lnTo>
                  <a:lnTo>
                    <a:pt x="9921" y="7134"/>
                  </a:lnTo>
                  <a:lnTo>
                    <a:pt x="9851" y="7231"/>
                  </a:lnTo>
                  <a:lnTo>
                    <a:pt x="9776" y="7333"/>
                  </a:lnTo>
                  <a:lnTo>
                    <a:pt x="9698" y="7437"/>
                  </a:lnTo>
                  <a:lnTo>
                    <a:pt x="9616" y="7547"/>
                  </a:lnTo>
                  <a:lnTo>
                    <a:pt x="9531" y="7659"/>
                  </a:lnTo>
                  <a:lnTo>
                    <a:pt x="9444" y="7777"/>
                  </a:lnTo>
                  <a:lnTo>
                    <a:pt x="9353" y="7899"/>
                  </a:lnTo>
                  <a:lnTo>
                    <a:pt x="9261" y="8024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02149" name="Freeform 5"/>
            <p:cNvSpPr>
              <a:spLocks/>
            </p:cNvSpPr>
            <p:nvPr/>
          </p:nvSpPr>
          <p:spPr bwMode="auto">
            <a:xfrm>
              <a:off x="2864" y="1366"/>
              <a:ext cx="1607" cy="2002"/>
            </a:xfrm>
            <a:custGeom>
              <a:avLst/>
              <a:gdLst>
                <a:gd name="T0" fmla="*/ 8822 w 11252"/>
                <a:gd name="T1" fmla="*/ 9033 h 14014"/>
                <a:gd name="T2" fmla="*/ 8615 w 11252"/>
                <a:gd name="T3" fmla="*/ 9882 h 14014"/>
                <a:gd name="T4" fmla="*/ 8428 w 11252"/>
                <a:gd name="T5" fmla="*/ 10262 h 14014"/>
                <a:gd name="T6" fmla="*/ 8422 w 11252"/>
                <a:gd name="T7" fmla="*/ 10576 h 14014"/>
                <a:gd name="T8" fmla="*/ 8416 w 11252"/>
                <a:gd name="T9" fmla="*/ 11040 h 14014"/>
                <a:gd name="T10" fmla="*/ 8370 w 11252"/>
                <a:gd name="T11" fmla="*/ 11561 h 14014"/>
                <a:gd name="T12" fmla="*/ 8354 w 11252"/>
                <a:gd name="T13" fmla="*/ 11907 h 14014"/>
                <a:gd name="T14" fmla="*/ 8396 w 11252"/>
                <a:gd name="T15" fmla="*/ 12273 h 14014"/>
                <a:gd name="T16" fmla="*/ 8550 w 11252"/>
                <a:gd name="T17" fmla="*/ 12900 h 14014"/>
                <a:gd name="T18" fmla="*/ 8698 w 11252"/>
                <a:gd name="T19" fmla="*/ 13663 h 14014"/>
                <a:gd name="T20" fmla="*/ 8280 w 11252"/>
                <a:gd name="T21" fmla="*/ 14014 h 14014"/>
                <a:gd name="T22" fmla="*/ 7652 w 11252"/>
                <a:gd name="T23" fmla="*/ 13854 h 14014"/>
                <a:gd name="T24" fmla="*/ 6847 w 11252"/>
                <a:gd name="T25" fmla="*/ 13147 h 14014"/>
                <a:gd name="T26" fmla="*/ 6633 w 11252"/>
                <a:gd name="T27" fmla="*/ 12698 h 14014"/>
                <a:gd name="T28" fmla="*/ 6358 w 11252"/>
                <a:gd name="T29" fmla="*/ 11747 h 14014"/>
                <a:gd name="T30" fmla="*/ 6424 w 11252"/>
                <a:gd name="T31" fmla="*/ 10379 h 14014"/>
                <a:gd name="T32" fmla="*/ 6460 w 11252"/>
                <a:gd name="T33" fmla="*/ 9628 h 14014"/>
                <a:gd name="T34" fmla="*/ 6384 w 11252"/>
                <a:gd name="T35" fmla="*/ 8896 h 14014"/>
                <a:gd name="T36" fmla="*/ 6159 w 11252"/>
                <a:gd name="T37" fmla="*/ 8291 h 14014"/>
                <a:gd name="T38" fmla="*/ 5757 w 11252"/>
                <a:gd name="T39" fmla="*/ 8005 h 14014"/>
                <a:gd name="T40" fmla="*/ 4954 w 11252"/>
                <a:gd name="T41" fmla="*/ 8031 h 14014"/>
                <a:gd name="T42" fmla="*/ 4332 w 11252"/>
                <a:gd name="T43" fmla="*/ 8023 h 14014"/>
                <a:gd name="T44" fmla="*/ 3399 w 11252"/>
                <a:gd name="T45" fmla="*/ 7895 h 14014"/>
                <a:gd name="T46" fmla="*/ 2722 w 11252"/>
                <a:gd name="T47" fmla="*/ 7873 h 14014"/>
                <a:gd name="T48" fmla="*/ 2043 w 11252"/>
                <a:gd name="T49" fmla="*/ 7889 h 14014"/>
                <a:gd name="T50" fmla="*/ 1678 w 11252"/>
                <a:gd name="T51" fmla="*/ 7953 h 14014"/>
                <a:gd name="T52" fmla="*/ 1253 w 11252"/>
                <a:gd name="T53" fmla="*/ 7917 h 14014"/>
                <a:gd name="T54" fmla="*/ 892 w 11252"/>
                <a:gd name="T55" fmla="*/ 7703 h 14014"/>
                <a:gd name="T56" fmla="*/ 697 w 11252"/>
                <a:gd name="T57" fmla="*/ 7453 h 14014"/>
                <a:gd name="T58" fmla="*/ 523 w 11252"/>
                <a:gd name="T59" fmla="*/ 7026 h 14014"/>
                <a:gd name="T60" fmla="*/ 485 w 11252"/>
                <a:gd name="T61" fmla="*/ 6510 h 14014"/>
                <a:gd name="T62" fmla="*/ 836 w 11252"/>
                <a:gd name="T63" fmla="*/ 6121 h 14014"/>
                <a:gd name="T64" fmla="*/ 908 w 11252"/>
                <a:gd name="T65" fmla="*/ 6086 h 14014"/>
                <a:gd name="T66" fmla="*/ 456 w 11252"/>
                <a:gd name="T67" fmla="*/ 5901 h 14014"/>
                <a:gd name="T68" fmla="*/ 51 w 11252"/>
                <a:gd name="T69" fmla="*/ 5540 h 14014"/>
                <a:gd name="T70" fmla="*/ 0 w 11252"/>
                <a:gd name="T71" fmla="*/ 4853 h 14014"/>
                <a:gd name="T72" fmla="*/ 224 w 11252"/>
                <a:gd name="T73" fmla="*/ 4330 h 14014"/>
                <a:gd name="T74" fmla="*/ 760 w 11252"/>
                <a:gd name="T75" fmla="*/ 4065 h 14014"/>
                <a:gd name="T76" fmla="*/ 956 w 11252"/>
                <a:gd name="T77" fmla="*/ 3962 h 14014"/>
                <a:gd name="T78" fmla="*/ 729 w 11252"/>
                <a:gd name="T79" fmla="*/ 3726 h 14014"/>
                <a:gd name="T80" fmla="*/ 624 w 11252"/>
                <a:gd name="T81" fmla="*/ 3334 h 14014"/>
                <a:gd name="T82" fmla="*/ 682 w 11252"/>
                <a:gd name="T83" fmla="*/ 2833 h 14014"/>
                <a:gd name="T84" fmla="*/ 839 w 11252"/>
                <a:gd name="T85" fmla="*/ 2532 h 14014"/>
                <a:gd name="T86" fmla="*/ 1371 w 11252"/>
                <a:gd name="T87" fmla="*/ 2284 h 14014"/>
                <a:gd name="T88" fmla="*/ 1911 w 11252"/>
                <a:gd name="T89" fmla="*/ 2148 h 14014"/>
                <a:gd name="T90" fmla="*/ 1699 w 11252"/>
                <a:gd name="T91" fmla="*/ 1955 h 14014"/>
                <a:gd name="T92" fmla="*/ 1638 w 11252"/>
                <a:gd name="T93" fmla="*/ 1301 h 14014"/>
                <a:gd name="T94" fmla="*/ 2154 w 11252"/>
                <a:gd name="T95" fmla="*/ 645 h 14014"/>
                <a:gd name="T96" fmla="*/ 2704 w 11252"/>
                <a:gd name="T97" fmla="*/ 446 h 14014"/>
                <a:gd name="T98" fmla="*/ 3343 w 11252"/>
                <a:gd name="T99" fmla="*/ 422 h 14014"/>
                <a:gd name="T100" fmla="*/ 3991 w 11252"/>
                <a:gd name="T101" fmla="*/ 398 h 14014"/>
                <a:gd name="T102" fmla="*/ 4694 w 11252"/>
                <a:gd name="T103" fmla="*/ 311 h 14014"/>
                <a:gd name="T104" fmla="*/ 5201 w 11252"/>
                <a:gd name="T105" fmla="*/ 190 h 14014"/>
                <a:gd name="T106" fmla="*/ 6719 w 11252"/>
                <a:gd name="T107" fmla="*/ 3 h 14014"/>
                <a:gd name="T108" fmla="*/ 8318 w 11252"/>
                <a:gd name="T109" fmla="*/ 216 h 14014"/>
                <a:gd name="T110" fmla="*/ 9090 w 11252"/>
                <a:gd name="T111" fmla="*/ 280 h 14014"/>
                <a:gd name="T112" fmla="*/ 9706 w 11252"/>
                <a:gd name="T113" fmla="*/ 190 h 14014"/>
                <a:gd name="T114" fmla="*/ 10616 w 11252"/>
                <a:gd name="T115" fmla="*/ 147 h 14014"/>
                <a:gd name="T116" fmla="*/ 11252 w 11252"/>
                <a:gd name="T117" fmla="*/ 5277 h 14014"/>
                <a:gd name="T118" fmla="*/ 10672 w 11252"/>
                <a:gd name="T119" fmla="*/ 5713 h 14014"/>
                <a:gd name="T120" fmla="*/ 10308 w 11252"/>
                <a:gd name="T121" fmla="*/ 6472 h 14014"/>
                <a:gd name="T122" fmla="*/ 9921 w 11252"/>
                <a:gd name="T123" fmla="*/ 7134 h 14014"/>
                <a:gd name="T124" fmla="*/ 9261 w 11252"/>
                <a:gd name="T125" fmla="*/ 8024 h 14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252" h="14014">
                  <a:moveTo>
                    <a:pt x="9261" y="8024"/>
                  </a:moveTo>
                  <a:lnTo>
                    <a:pt x="9164" y="8165"/>
                  </a:lnTo>
                  <a:lnTo>
                    <a:pt x="9082" y="8309"/>
                  </a:lnTo>
                  <a:lnTo>
                    <a:pt x="9011" y="8455"/>
                  </a:lnTo>
                  <a:lnTo>
                    <a:pt x="8951" y="8602"/>
                  </a:lnTo>
                  <a:lnTo>
                    <a:pt x="8902" y="8748"/>
                  </a:lnTo>
                  <a:lnTo>
                    <a:pt x="8859" y="8892"/>
                  </a:lnTo>
                  <a:lnTo>
                    <a:pt x="8822" y="9033"/>
                  </a:lnTo>
                  <a:lnTo>
                    <a:pt x="8792" y="9170"/>
                  </a:lnTo>
                  <a:lnTo>
                    <a:pt x="8766" y="9299"/>
                  </a:lnTo>
                  <a:lnTo>
                    <a:pt x="8742" y="9422"/>
                  </a:lnTo>
                  <a:lnTo>
                    <a:pt x="8720" y="9537"/>
                  </a:lnTo>
                  <a:lnTo>
                    <a:pt x="8697" y="9641"/>
                  </a:lnTo>
                  <a:lnTo>
                    <a:pt x="8674" y="9735"/>
                  </a:lnTo>
                  <a:lnTo>
                    <a:pt x="8646" y="9816"/>
                  </a:lnTo>
                  <a:lnTo>
                    <a:pt x="8615" y="9882"/>
                  </a:lnTo>
                  <a:lnTo>
                    <a:pt x="8579" y="9933"/>
                  </a:lnTo>
                  <a:lnTo>
                    <a:pt x="8542" y="9973"/>
                  </a:lnTo>
                  <a:lnTo>
                    <a:pt x="8512" y="10017"/>
                  </a:lnTo>
                  <a:lnTo>
                    <a:pt x="8487" y="10063"/>
                  </a:lnTo>
                  <a:lnTo>
                    <a:pt x="8466" y="10111"/>
                  </a:lnTo>
                  <a:lnTo>
                    <a:pt x="8450" y="10161"/>
                  </a:lnTo>
                  <a:lnTo>
                    <a:pt x="8438" y="10211"/>
                  </a:lnTo>
                  <a:lnTo>
                    <a:pt x="8428" y="10262"/>
                  </a:lnTo>
                  <a:lnTo>
                    <a:pt x="8422" y="10311"/>
                  </a:lnTo>
                  <a:lnTo>
                    <a:pt x="8418" y="10359"/>
                  </a:lnTo>
                  <a:lnTo>
                    <a:pt x="8417" y="10405"/>
                  </a:lnTo>
                  <a:lnTo>
                    <a:pt x="8417" y="10447"/>
                  </a:lnTo>
                  <a:lnTo>
                    <a:pt x="8417" y="10487"/>
                  </a:lnTo>
                  <a:lnTo>
                    <a:pt x="8419" y="10521"/>
                  </a:lnTo>
                  <a:lnTo>
                    <a:pt x="8420" y="10551"/>
                  </a:lnTo>
                  <a:lnTo>
                    <a:pt x="8422" y="10576"/>
                  </a:lnTo>
                  <a:lnTo>
                    <a:pt x="8423" y="10594"/>
                  </a:lnTo>
                  <a:lnTo>
                    <a:pt x="8422" y="10615"/>
                  </a:lnTo>
                  <a:lnTo>
                    <a:pt x="8422" y="10695"/>
                  </a:lnTo>
                  <a:lnTo>
                    <a:pt x="8422" y="10752"/>
                  </a:lnTo>
                  <a:lnTo>
                    <a:pt x="8420" y="10816"/>
                  </a:lnTo>
                  <a:lnTo>
                    <a:pt x="8419" y="10887"/>
                  </a:lnTo>
                  <a:lnTo>
                    <a:pt x="8418" y="10961"/>
                  </a:lnTo>
                  <a:lnTo>
                    <a:pt x="8416" y="11040"/>
                  </a:lnTo>
                  <a:lnTo>
                    <a:pt x="8414" y="11119"/>
                  </a:lnTo>
                  <a:lnTo>
                    <a:pt x="8409" y="11197"/>
                  </a:lnTo>
                  <a:lnTo>
                    <a:pt x="8405" y="11273"/>
                  </a:lnTo>
                  <a:lnTo>
                    <a:pt x="8400" y="11345"/>
                  </a:lnTo>
                  <a:lnTo>
                    <a:pt x="8394" y="11412"/>
                  </a:lnTo>
                  <a:lnTo>
                    <a:pt x="8387" y="11471"/>
                  </a:lnTo>
                  <a:lnTo>
                    <a:pt x="8379" y="11521"/>
                  </a:lnTo>
                  <a:lnTo>
                    <a:pt x="8370" y="11561"/>
                  </a:lnTo>
                  <a:lnTo>
                    <a:pt x="8365" y="11600"/>
                  </a:lnTo>
                  <a:lnTo>
                    <a:pt x="8361" y="11640"/>
                  </a:lnTo>
                  <a:lnTo>
                    <a:pt x="8358" y="11682"/>
                  </a:lnTo>
                  <a:lnTo>
                    <a:pt x="8356" y="11726"/>
                  </a:lnTo>
                  <a:lnTo>
                    <a:pt x="8354" y="11770"/>
                  </a:lnTo>
                  <a:lnTo>
                    <a:pt x="8353" y="11815"/>
                  </a:lnTo>
                  <a:lnTo>
                    <a:pt x="8353" y="11861"/>
                  </a:lnTo>
                  <a:lnTo>
                    <a:pt x="8354" y="11907"/>
                  </a:lnTo>
                  <a:lnTo>
                    <a:pt x="8356" y="11954"/>
                  </a:lnTo>
                  <a:lnTo>
                    <a:pt x="8358" y="12001"/>
                  </a:lnTo>
                  <a:lnTo>
                    <a:pt x="8362" y="12048"/>
                  </a:lnTo>
                  <a:lnTo>
                    <a:pt x="8366" y="12094"/>
                  </a:lnTo>
                  <a:lnTo>
                    <a:pt x="8372" y="12140"/>
                  </a:lnTo>
                  <a:lnTo>
                    <a:pt x="8379" y="12185"/>
                  </a:lnTo>
                  <a:lnTo>
                    <a:pt x="8387" y="12229"/>
                  </a:lnTo>
                  <a:lnTo>
                    <a:pt x="8396" y="12273"/>
                  </a:lnTo>
                  <a:lnTo>
                    <a:pt x="8411" y="12317"/>
                  </a:lnTo>
                  <a:lnTo>
                    <a:pt x="8428" y="12377"/>
                  </a:lnTo>
                  <a:lnTo>
                    <a:pt x="8447" y="12446"/>
                  </a:lnTo>
                  <a:lnTo>
                    <a:pt x="8466" y="12525"/>
                  </a:lnTo>
                  <a:lnTo>
                    <a:pt x="8487" y="12611"/>
                  </a:lnTo>
                  <a:lnTo>
                    <a:pt x="8508" y="12704"/>
                  </a:lnTo>
                  <a:lnTo>
                    <a:pt x="8529" y="12800"/>
                  </a:lnTo>
                  <a:lnTo>
                    <a:pt x="8550" y="12900"/>
                  </a:lnTo>
                  <a:lnTo>
                    <a:pt x="8571" y="12998"/>
                  </a:lnTo>
                  <a:lnTo>
                    <a:pt x="8591" y="13095"/>
                  </a:lnTo>
                  <a:lnTo>
                    <a:pt x="8610" y="13189"/>
                  </a:lnTo>
                  <a:lnTo>
                    <a:pt x="8628" y="13279"/>
                  </a:lnTo>
                  <a:lnTo>
                    <a:pt x="8645" y="13359"/>
                  </a:lnTo>
                  <a:lnTo>
                    <a:pt x="8674" y="13495"/>
                  </a:lnTo>
                  <a:lnTo>
                    <a:pt x="8684" y="13544"/>
                  </a:lnTo>
                  <a:lnTo>
                    <a:pt x="8698" y="13663"/>
                  </a:lnTo>
                  <a:lnTo>
                    <a:pt x="8691" y="13760"/>
                  </a:lnTo>
                  <a:lnTo>
                    <a:pt x="8667" y="13840"/>
                  </a:lnTo>
                  <a:lnTo>
                    <a:pt x="8626" y="13901"/>
                  </a:lnTo>
                  <a:lnTo>
                    <a:pt x="8573" y="13948"/>
                  </a:lnTo>
                  <a:lnTo>
                    <a:pt x="8509" y="13981"/>
                  </a:lnTo>
                  <a:lnTo>
                    <a:pt x="8438" y="14001"/>
                  </a:lnTo>
                  <a:lnTo>
                    <a:pt x="8361" y="14012"/>
                  </a:lnTo>
                  <a:lnTo>
                    <a:pt x="8280" y="14014"/>
                  </a:lnTo>
                  <a:lnTo>
                    <a:pt x="8197" y="14009"/>
                  </a:lnTo>
                  <a:lnTo>
                    <a:pt x="8117" y="13998"/>
                  </a:lnTo>
                  <a:lnTo>
                    <a:pt x="8039" y="13984"/>
                  </a:lnTo>
                  <a:lnTo>
                    <a:pt x="7969" y="13968"/>
                  </a:lnTo>
                  <a:lnTo>
                    <a:pt x="7907" y="13952"/>
                  </a:lnTo>
                  <a:lnTo>
                    <a:pt x="7858" y="13937"/>
                  </a:lnTo>
                  <a:lnTo>
                    <a:pt x="7820" y="13926"/>
                  </a:lnTo>
                  <a:lnTo>
                    <a:pt x="7652" y="13854"/>
                  </a:lnTo>
                  <a:lnTo>
                    <a:pt x="7501" y="13776"/>
                  </a:lnTo>
                  <a:lnTo>
                    <a:pt x="7366" y="13691"/>
                  </a:lnTo>
                  <a:lnTo>
                    <a:pt x="7246" y="13602"/>
                  </a:lnTo>
                  <a:lnTo>
                    <a:pt x="7141" y="13509"/>
                  </a:lnTo>
                  <a:lnTo>
                    <a:pt x="7050" y="13415"/>
                  </a:lnTo>
                  <a:lnTo>
                    <a:pt x="6970" y="13323"/>
                  </a:lnTo>
                  <a:lnTo>
                    <a:pt x="6904" y="13233"/>
                  </a:lnTo>
                  <a:lnTo>
                    <a:pt x="6847" y="13147"/>
                  </a:lnTo>
                  <a:lnTo>
                    <a:pt x="6801" y="13067"/>
                  </a:lnTo>
                  <a:lnTo>
                    <a:pt x="6765" y="12995"/>
                  </a:lnTo>
                  <a:lnTo>
                    <a:pt x="6737" y="12932"/>
                  </a:lnTo>
                  <a:lnTo>
                    <a:pt x="6717" y="12880"/>
                  </a:lnTo>
                  <a:lnTo>
                    <a:pt x="6703" y="12840"/>
                  </a:lnTo>
                  <a:lnTo>
                    <a:pt x="6696" y="12815"/>
                  </a:lnTo>
                  <a:lnTo>
                    <a:pt x="6694" y="12807"/>
                  </a:lnTo>
                  <a:lnTo>
                    <a:pt x="6633" y="12698"/>
                  </a:lnTo>
                  <a:lnTo>
                    <a:pt x="6579" y="12590"/>
                  </a:lnTo>
                  <a:lnTo>
                    <a:pt x="6529" y="12481"/>
                  </a:lnTo>
                  <a:lnTo>
                    <a:pt x="6487" y="12370"/>
                  </a:lnTo>
                  <a:lnTo>
                    <a:pt x="6450" y="12256"/>
                  </a:lnTo>
                  <a:lnTo>
                    <a:pt x="6419" y="12138"/>
                  </a:lnTo>
                  <a:lnTo>
                    <a:pt x="6394" y="12014"/>
                  </a:lnTo>
                  <a:lnTo>
                    <a:pt x="6373" y="11885"/>
                  </a:lnTo>
                  <a:lnTo>
                    <a:pt x="6358" y="11747"/>
                  </a:lnTo>
                  <a:lnTo>
                    <a:pt x="6350" y="11601"/>
                  </a:lnTo>
                  <a:lnTo>
                    <a:pt x="6346" y="11444"/>
                  </a:lnTo>
                  <a:lnTo>
                    <a:pt x="6348" y="11277"/>
                  </a:lnTo>
                  <a:lnTo>
                    <a:pt x="6355" y="11096"/>
                  </a:lnTo>
                  <a:lnTo>
                    <a:pt x="6367" y="10901"/>
                  </a:lnTo>
                  <a:lnTo>
                    <a:pt x="6383" y="10692"/>
                  </a:lnTo>
                  <a:lnTo>
                    <a:pt x="6406" y="10466"/>
                  </a:lnTo>
                  <a:lnTo>
                    <a:pt x="6424" y="10379"/>
                  </a:lnTo>
                  <a:lnTo>
                    <a:pt x="6437" y="10290"/>
                  </a:lnTo>
                  <a:lnTo>
                    <a:pt x="6449" y="10198"/>
                  </a:lnTo>
                  <a:lnTo>
                    <a:pt x="6457" y="10105"/>
                  </a:lnTo>
                  <a:lnTo>
                    <a:pt x="6463" y="10009"/>
                  </a:lnTo>
                  <a:lnTo>
                    <a:pt x="6465" y="9914"/>
                  </a:lnTo>
                  <a:lnTo>
                    <a:pt x="6466" y="9818"/>
                  </a:lnTo>
                  <a:lnTo>
                    <a:pt x="6465" y="9723"/>
                  </a:lnTo>
                  <a:lnTo>
                    <a:pt x="6460" y="9628"/>
                  </a:lnTo>
                  <a:lnTo>
                    <a:pt x="6457" y="9534"/>
                  </a:lnTo>
                  <a:lnTo>
                    <a:pt x="6450" y="9442"/>
                  </a:lnTo>
                  <a:lnTo>
                    <a:pt x="6443" y="9351"/>
                  </a:lnTo>
                  <a:lnTo>
                    <a:pt x="6434" y="9263"/>
                  </a:lnTo>
                  <a:lnTo>
                    <a:pt x="6425" y="9177"/>
                  </a:lnTo>
                  <a:lnTo>
                    <a:pt x="6416" y="9096"/>
                  </a:lnTo>
                  <a:lnTo>
                    <a:pt x="6406" y="9016"/>
                  </a:lnTo>
                  <a:lnTo>
                    <a:pt x="6384" y="8896"/>
                  </a:lnTo>
                  <a:lnTo>
                    <a:pt x="6363" y="8785"/>
                  </a:lnTo>
                  <a:lnTo>
                    <a:pt x="6338" y="8688"/>
                  </a:lnTo>
                  <a:lnTo>
                    <a:pt x="6312" y="8601"/>
                  </a:lnTo>
                  <a:lnTo>
                    <a:pt x="6285" y="8523"/>
                  </a:lnTo>
                  <a:lnTo>
                    <a:pt x="6256" y="8455"/>
                  </a:lnTo>
                  <a:lnTo>
                    <a:pt x="6224" y="8394"/>
                  </a:lnTo>
                  <a:lnTo>
                    <a:pt x="6192" y="8339"/>
                  </a:lnTo>
                  <a:lnTo>
                    <a:pt x="6159" y="8291"/>
                  </a:lnTo>
                  <a:lnTo>
                    <a:pt x="6124" y="8247"/>
                  </a:lnTo>
                  <a:lnTo>
                    <a:pt x="6086" y="8207"/>
                  </a:lnTo>
                  <a:lnTo>
                    <a:pt x="6048" y="8169"/>
                  </a:lnTo>
                  <a:lnTo>
                    <a:pt x="6008" y="8132"/>
                  </a:lnTo>
                  <a:lnTo>
                    <a:pt x="5968" y="8098"/>
                  </a:lnTo>
                  <a:lnTo>
                    <a:pt x="5925" y="8062"/>
                  </a:lnTo>
                  <a:lnTo>
                    <a:pt x="5883" y="8024"/>
                  </a:lnTo>
                  <a:lnTo>
                    <a:pt x="5757" y="8005"/>
                  </a:lnTo>
                  <a:lnTo>
                    <a:pt x="5639" y="7993"/>
                  </a:lnTo>
                  <a:lnTo>
                    <a:pt x="5526" y="7986"/>
                  </a:lnTo>
                  <a:lnTo>
                    <a:pt x="5418" y="7986"/>
                  </a:lnTo>
                  <a:lnTo>
                    <a:pt x="5315" y="7990"/>
                  </a:lnTo>
                  <a:lnTo>
                    <a:pt x="5217" y="7997"/>
                  </a:lnTo>
                  <a:lnTo>
                    <a:pt x="5127" y="8007"/>
                  </a:lnTo>
                  <a:lnTo>
                    <a:pt x="5038" y="8018"/>
                  </a:lnTo>
                  <a:lnTo>
                    <a:pt x="4954" y="8031"/>
                  </a:lnTo>
                  <a:lnTo>
                    <a:pt x="4874" y="8043"/>
                  </a:lnTo>
                  <a:lnTo>
                    <a:pt x="4797" y="8053"/>
                  </a:lnTo>
                  <a:lnTo>
                    <a:pt x="4726" y="8061"/>
                  </a:lnTo>
                  <a:lnTo>
                    <a:pt x="4657" y="8065"/>
                  </a:lnTo>
                  <a:lnTo>
                    <a:pt x="4591" y="8066"/>
                  </a:lnTo>
                  <a:lnTo>
                    <a:pt x="4528" y="8061"/>
                  </a:lnTo>
                  <a:lnTo>
                    <a:pt x="4468" y="8050"/>
                  </a:lnTo>
                  <a:lnTo>
                    <a:pt x="4332" y="8023"/>
                  </a:lnTo>
                  <a:lnTo>
                    <a:pt x="4201" y="7998"/>
                  </a:lnTo>
                  <a:lnTo>
                    <a:pt x="4075" y="7977"/>
                  </a:lnTo>
                  <a:lnTo>
                    <a:pt x="3951" y="7958"/>
                  </a:lnTo>
                  <a:lnTo>
                    <a:pt x="3833" y="7941"/>
                  </a:lnTo>
                  <a:lnTo>
                    <a:pt x="3719" y="7927"/>
                  </a:lnTo>
                  <a:lnTo>
                    <a:pt x="3608" y="7914"/>
                  </a:lnTo>
                  <a:lnTo>
                    <a:pt x="3503" y="7904"/>
                  </a:lnTo>
                  <a:lnTo>
                    <a:pt x="3399" y="7895"/>
                  </a:lnTo>
                  <a:lnTo>
                    <a:pt x="3301" y="7889"/>
                  </a:lnTo>
                  <a:lnTo>
                    <a:pt x="3207" y="7883"/>
                  </a:lnTo>
                  <a:lnTo>
                    <a:pt x="3116" y="7879"/>
                  </a:lnTo>
                  <a:lnTo>
                    <a:pt x="3030" y="7875"/>
                  </a:lnTo>
                  <a:lnTo>
                    <a:pt x="2947" y="7873"/>
                  </a:lnTo>
                  <a:lnTo>
                    <a:pt x="2867" y="7873"/>
                  </a:lnTo>
                  <a:lnTo>
                    <a:pt x="2792" y="7872"/>
                  </a:lnTo>
                  <a:lnTo>
                    <a:pt x="2722" y="7873"/>
                  </a:lnTo>
                  <a:lnTo>
                    <a:pt x="2580" y="7873"/>
                  </a:lnTo>
                  <a:lnTo>
                    <a:pt x="2437" y="7874"/>
                  </a:lnTo>
                  <a:lnTo>
                    <a:pt x="2365" y="7875"/>
                  </a:lnTo>
                  <a:lnTo>
                    <a:pt x="2296" y="7876"/>
                  </a:lnTo>
                  <a:lnTo>
                    <a:pt x="2229" y="7879"/>
                  </a:lnTo>
                  <a:lnTo>
                    <a:pt x="2164" y="7882"/>
                  </a:lnTo>
                  <a:lnTo>
                    <a:pt x="2102" y="7885"/>
                  </a:lnTo>
                  <a:lnTo>
                    <a:pt x="2043" y="7889"/>
                  </a:lnTo>
                  <a:lnTo>
                    <a:pt x="1989" y="7894"/>
                  </a:lnTo>
                  <a:lnTo>
                    <a:pt x="1940" y="7900"/>
                  </a:lnTo>
                  <a:lnTo>
                    <a:pt x="1895" y="7906"/>
                  </a:lnTo>
                  <a:lnTo>
                    <a:pt x="1856" y="7914"/>
                  </a:lnTo>
                  <a:lnTo>
                    <a:pt x="1823" y="7923"/>
                  </a:lnTo>
                  <a:lnTo>
                    <a:pt x="1777" y="7937"/>
                  </a:lnTo>
                  <a:lnTo>
                    <a:pt x="1729" y="7946"/>
                  </a:lnTo>
                  <a:lnTo>
                    <a:pt x="1678" y="7953"/>
                  </a:lnTo>
                  <a:lnTo>
                    <a:pt x="1627" y="7958"/>
                  </a:lnTo>
                  <a:lnTo>
                    <a:pt x="1572" y="7959"/>
                  </a:lnTo>
                  <a:lnTo>
                    <a:pt x="1518" y="7958"/>
                  </a:lnTo>
                  <a:lnTo>
                    <a:pt x="1464" y="7955"/>
                  </a:lnTo>
                  <a:lnTo>
                    <a:pt x="1410" y="7949"/>
                  </a:lnTo>
                  <a:lnTo>
                    <a:pt x="1356" y="7940"/>
                  </a:lnTo>
                  <a:lnTo>
                    <a:pt x="1303" y="7930"/>
                  </a:lnTo>
                  <a:lnTo>
                    <a:pt x="1253" y="7917"/>
                  </a:lnTo>
                  <a:lnTo>
                    <a:pt x="1204" y="7902"/>
                  </a:lnTo>
                  <a:lnTo>
                    <a:pt x="1157" y="7884"/>
                  </a:lnTo>
                  <a:lnTo>
                    <a:pt x="1113" y="7865"/>
                  </a:lnTo>
                  <a:lnTo>
                    <a:pt x="1073" y="7845"/>
                  </a:lnTo>
                  <a:lnTo>
                    <a:pt x="1037" y="7822"/>
                  </a:lnTo>
                  <a:lnTo>
                    <a:pt x="949" y="7751"/>
                  </a:lnTo>
                  <a:lnTo>
                    <a:pt x="920" y="7728"/>
                  </a:lnTo>
                  <a:lnTo>
                    <a:pt x="892" y="7703"/>
                  </a:lnTo>
                  <a:lnTo>
                    <a:pt x="865" y="7678"/>
                  </a:lnTo>
                  <a:lnTo>
                    <a:pt x="837" y="7652"/>
                  </a:lnTo>
                  <a:lnTo>
                    <a:pt x="811" y="7625"/>
                  </a:lnTo>
                  <a:lnTo>
                    <a:pt x="786" y="7595"/>
                  </a:lnTo>
                  <a:lnTo>
                    <a:pt x="762" y="7563"/>
                  </a:lnTo>
                  <a:lnTo>
                    <a:pt x="738" y="7529"/>
                  </a:lnTo>
                  <a:lnTo>
                    <a:pt x="716" y="7493"/>
                  </a:lnTo>
                  <a:lnTo>
                    <a:pt x="697" y="7453"/>
                  </a:lnTo>
                  <a:lnTo>
                    <a:pt x="677" y="7410"/>
                  </a:lnTo>
                  <a:lnTo>
                    <a:pt x="660" y="7363"/>
                  </a:lnTo>
                  <a:lnTo>
                    <a:pt x="644" y="7312"/>
                  </a:lnTo>
                  <a:lnTo>
                    <a:pt x="622" y="7259"/>
                  </a:lnTo>
                  <a:lnTo>
                    <a:pt x="599" y="7203"/>
                  </a:lnTo>
                  <a:lnTo>
                    <a:pt x="574" y="7145"/>
                  </a:lnTo>
                  <a:lnTo>
                    <a:pt x="548" y="7086"/>
                  </a:lnTo>
                  <a:lnTo>
                    <a:pt x="523" y="7026"/>
                  </a:lnTo>
                  <a:lnTo>
                    <a:pt x="500" y="6963"/>
                  </a:lnTo>
                  <a:lnTo>
                    <a:pt x="480" y="6899"/>
                  </a:lnTo>
                  <a:lnTo>
                    <a:pt x="464" y="6836"/>
                  </a:lnTo>
                  <a:lnTo>
                    <a:pt x="454" y="6771"/>
                  </a:lnTo>
                  <a:lnTo>
                    <a:pt x="449" y="6706"/>
                  </a:lnTo>
                  <a:lnTo>
                    <a:pt x="452" y="6640"/>
                  </a:lnTo>
                  <a:lnTo>
                    <a:pt x="464" y="6576"/>
                  </a:lnTo>
                  <a:lnTo>
                    <a:pt x="485" y="6510"/>
                  </a:lnTo>
                  <a:lnTo>
                    <a:pt x="517" y="6447"/>
                  </a:lnTo>
                  <a:lnTo>
                    <a:pt x="561" y="6383"/>
                  </a:lnTo>
                  <a:lnTo>
                    <a:pt x="618" y="6320"/>
                  </a:lnTo>
                  <a:lnTo>
                    <a:pt x="677" y="6264"/>
                  </a:lnTo>
                  <a:lnTo>
                    <a:pt x="728" y="6216"/>
                  </a:lnTo>
                  <a:lnTo>
                    <a:pt x="771" y="6177"/>
                  </a:lnTo>
                  <a:lnTo>
                    <a:pt x="806" y="6145"/>
                  </a:lnTo>
                  <a:lnTo>
                    <a:pt x="836" y="6121"/>
                  </a:lnTo>
                  <a:lnTo>
                    <a:pt x="859" y="6103"/>
                  </a:lnTo>
                  <a:lnTo>
                    <a:pt x="876" y="6090"/>
                  </a:lnTo>
                  <a:lnTo>
                    <a:pt x="890" y="6082"/>
                  </a:lnTo>
                  <a:lnTo>
                    <a:pt x="899" y="6079"/>
                  </a:lnTo>
                  <a:lnTo>
                    <a:pt x="905" y="6077"/>
                  </a:lnTo>
                  <a:lnTo>
                    <a:pt x="908" y="6079"/>
                  </a:lnTo>
                  <a:lnTo>
                    <a:pt x="908" y="6081"/>
                  </a:lnTo>
                  <a:lnTo>
                    <a:pt x="908" y="6086"/>
                  </a:lnTo>
                  <a:lnTo>
                    <a:pt x="908" y="6088"/>
                  </a:lnTo>
                  <a:lnTo>
                    <a:pt x="906" y="6091"/>
                  </a:lnTo>
                  <a:lnTo>
                    <a:pt x="906" y="6092"/>
                  </a:lnTo>
                  <a:lnTo>
                    <a:pt x="806" y="6051"/>
                  </a:lnTo>
                  <a:lnTo>
                    <a:pt x="709" y="6012"/>
                  </a:lnTo>
                  <a:lnTo>
                    <a:pt x="620" y="5974"/>
                  </a:lnTo>
                  <a:lnTo>
                    <a:pt x="534" y="5937"/>
                  </a:lnTo>
                  <a:lnTo>
                    <a:pt x="456" y="5901"/>
                  </a:lnTo>
                  <a:lnTo>
                    <a:pt x="382" y="5864"/>
                  </a:lnTo>
                  <a:lnTo>
                    <a:pt x="316" y="5826"/>
                  </a:lnTo>
                  <a:lnTo>
                    <a:pt x="255" y="5786"/>
                  </a:lnTo>
                  <a:lnTo>
                    <a:pt x="199" y="5745"/>
                  </a:lnTo>
                  <a:lnTo>
                    <a:pt x="152" y="5700"/>
                  </a:lnTo>
                  <a:lnTo>
                    <a:pt x="111" y="5652"/>
                  </a:lnTo>
                  <a:lnTo>
                    <a:pt x="77" y="5598"/>
                  </a:lnTo>
                  <a:lnTo>
                    <a:pt x="51" y="5540"/>
                  </a:lnTo>
                  <a:lnTo>
                    <a:pt x="31" y="5476"/>
                  </a:lnTo>
                  <a:lnTo>
                    <a:pt x="20" y="5406"/>
                  </a:lnTo>
                  <a:lnTo>
                    <a:pt x="16" y="5329"/>
                  </a:lnTo>
                  <a:lnTo>
                    <a:pt x="14" y="5248"/>
                  </a:lnTo>
                  <a:lnTo>
                    <a:pt x="7" y="5086"/>
                  </a:lnTo>
                  <a:lnTo>
                    <a:pt x="3" y="5008"/>
                  </a:lnTo>
                  <a:lnTo>
                    <a:pt x="0" y="4930"/>
                  </a:lnTo>
                  <a:lnTo>
                    <a:pt x="0" y="4853"/>
                  </a:lnTo>
                  <a:lnTo>
                    <a:pt x="4" y="4779"/>
                  </a:lnTo>
                  <a:lnTo>
                    <a:pt x="12" y="4706"/>
                  </a:lnTo>
                  <a:lnTo>
                    <a:pt x="27" y="4636"/>
                  </a:lnTo>
                  <a:lnTo>
                    <a:pt x="48" y="4568"/>
                  </a:lnTo>
                  <a:lnTo>
                    <a:pt x="76" y="4503"/>
                  </a:lnTo>
                  <a:lnTo>
                    <a:pt x="114" y="4441"/>
                  </a:lnTo>
                  <a:lnTo>
                    <a:pt x="164" y="4384"/>
                  </a:lnTo>
                  <a:lnTo>
                    <a:pt x="224" y="4330"/>
                  </a:lnTo>
                  <a:lnTo>
                    <a:pt x="296" y="4280"/>
                  </a:lnTo>
                  <a:lnTo>
                    <a:pt x="382" y="4234"/>
                  </a:lnTo>
                  <a:lnTo>
                    <a:pt x="465" y="4195"/>
                  </a:lnTo>
                  <a:lnTo>
                    <a:pt x="540" y="4160"/>
                  </a:lnTo>
                  <a:lnTo>
                    <a:pt x="606" y="4131"/>
                  </a:lnTo>
                  <a:lnTo>
                    <a:pt x="663" y="4105"/>
                  </a:lnTo>
                  <a:lnTo>
                    <a:pt x="715" y="4084"/>
                  </a:lnTo>
                  <a:lnTo>
                    <a:pt x="760" y="4065"/>
                  </a:lnTo>
                  <a:lnTo>
                    <a:pt x="797" y="4049"/>
                  </a:lnTo>
                  <a:lnTo>
                    <a:pt x="830" y="4034"/>
                  </a:lnTo>
                  <a:lnTo>
                    <a:pt x="859" y="4022"/>
                  </a:lnTo>
                  <a:lnTo>
                    <a:pt x="884" y="4011"/>
                  </a:lnTo>
                  <a:lnTo>
                    <a:pt x="905" y="4000"/>
                  </a:lnTo>
                  <a:lnTo>
                    <a:pt x="925" y="3987"/>
                  </a:lnTo>
                  <a:lnTo>
                    <a:pt x="941" y="3976"/>
                  </a:lnTo>
                  <a:lnTo>
                    <a:pt x="956" y="3962"/>
                  </a:lnTo>
                  <a:lnTo>
                    <a:pt x="971" y="3947"/>
                  </a:lnTo>
                  <a:lnTo>
                    <a:pt x="986" y="3929"/>
                  </a:lnTo>
                  <a:lnTo>
                    <a:pt x="933" y="3897"/>
                  </a:lnTo>
                  <a:lnTo>
                    <a:pt x="884" y="3863"/>
                  </a:lnTo>
                  <a:lnTo>
                    <a:pt x="839" y="3831"/>
                  </a:lnTo>
                  <a:lnTo>
                    <a:pt x="799" y="3796"/>
                  </a:lnTo>
                  <a:lnTo>
                    <a:pt x="762" y="3762"/>
                  </a:lnTo>
                  <a:lnTo>
                    <a:pt x="729" y="3726"/>
                  </a:lnTo>
                  <a:lnTo>
                    <a:pt x="701" y="3688"/>
                  </a:lnTo>
                  <a:lnTo>
                    <a:pt x="677" y="3647"/>
                  </a:lnTo>
                  <a:lnTo>
                    <a:pt x="658" y="3603"/>
                  </a:lnTo>
                  <a:lnTo>
                    <a:pt x="641" y="3557"/>
                  </a:lnTo>
                  <a:lnTo>
                    <a:pt x="630" y="3508"/>
                  </a:lnTo>
                  <a:lnTo>
                    <a:pt x="624" y="3454"/>
                  </a:lnTo>
                  <a:lnTo>
                    <a:pt x="622" y="3396"/>
                  </a:lnTo>
                  <a:lnTo>
                    <a:pt x="624" y="3334"/>
                  </a:lnTo>
                  <a:lnTo>
                    <a:pt x="631" y="3265"/>
                  </a:lnTo>
                  <a:lnTo>
                    <a:pt x="644" y="3192"/>
                  </a:lnTo>
                  <a:lnTo>
                    <a:pt x="653" y="3122"/>
                  </a:lnTo>
                  <a:lnTo>
                    <a:pt x="660" y="3056"/>
                  </a:lnTo>
                  <a:lnTo>
                    <a:pt x="666" y="2995"/>
                  </a:lnTo>
                  <a:lnTo>
                    <a:pt x="670" y="2938"/>
                  </a:lnTo>
                  <a:lnTo>
                    <a:pt x="676" y="2883"/>
                  </a:lnTo>
                  <a:lnTo>
                    <a:pt x="682" y="2833"/>
                  </a:lnTo>
                  <a:lnTo>
                    <a:pt x="690" y="2785"/>
                  </a:lnTo>
                  <a:lnTo>
                    <a:pt x="700" y="2740"/>
                  </a:lnTo>
                  <a:lnTo>
                    <a:pt x="712" y="2700"/>
                  </a:lnTo>
                  <a:lnTo>
                    <a:pt x="728" y="2661"/>
                  </a:lnTo>
                  <a:lnTo>
                    <a:pt x="748" y="2625"/>
                  </a:lnTo>
                  <a:lnTo>
                    <a:pt x="774" y="2591"/>
                  </a:lnTo>
                  <a:lnTo>
                    <a:pt x="803" y="2560"/>
                  </a:lnTo>
                  <a:lnTo>
                    <a:pt x="839" y="2532"/>
                  </a:lnTo>
                  <a:lnTo>
                    <a:pt x="882" y="2504"/>
                  </a:lnTo>
                  <a:lnTo>
                    <a:pt x="933" y="2480"/>
                  </a:lnTo>
                  <a:lnTo>
                    <a:pt x="991" y="2455"/>
                  </a:lnTo>
                  <a:lnTo>
                    <a:pt x="1052" y="2428"/>
                  </a:lnTo>
                  <a:lnTo>
                    <a:pt x="1114" y="2400"/>
                  </a:lnTo>
                  <a:lnTo>
                    <a:pt x="1177" y="2371"/>
                  </a:lnTo>
                  <a:lnTo>
                    <a:pt x="1305" y="2313"/>
                  </a:lnTo>
                  <a:lnTo>
                    <a:pt x="1371" y="2284"/>
                  </a:lnTo>
                  <a:lnTo>
                    <a:pt x="1437" y="2257"/>
                  </a:lnTo>
                  <a:lnTo>
                    <a:pt x="1502" y="2233"/>
                  </a:lnTo>
                  <a:lnTo>
                    <a:pt x="1570" y="2209"/>
                  </a:lnTo>
                  <a:lnTo>
                    <a:pt x="1638" y="2190"/>
                  </a:lnTo>
                  <a:lnTo>
                    <a:pt x="1706" y="2172"/>
                  </a:lnTo>
                  <a:lnTo>
                    <a:pt x="1774" y="2160"/>
                  </a:lnTo>
                  <a:lnTo>
                    <a:pt x="1842" y="2151"/>
                  </a:lnTo>
                  <a:lnTo>
                    <a:pt x="1911" y="2148"/>
                  </a:lnTo>
                  <a:lnTo>
                    <a:pt x="1980" y="2149"/>
                  </a:lnTo>
                  <a:lnTo>
                    <a:pt x="1951" y="2126"/>
                  </a:lnTo>
                  <a:lnTo>
                    <a:pt x="1915" y="2104"/>
                  </a:lnTo>
                  <a:lnTo>
                    <a:pt x="1875" y="2080"/>
                  </a:lnTo>
                  <a:lnTo>
                    <a:pt x="1831" y="2056"/>
                  </a:lnTo>
                  <a:lnTo>
                    <a:pt x="1787" y="2027"/>
                  </a:lnTo>
                  <a:lnTo>
                    <a:pt x="1742" y="1994"/>
                  </a:lnTo>
                  <a:lnTo>
                    <a:pt x="1699" y="1955"/>
                  </a:lnTo>
                  <a:lnTo>
                    <a:pt x="1660" y="1912"/>
                  </a:lnTo>
                  <a:lnTo>
                    <a:pt x="1625" y="1858"/>
                  </a:lnTo>
                  <a:lnTo>
                    <a:pt x="1599" y="1795"/>
                  </a:lnTo>
                  <a:lnTo>
                    <a:pt x="1581" y="1722"/>
                  </a:lnTo>
                  <a:lnTo>
                    <a:pt x="1575" y="1638"/>
                  </a:lnTo>
                  <a:lnTo>
                    <a:pt x="1581" y="1541"/>
                  </a:lnTo>
                  <a:lnTo>
                    <a:pt x="1600" y="1429"/>
                  </a:lnTo>
                  <a:lnTo>
                    <a:pt x="1638" y="1301"/>
                  </a:lnTo>
                  <a:lnTo>
                    <a:pt x="1692" y="1157"/>
                  </a:lnTo>
                  <a:lnTo>
                    <a:pt x="1736" y="1061"/>
                  </a:lnTo>
                  <a:lnTo>
                    <a:pt x="1790" y="973"/>
                  </a:lnTo>
                  <a:lnTo>
                    <a:pt x="1852" y="893"/>
                  </a:lnTo>
                  <a:lnTo>
                    <a:pt x="1922" y="821"/>
                  </a:lnTo>
                  <a:lnTo>
                    <a:pt x="1996" y="755"/>
                  </a:lnTo>
                  <a:lnTo>
                    <a:pt x="2073" y="698"/>
                  </a:lnTo>
                  <a:lnTo>
                    <a:pt x="2154" y="645"/>
                  </a:lnTo>
                  <a:lnTo>
                    <a:pt x="2235" y="601"/>
                  </a:lnTo>
                  <a:lnTo>
                    <a:pt x="2316" y="561"/>
                  </a:lnTo>
                  <a:lnTo>
                    <a:pt x="2394" y="530"/>
                  </a:lnTo>
                  <a:lnTo>
                    <a:pt x="2469" y="502"/>
                  </a:lnTo>
                  <a:lnTo>
                    <a:pt x="2539" y="481"/>
                  </a:lnTo>
                  <a:lnTo>
                    <a:pt x="2603" y="465"/>
                  </a:lnTo>
                  <a:lnTo>
                    <a:pt x="2658" y="453"/>
                  </a:lnTo>
                  <a:lnTo>
                    <a:pt x="2704" y="446"/>
                  </a:lnTo>
                  <a:lnTo>
                    <a:pt x="2740" y="445"/>
                  </a:lnTo>
                  <a:lnTo>
                    <a:pt x="2815" y="441"/>
                  </a:lnTo>
                  <a:lnTo>
                    <a:pt x="2896" y="436"/>
                  </a:lnTo>
                  <a:lnTo>
                    <a:pt x="2981" y="433"/>
                  </a:lnTo>
                  <a:lnTo>
                    <a:pt x="3069" y="430"/>
                  </a:lnTo>
                  <a:lnTo>
                    <a:pt x="3158" y="427"/>
                  </a:lnTo>
                  <a:lnTo>
                    <a:pt x="3251" y="424"/>
                  </a:lnTo>
                  <a:lnTo>
                    <a:pt x="3343" y="422"/>
                  </a:lnTo>
                  <a:lnTo>
                    <a:pt x="3434" y="419"/>
                  </a:lnTo>
                  <a:lnTo>
                    <a:pt x="3523" y="417"/>
                  </a:lnTo>
                  <a:lnTo>
                    <a:pt x="3612" y="415"/>
                  </a:lnTo>
                  <a:lnTo>
                    <a:pt x="3697" y="413"/>
                  </a:lnTo>
                  <a:lnTo>
                    <a:pt x="3778" y="409"/>
                  </a:lnTo>
                  <a:lnTo>
                    <a:pt x="3855" y="406"/>
                  </a:lnTo>
                  <a:lnTo>
                    <a:pt x="3926" y="403"/>
                  </a:lnTo>
                  <a:lnTo>
                    <a:pt x="3991" y="398"/>
                  </a:lnTo>
                  <a:lnTo>
                    <a:pt x="4049" y="394"/>
                  </a:lnTo>
                  <a:lnTo>
                    <a:pt x="4124" y="389"/>
                  </a:lnTo>
                  <a:lnTo>
                    <a:pt x="4202" y="381"/>
                  </a:lnTo>
                  <a:lnTo>
                    <a:pt x="4283" y="372"/>
                  </a:lnTo>
                  <a:lnTo>
                    <a:pt x="4365" y="362"/>
                  </a:lnTo>
                  <a:lnTo>
                    <a:pt x="4530" y="339"/>
                  </a:lnTo>
                  <a:lnTo>
                    <a:pt x="4613" y="326"/>
                  </a:lnTo>
                  <a:lnTo>
                    <a:pt x="4694" y="311"/>
                  </a:lnTo>
                  <a:lnTo>
                    <a:pt x="4772" y="296"/>
                  </a:lnTo>
                  <a:lnTo>
                    <a:pt x="4848" y="282"/>
                  </a:lnTo>
                  <a:lnTo>
                    <a:pt x="4921" y="266"/>
                  </a:lnTo>
                  <a:lnTo>
                    <a:pt x="4988" y="251"/>
                  </a:lnTo>
                  <a:lnTo>
                    <a:pt x="5051" y="236"/>
                  </a:lnTo>
                  <a:lnTo>
                    <a:pt x="5107" y="220"/>
                  </a:lnTo>
                  <a:lnTo>
                    <a:pt x="5158" y="205"/>
                  </a:lnTo>
                  <a:lnTo>
                    <a:pt x="5201" y="190"/>
                  </a:lnTo>
                  <a:lnTo>
                    <a:pt x="5339" y="139"/>
                  </a:lnTo>
                  <a:lnTo>
                    <a:pt x="5498" y="94"/>
                  </a:lnTo>
                  <a:lnTo>
                    <a:pt x="5674" y="60"/>
                  </a:lnTo>
                  <a:lnTo>
                    <a:pt x="5865" y="34"/>
                  </a:lnTo>
                  <a:lnTo>
                    <a:pt x="6067" y="15"/>
                  </a:lnTo>
                  <a:lnTo>
                    <a:pt x="6280" y="5"/>
                  </a:lnTo>
                  <a:lnTo>
                    <a:pt x="6498" y="0"/>
                  </a:lnTo>
                  <a:lnTo>
                    <a:pt x="6719" y="3"/>
                  </a:lnTo>
                  <a:lnTo>
                    <a:pt x="6944" y="13"/>
                  </a:lnTo>
                  <a:lnTo>
                    <a:pt x="7166" y="27"/>
                  </a:lnTo>
                  <a:lnTo>
                    <a:pt x="7383" y="47"/>
                  </a:lnTo>
                  <a:lnTo>
                    <a:pt x="7594" y="73"/>
                  </a:lnTo>
                  <a:lnTo>
                    <a:pt x="7797" y="102"/>
                  </a:lnTo>
                  <a:lnTo>
                    <a:pt x="7987" y="137"/>
                  </a:lnTo>
                  <a:lnTo>
                    <a:pt x="8160" y="175"/>
                  </a:lnTo>
                  <a:lnTo>
                    <a:pt x="8318" y="216"/>
                  </a:lnTo>
                  <a:lnTo>
                    <a:pt x="8424" y="250"/>
                  </a:lnTo>
                  <a:lnTo>
                    <a:pt x="8527" y="274"/>
                  </a:lnTo>
                  <a:lnTo>
                    <a:pt x="8628" y="290"/>
                  </a:lnTo>
                  <a:lnTo>
                    <a:pt x="8727" y="298"/>
                  </a:lnTo>
                  <a:lnTo>
                    <a:pt x="8821" y="300"/>
                  </a:lnTo>
                  <a:lnTo>
                    <a:pt x="8913" y="298"/>
                  </a:lnTo>
                  <a:lnTo>
                    <a:pt x="9003" y="290"/>
                  </a:lnTo>
                  <a:lnTo>
                    <a:pt x="9090" y="280"/>
                  </a:lnTo>
                  <a:lnTo>
                    <a:pt x="9174" y="266"/>
                  </a:lnTo>
                  <a:lnTo>
                    <a:pt x="9257" y="253"/>
                  </a:lnTo>
                  <a:lnTo>
                    <a:pt x="9337" y="237"/>
                  </a:lnTo>
                  <a:lnTo>
                    <a:pt x="9415" y="224"/>
                  </a:lnTo>
                  <a:lnTo>
                    <a:pt x="9491" y="210"/>
                  </a:lnTo>
                  <a:lnTo>
                    <a:pt x="9564" y="200"/>
                  </a:lnTo>
                  <a:lnTo>
                    <a:pt x="9636" y="194"/>
                  </a:lnTo>
                  <a:lnTo>
                    <a:pt x="9706" y="190"/>
                  </a:lnTo>
                  <a:lnTo>
                    <a:pt x="9807" y="181"/>
                  </a:lnTo>
                  <a:lnTo>
                    <a:pt x="9917" y="175"/>
                  </a:lnTo>
                  <a:lnTo>
                    <a:pt x="10029" y="168"/>
                  </a:lnTo>
                  <a:lnTo>
                    <a:pt x="10147" y="162"/>
                  </a:lnTo>
                  <a:lnTo>
                    <a:pt x="10264" y="157"/>
                  </a:lnTo>
                  <a:lnTo>
                    <a:pt x="10383" y="152"/>
                  </a:lnTo>
                  <a:lnTo>
                    <a:pt x="10501" y="149"/>
                  </a:lnTo>
                  <a:lnTo>
                    <a:pt x="10616" y="147"/>
                  </a:lnTo>
                  <a:lnTo>
                    <a:pt x="10727" y="144"/>
                  </a:lnTo>
                  <a:lnTo>
                    <a:pt x="10832" y="142"/>
                  </a:lnTo>
                  <a:lnTo>
                    <a:pt x="10928" y="142"/>
                  </a:lnTo>
                  <a:lnTo>
                    <a:pt x="11017" y="141"/>
                  </a:lnTo>
                  <a:lnTo>
                    <a:pt x="11095" y="141"/>
                  </a:lnTo>
                  <a:lnTo>
                    <a:pt x="11214" y="141"/>
                  </a:lnTo>
                  <a:lnTo>
                    <a:pt x="11252" y="140"/>
                  </a:lnTo>
                  <a:lnTo>
                    <a:pt x="11252" y="5277"/>
                  </a:lnTo>
                  <a:lnTo>
                    <a:pt x="11164" y="5302"/>
                  </a:lnTo>
                  <a:lnTo>
                    <a:pt x="11082" y="5337"/>
                  </a:lnTo>
                  <a:lnTo>
                    <a:pt x="11004" y="5380"/>
                  </a:lnTo>
                  <a:lnTo>
                    <a:pt x="10931" y="5433"/>
                  </a:lnTo>
                  <a:lnTo>
                    <a:pt x="10860" y="5493"/>
                  </a:lnTo>
                  <a:lnTo>
                    <a:pt x="10794" y="5560"/>
                  </a:lnTo>
                  <a:lnTo>
                    <a:pt x="10730" y="5634"/>
                  </a:lnTo>
                  <a:lnTo>
                    <a:pt x="10672" y="5713"/>
                  </a:lnTo>
                  <a:lnTo>
                    <a:pt x="10615" y="5798"/>
                  </a:lnTo>
                  <a:lnTo>
                    <a:pt x="10562" y="5887"/>
                  </a:lnTo>
                  <a:lnTo>
                    <a:pt x="10513" y="5979"/>
                  </a:lnTo>
                  <a:lnTo>
                    <a:pt x="10466" y="6076"/>
                  </a:lnTo>
                  <a:lnTo>
                    <a:pt x="10423" y="6173"/>
                  </a:lnTo>
                  <a:lnTo>
                    <a:pt x="10382" y="6272"/>
                  </a:lnTo>
                  <a:lnTo>
                    <a:pt x="10344" y="6373"/>
                  </a:lnTo>
                  <a:lnTo>
                    <a:pt x="10308" y="6472"/>
                  </a:lnTo>
                  <a:lnTo>
                    <a:pt x="10280" y="6546"/>
                  </a:lnTo>
                  <a:lnTo>
                    <a:pt x="10246" y="6621"/>
                  </a:lnTo>
                  <a:lnTo>
                    <a:pt x="10205" y="6699"/>
                  </a:lnTo>
                  <a:lnTo>
                    <a:pt x="10159" y="6780"/>
                  </a:lnTo>
                  <a:lnTo>
                    <a:pt x="10107" y="6864"/>
                  </a:lnTo>
                  <a:lnTo>
                    <a:pt x="10050" y="6951"/>
                  </a:lnTo>
                  <a:lnTo>
                    <a:pt x="9988" y="7041"/>
                  </a:lnTo>
                  <a:lnTo>
                    <a:pt x="9921" y="7134"/>
                  </a:lnTo>
                  <a:lnTo>
                    <a:pt x="9851" y="7231"/>
                  </a:lnTo>
                  <a:lnTo>
                    <a:pt x="9776" y="7333"/>
                  </a:lnTo>
                  <a:lnTo>
                    <a:pt x="9698" y="7437"/>
                  </a:lnTo>
                  <a:lnTo>
                    <a:pt x="9616" y="7547"/>
                  </a:lnTo>
                  <a:lnTo>
                    <a:pt x="9531" y="7659"/>
                  </a:lnTo>
                  <a:lnTo>
                    <a:pt x="9444" y="7777"/>
                  </a:lnTo>
                  <a:lnTo>
                    <a:pt x="9353" y="7899"/>
                  </a:lnTo>
                  <a:lnTo>
                    <a:pt x="9261" y="802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02150" name="Freeform 6"/>
            <p:cNvSpPr>
              <a:spLocks/>
            </p:cNvSpPr>
            <p:nvPr/>
          </p:nvSpPr>
          <p:spPr bwMode="auto">
            <a:xfrm>
              <a:off x="3147" y="1641"/>
              <a:ext cx="329" cy="32"/>
            </a:xfrm>
            <a:custGeom>
              <a:avLst/>
              <a:gdLst>
                <a:gd name="T0" fmla="*/ 0 w 2305"/>
                <a:gd name="T1" fmla="*/ 229 h 229"/>
                <a:gd name="T2" fmla="*/ 49 w 2305"/>
                <a:gd name="T3" fmla="*/ 229 h 229"/>
                <a:gd name="T4" fmla="*/ 112 w 2305"/>
                <a:gd name="T5" fmla="*/ 224 h 229"/>
                <a:gd name="T6" fmla="*/ 183 w 2305"/>
                <a:gd name="T7" fmla="*/ 219 h 229"/>
                <a:gd name="T8" fmla="*/ 261 w 2305"/>
                <a:gd name="T9" fmla="*/ 210 h 229"/>
                <a:gd name="T10" fmla="*/ 347 w 2305"/>
                <a:gd name="T11" fmla="*/ 202 h 229"/>
                <a:gd name="T12" fmla="*/ 437 w 2305"/>
                <a:gd name="T13" fmla="*/ 192 h 229"/>
                <a:gd name="T14" fmla="*/ 530 w 2305"/>
                <a:gd name="T15" fmla="*/ 183 h 229"/>
                <a:gd name="T16" fmla="*/ 625 w 2305"/>
                <a:gd name="T17" fmla="*/ 172 h 229"/>
                <a:gd name="T18" fmla="*/ 719 w 2305"/>
                <a:gd name="T19" fmla="*/ 164 h 229"/>
                <a:gd name="T20" fmla="*/ 811 w 2305"/>
                <a:gd name="T21" fmla="*/ 155 h 229"/>
                <a:gd name="T22" fmla="*/ 900 w 2305"/>
                <a:gd name="T23" fmla="*/ 148 h 229"/>
                <a:gd name="T24" fmla="*/ 983 w 2305"/>
                <a:gd name="T25" fmla="*/ 144 h 229"/>
                <a:gd name="T26" fmla="*/ 1059 w 2305"/>
                <a:gd name="T27" fmla="*/ 141 h 229"/>
                <a:gd name="T28" fmla="*/ 1127 w 2305"/>
                <a:gd name="T29" fmla="*/ 141 h 229"/>
                <a:gd name="T30" fmla="*/ 1185 w 2305"/>
                <a:gd name="T31" fmla="*/ 145 h 229"/>
                <a:gd name="T32" fmla="*/ 1231 w 2305"/>
                <a:gd name="T33" fmla="*/ 153 h 229"/>
                <a:gd name="T34" fmla="*/ 1275 w 2305"/>
                <a:gd name="T35" fmla="*/ 162 h 229"/>
                <a:gd name="T36" fmla="*/ 1328 w 2305"/>
                <a:gd name="T37" fmla="*/ 169 h 229"/>
                <a:gd name="T38" fmla="*/ 1389 w 2305"/>
                <a:gd name="T39" fmla="*/ 177 h 229"/>
                <a:gd name="T40" fmla="*/ 1457 w 2305"/>
                <a:gd name="T41" fmla="*/ 183 h 229"/>
                <a:gd name="T42" fmla="*/ 1531 w 2305"/>
                <a:gd name="T43" fmla="*/ 186 h 229"/>
                <a:gd name="T44" fmla="*/ 1608 w 2305"/>
                <a:gd name="T45" fmla="*/ 187 h 229"/>
                <a:gd name="T46" fmla="*/ 1686 w 2305"/>
                <a:gd name="T47" fmla="*/ 186 h 229"/>
                <a:gd name="T48" fmla="*/ 1768 w 2305"/>
                <a:gd name="T49" fmla="*/ 182 h 229"/>
                <a:gd name="T50" fmla="*/ 1848 w 2305"/>
                <a:gd name="T51" fmla="*/ 174 h 229"/>
                <a:gd name="T52" fmla="*/ 1928 w 2305"/>
                <a:gd name="T53" fmla="*/ 163 h 229"/>
                <a:gd name="T54" fmla="*/ 2005 w 2305"/>
                <a:gd name="T55" fmla="*/ 148 h 229"/>
                <a:gd name="T56" fmla="*/ 2078 w 2305"/>
                <a:gd name="T57" fmla="*/ 128 h 229"/>
                <a:gd name="T58" fmla="*/ 2146 w 2305"/>
                <a:gd name="T59" fmla="*/ 103 h 229"/>
                <a:gd name="T60" fmla="*/ 2207 w 2305"/>
                <a:gd name="T61" fmla="*/ 74 h 229"/>
                <a:gd name="T62" fmla="*/ 2260 w 2305"/>
                <a:gd name="T63" fmla="*/ 40 h 229"/>
                <a:gd name="T64" fmla="*/ 2305 w 2305"/>
                <a:gd name="T65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05" h="229">
                  <a:moveTo>
                    <a:pt x="0" y="229"/>
                  </a:moveTo>
                  <a:lnTo>
                    <a:pt x="49" y="229"/>
                  </a:lnTo>
                  <a:lnTo>
                    <a:pt x="112" y="224"/>
                  </a:lnTo>
                  <a:lnTo>
                    <a:pt x="183" y="219"/>
                  </a:lnTo>
                  <a:lnTo>
                    <a:pt x="261" y="210"/>
                  </a:lnTo>
                  <a:lnTo>
                    <a:pt x="347" y="202"/>
                  </a:lnTo>
                  <a:lnTo>
                    <a:pt x="437" y="192"/>
                  </a:lnTo>
                  <a:lnTo>
                    <a:pt x="530" y="183"/>
                  </a:lnTo>
                  <a:lnTo>
                    <a:pt x="625" y="172"/>
                  </a:lnTo>
                  <a:lnTo>
                    <a:pt x="719" y="164"/>
                  </a:lnTo>
                  <a:lnTo>
                    <a:pt x="811" y="155"/>
                  </a:lnTo>
                  <a:lnTo>
                    <a:pt x="900" y="148"/>
                  </a:lnTo>
                  <a:lnTo>
                    <a:pt x="983" y="144"/>
                  </a:lnTo>
                  <a:lnTo>
                    <a:pt x="1059" y="141"/>
                  </a:lnTo>
                  <a:lnTo>
                    <a:pt x="1127" y="141"/>
                  </a:lnTo>
                  <a:lnTo>
                    <a:pt x="1185" y="145"/>
                  </a:lnTo>
                  <a:lnTo>
                    <a:pt x="1231" y="153"/>
                  </a:lnTo>
                  <a:lnTo>
                    <a:pt x="1275" y="162"/>
                  </a:lnTo>
                  <a:lnTo>
                    <a:pt x="1328" y="169"/>
                  </a:lnTo>
                  <a:lnTo>
                    <a:pt x="1389" y="177"/>
                  </a:lnTo>
                  <a:lnTo>
                    <a:pt x="1457" y="183"/>
                  </a:lnTo>
                  <a:lnTo>
                    <a:pt x="1531" y="186"/>
                  </a:lnTo>
                  <a:lnTo>
                    <a:pt x="1608" y="187"/>
                  </a:lnTo>
                  <a:lnTo>
                    <a:pt x="1686" y="186"/>
                  </a:lnTo>
                  <a:lnTo>
                    <a:pt x="1768" y="182"/>
                  </a:lnTo>
                  <a:lnTo>
                    <a:pt x="1848" y="174"/>
                  </a:lnTo>
                  <a:lnTo>
                    <a:pt x="1928" y="163"/>
                  </a:lnTo>
                  <a:lnTo>
                    <a:pt x="2005" y="148"/>
                  </a:lnTo>
                  <a:lnTo>
                    <a:pt x="2078" y="128"/>
                  </a:lnTo>
                  <a:lnTo>
                    <a:pt x="2146" y="103"/>
                  </a:lnTo>
                  <a:lnTo>
                    <a:pt x="2207" y="74"/>
                  </a:lnTo>
                  <a:lnTo>
                    <a:pt x="2260" y="40"/>
                  </a:lnTo>
                  <a:lnTo>
                    <a:pt x="230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02151" name="Freeform 7"/>
            <p:cNvSpPr>
              <a:spLocks/>
            </p:cNvSpPr>
            <p:nvPr/>
          </p:nvSpPr>
          <p:spPr bwMode="auto">
            <a:xfrm>
              <a:off x="3005" y="1869"/>
              <a:ext cx="430" cy="59"/>
            </a:xfrm>
            <a:custGeom>
              <a:avLst/>
              <a:gdLst>
                <a:gd name="T0" fmla="*/ 0 w 3010"/>
                <a:gd name="T1" fmla="*/ 407 h 407"/>
                <a:gd name="T2" fmla="*/ 89 w 3010"/>
                <a:gd name="T3" fmla="*/ 389 h 407"/>
                <a:gd name="T4" fmla="*/ 194 w 3010"/>
                <a:gd name="T5" fmla="*/ 370 h 407"/>
                <a:gd name="T6" fmla="*/ 311 w 3010"/>
                <a:gd name="T7" fmla="*/ 354 h 407"/>
                <a:gd name="T8" fmla="*/ 437 w 3010"/>
                <a:gd name="T9" fmla="*/ 338 h 407"/>
                <a:gd name="T10" fmla="*/ 570 w 3010"/>
                <a:gd name="T11" fmla="*/ 324 h 407"/>
                <a:gd name="T12" fmla="*/ 708 w 3010"/>
                <a:gd name="T13" fmla="*/ 309 h 407"/>
                <a:gd name="T14" fmla="*/ 849 w 3010"/>
                <a:gd name="T15" fmla="*/ 298 h 407"/>
                <a:gd name="T16" fmla="*/ 990 w 3010"/>
                <a:gd name="T17" fmla="*/ 288 h 407"/>
                <a:gd name="T18" fmla="*/ 1131 w 3010"/>
                <a:gd name="T19" fmla="*/ 279 h 407"/>
                <a:gd name="T20" fmla="*/ 1267 w 3010"/>
                <a:gd name="T21" fmla="*/ 272 h 407"/>
                <a:gd name="T22" fmla="*/ 1398 w 3010"/>
                <a:gd name="T23" fmla="*/ 268 h 407"/>
                <a:gd name="T24" fmla="*/ 1520 w 3010"/>
                <a:gd name="T25" fmla="*/ 264 h 407"/>
                <a:gd name="T26" fmla="*/ 1632 w 3010"/>
                <a:gd name="T27" fmla="*/ 265 h 407"/>
                <a:gd name="T28" fmla="*/ 1732 w 3010"/>
                <a:gd name="T29" fmla="*/ 268 h 407"/>
                <a:gd name="T30" fmla="*/ 1816 w 3010"/>
                <a:gd name="T31" fmla="*/ 272 h 407"/>
                <a:gd name="T32" fmla="*/ 1885 w 3010"/>
                <a:gd name="T33" fmla="*/ 281 h 407"/>
                <a:gd name="T34" fmla="*/ 1980 w 3010"/>
                <a:gd name="T35" fmla="*/ 291 h 407"/>
                <a:gd name="T36" fmla="*/ 2073 w 3010"/>
                <a:gd name="T37" fmla="*/ 291 h 407"/>
                <a:gd name="T38" fmla="*/ 2162 w 3010"/>
                <a:gd name="T39" fmla="*/ 285 h 407"/>
                <a:gd name="T40" fmla="*/ 2248 w 3010"/>
                <a:gd name="T41" fmla="*/ 272 h 407"/>
                <a:gd name="T42" fmla="*/ 2330 w 3010"/>
                <a:gd name="T43" fmla="*/ 255 h 407"/>
                <a:gd name="T44" fmla="*/ 2408 w 3010"/>
                <a:gd name="T45" fmla="*/ 232 h 407"/>
                <a:gd name="T46" fmla="*/ 2483 w 3010"/>
                <a:gd name="T47" fmla="*/ 206 h 407"/>
                <a:gd name="T48" fmla="*/ 2556 w 3010"/>
                <a:gd name="T49" fmla="*/ 179 h 407"/>
                <a:gd name="T50" fmla="*/ 2624 w 3010"/>
                <a:gd name="T51" fmla="*/ 150 h 407"/>
                <a:gd name="T52" fmla="*/ 2689 w 3010"/>
                <a:gd name="T53" fmla="*/ 121 h 407"/>
                <a:gd name="T54" fmla="*/ 2750 w 3010"/>
                <a:gd name="T55" fmla="*/ 92 h 407"/>
                <a:gd name="T56" fmla="*/ 2809 w 3010"/>
                <a:gd name="T57" fmla="*/ 66 h 407"/>
                <a:gd name="T58" fmla="*/ 2864 w 3010"/>
                <a:gd name="T59" fmla="*/ 43 h 407"/>
                <a:gd name="T60" fmla="*/ 2916 w 3010"/>
                <a:gd name="T61" fmla="*/ 24 h 407"/>
                <a:gd name="T62" fmla="*/ 2964 w 3010"/>
                <a:gd name="T63" fmla="*/ 9 h 407"/>
                <a:gd name="T64" fmla="*/ 3010 w 3010"/>
                <a:gd name="T65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10" h="407">
                  <a:moveTo>
                    <a:pt x="0" y="407"/>
                  </a:moveTo>
                  <a:lnTo>
                    <a:pt x="89" y="389"/>
                  </a:lnTo>
                  <a:lnTo>
                    <a:pt x="194" y="370"/>
                  </a:lnTo>
                  <a:lnTo>
                    <a:pt x="311" y="354"/>
                  </a:lnTo>
                  <a:lnTo>
                    <a:pt x="437" y="338"/>
                  </a:lnTo>
                  <a:lnTo>
                    <a:pt x="570" y="324"/>
                  </a:lnTo>
                  <a:lnTo>
                    <a:pt x="708" y="309"/>
                  </a:lnTo>
                  <a:lnTo>
                    <a:pt x="849" y="298"/>
                  </a:lnTo>
                  <a:lnTo>
                    <a:pt x="990" y="288"/>
                  </a:lnTo>
                  <a:lnTo>
                    <a:pt x="1131" y="279"/>
                  </a:lnTo>
                  <a:lnTo>
                    <a:pt x="1267" y="272"/>
                  </a:lnTo>
                  <a:lnTo>
                    <a:pt x="1398" y="268"/>
                  </a:lnTo>
                  <a:lnTo>
                    <a:pt x="1520" y="264"/>
                  </a:lnTo>
                  <a:lnTo>
                    <a:pt x="1632" y="265"/>
                  </a:lnTo>
                  <a:lnTo>
                    <a:pt x="1732" y="268"/>
                  </a:lnTo>
                  <a:lnTo>
                    <a:pt x="1816" y="272"/>
                  </a:lnTo>
                  <a:lnTo>
                    <a:pt x="1885" y="281"/>
                  </a:lnTo>
                  <a:lnTo>
                    <a:pt x="1980" y="291"/>
                  </a:lnTo>
                  <a:lnTo>
                    <a:pt x="2073" y="291"/>
                  </a:lnTo>
                  <a:lnTo>
                    <a:pt x="2162" y="285"/>
                  </a:lnTo>
                  <a:lnTo>
                    <a:pt x="2248" y="272"/>
                  </a:lnTo>
                  <a:lnTo>
                    <a:pt x="2330" y="255"/>
                  </a:lnTo>
                  <a:lnTo>
                    <a:pt x="2408" y="232"/>
                  </a:lnTo>
                  <a:lnTo>
                    <a:pt x="2483" y="206"/>
                  </a:lnTo>
                  <a:lnTo>
                    <a:pt x="2556" y="179"/>
                  </a:lnTo>
                  <a:lnTo>
                    <a:pt x="2624" y="150"/>
                  </a:lnTo>
                  <a:lnTo>
                    <a:pt x="2689" y="121"/>
                  </a:lnTo>
                  <a:lnTo>
                    <a:pt x="2750" y="92"/>
                  </a:lnTo>
                  <a:lnTo>
                    <a:pt x="2809" y="66"/>
                  </a:lnTo>
                  <a:lnTo>
                    <a:pt x="2864" y="43"/>
                  </a:lnTo>
                  <a:lnTo>
                    <a:pt x="2916" y="24"/>
                  </a:lnTo>
                  <a:lnTo>
                    <a:pt x="2964" y="9"/>
                  </a:lnTo>
                  <a:lnTo>
                    <a:pt x="301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02152" name="Freeform 8"/>
            <p:cNvSpPr>
              <a:spLocks/>
            </p:cNvSpPr>
            <p:nvPr/>
          </p:nvSpPr>
          <p:spPr bwMode="auto">
            <a:xfrm>
              <a:off x="2993" y="2182"/>
              <a:ext cx="419" cy="55"/>
            </a:xfrm>
            <a:custGeom>
              <a:avLst/>
              <a:gdLst>
                <a:gd name="T0" fmla="*/ 0 w 2934"/>
                <a:gd name="T1" fmla="*/ 385 h 385"/>
                <a:gd name="T2" fmla="*/ 106 w 2934"/>
                <a:gd name="T3" fmla="*/ 362 h 385"/>
                <a:gd name="T4" fmla="*/ 208 w 2934"/>
                <a:gd name="T5" fmla="*/ 336 h 385"/>
                <a:gd name="T6" fmla="*/ 307 w 2934"/>
                <a:gd name="T7" fmla="*/ 313 h 385"/>
                <a:gd name="T8" fmla="*/ 403 w 2934"/>
                <a:gd name="T9" fmla="*/ 287 h 385"/>
                <a:gd name="T10" fmla="*/ 495 w 2934"/>
                <a:gd name="T11" fmla="*/ 263 h 385"/>
                <a:gd name="T12" fmla="*/ 586 w 2934"/>
                <a:gd name="T13" fmla="*/ 240 h 385"/>
                <a:gd name="T14" fmla="*/ 675 w 2934"/>
                <a:gd name="T15" fmla="*/ 219 h 385"/>
                <a:gd name="T16" fmla="*/ 763 w 2934"/>
                <a:gd name="T17" fmla="*/ 197 h 385"/>
                <a:gd name="T18" fmla="*/ 849 w 2934"/>
                <a:gd name="T19" fmla="*/ 178 h 385"/>
                <a:gd name="T20" fmla="*/ 936 w 2934"/>
                <a:gd name="T21" fmla="*/ 159 h 385"/>
                <a:gd name="T22" fmla="*/ 1022 w 2934"/>
                <a:gd name="T23" fmla="*/ 145 h 385"/>
                <a:gd name="T24" fmla="*/ 1108 w 2934"/>
                <a:gd name="T25" fmla="*/ 132 h 385"/>
                <a:gd name="T26" fmla="*/ 1196 w 2934"/>
                <a:gd name="T27" fmla="*/ 120 h 385"/>
                <a:gd name="T28" fmla="*/ 1285 w 2934"/>
                <a:gd name="T29" fmla="*/ 113 h 385"/>
                <a:gd name="T30" fmla="*/ 1374 w 2934"/>
                <a:gd name="T31" fmla="*/ 107 h 385"/>
                <a:gd name="T32" fmla="*/ 1468 w 2934"/>
                <a:gd name="T33" fmla="*/ 105 h 385"/>
                <a:gd name="T34" fmla="*/ 1531 w 2934"/>
                <a:gd name="T35" fmla="*/ 105 h 385"/>
                <a:gd name="T36" fmla="*/ 1593 w 2934"/>
                <a:gd name="T37" fmla="*/ 105 h 385"/>
                <a:gd name="T38" fmla="*/ 1654 w 2934"/>
                <a:gd name="T39" fmla="*/ 102 h 385"/>
                <a:gd name="T40" fmla="*/ 1715 w 2934"/>
                <a:gd name="T41" fmla="*/ 100 h 385"/>
                <a:gd name="T42" fmla="*/ 1774 w 2934"/>
                <a:gd name="T43" fmla="*/ 98 h 385"/>
                <a:gd name="T44" fmla="*/ 1831 w 2934"/>
                <a:gd name="T45" fmla="*/ 95 h 385"/>
                <a:gd name="T46" fmla="*/ 1888 w 2934"/>
                <a:gd name="T47" fmla="*/ 90 h 385"/>
                <a:gd name="T48" fmla="*/ 1942 w 2934"/>
                <a:gd name="T49" fmla="*/ 86 h 385"/>
                <a:gd name="T50" fmla="*/ 1992 w 2934"/>
                <a:gd name="T51" fmla="*/ 81 h 385"/>
                <a:gd name="T52" fmla="*/ 2043 w 2934"/>
                <a:gd name="T53" fmla="*/ 75 h 385"/>
                <a:gd name="T54" fmla="*/ 2089 w 2934"/>
                <a:gd name="T55" fmla="*/ 69 h 385"/>
                <a:gd name="T56" fmla="*/ 2133 w 2934"/>
                <a:gd name="T57" fmla="*/ 62 h 385"/>
                <a:gd name="T58" fmla="*/ 2174 w 2934"/>
                <a:gd name="T59" fmla="*/ 54 h 385"/>
                <a:gd name="T60" fmla="*/ 2212 w 2934"/>
                <a:gd name="T61" fmla="*/ 47 h 385"/>
                <a:gd name="T62" fmla="*/ 2247 w 2934"/>
                <a:gd name="T63" fmla="*/ 38 h 385"/>
                <a:gd name="T64" fmla="*/ 2279 w 2934"/>
                <a:gd name="T65" fmla="*/ 28 h 385"/>
                <a:gd name="T66" fmla="*/ 2310 w 2934"/>
                <a:gd name="T67" fmla="*/ 20 h 385"/>
                <a:gd name="T68" fmla="*/ 2345 w 2934"/>
                <a:gd name="T69" fmla="*/ 12 h 385"/>
                <a:gd name="T70" fmla="*/ 2384 w 2934"/>
                <a:gd name="T71" fmla="*/ 6 h 385"/>
                <a:gd name="T72" fmla="*/ 2425 w 2934"/>
                <a:gd name="T73" fmla="*/ 2 h 385"/>
                <a:gd name="T74" fmla="*/ 2469 w 2934"/>
                <a:gd name="T75" fmla="*/ 0 h 385"/>
                <a:gd name="T76" fmla="*/ 2513 w 2934"/>
                <a:gd name="T77" fmla="*/ 0 h 385"/>
                <a:gd name="T78" fmla="*/ 2559 w 2934"/>
                <a:gd name="T79" fmla="*/ 2 h 385"/>
                <a:gd name="T80" fmla="*/ 2606 w 2934"/>
                <a:gd name="T81" fmla="*/ 6 h 385"/>
                <a:gd name="T82" fmla="*/ 2653 w 2934"/>
                <a:gd name="T83" fmla="*/ 14 h 385"/>
                <a:gd name="T84" fmla="*/ 2699 w 2934"/>
                <a:gd name="T85" fmla="*/ 24 h 385"/>
                <a:gd name="T86" fmla="*/ 2743 w 2934"/>
                <a:gd name="T87" fmla="*/ 38 h 385"/>
                <a:gd name="T88" fmla="*/ 2786 w 2934"/>
                <a:gd name="T89" fmla="*/ 53 h 385"/>
                <a:gd name="T90" fmla="*/ 2828 w 2934"/>
                <a:gd name="T91" fmla="*/ 73 h 385"/>
                <a:gd name="T92" fmla="*/ 2867 w 2934"/>
                <a:gd name="T93" fmla="*/ 97 h 385"/>
                <a:gd name="T94" fmla="*/ 2903 w 2934"/>
                <a:gd name="T95" fmla="*/ 125 h 385"/>
                <a:gd name="T96" fmla="*/ 2934 w 2934"/>
                <a:gd name="T97" fmla="*/ 15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34" h="385">
                  <a:moveTo>
                    <a:pt x="0" y="385"/>
                  </a:moveTo>
                  <a:lnTo>
                    <a:pt x="106" y="362"/>
                  </a:lnTo>
                  <a:lnTo>
                    <a:pt x="208" y="336"/>
                  </a:lnTo>
                  <a:lnTo>
                    <a:pt x="307" y="313"/>
                  </a:lnTo>
                  <a:lnTo>
                    <a:pt x="403" y="287"/>
                  </a:lnTo>
                  <a:lnTo>
                    <a:pt x="495" y="263"/>
                  </a:lnTo>
                  <a:lnTo>
                    <a:pt x="586" y="240"/>
                  </a:lnTo>
                  <a:lnTo>
                    <a:pt x="675" y="219"/>
                  </a:lnTo>
                  <a:lnTo>
                    <a:pt x="763" y="197"/>
                  </a:lnTo>
                  <a:lnTo>
                    <a:pt x="849" y="178"/>
                  </a:lnTo>
                  <a:lnTo>
                    <a:pt x="936" y="159"/>
                  </a:lnTo>
                  <a:lnTo>
                    <a:pt x="1022" y="145"/>
                  </a:lnTo>
                  <a:lnTo>
                    <a:pt x="1108" y="132"/>
                  </a:lnTo>
                  <a:lnTo>
                    <a:pt x="1196" y="120"/>
                  </a:lnTo>
                  <a:lnTo>
                    <a:pt x="1285" y="113"/>
                  </a:lnTo>
                  <a:lnTo>
                    <a:pt x="1374" y="107"/>
                  </a:lnTo>
                  <a:lnTo>
                    <a:pt x="1468" y="105"/>
                  </a:lnTo>
                  <a:lnTo>
                    <a:pt x="1531" y="105"/>
                  </a:lnTo>
                  <a:lnTo>
                    <a:pt x="1593" y="105"/>
                  </a:lnTo>
                  <a:lnTo>
                    <a:pt x="1654" y="102"/>
                  </a:lnTo>
                  <a:lnTo>
                    <a:pt x="1715" y="100"/>
                  </a:lnTo>
                  <a:lnTo>
                    <a:pt x="1774" y="98"/>
                  </a:lnTo>
                  <a:lnTo>
                    <a:pt x="1831" y="95"/>
                  </a:lnTo>
                  <a:lnTo>
                    <a:pt x="1888" y="90"/>
                  </a:lnTo>
                  <a:lnTo>
                    <a:pt x="1942" y="86"/>
                  </a:lnTo>
                  <a:lnTo>
                    <a:pt x="1992" y="81"/>
                  </a:lnTo>
                  <a:lnTo>
                    <a:pt x="2043" y="75"/>
                  </a:lnTo>
                  <a:lnTo>
                    <a:pt x="2089" y="69"/>
                  </a:lnTo>
                  <a:lnTo>
                    <a:pt x="2133" y="62"/>
                  </a:lnTo>
                  <a:lnTo>
                    <a:pt x="2174" y="54"/>
                  </a:lnTo>
                  <a:lnTo>
                    <a:pt x="2212" y="47"/>
                  </a:lnTo>
                  <a:lnTo>
                    <a:pt x="2247" y="38"/>
                  </a:lnTo>
                  <a:lnTo>
                    <a:pt x="2279" y="28"/>
                  </a:lnTo>
                  <a:lnTo>
                    <a:pt x="2310" y="20"/>
                  </a:lnTo>
                  <a:lnTo>
                    <a:pt x="2345" y="12"/>
                  </a:lnTo>
                  <a:lnTo>
                    <a:pt x="2384" y="6"/>
                  </a:lnTo>
                  <a:lnTo>
                    <a:pt x="2425" y="2"/>
                  </a:lnTo>
                  <a:lnTo>
                    <a:pt x="2469" y="0"/>
                  </a:lnTo>
                  <a:lnTo>
                    <a:pt x="2513" y="0"/>
                  </a:lnTo>
                  <a:lnTo>
                    <a:pt x="2559" y="2"/>
                  </a:lnTo>
                  <a:lnTo>
                    <a:pt x="2606" y="6"/>
                  </a:lnTo>
                  <a:lnTo>
                    <a:pt x="2653" y="14"/>
                  </a:lnTo>
                  <a:lnTo>
                    <a:pt x="2699" y="24"/>
                  </a:lnTo>
                  <a:lnTo>
                    <a:pt x="2743" y="38"/>
                  </a:lnTo>
                  <a:lnTo>
                    <a:pt x="2786" y="53"/>
                  </a:lnTo>
                  <a:lnTo>
                    <a:pt x="2828" y="73"/>
                  </a:lnTo>
                  <a:lnTo>
                    <a:pt x="2867" y="97"/>
                  </a:lnTo>
                  <a:lnTo>
                    <a:pt x="2903" y="125"/>
                  </a:lnTo>
                  <a:lnTo>
                    <a:pt x="2934" y="15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02153" name="Freeform 9"/>
            <p:cNvSpPr>
              <a:spLocks/>
            </p:cNvSpPr>
            <p:nvPr/>
          </p:nvSpPr>
          <p:spPr bwMode="auto">
            <a:xfrm>
              <a:off x="4006" y="3134"/>
              <a:ext cx="83" cy="200"/>
            </a:xfrm>
            <a:custGeom>
              <a:avLst/>
              <a:gdLst>
                <a:gd name="T0" fmla="*/ 351 w 586"/>
                <a:gd name="T1" fmla="*/ 0 h 1400"/>
                <a:gd name="T2" fmla="*/ 322 w 586"/>
                <a:gd name="T3" fmla="*/ 11 h 1400"/>
                <a:gd name="T4" fmla="*/ 293 w 586"/>
                <a:gd name="T5" fmla="*/ 26 h 1400"/>
                <a:gd name="T6" fmla="*/ 265 w 586"/>
                <a:gd name="T7" fmla="*/ 44 h 1400"/>
                <a:gd name="T8" fmla="*/ 239 w 586"/>
                <a:gd name="T9" fmla="*/ 65 h 1400"/>
                <a:gd name="T10" fmla="*/ 213 w 586"/>
                <a:gd name="T11" fmla="*/ 89 h 1400"/>
                <a:gd name="T12" fmla="*/ 189 w 586"/>
                <a:gd name="T13" fmla="*/ 113 h 1400"/>
                <a:gd name="T14" fmla="*/ 166 w 586"/>
                <a:gd name="T15" fmla="*/ 142 h 1400"/>
                <a:gd name="T16" fmla="*/ 144 w 586"/>
                <a:gd name="T17" fmla="*/ 172 h 1400"/>
                <a:gd name="T18" fmla="*/ 125 w 586"/>
                <a:gd name="T19" fmla="*/ 204 h 1400"/>
                <a:gd name="T20" fmla="*/ 106 w 586"/>
                <a:gd name="T21" fmla="*/ 237 h 1400"/>
                <a:gd name="T22" fmla="*/ 89 w 586"/>
                <a:gd name="T23" fmla="*/ 272 h 1400"/>
                <a:gd name="T24" fmla="*/ 74 w 586"/>
                <a:gd name="T25" fmla="*/ 308 h 1400"/>
                <a:gd name="T26" fmla="*/ 61 w 586"/>
                <a:gd name="T27" fmla="*/ 346 h 1400"/>
                <a:gd name="T28" fmla="*/ 51 w 586"/>
                <a:gd name="T29" fmla="*/ 383 h 1400"/>
                <a:gd name="T30" fmla="*/ 43 w 586"/>
                <a:gd name="T31" fmla="*/ 419 h 1400"/>
                <a:gd name="T32" fmla="*/ 37 w 586"/>
                <a:gd name="T33" fmla="*/ 457 h 1400"/>
                <a:gd name="T34" fmla="*/ 17 w 586"/>
                <a:gd name="T35" fmla="*/ 572 h 1400"/>
                <a:gd name="T36" fmla="*/ 4 w 586"/>
                <a:gd name="T37" fmla="*/ 682 h 1400"/>
                <a:gd name="T38" fmla="*/ 0 w 586"/>
                <a:gd name="T39" fmla="*/ 788 h 1400"/>
                <a:gd name="T40" fmla="*/ 4 w 586"/>
                <a:gd name="T41" fmla="*/ 890 h 1400"/>
                <a:gd name="T42" fmla="*/ 17 w 586"/>
                <a:gd name="T43" fmla="*/ 985 h 1400"/>
                <a:gd name="T44" fmla="*/ 35 w 586"/>
                <a:gd name="T45" fmla="*/ 1075 h 1400"/>
                <a:gd name="T46" fmla="*/ 61 w 586"/>
                <a:gd name="T47" fmla="*/ 1154 h 1400"/>
                <a:gd name="T48" fmla="*/ 96 w 586"/>
                <a:gd name="T49" fmla="*/ 1224 h 1400"/>
                <a:gd name="T50" fmla="*/ 135 w 586"/>
                <a:gd name="T51" fmla="*/ 1285 h 1400"/>
                <a:gd name="T52" fmla="*/ 182 w 586"/>
                <a:gd name="T53" fmla="*/ 1334 h 1400"/>
                <a:gd name="T54" fmla="*/ 235 w 586"/>
                <a:gd name="T55" fmla="*/ 1370 h 1400"/>
                <a:gd name="T56" fmla="*/ 294 w 586"/>
                <a:gd name="T57" fmla="*/ 1391 h 1400"/>
                <a:gd name="T58" fmla="*/ 358 w 586"/>
                <a:gd name="T59" fmla="*/ 1400 h 1400"/>
                <a:gd name="T60" fmla="*/ 430 w 586"/>
                <a:gd name="T61" fmla="*/ 1391 h 1400"/>
                <a:gd name="T62" fmla="*/ 506 w 586"/>
                <a:gd name="T63" fmla="*/ 1365 h 1400"/>
                <a:gd name="T64" fmla="*/ 586 w 586"/>
                <a:gd name="T65" fmla="*/ 1323 h 1400"/>
                <a:gd name="T66" fmla="*/ 351 w 586"/>
                <a:gd name="T67" fmla="*/ 0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6" h="1400">
                  <a:moveTo>
                    <a:pt x="351" y="0"/>
                  </a:moveTo>
                  <a:lnTo>
                    <a:pt x="322" y="11"/>
                  </a:lnTo>
                  <a:lnTo>
                    <a:pt x="293" y="26"/>
                  </a:lnTo>
                  <a:lnTo>
                    <a:pt x="265" y="44"/>
                  </a:lnTo>
                  <a:lnTo>
                    <a:pt x="239" y="65"/>
                  </a:lnTo>
                  <a:lnTo>
                    <a:pt x="213" y="89"/>
                  </a:lnTo>
                  <a:lnTo>
                    <a:pt x="189" y="113"/>
                  </a:lnTo>
                  <a:lnTo>
                    <a:pt x="166" y="142"/>
                  </a:lnTo>
                  <a:lnTo>
                    <a:pt x="144" y="172"/>
                  </a:lnTo>
                  <a:lnTo>
                    <a:pt x="125" y="204"/>
                  </a:lnTo>
                  <a:lnTo>
                    <a:pt x="106" y="237"/>
                  </a:lnTo>
                  <a:lnTo>
                    <a:pt x="89" y="272"/>
                  </a:lnTo>
                  <a:lnTo>
                    <a:pt x="74" y="308"/>
                  </a:lnTo>
                  <a:lnTo>
                    <a:pt x="61" y="346"/>
                  </a:lnTo>
                  <a:lnTo>
                    <a:pt x="51" y="383"/>
                  </a:lnTo>
                  <a:lnTo>
                    <a:pt x="43" y="419"/>
                  </a:lnTo>
                  <a:lnTo>
                    <a:pt x="37" y="457"/>
                  </a:lnTo>
                  <a:lnTo>
                    <a:pt x="17" y="572"/>
                  </a:lnTo>
                  <a:lnTo>
                    <a:pt x="4" y="682"/>
                  </a:lnTo>
                  <a:lnTo>
                    <a:pt x="0" y="788"/>
                  </a:lnTo>
                  <a:lnTo>
                    <a:pt x="4" y="890"/>
                  </a:lnTo>
                  <a:lnTo>
                    <a:pt x="17" y="985"/>
                  </a:lnTo>
                  <a:lnTo>
                    <a:pt x="35" y="1075"/>
                  </a:lnTo>
                  <a:lnTo>
                    <a:pt x="61" y="1154"/>
                  </a:lnTo>
                  <a:lnTo>
                    <a:pt x="96" y="1224"/>
                  </a:lnTo>
                  <a:lnTo>
                    <a:pt x="135" y="1285"/>
                  </a:lnTo>
                  <a:lnTo>
                    <a:pt x="182" y="1334"/>
                  </a:lnTo>
                  <a:lnTo>
                    <a:pt x="235" y="1370"/>
                  </a:lnTo>
                  <a:lnTo>
                    <a:pt x="294" y="1391"/>
                  </a:lnTo>
                  <a:lnTo>
                    <a:pt x="358" y="1400"/>
                  </a:lnTo>
                  <a:lnTo>
                    <a:pt x="430" y="1391"/>
                  </a:lnTo>
                  <a:lnTo>
                    <a:pt x="506" y="1365"/>
                  </a:lnTo>
                  <a:lnTo>
                    <a:pt x="586" y="1323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F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02154" name="Freeform 10"/>
            <p:cNvSpPr>
              <a:spLocks/>
            </p:cNvSpPr>
            <p:nvPr/>
          </p:nvSpPr>
          <p:spPr bwMode="auto">
            <a:xfrm>
              <a:off x="4006" y="3134"/>
              <a:ext cx="83" cy="200"/>
            </a:xfrm>
            <a:custGeom>
              <a:avLst/>
              <a:gdLst>
                <a:gd name="T0" fmla="*/ 351 w 586"/>
                <a:gd name="T1" fmla="*/ 0 h 1400"/>
                <a:gd name="T2" fmla="*/ 322 w 586"/>
                <a:gd name="T3" fmla="*/ 11 h 1400"/>
                <a:gd name="T4" fmla="*/ 293 w 586"/>
                <a:gd name="T5" fmla="*/ 26 h 1400"/>
                <a:gd name="T6" fmla="*/ 265 w 586"/>
                <a:gd name="T7" fmla="*/ 44 h 1400"/>
                <a:gd name="T8" fmla="*/ 239 w 586"/>
                <a:gd name="T9" fmla="*/ 65 h 1400"/>
                <a:gd name="T10" fmla="*/ 213 w 586"/>
                <a:gd name="T11" fmla="*/ 89 h 1400"/>
                <a:gd name="T12" fmla="*/ 189 w 586"/>
                <a:gd name="T13" fmla="*/ 113 h 1400"/>
                <a:gd name="T14" fmla="*/ 166 w 586"/>
                <a:gd name="T15" fmla="*/ 142 h 1400"/>
                <a:gd name="T16" fmla="*/ 144 w 586"/>
                <a:gd name="T17" fmla="*/ 172 h 1400"/>
                <a:gd name="T18" fmla="*/ 125 w 586"/>
                <a:gd name="T19" fmla="*/ 204 h 1400"/>
                <a:gd name="T20" fmla="*/ 106 w 586"/>
                <a:gd name="T21" fmla="*/ 237 h 1400"/>
                <a:gd name="T22" fmla="*/ 89 w 586"/>
                <a:gd name="T23" fmla="*/ 272 h 1400"/>
                <a:gd name="T24" fmla="*/ 74 w 586"/>
                <a:gd name="T25" fmla="*/ 308 h 1400"/>
                <a:gd name="T26" fmla="*/ 61 w 586"/>
                <a:gd name="T27" fmla="*/ 346 h 1400"/>
                <a:gd name="T28" fmla="*/ 51 w 586"/>
                <a:gd name="T29" fmla="*/ 383 h 1400"/>
                <a:gd name="T30" fmla="*/ 43 w 586"/>
                <a:gd name="T31" fmla="*/ 419 h 1400"/>
                <a:gd name="T32" fmla="*/ 37 w 586"/>
                <a:gd name="T33" fmla="*/ 457 h 1400"/>
                <a:gd name="T34" fmla="*/ 17 w 586"/>
                <a:gd name="T35" fmla="*/ 572 h 1400"/>
                <a:gd name="T36" fmla="*/ 4 w 586"/>
                <a:gd name="T37" fmla="*/ 682 h 1400"/>
                <a:gd name="T38" fmla="*/ 0 w 586"/>
                <a:gd name="T39" fmla="*/ 788 h 1400"/>
                <a:gd name="T40" fmla="*/ 4 w 586"/>
                <a:gd name="T41" fmla="*/ 890 h 1400"/>
                <a:gd name="T42" fmla="*/ 17 w 586"/>
                <a:gd name="T43" fmla="*/ 985 h 1400"/>
                <a:gd name="T44" fmla="*/ 35 w 586"/>
                <a:gd name="T45" fmla="*/ 1075 h 1400"/>
                <a:gd name="T46" fmla="*/ 61 w 586"/>
                <a:gd name="T47" fmla="*/ 1154 h 1400"/>
                <a:gd name="T48" fmla="*/ 96 w 586"/>
                <a:gd name="T49" fmla="*/ 1224 h 1400"/>
                <a:gd name="T50" fmla="*/ 135 w 586"/>
                <a:gd name="T51" fmla="*/ 1285 h 1400"/>
                <a:gd name="T52" fmla="*/ 182 w 586"/>
                <a:gd name="T53" fmla="*/ 1334 h 1400"/>
                <a:gd name="T54" fmla="*/ 235 w 586"/>
                <a:gd name="T55" fmla="*/ 1370 h 1400"/>
                <a:gd name="T56" fmla="*/ 294 w 586"/>
                <a:gd name="T57" fmla="*/ 1391 h 1400"/>
                <a:gd name="T58" fmla="*/ 358 w 586"/>
                <a:gd name="T59" fmla="*/ 1400 h 1400"/>
                <a:gd name="T60" fmla="*/ 430 w 586"/>
                <a:gd name="T61" fmla="*/ 1391 h 1400"/>
                <a:gd name="T62" fmla="*/ 506 w 586"/>
                <a:gd name="T63" fmla="*/ 1365 h 1400"/>
                <a:gd name="T64" fmla="*/ 586 w 586"/>
                <a:gd name="T65" fmla="*/ 1323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6" h="1400">
                  <a:moveTo>
                    <a:pt x="351" y="0"/>
                  </a:moveTo>
                  <a:lnTo>
                    <a:pt x="322" y="11"/>
                  </a:lnTo>
                  <a:lnTo>
                    <a:pt x="293" y="26"/>
                  </a:lnTo>
                  <a:lnTo>
                    <a:pt x="265" y="44"/>
                  </a:lnTo>
                  <a:lnTo>
                    <a:pt x="239" y="65"/>
                  </a:lnTo>
                  <a:lnTo>
                    <a:pt x="213" y="89"/>
                  </a:lnTo>
                  <a:lnTo>
                    <a:pt x="189" y="113"/>
                  </a:lnTo>
                  <a:lnTo>
                    <a:pt x="166" y="142"/>
                  </a:lnTo>
                  <a:lnTo>
                    <a:pt x="144" y="172"/>
                  </a:lnTo>
                  <a:lnTo>
                    <a:pt x="125" y="204"/>
                  </a:lnTo>
                  <a:lnTo>
                    <a:pt x="106" y="237"/>
                  </a:lnTo>
                  <a:lnTo>
                    <a:pt x="89" y="272"/>
                  </a:lnTo>
                  <a:lnTo>
                    <a:pt x="74" y="308"/>
                  </a:lnTo>
                  <a:lnTo>
                    <a:pt x="61" y="346"/>
                  </a:lnTo>
                  <a:lnTo>
                    <a:pt x="51" y="383"/>
                  </a:lnTo>
                  <a:lnTo>
                    <a:pt x="43" y="419"/>
                  </a:lnTo>
                  <a:lnTo>
                    <a:pt x="37" y="457"/>
                  </a:lnTo>
                  <a:lnTo>
                    <a:pt x="17" y="572"/>
                  </a:lnTo>
                  <a:lnTo>
                    <a:pt x="4" y="682"/>
                  </a:lnTo>
                  <a:lnTo>
                    <a:pt x="0" y="788"/>
                  </a:lnTo>
                  <a:lnTo>
                    <a:pt x="4" y="890"/>
                  </a:lnTo>
                  <a:lnTo>
                    <a:pt x="17" y="985"/>
                  </a:lnTo>
                  <a:lnTo>
                    <a:pt x="35" y="1075"/>
                  </a:lnTo>
                  <a:lnTo>
                    <a:pt x="61" y="1154"/>
                  </a:lnTo>
                  <a:lnTo>
                    <a:pt x="96" y="1224"/>
                  </a:lnTo>
                  <a:lnTo>
                    <a:pt x="135" y="1285"/>
                  </a:lnTo>
                  <a:lnTo>
                    <a:pt x="182" y="1334"/>
                  </a:lnTo>
                  <a:lnTo>
                    <a:pt x="235" y="1370"/>
                  </a:lnTo>
                  <a:lnTo>
                    <a:pt x="294" y="1391"/>
                  </a:lnTo>
                  <a:lnTo>
                    <a:pt x="358" y="1400"/>
                  </a:lnTo>
                  <a:lnTo>
                    <a:pt x="430" y="1391"/>
                  </a:lnTo>
                  <a:lnTo>
                    <a:pt x="506" y="1365"/>
                  </a:lnTo>
                  <a:lnTo>
                    <a:pt x="586" y="1323"/>
                  </a:lnTo>
                </a:path>
              </a:pathLst>
            </a:custGeom>
            <a:noFill/>
            <a:ln w="11113">
              <a:solidFill>
                <a:srgbClr val="98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02155" name="Freeform 11"/>
            <p:cNvSpPr>
              <a:spLocks/>
            </p:cNvSpPr>
            <p:nvPr/>
          </p:nvSpPr>
          <p:spPr bwMode="auto">
            <a:xfrm>
              <a:off x="3715" y="2512"/>
              <a:ext cx="182" cy="171"/>
            </a:xfrm>
            <a:custGeom>
              <a:avLst/>
              <a:gdLst>
                <a:gd name="T0" fmla="*/ 56 w 1271"/>
                <a:gd name="T1" fmla="*/ 73 h 1201"/>
                <a:gd name="T2" fmla="*/ 183 w 1271"/>
                <a:gd name="T3" fmla="*/ 92 h 1201"/>
                <a:gd name="T4" fmla="*/ 323 w 1271"/>
                <a:gd name="T5" fmla="*/ 95 h 1201"/>
                <a:gd name="T6" fmla="*/ 472 w 1271"/>
                <a:gd name="T7" fmla="*/ 86 h 1201"/>
                <a:gd name="T8" fmla="*/ 620 w 1271"/>
                <a:gd name="T9" fmla="*/ 70 h 1201"/>
                <a:gd name="T10" fmla="*/ 766 w 1271"/>
                <a:gd name="T11" fmla="*/ 50 h 1201"/>
                <a:gd name="T12" fmla="*/ 902 w 1271"/>
                <a:gd name="T13" fmla="*/ 28 h 1201"/>
                <a:gd name="T14" fmla="*/ 1021 w 1271"/>
                <a:gd name="T15" fmla="*/ 12 h 1201"/>
                <a:gd name="T16" fmla="*/ 1115 w 1271"/>
                <a:gd name="T17" fmla="*/ 1 h 1201"/>
                <a:gd name="T18" fmla="*/ 1185 w 1271"/>
                <a:gd name="T19" fmla="*/ 0 h 1201"/>
                <a:gd name="T20" fmla="*/ 1236 w 1271"/>
                <a:gd name="T21" fmla="*/ 7 h 1201"/>
                <a:gd name="T22" fmla="*/ 1264 w 1271"/>
                <a:gd name="T23" fmla="*/ 25 h 1201"/>
                <a:gd name="T24" fmla="*/ 1269 w 1271"/>
                <a:gd name="T25" fmla="*/ 54 h 1201"/>
                <a:gd name="T26" fmla="*/ 1249 w 1271"/>
                <a:gd name="T27" fmla="*/ 94 h 1201"/>
                <a:gd name="T28" fmla="*/ 1200 w 1271"/>
                <a:gd name="T29" fmla="*/ 150 h 1201"/>
                <a:gd name="T30" fmla="*/ 1123 w 1271"/>
                <a:gd name="T31" fmla="*/ 219 h 1201"/>
                <a:gd name="T32" fmla="*/ 1036 w 1271"/>
                <a:gd name="T33" fmla="*/ 288 h 1201"/>
                <a:gd name="T34" fmla="*/ 948 w 1271"/>
                <a:gd name="T35" fmla="*/ 341 h 1201"/>
                <a:gd name="T36" fmla="*/ 854 w 1271"/>
                <a:gd name="T37" fmla="*/ 398 h 1201"/>
                <a:gd name="T38" fmla="*/ 762 w 1271"/>
                <a:gd name="T39" fmla="*/ 469 h 1201"/>
                <a:gd name="T40" fmla="*/ 684 w 1271"/>
                <a:gd name="T41" fmla="*/ 562 h 1201"/>
                <a:gd name="T42" fmla="*/ 631 w 1271"/>
                <a:gd name="T43" fmla="*/ 687 h 1201"/>
                <a:gd name="T44" fmla="*/ 613 w 1271"/>
                <a:gd name="T45" fmla="*/ 853 h 1201"/>
                <a:gd name="T46" fmla="*/ 644 w 1271"/>
                <a:gd name="T47" fmla="*/ 1070 h 1201"/>
                <a:gd name="T48" fmla="*/ 652 w 1271"/>
                <a:gd name="T49" fmla="*/ 1156 h 1201"/>
                <a:gd name="T50" fmla="*/ 600 w 1271"/>
                <a:gd name="T51" fmla="*/ 1052 h 1201"/>
                <a:gd name="T52" fmla="*/ 548 w 1271"/>
                <a:gd name="T53" fmla="*/ 931 h 1201"/>
                <a:gd name="T54" fmla="*/ 490 w 1271"/>
                <a:gd name="T55" fmla="*/ 797 h 1201"/>
                <a:gd name="T56" fmla="*/ 421 w 1271"/>
                <a:gd name="T57" fmla="*/ 649 h 1201"/>
                <a:gd name="T58" fmla="*/ 335 w 1271"/>
                <a:gd name="T59" fmla="*/ 490 h 1201"/>
                <a:gd name="T60" fmla="*/ 224 w 1271"/>
                <a:gd name="T61" fmla="*/ 322 h 1201"/>
                <a:gd name="T62" fmla="*/ 83 w 1271"/>
                <a:gd name="T63" fmla="*/ 147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1" h="1201">
                  <a:moveTo>
                    <a:pt x="0" y="56"/>
                  </a:moveTo>
                  <a:lnTo>
                    <a:pt x="56" y="73"/>
                  </a:lnTo>
                  <a:lnTo>
                    <a:pt x="117" y="85"/>
                  </a:lnTo>
                  <a:lnTo>
                    <a:pt x="183" y="92"/>
                  </a:lnTo>
                  <a:lnTo>
                    <a:pt x="252" y="95"/>
                  </a:lnTo>
                  <a:lnTo>
                    <a:pt x="323" y="95"/>
                  </a:lnTo>
                  <a:lnTo>
                    <a:pt x="397" y="92"/>
                  </a:lnTo>
                  <a:lnTo>
                    <a:pt x="472" y="86"/>
                  </a:lnTo>
                  <a:lnTo>
                    <a:pt x="545" y="80"/>
                  </a:lnTo>
                  <a:lnTo>
                    <a:pt x="620" y="70"/>
                  </a:lnTo>
                  <a:lnTo>
                    <a:pt x="695" y="61"/>
                  </a:lnTo>
                  <a:lnTo>
                    <a:pt x="766" y="50"/>
                  </a:lnTo>
                  <a:lnTo>
                    <a:pt x="835" y="39"/>
                  </a:lnTo>
                  <a:lnTo>
                    <a:pt x="902" y="28"/>
                  </a:lnTo>
                  <a:lnTo>
                    <a:pt x="964" y="19"/>
                  </a:lnTo>
                  <a:lnTo>
                    <a:pt x="1021" y="12"/>
                  </a:lnTo>
                  <a:lnTo>
                    <a:pt x="1074" y="5"/>
                  </a:lnTo>
                  <a:lnTo>
                    <a:pt x="1115" y="1"/>
                  </a:lnTo>
                  <a:lnTo>
                    <a:pt x="1153" y="0"/>
                  </a:lnTo>
                  <a:lnTo>
                    <a:pt x="1185" y="0"/>
                  </a:lnTo>
                  <a:lnTo>
                    <a:pt x="1213" y="3"/>
                  </a:lnTo>
                  <a:lnTo>
                    <a:pt x="1236" y="7"/>
                  </a:lnTo>
                  <a:lnTo>
                    <a:pt x="1253" y="15"/>
                  </a:lnTo>
                  <a:lnTo>
                    <a:pt x="1264" y="25"/>
                  </a:lnTo>
                  <a:lnTo>
                    <a:pt x="1271" y="37"/>
                  </a:lnTo>
                  <a:lnTo>
                    <a:pt x="1269" y="54"/>
                  </a:lnTo>
                  <a:lnTo>
                    <a:pt x="1262" y="73"/>
                  </a:lnTo>
                  <a:lnTo>
                    <a:pt x="1249" y="94"/>
                  </a:lnTo>
                  <a:lnTo>
                    <a:pt x="1229" y="120"/>
                  </a:lnTo>
                  <a:lnTo>
                    <a:pt x="1200" y="150"/>
                  </a:lnTo>
                  <a:lnTo>
                    <a:pt x="1166" y="183"/>
                  </a:lnTo>
                  <a:lnTo>
                    <a:pt x="1123" y="219"/>
                  </a:lnTo>
                  <a:lnTo>
                    <a:pt x="1074" y="260"/>
                  </a:lnTo>
                  <a:lnTo>
                    <a:pt x="1036" y="288"/>
                  </a:lnTo>
                  <a:lnTo>
                    <a:pt x="994" y="314"/>
                  </a:lnTo>
                  <a:lnTo>
                    <a:pt x="948" y="341"/>
                  </a:lnTo>
                  <a:lnTo>
                    <a:pt x="902" y="368"/>
                  </a:lnTo>
                  <a:lnTo>
                    <a:pt x="854" y="398"/>
                  </a:lnTo>
                  <a:lnTo>
                    <a:pt x="807" y="431"/>
                  </a:lnTo>
                  <a:lnTo>
                    <a:pt x="762" y="469"/>
                  </a:lnTo>
                  <a:lnTo>
                    <a:pt x="720" y="511"/>
                  </a:lnTo>
                  <a:lnTo>
                    <a:pt x="684" y="562"/>
                  </a:lnTo>
                  <a:lnTo>
                    <a:pt x="654" y="620"/>
                  </a:lnTo>
                  <a:lnTo>
                    <a:pt x="631" y="687"/>
                  </a:lnTo>
                  <a:lnTo>
                    <a:pt x="617" y="764"/>
                  </a:lnTo>
                  <a:lnTo>
                    <a:pt x="613" y="853"/>
                  </a:lnTo>
                  <a:lnTo>
                    <a:pt x="623" y="955"/>
                  </a:lnTo>
                  <a:lnTo>
                    <a:pt x="644" y="1070"/>
                  </a:lnTo>
                  <a:lnTo>
                    <a:pt x="681" y="1201"/>
                  </a:lnTo>
                  <a:lnTo>
                    <a:pt x="652" y="1156"/>
                  </a:lnTo>
                  <a:lnTo>
                    <a:pt x="625" y="1106"/>
                  </a:lnTo>
                  <a:lnTo>
                    <a:pt x="600" y="1052"/>
                  </a:lnTo>
                  <a:lnTo>
                    <a:pt x="574" y="994"/>
                  </a:lnTo>
                  <a:lnTo>
                    <a:pt x="548" y="931"/>
                  </a:lnTo>
                  <a:lnTo>
                    <a:pt x="520" y="866"/>
                  </a:lnTo>
                  <a:lnTo>
                    <a:pt x="490" y="797"/>
                  </a:lnTo>
                  <a:lnTo>
                    <a:pt x="458" y="725"/>
                  </a:lnTo>
                  <a:lnTo>
                    <a:pt x="421" y="649"/>
                  </a:lnTo>
                  <a:lnTo>
                    <a:pt x="381" y="570"/>
                  </a:lnTo>
                  <a:lnTo>
                    <a:pt x="335" y="490"/>
                  </a:lnTo>
                  <a:lnTo>
                    <a:pt x="283" y="407"/>
                  </a:lnTo>
                  <a:lnTo>
                    <a:pt x="224" y="322"/>
                  </a:lnTo>
                  <a:lnTo>
                    <a:pt x="158" y="235"/>
                  </a:lnTo>
                  <a:lnTo>
                    <a:pt x="83" y="147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CB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02156" name="Freeform 12"/>
            <p:cNvSpPr>
              <a:spLocks/>
            </p:cNvSpPr>
            <p:nvPr/>
          </p:nvSpPr>
          <p:spPr bwMode="auto">
            <a:xfrm>
              <a:off x="3697" y="2509"/>
              <a:ext cx="187" cy="36"/>
            </a:xfrm>
            <a:custGeom>
              <a:avLst/>
              <a:gdLst>
                <a:gd name="T0" fmla="*/ 0 w 1309"/>
                <a:gd name="T1" fmla="*/ 0 h 255"/>
                <a:gd name="T2" fmla="*/ 75 w 1309"/>
                <a:gd name="T3" fmla="*/ 10 h 255"/>
                <a:gd name="T4" fmla="*/ 150 w 1309"/>
                <a:gd name="T5" fmla="*/ 19 h 255"/>
                <a:gd name="T6" fmla="*/ 229 w 1309"/>
                <a:gd name="T7" fmla="*/ 26 h 255"/>
                <a:gd name="T8" fmla="*/ 308 w 1309"/>
                <a:gd name="T9" fmla="*/ 34 h 255"/>
                <a:gd name="T10" fmla="*/ 388 w 1309"/>
                <a:gd name="T11" fmla="*/ 40 h 255"/>
                <a:gd name="T12" fmla="*/ 467 w 1309"/>
                <a:gd name="T13" fmla="*/ 46 h 255"/>
                <a:gd name="T14" fmla="*/ 544 w 1309"/>
                <a:gd name="T15" fmla="*/ 51 h 255"/>
                <a:gd name="T16" fmla="*/ 621 w 1309"/>
                <a:gd name="T17" fmla="*/ 55 h 255"/>
                <a:gd name="T18" fmla="*/ 697 w 1309"/>
                <a:gd name="T19" fmla="*/ 57 h 255"/>
                <a:gd name="T20" fmla="*/ 769 w 1309"/>
                <a:gd name="T21" fmla="*/ 59 h 255"/>
                <a:gd name="T22" fmla="*/ 839 w 1309"/>
                <a:gd name="T23" fmla="*/ 62 h 255"/>
                <a:gd name="T24" fmla="*/ 905 w 1309"/>
                <a:gd name="T25" fmla="*/ 62 h 255"/>
                <a:gd name="T26" fmla="*/ 968 w 1309"/>
                <a:gd name="T27" fmla="*/ 61 h 255"/>
                <a:gd name="T28" fmla="*/ 1025 w 1309"/>
                <a:gd name="T29" fmla="*/ 58 h 255"/>
                <a:gd name="T30" fmla="*/ 1078 w 1309"/>
                <a:gd name="T31" fmla="*/ 55 h 255"/>
                <a:gd name="T32" fmla="*/ 1125 w 1309"/>
                <a:gd name="T33" fmla="*/ 51 h 255"/>
                <a:gd name="T34" fmla="*/ 1168 w 1309"/>
                <a:gd name="T35" fmla="*/ 48 h 255"/>
                <a:gd name="T36" fmla="*/ 1206 w 1309"/>
                <a:gd name="T37" fmla="*/ 48 h 255"/>
                <a:gd name="T38" fmla="*/ 1239 w 1309"/>
                <a:gd name="T39" fmla="*/ 52 h 255"/>
                <a:gd name="T40" fmla="*/ 1266 w 1309"/>
                <a:gd name="T41" fmla="*/ 57 h 255"/>
                <a:gd name="T42" fmla="*/ 1288 w 1309"/>
                <a:gd name="T43" fmla="*/ 65 h 255"/>
                <a:gd name="T44" fmla="*/ 1303 w 1309"/>
                <a:gd name="T45" fmla="*/ 76 h 255"/>
                <a:gd name="T46" fmla="*/ 1309 w 1309"/>
                <a:gd name="T47" fmla="*/ 89 h 255"/>
                <a:gd name="T48" fmla="*/ 1309 w 1309"/>
                <a:gd name="T49" fmla="*/ 102 h 255"/>
                <a:gd name="T50" fmla="*/ 1300 w 1309"/>
                <a:gd name="T51" fmla="*/ 116 h 255"/>
                <a:gd name="T52" fmla="*/ 1281 w 1309"/>
                <a:gd name="T53" fmla="*/ 133 h 255"/>
                <a:gd name="T54" fmla="*/ 1253 w 1309"/>
                <a:gd name="T55" fmla="*/ 149 h 255"/>
                <a:gd name="T56" fmla="*/ 1214 w 1309"/>
                <a:gd name="T57" fmla="*/ 166 h 255"/>
                <a:gd name="T58" fmla="*/ 1164 w 1309"/>
                <a:gd name="T59" fmla="*/ 182 h 255"/>
                <a:gd name="T60" fmla="*/ 1102 w 1309"/>
                <a:gd name="T61" fmla="*/ 199 h 255"/>
                <a:gd name="T62" fmla="*/ 1029 w 1309"/>
                <a:gd name="T63" fmla="*/ 214 h 255"/>
                <a:gd name="T64" fmla="*/ 942 w 1309"/>
                <a:gd name="T65" fmla="*/ 229 h 255"/>
                <a:gd name="T66" fmla="*/ 880 w 1309"/>
                <a:gd name="T67" fmla="*/ 238 h 255"/>
                <a:gd name="T68" fmla="*/ 820 w 1309"/>
                <a:gd name="T69" fmla="*/ 246 h 255"/>
                <a:gd name="T70" fmla="*/ 763 w 1309"/>
                <a:gd name="T71" fmla="*/ 251 h 255"/>
                <a:gd name="T72" fmla="*/ 706 w 1309"/>
                <a:gd name="T73" fmla="*/ 255 h 255"/>
                <a:gd name="T74" fmla="*/ 652 w 1309"/>
                <a:gd name="T75" fmla="*/ 255 h 255"/>
                <a:gd name="T76" fmla="*/ 598 w 1309"/>
                <a:gd name="T77" fmla="*/ 253 h 255"/>
                <a:gd name="T78" fmla="*/ 544 w 1309"/>
                <a:gd name="T79" fmla="*/ 248 h 255"/>
                <a:gd name="T80" fmla="*/ 491 w 1309"/>
                <a:gd name="T81" fmla="*/ 239 h 255"/>
                <a:gd name="T82" fmla="*/ 436 w 1309"/>
                <a:gd name="T83" fmla="*/ 227 h 255"/>
                <a:gd name="T84" fmla="*/ 381 w 1309"/>
                <a:gd name="T85" fmla="*/ 210 h 255"/>
                <a:gd name="T86" fmla="*/ 323 w 1309"/>
                <a:gd name="T87" fmla="*/ 188 h 255"/>
                <a:gd name="T88" fmla="*/ 264 w 1309"/>
                <a:gd name="T89" fmla="*/ 161 h 255"/>
                <a:gd name="T90" fmla="*/ 203 w 1309"/>
                <a:gd name="T91" fmla="*/ 130 h 255"/>
                <a:gd name="T92" fmla="*/ 139 w 1309"/>
                <a:gd name="T93" fmla="*/ 93 h 255"/>
                <a:gd name="T94" fmla="*/ 71 w 1309"/>
                <a:gd name="T95" fmla="*/ 51 h 255"/>
                <a:gd name="T96" fmla="*/ 0 w 1309"/>
                <a:gd name="T9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9" h="255">
                  <a:moveTo>
                    <a:pt x="0" y="0"/>
                  </a:moveTo>
                  <a:lnTo>
                    <a:pt x="75" y="10"/>
                  </a:lnTo>
                  <a:lnTo>
                    <a:pt x="150" y="19"/>
                  </a:lnTo>
                  <a:lnTo>
                    <a:pt x="229" y="26"/>
                  </a:lnTo>
                  <a:lnTo>
                    <a:pt x="308" y="34"/>
                  </a:lnTo>
                  <a:lnTo>
                    <a:pt x="388" y="40"/>
                  </a:lnTo>
                  <a:lnTo>
                    <a:pt x="467" y="46"/>
                  </a:lnTo>
                  <a:lnTo>
                    <a:pt x="544" y="51"/>
                  </a:lnTo>
                  <a:lnTo>
                    <a:pt x="621" y="55"/>
                  </a:lnTo>
                  <a:lnTo>
                    <a:pt x="697" y="57"/>
                  </a:lnTo>
                  <a:lnTo>
                    <a:pt x="769" y="59"/>
                  </a:lnTo>
                  <a:lnTo>
                    <a:pt x="839" y="62"/>
                  </a:lnTo>
                  <a:lnTo>
                    <a:pt x="905" y="62"/>
                  </a:lnTo>
                  <a:lnTo>
                    <a:pt x="968" y="61"/>
                  </a:lnTo>
                  <a:lnTo>
                    <a:pt x="1025" y="58"/>
                  </a:lnTo>
                  <a:lnTo>
                    <a:pt x="1078" y="55"/>
                  </a:lnTo>
                  <a:lnTo>
                    <a:pt x="1125" y="51"/>
                  </a:lnTo>
                  <a:lnTo>
                    <a:pt x="1168" y="48"/>
                  </a:lnTo>
                  <a:lnTo>
                    <a:pt x="1206" y="48"/>
                  </a:lnTo>
                  <a:lnTo>
                    <a:pt x="1239" y="52"/>
                  </a:lnTo>
                  <a:lnTo>
                    <a:pt x="1266" y="57"/>
                  </a:lnTo>
                  <a:lnTo>
                    <a:pt x="1288" y="65"/>
                  </a:lnTo>
                  <a:lnTo>
                    <a:pt x="1303" y="76"/>
                  </a:lnTo>
                  <a:lnTo>
                    <a:pt x="1309" y="89"/>
                  </a:lnTo>
                  <a:lnTo>
                    <a:pt x="1309" y="102"/>
                  </a:lnTo>
                  <a:lnTo>
                    <a:pt x="1300" y="116"/>
                  </a:lnTo>
                  <a:lnTo>
                    <a:pt x="1281" y="133"/>
                  </a:lnTo>
                  <a:lnTo>
                    <a:pt x="1253" y="149"/>
                  </a:lnTo>
                  <a:lnTo>
                    <a:pt x="1214" y="166"/>
                  </a:lnTo>
                  <a:lnTo>
                    <a:pt x="1164" y="182"/>
                  </a:lnTo>
                  <a:lnTo>
                    <a:pt x="1102" y="199"/>
                  </a:lnTo>
                  <a:lnTo>
                    <a:pt x="1029" y="214"/>
                  </a:lnTo>
                  <a:lnTo>
                    <a:pt x="942" y="229"/>
                  </a:lnTo>
                  <a:lnTo>
                    <a:pt x="880" y="238"/>
                  </a:lnTo>
                  <a:lnTo>
                    <a:pt x="820" y="246"/>
                  </a:lnTo>
                  <a:lnTo>
                    <a:pt x="763" y="251"/>
                  </a:lnTo>
                  <a:lnTo>
                    <a:pt x="706" y="255"/>
                  </a:lnTo>
                  <a:lnTo>
                    <a:pt x="652" y="255"/>
                  </a:lnTo>
                  <a:lnTo>
                    <a:pt x="598" y="253"/>
                  </a:lnTo>
                  <a:lnTo>
                    <a:pt x="544" y="248"/>
                  </a:lnTo>
                  <a:lnTo>
                    <a:pt x="491" y="239"/>
                  </a:lnTo>
                  <a:lnTo>
                    <a:pt x="436" y="227"/>
                  </a:lnTo>
                  <a:lnTo>
                    <a:pt x="381" y="210"/>
                  </a:lnTo>
                  <a:lnTo>
                    <a:pt x="323" y="188"/>
                  </a:lnTo>
                  <a:lnTo>
                    <a:pt x="264" y="161"/>
                  </a:lnTo>
                  <a:lnTo>
                    <a:pt x="203" y="130"/>
                  </a:lnTo>
                  <a:lnTo>
                    <a:pt x="139" y="93"/>
                  </a:lnTo>
                  <a:lnTo>
                    <a:pt x="71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02157" name="Freeform 13"/>
            <p:cNvSpPr>
              <a:spLocks/>
            </p:cNvSpPr>
            <p:nvPr/>
          </p:nvSpPr>
          <p:spPr bwMode="auto">
            <a:xfrm>
              <a:off x="3757" y="2567"/>
              <a:ext cx="60" cy="225"/>
            </a:xfrm>
            <a:custGeom>
              <a:avLst/>
              <a:gdLst>
                <a:gd name="T0" fmla="*/ 0 w 420"/>
                <a:gd name="T1" fmla="*/ 0 h 1571"/>
                <a:gd name="T2" fmla="*/ 17 w 420"/>
                <a:gd name="T3" fmla="*/ 24 h 1571"/>
                <a:gd name="T4" fmla="*/ 40 w 420"/>
                <a:gd name="T5" fmla="*/ 55 h 1571"/>
                <a:gd name="T6" fmla="*/ 68 w 420"/>
                <a:gd name="T7" fmla="*/ 93 h 1571"/>
                <a:gd name="T8" fmla="*/ 99 w 420"/>
                <a:gd name="T9" fmla="*/ 138 h 1571"/>
                <a:gd name="T10" fmla="*/ 132 w 420"/>
                <a:gd name="T11" fmla="*/ 187 h 1571"/>
                <a:gd name="T12" fmla="*/ 167 w 420"/>
                <a:gd name="T13" fmla="*/ 239 h 1571"/>
                <a:gd name="T14" fmla="*/ 203 w 420"/>
                <a:gd name="T15" fmla="*/ 296 h 1571"/>
                <a:gd name="T16" fmla="*/ 239 w 420"/>
                <a:gd name="T17" fmla="*/ 353 h 1571"/>
                <a:gd name="T18" fmla="*/ 274 w 420"/>
                <a:gd name="T19" fmla="*/ 413 h 1571"/>
                <a:gd name="T20" fmla="*/ 307 w 420"/>
                <a:gd name="T21" fmla="*/ 471 h 1571"/>
                <a:gd name="T22" fmla="*/ 337 w 420"/>
                <a:gd name="T23" fmla="*/ 528 h 1571"/>
                <a:gd name="T24" fmla="*/ 364 w 420"/>
                <a:gd name="T25" fmla="*/ 584 h 1571"/>
                <a:gd name="T26" fmla="*/ 388 w 420"/>
                <a:gd name="T27" fmla="*/ 636 h 1571"/>
                <a:gd name="T28" fmla="*/ 405 w 420"/>
                <a:gd name="T29" fmla="*/ 684 h 1571"/>
                <a:gd name="T30" fmla="*/ 415 w 420"/>
                <a:gd name="T31" fmla="*/ 727 h 1571"/>
                <a:gd name="T32" fmla="*/ 420 w 420"/>
                <a:gd name="T33" fmla="*/ 764 h 1571"/>
                <a:gd name="T34" fmla="*/ 413 w 420"/>
                <a:gd name="T35" fmla="*/ 811 h 1571"/>
                <a:gd name="T36" fmla="*/ 404 w 420"/>
                <a:gd name="T37" fmla="*/ 872 h 1571"/>
                <a:gd name="T38" fmla="*/ 392 w 420"/>
                <a:gd name="T39" fmla="*/ 945 h 1571"/>
                <a:gd name="T40" fmla="*/ 379 w 420"/>
                <a:gd name="T41" fmla="*/ 1024 h 1571"/>
                <a:gd name="T42" fmla="*/ 364 w 420"/>
                <a:gd name="T43" fmla="*/ 1110 h 1571"/>
                <a:gd name="T44" fmla="*/ 350 w 420"/>
                <a:gd name="T45" fmla="*/ 1196 h 1571"/>
                <a:gd name="T46" fmla="*/ 333 w 420"/>
                <a:gd name="T47" fmla="*/ 1281 h 1571"/>
                <a:gd name="T48" fmla="*/ 317 w 420"/>
                <a:gd name="T49" fmla="*/ 1360 h 1571"/>
                <a:gd name="T50" fmla="*/ 301 w 420"/>
                <a:gd name="T51" fmla="*/ 1433 h 1571"/>
                <a:gd name="T52" fmla="*/ 286 w 420"/>
                <a:gd name="T53" fmla="*/ 1492 h 1571"/>
                <a:gd name="T54" fmla="*/ 272 w 420"/>
                <a:gd name="T55" fmla="*/ 1538 h 1571"/>
                <a:gd name="T56" fmla="*/ 260 w 420"/>
                <a:gd name="T57" fmla="*/ 1565 h 1571"/>
                <a:gd name="T58" fmla="*/ 249 w 420"/>
                <a:gd name="T59" fmla="*/ 1571 h 1571"/>
                <a:gd name="T60" fmla="*/ 242 w 420"/>
                <a:gd name="T61" fmla="*/ 1551 h 1571"/>
                <a:gd name="T62" fmla="*/ 237 w 420"/>
                <a:gd name="T63" fmla="*/ 1504 h 1571"/>
                <a:gd name="T64" fmla="*/ 236 w 420"/>
                <a:gd name="T65" fmla="*/ 1424 h 1571"/>
                <a:gd name="T66" fmla="*/ 234 w 420"/>
                <a:gd name="T67" fmla="*/ 1394 h 1571"/>
                <a:gd name="T68" fmla="*/ 232 w 420"/>
                <a:gd name="T69" fmla="*/ 1341 h 1571"/>
                <a:gd name="T70" fmla="*/ 228 w 420"/>
                <a:gd name="T71" fmla="*/ 1269 h 1571"/>
                <a:gd name="T72" fmla="*/ 221 w 420"/>
                <a:gd name="T73" fmla="*/ 1181 h 1571"/>
                <a:gd name="T74" fmla="*/ 211 w 420"/>
                <a:gd name="T75" fmla="*/ 1080 h 1571"/>
                <a:gd name="T76" fmla="*/ 202 w 420"/>
                <a:gd name="T77" fmla="*/ 970 h 1571"/>
                <a:gd name="T78" fmla="*/ 190 w 420"/>
                <a:gd name="T79" fmla="*/ 853 h 1571"/>
                <a:gd name="T80" fmla="*/ 177 w 420"/>
                <a:gd name="T81" fmla="*/ 732 h 1571"/>
                <a:gd name="T82" fmla="*/ 161 w 420"/>
                <a:gd name="T83" fmla="*/ 610 h 1571"/>
                <a:gd name="T84" fmla="*/ 144 w 420"/>
                <a:gd name="T85" fmla="*/ 492 h 1571"/>
                <a:gd name="T86" fmla="*/ 124 w 420"/>
                <a:gd name="T87" fmla="*/ 378 h 1571"/>
                <a:gd name="T88" fmla="*/ 102 w 420"/>
                <a:gd name="T89" fmla="*/ 273 h 1571"/>
                <a:gd name="T90" fmla="*/ 80 w 420"/>
                <a:gd name="T91" fmla="*/ 180 h 1571"/>
                <a:gd name="T92" fmla="*/ 55 w 420"/>
                <a:gd name="T93" fmla="*/ 101 h 1571"/>
                <a:gd name="T94" fmla="*/ 28 w 420"/>
                <a:gd name="T95" fmla="*/ 40 h 1571"/>
                <a:gd name="T96" fmla="*/ 0 w 420"/>
                <a:gd name="T97" fmla="*/ 0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0" h="1571">
                  <a:moveTo>
                    <a:pt x="0" y="0"/>
                  </a:moveTo>
                  <a:lnTo>
                    <a:pt x="17" y="24"/>
                  </a:lnTo>
                  <a:lnTo>
                    <a:pt x="40" y="55"/>
                  </a:lnTo>
                  <a:lnTo>
                    <a:pt x="68" y="93"/>
                  </a:lnTo>
                  <a:lnTo>
                    <a:pt x="99" y="138"/>
                  </a:lnTo>
                  <a:lnTo>
                    <a:pt x="132" y="187"/>
                  </a:lnTo>
                  <a:lnTo>
                    <a:pt x="167" y="239"/>
                  </a:lnTo>
                  <a:lnTo>
                    <a:pt x="203" y="296"/>
                  </a:lnTo>
                  <a:lnTo>
                    <a:pt x="239" y="353"/>
                  </a:lnTo>
                  <a:lnTo>
                    <a:pt x="274" y="413"/>
                  </a:lnTo>
                  <a:lnTo>
                    <a:pt x="307" y="471"/>
                  </a:lnTo>
                  <a:lnTo>
                    <a:pt x="337" y="528"/>
                  </a:lnTo>
                  <a:lnTo>
                    <a:pt x="364" y="584"/>
                  </a:lnTo>
                  <a:lnTo>
                    <a:pt x="388" y="636"/>
                  </a:lnTo>
                  <a:lnTo>
                    <a:pt x="405" y="684"/>
                  </a:lnTo>
                  <a:lnTo>
                    <a:pt x="415" y="727"/>
                  </a:lnTo>
                  <a:lnTo>
                    <a:pt x="420" y="764"/>
                  </a:lnTo>
                  <a:lnTo>
                    <a:pt x="413" y="811"/>
                  </a:lnTo>
                  <a:lnTo>
                    <a:pt x="404" y="872"/>
                  </a:lnTo>
                  <a:lnTo>
                    <a:pt x="392" y="945"/>
                  </a:lnTo>
                  <a:lnTo>
                    <a:pt x="379" y="1024"/>
                  </a:lnTo>
                  <a:lnTo>
                    <a:pt x="364" y="1110"/>
                  </a:lnTo>
                  <a:lnTo>
                    <a:pt x="350" y="1196"/>
                  </a:lnTo>
                  <a:lnTo>
                    <a:pt x="333" y="1281"/>
                  </a:lnTo>
                  <a:lnTo>
                    <a:pt x="317" y="1360"/>
                  </a:lnTo>
                  <a:lnTo>
                    <a:pt x="301" y="1433"/>
                  </a:lnTo>
                  <a:lnTo>
                    <a:pt x="286" y="1492"/>
                  </a:lnTo>
                  <a:lnTo>
                    <a:pt x="272" y="1538"/>
                  </a:lnTo>
                  <a:lnTo>
                    <a:pt x="260" y="1565"/>
                  </a:lnTo>
                  <a:lnTo>
                    <a:pt x="249" y="1571"/>
                  </a:lnTo>
                  <a:lnTo>
                    <a:pt x="242" y="1551"/>
                  </a:lnTo>
                  <a:lnTo>
                    <a:pt x="237" y="1504"/>
                  </a:lnTo>
                  <a:lnTo>
                    <a:pt x="236" y="1424"/>
                  </a:lnTo>
                  <a:lnTo>
                    <a:pt x="234" y="1394"/>
                  </a:lnTo>
                  <a:lnTo>
                    <a:pt x="232" y="1341"/>
                  </a:lnTo>
                  <a:lnTo>
                    <a:pt x="228" y="1269"/>
                  </a:lnTo>
                  <a:lnTo>
                    <a:pt x="221" y="1181"/>
                  </a:lnTo>
                  <a:lnTo>
                    <a:pt x="211" y="1080"/>
                  </a:lnTo>
                  <a:lnTo>
                    <a:pt x="202" y="970"/>
                  </a:lnTo>
                  <a:lnTo>
                    <a:pt x="190" y="853"/>
                  </a:lnTo>
                  <a:lnTo>
                    <a:pt x="177" y="732"/>
                  </a:lnTo>
                  <a:lnTo>
                    <a:pt x="161" y="610"/>
                  </a:lnTo>
                  <a:lnTo>
                    <a:pt x="144" y="492"/>
                  </a:lnTo>
                  <a:lnTo>
                    <a:pt x="124" y="378"/>
                  </a:lnTo>
                  <a:lnTo>
                    <a:pt x="102" y="273"/>
                  </a:lnTo>
                  <a:lnTo>
                    <a:pt x="80" y="180"/>
                  </a:lnTo>
                  <a:lnTo>
                    <a:pt x="55" y="101"/>
                  </a:lnTo>
                  <a:lnTo>
                    <a:pt x="28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02158" name="Freeform 14"/>
            <p:cNvSpPr>
              <a:spLocks/>
            </p:cNvSpPr>
            <p:nvPr/>
          </p:nvSpPr>
          <p:spPr bwMode="auto">
            <a:xfrm>
              <a:off x="3629" y="2508"/>
              <a:ext cx="158" cy="328"/>
            </a:xfrm>
            <a:custGeom>
              <a:avLst/>
              <a:gdLst>
                <a:gd name="T0" fmla="*/ 1101 w 1107"/>
                <a:gd name="T1" fmla="*/ 2299 h 2299"/>
                <a:gd name="T2" fmla="*/ 1105 w 1107"/>
                <a:gd name="T3" fmla="*/ 2238 h 2299"/>
                <a:gd name="T4" fmla="*/ 1107 w 1107"/>
                <a:gd name="T5" fmla="*/ 2168 h 2299"/>
                <a:gd name="T6" fmla="*/ 1107 w 1107"/>
                <a:gd name="T7" fmla="*/ 2090 h 2299"/>
                <a:gd name="T8" fmla="*/ 1107 w 1107"/>
                <a:gd name="T9" fmla="*/ 2008 h 2299"/>
                <a:gd name="T10" fmla="*/ 1105 w 1107"/>
                <a:gd name="T11" fmla="*/ 1921 h 2299"/>
                <a:gd name="T12" fmla="*/ 1102 w 1107"/>
                <a:gd name="T13" fmla="*/ 1830 h 2299"/>
                <a:gd name="T14" fmla="*/ 1098 w 1107"/>
                <a:gd name="T15" fmla="*/ 1737 h 2299"/>
                <a:gd name="T16" fmla="*/ 1093 w 1107"/>
                <a:gd name="T17" fmla="*/ 1644 h 2299"/>
                <a:gd name="T18" fmla="*/ 1087 w 1107"/>
                <a:gd name="T19" fmla="*/ 1553 h 2299"/>
                <a:gd name="T20" fmla="*/ 1083 w 1107"/>
                <a:gd name="T21" fmla="*/ 1461 h 2299"/>
                <a:gd name="T22" fmla="*/ 1077 w 1107"/>
                <a:gd name="T23" fmla="*/ 1374 h 2299"/>
                <a:gd name="T24" fmla="*/ 1070 w 1107"/>
                <a:gd name="T25" fmla="*/ 1291 h 2299"/>
                <a:gd name="T26" fmla="*/ 1064 w 1107"/>
                <a:gd name="T27" fmla="*/ 1214 h 2299"/>
                <a:gd name="T28" fmla="*/ 1059 w 1107"/>
                <a:gd name="T29" fmla="*/ 1144 h 2299"/>
                <a:gd name="T30" fmla="*/ 1053 w 1107"/>
                <a:gd name="T31" fmla="*/ 1081 h 2299"/>
                <a:gd name="T32" fmla="*/ 1048 w 1107"/>
                <a:gd name="T33" fmla="*/ 1027 h 2299"/>
                <a:gd name="T34" fmla="*/ 1026 w 1107"/>
                <a:gd name="T35" fmla="*/ 907 h 2299"/>
                <a:gd name="T36" fmla="*/ 1005 w 1107"/>
                <a:gd name="T37" fmla="*/ 796 h 2299"/>
                <a:gd name="T38" fmla="*/ 980 w 1107"/>
                <a:gd name="T39" fmla="*/ 699 h 2299"/>
                <a:gd name="T40" fmla="*/ 954 w 1107"/>
                <a:gd name="T41" fmla="*/ 612 h 2299"/>
                <a:gd name="T42" fmla="*/ 927 w 1107"/>
                <a:gd name="T43" fmla="*/ 534 h 2299"/>
                <a:gd name="T44" fmla="*/ 898 w 1107"/>
                <a:gd name="T45" fmla="*/ 466 h 2299"/>
                <a:gd name="T46" fmla="*/ 866 w 1107"/>
                <a:gd name="T47" fmla="*/ 405 h 2299"/>
                <a:gd name="T48" fmla="*/ 834 w 1107"/>
                <a:gd name="T49" fmla="*/ 350 h 2299"/>
                <a:gd name="T50" fmla="*/ 801 w 1107"/>
                <a:gd name="T51" fmla="*/ 302 h 2299"/>
                <a:gd name="T52" fmla="*/ 766 w 1107"/>
                <a:gd name="T53" fmla="*/ 258 h 2299"/>
                <a:gd name="T54" fmla="*/ 728 w 1107"/>
                <a:gd name="T55" fmla="*/ 218 h 2299"/>
                <a:gd name="T56" fmla="*/ 690 w 1107"/>
                <a:gd name="T57" fmla="*/ 180 h 2299"/>
                <a:gd name="T58" fmla="*/ 650 w 1107"/>
                <a:gd name="T59" fmla="*/ 143 h 2299"/>
                <a:gd name="T60" fmla="*/ 610 w 1107"/>
                <a:gd name="T61" fmla="*/ 109 h 2299"/>
                <a:gd name="T62" fmla="*/ 567 w 1107"/>
                <a:gd name="T63" fmla="*/ 73 h 2299"/>
                <a:gd name="T64" fmla="*/ 525 w 1107"/>
                <a:gd name="T65" fmla="*/ 35 h 2299"/>
                <a:gd name="T66" fmla="*/ 490 w 1107"/>
                <a:gd name="T67" fmla="*/ 30 h 2299"/>
                <a:gd name="T68" fmla="*/ 456 w 1107"/>
                <a:gd name="T69" fmla="*/ 27 h 2299"/>
                <a:gd name="T70" fmla="*/ 421 w 1107"/>
                <a:gd name="T71" fmla="*/ 23 h 2299"/>
                <a:gd name="T72" fmla="*/ 388 w 1107"/>
                <a:gd name="T73" fmla="*/ 18 h 2299"/>
                <a:gd name="T74" fmla="*/ 353 w 1107"/>
                <a:gd name="T75" fmla="*/ 14 h 2299"/>
                <a:gd name="T76" fmla="*/ 320 w 1107"/>
                <a:gd name="T77" fmla="*/ 10 h 2299"/>
                <a:gd name="T78" fmla="*/ 285 w 1107"/>
                <a:gd name="T79" fmla="*/ 7 h 2299"/>
                <a:gd name="T80" fmla="*/ 252 w 1107"/>
                <a:gd name="T81" fmla="*/ 5 h 2299"/>
                <a:gd name="T82" fmla="*/ 219 w 1107"/>
                <a:gd name="T83" fmla="*/ 2 h 2299"/>
                <a:gd name="T84" fmla="*/ 186 w 1107"/>
                <a:gd name="T85" fmla="*/ 1 h 2299"/>
                <a:gd name="T86" fmla="*/ 154 w 1107"/>
                <a:gd name="T87" fmla="*/ 0 h 2299"/>
                <a:gd name="T88" fmla="*/ 123 w 1107"/>
                <a:gd name="T89" fmla="*/ 0 h 2299"/>
                <a:gd name="T90" fmla="*/ 91 w 1107"/>
                <a:gd name="T91" fmla="*/ 1 h 2299"/>
                <a:gd name="T92" fmla="*/ 60 w 1107"/>
                <a:gd name="T93" fmla="*/ 4 h 2299"/>
                <a:gd name="T94" fmla="*/ 30 w 1107"/>
                <a:gd name="T95" fmla="*/ 7 h 2299"/>
                <a:gd name="T96" fmla="*/ 0 w 1107"/>
                <a:gd name="T97" fmla="*/ 10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07" h="2299">
                  <a:moveTo>
                    <a:pt x="1101" y="2299"/>
                  </a:moveTo>
                  <a:lnTo>
                    <a:pt x="1105" y="2238"/>
                  </a:lnTo>
                  <a:lnTo>
                    <a:pt x="1107" y="2168"/>
                  </a:lnTo>
                  <a:lnTo>
                    <a:pt x="1107" y="2090"/>
                  </a:lnTo>
                  <a:lnTo>
                    <a:pt x="1107" y="2008"/>
                  </a:lnTo>
                  <a:lnTo>
                    <a:pt x="1105" y="1921"/>
                  </a:lnTo>
                  <a:lnTo>
                    <a:pt x="1102" y="1830"/>
                  </a:lnTo>
                  <a:lnTo>
                    <a:pt x="1098" y="1737"/>
                  </a:lnTo>
                  <a:lnTo>
                    <a:pt x="1093" y="1644"/>
                  </a:lnTo>
                  <a:lnTo>
                    <a:pt x="1087" y="1553"/>
                  </a:lnTo>
                  <a:lnTo>
                    <a:pt x="1083" y="1461"/>
                  </a:lnTo>
                  <a:lnTo>
                    <a:pt x="1077" y="1374"/>
                  </a:lnTo>
                  <a:lnTo>
                    <a:pt x="1070" y="1291"/>
                  </a:lnTo>
                  <a:lnTo>
                    <a:pt x="1064" y="1214"/>
                  </a:lnTo>
                  <a:lnTo>
                    <a:pt x="1059" y="1144"/>
                  </a:lnTo>
                  <a:lnTo>
                    <a:pt x="1053" y="1081"/>
                  </a:lnTo>
                  <a:lnTo>
                    <a:pt x="1048" y="1027"/>
                  </a:lnTo>
                  <a:lnTo>
                    <a:pt x="1026" y="907"/>
                  </a:lnTo>
                  <a:lnTo>
                    <a:pt x="1005" y="796"/>
                  </a:lnTo>
                  <a:lnTo>
                    <a:pt x="980" y="699"/>
                  </a:lnTo>
                  <a:lnTo>
                    <a:pt x="954" y="612"/>
                  </a:lnTo>
                  <a:lnTo>
                    <a:pt x="927" y="534"/>
                  </a:lnTo>
                  <a:lnTo>
                    <a:pt x="898" y="466"/>
                  </a:lnTo>
                  <a:lnTo>
                    <a:pt x="866" y="405"/>
                  </a:lnTo>
                  <a:lnTo>
                    <a:pt x="834" y="350"/>
                  </a:lnTo>
                  <a:lnTo>
                    <a:pt x="801" y="302"/>
                  </a:lnTo>
                  <a:lnTo>
                    <a:pt x="766" y="258"/>
                  </a:lnTo>
                  <a:lnTo>
                    <a:pt x="728" y="218"/>
                  </a:lnTo>
                  <a:lnTo>
                    <a:pt x="690" y="180"/>
                  </a:lnTo>
                  <a:lnTo>
                    <a:pt x="650" y="143"/>
                  </a:lnTo>
                  <a:lnTo>
                    <a:pt x="610" y="109"/>
                  </a:lnTo>
                  <a:lnTo>
                    <a:pt x="567" y="73"/>
                  </a:lnTo>
                  <a:lnTo>
                    <a:pt x="525" y="35"/>
                  </a:lnTo>
                  <a:lnTo>
                    <a:pt x="490" y="30"/>
                  </a:lnTo>
                  <a:lnTo>
                    <a:pt x="456" y="27"/>
                  </a:lnTo>
                  <a:lnTo>
                    <a:pt x="421" y="23"/>
                  </a:lnTo>
                  <a:lnTo>
                    <a:pt x="388" y="18"/>
                  </a:lnTo>
                  <a:lnTo>
                    <a:pt x="353" y="14"/>
                  </a:lnTo>
                  <a:lnTo>
                    <a:pt x="320" y="10"/>
                  </a:lnTo>
                  <a:lnTo>
                    <a:pt x="285" y="7"/>
                  </a:lnTo>
                  <a:lnTo>
                    <a:pt x="252" y="5"/>
                  </a:lnTo>
                  <a:lnTo>
                    <a:pt x="219" y="2"/>
                  </a:lnTo>
                  <a:lnTo>
                    <a:pt x="186" y="1"/>
                  </a:lnTo>
                  <a:lnTo>
                    <a:pt x="154" y="0"/>
                  </a:lnTo>
                  <a:lnTo>
                    <a:pt x="123" y="0"/>
                  </a:lnTo>
                  <a:lnTo>
                    <a:pt x="91" y="1"/>
                  </a:lnTo>
                  <a:lnTo>
                    <a:pt x="60" y="4"/>
                  </a:lnTo>
                  <a:lnTo>
                    <a:pt x="30" y="7"/>
                  </a:lnTo>
                  <a:lnTo>
                    <a:pt x="0" y="1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02159" name="Rectangle 15"/>
            <p:cNvSpPr>
              <a:spLocks noChangeArrowheads="1"/>
            </p:cNvSpPr>
            <p:nvPr/>
          </p:nvSpPr>
          <p:spPr bwMode="auto">
            <a:xfrm>
              <a:off x="3614" y="1145"/>
              <a:ext cx="932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5" tIns="44444" rIns="90475" bIns="44444">
              <a:spAutoFit/>
            </a:bodyPr>
            <a:lstStyle/>
            <a:p>
              <a:pPr algn="ctr" eaLnBrk="0" hangingPunct="0"/>
              <a:r>
                <a:rPr lang="en-US" altLang="el-GR" sz="1000">
                  <a:solidFill>
                    <a:srgbClr val="CECECE"/>
                  </a:solidFill>
                </a:rPr>
                <a:t>© 1984-1994 T/Maker Co.</a:t>
              </a:r>
            </a:p>
          </p:txBody>
        </p:sp>
      </p:grpSp>
      <p:sp>
        <p:nvSpPr>
          <p:cNvPr id="902160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3812"/>
          </a:xfrm>
        </p:spPr>
        <p:txBody>
          <a:bodyPr/>
          <a:lstStyle/>
          <a:p>
            <a:pPr defTabSz="836613"/>
            <a:r>
              <a:rPr lang="el-GR" altLang="el-GR"/>
              <a:t>Μειονεκτήματα προσομοίωσης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6884489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2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2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2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2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2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2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2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2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46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381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5" tIns="44444" rIns="90475" bIns="44444" anchor="ctr"/>
          <a:lstStyle/>
          <a:p>
            <a:pPr>
              <a:lnSpc>
                <a:spcPct val="80000"/>
              </a:lnSpc>
            </a:pPr>
            <a:r>
              <a:rPr lang="el-GR" altLang="el-GR"/>
              <a:t>Η τεχνική </a:t>
            </a:r>
            <a:r>
              <a:rPr lang="en-US" altLang="el-GR"/>
              <a:t>Monte-Carlo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14500"/>
            <a:ext cx="7772400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5" tIns="44444" rIns="90475" bIns="44444"/>
          <a:lstStyle/>
          <a:p>
            <a:pPr>
              <a:lnSpc>
                <a:spcPct val="90000"/>
              </a:lnSpc>
            </a:pPr>
            <a:r>
              <a:rPr lang="el-GR" altLang="el-GR"/>
              <a:t>Περιγράφει την κατανομή πιθανότητας της κάθε μεταβλητής</a:t>
            </a:r>
            <a:endParaRPr lang="en-US" altLang="el-GR"/>
          </a:p>
          <a:p>
            <a:pPr>
              <a:lnSpc>
                <a:spcPct val="90000"/>
              </a:lnSpc>
            </a:pPr>
            <a:r>
              <a:rPr lang="el-GR" altLang="el-GR"/>
              <a:t>Φτιάχνουμε την αθροιστική κατανομή πιθανότητας</a:t>
            </a:r>
            <a:endParaRPr lang="en-US" altLang="el-GR"/>
          </a:p>
          <a:p>
            <a:pPr>
              <a:lnSpc>
                <a:spcPct val="90000"/>
              </a:lnSpc>
            </a:pPr>
            <a:r>
              <a:rPr lang="el-GR" altLang="el-GR"/>
              <a:t>Καθορίζουμε το πεδίο των τυχαίων αριθμών στους οποίους θα κινηθεί η κατανομή</a:t>
            </a:r>
            <a:endParaRPr lang="en-US" altLang="el-GR"/>
          </a:p>
          <a:p>
            <a:pPr>
              <a:lnSpc>
                <a:spcPct val="90000"/>
              </a:lnSpc>
            </a:pPr>
            <a:r>
              <a:rPr lang="el-GR" altLang="el-GR"/>
              <a:t>Παράγουμε τους τυχαίους αριθμούς </a:t>
            </a:r>
            <a:endParaRPr lang="en-US" altLang="el-GR"/>
          </a:p>
          <a:p>
            <a:pPr>
              <a:lnSpc>
                <a:spcPct val="90000"/>
              </a:lnSpc>
            </a:pPr>
            <a:r>
              <a:rPr lang="el-GR" altLang="el-GR"/>
              <a:t>Προσομοιώνουμε μια σειρά πειραμάτων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30505897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3812"/>
          </a:xfrm>
        </p:spPr>
        <p:txBody>
          <a:bodyPr/>
          <a:lstStyle/>
          <a:p>
            <a:pPr defTabSz="836613">
              <a:lnSpc>
                <a:spcPct val="80000"/>
              </a:lnSpc>
            </a:pPr>
            <a:r>
              <a:rPr lang="el-GR" altLang="el-GR"/>
              <a:t>Ακολουθία τυχαίων αριθμών</a:t>
            </a:r>
            <a:br>
              <a:rPr lang="el-GR" altLang="el-GR"/>
            </a:br>
            <a:r>
              <a:rPr lang="en-US" altLang="el-GR" sz="2200"/>
              <a:t>(</a:t>
            </a:r>
            <a:r>
              <a:rPr lang="el-GR" altLang="el-GR" sz="2200"/>
              <a:t>από επάνω δεξιά</a:t>
            </a:r>
            <a:r>
              <a:rPr lang="en-US" altLang="el-GR" sz="2200"/>
              <a:t>)</a:t>
            </a:r>
          </a:p>
        </p:txBody>
      </p:sp>
      <p:graphicFrame>
        <p:nvGraphicFramePr>
          <p:cNvPr id="906243" name="Group 3"/>
          <p:cNvGraphicFramePr>
            <a:graphicFrameLocks noGrp="1"/>
          </p:cNvGraphicFramePr>
          <p:nvPr/>
        </p:nvGraphicFramePr>
        <p:xfrm>
          <a:off x="611188" y="1628775"/>
          <a:ext cx="7927975" cy="4973638"/>
        </p:xfrm>
        <a:graphic>
          <a:graphicData uri="http://schemas.openxmlformats.org/drawingml/2006/table">
            <a:tbl>
              <a:tblPr/>
              <a:tblGrid>
                <a:gridCol w="592137"/>
                <a:gridCol w="627063"/>
                <a:gridCol w="609600"/>
                <a:gridCol w="609600"/>
                <a:gridCol w="609600"/>
                <a:gridCol w="611187"/>
                <a:gridCol w="608013"/>
                <a:gridCol w="611187"/>
                <a:gridCol w="608013"/>
                <a:gridCol w="611187"/>
                <a:gridCol w="609600"/>
                <a:gridCol w="611188"/>
                <a:gridCol w="609600"/>
              </a:tblGrid>
              <a:tr h="407988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03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05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03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5826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3812"/>
          </a:xfrm>
        </p:spPr>
        <p:txBody>
          <a:bodyPr/>
          <a:lstStyle/>
          <a:p>
            <a:pPr defTabSz="836613">
              <a:lnSpc>
                <a:spcPct val="80000"/>
              </a:lnSpc>
            </a:pPr>
            <a:r>
              <a:rPr lang="el-GR" altLang="el-GR"/>
              <a:t>Μεταβλητές μπορεί να είναι</a:t>
            </a:r>
            <a:endParaRPr lang="en-US" altLang="el-GR"/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1800"/>
            <a:ext cx="7772400" cy="4114800"/>
          </a:xfrm>
        </p:spPr>
        <p:txBody>
          <a:bodyPr/>
          <a:lstStyle/>
          <a:p>
            <a:pPr marL="312738" indent="-312738" defTabSz="836613"/>
            <a:r>
              <a:rPr lang="el-GR" altLang="el-GR"/>
              <a:t>Η ζήτηση</a:t>
            </a:r>
            <a:endParaRPr lang="en-US" altLang="el-GR"/>
          </a:p>
          <a:p>
            <a:pPr marL="312738" indent="-312738" defTabSz="836613"/>
            <a:r>
              <a:rPr lang="el-GR" altLang="el-GR"/>
              <a:t>Ο χρόνος μεταξύ παραγγελιών</a:t>
            </a:r>
            <a:endParaRPr lang="en-US" altLang="el-GR"/>
          </a:p>
          <a:p>
            <a:pPr marL="312738" indent="-312738" defTabSz="836613"/>
            <a:r>
              <a:rPr lang="el-GR" altLang="el-GR"/>
              <a:t>Ο χρόνος μεταξύ βλαβών</a:t>
            </a:r>
            <a:endParaRPr lang="en-US" altLang="el-GR"/>
          </a:p>
          <a:p>
            <a:pPr marL="312738" indent="-312738" defTabSz="836613"/>
            <a:r>
              <a:rPr lang="el-GR" altLang="el-GR"/>
              <a:t>Ο χρόνος να τελειώσεις μια δραστηριότητα ενός έργου</a:t>
            </a:r>
            <a:endParaRPr lang="en-US" altLang="el-GR"/>
          </a:p>
          <a:p>
            <a:pPr marL="312738" indent="-312738" defTabSz="836613"/>
            <a:r>
              <a:rPr lang="el-GR" altLang="el-GR"/>
              <a:t>Ο αριθμός των εργαζομένων που λείπουν από την δουλειά κάθε μέρα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614966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3812"/>
          </a:xfrm>
        </p:spPr>
        <p:txBody>
          <a:bodyPr/>
          <a:lstStyle/>
          <a:p>
            <a:pPr defTabSz="836613"/>
            <a:r>
              <a:rPr lang="el-GR" altLang="el-GR"/>
              <a:t>Προσομοίωση </a:t>
            </a:r>
            <a:r>
              <a:rPr lang="en-US" altLang="el-GR"/>
              <a:t> – </a:t>
            </a:r>
            <a:r>
              <a:rPr lang="el-GR" altLang="el-GR"/>
              <a:t>Παράδειγμα</a:t>
            </a:r>
            <a:endParaRPr lang="en-US" altLang="el-GR"/>
          </a:p>
        </p:txBody>
      </p:sp>
      <p:sp>
        <p:nvSpPr>
          <p:cNvPr id="909315" name="Text Box 3"/>
          <p:cNvSpPr txBox="1">
            <a:spLocks noChangeArrowheads="1"/>
          </p:cNvSpPr>
          <p:nvPr/>
        </p:nvSpPr>
        <p:spPr bwMode="auto">
          <a:xfrm>
            <a:off x="677863" y="1878013"/>
            <a:ext cx="778827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008" tIns="50004" rIns="100008" bIns="50004">
            <a:spAutoFit/>
          </a:bodyPr>
          <a:lstStyle>
            <a:lvl1pPr defTabSz="10001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500063" defTabSz="100012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000125" defTabSz="10001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00188" defTabSz="10001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0250" defTabSz="10001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57450"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4650"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71850"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29050"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l-GR" altLang="el-GR" sz="2600">
                <a:latin typeface="Arial Narrow" pitchFamily="34" charset="0"/>
              </a:rPr>
              <a:t>Έστω ένα εργοστάσιο. Ο πίνακας 1 δίνει τους χρόνους μεταξύ των βλαβών ενώ ο πίνακας 2 δίνει τους χρόνους αποκατάστασης βλαβών. </a:t>
            </a:r>
            <a:endParaRPr lang="en-US" altLang="el-GR" sz="26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272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Παράδειγμα</a:t>
            </a:r>
            <a:r>
              <a:rPr lang="en-US" altLang="el-GR"/>
              <a:t>: </a:t>
            </a:r>
            <a:r>
              <a:rPr lang="el-GR" altLang="el-GR"/>
              <a:t>Πίνακας</a:t>
            </a:r>
            <a:r>
              <a:rPr lang="en-US" altLang="el-GR"/>
              <a:t> 1 – </a:t>
            </a:r>
            <a:r>
              <a:rPr lang="el-GR" altLang="el-GR"/>
              <a:t>Χρόνοι μεταξύ βλαβών </a:t>
            </a:r>
            <a:endParaRPr lang="en-US" altLang="el-GR"/>
          </a:p>
        </p:txBody>
      </p:sp>
      <p:graphicFrame>
        <p:nvGraphicFramePr>
          <p:cNvPr id="910339" name="Group 3"/>
          <p:cNvGraphicFramePr>
            <a:graphicFrameLocks noGrp="1"/>
          </p:cNvGraphicFramePr>
          <p:nvPr/>
        </p:nvGraphicFramePr>
        <p:xfrm>
          <a:off x="684213" y="2060575"/>
          <a:ext cx="7874000" cy="3846513"/>
        </p:xfrm>
        <a:graphic>
          <a:graphicData uri="http://schemas.openxmlformats.org/drawingml/2006/table">
            <a:tbl>
              <a:tblPr/>
              <a:tblGrid>
                <a:gridCol w="2392362"/>
                <a:gridCol w="1714500"/>
                <a:gridCol w="1905000"/>
                <a:gridCol w="1862138"/>
              </a:tblGrid>
              <a:tr h="1196975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Χρόνος</a:t>
                      </a:r>
                      <a:r>
                        <a:rPr kumimoji="0" lang="en-US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μεταξύ βλαβών </a:t>
                      </a:r>
                      <a:r>
                        <a:rPr kumimoji="0" lang="en-US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ώρες</a:t>
                      </a:r>
                      <a:r>
                        <a:rPr kumimoji="0" lang="en-US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Πιθανότητα</a:t>
                      </a:r>
                      <a:endParaRPr kumimoji="0" lang="en-US" alt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Αθροιστική Πιθανότητα</a:t>
                      </a:r>
                      <a:endParaRPr kumimoji="0" lang="en-US" alt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Διαστήματα</a:t>
                      </a:r>
                    </a:p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Τυχαίων αριθμών</a:t>
                      </a:r>
                      <a:endParaRPr kumimoji="0" lang="en-US" alt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0.13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0.13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 – 13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0.17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 – 30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0.15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0.45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 – 45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 – 70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71 - 90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91 - 00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Διαχείριση κινδύνου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100"/>
              <a:t>11.1 Προγραμματισμός </a:t>
            </a:r>
          </a:p>
          <a:p>
            <a:pPr lvl="1">
              <a:lnSpc>
                <a:spcPct val="80000"/>
              </a:lnSpc>
            </a:pPr>
            <a:r>
              <a:rPr lang="el-GR" altLang="el-GR" sz="2000"/>
              <a:t>Πως θα προσεγγίσουμε την έννοια του κινδύνου</a:t>
            </a:r>
          </a:p>
          <a:p>
            <a:pPr lvl="1">
              <a:lnSpc>
                <a:spcPct val="80000"/>
              </a:lnSpc>
            </a:pPr>
            <a:r>
              <a:rPr lang="el-GR" altLang="el-GR" sz="2000"/>
              <a:t>Ποιες είναι οι διαδικασίες</a:t>
            </a:r>
          </a:p>
          <a:p>
            <a:pPr>
              <a:lnSpc>
                <a:spcPct val="80000"/>
              </a:lnSpc>
            </a:pPr>
            <a:r>
              <a:rPr lang="el-GR" altLang="el-GR" sz="2100"/>
              <a:t>11.2 Προσδιορισμός</a:t>
            </a:r>
          </a:p>
          <a:p>
            <a:pPr lvl="1">
              <a:lnSpc>
                <a:spcPct val="80000"/>
              </a:lnSpc>
            </a:pPr>
            <a:r>
              <a:rPr lang="el-GR" altLang="el-GR" sz="2000"/>
              <a:t>Ποιοι είναι οι κίνδυνοι</a:t>
            </a:r>
          </a:p>
          <a:p>
            <a:pPr>
              <a:lnSpc>
                <a:spcPct val="80000"/>
              </a:lnSpc>
            </a:pPr>
            <a:r>
              <a:rPr lang="el-GR" altLang="el-GR" sz="2100"/>
              <a:t>11.3 Ποιοτική ανάλυση</a:t>
            </a:r>
          </a:p>
          <a:p>
            <a:pPr lvl="1">
              <a:lnSpc>
                <a:spcPct val="80000"/>
              </a:lnSpc>
            </a:pPr>
            <a:r>
              <a:rPr lang="el-GR" altLang="el-GR" sz="2000"/>
              <a:t>Τα χαρακτηριστικά των κινδύνων και οι προτεραιότητες</a:t>
            </a:r>
          </a:p>
          <a:p>
            <a:pPr>
              <a:lnSpc>
                <a:spcPct val="80000"/>
              </a:lnSpc>
            </a:pPr>
            <a:r>
              <a:rPr lang="el-GR" altLang="el-GR" sz="2100"/>
              <a:t>11.4 Ποσοτική ανάλυση</a:t>
            </a:r>
          </a:p>
          <a:p>
            <a:pPr lvl="1">
              <a:lnSpc>
                <a:spcPct val="80000"/>
              </a:lnSpc>
            </a:pPr>
            <a:r>
              <a:rPr lang="el-GR" altLang="el-GR" sz="2000"/>
              <a:t>Το μέγεθος, η πιθανότητα και οι συνέπειες</a:t>
            </a:r>
          </a:p>
          <a:p>
            <a:pPr>
              <a:lnSpc>
                <a:spcPct val="80000"/>
              </a:lnSpc>
            </a:pPr>
            <a:r>
              <a:rPr lang="el-GR" altLang="el-GR" sz="2100"/>
              <a:t>11.5 Προγραμματισμός απόκρισης</a:t>
            </a:r>
          </a:p>
          <a:p>
            <a:pPr lvl="1">
              <a:lnSpc>
                <a:spcPct val="80000"/>
              </a:lnSpc>
            </a:pPr>
            <a:r>
              <a:rPr lang="el-GR" altLang="el-GR" sz="2000"/>
              <a:t>Πως θα τους αντιμετωπίσουμε όταν συμβούν</a:t>
            </a:r>
          </a:p>
          <a:p>
            <a:pPr>
              <a:lnSpc>
                <a:spcPct val="80000"/>
              </a:lnSpc>
            </a:pPr>
            <a:r>
              <a:rPr lang="el-GR" altLang="el-GR" sz="2100"/>
              <a:t>11.6 Παρακολούθηση και έλεγχος</a:t>
            </a:r>
          </a:p>
          <a:p>
            <a:pPr lvl="1">
              <a:lnSpc>
                <a:spcPct val="80000"/>
              </a:lnSpc>
            </a:pPr>
            <a:r>
              <a:rPr lang="el-GR" altLang="el-GR" sz="2000"/>
              <a:t>Παρακολούθηση για εμφάνιση κινδύνων, έλεγχος πλάνων κλπ.</a:t>
            </a:r>
          </a:p>
        </p:txBody>
      </p:sp>
    </p:spTree>
    <p:extLst>
      <p:ext uri="{BB962C8B-B14F-4D97-AF65-F5344CB8AC3E}">
        <p14:creationId xmlns:p14="http://schemas.microsoft.com/office/powerpoint/2010/main" val="18750385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Προσομοίωση </a:t>
            </a:r>
            <a:r>
              <a:rPr lang="en-US" altLang="el-GR"/>
              <a:t>Monte Carlo</a:t>
            </a:r>
            <a:endParaRPr lang="el-GR" altLang="el-GR"/>
          </a:p>
        </p:txBody>
      </p:sp>
      <p:pic>
        <p:nvPicPr>
          <p:cNvPr id="911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088" y="2690813"/>
            <a:ext cx="7996237" cy="2466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862971"/>
      </p:ext>
    </p:extLst>
  </p:cSld>
  <p:clrMapOvr>
    <a:masterClrMapping/>
  </p:clrMapOvr>
  <p:transition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3513"/>
            <a:ext cx="9144000" cy="1143000"/>
          </a:xfrm>
        </p:spPr>
        <p:txBody>
          <a:bodyPr/>
          <a:lstStyle/>
          <a:p>
            <a:pPr defTabSz="836613"/>
            <a:r>
              <a:rPr lang="el-GR" altLang="el-GR" sz="3500"/>
              <a:t>Παράδειγμα</a:t>
            </a:r>
            <a:r>
              <a:rPr lang="en-US" altLang="el-GR" sz="3500"/>
              <a:t>: </a:t>
            </a:r>
            <a:r>
              <a:rPr lang="el-GR" altLang="el-GR" sz="3500"/>
              <a:t>Πίνακας 2 </a:t>
            </a:r>
            <a:r>
              <a:rPr lang="en-US" altLang="el-GR" sz="3500"/>
              <a:t>– </a:t>
            </a:r>
            <a:r>
              <a:rPr lang="el-GR" altLang="el-GR" sz="3500"/>
              <a:t>Χρόνος αποκατάστασης</a:t>
            </a:r>
            <a:endParaRPr lang="en-US" altLang="el-GR" sz="3500"/>
          </a:p>
        </p:txBody>
      </p:sp>
      <p:graphicFrame>
        <p:nvGraphicFramePr>
          <p:cNvPr id="912387" name="Group 3"/>
          <p:cNvGraphicFramePr>
            <a:graphicFrameLocks noGrp="1"/>
          </p:cNvGraphicFramePr>
          <p:nvPr/>
        </p:nvGraphicFramePr>
        <p:xfrm>
          <a:off x="592138" y="1306513"/>
          <a:ext cx="7959725" cy="3687762"/>
        </p:xfrm>
        <a:graphic>
          <a:graphicData uri="http://schemas.openxmlformats.org/drawingml/2006/table">
            <a:tbl>
              <a:tblPr/>
              <a:tblGrid>
                <a:gridCol w="2371725"/>
                <a:gridCol w="1692275"/>
                <a:gridCol w="2117725"/>
                <a:gridCol w="1778000"/>
              </a:tblGrid>
              <a:tr h="522288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Χρόνος αποκατάστασης</a:t>
                      </a:r>
                      <a:r>
                        <a:rPr kumimoji="0" lang="en-US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Ώρες</a:t>
                      </a:r>
                      <a:r>
                        <a:rPr kumimoji="0" lang="en-US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Πιθανότητα</a:t>
                      </a:r>
                      <a:endParaRPr kumimoji="0" lang="en-US" alt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Αθροιστική Πιθανότητα</a:t>
                      </a:r>
                      <a:endParaRPr kumimoji="0" lang="en-US" alt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Διαστήματα</a:t>
                      </a:r>
                    </a:p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Τυχαίων αριθμών</a:t>
                      </a:r>
                      <a:endParaRPr kumimoji="0" lang="en-US" alt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 – 05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0.15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 – 20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– 70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 – 90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91 - 00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2953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31850"/>
          </a:xfrm>
        </p:spPr>
        <p:txBody>
          <a:bodyPr/>
          <a:lstStyle/>
          <a:p>
            <a:pPr defTabSz="836613"/>
            <a:r>
              <a:rPr lang="el-GR" altLang="el-GR"/>
              <a:t>Παράδειγμα</a:t>
            </a:r>
            <a:r>
              <a:rPr lang="en-US" altLang="el-GR"/>
              <a:t>:  </a:t>
            </a:r>
            <a:r>
              <a:rPr lang="el-GR" altLang="el-GR"/>
              <a:t>Προσομοίωση</a:t>
            </a:r>
            <a:endParaRPr lang="en-US" altLang="el-GR"/>
          </a:p>
        </p:txBody>
      </p:sp>
      <p:graphicFrame>
        <p:nvGraphicFramePr>
          <p:cNvPr id="913411" name="Group 3"/>
          <p:cNvGraphicFramePr>
            <a:graphicFrameLocks noGrp="1"/>
          </p:cNvGraphicFramePr>
          <p:nvPr/>
        </p:nvGraphicFramePr>
        <p:xfrm>
          <a:off x="338138" y="898525"/>
          <a:ext cx="8467725" cy="4749120"/>
        </p:xfrm>
        <a:graphic>
          <a:graphicData uri="http://schemas.openxmlformats.org/drawingml/2006/table">
            <a:tbl>
              <a:tblPr/>
              <a:tblGrid>
                <a:gridCol w="625475"/>
                <a:gridCol w="898525"/>
                <a:gridCol w="1101725"/>
                <a:gridCol w="1270000"/>
                <a:gridCol w="676275"/>
                <a:gridCol w="1270000"/>
                <a:gridCol w="1390650"/>
                <a:gridCol w="1235075"/>
              </a:tblGrid>
              <a:tr h="381000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ΤΥχ</a:t>
                      </a:r>
                      <a:endParaRPr kumimoji="0" lang="en-US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Ενδιά-μεσος χρόνος</a:t>
                      </a:r>
                      <a:endParaRPr kumimoji="0" lang="en-US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Χρόνος βλάβης</a:t>
                      </a:r>
                      <a:endParaRPr kumimoji="0" lang="en-US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Αποκατά-σταση βλάβης</a:t>
                      </a:r>
                      <a:endParaRPr kumimoji="0" lang="en-US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Rn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Χρόνος αποκατά-στασης</a:t>
                      </a:r>
                      <a:endParaRPr kumimoji="0" lang="en-US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Βλάβη διορθώθηκε</a:t>
                      </a:r>
                      <a:endParaRPr kumimoji="0" lang="en-US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Χρόνος αναμονής</a:t>
                      </a:r>
                      <a:endParaRPr kumimoji="0" lang="en-US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03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174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182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3512" name="Oval 104"/>
          <p:cNvSpPr>
            <a:spLocks noChangeArrowheads="1"/>
          </p:cNvSpPr>
          <p:nvPr/>
        </p:nvSpPr>
        <p:spPr bwMode="auto">
          <a:xfrm>
            <a:off x="755650" y="6165850"/>
            <a:ext cx="1778000" cy="325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008" tIns="50004" rIns="100008" bIns="50004" anchor="ctr"/>
          <a:lstStyle>
            <a:lvl1pPr defTabSz="10001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500063" defTabSz="100012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000125" defTabSz="10001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00188" defTabSz="10001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0250" defTabSz="10001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57450"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4650"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71850"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29050"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l-GR" altLang="el-GR" sz="2000">
                <a:latin typeface="Arial Narrow" pitchFamily="34" charset="0"/>
              </a:rPr>
              <a:t>Από Πίνακα 1</a:t>
            </a:r>
            <a:endParaRPr lang="en-US" altLang="el-GR" sz="2000">
              <a:latin typeface="Arial Narrow" pitchFamily="34" charset="0"/>
            </a:endParaRPr>
          </a:p>
        </p:txBody>
      </p:sp>
      <p:sp>
        <p:nvSpPr>
          <p:cNvPr id="913513" name="Oval 105"/>
          <p:cNvSpPr>
            <a:spLocks noChangeArrowheads="1"/>
          </p:cNvSpPr>
          <p:nvPr/>
        </p:nvSpPr>
        <p:spPr bwMode="auto">
          <a:xfrm>
            <a:off x="6011863" y="6021388"/>
            <a:ext cx="1692275" cy="32543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008" tIns="50004" rIns="100008" bIns="50004" anchor="ctr"/>
          <a:lstStyle>
            <a:lvl1pPr defTabSz="10001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500063" defTabSz="100012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000125" defTabSz="10001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00188" defTabSz="10001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0250" defTabSz="10001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57450"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4650"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71850"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29050"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l-GR" altLang="el-GR" sz="2200">
                <a:solidFill>
                  <a:schemeClr val="tx2"/>
                </a:solidFill>
                <a:latin typeface="Arial Narrow" pitchFamily="34" charset="0"/>
              </a:rPr>
              <a:t>Από πίνακα 2</a:t>
            </a:r>
            <a:endParaRPr lang="en-US" altLang="el-GR" sz="22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13514" name="Oval 106"/>
          <p:cNvSpPr>
            <a:spLocks noChangeArrowheads="1"/>
          </p:cNvSpPr>
          <p:nvPr/>
        </p:nvSpPr>
        <p:spPr bwMode="auto">
          <a:xfrm>
            <a:off x="3276600" y="5949950"/>
            <a:ext cx="2454275" cy="652463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008" tIns="50004" rIns="100008" bIns="50004" anchor="ctr"/>
          <a:lstStyle>
            <a:lvl1pPr defTabSz="10001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500063" defTabSz="100012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000125" defTabSz="10001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00188" defTabSz="10001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0250" defTabSz="10001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57450"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4650"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71850"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29050" defTabSz="1000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l-GR" altLang="el-GR" sz="2200">
                <a:latin typeface="Arial Narrow" pitchFamily="34" charset="0"/>
              </a:rPr>
              <a:t>Από τυχαίους αριθμούς</a:t>
            </a:r>
            <a:endParaRPr lang="en-US" altLang="el-GR" sz="22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872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3812"/>
          </a:xfrm>
        </p:spPr>
        <p:txBody>
          <a:bodyPr/>
          <a:lstStyle/>
          <a:p>
            <a:pPr defTabSz="836613"/>
            <a:r>
              <a:rPr lang="el-GR" altLang="el-GR"/>
              <a:t>Παράδειγμα</a:t>
            </a:r>
            <a:r>
              <a:rPr lang="en-US" altLang="el-GR"/>
              <a:t>: </a:t>
            </a:r>
            <a:r>
              <a:rPr lang="el-GR" altLang="el-GR"/>
              <a:t>Στατιστικά</a:t>
            </a:r>
            <a:endParaRPr lang="en-US" altLang="el-GR"/>
          </a:p>
        </p:txBody>
      </p:sp>
      <p:graphicFrame>
        <p:nvGraphicFramePr>
          <p:cNvPr id="914435" name="Group 3"/>
          <p:cNvGraphicFramePr>
            <a:graphicFrameLocks noGrp="1"/>
          </p:cNvGraphicFramePr>
          <p:nvPr/>
        </p:nvGraphicFramePr>
        <p:xfrm>
          <a:off x="317500" y="2133600"/>
          <a:ext cx="8826500" cy="4038600"/>
        </p:xfrm>
        <a:graphic>
          <a:graphicData uri="http://schemas.openxmlformats.org/drawingml/2006/table">
            <a:tbl>
              <a:tblPr/>
              <a:tblGrid>
                <a:gridCol w="1798638"/>
                <a:gridCol w="1609725"/>
                <a:gridCol w="1946275"/>
                <a:gridCol w="1524000"/>
                <a:gridCol w="1947862"/>
              </a:tblGrid>
              <a:tr h="2125663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Μέσος χρόνος εμφάνισης βλαβών </a:t>
                      </a:r>
                      <a:r>
                        <a:rPr kumimoji="0" lang="en-US" altLang="el-G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l-GR" altLang="el-G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Ώρες</a:t>
                      </a:r>
                      <a:r>
                        <a:rPr kumimoji="0" lang="en-US" altLang="el-G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100008" marR="100008" marT="50004" marB="5000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Μέσος χρόνος επισκευής</a:t>
                      </a:r>
                      <a:r>
                        <a:rPr kumimoji="0" lang="en-US" altLang="el-G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l-GR" altLang="el-G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Ώρες</a:t>
                      </a:r>
                      <a:r>
                        <a:rPr kumimoji="0" lang="en-US" altLang="el-G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100008" marR="100008" marT="50004" marB="50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Χρόνος αναμονής</a:t>
                      </a:r>
                      <a:r>
                        <a:rPr kumimoji="0" lang="en-US" altLang="el-G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l-GR" altLang="el-G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Ώρες</a:t>
                      </a:r>
                      <a:r>
                        <a:rPr kumimoji="0" lang="en-US" altLang="el-G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Μέσος Χρόνος αναμονής</a:t>
                      </a:r>
                      <a:r>
                        <a:rPr kumimoji="0" lang="en-US" altLang="el-G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l-GR" altLang="el-G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Ώρες</a:t>
                      </a:r>
                      <a:endParaRPr kumimoji="0" lang="en-US" altLang="el-G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Συνολικός χρόνος αδράνειας</a:t>
                      </a:r>
                      <a:endParaRPr kumimoji="0" lang="en-US" altLang="el-G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154/9 </a:t>
                      </a:r>
                      <a:r>
                        <a:rPr kumimoji="0" lang="el-GR" altLang="el-G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ώρες</a:t>
                      </a:r>
                      <a:endParaRPr kumimoji="0" lang="en-US" altLang="el-G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102/9 </a:t>
                      </a:r>
                      <a:r>
                        <a:rPr kumimoji="0" lang="el-GR" altLang="el-G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ώρες</a:t>
                      </a:r>
                      <a:endParaRPr kumimoji="0" lang="en-US" altLang="el-G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 </a:t>
                      </a:r>
                      <a:r>
                        <a:rPr kumimoji="0" lang="el-GR" altLang="el-G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ώρες</a:t>
                      </a:r>
                      <a:endParaRPr kumimoji="0" lang="en-US" altLang="el-G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38/9 </a:t>
                      </a:r>
                      <a:r>
                        <a:rPr kumimoji="0" lang="el-GR" altLang="el-G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ώρες</a:t>
                      </a:r>
                      <a:endParaRPr kumimoji="0" lang="en-US" altLang="el-G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11.3 + 4.2 </a:t>
                      </a:r>
                      <a:r>
                        <a:rPr kumimoji="0" lang="el-GR" altLang="el-G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ώρες</a:t>
                      </a:r>
                      <a:endParaRPr kumimoji="0" lang="en-US" altLang="el-G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425"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17.1 </a:t>
                      </a:r>
                      <a:r>
                        <a:rPr kumimoji="0" lang="el-GR" altLang="el-G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ώρες</a:t>
                      </a:r>
                      <a:endParaRPr kumimoji="0" lang="en-US" altLang="el-G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11.3 </a:t>
                      </a:r>
                      <a:r>
                        <a:rPr kumimoji="0" lang="el-GR" altLang="el-G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ώρες</a:t>
                      </a:r>
                      <a:endParaRPr kumimoji="0" lang="en-US" altLang="el-G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altLang="el-G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 </a:t>
                      </a:r>
                      <a:r>
                        <a:rPr kumimoji="0" lang="el-GR" altLang="el-G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ώρες</a:t>
                      </a:r>
                      <a:endParaRPr kumimoji="0" lang="en-US" altLang="el-G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17513" defTabSz="8366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36613" defTabSz="8366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54125" defTabSz="8366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71638" defTabSz="8366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288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860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432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00438" defTabSz="836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66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15.5 </a:t>
                      </a:r>
                      <a:r>
                        <a:rPr kumimoji="0" lang="el-GR" altLang="el-G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ώρες</a:t>
                      </a:r>
                      <a:endParaRPr kumimoji="0" lang="en-US" altLang="el-G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008" marR="100008" marT="50004" marB="50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6315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Αθροίσματα κατανομών πιθανοτήτων/1</a:t>
            </a:r>
            <a:endParaRPr lang="en-GB" altLang="el-GR"/>
          </a:p>
        </p:txBody>
      </p:sp>
      <p:pic>
        <p:nvPicPr>
          <p:cNvPr id="915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833563"/>
            <a:ext cx="7635875" cy="467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3489"/>
      </p:ext>
    </p:extLst>
  </p:cSld>
  <p:clrMapOvr>
    <a:masterClrMapping/>
  </p:clrMapOvr>
  <p:transition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Αθροίσματα κατανομών πιθανοτήτων/2</a:t>
            </a:r>
            <a:endParaRPr lang="en-GB" altLang="el-GR"/>
          </a:p>
        </p:txBody>
      </p:sp>
      <p:pic>
        <p:nvPicPr>
          <p:cNvPr id="916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060575"/>
            <a:ext cx="7794625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605622"/>
      </p:ext>
    </p:extLst>
  </p:cSld>
  <p:clrMapOvr>
    <a:masterClrMapping/>
  </p:clrMapOvr>
  <p:transition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Αθροίσματα κατανομών πιθανοτήτων/3</a:t>
            </a:r>
            <a:endParaRPr lang="en-GB" altLang="el-GR"/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l-GR" altLang="el-GR" sz="2100">
                <a:latin typeface="Garamond" pitchFamily="18" charset="0"/>
                <a:cs typeface="Times New Roman" pitchFamily="18" charset="0"/>
              </a:rPr>
              <a:t>Κατά την πρόσθεση των κατανομών τα ακόλουθα ισχύουν:</a:t>
            </a:r>
            <a:endParaRPr lang="el-GR" altLang="el-GR" sz="2100">
              <a:latin typeface="Garamond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l-GR" altLang="el-GR" sz="2000">
                <a:latin typeface="Garamond" pitchFamily="18" charset="0"/>
                <a:cs typeface="Times New Roman" pitchFamily="18" charset="0"/>
              </a:rPr>
              <a:t>Εάν η κατανομή έχει βρίσκεται προς τα αριστερά (απαισιόδοξη πρόβλεψη) τότε ο μέσος όρος θα είναι μεγαλύτερος από το άθροισμα των πιθανών προβλέψεων.</a:t>
            </a:r>
            <a:endParaRPr lang="el-GR" altLang="el-GR" sz="2000">
              <a:latin typeface="Garamond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l-GR" altLang="el-GR" sz="2000">
                <a:latin typeface="Garamond" pitchFamily="18" charset="0"/>
                <a:cs typeface="Times New Roman" pitchFamily="18" charset="0"/>
              </a:rPr>
              <a:t>Δεν είναι απαραίτητο να χρησιμοποιούμε την ίδια κατανομή για όλες τις δραστηριότητες. Η επιλογή γίνεται ανάλογα με το ποια κατανομή περιγράφει καλύτερα την δραστηριότητα.</a:t>
            </a:r>
            <a:endParaRPr lang="el-GR" altLang="el-GR" sz="2000">
              <a:latin typeface="Garamond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l-GR" altLang="el-GR" sz="2000">
                <a:latin typeface="Garamond" pitchFamily="18" charset="0"/>
                <a:cs typeface="Times New Roman" pitchFamily="18" charset="0"/>
              </a:rPr>
              <a:t>Σύμφωνα με την παρούσα μέθοδο αθροίζουμε τους μέσους όρους, την διακύμανση και την τυπική απόκλιση των δραστηριοτήτων με σκοπό να βρούμε αυτή του έργου.</a:t>
            </a:r>
            <a:endParaRPr lang="el-GR" altLang="el-GR" sz="2000">
              <a:latin typeface="Garamond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l-GR" altLang="el-GR" sz="2000">
                <a:latin typeface="Garamond" pitchFamily="18" charset="0"/>
                <a:cs typeface="Times New Roman" pitchFamily="18" charset="0"/>
              </a:rPr>
              <a:t>Η τυπική απόκλιση μας δείχνει και το μέγεθος του κινδύνου που αναλαμβάνουμε. Όσο μικρότερη τυπική απόκλιση έχουμε τόσο μικρότερος είναι και ο κίνδυνος.</a:t>
            </a:r>
            <a:endParaRPr lang="en-GB" altLang="el-GR" sz="200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GB" altLang="el-GR" sz="2100"/>
          </a:p>
        </p:txBody>
      </p:sp>
    </p:spTree>
    <p:extLst>
      <p:ext uri="{BB962C8B-B14F-4D97-AF65-F5344CB8AC3E}">
        <p14:creationId xmlns:p14="http://schemas.microsoft.com/office/powerpoint/2010/main" val="2617656904"/>
      </p:ext>
    </p:extLst>
  </p:cSld>
  <p:clrMapOvr>
    <a:masterClrMapping/>
  </p:clrMapOvr>
  <p:transition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Άσκηση </a:t>
            </a:r>
            <a:r>
              <a:rPr lang="en-US" altLang="el-GR"/>
              <a:t>R09</a:t>
            </a:r>
            <a:endParaRPr lang="en-GB" altLang="el-GR"/>
          </a:p>
        </p:txBody>
      </p:sp>
      <p:pic>
        <p:nvPicPr>
          <p:cNvPr id="918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1188"/>
            <a:ext cx="8936037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8532" name="Text Box 4"/>
          <p:cNvSpPr txBox="1">
            <a:spLocks noChangeArrowheads="1"/>
          </p:cNvSpPr>
          <p:nvPr/>
        </p:nvSpPr>
        <p:spPr bwMode="auto">
          <a:xfrm>
            <a:off x="268288" y="5654675"/>
            <a:ext cx="3787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36000" rIns="72000" bIns="36000">
            <a:spAutoFit/>
          </a:bodyPr>
          <a:lstStyle/>
          <a:p>
            <a:pPr algn="ctr"/>
            <a:r>
              <a:rPr lang="el-GR" altLang="el-GR" sz="2000">
                <a:latin typeface="Tahoma" pitchFamily="34" charset="0"/>
              </a:rPr>
              <a:t>Χρησιμοποιείστε κατανομή ΒΕΤΑ</a:t>
            </a:r>
            <a:endParaRPr lang="en-GB" altLang="el-GR" sz="20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87554"/>
      </p:ext>
    </p:extLst>
  </p:cSld>
  <p:clrMapOvr>
    <a:masterClrMapping/>
  </p:clrMapOvr>
  <p:transition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Φόρμα αξιολόγησης κινδύνου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>
                <a:hlinkClick r:id="rId2" action="ppaction://hlinkfile"/>
              </a:rPr>
              <a:t>Πλαίσιο Προσδιορισμού Κινδύνου</a:t>
            </a:r>
            <a:endParaRPr lang="el-GR" altLang="el-GR"/>
          </a:p>
          <a:p>
            <a:pPr>
              <a:buFont typeface="Wingdings" pitchFamily="2" charset="2"/>
              <a:buNone/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07607993"/>
      </p:ext>
    </p:extLst>
  </p:cSld>
  <p:clrMapOvr>
    <a:masterClrMapping/>
  </p:clrMapOvr>
  <p:transition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11.5 Προγραμματισμός απόκρισης στους κινδύνους</a:t>
            </a:r>
          </a:p>
        </p:txBody>
      </p:sp>
      <p:sp>
        <p:nvSpPr>
          <p:cNvPr id="920579" name="Rectangle 3"/>
          <p:cNvSpPr>
            <a:spLocks noChangeArrowheads="1"/>
          </p:cNvSpPr>
          <p:nvPr/>
        </p:nvSpPr>
        <p:spPr bwMode="auto">
          <a:xfrm>
            <a:off x="463550" y="2027238"/>
            <a:ext cx="45291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0558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5130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29702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4274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l-GR" sz="2200"/>
              <a:t>Input</a:t>
            </a:r>
          </a:p>
          <a:p>
            <a:pPr lvl="1"/>
            <a:r>
              <a:rPr lang="el-GR" altLang="el-GR" sz="1800"/>
              <a:t>Πλάνο Διαχείρισης Κινδύνου</a:t>
            </a:r>
            <a:endParaRPr lang="en-US" altLang="el-GR" sz="1800"/>
          </a:p>
          <a:p>
            <a:pPr lvl="1"/>
            <a:r>
              <a:rPr lang="el-GR" altLang="el-GR" sz="1800"/>
              <a:t>Αναγνωρισμένοι κίνδυνοι</a:t>
            </a:r>
          </a:p>
          <a:p>
            <a:pPr lvl="1"/>
            <a:r>
              <a:rPr lang="el-GR" altLang="el-GR" sz="1800"/>
              <a:t>Λίστα επικινδυνότητας</a:t>
            </a:r>
          </a:p>
          <a:p>
            <a:pPr lvl="1"/>
            <a:r>
              <a:rPr lang="el-GR" altLang="el-GR" sz="1800"/>
              <a:t>Ποσοτικοποιημένη λίστα επικινδυνότητας</a:t>
            </a:r>
          </a:p>
          <a:p>
            <a:pPr lvl="1"/>
            <a:r>
              <a:rPr lang="el-GR" altLang="el-GR" sz="1800"/>
              <a:t>Πιθανοτική ανάλυση του έργου</a:t>
            </a:r>
          </a:p>
          <a:p>
            <a:pPr lvl="1"/>
            <a:r>
              <a:rPr lang="el-GR" altLang="el-GR" sz="1800"/>
              <a:t>Πιθανότητα επιτυχίας κόστους, χρόνου</a:t>
            </a:r>
          </a:p>
          <a:p>
            <a:pPr lvl="1"/>
            <a:r>
              <a:rPr lang="el-GR" altLang="el-GR" sz="1800"/>
              <a:t>Λίστα με πιθανές αποκρίσεις</a:t>
            </a:r>
          </a:p>
          <a:p>
            <a:pPr lvl="1"/>
            <a:r>
              <a:rPr lang="el-GR" altLang="el-GR" sz="1800"/>
              <a:t>Όρια κινδύνων</a:t>
            </a:r>
          </a:p>
          <a:p>
            <a:pPr lvl="1"/>
            <a:r>
              <a:rPr lang="el-GR" altLang="el-GR" sz="1800"/>
              <a:t>Ιδιοκτήτης κινδύνου</a:t>
            </a:r>
          </a:p>
          <a:p>
            <a:pPr lvl="1"/>
            <a:r>
              <a:rPr lang="el-GR" altLang="el-GR" sz="1800"/>
              <a:t>Αιτίες κινδύνου</a:t>
            </a:r>
          </a:p>
          <a:p>
            <a:pPr lvl="1"/>
            <a:r>
              <a:rPr lang="el-GR" altLang="el-GR" sz="1800"/>
              <a:t>Τάσεις</a:t>
            </a:r>
          </a:p>
          <a:p>
            <a:pPr lvl="1">
              <a:buFont typeface="Wingdings" pitchFamily="2" charset="2"/>
              <a:buNone/>
            </a:pPr>
            <a:endParaRPr lang="el-GR" altLang="el-GR" sz="1800"/>
          </a:p>
          <a:p>
            <a:pPr lvl="1"/>
            <a:endParaRPr lang="el-GR" altLang="el-GR" sz="2000"/>
          </a:p>
          <a:p>
            <a:pPr lvl="1">
              <a:buFont typeface="Wingdings" pitchFamily="2" charset="2"/>
              <a:buNone/>
            </a:pPr>
            <a:endParaRPr lang="el-GR" altLang="el-GR" sz="2000"/>
          </a:p>
        </p:txBody>
      </p:sp>
      <p:sp>
        <p:nvSpPr>
          <p:cNvPr id="920580" name="Rectangle 4"/>
          <p:cNvSpPr>
            <a:spLocks noChangeArrowheads="1"/>
          </p:cNvSpPr>
          <p:nvPr/>
        </p:nvSpPr>
        <p:spPr bwMode="auto">
          <a:xfrm>
            <a:off x="5145088" y="2027238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0558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5130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29702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4274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l-GR" sz="2200"/>
              <a:t>Εργαλεία και τεχνικές</a:t>
            </a:r>
          </a:p>
          <a:p>
            <a:pPr lvl="1"/>
            <a:r>
              <a:rPr lang="el-GR" altLang="el-GR" sz="2000"/>
              <a:t>Αποφυγή (</a:t>
            </a:r>
            <a:r>
              <a:rPr lang="en-US" altLang="el-GR" sz="2000"/>
              <a:t>Avoidance)</a:t>
            </a:r>
            <a:endParaRPr lang="el-GR" altLang="el-GR" sz="2000"/>
          </a:p>
          <a:p>
            <a:pPr lvl="1"/>
            <a:r>
              <a:rPr lang="el-GR" altLang="el-GR" sz="2000"/>
              <a:t>Μεταφορά</a:t>
            </a:r>
            <a:r>
              <a:rPr lang="en-US" altLang="el-GR" sz="2000"/>
              <a:t> (Transference)</a:t>
            </a:r>
            <a:endParaRPr lang="el-GR" altLang="el-GR" sz="2000"/>
          </a:p>
          <a:p>
            <a:pPr lvl="1"/>
            <a:r>
              <a:rPr lang="el-GR" altLang="el-GR" sz="2000"/>
              <a:t>Αντιμετώπιση</a:t>
            </a:r>
            <a:r>
              <a:rPr lang="en-US" altLang="el-GR" sz="2000"/>
              <a:t> (Mitigation)</a:t>
            </a:r>
            <a:endParaRPr lang="el-GR" altLang="el-GR" sz="2000"/>
          </a:p>
          <a:p>
            <a:pPr lvl="1"/>
            <a:r>
              <a:rPr lang="el-GR" altLang="el-GR" sz="2000"/>
              <a:t>Αποδοχή</a:t>
            </a:r>
            <a:r>
              <a:rPr lang="en-US" altLang="el-GR" sz="2000"/>
              <a:t> (Acceptance)</a:t>
            </a:r>
            <a:endParaRPr lang="el-GR" altLang="el-GR" sz="2000"/>
          </a:p>
          <a:p>
            <a:pPr>
              <a:buFont typeface="Wingdings" pitchFamily="2" charset="2"/>
              <a:buNone/>
            </a:pPr>
            <a:r>
              <a:rPr lang="en-US" altLang="el-GR" sz="2200"/>
              <a:t>Output</a:t>
            </a:r>
          </a:p>
          <a:p>
            <a:pPr lvl="1"/>
            <a:r>
              <a:rPr lang="el-GR" altLang="el-GR" sz="2000"/>
              <a:t>Πλάνο απόκρισης</a:t>
            </a:r>
          </a:p>
          <a:p>
            <a:pPr lvl="1"/>
            <a:r>
              <a:rPr lang="el-GR" altLang="el-GR" sz="2000"/>
              <a:t>Υπολοίποντες κίνδυνοι</a:t>
            </a:r>
          </a:p>
          <a:p>
            <a:pPr lvl="1"/>
            <a:r>
              <a:rPr lang="el-GR" altLang="el-GR" sz="2000"/>
              <a:t>Δευτερεύοντες κίνδυνοι</a:t>
            </a:r>
          </a:p>
          <a:p>
            <a:pPr lvl="1"/>
            <a:r>
              <a:rPr lang="el-GR" altLang="el-GR" sz="2000"/>
              <a:t>Συμβατικές υποχρεώσεις</a:t>
            </a:r>
          </a:p>
          <a:p>
            <a:pPr lvl="1"/>
            <a:r>
              <a:rPr lang="el-GR" altLang="el-GR" sz="2000"/>
              <a:t>Ποσοστό ανοχής για απρόβλεπτες καταστάσεις</a:t>
            </a:r>
          </a:p>
        </p:txBody>
      </p:sp>
    </p:spTree>
    <p:extLst>
      <p:ext uri="{BB962C8B-B14F-4D97-AF65-F5344CB8AC3E}">
        <p14:creationId xmlns:p14="http://schemas.microsoft.com/office/powerpoint/2010/main" val="34160558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l-GR"/>
              <a:t>H </a:t>
            </a:r>
            <a:r>
              <a:rPr lang="el-GR" altLang="el-GR"/>
              <a:t>ουσία της διαχείρισης κινδύνου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600"/>
              <a:t>Η ουσία της διαχείρισης του κινδύνου είναι </a:t>
            </a:r>
          </a:p>
          <a:p>
            <a:pPr lvl="1">
              <a:lnSpc>
                <a:spcPct val="90000"/>
              </a:lnSpc>
            </a:pPr>
            <a:r>
              <a:rPr lang="el-GR" altLang="el-GR" sz="2200"/>
              <a:t>Να μεγιστοποιήσουμε το όφελος στις περιοχές όπου έχουμε έλεγχο</a:t>
            </a:r>
          </a:p>
          <a:p>
            <a:pPr lvl="1">
              <a:lnSpc>
                <a:spcPct val="90000"/>
              </a:lnSpc>
            </a:pPr>
            <a:r>
              <a:rPr lang="el-GR" altLang="el-GR" sz="2200"/>
              <a:t>Να ελαχιστοποιήσουμε τις απώλειες εκεί που δεν έχουμε αρκετό έλεγχο</a:t>
            </a:r>
          </a:p>
          <a:p>
            <a:pPr>
              <a:lnSpc>
                <a:spcPct val="90000"/>
              </a:lnSpc>
            </a:pPr>
            <a:r>
              <a:rPr lang="el-GR" altLang="el-GR" sz="2600"/>
              <a:t>Στόχος</a:t>
            </a:r>
          </a:p>
          <a:p>
            <a:pPr lvl="1">
              <a:lnSpc>
                <a:spcPct val="90000"/>
              </a:lnSpc>
            </a:pPr>
            <a:r>
              <a:rPr lang="el-GR" altLang="el-GR" sz="2200"/>
              <a:t>Να αναγνωρίσουμε τα πιθανά προβλήματα πριν συμβούν και να αναλάβουμε τις κατάλληλες ενέργειες για την αποφυγή τους ή την αντιμετώπισή τους.</a:t>
            </a:r>
          </a:p>
        </p:txBody>
      </p:sp>
    </p:spTree>
    <p:extLst>
      <p:ext uri="{BB962C8B-B14F-4D97-AF65-F5344CB8AC3E}">
        <p14:creationId xmlns:p14="http://schemas.microsoft.com/office/powerpoint/2010/main" val="286811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Αποφυγή κινδύνου (</a:t>
            </a:r>
            <a:r>
              <a:rPr lang="en-US" altLang="el-GR"/>
              <a:t>avoidance)</a:t>
            </a:r>
            <a:r>
              <a:rPr lang="el-GR" altLang="el-GR"/>
              <a:t>/1</a:t>
            </a:r>
            <a:endParaRPr lang="en-GB" altLang="el-GR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/>
              <a:t>Άμεσα με τους ακόλουθους τρόπους:</a:t>
            </a:r>
            <a:endParaRPr lang="en-GB" altLang="el-GR"/>
          </a:p>
          <a:p>
            <a:pPr lvl="1">
              <a:lnSpc>
                <a:spcPct val="90000"/>
              </a:lnSpc>
            </a:pPr>
            <a:r>
              <a:rPr lang="el-GR" altLang="el-GR"/>
              <a:t>Με την αποσαφήνιση των απαιτήσεων</a:t>
            </a:r>
            <a:endParaRPr lang="en-GB" altLang="el-GR"/>
          </a:p>
          <a:p>
            <a:pPr lvl="1">
              <a:lnSpc>
                <a:spcPct val="90000"/>
              </a:lnSpc>
            </a:pPr>
            <a:r>
              <a:rPr lang="el-GR" altLang="el-GR"/>
              <a:t>Με τον ορισμό των στόχων του έργου</a:t>
            </a:r>
            <a:endParaRPr lang="en-GB" altLang="el-GR"/>
          </a:p>
          <a:p>
            <a:pPr lvl="1">
              <a:lnSpc>
                <a:spcPct val="90000"/>
              </a:lnSpc>
            </a:pPr>
            <a:r>
              <a:rPr lang="el-GR" altLang="el-GR"/>
              <a:t>Με τη συλλογή πληροφορίας</a:t>
            </a:r>
            <a:endParaRPr lang="en-GB" altLang="el-GR"/>
          </a:p>
          <a:p>
            <a:pPr lvl="1">
              <a:lnSpc>
                <a:spcPct val="90000"/>
              </a:lnSpc>
            </a:pPr>
            <a:r>
              <a:rPr lang="el-GR" altLang="el-GR"/>
              <a:t>Με τη βελτίωση της επικοινωνίας</a:t>
            </a:r>
            <a:endParaRPr lang="en-GB" altLang="el-GR"/>
          </a:p>
          <a:p>
            <a:pPr lvl="1">
              <a:lnSpc>
                <a:spcPct val="90000"/>
              </a:lnSpc>
            </a:pPr>
            <a:r>
              <a:rPr lang="el-GR" altLang="el-GR"/>
              <a:t>Με την ανάπτυξη πρωτότυπων</a:t>
            </a:r>
            <a:endParaRPr lang="en-GB" altLang="el-GR"/>
          </a:p>
          <a:p>
            <a:pPr lvl="1">
              <a:lnSpc>
                <a:spcPct val="90000"/>
              </a:lnSpc>
            </a:pPr>
            <a:r>
              <a:rPr lang="el-GR" altLang="el-GR"/>
              <a:t>Με την εκπαίδευση</a:t>
            </a:r>
            <a:endParaRPr lang="en-GB" altLang="el-GR"/>
          </a:p>
          <a:p>
            <a:pPr lvl="1">
              <a:lnSpc>
                <a:spcPct val="90000"/>
              </a:lnSpc>
            </a:pPr>
            <a:r>
              <a:rPr lang="el-GR" altLang="el-GR"/>
              <a:t>Με την πρόσκληση ειδικών</a:t>
            </a:r>
            <a:r>
              <a:rPr lang="en-GB" altLang="el-G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7253808"/>
      </p:ext>
    </p:extLst>
  </p:cSld>
  <p:clrMapOvr>
    <a:masterClrMapping/>
  </p:clrMapOvr>
  <p:transition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Αποφυγή κινδύνου (</a:t>
            </a:r>
            <a:r>
              <a:rPr lang="en-US" altLang="el-GR"/>
              <a:t>avoidance)</a:t>
            </a:r>
            <a:r>
              <a:rPr lang="el-GR" altLang="el-GR"/>
              <a:t>/2</a:t>
            </a:r>
            <a:endParaRPr lang="en-GB" altLang="el-GR"/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600" b="1"/>
              <a:t>Έμμεσοι τρόποι </a:t>
            </a:r>
            <a:r>
              <a:rPr lang="el-GR" altLang="el-GR" sz="2600"/>
              <a:t>για την αποφυγή του κινδύνου </a:t>
            </a:r>
            <a:endParaRPr lang="en-US" altLang="el-GR" sz="2600"/>
          </a:p>
          <a:p>
            <a:pPr lvl="1">
              <a:lnSpc>
                <a:spcPct val="90000"/>
              </a:lnSpc>
            </a:pPr>
            <a:r>
              <a:rPr lang="el-GR" altLang="el-GR" sz="2200"/>
              <a:t>Αλλαγή του αντικειμένου των εργασιών του έργου με σκοπό την απλοποίηση του και την εξάλειψη των σημείων που προκαλούν κίνδυνο</a:t>
            </a:r>
            <a:endParaRPr lang="en-US" altLang="el-GR" sz="2200"/>
          </a:p>
          <a:p>
            <a:pPr lvl="1">
              <a:lnSpc>
                <a:spcPct val="90000"/>
              </a:lnSpc>
            </a:pPr>
            <a:r>
              <a:rPr lang="el-GR" altLang="el-GR" sz="2200"/>
              <a:t>Χρήση μιας γνωστής και δοκιμασμένης μεθόδου αντί μιας άγνωστης</a:t>
            </a:r>
            <a:endParaRPr lang="en-US" altLang="el-GR" sz="2200"/>
          </a:p>
          <a:p>
            <a:pPr lvl="1">
              <a:lnSpc>
                <a:spcPct val="90000"/>
              </a:lnSpc>
            </a:pPr>
            <a:r>
              <a:rPr lang="el-GR" altLang="el-GR" sz="2200"/>
              <a:t>Χρήση δοκιμασμένης τεχνολογίας αντί για μιας νέας</a:t>
            </a:r>
            <a:endParaRPr lang="en-US" altLang="el-GR" sz="2200"/>
          </a:p>
          <a:p>
            <a:pPr lvl="1">
              <a:lnSpc>
                <a:spcPct val="90000"/>
              </a:lnSpc>
            </a:pPr>
            <a:r>
              <a:rPr lang="el-GR" altLang="el-GR" sz="2200"/>
              <a:t>Χρήση πλεονασμού στο σχεδιασμό του έργου </a:t>
            </a:r>
          </a:p>
        </p:txBody>
      </p:sp>
    </p:spTree>
    <p:extLst>
      <p:ext uri="{BB962C8B-B14F-4D97-AF65-F5344CB8AC3E}">
        <p14:creationId xmlns:p14="http://schemas.microsoft.com/office/powerpoint/2010/main" val="3489848713"/>
      </p:ext>
    </p:extLst>
  </p:cSld>
  <p:clrMapOvr>
    <a:masterClrMapping/>
  </p:clrMapOvr>
  <p:transition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Μεταφορά κινδύνου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l-GR" altLang="el-GR"/>
              <a:t>Χρήση υπεργολάβων</a:t>
            </a:r>
          </a:p>
          <a:p>
            <a:pPr marL="609600" indent="-609600"/>
            <a:r>
              <a:rPr lang="el-GR" altLang="el-GR"/>
              <a:t>Ασφάλιση και </a:t>
            </a:r>
          </a:p>
          <a:p>
            <a:pPr marL="609600" indent="-609600"/>
            <a:r>
              <a:rPr lang="el-GR" altLang="el-GR"/>
              <a:t>Εξαγορά του κινδύνου.</a:t>
            </a:r>
          </a:p>
        </p:txBody>
      </p:sp>
    </p:spTree>
    <p:extLst>
      <p:ext uri="{BB962C8B-B14F-4D97-AF65-F5344CB8AC3E}">
        <p14:creationId xmlns:p14="http://schemas.microsoft.com/office/powerpoint/2010/main" val="3994963542"/>
      </p:ext>
    </p:extLst>
  </p:cSld>
  <p:clrMapOvr>
    <a:masterClrMapping/>
  </p:clrMapOvr>
  <p:transition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Συμβάσεις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600"/>
              <a:t>Σύμβαση ορισμένου ποσού ή κατ’αποκοπή</a:t>
            </a:r>
          </a:p>
          <a:p>
            <a:pPr>
              <a:lnSpc>
                <a:spcPct val="90000"/>
              </a:lnSpc>
            </a:pPr>
            <a:r>
              <a:rPr lang="el-GR" altLang="el-GR" sz="2600"/>
              <a:t>Σύμβαση με ποσοστό επί του απολογιστικού κόστους</a:t>
            </a:r>
          </a:p>
          <a:p>
            <a:pPr>
              <a:lnSpc>
                <a:spcPct val="90000"/>
              </a:lnSpc>
            </a:pPr>
            <a:r>
              <a:rPr lang="el-GR" altLang="el-GR" sz="2600"/>
              <a:t>Σύμβαση με τιμή μονάδος</a:t>
            </a:r>
          </a:p>
          <a:p>
            <a:pPr>
              <a:lnSpc>
                <a:spcPct val="90000"/>
              </a:lnSpc>
            </a:pPr>
            <a:r>
              <a:rPr lang="el-GR" altLang="el-GR" sz="2600"/>
              <a:t>Σύμβαση με το κλειδί στο χέρι</a:t>
            </a:r>
          </a:p>
          <a:p>
            <a:pPr>
              <a:lnSpc>
                <a:spcPct val="90000"/>
              </a:lnSpc>
            </a:pPr>
            <a:r>
              <a:rPr lang="el-GR" altLang="el-GR" sz="2600"/>
              <a:t>Συνεταιρισμός</a:t>
            </a:r>
          </a:p>
          <a:p>
            <a:pPr>
              <a:lnSpc>
                <a:spcPct val="90000"/>
              </a:lnSpc>
            </a:pPr>
            <a:r>
              <a:rPr lang="el-GR" altLang="el-GR" sz="2600"/>
              <a:t>Σύμβαση κατασκευής, εκχώρησης, εκμετάλλευσης και μεταβίβασης (ΒΟΟΤ </a:t>
            </a:r>
            <a:r>
              <a:rPr lang="en-US" altLang="el-GR" sz="2600"/>
              <a:t>Build, Own, Operate, Transfer)</a:t>
            </a:r>
            <a:endParaRPr lang="el-GR" altLang="el-GR" sz="2600"/>
          </a:p>
          <a:p>
            <a:pPr>
              <a:lnSpc>
                <a:spcPct val="90000"/>
              </a:lnSpc>
            </a:pPr>
            <a:endParaRPr lang="el-GR" altLang="el-GR" sz="2600"/>
          </a:p>
        </p:txBody>
      </p:sp>
    </p:spTree>
    <p:extLst>
      <p:ext uri="{BB962C8B-B14F-4D97-AF65-F5344CB8AC3E}">
        <p14:creationId xmlns:p14="http://schemas.microsoft.com/office/powerpoint/2010/main" val="1818802799"/>
      </p:ext>
    </p:extLst>
  </p:cSld>
  <p:clrMapOvr>
    <a:masterClrMapping/>
  </p:clrMapOvr>
  <p:transition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Σχέση είδος σύμβασης με κίνδυνο</a:t>
            </a:r>
          </a:p>
        </p:txBody>
      </p:sp>
      <p:sp>
        <p:nvSpPr>
          <p:cNvPr id="925699" name="AutoShape 3"/>
          <p:cNvSpPr>
            <a:spLocks noChangeArrowheads="1"/>
          </p:cNvSpPr>
          <p:nvPr/>
        </p:nvSpPr>
        <p:spPr bwMode="auto">
          <a:xfrm>
            <a:off x="2535238" y="2981325"/>
            <a:ext cx="2879725" cy="2879725"/>
          </a:xfrm>
          <a:prstGeom prst="rtTriangl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36000" rIns="72000" bIns="36000" anchor="ctr"/>
          <a:lstStyle/>
          <a:p>
            <a:endParaRPr lang="el-GR"/>
          </a:p>
        </p:txBody>
      </p:sp>
      <p:sp>
        <p:nvSpPr>
          <p:cNvPr id="925700" name="Text Box 4"/>
          <p:cNvSpPr txBox="1">
            <a:spLocks noChangeArrowheads="1"/>
          </p:cNvSpPr>
          <p:nvPr/>
        </p:nvSpPr>
        <p:spPr bwMode="auto">
          <a:xfrm>
            <a:off x="1365250" y="5942013"/>
            <a:ext cx="52832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36000" rIns="72000" bIns="36000">
            <a:spAutoFit/>
          </a:bodyPr>
          <a:lstStyle/>
          <a:p>
            <a:pPr algn="ctr"/>
            <a:r>
              <a:rPr lang="el-GR" altLang="el-GR" sz="1600" b="1">
                <a:latin typeface="Tahoma" pitchFamily="34" charset="0"/>
              </a:rPr>
              <a:t>Ελάχιστος</a:t>
            </a:r>
            <a:r>
              <a:rPr lang="el-GR" altLang="el-GR" sz="1600">
                <a:latin typeface="Tahoma" pitchFamily="34" charset="0"/>
              </a:rPr>
              <a:t>            Κίνδυνος πελάτη              </a:t>
            </a:r>
            <a:r>
              <a:rPr lang="el-GR" altLang="el-GR" sz="1600" b="1" i="1">
                <a:latin typeface="Tahoma" pitchFamily="34" charset="0"/>
              </a:rPr>
              <a:t>Μέγιστος</a:t>
            </a:r>
          </a:p>
          <a:p>
            <a:pPr algn="ctr"/>
            <a:endParaRPr lang="el-GR" altLang="el-GR" sz="1600">
              <a:latin typeface="Tahoma" pitchFamily="34" charset="0"/>
            </a:endParaRPr>
          </a:p>
          <a:p>
            <a:pPr algn="ctr"/>
            <a:r>
              <a:rPr lang="el-GR" altLang="el-GR" sz="1600" b="1" i="1">
                <a:latin typeface="Tahoma" pitchFamily="34" charset="0"/>
              </a:rPr>
              <a:t>Μέγιστος</a:t>
            </a:r>
            <a:r>
              <a:rPr lang="el-GR" altLang="el-GR" sz="1600">
                <a:latin typeface="Tahoma" pitchFamily="34" charset="0"/>
              </a:rPr>
              <a:t>            Κίνδυνος αναδόχου          </a:t>
            </a:r>
            <a:r>
              <a:rPr lang="el-GR" altLang="el-GR" sz="1600" b="1">
                <a:latin typeface="Tahoma" pitchFamily="34" charset="0"/>
              </a:rPr>
              <a:t>Ελάχιστος</a:t>
            </a:r>
            <a:r>
              <a:rPr lang="el-GR" altLang="el-GR" sz="1600">
                <a:latin typeface="Tahoma" pitchFamily="34" charset="0"/>
              </a:rPr>
              <a:t> </a:t>
            </a:r>
          </a:p>
        </p:txBody>
      </p:sp>
      <p:sp>
        <p:nvSpPr>
          <p:cNvPr id="925701" name="Text Box 5"/>
          <p:cNvSpPr txBox="1">
            <a:spLocks noChangeArrowheads="1"/>
          </p:cNvSpPr>
          <p:nvPr/>
        </p:nvSpPr>
        <p:spPr bwMode="auto">
          <a:xfrm rot="2700000">
            <a:off x="3305175" y="4659313"/>
            <a:ext cx="1384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36000" rIns="72000" bIns="36000">
            <a:spAutoFit/>
          </a:bodyPr>
          <a:lstStyle/>
          <a:p>
            <a:pPr algn="ctr"/>
            <a:r>
              <a:rPr lang="el-GR" altLang="el-GR" sz="1600" b="1">
                <a:latin typeface="Tahoma" pitchFamily="34" charset="0"/>
              </a:rPr>
              <a:t>Επιμερισμός</a:t>
            </a:r>
          </a:p>
        </p:txBody>
      </p:sp>
      <p:sp>
        <p:nvSpPr>
          <p:cNvPr id="925702" name="Text Box 6"/>
          <p:cNvSpPr txBox="1">
            <a:spLocks noChangeArrowheads="1"/>
          </p:cNvSpPr>
          <p:nvPr/>
        </p:nvSpPr>
        <p:spPr bwMode="auto">
          <a:xfrm rot="16200000">
            <a:off x="1353344" y="4461669"/>
            <a:ext cx="184308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36000" rIns="72000" bIns="36000">
            <a:spAutoFit/>
          </a:bodyPr>
          <a:lstStyle/>
          <a:p>
            <a:pPr algn="ctr"/>
            <a:r>
              <a:rPr lang="el-GR" altLang="el-GR" sz="1600" b="1">
                <a:latin typeface="Tahoma" pitchFamily="34" charset="0"/>
              </a:rPr>
              <a:t>Ευελιξία  Πελάτη</a:t>
            </a:r>
          </a:p>
        </p:txBody>
      </p:sp>
      <p:sp>
        <p:nvSpPr>
          <p:cNvPr id="925703" name="Text Box 7"/>
          <p:cNvSpPr txBox="1">
            <a:spLocks noChangeArrowheads="1"/>
          </p:cNvSpPr>
          <p:nvPr/>
        </p:nvSpPr>
        <p:spPr bwMode="auto">
          <a:xfrm rot="18900000">
            <a:off x="3546475" y="1235075"/>
            <a:ext cx="3625850" cy="37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36000" rIns="72000" bIns="36000">
            <a:spAutoFit/>
          </a:bodyPr>
          <a:lstStyle/>
          <a:p>
            <a:r>
              <a:rPr lang="el-GR" altLang="el-GR" sz="1600">
                <a:latin typeface="Tahoma" pitchFamily="34" charset="0"/>
              </a:rPr>
              <a:t>ΒΟΟΤ</a:t>
            </a:r>
          </a:p>
          <a:p>
            <a:r>
              <a:rPr lang="el-GR" altLang="el-GR" sz="1600">
                <a:latin typeface="Tahoma" pitchFamily="34" charset="0"/>
              </a:rPr>
              <a:t>Με το κλειδί στο χέρι</a:t>
            </a:r>
          </a:p>
          <a:p>
            <a:r>
              <a:rPr lang="el-GR" altLang="el-GR" sz="1600">
                <a:latin typeface="Tahoma" pitchFamily="34" charset="0"/>
              </a:rPr>
              <a:t>Σύμβαση κατ’αποκοπή</a:t>
            </a:r>
          </a:p>
          <a:p>
            <a:endParaRPr lang="el-GR" altLang="el-GR" sz="1600">
              <a:latin typeface="Tahoma" pitchFamily="34" charset="0"/>
            </a:endParaRPr>
          </a:p>
          <a:p>
            <a:endParaRPr lang="el-GR" altLang="el-GR" sz="1600">
              <a:latin typeface="Tahoma" pitchFamily="34" charset="0"/>
            </a:endParaRPr>
          </a:p>
          <a:p>
            <a:r>
              <a:rPr lang="el-GR" altLang="el-GR" sz="1600">
                <a:latin typeface="Tahoma" pitchFamily="34" charset="0"/>
              </a:rPr>
              <a:t>Σύμβαση τιμών μονάδας</a:t>
            </a:r>
          </a:p>
          <a:p>
            <a:endParaRPr lang="el-GR" altLang="el-GR" sz="1600">
              <a:latin typeface="Tahoma" pitchFamily="34" charset="0"/>
            </a:endParaRPr>
          </a:p>
          <a:p>
            <a:endParaRPr lang="el-GR" altLang="el-GR" sz="1600">
              <a:latin typeface="Tahoma" pitchFamily="34" charset="0"/>
            </a:endParaRPr>
          </a:p>
          <a:p>
            <a:r>
              <a:rPr lang="el-GR" altLang="el-GR" sz="1600">
                <a:latin typeface="Tahoma" pitchFamily="34" charset="0"/>
              </a:rPr>
              <a:t>Συνεταιρισμός</a:t>
            </a:r>
          </a:p>
          <a:p>
            <a:endParaRPr lang="el-GR" altLang="el-GR" sz="1600">
              <a:latin typeface="Tahoma" pitchFamily="34" charset="0"/>
            </a:endParaRPr>
          </a:p>
          <a:p>
            <a:endParaRPr lang="el-GR" altLang="el-GR" sz="1600">
              <a:latin typeface="Tahoma" pitchFamily="34" charset="0"/>
            </a:endParaRPr>
          </a:p>
          <a:p>
            <a:r>
              <a:rPr lang="el-GR" altLang="el-GR" sz="1600">
                <a:latin typeface="Tahoma" pitchFamily="34" charset="0"/>
              </a:rPr>
              <a:t>Απόδοση λογαριασμού + σταθερή τιμή</a:t>
            </a:r>
          </a:p>
          <a:p>
            <a:endParaRPr lang="el-GR" altLang="el-GR" sz="1600">
              <a:latin typeface="Tahoma" pitchFamily="34" charset="0"/>
            </a:endParaRPr>
          </a:p>
          <a:p>
            <a:endParaRPr lang="el-GR" altLang="el-GR" sz="1600">
              <a:latin typeface="Tahoma" pitchFamily="34" charset="0"/>
            </a:endParaRPr>
          </a:p>
          <a:p>
            <a:r>
              <a:rPr lang="el-GR" altLang="el-GR" sz="1600">
                <a:latin typeface="Tahoma" pitchFamily="34" charset="0"/>
              </a:rPr>
              <a:t>Απόδοση λογαριασμού + ποσοστό</a:t>
            </a:r>
          </a:p>
        </p:txBody>
      </p:sp>
    </p:spTree>
    <p:extLst>
      <p:ext uri="{BB962C8B-B14F-4D97-AF65-F5344CB8AC3E}">
        <p14:creationId xmlns:p14="http://schemas.microsoft.com/office/powerpoint/2010/main" val="3630126536"/>
      </p:ext>
    </p:extLst>
  </p:cSld>
  <p:clrMapOvr>
    <a:masterClrMapping/>
  </p:clrMapOvr>
  <p:transition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Εγγυήσεις, Ασφάλειες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l-GR" altLang="el-GR" sz="2600"/>
              <a:t>Εγγυήσεις</a:t>
            </a:r>
          </a:p>
          <a:p>
            <a:pPr marL="990600" lvl="1" indent="-646113"/>
            <a:r>
              <a:rPr lang="el-GR" altLang="el-GR" sz="2200"/>
              <a:t>Παρακράτηση αμοιβής</a:t>
            </a:r>
          </a:p>
          <a:p>
            <a:pPr marL="990600" lvl="1" indent="-646113"/>
            <a:r>
              <a:rPr lang="el-GR" altLang="el-GR" sz="2200"/>
              <a:t>Εγγύηση</a:t>
            </a:r>
          </a:p>
          <a:p>
            <a:pPr marL="609600" indent="-609600"/>
            <a:r>
              <a:rPr lang="el-GR" altLang="el-GR" sz="2600"/>
              <a:t>Ασφάλειες</a:t>
            </a:r>
          </a:p>
          <a:p>
            <a:pPr marL="990600" lvl="1" indent="-646113"/>
            <a:r>
              <a:rPr lang="el-GR" altLang="el-GR" sz="2200"/>
              <a:t>Ζημιές στην ιδιοκτησία</a:t>
            </a:r>
          </a:p>
          <a:p>
            <a:pPr marL="990600" lvl="1" indent="-646113"/>
            <a:r>
              <a:rPr lang="el-GR" altLang="el-GR" sz="2200"/>
              <a:t>Αποθεματικές ζημιές (πχ. Λόγω διακοπής των επιχειρηματικών δραστηριοτήτων</a:t>
            </a:r>
          </a:p>
          <a:p>
            <a:pPr marL="990600" lvl="1" indent="-646113"/>
            <a:r>
              <a:rPr lang="el-GR" altLang="el-GR" sz="2200"/>
              <a:t>Νομική ευθύνη</a:t>
            </a:r>
          </a:p>
          <a:p>
            <a:pPr marL="990600" lvl="1" indent="-646113"/>
            <a:r>
              <a:rPr lang="el-GR" altLang="el-GR" sz="2200"/>
              <a:t>Προσωπική ευθύνη</a:t>
            </a:r>
          </a:p>
        </p:txBody>
      </p:sp>
    </p:spTree>
    <p:extLst>
      <p:ext uri="{BB962C8B-B14F-4D97-AF65-F5344CB8AC3E}">
        <p14:creationId xmlns:p14="http://schemas.microsoft.com/office/powerpoint/2010/main" val="834255061"/>
      </p:ext>
    </p:extLst>
  </p:cSld>
  <p:clrMapOvr>
    <a:masterClrMapping/>
  </p:clrMapOvr>
  <p:transition>
    <p:rand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500"/>
              <a:t>Αντιμετώπιση του κινδύνου (</a:t>
            </a:r>
            <a:r>
              <a:rPr lang="en-US" altLang="el-GR" sz="3500"/>
              <a:t>mitigation</a:t>
            </a:r>
            <a:r>
              <a:rPr lang="el-GR" altLang="el-GR" sz="3500"/>
              <a:t>) 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Η αντιμετώπιση του κινδύνου μπορεί να έχει δύο μορφές:</a:t>
            </a:r>
          </a:p>
          <a:p>
            <a:pPr lvl="1"/>
            <a:r>
              <a:rPr lang="el-GR" altLang="el-GR"/>
              <a:t>Λήψη προληπτικών μέτρων</a:t>
            </a:r>
          </a:p>
          <a:p>
            <a:pPr lvl="1"/>
            <a:r>
              <a:rPr lang="el-GR" altLang="el-GR"/>
              <a:t>Λήψη μέτρων αντιμετώπισης των συνεπειών </a:t>
            </a:r>
          </a:p>
        </p:txBody>
      </p:sp>
    </p:spTree>
    <p:extLst>
      <p:ext uri="{BB962C8B-B14F-4D97-AF65-F5344CB8AC3E}">
        <p14:creationId xmlns:p14="http://schemas.microsoft.com/office/powerpoint/2010/main" val="969026629"/>
      </p:ext>
    </p:extLst>
  </p:cSld>
  <p:clrMapOvr>
    <a:masterClrMapping/>
  </p:clrMapOvr>
  <p:transition>
    <p:rand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l-GR" altLang="el-GR"/>
              <a:t>Αντιμετώπιση κινδύνων χρόνου/1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l-GR" altLang="el-GR" sz="2100"/>
              <a:t>Στην περίπτωση που αντιμετωπίσουμε πρόβλημα με το χρονοδιάγραμμα του έργου πρέπει να αναλύσουμε ξανά τα ακόλουθα:</a:t>
            </a:r>
          </a:p>
          <a:p>
            <a:pPr marL="990600" lvl="1" indent="-646113">
              <a:lnSpc>
                <a:spcPct val="90000"/>
              </a:lnSpc>
            </a:pPr>
            <a:r>
              <a:rPr lang="el-GR" altLang="el-GR" sz="2000"/>
              <a:t>Του πόρους που έχουμε δώσει στο έργο στην δεδομένη φάση</a:t>
            </a:r>
          </a:p>
          <a:p>
            <a:pPr marL="1371600" lvl="2" indent="-677863">
              <a:lnSpc>
                <a:spcPct val="90000"/>
              </a:lnSpc>
            </a:pPr>
            <a:r>
              <a:rPr lang="el-GR" altLang="el-GR" sz="1800"/>
              <a:t>Περισσότεροι πόροι</a:t>
            </a:r>
          </a:p>
          <a:p>
            <a:pPr marL="1752600" lvl="3" indent="-763588">
              <a:lnSpc>
                <a:spcPct val="90000"/>
              </a:lnSpc>
            </a:pPr>
            <a:r>
              <a:rPr lang="el-GR" altLang="el-GR" sz="1600"/>
              <a:t>Ο προϋπολογισμός του έργου επιτρέπει κάτι τέτοιο</a:t>
            </a:r>
          </a:p>
          <a:p>
            <a:pPr marL="1752600" lvl="3" indent="-763588">
              <a:lnSpc>
                <a:spcPct val="90000"/>
              </a:lnSpc>
            </a:pPr>
            <a:r>
              <a:rPr lang="el-GR" altLang="el-GR" sz="1600"/>
              <a:t>Η ανάλυση των διαδικασιών επιτρέπει την πρόσθεση επιπλέον πόρων στο έργο και </a:t>
            </a:r>
          </a:p>
          <a:p>
            <a:pPr marL="1752600" lvl="3" indent="-763588">
              <a:lnSpc>
                <a:spcPct val="90000"/>
              </a:lnSpc>
            </a:pPr>
            <a:r>
              <a:rPr lang="el-GR" altLang="el-GR" sz="1600"/>
              <a:t>Ότι η πρόσθεση πόρων στο έργο δεν παρακωλύει την εργασία των ήδη υπαρχόντων </a:t>
            </a:r>
          </a:p>
          <a:p>
            <a:pPr marL="990600" lvl="1" indent="-646113">
              <a:lnSpc>
                <a:spcPct val="90000"/>
              </a:lnSpc>
            </a:pPr>
            <a:r>
              <a:rPr lang="el-GR" altLang="el-GR" sz="2000"/>
              <a:t>Τις διαδικασίες στις οποίες έχουμε σπάσει το έργο (WBS)</a:t>
            </a:r>
          </a:p>
          <a:p>
            <a:pPr marL="1371600" lvl="2" indent="-677863">
              <a:lnSpc>
                <a:spcPct val="90000"/>
              </a:lnSpc>
            </a:pPr>
            <a:r>
              <a:rPr lang="el-GR" altLang="el-GR" sz="1800"/>
              <a:t>Αύξηση παραλληλισμού</a:t>
            </a:r>
          </a:p>
          <a:p>
            <a:pPr marL="990600" lvl="1" indent="-646113">
              <a:lnSpc>
                <a:spcPct val="90000"/>
              </a:lnSpc>
            </a:pPr>
            <a:endParaRPr lang="el-GR" altLang="el-GR" sz="2000"/>
          </a:p>
        </p:txBody>
      </p:sp>
    </p:spTree>
    <p:extLst>
      <p:ext uri="{BB962C8B-B14F-4D97-AF65-F5344CB8AC3E}">
        <p14:creationId xmlns:p14="http://schemas.microsoft.com/office/powerpoint/2010/main" val="2578436927"/>
      </p:ext>
    </p:extLst>
  </p:cSld>
  <p:clrMapOvr>
    <a:masterClrMapping/>
  </p:clrMapOvr>
  <p:transition>
    <p:rand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Αντιμετώπιση κινδύνων χρόνου/2</a:t>
            </a:r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100"/>
              <a:t>Μερικοί κανόνες που μπορούν να εφαρμοστούν και να βοηθήσουν σε περίπτωση έλλειψης χρόνου είναι:</a:t>
            </a:r>
          </a:p>
          <a:p>
            <a:pPr lvl="1">
              <a:lnSpc>
                <a:spcPct val="90000"/>
              </a:lnSpc>
            </a:pPr>
            <a:r>
              <a:rPr lang="el-GR" altLang="el-GR" sz="2000"/>
              <a:t>Μελέτη των απαιτήσεων του έργου έτσι ώστε να εντοπίσουμε μη ζωτικές απαιτήσεις, πράγματα που μπορούν να παραδοθούν αργότερα</a:t>
            </a:r>
          </a:p>
          <a:p>
            <a:pPr lvl="1">
              <a:lnSpc>
                <a:spcPct val="90000"/>
              </a:lnSpc>
            </a:pPr>
            <a:r>
              <a:rPr lang="el-GR" altLang="el-GR" sz="2000"/>
              <a:t>Εξετάστε κατά πόσο το έργο μπορεί να παραδοθεί σε φάσεις</a:t>
            </a:r>
          </a:p>
          <a:p>
            <a:pPr lvl="1">
              <a:lnSpc>
                <a:spcPct val="90000"/>
              </a:lnSpc>
            </a:pPr>
            <a:r>
              <a:rPr lang="el-GR" altLang="el-GR" sz="2000"/>
              <a:t>Εξασφαλίστε αρκετό επιπλέον χρόνος για την διαχείριση του έργου</a:t>
            </a:r>
          </a:p>
          <a:p>
            <a:pPr lvl="1">
              <a:lnSpc>
                <a:spcPct val="90000"/>
              </a:lnSpc>
            </a:pPr>
            <a:r>
              <a:rPr lang="el-GR" altLang="el-GR" sz="2000"/>
              <a:t>Αντισταθείτε στον πειρασμό να προσθέσετε περισσότερο προσωπικό στο έργο, εκτός και αν ο ρόλος τους είναι καλά ορισμένος</a:t>
            </a:r>
          </a:p>
          <a:p>
            <a:pPr lvl="1">
              <a:lnSpc>
                <a:spcPct val="90000"/>
              </a:lnSpc>
            </a:pPr>
            <a:r>
              <a:rPr lang="el-GR" altLang="el-GR" sz="2000"/>
              <a:t>Εξασφαλίστε ότι το προσωπικό του έργου είναι καλά εκπαιδευμένο και ότι έχουν αρκετή εμπειρία </a:t>
            </a:r>
          </a:p>
        </p:txBody>
      </p:sp>
    </p:spTree>
    <p:extLst>
      <p:ext uri="{BB962C8B-B14F-4D97-AF65-F5344CB8AC3E}">
        <p14:creationId xmlns:p14="http://schemas.microsoft.com/office/powerpoint/2010/main" val="1766388090"/>
      </p:ext>
    </p:extLst>
  </p:cSld>
  <p:clrMapOvr>
    <a:masterClrMapping/>
  </p:clrMapOvr>
  <p:transition>
    <p:rand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500"/>
              <a:t>Αντιμετώπιση κινδύνων προσωπικού/1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100"/>
              <a:t>Βάζουμε ξεκάθαρους στόχους και αναζητούμε συμφωνία από όλους τους συμμετέχοντες</a:t>
            </a:r>
            <a:endParaRPr lang="en-GB" altLang="el-GR" sz="2100"/>
          </a:p>
          <a:p>
            <a:pPr>
              <a:lnSpc>
                <a:spcPct val="90000"/>
              </a:lnSpc>
            </a:pPr>
            <a:r>
              <a:rPr lang="el-GR" altLang="el-GR" sz="2100"/>
              <a:t>Συμφωνία για τη διαθεσιμότητα του προσωπικού </a:t>
            </a:r>
            <a:endParaRPr lang="en-GB" altLang="el-GR" sz="2100"/>
          </a:p>
          <a:p>
            <a:pPr>
              <a:lnSpc>
                <a:spcPct val="90000"/>
              </a:lnSpc>
            </a:pPr>
            <a:r>
              <a:rPr lang="el-GR" altLang="el-GR" sz="2100"/>
              <a:t>Εκπαίδευση του προσωπικού όπου χρειάζεται</a:t>
            </a:r>
            <a:endParaRPr lang="en-GB" altLang="el-GR" sz="2100"/>
          </a:p>
          <a:p>
            <a:pPr>
              <a:lnSpc>
                <a:spcPct val="90000"/>
              </a:lnSpc>
            </a:pPr>
            <a:r>
              <a:rPr lang="el-GR" altLang="el-GR" sz="2100"/>
              <a:t>Εξασφαλίζει το απαραίτητο know-how</a:t>
            </a:r>
            <a:endParaRPr lang="en-GB" altLang="el-GR" sz="2100"/>
          </a:p>
          <a:p>
            <a:pPr>
              <a:lnSpc>
                <a:spcPct val="90000"/>
              </a:lnSpc>
            </a:pPr>
            <a:r>
              <a:rPr lang="el-GR" altLang="el-GR" sz="2100"/>
              <a:t>Εξασφαλίζει ότι τα απαραίτητα standard ακολουθούνται</a:t>
            </a:r>
            <a:endParaRPr lang="en-GB" altLang="el-GR" sz="2100"/>
          </a:p>
          <a:p>
            <a:pPr>
              <a:lnSpc>
                <a:spcPct val="90000"/>
              </a:lnSpc>
            </a:pPr>
            <a:r>
              <a:rPr lang="el-GR" altLang="el-GR" sz="2100"/>
              <a:t>Εξασφαλίζουμε ότι υπάρχουν εναλλακτικά σενάρια σε περίπτωση αποχώρησης προσωπικού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altLang="el-GR" sz="2100"/>
          </a:p>
        </p:txBody>
      </p:sp>
    </p:spTree>
    <p:extLst>
      <p:ext uri="{BB962C8B-B14F-4D97-AF65-F5344CB8AC3E}">
        <p14:creationId xmlns:p14="http://schemas.microsoft.com/office/powerpoint/2010/main" val="1825915363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/>
              <a:t>Η ανάγκη να διαχειριστούμε τους κινδύνους</a:t>
            </a:r>
            <a:endParaRPr lang="en-GB" altLang="el-GR"/>
          </a:p>
        </p:txBody>
      </p:sp>
      <p:pic>
        <p:nvPicPr>
          <p:cNvPr id="989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276475"/>
            <a:ext cx="6642100" cy="3927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7673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500"/>
              <a:t>Αντιμετώπιση κινδύνων προσωπικού/2</a:t>
            </a:r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100"/>
              <a:t>Ο project manager είναι βασικός συντελεστής  σε αυτή την διαδικασία μια και πρέπει:</a:t>
            </a:r>
          </a:p>
          <a:p>
            <a:pPr lvl="1">
              <a:lnSpc>
                <a:spcPct val="90000"/>
              </a:lnSpc>
            </a:pPr>
            <a:r>
              <a:rPr lang="el-GR" altLang="el-GR" sz="2000"/>
              <a:t>Να καθοδηγήσει την ομάδα παρουσιάζονται τους στόχους και τις προτεραιότητες </a:t>
            </a:r>
            <a:endParaRPr lang="en-GB" altLang="el-GR" sz="2000"/>
          </a:p>
          <a:p>
            <a:pPr lvl="1">
              <a:lnSpc>
                <a:spcPct val="90000"/>
              </a:lnSpc>
            </a:pPr>
            <a:r>
              <a:rPr lang="el-GR" altLang="el-GR" sz="2000"/>
              <a:t>Να εξασφαλίσει ότι δεν υπάρχουν διαφωνίες μεταξύ των μελών της ομάδας</a:t>
            </a:r>
            <a:endParaRPr lang="en-GB" altLang="el-GR" sz="2000"/>
          </a:p>
          <a:p>
            <a:pPr lvl="1">
              <a:lnSpc>
                <a:spcPct val="90000"/>
              </a:lnSpc>
            </a:pPr>
            <a:r>
              <a:rPr lang="el-GR" altLang="el-GR" sz="2000"/>
              <a:t>Το προσωπικό είναι σωστά εκπαιδευμένο για να κάνει την εργασία του</a:t>
            </a:r>
            <a:endParaRPr lang="en-GB" altLang="el-GR" sz="2000"/>
          </a:p>
          <a:p>
            <a:pPr lvl="1">
              <a:lnSpc>
                <a:spcPct val="90000"/>
              </a:lnSpc>
            </a:pPr>
            <a:r>
              <a:rPr lang="el-GR" altLang="el-GR" sz="2000"/>
              <a:t>Το προσωπικό έχει των απαιτούμενη εμπειρία</a:t>
            </a:r>
            <a:endParaRPr lang="en-GB" altLang="el-GR" sz="2000"/>
          </a:p>
          <a:p>
            <a:pPr lvl="1">
              <a:lnSpc>
                <a:spcPct val="90000"/>
              </a:lnSpc>
            </a:pPr>
            <a:r>
              <a:rPr lang="el-GR" altLang="el-GR" sz="2000"/>
              <a:t>Οργανώνει τακτικές συναντήσεις όπου όλα τα θέματα συζητούνται αναλυτικά</a:t>
            </a:r>
            <a:endParaRPr lang="en-GB" altLang="el-GR" sz="2000"/>
          </a:p>
          <a:p>
            <a:pPr lvl="1">
              <a:lnSpc>
                <a:spcPct val="90000"/>
              </a:lnSpc>
            </a:pPr>
            <a:r>
              <a:rPr lang="el-GR" altLang="el-GR" sz="2000"/>
              <a:t>Ενημερώνει την διοίκηση για την πορεία του έργου </a:t>
            </a:r>
          </a:p>
          <a:p>
            <a:pPr>
              <a:lnSpc>
                <a:spcPct val="90000"/>
              </a:lnSpc>
            </a:pPr>
            <a:endParaRPr lang="el-GR" altLang="el-GR" sz="2100"/>
          </a:p>
        </p:txBody>
      </p:sp>
    </p:spTree>
    <p:extLst>
      <p:ext uri="{BB962C8B-B14F-4D97-AF65-F5344CB8AC3E}">
        <p14:creationId xmlns:p14="http://schemas.microsoft.com/office/powerpoint/2010/main" val="633931981"/>
      </p:ext>
    </p:extLst>
  </p:cSld>
  <p:clrMapOvr>
    <a:masterClrMapping/>
  </p:clrMapOvr>
  <p:transition>
    <p:random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/>
              <a:t>Αντιμετώπιση κινδύνων αλλαγής</a:t>
            </a:r>
            <a:r>
              <a:rPr lang="el-GR" altLang="el-GR"/>
              <a:t> 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600"/>
              <a:t>Βασικές στρατηγικές για την ελαχιστοποίηση του κινδύνου είναι:</a:t>
            </a:r>
          </a:p>
          <a:p>
            <a:pPr lvl="1">
              <a:lnSpc>
                <a:spcPct val="90000"/>
              </a:lnSpc>
            </a:pPr>
            <a:r>
              <a:rPr lang="el-GR" altLang="el-GR" sz="2200"/>
              <a:t>Εκπαίδευση και ενημέρωση όσων επηρεάζονται από την αλλαγή</a:t>
            </a:r>
            <a:endParaRPr lang="en-GB" altLang="el-GR" sz="2200"/>
          </a:p>
          <a:p>
            <a:pPr lvl="1">
              <a:lnSpc>
                <a:spcPct val="90000"/>
              </a:lnSpc>
            </a:pPr>
            <a:r>
              <a:rPr lang="el-GR" altLang="el-GR" sz="2200"/>
              <a:t>Έγκαιρη επικοινωνία και ουσιαστική συμμετοχή των αντιπροσώπων των σωματίων των εργαζομένων</a:t>
            </a:r>
            <a:endParaRPr lang="en-GB" altLang="el-GR" sz="2200"/>
          </a:p>
          <a:p>
            <a:pPr lvl="1">
              <a:lnSpc>
                <a:spcPct val="90000"/>
              </a:lnSpc>
            </a:pPr>
            <a:r>
              <a:rPr lang="el-GR" altLang="el-GR" sz="2200"/>
              <a:t>Υποστήριξη χρηστών κατά την αρχική φάση της λειτουργίας του έργου</a:t>
            </a:r>
          </a:p>
          <a:p>
            <a:pPr lvl="1">
              <a:lnSpc>
                <a:spcPct val="90000"/>
              </a:lnSpc>
            </a:pPr>
            <a:r>
              <a:rPr lang="el-GR" altLang="el-GR" sz="2200"/>
              <a:t>Παρουσίαση των πλεονεκτημάτων του έργου </a:t>
            </a:r>
          </a:p>
        </p:txBody>
      </p:sp>
    </p:spTree>
    <p:extLst>
      <p:ext uri="{BB962C8B-B14F-4D97-AF65-F5344CB8AC3E}">
        <p14:creationId xmlns:p14="http://schemas.microsoft.com/office/powerpoint/2010/main" val="139450071"/>
      </p:ext>
    </p:extLst>
  </p:cSld>
  <p:clrMapOvr>
    <a:masterClrMapping/>
  </p:clrMapOvr>
  <p:transition>
    <p:rand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 sz="3500"/>
              <a:t>Αντιμετώπιση κινδύνων πολυπλοκότητας</a:t>
            </a:r>
            <a:r>
              <a:rPr lang="el-GR" altLang="el-GR" sz="3500"/>
              <a:t> 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Ανάλυση του έργου σε απλούστερα τμήματα</a:t>
            </a:r>
          </a:p>
          <a:p>
            <a:r>
              <a:rPr lang="el-GR" altLang="el-GR"/>
              <a:t>Χρήση προσωπικού με μεγάλη εμπειρία</a:t>
            </a:r>
          </a:p>
          <a:p>
            <a:r>
              <a:rPr lang="el-GR" altLang="el-GR"/>
              <a:t>Χρήση εξειδικευμένων υπεργολάβων</a:t>
            </a:r>
          </a:p>
          <a:p>
            <a:r>
              <a:rPr lang="el-GR" altLang="el-GR"/>
              <a:t>Χρήση εξειδικευμένων εργαλείων</a:t>
            </a:r>
          </a:p>
          <a:p>
            <a:r>
              <a:rPr lang="el-GR" altLang="el-GR"/>
              <a:t>Αυξημένος έλεγχος</a:t>
            </a:r>
          </a:p>
          <a:p>
            <a:r>
              <a:rPr lang="el-GR" altLang="el-GR"/>
              <a:t>Αυξημένη επικοινωνία</a:t>
            </a:r>
          </a:p>
        </p:txBody>
      </p:sp>
    </p:spTree>
    <p:extLst>
      <p:ext uri="{BB962C8B-B14F-4D97-AF65-F5344CB8AC3E}">
        <p14:creationId xmlns:p14="http://schemas.microsoft.com/office/powerpoint/2010/main" val="3592806857"/>
      </p:ext>
    </p:extLst>
  </p:cSld>
  <p:clrMapOvr>
    <a:masterClrMapping/>
  </p:clrMapOvr>
  <p:transition>
    <p:random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/>
              <a:t>Αντιμετώπιση κινδύνων περιορισμών</a:t>
            </a:r>
            <a:endParaRPr lang="el-GR" altLang="el-GR"/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Επαλήθευση περιορισμών</a:t>
            </a:r>
          </a:p>
          <a:p>
            <a:r>
              <a:rPr lang="el-GR" altLang="el-GR"/>
              <a:t>Ταξινόμηση περιορισμών ανά κατηγορία</a:t>
            </a:r>
          </a:p>
          <a:p>
            <a:r>
              <a:rPr lang="el-GR" altLang="el-GR"/>
              <a:t>Απλοποίηση όπου είναι δυνατόν</a:t>
            </a:r>
          </a:p>
          <a:p>
            <a:r>
              <a:rPr lang="el-GR" altLang="el-GR"/>
              <a:t>Αν δεν είναι δυνατόν τότε αποδοχή του κινδύνου</a:t>
            </a:r>
          </a:p>
        </p:txBody>
      </p:sp>
    </p:spTree>
    <p:extLst>
      <p:ext uri="{BB962C8B-B14F-4D97-AF65-F5344CB8AC3E}">
        <p14:creationId xmlns:p14="http://schemas.microsoft.com/office/powerpoint/2010/main" val="962111670"/>
      </p:ext>
    </p:extLst>
  </p:cSld>
  <p:clrMapOvr>
    <a:masterClrMapping/>
  </p:clrMapOvr>
  <p:transition>
    <p:random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/>
              <a:t>Αντιμετώπιση μελλοντικών κινδύνων</a:t>
            </a:r>
            <a:r>
              <a:rPr lang="el-GR" altLang="el-GR"/>
              <a:t> </a:t>
            </a:r>
          </a:p>
        </p:txBody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600"/>
              <a:t>Επιπλέον πιθανοί τρόποι αντιμετώπισης τέτοιων κινδύνων είναι:</a:t>
            </a:r>
          </a:p>
          <a:p>
            <a:pPr lvl="1">
              <a:lnSpc>
                <a:spcPct val="90000"/>
              </a:lnSpc>
            </a:pPr>
            <a:r>
              <a:rPr lang="el-GR" altLang="el-GR" sz="2200"/>
              <a:t>Στον προγραμματισμό του έργου να συμπεριλάβουμε ένα ποσοστό ανοχής σε απρόβλεπτους παράγοντες, κακές εκτιμήσεις κλπ.</a:t>
            </a:r>
            <a:endParaRPr lang="en-GB" altLang="el-GR" sz="2200"/>
          </a:p>
          <a:p>
            <a:pPr lvl="1">
              <a:lnSpc>
                <a:spcPct val="90000"/>
              </a:lnSpc>
            </a:pPr>
            <a:r>
              <a:rPr lang="el-GR" altLang="el-GR" sz="2200"/>
              <a:t>Προοδευτική εισαγωγή του προσωπικού στο έργο</a:t>
            </a:r>
            <a:endParaRPr lang="en-GB" altLang="el-GR" sz="2200"/>
          </a:p>
          <a:p>
            <a:pPr lvl="1">
              <a:lnSpc>
                <a:spcPct val="90000"/>
              </a:lnSpc>
            </a:pPr>
            <a:r>
              <a:rPr lang="el-GR" altLang="el-GR" sz="2200"/>
              <a:t>Συνεχή εκπαίδευση</a:t>
            </a:r>
            <a:endParaRPr lang="en-GB" altLang="el-GR" sz="2200"/>
          </a:p>
          <a:p>
            <a:pPr lvl="1">
              <a:lnSpc>
                <a:spcPct val="90000"/>
              </a:lnSpc>
            </a:pPr>
            <a:r>
              <a:rPr lang="el-GR" altLang="el-GR" sz="2200"/>
              <a:t>Εκτέλεση του έργου σε φάσεις με ταυτόχρονη τμηματική παράδοση</a:t>
            </a:r>
            <a:endParaRPr lang="en-GB" altLang="el-GR" sz="2200"/>
          </a:p>
          <a:p>
            <a:pPr lvl="1">
              <a:lnSpc>
                <a:spcPct val="90000"/>
              </a:lnSpc>
            </a:pPr>
            <a:r>
              <a:rPr lang="el-GR" altLang="el-GR" sz="2200"/>
              <a:t>Επανεκτίμηση του έργου στο τέλος κάθε φάσης.</a:t>
            </a:r>
          </a:p>
          <a:p>
            <a:pPr>
              <a:lnSpc>
                <a:spcPct val="90000"/>
              </a:lnSpc>
            </a:pPr>
            <a:endParaRPr lang="el-GR" altLang="el-GR" sz="2600"/>
          </a:p>
        </p:txBody>
      </p:sp>
    </p:spTree>
    <p:extLst>
      <p:ext uri="{BB962C8B-B14F-4D97-AF65-F5344CB8AC3E}">
        <p14:creationId xmlns:p14="http://schemas.microsoft.com/office/powerpoint/2010/main" val="1388585890"/>
      </p:ext>
    </p:extLst>
  </p:cSld>
  <p:clrMapOvr>
    <a:masterClrMapping/>
  </p:clrMapOvr>
  <p:transition>
    <p:random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Αποδοχή</a:t>
            </a:r>
            <a:r>
              <a:rPr lang="en-US" altLang="el-GR"/>
              <a:t> </a:t>
            </a:r>
            <a:r>
              <a:rPr lang="el-GR" altLang="el-GR"/>
              <a:t>κινδύνου</a:t>
            </a:r>
            <a:r>
              <a:rPr lang="en-US" altLang="el-GR"/>
              <a:t> (Acceptance)</a:t>
            </a:r>
            <a:r>
              <a:rPr lang="el-GR" altLang="el-GR"/>
              <a:t> 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100"/>
              <a:t>Η αποδοχή του κινδύνου σημαίνει ότι η ομάδα του έργου έχει αποφασίσει να μην αλλάξει το πλάνο του έργου έτσι ώστε να αντιμετωπίσει τον κίνδυνο ή δεν μπορεί να βρει τρόπο αντιμετώπισης του κινδύνου</a:t>
            </a:r>
          </a:p>
          <a:p>
            <a:pPr lvl="1">
              <a:lnSpc>
                <a:spcPct val="90000"/>
              </a:lnSpc>
            </a:pPr>
            <a:r>
              <a:rPr lang="el-GR" altLang="el-GR" sz="2000" b="1"/>
              <a:t>Ενεργή αποδοχή </a:t>
            </a:r>
            <a:r>
              <a:rPr lang="el-GR" altLang="el-GR" sz="2000"/>
              <a:t>του κινδύνου είναι απαραίτητο να αναπτύξουμε πλάνο εναλλακτικών λύσεων (</a:t>
            </a:r>
            <a:r>
              <a:rPr lang="en-US" altLang="el-GR" sz="2000"/>
              <a:t>contingency planning</a:t>
            </a:r>
            <a:r>
              <a:rPr lang="el-GR" altLang="el-GR" sz="2000"/>
              <a:t>) το οποίο θα εκτελεσθεί όταν προκύψει ο κίνδυνος. </a:t>
            </a:r>
          </a:p>
          <a:p>
            <a:pPr lvl="1">
              <a:lnSpc>
                <a:spcPct val="90000"/>
              </a:lnSpc>
            </a:pPr>
            <a:r>
              <a:rPr lang="el-GR" altLang="el-GR" sz="2000" b="1"/>
              <a:t>Παθητική αποδοχή </a:t>
            </a:r>
            <a:r>
              <a:rPr lang="el-GR" altLang="el-GR" sz="2000"/>
              <a:t>των κινδύνων δεν απαιτεί καμία ενέργεια και οι κίνδυνοι αντιμετωπίζονται με τον καλύτερο τρόπο την χρονική στιγμή της πραγμάτωσης τους </a:t>
            </a:r>
          </a:p>
        </p:txBody>
      </p:sp>
    </p:spTree>
    <p:extLst>
      <p:ext uri="{BB962C8B-B14F-4D97-AF65-F5344CB8AC3E}">
        <p14:creationId xmlns:p14="http://schemas.microsoft.com/office/powerpoint/2010/main" val="3536596453"/>
      </p:ext>
    </p:extLst>
  </p:cSld>
  <p:clrMapOvr>
    <a:masterClrMapping/>
  </p:clrMapOvr>
  <p:transition>
    <p:random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Στρατηγική</a:t>
            </a:r>
          </a:p>
        </p:txBody>
      </p:sp>
      <p:pic>
        <p:nvPicPr>
          <p:cNvPr id="937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4238" y="1719263"/>
            <a:ext cx="7375525" cy="4411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007299"/>
      </p:ext>
    </p:extLst>
  </p:cSld>
  <p:clrMapOvr>
    <a:masterClrMapping/>
  </p:clrMapOvr>
  <p:transition>
    <p:random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Κριτήρια απόκρισης στον κίνδυνο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l-GR" altLang="el-GR" sz="1900" b="1"/>
              <a:t>Κατάλληλη</a:t>
            </a:r>
            <a:r>
              <a:rPr lang="el-GR" altLang="el-GR" sz="1900"/>
              <a:t>. Η κατάλληλη απόκριση ανάλογα με το μέγεθος του κινδύνου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1900" b="1"/>
              <a:t>Προσιτή από άποψη κόστους</a:t>
            </a:r>
            <a:r>
              <a:rPr lang="el-GR" altLang="el-GR" sz="1900"/>
              <a:t>. Μια απόκριση με κόστος που δεν μπορούμε να πληρώσουμε δεν είναι χρήσιμη.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1900" b="1"/>
              <a:t>Να καταλήγει σε ενέργεια</a:t>
            </a:r>
            <a:r>
              <a:rPr lang="el-GR" altLang="el-GR" sz="1900"/>
              <a:t>. Η απόκριση στον κίνδυνο πρέπει να καταλήγει σε συγκεκριμένη ενέργεια. Αλλιώς είναι γενική και όχι χρήσιμη.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1900" b="1"/>
              <a:t>Ρεαλιστική</a:t>
            </a:r>
            <a:r>
              <a:rPr lang="el-GR" altLang="el-GR" sz="1900"/>
              <a:t>. Η ενέργεια που προτείνουμε να είναι τέτοια που να μπορεί να υλοποιηθεί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1900" b="1"/>
              <a:t>Αξιολογήσιμη</a:t>
            </a:r>
            <a:r>
              <a:rPr lang="el-GR" altLang="el-GR" sz="1900"/>
              <a:t>. Η ενέργεια που προτείνουμε να μπορεί να αξιολογηθεί.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1900" b="1"/>
              <a:t>Να υπάρχει συμφωνία</a:t>
            </a:r>
            <a:r>
              <a:rPr lang="el-GR" altLang="el-GR" sz="1900"/>
              <a:t>. Να υπάρχει συμφωνία μεταξύ των συμμετεχόντων.</a:t>
            </a:r>
          </a:p>
        </p:txBody>
      </p:sp>
    </p:spTree>
    <p:extLst>
      <p:ext uri="{BB962C8B-B14F-4D97-AF65-F5344CB8AC3E}">
        <p14:creationId xmlns:p14="http://schemas.microsoft.com/office/powerpoint/2010/main" val="2111858393"/>
      </p:ext>
    </p:extLst>
  </p:cSld>
  <p:clrMapOvr>
    <a:masterClrMapping/>
  </p:clrMapOvr>
  <p:transition>
    <p:random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Παραδείγματα</a:t>
            </a:r>
          </a:p>
        </p:txBody>
      </p:sp>
      <p:graphicFrame>
        <p:nvGraphicFramePr>
          <p:cNvPr id="940035" name="Group 3"/>
          <p:cNvGraphicFramePr>
            <a:graphicFrameLocks noGrp="1"/>
          </p:cNvGraphicFramePr>
          <p:nvPr>
            <p:ph idx="1"/>
          </p:nvPr>
        </p:nvGraphicFramePr>
        <p:xfrm>
          <a:off x="268288" y="2065338"/>
          <a:ext cx="8875712" cy="4100512"/>
        </p:xfrm>
        <a:graphic>
          <a:graphicData uri="http://schemas.openxmlformats.org/drawingml/2006/table">
            <a:tbl>
              <a:tblPr/>
              <a:tblGrid>
                <a:gridCol w="1774825"/>
                <a:gridCol w="1774825"/>
                <a:gridCol w="1776412"/>
                <a:gridCol w="1774825"/>
                <a:gridCol w="1774825"/>
              </a:tblGrid>
              <a:tr h="3175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Κίνδυνος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Αποφυγή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Αποδοχή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Αντιμετώπιση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Μεταφορά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140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17563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2555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33538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Ατύχημα με το αυτοκίνητο καθώς οδηγείτε για τη δουλειά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Να πάμε στη δουλειά περπατώντας 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Οδηγούμε προς  τη δουλεία αφού κάνουμε την προσευχή μας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Μείωση των ορίων ταχύτητας</a:t>
                      </a:r>
                      <a:endParaRPr kumimoji="0" lang="en-GB" alt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Ζώνες ασφαλείας </a:t>
                      </a:r>
                      <a:endParaRPr kumimoji="0" lang="en-GB" alt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Αερόσακος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17563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2555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33538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Ασφάλιση </a:t>
                      </a:r>
                      <a:endParaRPr kumimoji="0" lang="en-GB" alt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Δημιουργία νοσοκομείου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1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Ο σκληρός δίσκος από τον υπολογιστή σας χαλάει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Να μην χρησιμοποιούμε σκληρό δίσκο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Συνεχίζουμε να χρησιμοποιούμε το δίσκο και προγραμματίζουμε να πάρουμε αντίγραφο ασφαλείας στο σύντομο μέλλον.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17563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2555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33538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Παίρνουμε άμεσα αντίγραφο ασφαλείας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17563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2555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33538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Χρήση ειδικού λογισμικού για την ανάκτηση των δεδομένων.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769452"/>
      </p:ext>
    </p:extLst>
  </p:cSld>
  <p:clrMapOvr>
    <a:masterClrMapping/>
  </p:clrMapOvr>
  <p:transition>
    <p:random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Άσκηση </a:t>
            </a:r>
            <a:r>
              <a:rPr lang="en-US" altLang="el-GR"/>
              <a:t>R10</a:t>
            </a:r>
            <a:endParaRPr lang="el-GR" altLang="el-GR"/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Αναλύστε τους παρακάτω κινδύνους.</a:t>
            </a:r>
          </a:p>
          <a:p>
            <a:pPr lvl="1"/>
            <a:r>
              <a:rPr lang="el-GR" altLang="el-GR"/>
              <a:t>Καθυστέρηση παράδοσης ενός παραδοτέου στο έργο.</a:t>
            </a:r>
          </a:p>
          <a:p>
            <a:pPr lvl="1"/>
            <a:r>
              <a:rPr lang="el-GR" altLang="el-GR"/>
              <a:t>Κίνδυνος να σας πυροβολήσει κάποιος</a:t>
            </a:r>
          </a:p>
        </p:txBody>
      </p:sp>
    </p:spTree>
    <p:extLst>
      <p:ext uri="{BB962C8B-B14F-4D97-AF65-F5344CB8AC3E}">
        <p14:creationId xmlns:p14="http://schemas.microsoft.com/office/powerpoint/2010/main" val="2023059941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11.1 Προγραμματισμός κινδύνου</a:t>
            </a:r>
          </a:p>
        </p:txBody>
      </p:sp>
      <p:sp>
        <p:nvSpPr>
          <p:cNvPr id="862211" name="Rectangle 3"/>
          <p:cNvSpPr>
            <a:spLocks noChangeArrowheads="1"/>
          </p:cNvSpPr>
          <p:nvPr/>
        </p:nvSpPr>
        <p:spPr bwMode="auto">
          <a:xfrm>
            <a:off x="463550" y="2027238"/>
            <a:ext cx="45291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0558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5130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29702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4274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l-GR" sz="2200"/>
              <a:t>Input</a:t>
            </a:r>
          </a:p>
          <a:p>
            <a:pPr lvl="1"/>
            <a:r>
              <a:rPr lang="en-US" altLang="el-GR" sz="2000"/>
              <a:t>WBS</a:t>
            </a:r>
          </a:p>
          <a:p>
            <a:pPr lvl="1"/>
            <a:r>
              <a:rPr lang="el-GR" altLang="el-GR" sz="2000"/>
              <a:t>Πολιτικές διαχείρισης κινδύνου</a:t>
            </a:r>
          </a:p>
          <a:p>
            <a:pPr lvl="1"/>
            <a:r>
              <a:rPr lang="el-GR" altLang="el-GR" sz="2000"/>
              <a:t>Ρόλοι και υπευθυνότητες</a:t>
            </a:r>
          </a:p>
          <a:p>
            <a:pPr lvl="1"/>
            <a:r>
              <a:rPr lang="el-GR" altLang="el-GR" sz="2000"/>
              <a:t>Ανοχές συμμετεχόντων</a:t>
            </a:r>
          </a:p>
          <a:p>
            <a:pPr lvl="1"/>
            <a:r>
              <a:rPr lang="el-GR" altLang="el-GR" sz="2000"/>
              <a:t>Πρότυπο πλάνο διαχείρισης κινδύνου</a:t>
            </a:r>
          </a:p>
          <a:p>
            <a:pPr lvl="1">
              <a:buFont typeface="Wingdings" pitchFamily="2" charset="2"/>
              <a:buNone/>
            </a:pPr>
            <a:endParaRPr lang="el-GR" altLang="el-GR" sz="2000"/>
          </a:p>
        </p:txBody>
      </p:sp>
      <p:sp>
        <p:nvSpPr>
          <p:cNvPr id="862212" name="Rectangle 4"/>
          <p:cNvSpPr>
            <a:spLocks noChangeArrowheads="1"/>
          </p:cNvSpPr>
          <p:nvPr/>
        </p:nvSpPr>
        <p:spPr bwMode="auto">
          <a:xfrm>
            <a:off x="5145088" y="2027238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0558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5130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29702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4274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l-GR" sz="2200"/>
              <a:t>Εργαλεία και τεχνικές</a:t>
            </a:r>
          </a:p>
          <a:p>
            <a:pPr lvl="1"/>
            <a:r>
              <a:rPr lang="en-US" altLang="el-GR" sz="2000"/>
              <a:t>Meetings</a:t>
            </a:r>
            <a:endParaRPr lang="el-GR" altLang="el-GR" sz="2000"/>
          </a:p>
          <a:p>
            <a:pPr>
              <a:buFont typeface="Wingdings" pitchFamily="2" charset="2"/>
              <a:buNone/>
            </a:pPr>
            <a:r>
              <a:rPr lang="en-US" altLang="el-GR" sz="2200"/>
              <a:t>Output</a:t>
            </a:r>
          </a:p>
          <a:p>
            <a:pPr lvl="1"/>
            <a:r>
              <a:rPr lang="el-GR" altLang="el-GR" sz="2000"/>
              <a:t>Πλάνο διαχείρισης κινδύνου</a:t>
            </a:r>
          </a:p>
        </p:txBody>
      </p:sp>
    </p:spTree>
    <p:extLst>
      <p:ext uri="{BB962C8B-B14F-4D97-AF65-F5344CB8AC3E}">
        <p14:creationId xmlns:p14="http://schemas.microsoft.com/office/powerpoint/2010/main" val="22670910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Απάντηση</a:t>
            </a:r>
          </a:p>
        </p:txBody>
      </p:sp>
      <p:graphicFrame>
        <p:nvGraphicFramePr>
          <p:cNvPr id="942083" name="Group 3"/>
          <p:cNvGraphicFramePr>
            <a:graphicFrameLocks noGrp="1"/>
          </p:cNvGraphicFramePr>
          <p:nvPr>
            <p:ph idx="1"/>
          </p:nvPr>
        </p:nvGraphicFramePr>
        <p:xfrm>
          <a:off x="381000" y="2017713"/>
          <a:ext cx="8574088" cy="4638675"/>
        </p:xfrm>
        <a:graphic>
          <a:graphicData uri="http://schemas.openxmlformats.org/drawingml/2006/table">
            <a:tbl>
              <a:tblPr/>
              <a:tblGrid>
                <a:gridCol w="1655763"/>
                <a:gridCol w="1773237"/>
                <a:gridCol w="1716088"/>
                <a:gridCol w="1714500"/>
                <a:gridCol w="1714500"/>
              </a:tblGrid>
              <a:tr h="3349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Κίνδυνος</a:t>
                      </a:r>
                      <a:endParaRPr kumimoji="0" lang="el-GR" altLang="el-GR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Αποφυγή</a:t>
                      </a:r>
                      <a:endParaRPr kumimoji="0" lang="el-GR" altLang="el-GR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Αποδοχή</a:t>
                      </a:r>
                      <a:endParaRPr kumimoji="0" lang="el-GR" altLang="el-GR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Αντιμετώπιση</a:t>
                      </a:r>
                      <a:endParaRPr kumimoji="0" lang="el-GR" altLang="el-GR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Μεταφορά</a:t>
                      </a:r>
                      <a:endParaRPr kumimoji="0" lang="el-GR" altLang="el-GR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177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Καθυστέρηση παράδοσης παραδοτέου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Επιμήκυνση χρονοδιαγράμματος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Αποδεχόμαστε την πιθανότητα καθυστέρησης. Αν συμβεί θα διαπραγματευτούμε με τον πελάτη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17563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2555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33538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Συνεχή παρακολούθηση προόδου</a:t>
                      </a:r>
                      <a:endParaRPr kumimoji="0" lang="en-GB" alt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Πρόσθεση προσωπικού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17563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2555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33538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Ανάθεση της εργασίας σε υπεργολάβο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9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17563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2555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33538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Κίνδυνος να σας πυροβολήσει κάποιος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17563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2555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33538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Απαγορεύουμε τα όπλα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Θα συμβεί σε κάποιον άλλο, όχι σε μας.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Είμαστε προσεκτικοί</a:t>
                      </a:r>
                      <a:endParaRPr kumimoji="0" lang="en-GB" alt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Αποφεύγουμε τις επικίνδυνες περιοχές</a:t>
                      </a:r>
                      <a:endParaRPr kumimoji="0" lang="en-GB" alt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Αγορά αλεξίσφαιρο γιλέκο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Αγορά ασφάλειας</a:t>
                      </a:r>
                      <a:endParaRPr kumimoji="0" lang="el-GR" altLang="el-GR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867037"/>
      </p:ext>
    </p:extLst>
  </p:cSld>
  <p:clrMapOvr>
    <a:masterClrMapping/>
  </p:clrMapOvr>
  <p:transition>
    <p:random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500"/>
              <a:t>Πλάνο απόκρισης στον κίνδυνο (</a:t>
            </a:r>
            <a:r>
              <a:rPr lang="en-US" altLang="el-GR" sz="3500"/>
              <a:t>Risk response Planning</a:t>
            </a:r>
            <a:r>
              <a:rPr lang="el-GR" altLang="el-GR" sz="3500"/>
              <a:t>) 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l-GR" altLang="el-GR" sz="1900"/>
              <a:t>Ο υπεύθυνος του κινδύνου και οι αρμοδιότητες που έχει.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1900"/>
              <a:t>Τα αποτελέσματα της ποσοτικής και ποιοτικής ανάλυσης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1900"/>
              <a:t>Η αντιμετώπιση του κινδύνου ανά κατηγορία λαμβανόμενων μέτρων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1900"/>
              <a:t>Οι υπολειπόμενοι κίνδυνοι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1900"/>
              <a:t>Οι δευτερεύοντες κίνδυνοι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1900"/>
              <a:t>Ενέργειες που απαιτούνται για την υλοποίηση της επιλεγμένης στρατηγικής για την αντιμετώπιση του κινδύνου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1900"/>
              <a:t>Κόστος και χρόνος που απαιτείται για την απόκριση στον κίνδυνο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1900"/>
              <a:t>Εναλλακτικές λύσεις και πλάνα</a:t>
            </a:r>
          </a:p>
          <a:p>
            <a:pPr marL="609600" indent="-609600">
              <a:lnSpc>
                <a:spcPct val="80000"/>
              </a:lnSpc>
            </a:pPr>
            <a:endParaRPr lang="el-GR" altLang="el-GR" sz="1900"/>
          </a:p>
          <a:p>
            <a:pPr marL="609600" indent="-609600">
              <a:lnSpc>
                <a:spcPct val="80000"/>
              </a:lnSpc>
            </a:pPr>
            <a:r>
              <a:rPr lang="el-GR" altLang="el-GR" sz="1900">
                <a:hlinkClick r:id="rId2" action="ppaction://hlinkfile"/>
              </a:rPr>
              <a:t>Πλαίσιο Απόκρισης Κινδύνου</a:t>
            </a:r>
            <a:endParaRPr lang="el-GR" altLang="el-GR" sz="1900"/>
          </a:p>
          <a:p>
            <a:pPr marL="609600" indent="-609600">
              <a:lnSpc>
                <a:spcPct val="80000"/>
              </a:lnSpc>
            </a:pPr>
            <a:endParaRPr lang="el-GR" altLang="el-GR" sz="19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l-GR" altLang="el-GR" sz="1900"/>
          </a:p>
        </p:txBody>
      </p:sp>
    </p:spTree>
    <p:extLst>
      <p:ext uri="{BB962C8B-B14F-4D97-AF65-F5344CB8AC3E}">
        <p14:creationId xmlns:p14="http://schemas.microsoft.com/office/powerpoint/2010/main" val="2090392103"/>
      </p:ext>
    </p:extLst>
  </p:cSld>
  <p:clrMapOvr>
    <a:masterClrMapping/>
  </p:clrMapOvr>
  <p:transition>
    <p:random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700"/>
              <a:t>11.6 </a:t>
            </a:r>
            <a:r>
              <a:rPr lang="en-GB" altLang="el-GR" sz="2700"/>
              <a:t>Παρακολούθηση και έλεγχος κινδύνων (</a:t>
            </a:r>
            <a:r>
              <a:rPr lang="en-US" altLang="el-GR" sz="2700"/>
              <a:t>Risk Monitoring and Control</a:t>
            </a:r>
            <a:r>
              <a:rPr lang="en-GB" altLang="el-GR" sz="2700"/>
              <a:t>) [11.6]</a:t>
            </a:r>
            <a:r>
              <a:rPr lang="el-GR" altLang="el-GR"/>
              <a:t> </a:t>
            </a:r>
          </a:p>
        </p:txBody>
      </p:sp>
      <p:sp>
        <p:nvSpPr>
          <p:cNvPr id="944131" name="Rectangle 3"/>
          <p:cNvSpPr>
            <a:spLocks noChangeArrowheads="1"/>
          </p:cNvSpPr>
          <p:nvPr/>
        </p:nvSpPr>
        <p:spPr bwMode="auto">
          <a:xfrm>
            <a:off x="0" y="2027238"/>
            <a:ext cx="38369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1pPr>
            <a:lvl2pPr marL="914400" indent="-569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295400" indent="-601663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714500" indent="-725488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8890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889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889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889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889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l-GR" sz="2200"/>
              <a:t>Input</a:t>
            </a:r>
          </a:p>
          <a:p>
            <a:pPr lvl="1"/>
            <a:r>
              <a:rPr lang="el-GR" altLang="el-GR" sz="1800"/>
              <a:t>Πλάνο διαχείρισης κινδύνου</a:t>
            </a:r>
          </a:p>
          <a:p>
            <a:pPr lvl="1"/>
            <a:r>
              <a:rPr lang="el-GR" altLang="el-GR" sz="1800"/>
              <a:t>Πλάνο απόκρισης στους κινδύνους</a:t>
            </a:r>
          </a:p>
          <a:p>
            <a:pPr lvl="1"/>
            <a:r>
              <a:rPr lang="el-GR" altLang="el-GR" sz="1800"/>
              <a:t>Επικοινωνία στο έργο</a:t>
            </a:r>
          </a:p>
          <a:p>
            <a:pPr lvl="1"/>
            <a:r>
              <a:rPr lang="el-GR" altLang="el-GR" sz="1800"/>
              <a:t>Προσδιορισμός νέων  κίνδυνων και ανάλυσή τους</a:t>
            </a:r>
          </a:p>
          <a:p>
            <a:pPr lvl="1"/>
            <a:r>
              <a:rPr lang="el-GR" altLang="el-GR" sz="1800"/>
              <a:t>Αλλαγές στο αντικειμένου εργασιών</a:t>
            </a:r>
            <a:r>
              <a:rPr lang="el-GR" altLang="el-GR" sz="2000"/>
              <a:t> </a:t>
            </a:r>
            <a:endParaRPr lang="el-GR" altLang="el-GR" sz="1300"/>
          </a:p>
          <a:p>
            <a:pPr lvl="1">
              <a:buFont typeface="Wingdings" pitchFamily="2" charset="2"/>
              <a:buNone/>
            </a:pPr>
            <a:endParaRPr lang="el-GR" altLang="el-GR" sz="1300"/>
          </a:p>
          <a:p>
            <a:pPr lvl="1"/>
            <a:endParaRPr lang="el-GR" altLang="el-GR" sz="1500"/>
          </a:p>
          <a:p>
            <a:pPr lvl="1">
              <a:buFont typeface="Wingdings" pitchFamily="2" charset="2"/>
              <a:buNone/>
            </a:pPr>
            <a:endParaRPr lang="el-GR" altLang="el-GR" sz="1500"/>
          </a:p>
        </p:txBody>
      </p:sp>
      <p:sp>
        <p:nvSpPr>
          <p:cNvPr id="944132" name="Rectangle 4"/>
          <p:cNvSpPr>
            <a:spLocks noChangeArrowheads="1"/>
          </p:cNvSpPr>
          <p:nvPr/>
        </p:nvSpPr>
        <p:spPr bwMode="auto">
          <a:xfrm>
            <a:off x="3746500" y="1752600"/>
            <a:ext cx="53975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1pPr>
            <a:lvl2pPr marL="914400" indent="-569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295400" indent="-601663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714500" indent="-725488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8890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889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889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889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889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l-GR" altLang="el-GR" sz="2200"/>
              <a:t>Εργαλεία και τεχνικές</a:t>
            </a:r>
          </a:p>
          <a:p>
            <a:pPr lvl="1"/>
            <a:r>
              <a:rPr lang="el-GR" altLang="el-GR" sz="1500"/>
              <a:t>Έλεγχοι στην απόκριση στους κινδύνους</a:t>
            </a:r>
          </a:p>
          <a:p>
            <a:pPr lvl="1"/>
            <a:r>
              <a:rPr lang="el-GR" altLang="el-GR" sz="1500"/>
              <a:t>Περιοδικός αναθεώρηση και επανεξέταση των κινδύνων</a:t>
            </a:r>
          </a:p>
          <a:p>
            <a:pPr lvl="1"/>
            <a:r>
              <a:rPr lang="el-GR" altLang="el-GR" sz="1500"/>
              <a:t>Ανάλυση πιστοποιημένης αξίας (</a:t>
            </a:r>
            <a:r>
              <a:rPr lang="en-US" altLang="el-GR" sz="1500"/>
              <a:t>Earned Value Analysis</a:t>
            </a:r>
            <a:r>
              <a:rPr lang="el-GR" altLang="el-GR" sz="1500"/>
              <a:t>)</a:t>
            </a:r>
          </a:p>
          <a:p>
            <a:pPr lvl="1"/>
            <a:r>
              <a:rPr lang="el-GR" altLang="el-GR" sz="1500"/>
              <a:t>Μέτρηση της τεχνικής απόδοσης στο έργο</a:t>
            </a:r>
          </a:p>
          <a:p>
            <a:pPr lvl="1"/>
            <a:r>
              <a:rPr lang="el-GR" altLang="el-GR" sz="1500"/>
              <a:t>Μελέτη απόκρισης για τους νέους κινδύνους</a:t>
            </a:r>
            <a:r>
              <a:rPr lang="el-GR" altLang="el-GR" sz="1800"/>
              <a:t> </a:t>
            </a:r>
            <a:endParaRPr lang="el-GR" altLang="el-GR" sz="1300"/>
          </a:p>
          <a:p>
            <a:pPr>
              <a:buFont typeface="Wingdings" pitchFamily="2" charset="2"/>
              <a:buNone/>
            </a:pPr>
            <a:r>
              <a:rPr lang="en-US" altLang="el-GR" sz="2200"/>
              <a:t>Output</a:t>
            </a:r>
          </a:p>
          <a:p>
            <a:pPr lvl="1"/>
            <a:r>
              <a:rPr lang="el-GR" altLang="el-GR" sz="1500"/>
              <a:t>Λύσεις σε προβλήματα</a:t>
            </a:r>
          </a:p>
          <a:p>
            <a:pPr lvl="1"/>
            <a:r>
              <a:rPr lang="el-GR" altLang="el-GR" sz="1500"/>
              <a:t>Διορθωτικές ενέργειες</a:t>
            </a:r>
          </a:p>
          <a:p>
            <a:pPr lvl="1"/>
            <a:r>
              <a:rPr lang="el-GR" altLang="el-GR" sz="1500"/>
              <a:t>Αιτήσεις για αλλαγές στο έργο</a:t>
            </a:r>
          </a:p>
          <a:p>
            <a:pPr lvl="1"/>
            <a:r>
              <a:rPr lang="el-GR" altLang="el-GR" sz="1500"/>
              <a:t>Ενημερωμένο πλάνο διαχείρισης κινδύνου, απόκρισης κινδύνου</a:t>
            </a:r>
          </a:p>
          <a:p>
            <a:pPr lvl="1"/>
            <a:r>
              <a:rPr lang="el-GR" altLang="el-GR" sz="1500"/>
              <a:t>Βάση δεδομένων για καταγραφή των κινδύνων</a:t>
            </a:r>
          </a:p>
          <a:p>
            <a:pPr lvl="1"/>
            <a:r>
              <a:rPr lang="el-GR" altLang="el-GR" sz="1500"/>
              <a:t> </a:t>
            </a:r>
            <a:r>
              <a:rPr lang="en-GB" altLang="el-GR" sz="1500"/>
              <a:t>Ενημερωμένες λίστες ελέγχου για κινδύνους</a:t>
            </a:r>
            <a:r>
              <a:rPr lang="el-GR" altLang="el-GR" sz="15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13284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Διαδικασία διαχείρισης κινδύνου</a:t>
            </a:r>
          </a:p>
        </p:txBody>
      </p:sp>
      <p:pic>
        <p:nvPicPr>
          <p:cNvPr id="945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7" r="34711" b="38618"/>
          <a:stretch>
            <a:fillRect/>
          </a:stretch>
        </p:blipFill>
        <p:spPr>
          <a:xfrm>
            <a:off x="1863725" y="1936750"/>
            <a:ext cx="5416550" cy="4921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915174"/>
      </p:ext>
    </p:extLst>
  </p:cSld>
  <p:clrMapOvr>
    <a:masterClrMapping/>
  </p:clrMapOvr>
  <p:transition>
    <p:random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500"/>
              <a:t>Εταιρικά πλεονεκτήματα από τη διαχείριση κινδύνου </a:t>
            </a:r>
          </a:p>
        </p:txBody>
      </p:sp>
      <p:pic>
        <p:nvPicPr>
          <p:cNvPr id="946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7150" y="1752600"/>
            <a:ext cx="6488113" cy="4960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2083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700"/>
              <a:t>Εταιρικά πλεονεκτήματα από τη σωστή κουλτούρα διαχείρισης κινδύνου</a:t>
            </a:r>
            <a:r>
              <a:rPr lang="el-GR" altLang="el-GR" sz="3500"/>
              <a:t> </a:t>
            </a:r>
          </a:p>
        </p:txBody>
      </p:sp>
      <p:pic>
        <p:nvPicPr>
          <p:cNvPr id="947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9525" y="2017713"/>
            <a:ext cx="6613525" cy="4816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81412"/>
      </p:ext>
    </p:extLst>
  </p:cSld>
  <p:clrMapOvr>
    <a:masterClrMapping/>
  </p:clrMapOvr>
  <p:transition>
    <p:random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Η ωριμότητα στη διαχείριση κινδύνου</a:t>
            </a:r>
          </a:p>
        </p:txBody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1900" b="1"/>
              <a:t>Η κουλτούρα</a:t>
            </a:r>
            <a:r>
              <a:rPr lang="el-GR" altLang="el-GR" sz="1900"/>
              <a:t> </a:t>
            </a:r>
          </a:p>
          <a:p>
            <a:pPr>
              <a:lnSpc>
                <a:spcPct val="80000"/>
              </a:lnSpc>
            </a:pPr>
            <a:r>
              <a:rPr lang="el-GR" altLang="el-GR" sz="1900" b="1"/>
              <a:t>Δίνοντας προτεραιότητα στη διαχείριση κινδύνου</a:t>
            </a:r>
          </a:p>
          <a:p>
            <a:pPr>
              <a:lnSpc>
                <a:spcPct val="80000"/>
              </a:lnSpc>
            </a:pPr>
            <a:r>
              <a:rPr lang="el-GR" altLang="el-GR" sz="1900" b="1"/>
              <a:t>Η ποιότητα των δεδομένων</a:t>
            </a:r>
          </a:p>
          <a:p>
            <a:pPr>
              <a:lnSpc>
                <a:spcPct val="80000"/>
              </a:lnSpc>
            </a:pPr>
            <a:r>
              <a:rPr lang="el-GR" altLang="el-GR" sz="1900" b="1"/>
              <a:t>Επαγγελματισμός</a:t>
            </a:r>
          </a:p>
          <a:p>
            <a:pPr>
              <a:lnSpc>
                <a:spcPct val="80000"/>
              </a:lnSpc>
            </a:pPr>
            <a:r>
              <a:rPr lang="el-GR" altLang="el-GR" sz="1900" b="1"/>
              <a:t>Η ακεραιότητα του οργανισμού</a:t>
            </a:r>
            <a:r>
              <a:rPr lang="el-GR" altLang="el-GR" sz="1900"/>
              <a:t> </a:t>
            </a:r>
          </a:p>
          <a:p>
            <a:pPr>
              <a:lnSpc>
                <a:spcPct val="80000"/>
              </a:lnSpc>
            </a:pPr>
            <a:r>
              <a:rPr lang="el-GR" altLang="el-GR" sz="1900" b="1"/>
              <a:t>Συγκριτική μελέτη (benchmarking) αποτελεσμάτων</a:t>
            </a:r>
            <a:r>
              <a:rPr lang="el-GR" altLang="el-GR" sz="1900"/>
              <a:t> </a:t>
            </a:r>
          </a:p>
          <a:p>
            <a:pPr>
              <a:lnSpc>
                <a:spcPct val="80000"/>
              </a:lnSpc>
            </a:pPr>
            <a:r>
              <a:rPr lang="el-GR" altLang="el-GR" sz="1900" b="1"/>
              <a:t>Χρήση εργαλείων για την διαχείριση του κινδύνου</a:t>
            </a:r>
          </a:p>
          <a:p>
            <a:pPr>
              <a:lnSpc>
                <a:spcPct val="80000"/>
              </a:lnSpc>
            </a:pPr>
            <a:r>
              <a:rPr lang="el-GR" altLang="el-GR" sz="1900" b="1"/>
              <a:t>Μετρικές (Metrics)</a:t>
            </a:r>
          </a:p>
          <a:p>
            <a:pPr>
              <a:lnSpc>
                <a:spcPct val="80000"/>
              </a:lnSpc>
            </a:pPr>
            <a:r>
              <a:rPr lang="el-GR" altLang="el-GR" sz="1900" b="1"/>
              <a:t>Επανάληψη</a:t>
            </a:r>
          </a:p>
        </p:txBody>
      </p:sp>
    </p:spTree>
    <p:extLst>
      <p:ext uri="{BB962C8B-B14F-4D97-AF65-F5344CB8AC3E}">
        <p14:creationId xmlns:p14="http://schemas.microsoft.com/office/powerpoint/2010/main" val="2480423850"/>
      </p:ext>
    </p:extLst>
  </p:cSld>
  <p:clrMapOvr>
    <a:masterClrMapping/>
  </p:clrMapOvr>
  <p:transition>
    <p:random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Τέλος </a:t>
            </a:r>
            <a:r>
              <a:rPr lang="el-GR" b="1" dirty="0" smtClean="0"/>
              <a:t>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 υλικού: </a:t>
            </a: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Μέγας Χρήστος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Λογότυπο για Άδειες χρήσης Creative Commons B Y, NC, ND.">
            <a:hlinkClick r:id="rId3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594995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Εικόνα 2" descr="Λογότυπο Επιχειρησιακού Προγράμματος Εκπαίδευση και Δια βίου Μάθηση. ">
            <a:hlinkClick r:id="rId5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17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Πλάνο Διαχείρισης Κινδύνου</a:t>
            </a:r>
          </a:p>
        </p:txBody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l-GR" altLang="el-GR" sz="1700"/>
              <a:t>Μεθοδολογία. 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1700"/>
              <a:t>Ρόλοι και υπευθυνότητες. 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1700"/>
              <a:t>Προϋπολογισμός. 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1700"/>
              <a:t>Χρόνος εφαρμογής. 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1700"/>
              <a:t>Τρόπος Βαθμολόγησης κινδύνων και τρόπος ερμηνείας των αποτελεσμάτων. 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1700"/>
              <a:t>Οι μέθοδοι ποιοτικής και ποσοτικής ανάλυσης που θα εφαρμοστούνε καθώς και οι κλίμακες βαθμολόγησης.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1700"/>
              <a:t>Όρια κινδύνων. 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1700"/>
              <a:t>Πρότυπο Αναφοράς κινδύνου. 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1700"/>
              <a:t>Τρόπος καταγραφής των δραστηριοτήτων διαχείρισης κινδύνου. 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1700"/>
              <a:t>Προσδιορισμός του ελέγχου (</a:t>
            </a:r>
            <a:r>
              <a:rPr lang="en-US" altLang="el-GR" sz="1700"/>
              <a:t>audit)</a:t>
            </a:r>
            <a:r>
              <a:rPr lang="el-GR" altLang="el-GR" sz="1700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1700">
                <a:hlinkClick r:id="rId2" action="ppaction://hlinkfile"/>
              </a:rPr>
              <a:t>Πλαίσιο Προσδιορισμού Κινδύνου</a:t>
            </a:r>
            <a:endParaRPr lang="el-GR" altLang="el-GR" sz="17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l-GR" altLang="el-GR" sz="1700"/>
          </a:p>
        </p:txBody>
      </p:sp>
    </p:spTree>
    <p:extLst>
      <p:ext uri="{BB962C8B-B14F-4D97-AF65-F5344CB8AC3E}">
        <p14:creationId xmlns:p14="http://schemas.microsoft.com/office/powerpoint/2010/main" val="3592078157"/>
      </p:ext>
    </p:extLst>
  </p:cSld>
  <p:clrMapOvr>
    <a:masterClrMapping/>
  </p:clrMapOvr>
  <p:transition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3/5/2014 12:50:11 μ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9,2,3,7,8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074,3075,5,3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6,3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D1E5A026-95B4-462A-A28D-21CCD14ED166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3978</Words>
  <Application>Microsoft Office PowerPoint</Application>
  <PresentationFormat>On-screen Show (4:3)</PresentationFormat>
  <Paragraphs>1029</Paragraphs>
  <Slides>87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9" baseType="lpstr">
      <vt:lpstr>Θέμα του Office</vt:lpstr>
      <vt:lpstr>Microsoft ClipArt Gallery</vt:lpstr>
      <vt:lpstr>Αρχές Διοίκησης και Διαχείρισης Έργων</vt:lpstr>
      <vt:lpstr>Άδειες χρήσης </vt:lpstr>
      <vt:lpstr>Χρηματοδότηση </vt:lpstr>
      <vt:lpstr>Διαχείριση κινδύνου</vt:lpstr>
      <vt:lpstr>Διαχείριση κινδύνου</vt:lpstr>
      <vt:lpstr>H ουσία της διαχείρισης κινδύνου</vt:lpstr>
      <vt:lpstr>Η ανάγκη να διαχειριστούμε τους κινδύνους</vt:lpstr>
      <vt:lpstr>11.1 Προγραμματισμός κινδύνου</vt:lpstr>
      <vt:lpstr>Πλάνο Διαχείρισης Κινδύνου</vt:lpstr>
      <vt:lpstr>Risk Management Planning Breakdown Structure RMP-BS</vt:lpstr>
      <vt:lpstr>Επικοινωνία του πλάνου κινδύνου</vt:lpstr>
      <vt:lpstr>11.2 Προσδιορισμός κινδύνων</vt:lpstr>
      <vt:lpstr>Κατηγορίες κινδύνων</vt:lpstr>
      <vt:lpstr>Κίνδυνοι από έλλειψη χρόνου</vt:lpstr>
      <vt:lpstr>Οργανωτικοί κίνδυνοι</vt:lpstr>
      <vt:lpstr>Κίνδυνοι προσωπικού</vt:lpstr>
      <vt:lpstr>Κίνδυνοι αλλαγών</vt:lpstr>
      <vt:lpstr>Κίνδυνοι πολυπλοκότητας</vt:lpstr>
      <vt:lpstr>Κίνδυνοι περιορισμών</vt:lpstr>
      <vt:lpstr>Μελλοντικοί κίνδυνοι</vt:lpstr>
      <vt:lpstr>Πλαίσιο προσδιορισμού κινδύνων</vt:lpstr>
      <vt:lpstr>Τεχνικές συλλογής πληροφορίας για τον προσδιορισμό κινδύνων</vt:lpstr>
      <vt:lpstr>Κανόνες του brainstorming</vt:lpstr>
      <vt:lpstr>Η τεχνική Delphi</vt:lpstr>
      <vt:lpstr>Συνεντεύξεις</vt:lpstr>
      <vt:lpstr>SWOT ανάλυση</vt:lpstr>
      <vt:lpstr>Διαγράμματα αιτίας αποτελέσματος</vt:lpstr>
      <vt:lpstr>11.3 Ποιοτική ανάλυση κινδύνου</vt:lpstr>
      <vt:lpstr>Παράμετροι αξιολόγησης κινδύνου - Πιθανότητα</vt:lpstr>
      <vt:lpstr>Παράμετροι αξιολόγησης κινδύνου - Συνέπειες</vt:lpstr>
      <vt:lpstr>Παράμετροι αξιολόγησης κινδύνου – Χρονικός ορίζοντας </vt:lpstr>
      <vt:lpstr>Αξιολόγηση συνεπειών κινδύνου</vt:lpstr>
      <vt:lpstr>Λίστα επικινδυνότητας</vt:lpstr>
      <vt:lpstr>11.4 Ποσοτική ανάλυση κινδύνων</vt:lpstr>
      <vt:lpstr>Δένδρα αποφάσεων/1</vt:lpstr>
      <vt:lpstr>Δένδρα αποφάσεων/2</vt:lpstr>
      <vt:lpstr>Δένδρα αποφάσεων/3</vt:lpstr>
      <vt:lpstr>Δένδρα αποφάσεων/4</vt:lpstr>
      <vt:lpstr>Δένδρα αποφάσεων/5</vt:lpstr>
      <vt:lpstr>Δένδρα αποφάσεων/6</vt:lpstr>
      <vt:lpstr>Προσομοίωση</vt:lpstr>
      <vt:lpstr>Η διαδικασία της προσομοίωσης </vt:lpstr>
      <vt:lpstr>Πλεονεκτήματα προσομοίωσης</vt:lpstr>
      <vt:lpstr>Μειονεκτήματα προσομοίωσης</vt:lpstr>
      <vt:lpstr>Η τεχνική Monte-Carlo</vt:lpstr>
      <vt:lpstr>Ακολουθία τυχαίων αριθμών (από επάνω δεξιά)</vt:lpstr>
      <vt:lpstr>Μεταβλητές μπορεί να είναι</vt:lpstr>
      <vt:lpstr>Προσομοίωση  – Παράδειγμα</vt:lpstr>
      <vt:lpstr>Παράδειγμα: Πίνακας 1 – Χρόνοι μεταξύ βλαβών </vt:lpstr>
      <vt:lpstr>Προσομοίωση Monte Carlo</vt:lpstr>
      <vt:lpstr>Παράδειγμα: Πίνακας 2 – Χρόνος αποκατάστασης</vt:lpstr>
      <vt:lpstr>Παράδειγμα:  Προσομοίωση</vt:lpstr>
      <vt:lpstr>Παράδειγμα: Στατιστικά</vt:lpstr>
      <vt:lpstr>Αθροίσματα κατανομών πιθανοτήτων/1</vt:lpstr>
      <vt:lpstr>Αθροίσματα κατανομών πιθανοτήτων/2</vt:lpstr>
      <vt:lpstr>Αθροίσματα κατανομών πιθανοτήτων/3</vt:lpstr>
      <vt:lpstr>Άσκηση R09</vt:lpstr>
      <vt:lpstr>Φόρμα αξιολόγησης κινδύνου</vt:lpstr>
      <vt:lpstr>11.5 Προγραμματισμός απόκρισης στους κινδύνους</vt:lpstr>
      <vt:lpstr>Αποφυγή κινδύνου (avoidance)/1</vt:lpstr>
      <vt:lpstr>Αποφυγή κινδύνου (avoidance)/2</vt:lpstr>
      <vt:lpstr>Μεταφορά κινδύνου</vt:lpstr>
      <vt:lpstr>Συμβάσεις</vt:lpstr>
      <vt:lpstr>Σχέση είδος σύμβασης με κίνδυνο</vt:lpstr>
      <vt:lpstr>Εγγυήσεις, Ασφάλειες</vt:lpstr>
      <vt:lpstr>Αντιμετώπιση του κινδύνου (mitigation) </vt:lpstr>
      <vt:lpstr>Αντιμετώπιση κινδύνων χρόνου/1</vt:lpstr>
      <vt:lpstr>Αντιμετώπιση κινδύνων χρόνου/2</vt:lpstr>
      <vt:lpstr>Αντιμετώπιση κινδύνων προσωπικού/1</vt:lpstr>
      <vt:lpstr>Αντιμετώπιση κινδύνων προσωπικού/2</vt:lpstr>
      <vt:lpstr>Αντιμετώπιση κινδύνων αλλαγής </vt:lpstr>
      <vt:lpstr>Αντιμετώπιση κινδύνων πολυπλοκότητας </vt:lpstr>
      <vt:lpstr>Αντιμετώπιση κινδύνων περιορισμών</vt:lpstr>
      <vt:lpstr>Αντιμετώπιση μελλοντικών κινδύνων </vt:lpstr>
      <vt:lpstr>Αποδοχή κινδύνου (Acceptance) </vt:lpstr>
      <vt:lpstr>Στρατηγική</vt:lpstr>
      <vt:lpstr>Κριτήρια απόκρισης στον κίνδυνο</vt:lpstr>
      <vt:lpstr>Παραδείγματα</vt:lpstr>
      <vt:lpstr>Άσκηση R10</vt:lpstr>
      <vt:lpstr>Απάντηση</vt:lpstr>
      <vt:lpstr>Πλάνο απόκρισης στον κίνδυνο (Risk response Planning) </vt:lpstr>
      <vt:lpstr>11.6 Παρακολούθηση και έλεγχος κινδύνων (Risk Monitoring and Control) [11.6] </vt:lpstr>
      <vt:lpstr>Διαδικασία διαχείρισης κινδύνου</vt:lpstr>
      <vt:lpstr>Εταιρικά πλεονεκτήματα από τη διαχείριση κινδύνου </vt:lpstr>
      <vt:lpstr>Εταιρικά πλεονεκτήματα από τη σωστή κουλτούρα διαχείρισης κινδύνου </vt:lpstr>
      <vt:lpstr>Η ωριμότητα στη διαχείριση κινδύνου</vt:lpstr>
      <vt:lpstr>Τέλος ενότητας</vt:lpstr>
    </vt:vector>
  </TitlesOfParts>
  <Company>Τ.Ε.Ι. Θεσσαλίας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Διοίκηση Ανθρώπινου Δυναμικού</dc:title>
  <dc:subject>Διοίκηση Ανθρώπινου Δυναμικού</dc:subject>
  <dc:creator>Ασπρίδης Γεώργιος</dc:creator>
  <cp:keywords>Διοίκηση Ανθρώπινου Δυναμικού</cp:keywords>
  <dc:description>Διοίκηση Ανθρώπινου Δυναμικού</dc:description>
  <cp:lastModifiedBy>chris</cp:lastModifiedBy>
  <cp:revision>275</cp:revision>
  <dcterms:created xsi:type="dcterms:W3CDTF">2013-10-22T19:39:27Z</dcterms:created>
  <dcterms:modified xsi:type="dcterms:W3CDTF">2016-03-16T09:57:04Z</dcterms:modified>
  <cp:category>ΑΝΟΙΧΤΑ ΑΚΑΔΗΜΑΙΚΑ ΜΑΘΗΜΑΤΑ</cp:category>
  <cp:contentStatus>Τελικό</cp:contentStatus>
</cp:coreProperties>
</file>