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sldIdLst>
    <p:sldId id="257" r:id="rId3"/>
    <p:sldId id="258" r:id="rId4"/>
    <p:sldId id="324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25" r:id="rId25"/>
  </p:sldIdLst>
  <p:sldSz cx="9144000" cy="6858000" type="screen4x3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Pet" initials="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7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C097-04B7-44E1-9968-25C5DB2563B3}" type="datetimeFigureOut">
              <a:rPr lang="el-GR" smtClean="0"/>
              <a:pPr/>
              <a:t>16/3/2016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BB63-910B-484B-BBB9-ECB9018BB6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F6B800-90FA-4A8D-B8C7-9557EBE98AE8}" type="slidenum">
              <a:rPr lang="el-GR" altLang="el-GR" sz="1200"/>
              <a:pPr eaLnBrk="1" hangingPunct="1">
                <a:spcBef>
                  <a:spcPct val="0"/>
                </a:spcBef>
              </a:pPr>
              <a:t>19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367802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379EBA-4595-4853-95E8-AF0848F60761}" type="slidenum">
              <a:rPr lang="el-GR" altLang="el-GR" sz="1200"/>
              <a:pPr eaLnBrk="1" hangingPunct="1">
                <a:spcBef>
                  <a:spcPct val="0"/>
                </a:spcBef>
              </a:pPr>
              <a:t>20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303570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B6E21C-6124-4D62-8947-D232DE49D856}" type="slidenum">
              <a:rPr lang="el-GR" altLang="el-GR" sz="1200"/>
              <a:pPr eaLnBrk="1" hangingPunct="1">
                <a:spcBef>
                  <a:spcPct val="0"/>
                </a:spcBef>
              </a:pPr>
              <a:t>21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338191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548C0C-C042-41FB-90CA-95691DBE5AA1}" type="slidenum">
              <a:rPr lang="el-GR" altLang="el-GR" sz="1200"/>
              <a:pPr eaLnBrk="1" hangingPunct="1">
                <a:spcBef>
                  <a:spcPct val="0"/>
                </a:spcBef>
              </a:pPr>
              <a:t>4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52462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817F66-DB8B-40AE-B8D6-29E692C0E602}" type="slidenum">
              <a:rPr lang="el-GR" altLang="el-GR" sz="1200"/>
              <a:pPr eaLnBrk="1" hangingPunct="1">
                <a:spcBef>
                  <a:spcPct val="0"/>
                </a:spcBef>
              </a:pPr>
              <a:t>9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247665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F5935E-A739-4F05-86C7-D5AEF2CE394D}" type="slidenum">
              <a:rPr lang="el-GR" altLang="el-GR" sz="1200"/>
              <a:pPr eaLnBrk="1" hangingPunct="1">
                <a:spcBef>
                  <a:spcPct val="0"/>
                </a:spcBef>
              </a:pPr>
              <a:t>10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82684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B22BDA-9513-4831-B19C-29069441B682}" type="slidenum">
              <a:rPr lang="el-GR" altLang="el-GR" sz="1200"/>
              <a:pPr eaLnBrk="1" hangingPunct="1">
                <a:spcBef>
                  <a:spcPct val="0"/>
                </a:spcBef>
              </a:pPr>
              <a:t>11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207206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B979D6-FD81-412A-A4DC-CAF7FA435D1E}" type="slidenum">
              <a:rPr lang="el-GR" altLang="el-GR" sz="1200"/>
              <a:pPr eaLnBrk="1" hangingPunct="1">
                <a:spcBef>
                  <a:spcPct val="0"/>
                </a:spcBef>
              </a:pPr>
              <a:t>14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168999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2D6E88-C154-4C9C-A069-40EF8DD48FFF}" type="slidenum">
              <a:rPr lang="el-GR" altLang="el-GR" sz="1200"/>
              <a:pPr eaLnBrk="1" hangingPunct="1">
                <a:spcBef>
                  <a:spcPct val="0"/>
                </a:spcBef>
              </a:pPr>
              <a:t>15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587113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D72966-E7C3-4C61-8B9B-ADE1532E61A7}" type="slidenum">
              <a:rPr lang="el-GR" altLang="el-GR" sz="1200"/>
              <a:pPr eaLnBrk="1" hangingPunct="1">
                <a:spcBef>
                  <a:spcPct val="0"/>
                </a:spcBef>
              </a:pPr>
              <a:t>17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2785688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D23956-B145-4554-8418-A36365B091D1}" type="slidenum">
              <a:rPr lang="el-GR" altLang="el-GR" sz="1200"/>
              <a:pPr eaLnBrk="1" hangingPunct="1">
                <a:spcBef>
                  <a:spcPct val="0"/>
                </a:spcBef>
              </a:pPr>
              <a:t>18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254913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CE-FA03-481B-A944-F1F9C7A6C06F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B94-859F-45E2-B6D8-3F4AFDAAC21C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0188-CD73-4327-92F5-0C2ACE29070A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1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11A5-92E4-41C3-A138-80175CE53EEE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53F2-A09B-4F33-86D2-2171A68C2F17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6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4CEF-F073-49D3-932D-0B9F3A7A3387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522-D308-4C46-9631-85DCDE932B3B}" type="datetime1">
              <a:rPr lang="el-GR" smtClean="0"/>
              <a:t>16/3/2016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6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696-4110-4762-B606-4FBA003638FA}" type="datetime1">
              <a:rPr lang="el-GR" smtClean="0"/>
              <a:t>16/3/2016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2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A22E-252A-4435-8A91-0FD7DD753584}" type="datetime1">
              <a:rPr lang="el-GR" smtClean="0"/>
              <a:t>16/3/2016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BFB-F172-4C6C-AD0E-487A054C8E7F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13E7-D3A6-48AC-AE05-509EA4E0676C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8960F-44CE-484C-879C-8FD0FE5CB10F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1" descr="Λογότυπο Τεχνολογικό Εκπαιδευτικό Ίδρυμα Θεσσαλίας.">
            <a:hlinkClick r:id="rId3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628012" cy="936103"/>
          </a:xfrm>
        </p:spPr>
        <p:txBody>
          <a:bodyPr>
            <a:noAutofit/>
          </a:bodyPr>
          <a:lstStyle/>
          <a:p>
            <a:r>
              <a:rPr lang="el-GR" sz="4100" b="1" dirty="0" smtClean="0">
                <a:solidFill>
                  <a:prstClr val="black"/>
                </a:solidFill>
              </a:rPr>
              <a:t>Αρχές Διοίκησης και Διαχείρισης Έργων</a:t>
            </a:r>
            <a:endParaRPr lang="el-GR" sz="4100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352928" cy="287692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7</a:t>
            </a:r>
            <a:r>
              <a:rPr lang="en-US" sz="3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Διαχείριση αντικείμενου εργασιών</a:t>
            </a:r>
            <a:r>
              <a:rPr lang="en-US" sz="3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sz="3000" dirty="0" smtClean="0">
              <a:solidFill>
                <a:prstClr val="black"/>
              </a:solidFill>
              <a:cs typeface="Arial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3000" dirty="0" err="1" smtClean="0">
                <a:solidFill>
                  <a:prstClr val="black"/>
                </a:solidFill>
                <a:cs typeface="Arial" charset="0"/>
              </a:rPr>
              <a:t>Φιτσιλής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 Παναγιώτης,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Καθηγητής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>
                <a:solidFill>
                  <a:prstClr val="black"/>
                </a:solidFill>
                <a:cs typeface="Arial" charset="0"/>
              </a:rPr>
              <a:t>Τμήμα 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Διοίκησης Επιχειρήσεων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pic>
        <p:nvPicPr>
          <p:cNvPr id="7" name="Εικόνα 2" descr="Λογότυπο για Άδειες χρήσης Creative Commons,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6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sz="1800" i="1" smtClean="0"/>
              <a:t>Ο χρόνος απόκρισης του συστήματος δεν πρέπει να υπερβαίνει τα 3 δευτερόλεπτα</a:t>
            </a:r>
          </a:p>
          <a:p>
            <a:pPr eaLnBrk="1" hangingPunct="1"/>
            <a:r>
              <a:rPr lang="el-GR" altLang="el-GR" sz="1800" i="1" smtClean="0"/>
              <a:t>Το σύστημα πρέπει να μπορεί να ενοποιηθεί με το υπάρχον</a:t>
            </a:r>
          </a:p>
          <a:p>
            <a:pPr eaLnBrk="1" hangingPunct="1"/>
            <a:r>
              <a:rPr lang="el-GR" altLang="el-GR" sz="1800" i="1" smtClean="0"/>
              <a:t>Τα προσωπικά στοιχεία των πελατών πρέπει να προστατεύονται.</a:t>
            </a:r>
          </a:p>
          <a:p>
            <a:pPr eaLnBrk="1" hangingPunct="1"/>
            <a:r>
              <a:rPr lang="el-GR" altLang="el-GR" sz="1800" i="1" smtClean="0">
                <a:solidFill>
                  <a:srgbClr val="00B050"/>
                </a:solidFill>
              </a:rPr>
              <a:t>Να αποθηκεύει τα στοιχεία των πελατών</a:t>
            </a:r>
          </a:p>
          <a:p>
            <a:pPr eaLnBrk="1" hangingPunct="1"/>
            <a:r>
              <a:rPr lang="el-GR" altLang="el-GR" sz="1800" i="1" smtClean="0">
                <a:solidFill>
                  <a:srgbClr val="00B050"/>
                </a:solidFill>
              </a:rPr>
              <a:t>Να τυπώνει συγκεντρωτικές αναφορές</a:t>
            </a:r>
          </a:p>
          <a:p>
            <a:pPr eaLnBrk="1" hangingPunct="1"/>
            <a:r>
              <a:rPr lang="el-GR" altLang="el-GR" sz="1800" i="1" smtClean="0"/>
              <a:t>Το σύστημα πρέπει να λειτουργεί αδιάλειπτα (όλο το χρόνο)</a:t>
            </a:r>
          </a:p>
          <a:p>
            <a:pPr eaLnBrk="1" hangingPunct="1"/>
            <a:r>
              <a:rPr lang="el-GR" altLang="el-GR" sz="1800" i="1" smtClean="0">
                <a:solidFill>
                  <a:srgbClr val="00B050"/>
                </a:solidFill>
              </a:rPr>
              <a:t>Να τυπώνει αποδείξεις</a:t>
            </a:r>
          </a:p>
          <a:p>
            <a:pPr eaLnBrk="1" hangingPunct="1"/>
            <a:r>
              <a:rPr lang="el-GR" altLang="el-GR" sz="1800" i="1" smtClean="0"/>
              <a:t>Μόνο οι διευθυντές πρέπει να έχουν πρόσβαση τους μισθούς</a:t>
            </a:r>
          </a:p>
          <a:p>
            <a:pPr eaLnBrk="1" hangingPunct="1"/>
            <a:r>
              <a:rPr lang="el-GR" altLang="el-GR" sz="1800" i="1" smtClean="0"/>
              <a:t>Το σύστημα πρέπει συμμορφώνεται με τα πρότυπα της βιομηχανίας</a:t>
            </a:r>
          </a:p>
          <a:p>
            <a:pPr eaLnBrk="1" hangingPunct="1"/>
            <a:r>
              <a:rPr lang="el-GR" altLang="el-GR" sz="1800" i="1" smtClean="0"/>
              <a:t>Το σύστημα πρέπει να μπορεί να υποστηρίξει πολλές φυσικές γλώσσες</a:t>
            </a:r>
            <a:endParaRPr lang="el-GR" altLang="el-GR" sz="180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Ειναι ΛΑ η ΜΛΑ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57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8581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3 - Ορθογώνιο"/>
          <p:cNvSpPr>
            <a:spLocks noChangeArrowheads="1"/>
          </p:cNvSpPr>
          <p:nvPr/>
        </p:nvSpPr>
        <p:spPr bwMode="auto">
          <a:xfrm>
            <a:off x="4140200" y="602138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>
                <a:latin typeface="Comic Sans MS" pitchFamily="66" charset="0"/>
              </a:rPr>
              <a:t>Guide to IIBABody of Knowledge, International Institute of Business Analysis</a:t>
            </a: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62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5E1C05-D3C1-4D56-AC1D-6A4CC241232A}" type="slidenum">
              <a:rPr lang="en-US" altLang="el-GR" sz="1000" smtClean="0">
                <a:latin typeface="Comic Sans MS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l-GR" sz="1000" smtClean="0">
              <a:latin typeface="Comic Sans MS" pitchFamily="66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0488"/>
            <a:ext cx="8229600" cy="11430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l-GR" sz="3600" dirty="0"/>
              <a:t>Γενική Διαδικασία </a:t>
            </a:r>
            <a:r>
              <a:rPr lang="el-GR" altLang="el-GR" sz="3600" dirty="0" smtClean="0"/>
              <a:t>Προδιαγραφής </a:t>
            </a:r>
            <a:r>
              <a:rPr lang="el-GR" altLang="el-GR" sz="3600" dirty="0"/>
              <a:t>Απαιτήσεων</a:t>
            </a:r>
            <a:endParaRPr lang="en-US" altLang="el-GR" sz="3600" dirty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524000" y="4706938"/>
            <a:ext cx="2471738" cy="1135062"/>
          </a:xfrm>
          <a:prstGeom prst="roundRect">
            <a:avLst>
              <a:gd name="adj" fmla="val 4503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057400" y="4975225"/>
            <a:ext cx="12969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>
                <a:solidFill>
                  <a:srgbClr val="000000"/>
                </a:solidFill>
                <a:latin typeface="Courier"/>
              </a:rPr>
              <a:t>Διαδικασία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>
                <a:solidFill>
                  <a:srgbClr val="000000"/>
                </a:solidFill>
                <a:latin typeface="Courier"/>
              </a:rPr>
              <a:t>Ανάλυσης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>
                <a:solidFill>
                  <a:srgbClr val="000000"/>
                </a:solidFill>
                <a:latin typeface="Courier"/>
              </a:rPr>
              <a:t>Απαιτήσεων</a:t>
            </a:r>
            <a:endParaRPr lang="en-US" altLang="el-GR" sz="1200">
              <a:latin typeface="Palatino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>
            <a:off x="3028950" y="3541713"/>
            <a:ext cx="171450" cy="1136650"/>
            <a:chOff x="1716" y="1514"/>
            <a:chExt cx="108" cy="716"/>
          </a:xfrm>
        </p:grpSpPr>
        <p:sp>
          <p:nvSpPr>
            <p:cNvPr id="18490" name="Line 8"/>
            <p:cNvSpPr>
              <a:spLocks noChangeShapeType="1"/>
            </p:cNvSpPr>
            <p:nvPr/>
          </p:nvSpPr>
          <p:spPr bwMode="auto">
            <a:xfrm>
              <a:off x="1770" y="2033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91" name="Freeform 9"/>
            <p:cNvSpPr>
              <a:spLocks/>
            </p:cNvSpPr>
            <p:nvPr/>
          </p:nvSpPr>
          <p:spPr bwMode="auto">
            <a:xfrm>
              <a:off x="1716" y="2051"/>
              <a:ext cx="108" cy="179"/>
            </a:xfrm>
            <a:custGeom>
              <a:avLst/>
              <a:gdLst>
                <a:gd name="T0" fmla="*/ 108 w 108"/>
                <a:gd name="T1" fmla="*/ 0 h 179"/>
                <a:gd name="T2" fmla="*/ 54 w 108"/>
                <a:gd name="T3" fmla="*/ 179 h 179"/>
                <a:gd name="T4" fmla="*/ 0 w 108"/>
                <a:gd name="T5" fmla="*/ 0 h 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79">
                  <a:moveTo>
                    <a:pt x="108" y="0"/>
                  </a:moveTo>
                  <a:lnTo>
                    <a:pt x="54" y="17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92" name="Line 10"/>
            <p:cNvSpPr>
              <a:spLocks noChangeShapeType="1"/>
            </p:cNvSpPr>
            <p:nvPr/>
          </p:nvSpPr>
          <p:spPr bwMode="auto">
            <a:xfrm>
              <a:off x="1770" y="1514"/>
              <a:ext cx="1" cy="5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39" name="Group 11"/>
          <p:cNvGrpSpPr>
            <a:grpSpLocks/>
          </p:cNvGrpSpPr>
          <p:nvPr/>
        </p:nvGrpSpPr>
        <p:grpSpPr bwMode="auto">
          <a:xfrm>
            <a:off x="2205038" y="3570288"/>
            <a:ext cx="171450" cy="1136650"/>
            <a:chOff x="1197" y="1532"/>
            <a:chExt cx="108" cy="716"/>
          </a:xfrm>
        </p:grpSpPr>
        <p:sp>
          <p:nvSpPr>
            <p:cNvPr id="18487" name="Line 12"/>
            <p:cNvSpPr>
              <a:spLocks noChangeShapeType="1"/>
            </p:cNvSpPr>
            <p:nvPr/>
          </p:nvSpPr>
          <p:spPr bwMode="auto">
            <a:xfrm flipV="1">
              <a:off x="1251" y="1532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88" name="Freeform 13"/>
            <p:cNvSpPr>
              <a:spLocks/>
            </p:cNvSpPr>
            <p:nvPr/>
          </p:nvSpPr>
          <p:spPr bwMode="auto">
            <a:xfrm>
              <a:off x="1197" y="1532"/>
              <a:ext cx="108" cy="179"/>
            </a:xfrm>
            <a:custGeom>
              <a:avLst/>
              <a:gdLst>
                <a:gd name="T0" fmla="*/ 0 w 108"/>
                <a:gd name="T1" fmla="*/ 179 h 179"/>
                <a:gd name="T2" fmla="*/ 54 w 108"/>
                <a:gd name="T3" fmla="*/ 0 h 179"/>
                <a:gd name="T4" fmla="*/ 108 w 108"/>
                <a:gd name="T5" fmla="*/ 179 h 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79">
                  <a:moveTo>
                    <a:pt x="0" y="179"/>
                  </a:moveTo>
                  <a:lnTo>
                    <a:pt x="54" y="0"/>
                  </a:lnTo>
                  <a:lnTo>
                    <a:pt x="108" y="179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89" name="Line 14"/>
            <p:cNvSpPr>
              <a:spLocks noChangeShapeType="1"/>
            </p:cNvSpPr>
            <p:nvPr/>
          </p:nvSpPr>
          <p:spPr bwMode="auto">
            <a:xfrm flipV="1">
              <a:off x="1251" y="1729"/>
              <a:ext cx="1" cy="5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40" name="Group 16"/>
          <p:cNvGrpSpPr>
            <a:grpSpLocks/>
          </p:cNvGrpSpPr>
          <p:nvPr/>
        </p:nvGrpSpPr>
        <p:grpSpPr bwMode="auto">
          <a:xfrm>
            <a:off x="4038600" y="2851150"/>
            <a:ext cx="1647825" cy="511175"/>
            <a:chOff x="2504" y="1228"/>
            <a:chExt cx="1038" cy="322"/>
          </a:xfrm>
        </p:grpSpPr>
        <p:sp>
          <p:nvSpPr>
            <p:cNvPr id="18483" name="Freeform 17"/>
            <p:cNvSpPr>
              <a:spLocks/>
            </p:cNvSpPr>
            <p:nvPr/>
          </p:nvSpPr>
          <p:spPr bwMode="auto">
            <a:xfrm>
              <a:off x="3345" y="1442"/>
              <a:ext cx="197" cy="108"/>
            </a:xfrm>
            <a:custGeom>
              <a:avLst/>
              <a:gdLst>
                <a:gd name="T0" fmla="*/ 36 w 197"/>
                <a:gd name="T1" fmla="*/ 0 h 108"/>
                <a:gd name="T2" fmla="*/ 197 w 197"/>
                <a:gd name="T3" fmla="*/ 108 h 108"/>
                <a:gd name="T4" fmla="*/ 0 w 197"/>
                <a:gd name="T5" fmla="*/ 108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108">
                  <a:moveTo>
                    <a:pt x="36" y="0"/>
                  </a:moveTo>
                  <a:lnTo>
                    <a:pt x="197" y="108"/>
                  </a:lnTo>
                  <a:lnTo>
                    <a:pt x="0" y="10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84" name="Line 18"/>
            <p:cNvSpPr>
              <a:spLocks noChangeShapeType="1"/>
            </p:cNvSpPr>
            <p:nvPr/>
          </p:nvSpPr>
          <p:spPr bwMode="auto">
            <a:xfrm>
              <a:off x="2504" y="1228"/>
              <a:ext cx="143" cy="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85" name="Line 19"/>
            <p:cNvSpPr>
              <a:spLocks noChangeShapeType="1"/>
            </p:cNvSpPr>
            <p:nvPr/>
          </p:nvSpPr>
          <p:spPr bwMode="auto">
            <a:xfrm>
              <a:off x="2772" y="1299"/>
              <a:ext cx="143" cy="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86" name="Line 20"/>
            <p:cNvSpPr>
              <a:spLocks noChangeShapeType="1"/>
            </p:cNvSpPr>
            <p:nvPr/>
          </p:nvSpPr>
          <p:spPr bwMode="auto">
            <a:xfrm>
              <a:off x="3023" y="1389"/>
              <a:ext cx="143" cy="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441" name="Rectangle 22"/>
          <p:cNvSpPr>
            <a:spLocks noChangeArrowheads="1"/>
          </p:cNvSpPr>
          <p:nvPr/>
        </p:nvSpPr>
        <p:spPr bwMode="auto">
          <a:xfrm>
            <a:off x="5202238" y="3362325"/>
            <a:ext cx="2500312" cy="1050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8442" name="Rectangle 23"/>
          <p:cNvSpPr>
            <a:spLocks noChangeArrowheads="1"/>
          </p:cNvSpPr>
          <p:nvPr/>
        </p:nvSpPr>
        <p:spPr bwMode="auto">
          <a:xfrm>
            <a:off x="5202238" y="3362325"/>
            <a:ext cx="2528887" cy="1079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8443" name="Rectangle 24"/>
          <p:cNvSpPr>
            <a:spLocks noChangeArrowheads="1"/>
          </p:cNvSpPr>
          <p:nvPr/>
        </p:nvSpPr>
        <p:spPr bwMode="auto">
          <a:xfrm>
            <a:off x="5700713" y="3490913"/>
            <a:ext cx="16081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 u="sng">
                <a:solidFill>
                  <a:srgbClr val="000000"/>
                </a:solidFill>
                <a:latin typeface="Courier"/>
              </a:rPr>
              <a:t>Προσδιορισμός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 u="sng">
                <a:solidFill>
                  <a:srgbClr val="000000"/>
                </a:solidFill>
                <a:latin typeface="Courier"/>
              </a:rPr>
              <a:t>Απαιτήσεων</a:t>
            </a:r>
            <a:r>
              <a:rPr lang="en-CA" altLang="el-GR" sz="1600" b="1">
                <a:solidFill>
                  <a:srgbClr val="000000"/>
                </a:solidFill>
                <a:latin typeface="Courier"/>
              </a:rPr>
              <a:t>:</a:t>
            </a:r>
            <a:r>
              <a:rPr lang="en-CA" altLang="el-GR" sz="1700" b="1">
                <a:solidFill>
                  <a:srgbClr val="000000"/>
                </a:solidFill>
                <a:latin typeface="Courier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 u="sng">
                <a:solidFill>
                  <a:srgbClr val="000000"/>
                </a:solidFill>
                <a:latin typeface="Courier"/>
              </a:rPr>
              <a:t>Μοντέλο</a:t>
            </a:r>
            <a:endParaRPr lang="en-US" altLang="el-GR" sz="1200" u="sng">
              <a:latin typeface="Palatino"/>
            </a:endParaRPr>
          </a:p>
        </p:txBody>
      </p:sp>
      <p:sp>
        <p:nvSpPr>
          <p:cNvPr id="18444" name="Rectangle 26"/>
          <p:cNvSpPr>
            <a:spLocks noChangeArrowheads="1"/>
          </p:cNvSpPr>
          <p:nvPr/>
        </p:nvSpPr>
        <p:spPr bwMode="auto">
          <a:xfrm>
            <a:off x="5273675" y="374491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latin typeface="Palatino"/>
            </a:endParaRPr>
          </a:p>
        </p:txBody>
      </p:sp>
      <p:sp>
        <p:nvSpPr>
          <p:cNvPr id="18445" name="Rectangle 28"/>
          <p:cNvSpPr>
            <a:spLocks noChangeArrowheads="1"/>
          </p:cNvSpPr>
          <p:nvPr/>
        </p:nvSpPr>
        <p:spPr bwMode="auto">
          <a:xfrm>
            <a:off x="6040438" y="4029075"/>
            <a:ext cx="1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latin typeface="Palatino"/>
            </a:endParaRPr>
          </a:p>
        </p:txBody>
      </p:sp>
      <p:sp>
        <p:nvSpPr>
          <p:cNvPr id="18446" name="Line 30"/>
          <p:cNvSpPr>
            <a:spLocks noChangeShapeType="1"/>
          </p:cNvSpPr>
          <p:nvPr/>
        </p:nvSpPr>
        <p:spPr bwMode="auto">
          <a:xfrm>
            <a:off x="5402263" y="3276600"/>
            <a:ext cx="284162" cy="85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7" name="Line 31"/>
          <p:cNvSpPr>
            <a:spLocks noChangeShapeType="1"/>
          </p:cNvSpPr>
          <p:nvPr/>
        </p:nvSpPr>
        <p:spPr bwMode="auto">
          <a:xfrm>
            <a:off x="5287963" y="3248025"/>
            <a:ext cx="114300" cy="28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48" name="Line 32"/>
          <p:cNvSpPr>
            <a:spLocks noChangeShapeType="1"/>
          </p:cNvSpPr>
          <p:nvPr/>
        </p:nvSpPr>
        <p:spPr bwMode="auto">
          <a:xfrm flipH="1">
            <a:off x="5657850" y="4413250"/>
            <a:ext cx="112713" cy="28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8449" name="Group 33"/>
          <p:cNvGrpSpPr>
            <a:grpSpLocks/>
          </p:cNvGrpSpPr>
          <p:nvPr/>
        </p:nvGrpSpPr>
        <p:grpSpPr bwMode="auto">
          <a:xfrm>
            <a:off x="3995738" y="4497388"/>
            <a:ext cx="1760537" cy="512762"/>
            <a:chOff x="2325" y="2265"/>
            <a:chExt cx="1109" cy="323"/>
          </a:xfrm>
        </p:grpSpPr>
        <p:sp>
          <p:nvSpPr>
            <p:cNvPr id="18476" name="Line 34"/>
            <p:cNvSpPr>
              <a:spLocks noChangeShapeType="1"/>
            </p:cNvSpPr>
            <p:nvPr/>
          </p:nvSpPr>
          <p:spPr bwMode="auto">
            <a:xfrm flipH="1">
              <a:off x="2325" y="2534"/>
              <a:ext cx="179" cy="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77" name="Freeform 35"/>
            <p:cNvSpPr>
              <a:spLocks/>
            </p:cNvSpPr>
            <p:nvPr/>
          </p:nvSpPr>
          <p:spPr bwMode="auto">
            <a:xfrm>
              <a:off x="2325" y="2498"/>
              <a:ext cx="197" cy="90"/>
            </a:xfrm>
            <a:custGeom>
              <a:avLst/>
              <a:gdLst>
                <a:gd name="T0" fmla="*/ 197 w 197"/>
                <a:gd name="T1" fmla="*/ 90 h 90"/>
                <a:gd name="T2" fmla="*/ 0 w 197"/>
                <a:gd name="T3" fmla="*/ 90 h 90"/>
                <a:gd name="T4" fmla="*/ 161 w 197"/>
                <a:gd name="T5" fmla="*/ 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90">
                  <a:moveTo>
                    <a:pt x="197" y="90"/>
                  </a:moveTo>
                  <a:lnTo>
                    <a:pt x="0" y="90"/>
                  </a:lnTo>
                  <a:lnTo>
                    <a:pt x="161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78" name="Line 36"/>
            <p:cNvSpPr>
              <a:spLocks noChangeShapeType="1"/>
            </p:cNvSpPr>
            <p:nvPr/>
          </p:nvSpPr>
          <p:spPr bwMode="auto">
            <a:xfrm flipH="1">
              <a:off x="3309" y="2265"/>
              <a:ext cx="125" cy="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79" name="Line 37"/>
            <p:cNvSpPr>
              <a:spLocks noChangeShapeType="1"/>
            </p:cNvSpPr>
            <p:nvPr/>
          </p:nvSpPr>
          <p:spPr bwMode="auto">
            <a:xfrm flipH="1">
              <a:off x="3094" y="2319"/>
              <a:ext cx="126" cy="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80" name="Line 38"/>
            <p:cNvSpPr>
              <a:spLocks noChangeShapeType="1"/>
            </p:cNvSpPr>
            <p:nvPr/>
          </p:nvSpPr>
          <p:spPr bwMode="auto">
            <a:xfrm flipH="1">
              <a:off x="2880" y="2391"/>
              <a:ext cx="125" cy="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81" name="Line 39"/>
            <p:cNvSpPr>
              <a:spLocks noChangeShapeType="1"/>
            </p:cNvSpPr>
            <p:nvPr/>
          </p:nvSpPr>
          <p:spPr bwMode="auto">
            <a:xfrm flipH="1">
              <a:off x="2665" y="2462"/>
              <a:ext cx="125" cy="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82" name="Line 40"/>
            <p:cNvSpPr>
              <a:spLocks noChangeShapeType="1"/>
            </p:cNvSpPr>
            <p:nvPr/>
          </p:nvSpPr>
          <p:spPr bwMode="auto">
            <a:xfrm flipH="1">
              <a:off x="2504" y="2516"/>
              <a:ext cx="71" cy="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450" name="Rectangle 42"/>
          <p:cNvSpPr>
            <a:spLocks noChangeArrowheads="1"/>
          </p:cNvSpPr>
          <p:nvPr/>
        </p:nvSpPr>
        <p:spPr bwMode="auto">
          <a:xfrm>
            <a:off x="5105400" y="5662613"/>
            <a:ext cx="3200400" cy="1050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8451" name="Rectangle 43"/>
          <p:cNvSpPr>
            <a:spLocks noChangeArrowheads="1"/>
          </p:cNvSpPr>
          <p:nvPr/>
        </p:nvSpPr>
        <p:spPr bwMode="auto">
          <a:xfrm>
            <a:off x="5443538" y="5662613"/>
            <a:ext cx="2528887" cy="1079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8452" name="Rectangle 44"/>
          <p:cNvSpPr>
            <a:spLocks noChangeArrowheads="1"/>
          </p:cNvSpPr>
          <p:nvPr/>
        </p:nvSpPr>
        <p:spPr bwMode="auto">
          <a:xfrm>
            <a:off x="5554663" y="5903913"/>
            <a:ext cx="22177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b="1" u="sng">
                <a:solidFill>
                  <a:srgbClr val="000000"/>
                </a:solidFill>
                <a:latin typeface="Courier"/>
              </a:rPr>
              <a:t>Αναλυτικές Προδιαγραφές</a:t>
            </a:r>
            <a:endParaRPr lang="en-US" altLang="el-GR" sz="1400" u="sng">
              <a:latin typeface="Palatino"/>
            </a:endParaRPr>
          </a:p>
        </p:txBody>
      </p:sp>
      <p:sp>
        <p:nvSpPr>
          <p:cNvPr id="18453" name="Rectangle 46"/>
          <p:cNvSpPr>
            <a:spLocks noChangeArrowheads="1"/>
          </p:cNvSpPr>
          <p:nvPr/>
        </p:nvSpPr>
        <p:spPr bwMode="auto">
          <a:xfrm>
            <a:off x="5638800" y="6264275"/>
            <a:ext cx="1895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b="1" u="sng">
                <a:solidFill>
                  <a:srgbClr val="000000"/>
                </a:solidFill>
                <a:latin typeface="Courier"/>
              </a:rPr>
              <a:t>Απαιτήσεων</a:t>
            </a:r>
            <a:r>
              <a:rPr lang="en-CA" altLang="el-GR" sz="1400" b="1" u="sng">
                <a:solidFill>
                  <a:srgbClr val="000000"/>
                </a:solidFill>
                <a:latin typeface="Courier"/>
              </a:rPr>
              <a:t>: </a:t>
            </a:r>
            <a:r>
              <a:rPr lang="el-GR" altLang="el-GR" sz="1400" b="1" u="sng">
                <a:solidFill>
                  <a:srgbClr val="000000"/>
                </a:solidFill>
                <a:latin typeface="Courier"/>
              </a:rPr>
              <a:t>Μοντέλο</a:t>
            </a:r>
            <a:endParaRPr lang="en-US" altLang="el-GR" sz="1400" u="sng">
              <a:latin typeface="Palatino"/>
            </a:endParaRPr>
          </a:p>
        </p:txBody>
      </p:sp>
      <p:sp>
        <p:nvSpPr>
          <p:cNvPr id="18454" name="Line 48"/>
          <p:cNvSpPr>
            <a:spLocks noChangeShapeType="1"/>
          </p:cNvSpPr>
          <p:nvPr/>
        </p:nvSpPr>
        <p:spPr bwMode="auto">
          <a:xfrm>
            <a:off x="5727700" y="5576888"/>
            <a:ext cx="284163" cy="85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5" name="Freeform 49"/>
          <p:cNvSpPr>
            <a:spLocks/>
          </p:cNvSpPr>
          <p:nvPr/>
        </p:nvSpPr>
        <p:spPr bwMode="auto">
          <a:xfrm>
            <a:off x="5700713" y="5492750"/>
            <a:ext cx="311150" cy="169863"/>
          </a:xfrm>
          <a:custGeom>
            <a:avLst/>
            <a:gdLst>
              <a:gd name="T0" fmla="*/ 88206263 w 196"/>
              <a:gd name="T1" fmla="*/ 0 h 107"/>
              <a:gd name="T2" fmla="*/ 493950625 w 196"/>
              <a:gd name="T3" fmla="*/ 269658306 h 107"/>
              <a:gd name="T4" fmla="*/ 0 w 196"/>
              <a:gd name="T5" fmla="*/ 269658306 h 1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" h="107">
                <a:moveTo>
                  <a:pt x="35" y="0"/>
                </a:moveTo>
                <a:lnTo>
                  <a:pt x="196" y="107"/>
                </a:lnTo>
                <a:lnTo>
                  <a:pt x="0" y="10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6" name="Line 50"/>
          <p:cNvSpPr>
            <a:spLocks noChangeShapeType="1"/>
          </p:cNvSpPr>
          <p:nvPr/>
        </p:nvSpPr>
        <p:spPr bwMode="auto">
          <a:xfrm>
            <a:off x="3967163" y="5037138"/>
            <a:ext cx="114300" cy="28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7" name="Line 51"/>
          <p:cNvSpPr>
            <a:spLocks noChangeShapeType="1"/>
          </p:cNvSpPr>
          <p:nvPr/>
        </p:nvSpPr>
        <p:spPr bwMode="auto">
          <a:xfrm>
            <a:off x="4222750" y="5122863"/>
            <a:ext cx="198438" cy="57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8" name="Line 52"/>
          <p:cNvSpPr>
            <a:spLocks noChangeShapeType="1"/>
          </p:cNvSpPr>
          <p:nvPr/>
        </p:nvSpPr>
        <p:spPr bwMode="auto">
          <a:xfrm>
            <a:off x="4592638" y="5208588"/>
            <a:ext cx="169862" cy="57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59" name="Line 53"/>
          <p:cNvSpPr>
            <a:spLocks noChangeShapeType="1"/>
          </p:cNvSpPr>
          <p:nvPr/>
        </p:nvSpPr>
        <p:spPr bwMode="auto">
          <a:xfrm>
            <a:off x="4932363" y="5321300"/>
            <a:ext cx="171450" cy="57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0" name="Line 54"/>
          <p:cNvSpPr>
            <a:spLocks noChangeShapeType="1"/>
          </p:cNvSpPr>
          <p:nvPr/>
        </p:nvSpPr>
        <p:spPr bwMode="auto">
          <a:xfrm>
            <a:off x="5273675" y="5435600"/>
            <a:ext cx="198438" cy="57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1" name="Line 55"/>
          <p:cNvSpPr>
            <a:spLocks noChangeShapeType="1"/>
          </p:cNvSpPr>
          <p:nvPr/>
        </p:nvSpPr>
        <p:spPr bwMode="auto">
          <a:xfrm>
            <a:off x="5614988" y="5549900"/>
            <a:ext cx="112712" cy="269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62" name="AutoShape 58"/>
          <p:cNvSpPr>
            <a:spLocks noChangeArrowheads="1"/>
          </p:cNvSpPr>
          <p:nvPr/>
        </p:nvSpPr>
        <p:spPr bwMode="auto">
          <a:xfrm>
            <a:off x="5486400" y="1663700"/>
            <a:ext cx="2471738" cy="1136650"/>
          </a:xfrm>
          <a:prstGeom prst="roundRect">
            <a:avLst>
              <a:gd name="adj" fmla="val 44972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8463" name="Rectangle 59"/>
          <p:cNvSpPr>
            <a:spLocks noChangeArrowheads="1"/>
          </p:cNvSpPr>
          <p:nvPr/>
        </p:nvSpPr>
        <p:spPr bwMode="auto">
          <a:xfrm>
            <a:off x="6096000" y="1890713"/>
            <a:ext cx="14112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>
                <a:solidFill>
                  <a:srgbClr val="000000"/>
                </a:solidFill>
                <a:latin typeface="Courier"/>
              </a:rPr>
              <a:t>Διαδικασία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>
                <a:solidFill>
                  <a:srgbClr val="000000"/>
                </a:solidFill>
                <a:latin typeface="Courier"/>
              </a:rPr>
              <a:t>Ορισμού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>
                <a:solidFill>
                  <a:srgbClr val="000000"/>
                </a:solidFill>
                <a:latin typeface="Courier"/>
              </a:rPr>
              <a:t>Προβλήματος</a:t>
            </a:r>
            <a:endParaRPr lang="en-US" altLang="el-GR" sz="1200">
              <a:latin typeface="Palatino"/>
            </a:endParaRPr>
          </a:p>
        </p:txBody>
      </p:sp>
      <p:sp>
        <p:nvSpPr>
          <p:cNvPr id="18464" name="Rectangle 60"/>
          <p:cNvSpPr>
            <a:spLocks noChangeArrowheads="1"/>
          </p:cNvSpPr>
          <p:nvPr/>
        </p:nvSpPr>
        <p:spPr bwMode="auto">
          <a:xfrm>
            <a:off x="5873750" y="2028825"/>
            <a:ext cx="1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latin typeface="Palatino"/>
            </a:endParaRPr>
          </a:p>
        </p:txBody>
      </p:sp>
      <p:sp>
        <p:nvSpPr>
          <p:cNvPr id="18465" name="AutoShape 63"/>
          <p:cNvSpPr>
            <a:spLocks noChangeArrowheads="1"/>
          </p:cNvSpPr>
          <p:nvPr/>
        </p:nvSpPr>
        <p:spPr bwMode="auto">
          <a:xfrm>
            <a:off x="1524000" y="2405063"/>
            <a:ext cx="2471738" cy="1136650"/>
          </a:xfrm>
          <a:prstGeom prst="roundRect">
            <a:avLst>
              <a:gd name="adj" fmla="val 44972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8466" name="Rectangle 64"/>
          <p:cNvSpPr>
            <a:spLocks noChangeArrowheads="1"/>
          </p:cNvSpPr>
          <p:nvPr/>
        </p:nvSpPr>
        <p:spPr bwMode="auto">
          <a:xfrm>
            <a:off x="2132013" y="2590800"/>
            <a:ext cx="12969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>
                <a:solidFill>
                  <a:srgbClr val="000000"/>
                </a:solidFill>
                <a:latin typeface="Courier"/>
              </a:rPr>
              <a:t>Διαδικασία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>
                <a:solidFill>
                  <a:srgbClr val="000000"/>
                </a:solidFill>
                <a:latin typeface="Courier"/>
              </a:rPr>
              <a:t>Εξόρυξης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>
                <a:solidFill>
                  <a:srgbClr val="000000"/>
                </a:solidFill>
                <a:latin typeface="Courier"/>
              </a:rPr>
              <a:t>Απαιτήσεων</a:t>
            </a:r>
            <a:endParaRPr lang="en-US" altLang="el-GR" sz="1200">
              <a:latin typeface="Palatino"/>
            </a:endParaRPr>
          </a:p>
        </p:txBody>
      </p:sp>
      <p:sp>
        <p:nvSpPr>
          <p:cNvPr id="18467" name="Rectangle 65"/>
          <p:cNvSpPr>
            <a:spLocks noChangeArrowheads="1"/>
          </p:cNvSpPr>
          <p:nvPr/>
        </p:nvSpPr>
        <p:spPr bwMode="auto">
          <a:xfrm>
            <a:off x="1820863" y="2957513"/>
            <a:ext cx="1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latin typeface="Palatino"/>
            </a:endParaRPr>
          </a:p>
        </p:txBody>
      </p:sp>
      <p:sp>
        <p:nvSpPr>
          <p:cNvPr id="18468" name="Line 66"/>
          <p:cNvSpPr>
            <a:spLocks noChangeShapeType="1"/>
          </p:cNvSpPr>
          <p:nvPr/>
        </p:nvSpPr>
        <p:spPr bwMode="auto">
          <a:xfrm flipH="1">
            <a:off x="3962400" y="2322513"/>
            <a:ext cx="1524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69" name="Rectangle 67"/>
          <p:cNvSpPr>
            <a:spLocks noChangeArrowheads="1"/>
          </p:cNvSpPr>
          <p:nvPr/>
        </p:nvSpPr>
        <p:spPr bwMode="auto">
          <a:xfrm>
            <a:off x="3449638" y="1081088"/>
            <a:ext cx="2038350" cy="1050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8470" name="Rectangle 68"/>
          <p:cNvSpPr>
            <a:spLocks noChangeArrowheads="1"/>
          </p:cNvSpPr>
          <p:nvPr/>
        </p:nvSpPr>
        <p:spPr bwMode="auto">
          <a:xfrm>
            <a:off x="1828800" y="1081088"/>
            <a:ext cx="1995488" cy="1079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l-GR" sz="2000">
              <a:latin typeface="Palatino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>
                <a:latin typeface="Courier"/>
              </a:rPr>
              <a:t>Ορισμός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 b="1">
                <a:latin typeface="Courier"/>
              </a:rPr>
              <a:t>Προβλήματος</a:t>
            </a:r>
            <a:endParaRPr lang="en-US" altLang="el-GR" sz="1700" b="1">
              <a:latin typeface="Courier"/>
            </a:endParaRPr>
          </a:p>
        </p:txBody>
      </p:sp>
      <p:sp>
        <p:nvSpPr>
          <p:cNvPr id="18471" name="Line 69"/>
          <p:cNvSpPr>
            <a:spLocks noChangeShapeType="1"/>
          </p:cNvSpPr>
          <p:nvPr/>
        </p:nvSpPr>
        <p:spPr bwMode="auto">
          <a:xfrm flipH="1" flipV="1">
            <a:off x="3810000" y="1560513"/>
            <a:ext cx="16764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72" name="Text Box 70"/>
          <p:cNvSpPr txBox="1">
            <a:spLocks noChangeArrowheads="1"/>
          </p:cNvSpPr>
          <p:nvPr/>
        </p:nvSpPr>
        <p:spPr bwMode="auto">
          <a:xfrm>
            <a:off x="76200" y="6369050"/>
            <a:ext cx="280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>
                <a:latin typeface="Palatino"/>
              </a:rPr>
              <a:t>(</a:t>
            </a:r>
            <a:r>
              <a:rPr lang="el-GR" altLang="el-GR" sz="1600">
                <a:latin typeface="Palatino"/>
              </a:rPr>
              <a:t>Διάγραμμα Δραστηριότητας</a:t>
            </a:r>
            <a:r>
              <a:rPr lang="en-US" altLang="el-GR" sz="1600">
                <a:latin typeface="Palatino"/>
              </a:rPr>
              <a:t>)</a:t>
            </a:r>
          </a:p>
        </p:txBody>
      </p:sp>
      <p:sp>
        <p:nvSpPr>
          <p:cNvPr id="18473" name="Line 71"/>
          <p:cNvSpPr>
            <a:spLocks noChangeShapeType="1"/>
          </p:cNvSpPr>
          <p:nvPr/>
        </p:nvSpPr>
        <p:spPr bwMode="auto">
          <a:xfrm flipH="1">
            <a:off x="7924800" y="1524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74" name="Rectangle 72"/>
          <p:cNvSpPr>
            <a:spLocks noChangeArrowheads="1"/>
          </p:cNvSpPr>
          <p:nvPr/>
        </p:nvSpPr>
        <p:spPr bwMode="auto">
          <a:xfrm>
            <a:off x="7696200" y="990600"/>
            <a:ext cx="12954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8475" name="Text Box 73"/>
          <p:cNvSpPr txBox="1">
            <a:spLocks noChangeArrowheads="1"/>
          </p:cNvSpPr>
          <p:nvPr/>
        </p:nvSpPr>
        <p:spPr bwMode="auto">
          <a:xfrm>
            <a:off x="7848600" y="1111250"/>
            <a:ext cx="96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>
                <a:latin typeface="Comic Sans MS" pitchFamily="66" charset="0"/>
              </a:rPr>
              <a:t>Νέα Ιδέα</a:t>
            </a:r>
            <a:endParaRPr lang="en-US" altLang="el-GR" sz="1600" b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1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3847168-990D-4B27-9B18-500CB61411E5}" type="slidenum">
              <a:rPr lang="en-US" altLang="el-GR" sz="1000" smtClean="0">
                <a:latin typeface="Comic Sans MS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l-GR" sz="1000" smtClean="0">
              <a:latin typeface="Comic Sans MS" pitchFamily="66" charset="0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407" tIns="45420" rIns="92407" bIns="45420"/>
          <a:lstStyle/>
          <a:p>
            <a:pPr>
              <a:defRPr/>
            </a:pPr>
            <a:r>
              <a:rPr lang="el-GR" altLang="el-GR" sz="3200" dirty="0"/>
              <a:t>Διαδικασία </a:t>
            </a:r>
            <a:r>
              <a:rPr lang="el-GR" altLang="el-GR" sz="3200" dirty="0" smtClean="0"/>
              <a:t>Εξόρυξης </a:t>
            </a:r>
            <a:r>
              <a:rPr lang="el-GR" altLang="el-GR" sz="3200" dirty="0"/>
              <a:t>Απαιτήσεων</a:t>
            </a:r>
            <a:endParaRPr lang="en-US" altLang="el-GR" sz="3200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407" tIns="45420" rIns="92407" bIns="45420">
            <a:normAutofit fontScale="85000" lnSpcReduction="10000"/>
          </a:bodyPr>
          <a:lstStyle/>
          <a:p>
            <a:pPr marL="285750" indent="-285750"/>
            <a:r>
              <a:rPr lang="el-GR" altLang="el-GR" sz="1800" smtClean="0"/>
              <a:t>Διαδικασία που απαιτεί οργάνωση και συνέπεια. Υπάρχουν διάφορες προσεγγίσεις στο θέμα</a:t>
            </a:r>
          </a:p>
          <a:p>
            <a:pPr marL="285750" indent="-285750"/>
            <a:endParaRPr lang="en-US" altLang="el-GR" sz="1800" smtClean="0"/>
          </a:p>
          <a:p>
            <a:pPr marL="285750" indent="-285750"/>
            <a:r>
              <a:rPr lang="el-GR" altLang="el-GR" sz="1800" smtClean="0"/>
              <a:t>Οι βασικοί συμμέτοχοι σε αυτή τη διαδικασία είναι οι</a:t>
            </a:r>
            <a:r>
              <a:rPr lang="en-CA" altLang="el-GR" sz="1800" smtClean="0"/>
              <a:t>:</a:t>
            </a:r>
            <a:endParaRPr lang="en-US" altLang="el-GR" sz="1800" smtClean="0"/>
          </a:p>
          <a:p>
            <a:pPr marL="685800" lvl="1"/>
            <a:r>
              <a:rPr lang="el-GR" altLang="el-GR" sz="1600" u="sng" smtClean="0"/>
              <a:t>Χρήστες του συστήματος</a:t>
            </a:r>
            <a:r>
              <a:rPr lang="el-GR" altLang="el-GR" sz="1600" smtClean="0"/>
              <a:t> με γνώση του αντικειμένου της εφαρμογής</a:t>
            </a:r>
            <a:endParaRPr lang="en-US" altLang="el-GR" sz="1600" smtClean="0"/>
          </a:p>
          <a:p>
            <a:pPr marL="685800" lvl="1"/>
            <a:r>
              <a:rPr lang="el-GR" altLang="el-GR" sz="1600" u="sng" smtClean="0"/>
              <a:t>Συμμετέχοντες </a:t>
            </a:r>
            <a:r>
              <a:rPr lang="el-GR" altLang="el-GR" sz="1600" smtClean="0"/>
              <a:t>με γνώση της μοντελοποίησης και επίλυσης του προβλήματος </a:t>
            </a:r>
          </a:p>
          <a:p>
            <a:pPr marL="685800" lvl="1"/>
            <a:endParaRPr lang="el-GR" altLang="el-GR" sz="1600" smtClean="0"/>
          </a:p>
          <a:p>
            <a:pPr marL="285750" indent="-285750"/>
            <a:r>
              <a:rPr lang="el-GR" altLang="el-GR" sz="1800" smtClean="0"/>
              <a:t>Το αντικείμενο αυτής της διαδικασίας είναι να γεφυρώσουμε το σημασιολογικό χάσμα ανάμεσα στους χρήστες του συστήματος και στους σχεδιαστές του συστήματος. </a:t>
            </a:r>
            <a:endParaRPr lang="en-US" altLang="el-GR" sz="1800" smtClean="0"/>
          </a:p>
          <a:p>
            <a:pPr marL="685800" lvl="1"/>
            <a:r>
              <a:rPr lang="el-GR" altLang="el-GR" sz="1600" b="1" i="1" smtClean="0"/>
              <a:t>Σενάριο Λειτουργίας</a:t>
            </a:r>
            <a:r>
              <a:rPr lang="en-US" altLang="el-GR" sz="1600" b="1" i="1" smtClean="0"/>
              <a:t>:</a:t>
            </a:r>
            <a:r>
              <a:rPr lang="en-US" altLang="el-GR" sz="1600" smtClean="0"/>
              <a:t> </a:t>
            </a:r>
            <a:r>
              <a:rPr lang="el-GR" altLang="el-GR" sz="1600" u="sng" smtClean="0"/>
              <a:t>Συγκεκριμένο</a:t>
            </a:r>
            <a:r>
              <a:rPr lang="el-GR" altLang="el-GR" sz="1600" smtClean="0"/>
              <a:t> παράδειγμα λειτουργίας του συστήματος και η αλληλεπίδρασή του με άλλα συστήματα </a:t>
            </a:r>
          </a:p>
          <a:p>
            <a:pPr marL="685800" lvl="1"/>
            <a:r>
              <a:rPr lang="el-GR" altLang="el-GR" sz="1600" b="1" i="1" smtClean="0"/>
              <a:t>Περίπτωση Χρήσης</a:t>
            </a:r>
            <a:r>
              <a:rPr lang="en-US" altLang="el-GR" sz="1600" b="1" i="1" smtClean="0"/>
              <a:t>:</a:t>
            </a:r>
            <a:r>
              <a:rPr lang="en-US" altLang="el-GR" sz="1600" smtClean="0"/>
              <a:t>  </a:t>
            </a:r>
            <a:r>
              <a:rPr lang="el-GR" altLang="el-GR" sz="1600" smtClean="0"/>
              <a:t>Ορίζει και περιγράφει μια </a:t>
            </a:r>
            <a:r>
              <a:rPr lang="el-GR" altLang="el-GR" sz="1600" u="sng" smtClean="0"/>
              <a:t>κατηγορία</a:t>
            </a:r>
            <a:r>
              <a:rPr lang="el-GR" altLang="el-GR" sz="1600" smtClean="0"/>
              <a:t> σεναρίων</a:t>
            </a:r>
            <a:endParaRPr lang="en-US" altLang="el-GR" sz="1600" smtClean="0"/>
          </a:p>
        </p:txBody>
      </p:sp>
    </p:spTree>
    <p:extLst>
      <p:ext uri="{BB962C8B-B14F-4D97-AF65-F5344CB8AC3E}">
        <p14:creationId xmlns:p14="http://schemas.microsoft.com/office/powerpoint/2010/main" val="159521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Σημασιολογικό χάσμα</a:t>
            </a:r>
            <a:endParaRPr lang="el-GR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28750"/>
            <a:ext cx="67722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3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Τεχνικές Συλλογής Απαιτήσεων</a:t>
            </a:r>
            <a:endParaRPr lang="el-GR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65817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40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8B31843-DAE8-4650-A4D4-2C60414C971F}" type="slidenum">
              <a:rPr lang="en-US" altLang="el-GR" sz="1000" smtClean="0">
                <a:latin typeface="Comic Sans MS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l-GR" sz="1000" smtClean="0">
              <a:latin typeface="Comic Sans MS" pitchFamily="66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l-GR" altLang="el-GR"/>
              <a:t>Επιβεβαίωση Απαιτήσεων</a:t>
            </a:r>
            <a:br>
              <a:rPr lang="el-GR" altLang="el-GR"/>
            </a:br>
            <a:r>
              <a:rPr lang="en-CA" altLang="el-GR"/>
              <a:t>(Requirements Validation)</a:t>
            </a:r>
            <a:endParaRPr lang="en-US" altLang="el-GR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 b="1" smtClean="0"/>
              <a:t>Τα κριτήρια που χρησιμοποιούμε για την επιβεβαίωση των απαιτήσεων περιλαμβάνουν</a:t>
            </a:r>
            <a:r>
              <a:rPr lang="en-CA" altLang="el-GR" sz="2000" b="1" smtClean="0"/>
              <a:t>:</a:t>
            </a:r>
            <a:endParaRPr lang="el-GR" altLang="el-GR" sz="2000" b="1" smtClean="0"/>
          </a:p>
          <a:p>
            <a:pPr>
              <a:lnSpc>
                <a:spcPct val="80000"/>
              </a:lnSpc>
            </a:pPr>
            <a:endParaRPr lang="el-GR" altLang="el-GR" sz="2000" b="1" smtClean="0"/>
          </a:p>
          <a:p>
            <a:pPr lvl="1">
              <a:lnSpc>
                <a:spcPct val="80000"/>
              </a:lnSpc>
            </a:pPr>
            <a:r>
              <a:rPr lang="el-GR" altLang="el-GR" sz="1800" b="1" smtClean="0"/>
              <a:t>Επιβεβαίωση ορθότητας απαιτήσεων </a:t>
            </a:r>
            <a:r>
              <a:rPr lang="en-CA" altLang="el-GR" sz="1800" b="1" smtClean="0"/>
              <a:t>(</a:t>
            </a:r>
            <a:r>
              <a:rPr lang="en-US" altLang="el-GR" sz="1800" b="1" smtClean="0"/>
              <a:t>Correctness)</a:t>
            </a:r>
            <a:r>
              <a:rPr lang="en-US" altLang="el-GR" sz="1800" smtClean="0"/>
              <a:t>: </a:t>
            </a:r>
            <a:r>
              <a:rPr lang="el-GR" altLang="el-GR" sz="1800" smtClean="0"/>
              <a:t>Το μοντέλο της απαίτησης είναι σωστό σε σχέση με την ιδέα που έχει ο χρήστης</a:t>
            </a:r>
          </a:p>
          <a:p>
            <a:pPr lvl="1">
              <a:lnSpc>
                <a:spcPct val="80000"/>
              </a:lnSpc>
            </a:pPr>
            <a:endParaRPr lang="en-US" altLang="el-GR" sz="1800" b="1" smtClean="0"/>
          </a:p>
          <a:p>
            <a:pPr lvl="1">
              <a:lnSpc>
                <a:spcPct val="80000"/>
              </a:lnSpc>
            </a:pPr>
            <a:r>
              <a:rPr lang="el-GR" altLang="el-GR" sz="1800" b="1" smtClean="0"/>
              <a:t>Επιβεβαίωση πληρότητας απαιτήσεων (</a:t>
            </a:r>
            <a:r>
              <a:rPr lang="en-US" altLang="el-GR" sz="1800" b="1" smtClean="0"/>
              <a:t>Completeness</a:t>
            </a:r>
            <a:r>
              <a:rPr lang="el-GR" altLang="el-GR" sz="1800" b="1" smtClean="0"/>
              <a:t>)</a:t>
            </a:r>
            <a:r>
              <a:rPr lang="en-US" altLang="el-GR" sz="1800" smtClean="0"/>
              <a:t>:</a:t>
            </a:r>
            <a:r>
              <a:rPr lang="el-GR" altLang="el-GR" sz="1800" smtClean="0"/>
              <a:t> Όλες οι πιθανές χρήσεις και σενάρια του συστήματος έχουν καταγραφεί και μοντελοποιηθεί σαν απαιτήσεις και οι απαιτήσεις δεν είναι ανακόλουθες μεταξύ τους </a:t>
            </a:r>
          </a:p>
          <a:p>
            <a:pPr lvl="1">
              <a:lnSpc>
                <a:spcPct val="80000"/>
              </a:lnSpc>
            </a:pPr>
            <a:endParaRPr lang="el-GR" altLang="el-GR" sz="1800" smtClean="0"/>
          </a:p>
          <a:p>
            <a:pPr lvl="1">
              <a:lnSpc>
                <a:spcPct val="80000"/>
              </a:lnSpc>
            </a:pPr>
            <a:r>
              <a:rPr lang="el-GR" altLang="el-GR" sz="1800" b="1" smtClean="0"/>
              <a:t>Επιβεβαίωση ρεαλιστικής υλοποίησης (</a:t>
            </a:r>
            <a:r>
              <a:rPr lang="en-US" altLang="el-GR" sz="1800" b="1" smtClean="0"/>
              <a:t>Realism</a:t>
            </a:r>
            <a:r>
              <a:rPr lang="el-GR" altLang="el-GR" sz="1800" b="1" smtClean="0"/>
              <a:t>)</a:t>
            </a:r>
            <a:r>
              <a:rPr lang="en-US" altLang="el-GR" sz="1800" smtClean="0"/>
              <a:t>: </a:t>
            </a:r>
            <a:r>
              <a:rPr lang="el-GR" altLang="el-GR" sz="1800" smtClean="0"/>
              <a:t>Οι απαιτήσεις μπορούν να υλοποιηθούν με την διαθέσιμη τεχνολογία </a:t>
            </a:r>
          </a:p>
          <a:p>
            <a:pPr lvl="1">
              <a:lnSpc>
                <a:spcPct val="80000"/>
              </a:lnSpc>
            </a:pPr>
            <a:endParaRPr lang="el-GR" altLang="el-GR" sz="1800" smtClean="0"/>
          </a:p>
          <a:p>
            <a:pPr lvl="1">
              <a:lnSpc>
                <a:spcPct val="80000"/>
              </a:lnSpc>
            </a:pPr>
            <a:r>
              <a:rPr lang="el-GR" altLang="el-GR" sz="1800" b="1" smtClean="0"/>
              <a:t>Επιβεβαίωση σχέσης υλοποιημένων λειτουργιών και μοντελοποιημένων απαιτήσεων (</a:t>
            </a:r>
            <a:r>
              <a:rPr lang="en-US" altLang="el-GR" sz="1800" b="1" smtClean="0"/>
              <a:t>Traceability</a:t>
            </a:r>
            <a:r>
              <a:rPr lang="el-GR" altLang="el-GR" sz="1800" b="1" smtClean="0"/>
              <a:t>)</a:t>
            </a:r>
            <a:r>
              <a:rPr lang="en-US" altLang="el-GR" sz="1800" smtClean="0"/>
              <a:t>: </a:t>
            </a:r>
            <a:r>
              <a:rPr lang="el-GR" altLang="el-GR" sz="1800" smtClean="0"/>
              <a:t>Κάθε υλοποιημένη λειτουργία του συστήματος μπορεί να καθοριστεί σε σχέση με κάποια απαίτηση</a:t>
            </a:r>
            <a:endParaRPr lang="en-US" altLang="el-GR" sz="1800" smtClean="0"/>
          </a:p>
          <a:p>
            <a:pPr>
              <a:lnSpc>
                <a:spcPct val="80000"/>
              </a:lnSpc>
            </a:pPr>
            <a:endParaRPr lang="en-US" altLang="el-GR" sz="2000" smtClean="0"/>
          </a:p>
        </p:txBody>
      </p:sp>
    </p:spTree>
    <p:extLst>
      <p:ext uri="{BB962C8B-B14F-4D97-AF65-F5344CB8AC3E}">
        <p14:creationId xmlns:p14="http://schemas.microsoft.com/office/powerpoint/2010/main" val="202590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214313"/>
            <a:ext cx="7467600" cy="500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ΠΟΙΟΤΗΤΑ ΑΠΑΙΤΗΣΕΩΝ</a:t>
            </a:r>
            <a:endParaRPr lang="el-GR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682625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2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214313"/>
            <a:ext cx="7467600" cy="500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ΠΟΙΟΤΗΤΑ ΑΠΑΙΤΗΣΕΩΝ</a:t>
            </a:r>
            <a:endParaRPr lang="el-GR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682625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6063" y="1063625"/>
            <a:ext cx="3956050" cy="5478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dirty="0" err="1"/>
              <a:t>Αναθέσιμο</a:t>
            </a: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Να μπορούμε να το υλοποιήσουμε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Πλήρες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Συνεπές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Σωστό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Δεν προκαθορίζει τη λύση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Εφικτό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Μετρήσιμο και ελέγξιμο 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Αναγκαίο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Να μπορούμε να θέσουμε προτεραιότητα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Να μπορούμε να το ιχνηλατήσουμε </a:t>
            </a:r>
          </a:p>
        </p:txBody>
      </p:sp>
    </p:spTree>
    <p:extLst>
      <p:ext uri="{BB962C8B-B14F-4D97-AF65-F5344CB8AC3E}">
        <p14:creationId xmlns:p14="http://schemas.microsoft.com/office/powerpoint/2010/main" val="18350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00063"/>
            <a:ext cx="67913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63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Εικόνα 1" descr="  Λογότυπο για Άδειες χρήσης Creative Commons, B Y, NC, ND. ">
            <a:hlinkClick r:id="rId3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00063"/>
            <a:ext cx="67913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620713"/>
            <a:ext cx="1493838" cy="4186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Διφορούμενο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Κατανοητό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Επαληθεύσιμο</a:t>
            </a:r>
          </a:p>
        </p:txBody>
      </p:sp>
    </p:spTree>
    <p:extLst>
      <p:ext uri="{BB962C8B-B14F-4D97-AF65-F5344CB8AC3E}">
        <p14:creationId xmlns:p14="http://schemas.microsoft.com/office/powerpoint/2010/main" val="217681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ΠΑΡΑΔΕΙΓΜΑΤΑ</a:t>
            </a:r>
            <a:endParaRPr lang="el-GR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767013"/>
            <a:ext cx="6505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0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A6E9271-7DC1-4390-9B62-AD413269EED0}" type="slidenum">
              <a:rPr lang="en-US" altLang="el-GR" sz="1000" smtClean="0">
                <a:latin typeface="Comic Sans MS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l-GR" sz="1000" smtClean="0">
              <a:latin typeface="Comic Sans MS" pitchFamily="66" charset="0"/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ΠΟΙΟΤΙΚΑ Χαρακτηριστικά Απαιτήσεων</a:t>
            </a:r>
            <a:endParaRPr lang="en-US" altLang="el-GR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l-GR" sz="1800" smtClean="0"/>
          </a:p>
          <a:p>
            <a:pPr>
              <a:lnSpc>
                <a:spcPct val="80000"/>
              </a:lnSpc>
            </a:pPr>
            <a:r>
              <a:rPr lang="el-GR" altLang="el-GR" sz="1800" b="1" smtClean="0"/>
              <a:t>Σαφήνεια</a:t>
            </a:r>
            <a:r>
              <a:rPr lang="en-CA" altLang="el-GR" sz="1800" smtClean="0"/>
              <a:t>: </a:t>
            </a:r>
            <a:r>
              <a:rPr lang="el-GR" altLang="el-GR" sz="1800" smtClean="0"/>
              <a:t>Το νόημα και η σημασία είναι ορισμένα με σαφήνεια</a:t>
            </a:r>
          </a:p>
          <a:p>
            <a:pPr>
              <a:lnSpc>
                <a:spcPct val="80000"/>
              </a:lnSpc>
            </a:pPr>
            <a:endParaRPr lang="en-US" altLang="el-GR" sz="1800" smtClean="0"/>
          </a:p>
          <a:p>
            <a:pPr>
              <a:lnSpc>
                <a:spcPct val="80000"/>
              </a:lnSpc>
            </a:pPr>
            <a:r>
              <a:rPr lang="el-GR" altLang="el-GR" sz="1800" b="1" smtClean="0"/>
              <a:t>Συνέπεια</a:t>
            </a:r>
            <a:r>
              <a:rPr lang="en-US" altLang="el-GR" sz="1800" smtClean="0"/>
              <a:t>: </a:t>
            </a:r>
            <a:r>
              <a:rPr lang="el-GR" altLang="el-GR" sz="1800" smtClean="0"/>
              <a:t>Μια απαίτηση δεν πρέπει να είναι ανακόλουθη με κάποια άλλη</a:t>
            </a:r>
          </a:p>
          <a:p>
            <a:pPr>
              <a:lnSpc>
                <a:spcPct val="80000"/>
              </a:lnSpc>
            </a:pPr>
            <a:endParaRPr lang="en-US" altLang="el-GR" sz="1800" smtClean="0"/>
          </a:p>
          <a:p>
            <a:pPr>
              <a:lnSpc>
                <a:spcPct val="80000"/>
              </a:lnSpc>
            </a:pPr>
            <a:r>
              <a:rPr lang="el-GR" altLang="el-GR" sz="1800" b="1" smtClean="0"/>
              <a:t>Πληρότητα</a:t>
            </a:r>
            <a:r>
              <a:rPr lang="en-CA" altLang="el-GR" sz="1800" smtClean="0"/>
              <a:t>: </a:t>
            </a:r>
            <a:r>
              <a:rPr lang="el-GR" altLang="el-GR" sz="1800" smtClean="0"/>
              <a:t>Η απαίτηση ορίζεται σε όλο της το εύρος (σχετίζεται με τη σαφήνεια)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l-GR" sz="1800" smtClean="0"/>
          </a:p>
          <a:p>
            <a:pPr>
              <a:lnSpc>
                <a:spcPct val="80000"/>
              </a:lnSpc>
            </a:pPr>
            <a:r>
              <a:rPr lang="el-GR" altLang="el-GR" sz="1800" b="1" smtClean="0"/>
              <a:t>Επαληθευσιμότητα</a:t>
            </a:r>
            <a:r>
              <a:rPr lang="en-CA" altLang="el-GR" sz="1800" b="1" smtClean="0"/>
              <a:t> (verification):</a:t>
            </a:r>
            <a:r>
              <a:rPr lang="en-CA" altLang="el-GR" sz="1800" smtClean="0"/>
              <a:t> </a:t>
            </a:r>
            <a:r>
              <a:rPr lang="el-GR" altLang="el-GR" sz="1800" smtClean="0"/>
              <a:t>Η απαίτηση μπορεί να ελεγχθεί σε σχέση με την τελική υλοποίηση</a:t>
            </a:r>
          </a:p>
          <a:p>
            <a:pPr>
              <a:lnSpc>
                <a:spcPct val="80000"/>
              </a:lnSpc>
            </a:pPr>
            <a:endParaRPr lang="el-GR" altLang="el-GR" sz="1800" b="1" smtClean="0"/>
          </a:p>
          <a:p>
            <a:pPr>
              <a:lnSpc>
                <a:spcPct val="80000"/>
              </a:lnSpc>
            </a:pPr>
            <a:r>
              <a:rPr lang="el-GR" altLang="el-GR" sz="1800" b="1" smtClean="0"/>
              <a:t>Ανεξαρτησία</a:t>
            </a:r>
            <a:r>
              <a:rPr lang="en-CA" altLang="el-GR" sz="1800" b="1" smtClean="0"/>
              <a:t> </a:t>
            </a:r>
            <a:r>
              <a:rPr lang="el-GR" altLang="el-GR" sz="1800" b="1" smtClean="0"/>
              <a:t>από τεχνολογικές αποφάσεις</a:t>
            </a:r>
            <a:r>
              <a:rPr lang="en-CA" altLang="el-GR" sz="1800" smtClean="0"/>
              <a:t>: </a:t>
            </a:r>
            <a:r>
              <a:rPr lang="el-GR" altLang="el-GR" sz="1800" smtClean="0"/>
              <a:t>Απαλλαγμένη από προκαταλήψεις που σχετίζονται με πιθανές σχεδιαστικές αποφάσεις που θα θέλαμε να πάρουμε  </a:t>
            </a:r>
          </a:p>
          <a:p>
            <a:pPr lvl="1">
              <a:lnSpc>
                <a:spcPct val="80000"/>
              </a:lnSpc>
            </a:pPr>
            <a:r>
              <a:rPr lang="el-GR" altLang="el-GR" sz="1600" smtClean="0"/>
              <a:t>Απαίτηση </a:t>
            </a:r>
            <a:r>
              <a:rPr lang="en-US" altLang="el-GR" sz="1600" smtClean="0"/>
              <a:t>(</a:t>
            </a:r>
            <a:r>
              <a:rPr lang="el-GR" altLang="el-GR" sz="1600" smtClean="0"/>
              <a:t>τι θέλουμε το σύστημα να κάνει</a:t>
            </a:r>
            <a:r>
              <a:rPr lang="en-US" altLang="el-GR" sz="1600" smtClean="0"/>
              <a:t>) </a:t>
            </a:r>
            <a:endParaRPr lang="el-GR" altLang="el-GR" sz="1600" smtClean="0"/>
          </a:p>
          <a:p>
            <a:pPr lvl="1">
              <a:lnSpc>
                <a:spcPct val="80000"/>
              </a:lnSpc>
            </a:pPr>
            <a:r>
              <a:rPr lang="el-GR" altLang="el-GR" sz="1600" smtClean="0"/>
              <a:t>Υλοποίηση (πως το σύστημα ικανοποιεί τις απαιτήσεις</a:t>
            </a:r>
            <a:r>
              <a:rPr lang="en-US" altLang="el-GR" sz="160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l-GR" sz="1800" smtClean="0"/>
          </a:p>
          <a:p>
            <a:pPr>
              <a:lnSpc>
                <a:spcPct val="80000"/>
              </a:lnSpc>
            </a:pPr>
            <a:endParaRPr lang="en-US" altLang="el-GR" sz="1800" smtClean="0"/>
          </a:p>
          <a:p>
            <a:pPr>
              <a:lnSpc>
                <a:spcPct val="80000"/>
              </a:lnSpc>
            </a:pPr>
            <a:endParaRPr lang="en-US" altLang="el-GR" sz="1800" smtClean="0"/>
          </a:p>
          <a:p>
            <a:pPr>
              <a:lnSpc>
                <a:spcPct val="80000"/>
              </a:lnSpc>
            </a:pPr>
            <a:endParaRPr lang="en-US" altLang="el-GR" sz="1800" smtClean="0"/>
          </a:p>
        </p:txBody>
      </p:sp>
    </p:spTree>
    <p:extLst>
      <p:ext uri="{BB962C8B-B14F-4D97-AF65-F5344CB8AC3E}">
        <p14:creationId xmlns:p14="http://schemas.microsoft.com/office/powerpoint/2010/main" val="136839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Λογότυπο για Άδειες χρήσης Creative Commons B Y, NC, ND.">
            <a:hlinkClick r:id="rId3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2" descr="Λογότυπο Επιχειρησιακού Προγράμματος Εκπαίδευση και Δια βίου Μάθηση.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8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85750"/>
            <a:ext cx="87693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ECE4C5E-E9EC-487F-BEE6-5017A3337DD5}" type="slidenum">
              <a:rPr lang="en-US" altLang="el-GR" sz="1000" smtClean="0">
                <a:latin typeface="Comic Sans MS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l-GR" sz="1000" smtClean="0">
              <a:latin typeface="Comic Sans MS" pitchFamily="66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l-GR"/>
              <a:t>Μηχανική Απαιτήσεων</a:t>
            </a:r>
            <a:br>
              <a:rPr lang="el-GR" altLang="el-GR"/>
            </a:br>
            <a:r>
              <a:rPr lang="el-GR" altLang="el-GR"/>
              <a:t>(</a:t>
            </a:r>
            <a:r>
              <a:rPr lang="en-CA" altLang="el-GR"/>
              <a:t>Requirements Engineering)</a:t>
            </a:r>
            <a:endParaRPr lang="en-US" altLang="el-GR"/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838200" y="2667000"/>
            <a:ext cx="2133600" cy="1219200"/>
          </a:xfrm>
          <a:prstGeom prst="cloudCallout">
            <a:avLst>
              <a:gd name="adj1" fmla="val 968"/>
              <a:gd name="adj2" fmla="val 335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Comic Sans MS" pitchFamily="66" charset="0"/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5867400" y="2667000"/>
            <a:ext cx="1600200" cy="11430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3505200" y="3048000"/>
            <a:ext cx="1752600" cy="381000"/>
          </a:xfrm>
          <a:prstGeom prst="rightArrow">
            <a:avLst>
              <a:gd name="adj1" fmla="val 50000"/>
              <a:gd name="adj2" fmla="val 11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5851525" y="4303713"/>
            <a:ext cx="238125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latin typeface="Comic Sans MS" pitchFamily="66" charset="0"/>
              </a:rPr>
              <a:t>Προδιαγραφή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latin typeface="Comic Sans MS" pitchFamily="66" charset="0"/>
              </a:rPr>
              <a:t>απαιτήσεων</a:t>
            </a:r>
            <a:endParaRPr lang="en-US" altLang="el-GR" sz="18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Comic Sans MS" pitchFamily="66" charset="0"/>
              </a:rPr>
              <a:t>(</a:t>
            </a:r>
            <a:r>
              <a:rPr lang="el-GR" altLang="el-GR" sz="1800">
                <a:latin typeface="Comic Sans MS" pitchFamily="66" charset="0"/>
              </a:rPr>
              <a:t>ένα εγχειρίδιο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Comic Sans MS" pitchFamily="66" charset="0"/>
              </a:rPr>
              <a:t>που περιγράφει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u="sng">
                <a:latin typeface="Comic Sans MS" pitchFamily="66" charset="0"/>
              </a:rPr>
              <a:t>Τι</a:t>
            </a:r>
            <a:r>
              <a:rPr lang="el-GR" altLang="el-GR" sz="1800">
                <a:latin typeface="Comic Sans MS" pitchFamily="66" charset="0"/>
              </a:rPr>
              <a:t> θα πρέπει να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Comic Sans MS" pitchFamily="66" charset="0"/>
              </a:rPr>
              <a:t>υλοποιηθέι και όχι το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u="sng">
                <a:latin typeface="Comic Sans MS" pitchFamily="66" charset="0"/>
              </a:rPr>
              <a:t>Πως</a:t>
            </a:r>
            <a:r>
              <a:rPr lang="el-GR" altLang="el-GR" sz="1800">
                <a:latin typeface="Comic Sans MS" pitchFamily="66" charset="0"/>
              </a:rPr>
              <a:t>)</a:t>
            </a:r>
            <a:endParaRPr lang="en-US" altLang="el-GR" sz="1800">
              <a:latin typeface="Comic Sans MS" pitchFamily="66" charset="0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3429000" y="4303713"/>
            <a:ext cx="18653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latin typeface="Comic Sans MS" pitchFamily="66" charset="0"/>
              </a:rPr>
              <a:t>Ανάλυση των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latin typeface="Comic Sans MS" pitchFamily="66" charset="0"/>
              </a:rPr>
              <a:t>απαιτήσεων</a:t>
            </a:r>
            <a:endParaRPr lang="en-US" altLang="el-GR" sz="1800" b="1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Comic Sans MS" pitchFamily="66" charset="0"/>
              </a:rPr>
              <a:t>(</a:t>
            </a:r>
            <a:r>
              <a:rPr lang="el-GR" altLang="el-GR" sz="1800">
                <a:latin typeface="Comic Sans MS" pitchFamily="66" charset="0"/>
              </a:rPr>
              <a:t>η διαδικασία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Comic Sans MS" pitchFamily="66" charset="0"/>
              </a:rPr>
              <a:t>ανάπτυξης των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Comic Sans MS" pitchFamily="66" charset="0"/>
              </a:rPr>
              <a:t>απαιτήσεων του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Comic Sans MS" pitchFamily="66" charset="0"/>
              </a:rPr>
              <a:t>συστήματος</a:t>
            </a:r>
            <a:r>
              <a:rPr lang="en-US" altLang="el-GR" sz="1800">
                <a:latin typeface="Comic Sans MS" pitchFamily="66" charset="0"/>
              </a:rPr>
              <a:t>)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457200" y="4303713"/>
            <a:ext cx="2736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latin typeface="Comic Sans MS" pitchFamily="66" charset="0"/>
              </a:rPr>
              <a:t>Ιδέα για ένα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latin typeface="Comic Sans MS" pitchFamily="66" charset="0"/>
              </a:rPr>
              <a:t>Νέο προϊόν</a:t>
            </a:r>
            <a:endParaRPr lang="en-US" altLang="el-GR" sz="18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Comic Sans MS" pitchFamily="66" charset="0"/>
              </a:rPr>
              <a:t>(</a:t>
            </a:r>
            <a:r>
              <a:rPr lang="el-GR" altLang="el-GR" sz="1800">
                <a:latin typeface="Comic Sans MS" pitchFamily="66" charset="0"/>
              </a:rPr>
              <a:t>Επίλυση κάποιου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Comic Sans MS" pitchFamily="66" charset="0"/>
              </a:rPr>
              <a:t>πρακτικού προβλήματος</a:t>
            </a:r>
            <a:r>
              <a:rPr lang="en-US" altLang="el-GR" sz="1800"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1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/>
              <a:t>Βασικοί Λόγοι </a:t>
            </a:r>
            <a:r>
              <a:rPr lang="el-GR" altLang="el-GR" dirty="0" smtClean="0"/>
              <a:t>Αποτυχίας Έργων</a:t>
            </a:r>
            <a:endParaRPr lang="en-US" altLang="el-GR" dirty="0"/>
          </a:p>
        </p:txBody>
      </p:sp>
      <p:sp>
        <p:nvSpPr>
          <p:cNvPr id="12292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34441F9-7166-4BCB-9407-8D07069061EA}" type="slidenum">
              <a:rPr lang="en-US" altLang="el-GR" sz="1000" smtClean="0">
                <a:latin typeface="Comic Sans MS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l-GR" sz="1000" smtClean="0">
              <a:latin typeface="Comic Sans MS" pitchFamily="66" charset="0"/>
            </a:endParaRPr>
          </a:p>
        </p:txBody>
      </p:sp>
      <p:pic>
        <p:nvPicPr>
          <p:cNvPr id="12293" name="Picture 3" descr="standish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3850"/>
            <a:ext cx="79248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0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6561401-7FA1-438C-8058-36E0D66E9388}" type="slidenum">
              <a:rPr lang="en-US" altLang="el-GR" sz="1000" smtClean="0">
                <a:latin typeface="Comic Sans MS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l-GR" sz="1000" smtClean="0">
              <a:latin typeface="Comic Sans MS" pitchFamily="66" charset="0"/>
            </a:endParaRP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l-GR" altLang="el-GR" dirty="0"/>
              <a:t>Κατηγοριοποίηση </a:t>
            </a:r>
            <a:r>
              <a:rPr lang="el-GR" altLang="el-GR" dirty="0" smtClean="0"/>
              <a:t>της Μηχανικής Απαιτήσεων </a:t>
            </a:r>
            <a:endParaRPr lang="en-US" altLang="el-GR" sz="2000" dirty="0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892425" y="2019300"/>
            <a:ext cx="3289300" cy="4619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Comic Sans MS" pitchFamily="66" charset="0"/>
              </a:rPr>
              <a:t>Μηχανική Απαιτήσεων</a:t>
            </a:r>
            <a:endParaRPr lang="en-US" altLang="el-GR" sz="2400">
              <a:latin typeface="Comic Sans MS" pitchFamily="66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885825" y="3273425"/>
            <a:ext cx="3281363" cy="479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Comic Sans MS" pitchFamily="66" charset="0"/>
              </a:rPr>
              <a:t>Ανάπτυξη Απαιτήσεων</a:t>
            </a:r>
            <a:endParaRPr lang="en-US" altLang="el-GR" sz="2400">
              <a:latin typeface="Comic Sans MS" pitchFamily="66" charset="0"/>
            </a:endParaRP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4883150" y="3273425"/>
            <a:ext cx="3432175" cy="4619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Comic Sans MS" pitchFamily="66" charset="0"/>
              </a:rPr>
              <a:t>Διαχείριση Απαιτήσεων</a:t>
            </a:r>
            <a:endParaRPr lang="en-US" altLang="el-GR" sz="2400">
              <a:latin typeface="Comic Sans MS" pitchFamily="66" charset="0"/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301625" y="4645025"/>
            <a:ext cx="1471613" cy="479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Comic Sans MS" pitchFamily="66" charset="0"/>
              </a:rPr>
              <a:t>Εξόρυξη</a:t>
            </a:r>
            <a:endParaRPr lang="en-US" altLang="el-GR" sz="1400">
              <a:latin typeface="Comic Sans MS" pitchFamily="66" charset="0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947863" y="4645025"/>
            <a:ext cx="1354137" cy="4619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Comic Sans MS" pitchFamily="66" charset="0"/>
              </a:rPr>
              <a:t>Ανάλυση</a:t>
            </a:r>
            <a:endParaRPr lang="en-US" altLang="el-GR" sz="2400">
              <a:latin typeface="Comic Sans MS" pitchFamily="66" charset="0"/>
            </a:endParaRP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654425" y="4645025"/>
            <a:ext cx="2054225" cy="479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Comic Sans MS" pitchFamily="66" charset="0"/>
              </a:rPr>
              <a:t>Προδιαγραφή</a:t>
            </a:r>
            <a:endParaRPr lang="en-US" altLang="el-GR" sz="2400">
              <a:latin typeface="Comic Sans MS" pitchFamily="66" charset="0"/>
            </a:endParaRP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5967413" y="4645025"/>
            <a:ext cx="2014537" cy="479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Comic Sans MS" pitchFamily="66" charset="0"/>
              </a:rPr>
              <a:t>Επιβεβαίωση</a:t>
            </a:r>
            <a:endParaRPr lang="en-US" altLang="el-GR" sz="2400">
              <a:latin typeface="Comic Sans MS" pitchFamily="66" charset="0"/>
            </a:endParaRPr>
          </a:p>
        </p:txBody>
      </p:sp>
      <p:cxnSp>
        <p:nvCxnSpPr>
          <p:cNvPr id="13323" name="AutoShape 10"/>
          <p:cNvCxnSpPr>
            <a:cxnSpLocks noChangeShapeType="1"/>
            <a:stCxn id="13316" idx="2"/>
            <a:endCxn id="13317" idx="0"/>
          </p:cNvCxnSpPr>
          <p:nvPr/>
        </p:nvCxnSpPr>
        <p:spPr bwMode="auto">
          <a:xfrm rot="5400000">
            <a:off x="3136107" y="1872456"/>
            <a:ext cx="792162" cy="2009775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4" name="AutoShape 11"/>
          <p:cNvCxnSpPr>
            <a:cxnSpLocks noChangeShapeType="1"/>
            <a:stCxn id="13316" idx="2"/>
            <a:endCxn id="13318" idx="0"/>
          </p:cNvCxnSpPr>
          <p:nvPr/>
        </p:nvCxnSpPr>
        <p:spPr bwMode="auto">
          <a:xfrm rot="16200000" flipH="1">
            <a:off x="5172076" y="1846262"/>
            <a:ext cx="792162" cy="2062163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5" name="AutoShape 12"/>
          <p:cNvCxnSpPr>
            <a:cxnSpLocks noChangeShapeType="1"/>
            <a:stCxn id="13317" idx="2"/>
            <a:endCxn id="13319" idx="0"/>
          </p:cNvCxnSpPr>
          <p:nvPr/>
        </p:nvCxnSpPr>
        <p:spPr bwMode="auto">
          <a:xfrm rot="5400000">
            <a:off x="1347788" y="3454400"/>
            <a:ext cx="869950" cy="1489075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6" name="AutoShape 13"/>
          <p:cNvCxnSpPr>
            <a:cxnSpLocks noChangeShapeType="1"/>
            <a:stCxn id="13317" idx="2"/>
            <a:endCxn id="13320" idx="0"/>
          </p:cNvCxnSpPr>
          <p:nvPr/>
        </p:nvCxnSpPr>
        <p:spPr bwMode="auto">
          <a:xfrm rot="16200000" flipH="1">
            <a:off x="2130425" y="4149725"/>
            <a:ext cx="892175" cy="98425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7" name="AutoShape 14"/>
          <p:cNvCxnSpPr>
            <a:cxnSpLocks noChangeShapeType="1"/>
            <a:stCxn id="13317" idx="2"/>
            <a:endCxn id="13321" idx="0"/>
          </p:cNvCxnSpPr>
          <p:nvPr/>
        </p:nvCxnSpPr>
        <p:spPr bwMode="auto">
          <a:xfrm rot="16200000" flipH="1">
            <a:off x="3169444" y="3121819"/>
            <a:ext cx="869950" cy="2154238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8" name="AutoShape 15"/>
          <p:cNvCxnSpPr>
            <a:cxnSpLocks noChangeShapeType="1"/>
            <a:stCxn id="13317" idx="2"/>
            <a:endCxn id="13322" idx="0"/>
          </p:cNvCxnSpPr>
          <p:nvPr/>
        </p:nvCxnSpPr>
        <p:spPr bwMode="auto">
          <a:xfrm rot="16200000" flipH="1">
            <a:off x="4316413" y="1974850"/>
            <a:ext cx="869950" cy="4448175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081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0039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029A936-5E3B-4FDC-91EC-34547607FE47}" type="slidenum">
              <a:rPr lang="en-US" altLang="el-GR" sz="1000" smtClean="0">
                <a:latin typeface="Comic Sans MS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l-GR" sz="1000" smtClean="0">
              <a:latin typeface="Comic Sans MS" pitchFamily="66" charset="0"/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/>
              <a:t>Τι Είναι Απαίτηση σε ένα </a:t>
            </a:r>
            <a:r>
              <a:rPr lang="el-GR" altLang="el-GR" dirty="0" smtClean="0"/>
              <a:t>Έργο</a:t>
            </a:r>
            <a:endParaRPr lang="en-US" altLang="el-GR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l-GR" sz="1800" smtClean="0"/>
          </a:p>
          <a:p>
            <a:pPr>
              <a:lnSpc>
                <a:spcPct val="80000"/>
              </a:lnSpc>
            </a:pPr>
            <a:r>
              <a:rPr lang="el-GR" altLang="el-GR" sz="1800" smtClean="0"/>
              <a:t>Είναι μια ικανότητα του συστήματος υπό κατασκευή ή του τελικού προϊόντος του έργου </a:t>
            </a:r>
          </a:p>
          <a:p>
            <a:pPr>
              <a:lnSpc>
                <a:spcPct val="80000"/>
              </a:lnSpc>
            </a:pPr>
            <a:r>
              <a:rPr lang="el-GR" altLang="el-GR" sz="1800" smtClean="0"/>
              <a:t>Τρεις βασικές κατηγορίες απαιτήσεων</a:t>
            </a:r>
            <a:r>
              <a:rPr lang="en-CA" altLang="el-GR" sz="1800" smtClean="0"/>
              <a:t>:</a:t>
            </a:r>
            <a:endParaRPr lang="el-GR" altLang="el-GR" sz="1800" smtClean="0"/>
          </a:p>
          <a:p>
            <a:pPr>
              <a:lnSpc>
                <a:spcPct val="80000"/>
              </a:lnSpc>
            </a:pPr>
            <a:endParaRPr lang="el-GR" altLang="el-GR" sz="1800" smtClean="0"/>
          </a:p>
          <a:p>
            <a:pPr lvl="1">
              <a:lnSpc>
                <a:spcPct val="80000"/>
              </a:lnSpc>
            </a:pPr>
            <a:r>
              <a:rPr lang="el-GR" altLang="el-GR" sz="1600" b="1" smtClean="0"/>
              <a:t>Λειτουργικές απαιτήσεις </a:t>
            </a:r>
            <a:r>
              <a:rPr lang="en-CA" altLang="el-GR" sz="1600" smtClean="0"/>
              <a:t>(</a:t>
            </a:r>
            <a:r>
              <a:rPr lang="en-US" altLang="el-GR" sz="1600" b="1" smtClean="0"/>
              <a:t>functional requirements</a:t>
            </a:r>
            <a:r>
              <a:rPr lang="en-US" altLang="el-GR" sz="1600" smtClean="0"/>
              <a:t>)</a:t>
            </a:r>
            <a:r>
              <a:rPr lang="en-CA" altLang="el-GR" sz="1600" b="1" smtClean="0"/>
              <a:t>: </a:t>
            </a:r>
            <a:endParaRPr lang="el-GR" altLang="el-GR" sz="1600" b="1" smtClean="0"/>
          </a:p>
          <a:p>
            <a:pPr lvl="2">
              <a:lnSpc>
                <a:spcPct val="80000"/>
              </a:lnSpc>
            </a:pPr>
            <a:r>
              <a:rPr lang="el-GR" altLang="el-GR" sz="1400" smtClean="0"/>
              <a:t>Τι πρέπει να κάνει ένα σύστημα</a:t>
            </a:r>
            <a:r>
              <a:rPr lang="el-GR" altLang="el-GR" sz="1400" b="1" smtClean="0"/>
              <a:t> - </a:t>
            </a:r>
            <a:r>
              <a:rPr lang="el-GR" altLang="el-GR" sz="1400" smtClean="0"/>
              <a:t>Οι λειτουργίες του συστήματος </a:t>
            </a:r>
          </a:p>
          <a:p>
            <a:pPr lvl="2">
              <a:lnSpc>
                <a:spcPct val="80000"/>
              </a:lnSpc>
            </a:pPr>
            <a:r>
              <a:rPr lang="el-GR" altLang="el-GR" sz="1400" smtClean="0"/>
              <a:t>Ορίζουν το λόγους  ύπαρξης του συστήματος</a:t>
            </a:r>
          </a:p>
          <a:p>
            <a:pPr lvl="2">
              <a:lnSpc>
                <a:spcPct val="80000"/>
              </a:lnSpc>
            </a:pPr>
            <a:endParaRPr lang="en-US" altLang="el-GR" sz="1400" smtClean="0"/>
          </a:p>
          <a:p>
            <a:pPr lvl="1">
              <a:lnSpc>
                <a:spcPct val="80000"/>
              </a:lnSpc>
            </a:pPr>
            <a:r>
              <a:rPr lang="el-GR" altLang="el-GR" sz="1600" b="1" smtClean="0"/>
              <a:t>Μη-λειτουργικές απαιτήσεις </a:t>
            </a:r>
            <a:r>
              <a:rPr lang="en-US" altLang="el-GR" sz="1600" smtClean="0"/>
              <a:t>(</a:t>
            </a:r>
            <a:r>
              <a:rPr lang="en-US" altLang="el-GR" sz="1600" b="1" smtClean="0"/>
              <a:t>non-functional requirement</a:t>
            </a:r>
            <a:r>
              <a:rPr lang="en-CA" altLang="el-GR" sz="1600" b="1" smtClean="0"/>
              <a:t>s</a:t>
            </a:r>
            <a:r>
              <a:rPr lang="en-US" altLang="el-GR" sz="1600" smtClean="0"/>
              <a:t>)</a:t>
            </a:r>
            <a:r>
              <a:rPr lang="en-US" altLang="el-GR" sz="1600" b="1" smtClean="0"/>
              <a:t>: </a:t>
            </a:r>
            <a:r>
              <a:rPr lang="el-GR" altLang="el-GR" sz="1600" smtClean="0"/>
              <a:t> </a:t>
            </a:r>
            <a:endParaRPr lang="en-US" altLang="el-GR" sz="1600" smtClean="0"/>
          </a:p>
          <a:p>
            <a:pPr lvl="2">
              <a:lnSpc>
                <a:spcPct val="80000"/>
              </a:lnSpc>
            </a:pPr>
            <a:r>
              <a:rPr lang="el-GR" altLang="el-GR" sz="1400" smtClean="0"/>
              <a:t>Πια χαρακτηριστικά πρέπει να έχει το σύστημα </a:t>
            </a:r>
          </a:p>
          <a:p>
            <a:pPr lvl="2">
              <a:lnSpc>
                <a:spcPct val="80000"/>
              </a:lnSpc>
            </a:pPr>
            <a:r>
              <a:rPr lang="el-GR" altLang="el-GR" sz="1400" smtClean="0"/>
              <a:t>Ποιοτικά χαρακτηριστικά, ιδιότητες, κλπ.</a:t>
            </a:r>
          </a:p>
          <a:p>
            <a:pPr lvl="2">
              <a:lnSpc>
                <a:spcPct val="80000"/>
              </a:lnSpc>
            </a:pPr>
            <a:r>
              <a:rPr lang="el-GR" altLang="el-GR" sz="1400" smtClean="0"/>
              <a:t>Ορίζουν το λόγους σύμφωνα με τους οποίους θα θεωρήσουμε το σύστημα επιτυχημένο</a:t>
            </a:r>
            <a:endParaRPr lang="en-CA" altLang="el-GR" sz="1400" smtClean="0"/>
          </a:p>
          <a:p>
            <a:pPr lvl="2">
              <a:lnSpc>
                <a:spcPct val="80000"/>
              </a:lnSpc>
            </a:pPr>
            <a:endParaRPr lang="en-CA" altLang="el-GR" sz="1400" smtClean="0"/>
          </a:p>
          <a:p>
            <a:pPr lvl="1">
              <a:lnSpc>
                <a:spcPct val="80000"/>
              </a:lnSpc>
            </a:pPr>
            <a:r>
              <a:rPr lang="el-GR" altLang="el-GR" sz="1600" b="1" smtClean="0"/>
              <a:t>Περιορισμοί</a:t>
            </a:r>
            <a:r>
              <a:rPr lang="el-GR" altLang="el-GR" sz="1600" smtClean="0"/>
              <a:t> </a:t>
            </a:r>
            <a:r>
              <a:rPr lang="el-GR" altLang="el-GR" sz="1600" b="1" smtClean="0"/>
              <a:t>(</a:t>
            </a:r>
            <a:r>
              <a:rPr lang="en-CA" altLang="el-GR" sz="1600" b="1" smtClean="0"/>
              <a:t>constraints)</a:t>
            </a:r>
            <a:r>
              <a:rPr lang="en-US" altLang="el-GR" sz="1600" b="1" smtClean="0"/>
              <a:t>:</a:t>
            </a:r>
            <a:r>
              <a:rPr lang="en-CA" altLang="el-GR" sz="1600" b="1" smtClean="0"/>
              <a:t> </a:t>
            </a:r>
            <a:endParaRPr lang="el-GR" altLang="el-GR" sz="1600" smtClean="0"/>
          </a:p>
          <a:p>
            <a:pPr lvl="2">
              <a:lnSpc>
                <a:spcPct val="80000"/>
              </a:lnSpc>
            </a:pPr>
            <a:r>
              <a:rPr lang="el-GR" altLang="el-GR" sz="1400" smtClean="0"/>
              <a:t>Απαιτήσεις που έχουν γενική εμβέλεια στο σύστημα</a:t>
            </a:r>
            <a:endParaRPr lang="en-US" altLang="el-GR" sz="1400" smtClean="0"/>
          </a:p>
          <a:p>
            <a:pPr lvl="1">
              <a:lnSpc>
                <a:spcPct val="80000"/>
              </a:lnSpc>
              <a:buFontTx/>
              <a:buNone/>
            </a:pPr>
            <a:endParaRPr lang="el-GR" altLang="el-GR" sz="1600" smtClean="0"/>
          </a:p>
          <a:p>
            <a:pPr lvl="1">
              <a:lnSpc>
                <a:spcPct val="80000"/>
              </a:lnSpc>
            </a:pPr>
            <a:r>
              <a:rPr lang="el-GR" altLang="el-GR" sz="1600" smtClean="0"/>
              <a:t>Ουσιαστικά οι απαιτήσεις για ένα σύστημα υπάρχουν  διότι είτε</a:t>
            </a:r>
            <a:endParaRPr lang="en-US" altLang="el-GR" sz="1600" smtClean="0"/>
          </a:p>
          <a:p>
            <a:pPr lvl="2">
              <a:lnSpc>
                <a:spcPct val="80000"/>
              </a:lnSpc>
            </a:pPr>
            <a:r>
              <a:rPr lang="el-GR" altLang="el-GR" sz="1400" smtClean="0"/>
              <a:t>Η κατηγορία του προϊόντος τις απαιτεί, είτε</a:t>
            </a:r>
            <a:endParaRPr lang="en-US" altLang="el-GR" sz="1400" smtClean="0"/>
          </a:p>
          <a:p>
            <a:pPr lvl="2">
              <a:lnSpc>
                <a:spcPct val="80000"/>
              </a:lnSpc>
            </a:pPr>
            <a:r>
              <a:rPr lang="el-GR" altLang="el-GR" sz="1400" smtClean="0"/>
              <a:t>Ο χρήστης τις θέλει</a:t>
            </a:r>
            <a:endParaRPr lang="en-US" altLang="el-GR" sz="1400" smtClean="0"/>
          </a:p>
          <a:p>
            <a:pPr>
              <a:lnSpc>
                <a:spcPct val="80000"/>
              </a:lnSpc>
            </a:pPr>
            <a:endParaRPr lang="en-US" altLang="el-GR" sz="1800" smtClean="0"/>
          </a:p>
          <a:p>
            <a:pPr>
              <a:lnSpc>
                <a:spcPct val="80000"/>
              </a:lnSpc>
            </a:pPr>
            <a:endParaRPr lang="en-US" altLang="el-GR" sz="1800" smtClean="0"/>
          </a:p>
          <a:p>
            <a:pPr>
              <a:lnSpc>
                <a:spcPct val="80000"/>
              </a:lnSpc>
            </a:pPr>
            <a:endParaRPr lang="en-US" altLang="el-GR" sz="1800" smtClean="0"/>
          </a:p>
        </p:txBody>
      </p:sp>
    </p:spTree>
    <p:extLst>
      <p:ext uri="{BB962C8B-B14F-4D97-AF65-F5344CB8AC3E}">
        <p14:creationId xmlns:p14="http://schemas.microsoft.com/office/powerpoint/2010/main" val="350903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sz="1800" i="1" smtClean="0"/>
              <a:t>Ο χρόνος απόκρισης του συστήματος δεν πρέπει να υπερβαίνει τα 3 δευτερόλεπτα</a:t>
            </a:r>
          </a:p>
          <a:p>
            <a:pPr eaLnBrk="1" hangingPunct="1"/>
            <a:r>
              <a:rPr lang="el-GR" altLang="el-GR" sz="1800" i="1" smtClean="0"/>
              <a:t>Το σύστημα πρέπει να μπορεί να ενοποιηθεί με το υπάρχον</a:t>
            </a:r>
          </a:p>
          <a:p>
            <a:pPr eaLnBrk="1" hangingPunct="1"/>
            <a:r>
              <a:rPr lang="el-GR" altLang="el-GR" sz="1800" i="1" smtClean="0"/>
              <a:t>Τα προσωπικά στοιχεία των πελατών πρέπει να προστατεύονται.</a:t>
            </a:r>
          </a:p>
          <a:p>
            <a:pPr eaLnBrk="1" hangingPunct="1"/>
            <a:r>
              <a:rPr lang="el-GR" altLang="el-GR" sz="1800" i="1" smtClean="0"/>
              <a:t>Να αποθηκεύει τα στοιχεία των πελατών</a:t>
            </a:r>
          </a:p>
          <a:p>
            <a:pPr eaLnBrk="1" hangingPunct="1"/>
            <a:r>
              <a:rPr lang="el-GR" altLang="el-GR" sz="1800" i="1" smtClean="0"/>
              <a:t>Να τυπώνει συγκεντρωτικές αναφορές</a:t>
            </a:r>
          </a:p>
          <a:p>
            <a:pPr eaLnBrk="1" hangingPunct="1"/>
            <a:r>
              <a:rPr lang="el-GR" altLang="el-GR" sz="1800" i="1" smtClean="0"/>
              <a:t>Το σύστημα πρέπει να λειτουργεί αδιάλειπτα (όλο το χρόνο)</a:t>
            </a:r>
          </a:p>
          <a:p>
            <a:pPr eaLnBrk="1" hangingPunct="1"/>
            <a:r>
              <a:rPr lang="el-GR" altLang="el-GR" sz="1800" i="1" smtClean="0"/>
              <a:t>Να τυπώνει αποδείξεις</a:t>
            </a:r>
          </a:p>
          <a:p>
            <a:pPr eaLnBrk="1" hangingPunct="1"/>
            <a:r>
              <a:rPr lang="el-GR" altLang="el-GR" sz="1800" i="1" smtClean="0"/>
              <a:t>Μόνο οι διευθυντές πρέπει να έχουν πρόσβαση τους μισθούς</a:t>
            </a:r>
          </a:p>
          <a:p>
            <a:pPr eaLnBrk="1" hangingPunct="1"/>
            <a:r>
              <a:rPr lang="el-GR" altLang="el-GR" sz="1800" i="1" smtClean="0"/>
              <a:t>Το σύστημα πρέπει συμμορφώνεται με τα πρότυπα της βιομηχανίας</a:t>
            </a:r>
          </a:p>
          <a:p>
            <a:pPr eaLnBrk="1" hangingPunct="1"/>
            <a:r>
              <a:rPr lang="el-GR" altLang="el-GR" sz="1800" i="1" smtClean="0"/>
              <a:t>Το σύστημα πρέπει να μπορεί να υποστηρίξει πολλές φυσικές γλώσσες</a:t>
            </a:r>
            <a:endParaRPr lang="el-GR" altLang="el-GR" sz="180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Ειναι ΛΑ η ΜΛΑ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975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3/5/2014 12:50:11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,2,3,7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5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D5DCE62E-60E8-4EDA-B7E1-0F65874B1ECC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897</Words>
  <Application>Microsoft Office PowerPoint</Application>
  <PresentationFormat>On-screen Show (4:3)</PresentationFormat>
  <Paragraphs>213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Θέμα του Office</vt:lpstr>
      <vt:lpstr>Αρχές Διοίκησης και Διαχείρισης Έργων</vt:lpstr>
      <vt:lpstr>Άδειες χρήσης </vt:lpstr>
      <vt:lpstr>Χρηματοδότηση </vt:lpstr>
      <vt:lpstr>PowerPoint Presentation</vt:lpstr>
      <vt:lpstr>Μηχανική Απαιτήσεων (Requirements Engineering)</vt:lpstr>
      <vt:lpstr>Βασικοί Λόγοι Αποτυχίας Έργων</vt:lpstr>
      <vt:lpstr>Κατηγοριοποίηση της Μηχανικής Απαιτήσεων </vt:lpstr>
      <vt:lpstr>Τι Είναι Απαίτηση σε ένα Έργο</vt:lpstr>
      <vt:lpstr>Ειναι ΛΑ η ΜΛΑ</vt:lpstr>
      <vt:lpstr>Ειναι ΛΑ η ΜΛΑ</vt:lpstr>
      <vt:lpstr>PowerPoint Presentation</vt:lpstr>
      <vt:lpstr>Γενική Διαδικασία Προδιαγραφής Απαιτήσεων</vt:lpstr>
      <vt:lpstr>Διαδικασία Εξόρυξης Απαιτήσεων</vt:lpstr>
      <vt:lpstr>Σημασιολογικό χάσμα</vt:lpstr>
      <vt:lpstr>Τεχνικές Συλλογής Απαιτήσεων</vt:lpstr>
      <vt:lpstr>Επιβεβαίωση Απαιτήσεων (Requirements Validation)</vt:lpstr>
      <vt:lpstr>ΠΟΙΟΤΗΤΑ ΑΠΑΙΤΗΣΕΩΝ</vt:lpstr>
      <vt:lpstr>ΠΟΙΟΤΗΤΑ ΑΠΑΙΤΗΣΕΩΝ</vt:lpstr>
      <vt:lpstr>PowerPoint Presentation</vt:lpstr>
      <vt:lpstr>PowerPoint Presentation</vt:lpstr>
      <vt:lpstr>ΠΑΡΑΔΕΙΓΜΑΤΑ</vt:lpstr>
      <vt:lpstr>ΠΟΙΟΤΙΚΑ Χαρακτηριστικά Απαιτήσεων</vt:lpstr>
      <vt:lpstr>Τέλος ενότητας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Διοίκηση Ανθρώπινου Δυναμικού</dc:title>
  <dc:subject>Διοίκηση Ανθρώπινου Δυναμικού</dc:subject>
  <dc:creator>Ασπρίδης Γεώργιος</dc:creator>
  <cp:keywords>Διοίκηση Ανθρώπινου Δυναμικού</cp:keywords>
  <dc:description>Διοίκηση Ανθρώπινου Δυναμικού</dc:description>
  <cp:lastModifiedBy>chris</cp:lastModifiedBy>
  <cp:revision>265</cp:revision>
  <dcterms:created xsi:type="dcterms:W3CDTF">2013-10-22T19:39:27Z</dcterms:created>
  <dcterms:modified xsi:type="dcterms:W3CDTF">2016-03-16T09:43:18Z</dcterms:modified>
  <cp:category>ΑΝΟΙΧΤΑ ΑΚΑΔΗΜΑΙΚΑ ΜΑΘΗΜΑΤΑ</cp:category>
  <cp:contentStatus>Τελικό</cp:contentStatus>
</cp:coreProperties>
</file>